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7" r:id="rId2"/>
    <p:sldId id="378" r:id="rId3"/>
    <p:sldId id="380" r:id="rId4"/>
    <p:sldId id="385" r:id="rId5"/>
    <p:sldId id="386" r:id="rId6"/>
    <p:sldId id="387" r:id="rId7"/>
    <p:sldId id="388" r:id="rId8"/>
    <p:sldId id="391" r:id="rId9"/>
    <p:sldId id="390" r:id="rId10"/>
    <p:sldId id="392" r:id="rId11"/>
    <p:sldId id="393" r:id="rId12"/>
    <p:sldId id="394" r:id="rId13"/>
    <p:sldId id="395" r:id="rId14"/>
    <p:sldId id="401" r:id="rId15"/>
    <p:sldId id="402" r:id="rId16"/>
    <p:sldId id="403" r:id="rId17"/>
    <p:sldId id="404" r:id="rId18"/>
    <p:sldId id="409" r:id="rId19"/>
    <p:sldId id="410" r:id="rId20"/>
    <p:sldId id="411" r:id="rId21"/>
    <p:sldId id="412" r:id="rId22"/>
    <p:sldId id="413" r:id="rId23"/>
    <p:sldId id="414" r:id="rId24"/>
    <p:sldId id="445" r:id="rId25"/>
    <p:sldId id="423" r:id="rId26"/>
    <p:sldId id="424" r:id="rId27"/>
    <p:sldId id="425" r:id="rId28"/>
    <p:sldId id="426" r:id="rId29"/>
    <p:sldId id="42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0FA88F4-15C8-4E71-8AEB-85BF30057811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C43DDA-349D-49C7-864F-1F7B57A78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BBEEF-7D7A-4EC2-970A-641EFBD82984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AE94-31B6-4CB6-8050-FFCA4DDE9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DD3F-EF95-4FED-A23B-4E4F25DB0093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CD504-A44D-433D-ABBE-809824C57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83F97-BAC1-4ACD-ACC5-760E0A0F2D2E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7BC6-9E01-4108-8BF9-B99840C2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C21D9-3251-42D5-B660-0EA13179C53D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CA697-1017-40DF-B4A4-D135FAD5B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E8D61-9EE6-421D-A447-F1834F1FBAF2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9D890-6950-46E9-99DD-FB9F48A5C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0017-8A7F-4966-B7BF-5B7237A936D5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57967-2E43-4F7D-9075-236DBE2B3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61B15-9FDA-44BA-91CD-4E5DD3103918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A14B4-7026-4B91-8BC1-8F77A5675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90794-DA45-48E7-9073-490952CE97D9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33754-3FEC-4020-8622-178345960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1B87-906E-4D82-9868-6E74514C7FC0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973A5-9EA7-44DD-875D-293A4BCBC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7428-F2BC-4B18-9465-5C492B296DEC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4BA25-6272-4595-BD0C-4D92B27FC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6FB37-7E35-4976-86C7-D0EC9C852C7D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2F71-EEE2-4D01-B34F-A283888F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474DB1-B166-42D5-92A1-563884F31EB7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D5568F-B889-4A58-BAE6-4D544A633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Moment Generating function </a:t>
            </a:r>
          </a:p>
        </p:txBody>
      </p:sp>
      <p:sp>
        <p:nvSpPr>
          <p:cNvPr id="68614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458200" cy="4525962"/>
          </a:xfrm>
        </p:spPr>
        <p:txBody>
          <a:bodyPr/>
          <a:lstStyle/>
          <a:p>
            <a:pPr algn="just"/>
            <a:r>
              <a:rPr lang="en-US" sz="3000" smtClean="0"/>
              <a:t>Let f(x,y) denote the joint probability density function of the two random variables X and Y. If                      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                             exists for –h</a:t>
            </a:r>
            <a:r>
              <a:rPr lang="en-US" sz="3000" baseline="-25000" smtClean="0"/>
              <a:t>1</a:t>
            </a:r>
            <a:r>
              <a:rPr lang="en-US" sz="3000" smtClean="0"/>
              <a:t> &lt; t</a:t>
            </a:r>
            <a:r>
              <a:rPr lang="en-US" sz="3000" baseline="-25000" smtClean="0"/>
              <a:t>1</a:t>
            </a:r>
            <a:r>
              <a:rPr lang="en-US" sz="3000" smtClean="0"/>
              <a:t> &lt; h</a:t>
            </a:r>
            <a:r>
              <a:rPr lang="en-US" sz="3000" baseline="-25000" smtClean="0"/>
              <a:t>1</a:t>
            </a:r>
            <a:r>
              <a:rPr lang="en-US" sz="3000" smtClean="0"/>
              <a:t> ,-h</a:t>
            </a:r>
            <a:r>
              <a:rPr lang="en-US" sz="3000" baseline="-25000" smtClean="0"/>
              <a:t>2</a:t>
            </a:r>
            <a:r>
              <a:rPr lang="en-US" sz="3000" smtClean="0"/>
              <a:t> &lt; t</a:t>
            </a:r>
            <a:r>
              <a:rPr lang="en-US" sz="3000" baseline="-25000" smtClean="0"/>
              <a:t>2</a:t>
            </a:r>
            <a:r>
              <a:rPr lang="en-US" sz="3000" smtClean="0"/>
              <a:t> &lt; h</a:t>
            </a:r>
            <a:r>
              <a:rPr lang="en-US" sz="3000" baseline="-25000" smtClean="0"/>
              <a:t>2</a:t>
            </a:r>
            <a:r>
              <a:rPr lang="en-US" sz="3000" smtClean="0"/>
              <a:t> ,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where h</a:t>
            </a:r>
            <a:r>
              <a:rPr lang="en-US" sz="3000" baseline="-25000" smtClean="0"/>
              <a:t>1</a:t>
            </a:r>
            <a:r>
              <a:rPr lang="en-US" sz="3000" smtClean="0"/>
              <a:t> and h</a:t>
            </a:r>
            <a:r>
              <a:rPr lang="en-US" sz="3000" baseline="-25000" smtClean="0"/>
              <a:t>2</a:t>
            </a:r>
            <a:r>
              <a:rPr lang="en-US" sz="3000" smtClean="0"/>
              <a:t> are positive, it is denoted by    M(t</a:t>
            </a:r>
            <a:r>
              <a:rPr lang="en-US" sz="3000" baseline="-25000" smtClean="0"/>
              <a:t>1</a:t>
            </a:r>
            <a:r>
              <a:rPr lang="en-US" sz="3000" smtClean="0"/>
              <a:t> , t</a:t>
            </a:r>
            <a:r>
              <a:rPr lang="en-US" sz="3000" baseline="-25000" smtClean="0"/>
              <a:t>2</a:t>
            </a:r>
            <a:r>
              <a:rPr lang="en-US" sz="3000" smtClean="0"/>
              <a:t>) and is called the moment-generating function of the joint distribution of X and Y.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Hence, the Marginal Distribution of X and Y are</a:t>
            </a:r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and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Also, </a:t>
            </a:r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10" name="Object 1"/>
          <p:cNvGraphicFramePr>
            <a:graphicFrameLocks noChangeAspect="1"/>
          </p:cNvGraphicFramePr>
          <p:nvPr/>
        </p:nvGraphicFramePr>
        <p:xfrm>
          <a:off x="1066800" y="1981200"/>
          <a:ext cx="1371600" cy="495300"/>
        </p:xfrm>
        <a:graphic>
          <a:graphicData uri="http://schemas.openxmlformats.org/presentationml/2006/ole">
            <p:oleObj spid="_x0000_s68610" name="Equation" r:id="rId3" imgW="634680" imgH="22860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184400" y="4594225"/>
          <a:ext cx="3759200" cy="968375"/>
        </p:xfrm>
        <a:graphic>
          <a:graphicData uri="http://schemas.openxmlformats.org/presentationml/2006/ole">
            <p:oleObj spid="_x0000_s68611" name="Equation" r:id="rId4" imgW="1879560" imgH="482400" progId="Equation.3">
              <p:embed/>
            </p:oleObj>
          </a:graphicData>
        </a:graphic>
      </p:graphicFrame>
      <p:graphicFrame>
        <p:nvGraphicFramePr>
          <p:cNvPr id="68612" name="Object 7"/>
          <p:cNvGraphicFramePr>
            <a:graphicFrameLocks noChangeAspect="1"/>
          </p:cNvGraphicFramePr>
          <p:nvPr/>
        </p:nvGraphicFramePr>
        <p:xfrm>
          <a:off x="2133600" y="5715000"/>
          <a:ext cx="4329113" cy="979488"/>
        </p:xfrm>
        <a:graphic>
          <a:graphicData uri="http://schemas.openxmlformats.org/presentationml/2006/ole">
            <p:oleObj spid="_x0000_s68612" name="Equation" r:id="rId5" imgW="22604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Moment Generating Function of Binomial Distribution</a:t>
            </a:r>
          </a:p>
        </p:txBody>
      </p:sp>
      <p:sp>
        <p:nvSpPr>
          <p:cNvPr id="768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Derivatives of MGF, </a:t>
            </a:r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2" name="Object 1"/>
          <p:cNvGraphicFramePr>
            <a:graphicFrameLocks noChangeAspect="1"/>
          </p:cNvGraphicFramePr>
          <p:nvPr/>
        </p:nvGraphicFramePr>
        <p:xfrm>
          <a:off x="725488" y="1503363"/>
          <a:ext cx="7451725" cy="3598862"/>
        </p:xfrm>
        <a:graphic>
          <a:graphicData uri="http://schemas.openxmlformats.org/presentationml/2006/ole">
            <p:oleObj spid="_x0000_s76802" name="Equation" r:id="rId3" imgW="3809880" imgH="1828800" progId="Equation.3">
              <p:embed/>
            </p:oleObj>
          </a:graphicData>
        </a:graphic>
      </p:graphicFrame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903288" y="5589588"/>
          <a:ext cx="6457950" cy="963612"/>
        </p:xfrm>
        <a:graphic>
          <a:graphicData uri="http://schemas.openxmlformats.org/presentationml/2006/ole">
            <p:oleObj spid="_x0000_s76803" name="Equation" r:id="rId4" imgW="3213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Mean and Variance of Binomial Distribution</a:t>
            </a:r>
          </a:p>
        </p:txBody>
      </p:sp>
      <p:sp>
        <p:nvSpPr>
          <p:cNvPr id="778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Mean :</a:t>
            </a:r>
            <a:r>
              <a:rPr lang="en-US" i="1" smtClean="0"/>
              <a:t>np</a:t>
            </a:r>
          </a:p>
          <a:p>
            <a:pPr>
              <a:buFont typeface="Arial" charset="0"/>
              <a:buNone/>
            </a:pPr>
            <a:r>
              <a:rPr lang="en-US" i="1" smtClean="0"/>
              <a:t>Variance : npq</a:t>
            </a:r>
          </a:p>
          <a:p>
            <a:pPr>
              <a:buFont typeface="Arial" charset="0"/>
              <a:buNone/>
            </a:pPr>
            <a:endParaRPr lang="en-US" i="1" smtClean="0"/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26" name="Object 1"/>
          <p:cNvGraphicFramePr>
            <a:graphicFrameLocks noChangeAspect="1"/>
          </p:cNvGraphicFramePr>
          <p:nvPr/>
        </p:nvGraphicFramePr>
        <p:xfrm>
          <a:off x="1447800" y="1828800"/>
          <a:ext cx="4122738" cy="950913"/>
        </p:xfrm>
        <a:graphic>
          <a:graphicData uri="http://schemas.openxmlformats.org/presentationml/2006/ole">
            <p:oleObj spid="_x0000_s77826" name="Equation" r:id="rId3" imgW="2108200" imgH="482600" progId="Equation.3">
              <p:embed/>
            </p:oleObj>
          </a:graphicData>
        </a:graphic>
      </p:graphicFrame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447800" y="2849563"/>
          <a:ext cx="4232275" cy="503237"/>
        </p:xfrm>
        <a:graphic>
          <a:graphicData uri="http://schemas.openxmlformats.org/presentationml/2006/ole">
            <p:oleObj spid="_x0000_s77827" name="Equation" r:id="rId4" imgW="21590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Content Placeholder 2"/>
          <p:cNvSpPr>
            <a:spLocks noGrp="1"/>
          </p:cNvSpPr>
          <p:nvPr>
            <p:ph idx="1"/>
          </p:nvPr>
        </p:nvSpPr>
        <p:spPr>
          <a:xfrm>
            <a:off x="457200" y="427038"/>
            <a:ext cx="8229600" cy="4525962"/>
          </a:xfrm>
        </p:spPr>
        <p:txBody>
          <a:bodyPr/>
          <a:lstStyle/>
          <a:p>
            <a:pPr algn="just"/>
            <a:r>
              <a:rPr lang="en-US" sz="3000" smtClean="0"/>
              <a:t>In a large consignment of electric bulbs 10 % are defective. A random sample of 20 is taken for inspection. Find the probability that (i) All are good bulbs (ii) at most 3 are defective bulbs (iii) Exactly there are three defective bulbs.</a:t>
            </a:r>
            <a:endParaRPr lang="en-US" sz="3000" b="1" smtClean="0"/>
          </a:p>
          <a:p>
            <a:pPr algn="just"/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3000" smtClean="0"/>
              <a:t>Let X be the event of defective bulbs,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			</a:t>
            </a:r>
            <a:r>
              <a:rPr lang="en-US" sz="3000" i="1" smtClean="0"/>
              <a:t>p =</a:t>
            </a:r>
            <a:r>
              <a:rPr lang="en-US" sz="3000" smtClean="0"/>
              <a:t> 0.1   </a:t>
            </a:r>
            <a:r>
              <a:rPr lang="en-US" sz="3000" i="1" smtClean="0"/>
              <a:t>q = </a:t>
            </a:r>
            <a:r>
              <a:rPr lang="en-US" sz="3000" smtClean="0"/>
              <a:t>0.9  </a:t>
            </a:r>
            <a:r>
              <a:rPr lang="en-US" sz="3000" i="1" smtClean="0"/>
              <a:t>n</a:t>
            </a:r>
            <a:r>
              <a:rPr lang="en-US" sz="3000" smtClean="0"/>
              <a:t> = 20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(i)P(X = 0) = 20C</a:t>
            </a:r>
            <a:r>
              <a:rPr lang="en-US" sz="3000" baseline="-25000" smtClean="0"/>
              <a:t>0</a:t>
            </a:r>
            <a:r>
              <a:rPr lang="en-US" sz="3000" smtClean="0"/>
              <a:t> (0.1)</a:t>
            </a:r>
            <a:r>
              <a:rPr lang="en-US" sz="3000" baseline="30000" smtClean="0"/>
              <a:t>0</a:t>
            </a:r>
            <a:r>
              <a:rPr lang="en-US" sz="3000" smtClean="0"/>
              <a:t> (0.9)</a:t>
            </a:r>
            <a:r>
              <a:rPr lang="en-US" sz="3000" baseline="30000" smtClean="0"/>
              <a:t>20</a:t>
            </a:r>
            <a:r>
              <a:rPr lang="en-US" sz="3000" smtClean="0"/>
              <a:t> = 0.1216</a:t>
            </a:r>
          </a:p>
          <a:p>
            <a:pPr>
              <a:buFont typeface="Arial" charset="0"/>
              <a:buNone/>
            </a:pP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(ii)P(X </a:t>
            </a:r>
            <a:r>
              <a:rPr lang="en-US" sz="3000" smtClean="0">
                <a:sym typeface="Symbol" pitchFamily="18" charset="2"/>
              </a:rPr>
              <a:t></a:t>
            </a:r>
            <a:r>
              <a:rPr lang="en-US" sz="3000" smtClean="0"/>
              <a:t> 3) = </a:t>
            </a:r>
            <a:r>
              <a:rPr lang="en-US" sz="3000" i="1" smtClean="0"/>
              <a:t>p</a:t>
            </a:r>
            <a:r>
              <a:rPr lang="en-US" sz="3000" smtClean="0"/>
              <a:t>(0) + </a:t>
            </a:r>
            <a:r>
              <a:rPr lang="en-US" sz="3000" i="1" smtClean="0"/>
              <a:t>p</a:t>
            </a:r>
            <a:r>
              <a:rPr lang="en-US" sz="3000" smtClean="0"/>
              <a:t>(1) + </a:t>
            </a:r>
            <a:r>
              <a:rPr lang="en-US" sz="3000" i="1" smtClean="0"/>
              <a:t>p</a:t>
            </a:r>
            <a:r>
              <a:rPr lang="en-US" sz="3000" smtClean="0"/>
              <a:t>(2) + </a:t>
            </a:r>
            <a:r>
              <a:rPr lang="en-US" sz="3000" i="1" smtClean="0"/>
              <a:t>p</a:t>
            </a:r>
            <a:r>
              <a:rPr lang="en-US" sz="3000" smtClean="0"/>
              <a:t>(3)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                    = 20C</a:t>
            </a:r>
            <a:r>
              <a:rPr lang="en-US" sz="3000" baseline="-25000" smtClean="0"/>
              <a:t>0</a:t>
            </a:r>
            <a:r>
              <a:rPr lang="en-US" sz="3000" smtClean="0"/>
              <a:t> (0.1)</a:t>
            </a:r>
            <a:r>
              <a:rPr lang="en-US" sz="3000" baseline="30000" smtClean="0"/>
              <a:t>0</a:t>
            </a:r>
            <a:r>
              <a:rPr lang="en-US" sz="3000" smtClean="0"/>
              <a:t> (0.9)</a:t>
            </a:r>
            <a:r>
              <a:rPr lang="en-US" sz="3000" baseline="30000" smtClean="0"/>
              <a:t>20</a:t>
            </a:r>
            <a:r>
              <a:rPr lang="en-US" sz="3000" smtClean="0"/>
              <a:t>  +20C</a:t>
            </a:r>
            <a:r>
              <a:rPr lang="en-US" sz="3000" baseline="-25000" smtClean="0"/>
              <a:t>1</a:t>
            </a:r>
            <a:r>
              <a:rPr lang="en-US" sz="3000" smtClean="0"/>
              <a:t> (0.1)</a:t>
            </a:r>
            <a:r>
              <a:rPr lang="en-US" sz="3000" baseline="30000" smtClean="0"/>
              <a:t>1</a:t>
            </a:r>
            <a:r>
              <a:rPr lang="en-US" sz="3000" smtClean="0"/>
              <a:t> (0.9)</a:t>
            </a:r>
            <a:r>
              <a:rPr lang="en-US" sz="3000" baseline="30000" smtClean="0"/>
              <a:t>19</a:t>
            </a:r>
            <a:r>
              <a:rPr lang="en-US" sz="3000" smtClean="0"/>
              <a:t>              </a:t>
            </a:r>
          </a:p>
          <a:p>
            <a:pPr>
              <a:buFont typeface="Arial" charset="0"/>
              <a:buNone/>
            </a:pPr>
            <a:r>
              <a:rPr lang="en-US" sz="3000" smtClean="0"/>
              <a:t>                       + 20C</a:t>
            </a:r>
            <a:r>
              <a:rPr lang="en-US" sz="3000" baseline="-25000" smtClean="0"/>
              <a:t>2</a:t>
            </a:r>
            <a:r>
              <a:rPr lang="en-US" sz="3000" smtClean="0"/>
              <a:t> (0.1)</a:t>
            </a:r>
            <a:r>
              <a:rPr lang="en-US" sz="3000" baseline="30000" smtClean="0"/>
              <a:t>3</a:t>
            </a:r>
            <a:r>
              <a:rPr lang="en-US" sz="3000" smtClean="0"/>
              <a:t> (0.9)</a:t>
            </a:r>
            <a:r>
              <a:rPr lang="en-US" sz="3000" baseline="30000" smtClean="0"/>
              <a:t>18</a:t>
            </a:r>
            <a:r>
              <a:rPr lang="en-US" sz="3000" smtClean="0"/>
              <a:t> + 20C</a:t>
            </a:r>
            <a:r>
              <a:rPr lang="en-US" sz="3000" baseline="-25000" smtClean="0"/>
              <a:t>3</a:t>
            </a:r>
            <a:r>
              <a:rPr lang="en-US" sz="3000" smtClean="0"/>
              <a:t> (0.1)</a:t>
            </a:r>
            <a:r>
              <a:rPr lang="en-US" sz="3000" baseline="30000" smtClean="0"/>
              <a:t>3</a:t>
            </a:r>
            <a:r>
              <a:rPr lang="en-US" sz="3000" smtClean="0"/>
              <a:t> (0.9)</a:t>
            </a:r>
            <a:r>
              <a:rPr lang="en-US" sz="3000" baseline="30000" smtClean="0"/>
              <a:t>17</a:t>
            </a:r>
            <a:r>
              <a:rPr lang="en-US" sz="3000" smtClean="0"/>
              <a:t> 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	                = 0.8666</a:t>
            </a:r>
          </a:p>
          <a:p>
            <a:pPr>
              <a:buFont typeface="Arial" charset="0"/>
              <a:buNone/>
            </a:pPr>
            <a:endParaRPr lang="en-US" sz="3000" b="1" smtClean="0"/>
          </a:p>
          <a:p>
            <a:r>
              <a:rPr lang="en-US" sz="3000" smtClean="0"/>
              <a:t>P(X = 3) = 20C</a:t>
            </a:r>
            <a:r>
              <a:rPr lang="en-US" sz="3000" baseline="-25000" smtClean="0"/>
              <a:t>3</a:t>
            </a:r>
            <a:r>
              <a:rPr lang="en-US" sz="3000" smtClean="0"/>
              <a:t> (0.1)</a:t>
            </a:r>
            <a:r>
              <a:rPr lang="en-US" sz="3000" baseline="30000" smtClean="0"/>
              <a:t>3</a:t>
            </a:r>
            <a:r>
              <a:rPr lang="en-US" sz="3000" smtClean="0"/>
              <a:t> (0.9)</a:t>
            </a:r>
            <a:r>
              <a:rPr lang="en-US" sz="3000" baseline="30000" smtClean="0"/>
              <a:t>17</a:t>
            </a:r>
            <a:r>
              <a:rPr lang="en-US" sz="3000" smtClean="0"/>
              <a:t> = 0.19.</a:t>
            </a:r>
            <a:endParaRPr lang="en-US" sz="3000" b="1" smtClean="0"/>
          </a:p>
          <a:p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sz="3000" smtClean="0"/>
              <a:t>Find the probability that in tossing 4 coins one will get either all heads or all tails for the third time on the seventh toss.</a:t>
            </a:r>
            <a:endParaRPr lang="en-US" sz="3000" b="1" smtClean="0"/>
          </a:p>
          <a:p>
            <a:pPr algn="just"/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3000" smtClean="0"/>
              <a:t>	P(H H H H) = 1/16;	P(T T T T) = 1/16 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smtClean="0"/>
              <a:t>	P(all head </a:t>
            </a:r>
            <a:r>
              <a:rPr lang="en-US" sz="3000" smtClean="0">
                <a:sym typeface="Symbol" pitchFamily="18" charset="2"/>
              </a:rPr>
              <a:t></a:t>
            </a:r>
            <a:r>
              <a:rPr lang="en-US" sz="3000" smtClean="0"/>
              <a:t> all tail) = 1/16 + 1/16 = 1/8</a:t>
            </a:r>
            <a:endParaRPr lang="en-US" sz="3000" b="1" smtClean="0"/>
          </a:p>
          <a:p>
            <a:pPr>
              <a:buFont typeface="Arial" charset="0"/>
              <a:buNone/>
            </a:pPr>
            <a:r>
              <a:rPr lang="en-US" sz="3000" b="1" smtClean="0"/>
              <a:t>	</a:t>
            </a:r>
            <a:r>
              <a:rPr lang="en-US" sz="3000" smtClean="0">
                <a:sym typeface="Symbol" pitchFamily="18" charset="2"/>
              </a:rPr>
              <a:t></a:t>
            </a:r>
            <a:r>
              <a:rPr lang="en-US" sz="3000" smtClean="0"/>
              <a:t> </a:t>
            </a:r>
            <a:r>
              <a:rPr lang="en-US" sz="3000" i="1" smtClean="0"/>
              <a:t>p</a:t>
            </a:r>
            <a:r>
              <a:rPr lang="en-US" sz="3000" smtClean="0"/>
              <a:t> = 1/8,  </a:t>
            </a:r>
            <a:r>
              <a:rPr lang="en-US" sz="3000" i="1" smtClean="0"/>
              <a:t>q</a:t>
            </a:r>
            <a:r>
              <a:rPr lang="en-US" sz="3000" smtClean="0"/>
              <a:t> =7/8	;  </a:t>
            </a:r>
            <a:r>
              <a:rPr lang="en-US" sz="3000" i="1" smtClean="0"/>
              <a:t>x + r </a:t>
            </a:r>
            <a:r>
              <a:rPr lang="en-US" sz="3000" smtClean="0"/>
              <a:t>=</a:t>
            </a:r>
            <a:r>
              <a:rPr lang="en-US" sz="3000" i="1" smtClean="0"/>
              <a:t> </a:t>
            </a:r>
            <a:r>
              <a:rPr lang="en-US" sz="3000" smtClean="0"/>
              <a:t>7, 	</a:t>
            </a:r>
            <a:r>
              <a:rPr lang="en-US" sz="3000" i="1" smtClean="0"/>
              <a:t>r</a:t>
            </a:r>
            <a:r>
              <a:rPr lang="en-US" sz="3000" smtClean="0"/>
              <a:t> = 3</a:t>
            </a: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970" name="Object 1"/>
          <p:cNvGraphicFramePr>
            <a:graphicFrameLocks noChangeAspect="1"/>
          </p:cNvGraphicFramePr>
          <p:nvPr/>
        </p:nvGraphicFramePr>
        <p:xfrm>
          <a:off x="990600" y="2286000"/>
          <a:ext cx="4103688" cy="547688"/>
        </p:xfrm>
        <a:graphic>
          <a:graphicData uri="http://schemas.openxmlformats.org/presentationml/2006/ole">
            <p:oleObj spid="_x0000_s83970" name="Equation" r:id="rId3" imgW="2070100" imgH="279400" progId="Equation.3">
              <p:embed/>
            </p:oleObj>
          </a:graphicData>
        </a:graphic>
      </p:graphicFrame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990600" y="3200400"/>
          <a:ext cx="3702050" cy="2347913"/>
        </p:xfrm>
        <a:graphic>
          <a:graphicData uri="http://schemas.openxmlformats.org/presentationml/2006/ole">
            <p:oleObj spid="_x0000_s83971" name="Equation" r:id="rId4" imgW="1866600" imgH="1180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sz="3000" smtClean="0"/>
              <a:t>In a company 5% defective components are produced. What is the probability that atleast 5 components are to be examined in order to get three defectives?</a:t>
            </a:r>
            <a:endParaRPr lang="en-US" sz="3000" b="1" smtClean="0"/>
          </a:p>
          <a:p>
            <a:pPr algn="just">
              <a:buFont typeface="Arial" charset="0"/>
              <a:buNone/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smtClean="0"/>
              <a:t>Given,  </a:t>
            </a:r>
            <a:r>
              <a:rPr lang="en-US" sz="2800" i="1" smtClean="0"/>
              <a:t>p</a:t>
            </a:r>
            <a:r>
              <a:rPr lang="en-US" sz="2800" smtClean="0"/>
              <a:t> = 0.05,  </a:t>
            </a:r>
            <a:r>
              <a:rPr lang="en-US" sz="2800" i="1" smtClean="0"/>
              <a:t>q</a:t>
            </a:r>
            <a:r>
              <a:rPr lang="en-US" sz="2800" smtClean="0"/>
              <a:t> =0.95	;  </a:t>
            </a:r>
            <a:r>
              <a:rPr lang="en-US" sz="2800" i="1" smtClean="0"/>
              <a:t>x + r </a:t>
            </a:r>
            <a:r>
              <a:rPr lang="en-US" sz="2800" smtClean="0"/>
              <a:t>≤</a:t>
            </a:r>
            <a:r>
              <a:rPr lang="en-US" sz="2800" i="1" smtClean="0"/>
              <a:t> </a:t>
            </a:r>
            <a:r>
              <a:rPr lang="en-US" sz="2800" smtClean="0"/>
              <a:t>5, 	</a:t>
            </a:r>
            <a:r>
              <a:rPr lang="en-US" sz="2800" i="1" smtClean="0"/>
              <a:t>r</a:t>
            </a:r>
            <a:r>
              <a:rPr lang="en-US" sz="2800" smtClean="0"/>
              <a:t> = 3</a:t>
            </a:r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r>
              <a:rPr lang="en-US" sz="2800" smtClean="0"/>
              <a:t>P( X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2) = 1 – P(X &lt; 2)</a:t>
            </a:r>
          </a:p>
          <a:p>
            <a:pPr>
              <a:buFont typeface="Arial" charset="0"/>
              <a:buNone/>
            </a:pPr>
            <a:r>
              <a:rPr lang="en-US" sz="2800" smtClean="0"/>
              <a:t>                = 1 – P(X = 0) – P(X = 1)</a:t>
            </a:r>
            <a:endParaRPr lang="en-US" sz="2800" b="1" smtClean="0"/>
          </a:p>
          <a:p>
            <a:pPr>
              <a:buFont typeface="Arial" charset="0"/>
              <a:buNone/>
            </a:pPr>
            <a:r>
              <a:rPr lang="en-US" sz="2800" smtClean="0"/>
              <a:t>		     = 1 – 2C</a:t>
            </a:r>
            <a:r>
              <a:rPr lang="en-US" sz="2800" baseline="-25000" smtClean="0"/>
              <a:t>2 </a:t>
            </a:r>
            <a:r>
              <a:rPr lang="en-US" sz="2800" smtClean="0"/>
              <a:t>(0.05)</a:t>
            </a:r>
            <a:r>
              <a:rPr lang="en-US" sz="2800" baseline="30000" smtClean="0"/>
              <a:t>3</a:t>
            </a:r>
            <a:r>
              <a:rPr lang="en-US" sz="2800" smtClean="0"/>
              <a:t> (0.95)</a:t>
            </a:r>
            <a:r>
              <a:rPr lang="en-US" sz="2800" baseline="30000" smtClean="0"/>
              <a:t>0</a:t>
            </a:r>
            <a:r>
              <a:rPr lang="en-US" sz="2800" smtClean="0"/>
              <a:t> – 3C</a:t>
            </a:r>
            <a:r>
              <a:rPr lang="en-US" sz="2800" baseline="-25000" smtClean="0"/>
              <a:t>2</a:t>
            </a:r>
            <a:r>
              <a:rPr lang="en-US" sz="2800" smtClean="0"/>
              <a:t> (0.05)</a:t>
            </a:r>
            <a:r>
              <a:rPr lang="en-US" sz="2800" baseline="30000" smtClean="0"/>
              <a:t>3</a:t>
            </a:r>
            <a:r>
              <a:rPr lang="en-US" sz="2800" smtClean="0"/>
              <a:t> (0.95)</a:t>
            </a:r>
            <a:r>
              <a:rPr lang="en-US" sz="2800" baseline="30000" smtClean="0"/>
              <a:t>1</a:t>
            </a:r>
            <a:endParaRPr lang="en-US" sz="2800" b="1" smtClean="0"/>
          </a:p>
          <a:p>
            <a:pPr>
              <a:buFont typeface="Arial" charset="0"/>
              <a:buNone/>
            </a:pPr>
            <a:r>
              <a:rPr lang="en-US" sz="2800" smtClean="0"/>
              <a:t>                = 0.9995.</a:t>
            </a:r>
            <a:endParaRPr lang="en-US" sz="2800" b="1" smtClean="0"/>
          </a:p>
          <a:p>
            <a:pPr>
              <a:buFont typeface="Arial" charset="0"/>
              <a:buNone/>
            </a:pPr>
            <a:endParaRPr lang="en-US" sz="3000" smtClean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535113" y="990600"/>
          <a:ext cx="4103687" cy="547688"/>
        </p:xfrm>
        <a:graphic>
          <a:graphicData uri="http://schemas.openxmlformats.org/presentationml/2006/ole">
            <p:oleObj spid="_x0000_s84994" name="Equation" r:id="rId3" imgW="20701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Poisson Distribution</a:t>
            </a:r>
          </a:p>
        </p:txBody>
      </p:sp>
      <p:sp>
        <p:nvSpPr>
          <p:cNvPr id="901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None/>
            </a:pPr>
            <a:r>
              <a:rPr lang="en-US" sz="3000" smtClean="0"/>
              <a:t>	If X is a discrete random variable that can assume the values 0,1,2,… such that its probability mass function is given by</a:t>
            </a:r>
          </a:p>
          <a:p>
            <a:pPr algn="just">
              <a:buFont typeface="Arial" charset="0"/>
              <a:buNone/>
            </a:pPr>
            <a:endParaRPr lang="en-US" sz="3000" b="1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                                                      </a:t>
            </a:r>
            <a:r>
              <a:rPr lang="en-US" sz="2800" i="1" smtClean="0"/>
              <a:t>x </a:t>
            </a:r>
            <a:r>
              <a:rPr lang="en-US" sz="2800" smtClean="0"/>
              <a:t>= 0,1,2,….; </a:t>
            </a:r>
            <a:r>
              <a:rPr lang="en-US" sz="2800" i="1" smtClean="0">
                <a:sym typeface="Symbol" pitchFamily="18" charset="2"/>
              </a:rPr>
              <a:t></a:t>
            </a:r>
            <a:r>
              <a:rPr lang="en-US" sz="2800" i="1" smtClean="0"/>
              <a:t> </a:t>
            </a:r>
            <a:r>
              <a:rPr lang="en-US" sz="2800" smtClean="0"/>
              <a:t>&gt; 0.</a:t>
            </a:r>
            <a:endParaRPr lang="en-US" smtClean="0"/>
          </a:p>
          <a:p>
            <a:pPr>
              <a:buFont typeface="Arial" charset="0"/>
              <a:buNone/>
            </a:pPr>
            <a:r>
              <a:rPr lang="en-US" sz="2800" smtClean="0"/>
              <a:t>	Then X is said to follow a Poisson distribution with parameter </a:t>
            </a:r>
            <a:r>
              <a:rPr lang="en-US" sz="2800" i="1" smtClean="0">
                <a:sym typeface="Symbol" pitchFamily="18" charset="2"/>
              </a:rPr>
              <a:t></a:t>
            </a:r>
            <a:r>
              <a:rPr lang="en-US" sz="2800" smtClean="0"/>
              <a:t> . </a:t>
            </a:r>
            <a:endParaRPr lang="en-US" sz="2800" b="1" smtClean="0"/>
          </a:p>
          <a:p>
            <a:pPr>
              <a:buFont typeface="Arial" charset="0"/>
              <a:buNone/>
            </a:pPr>
            <a:r>
              <a:rPr lang="en-US" sz="2800" smtClean="0"/>
              <a:t>	</a:t>
            </a:r>
            <a:endParaRPr lang="en-US" sz="3000" smtClean="0"/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14" name="Object 1"/>
          <p:cNvGraphicFramePr>
            <a:graphicFrameLocks noChangeAspect="1"/>
          </p:cNvGraphicFramePr>
          <p:nvPr/>
        </p:nvGraphicFramePr>
        <p:xfrm>
          <a:off x="1930400" y="3200400"/>
          <a:ext cx="2235200" cy="831850"/>
        </p:xfrm>
        <a:graphic>
          <a:graphicData uri="http://schemas.openxmlformats.org/presentationml/2006/ole">
            <p:oleObj spid="_x0000_s90114" name="Equation" r:id="rId3" imgW="1130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mtClean="0"/>
              <a:t>	Poisson distribution is a limiting case of binomial distribution under the following assumptions.</a:t>
            </a:r>
            <a:endParaRPr lang="en-US" b="1" smtClean="0"/>
          </a:p>
          <a:p>
            <a:r>
              <a:rPr lang="en-US" smtClean="0"/>
              <a:t>The number of trials ‘</a:t>
            </a:r>
            <a:r>
              <a:rPr lang="en-US" i="1" smtClean="0"/>
              <a:t>n</a:t>
            </a:r>
            <a:r>
              <a:rPr lang="en-US" smtClean="0"/>
              <a:t>’ should be indefinitely large. i.e., 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.</a:t>
            </a:r>
            <a:endParaRPr lang="en-US" b="1" smtClean="0"/>
          </a:p>
          <a:p>
            <a:r>
              <a:rPr lang="en-US" smtClean="0"/>
              <a:t>The probability of successes ‘</a:t>
            </a:r>
            <a:r>
              <a:rPr lang="en-US" i="1" smtClean="0"/>
              <a:t>p</a:t>
            </a:r>
            <a:r>
              <a:rPr lang="en-US" smtClean="0"/>
              <a:t>’ for each trial is indefinitely small.</a:t>
            </a:r>
            <a:endParaRPr lang="en-US" b="1" smtClean="0"/>
          </a:p>
          <a:p>
            <a:r>
              <a:rPr lang="en-US" i="1" smtClean="0"/>
              <a:t>np =</a:t>
            </a:r>
            <a:r>
              <a:rPr lang="en-US" i="1" smtClean="0">
                <a:sym typeface="Symbol" pitchFamily="18" charset="2"/>
              </a:rPr>
              <a:t></a:t>
            </a:r>
            <a:r>
              <a:rPr lang="en-US" i="1" smtClean="0"/>
              <a:t> , </a:t>
            </a:r>
            <a:r>
              <a:rPr lang="en-US" smtClean="0"/>
              <a:t> should be finite where 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smtClean="0"/>
              <a:t> is a constant.</a:t>
            </a:r>
            <a:endParaRPr lang="en-US" b="1" smtClean="0"/>
          </a:p>
          <a:p>
            <a:pPr algn="just"/>
            <a:endParaRPr lang="en-US" sz="36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Independence of Two Random Variables</a:t>
            </a:r>
          </a:p>
        </p:txBody>
      </p:sp>
      <p:sp>
        <p:nvSpPr>
          <p:cNvPr id="696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Two random variables X and Y, forming a </a:t>
            </a:r>
            <a:r>
              <a:rPr lang="en-US" b="1" smtClean="0"/>
              <a:t>discrete random variable</a:t>
            </a:r>
            <a:r>
              <a:rPr lang="en-US" smtClean="0"/>
              <a:t>, are independent if and only if:</a:t>
            </a:r>
          </a:p>
          <a:p>
            <a:pPr algn="just">
              <a:buFont typeface="Arial" charset="0"/>
              <a:buNone/>
            </a:pPr>
            <a:r>
              <a:rPr lang="en-US" smtClean="0"/>
              <a:t>	where      is their joint probability mass function and        and      are their marginal probability mass functions. </a:t>
            </a:r>
          </a:p>
        </p:txBody>
      </p:sp>
      <p:sp>
        <p:nvSpPr>
          <p:cNvPr id="696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4" name="Object 1"/>
          <p:cNvGraphicFramePr>
            <a:graphicFrameLocks noChangeAspect="1"/>
          </p:cNvGraphicFramePr>
          <p:nvPr/>
        </p:nvGraphicFramePr>
        <p:xfrm>
          <a:off x="3124200" y="2620963"/>
          <a:ext cx="1865313" cy="503237"/>
        </p:xfrm>
        <a:graphic>
          <a:graphicData uri="http://schemas.openxmlformats.org/presentationml/2006/ole">
            <p:oleObj spid="_x0000_s69634" name="Equation" r:id="rId3" imgW="952087" imgH="253890" progId="Equation.3">
              <p:embed/>
            </p:oleObj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886325" y="3733800"/>
          <a:ext cx="447675" cy="477838"/>
        </p:xfrm>
        <a:graphic>
          <a:graphicData uri="http://schemas.openxmlformats.org/presentationml/2006/ole">
            <p:oleObj spid="_x0000_s69635" name="Equation" r:id="rId4" imgW="228600" imgH="241200" progId="Equation.3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386138" y="3733800"/>
          <a:ext cx="423862" cy="452438"/>
        </p:xfrm>
        <a:graphic>
          <a:graphicData uri="http://schemas.openxmlformats.org/presentationml/2006/ole">
            <p:oleObj spid="_x0000_s69636" name="Equation" r:id="rId5" imgW="215640" imgH="228600" progId="Equation.3">
              <p:embed/>
            </p:oleObj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344738" y="3255963"/>
          <a:ext cx="398462" cy="477837"/>
        </p:xfrm>
        <a:graphic>
          <a:graphicData uri="http://schemas.openxmlformats.org/presentationml/2006/ole">
            <p:oleObj spid="_x0000_s69637" name="Equation" r:id="rId6" imgW="203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Moment Generating Function of Poisson Distribution</a:t>
            </a:r>
          </a:p>
        </p:txBody>
      </p:sp>
      <p:graphicFrame>
        <p:nvGraphicFramePr>
          <p:cNvPr id="91138" name="Object 1"/>
          <p:cNvGraphicFramePr>
            <a:graphicFrameLocks noChangeAspect="1"/>
          </p:cNvGraphicFramePr>
          <p:nvPr/>
        </p:nvGraphicFramePr>
        <p:xfrm>
          <a:off x="990600" y="1789113"/>
          <a:ext cx="5191125" cy="3697287"/>
        </p:xfrm>
        <a:graphic>
          <a:graphicData uri="http://schemas.openxmlformats.org/presentationml/2006/ole">
            <p:oleObj spid="_x0000_s91138" name="Equation" r:id="rId3" imgW="2654280" imgH="1879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Mean and Variance of Poisson Distribution</a:t>
            </a:r>
          </a:p>
        </p:txBody>
      </p:sp>
      <p:sp>
        <p:nvSpPr>
          <p:cNvPr id="921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r>
              <a:rPr lang="en-US" sz="3000" smtClean="0"/>
              <a:t>Mean ,</a:t>
            </a:r>
          </a:p>
          <a:p>
            <a:pPr>
              <a:buFont typeface="Arial" charset="0"/>
              <a:buNone/>
            </a:pPr>
            <a:r>
              <a:rPr lang="en-US" sz="3000" smtClean="0"/>
              <a:t>Variance,</a:t>
            </a:r>
          </a:p>
          <a:p>
            <a:pPr>
              <a:buFont typeface="Arial" charset="0"/>
              <a:buNone/>
            </a:pPr>
            <a:endParaRPr lang="en-US" sz="3000" smtClean="0"/>
          </a:p>
        </p:txBody>
      </p:sp>
      <p:graphicFrame>
        <p:nvGraphicFramePr>
          <p:cNvPr id="92162" name="Object 1"/>
          <p:cNvGraphicFramePr>
            <a:graphicFrameLocks noChangeAspect="1"/>
          </p:cNvGraphicFramePr>
          <p:nvPr/>
        </p:nvGraphicFramePr>
        <p:xfrm>
          <a:off x="539750" y="1752600"/>
          <a:ext cx="8147050" cy="2098675"/>
        </p:xfrm>
        <a:graphic>
          <a:graphicData uri="http://schemas.openxmlformats.org/presentationml/2006/ole">
            <p:oleObj spid="_x0000_s92162" name="Equation" r:id="rId3" imgW="4165560" imgH="1066680" progId="Equation.3">
              <p:embed/>
            </p:oleObj>
          </a:graphicData>
        </a:graphic>
      </p:graphicFrame>
      <p:graphicFrame>
        <p:nvGraphicFramePr>
          <p:cNvPr id="92163" name="Object 5"/>
          <p:cNvGraphicFramePr>
            <a:graphicFrameLocks noChangeAspect="1"/>
          </p:cNvGraphicFramePr>
          <p:nvPr/>
        </p:nvGraphicFramePr>
        <p:xfrm>
          <a:off x="2197100" y="4551363"/>
          <a:ext cx="1231900" cy="401637"/>
        </p:xfrm>
        <a:graphic>
          <a:graphicData uri="http://schemas.openxmlformats.org/presentationml/2006/ole">
            <p:oleObj spid="_x0000_s92163" name="Equation" r:id="rId4" imgW="622080" imgH="203040" progId="Equation.3">
              <p:embed/>
            </p:oleObj>
          </a:graphicData>
        </a:graphic>
      </p:graphicFrame>
      <p:graphicFrame>
        <p:nvGraphicFramePr>
          <p:cNvPr id="92164" name="Object 7"/>
          <p:cNvGraphicFramePr>
            <a:graphicFrameLocks noChangeAspect="1"/>
          </p:cNvGraphicFramePr>
          <p:nvPr/>
        </p:nvGraphicFramePr>
        <p:xfrm>
          <a:off x="2211388" y="5033963"/>
          <a:ext cx="5180012" cy="452437"/>
        </p:xfrm>
        <a:graphic>
          <a:graphicData uri="http://schemas.openxmlformats.org/presentationml/2006/ole">
            <p:oleObj spid="_x0000_s92164" name="Equation" r:id="rId5" imgW="26161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3000" smtClean="0"/>
              <a:t>A random variable X follows Poisson distribution and if P(X=1) = 2P(X=2), </a:t>
            </a:r>
          </a:p>
          <a:p>
            <a:pPr>
              <a:buFont typeface="Arial" charset="0"/>
              <a:buNone/>
            </a:pPr>
            <a:r>
              <a:rPr lang="en-US" sz="3000" smtClean="0"/>
              <a:t>	find (i) P(X = 0)    </a:t>
            </a:r>
          </a:p>
          <a:p>
            <a:pPr>
              <a:buFont typeface="Arial" charset="0"/>
              <a:buNone/>
            </a:pPr>
            <a:r>
              <a:rPr lang="en-US" sz="3000" smtClean="0"/>
              <a:t>		 (ii) S.D. of X.</a:t>
            </a:r>
          </a:p>
          <a:p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3000" smtClean="0"/>
              <a:t>	Given that P(X=1) = 2P(X=2)</a:t>
            </a:r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r>
              <a:rPr lang="en-US" sz="3000" smtClean="0"/>
              <a:t>(i)</a:t>
            </a:r>
          </a:p>
          <a:p>
            <a:pPr>
              <a:buFont typeface="Arial" charset="0"/>
              <a:buNone/>
            </a:pPr>
            <a:endParaRPr lang="en-US" sz="3000" smtClean="0"/>
          </a:p>
          <a:p>
            <a:pPr>
              <a:buFont typeface="Arial" charset="0"/>
              <a:buNone/>
            </a:pPr>
            <a:r>
              <a:rPr lang="en-US" sz="3000" smtClean="0"/>
              <a:t>(ii) S.D. of X  </a:t>
            </a:r>
          </a:p>
          <a:p>
            <a:endParaRPr lang="en-US" sz="3000" smtClean="0"/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186" name="Object 1"/>
          <p:cNvGraphicFramePr>
            <a:graphicFrameLocks noChangeAspect="1"/>
          </p:cNvGraphicFramePr>
          <p:nvPr/>
        </p:nvGraphicFramePr>
        <p:xfrm>
          <a:off x="1397000" y="1030288"/>
          <a:ext cx="1981200" cy="1209675"/>
        </p:xfrm>
        <a:graphic>
          <a:graphicData uri="http://schemas.openxmlformats.org/presentationml/2006/ole">
            <p:oleObj spid="_x0000_s93186" name="Equation" r:id="rId3" imgW="990360" imgH="609480" progId="Equation.3">
              <p:embed/>
            </p:oleObj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143000" y="2286000"/>
          <a:ext cx="4038600" cy="831850"/>
        </p:xfrm>
        <a:graphic>
          <a:graphicData uri="http://schemas.openxmlformats.org/presentationml/2006/ole">
            <p:oleObj spid="_x0000_s93187" name="Equation" r:id="rId4" imgW="2019240" imgH="419040" progId="Equation.3">
              <p:embed/>
            </p:oleObj>
          </a:graphicData>
        </a:graphic>
      </p:graphicFrame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590800" y="3581400"/>
          <a:ext cx="2397125" cy="455613"/>
        </p:xfrm>
        <a:graphic>
          <a:graphicData uri="http://schemas.openxmlformats.org/presentationml/2006/ole">
            <p:oleObj spid="_x0000_s93188" name="Equation" r:id="rId5" imgW="1193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Continuous Probability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Normal Distribution</a:t>
            </a:r>
          </a:p>
        </p:txBody>
      </p:sp>
      <p:sp>
        <p:nvSpPr>
          <p:cNvPr id="1024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	Let X be a continuous random variable having the probability density function </a:t>
            </a: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133600" y="2895600"/>
          <a:ext cx="5283200" cy="1016000"/>
        </p:xfrm>
        <a:graphic>
          <a:graphicData uri="http://schemas.openxmlformats.org/presentationml/2006/ole">
            <p:oleObj spid="_x0000_s102402" name="Equation" r:id="rId3" imgW="26413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Moment Generating Function of Normal Distribution</a:t>
            </a:r>
          </a:p>
        </p:txBody>
      </p:sp>
      <p:sp>
        <p:nvSpPr>
          <p:cNvPr id="1034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3000" smtClean="0"/>
              <a:t>	The moment generating function is</a:t>
            </a:r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	and</a:t>
            </a:r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	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Mean,</a:t>
            </a:r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	Variance,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3140075" y="2108200"/>
          <a:ext cx="1808163" cy="708025"/>
        </p:xfrm>
        <a:graphic>
          <a:graphicData uri="http://schemas.openxmlformats.org/presentationml/2006/ole">
            <p:oleObj spid="_x0000_s103426" name="Equation" r:id="rId3" imgW="901440" imgH="355320" progId="Equation.3">
              <p:embed/>
            </p:oleObj>
          </a:graphicData>
        </a:graphic>
      </p:graphicFrame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1295400" y="3048000"/>
          <a:ext cx="4532313" cy="1466850"/>
        </p:xfrm>
        <a:graphic>
          <a:graphicData uri="http://schemas.openxmlformats.org/presentationml/2006/ole">
            <p:oleObj spid="_x0000_s103427" name="Equation" r:id="rId4" imgW="2260440" imgH="736560" progId="Equation.3">
              <p:embed/>
            </p:oleObj>
          </a:graphicData>
        </a:graphic>
      </p:graphicFrame>
      <p:graphicFrame>
        <p:nvGraphicFramePr>
          <p:cNvPr id="103428" name="Object 2"/>
          <p:cNvGraphicFramePr>
            <a:graphicFrameLocks noChangeAspect="1"/>
          </p:cNvGraphicFramePr>
          <p:nvPr/>
        </p:nvGraphicFramePr>
        <p:xfrm>
          <a:off x="2768600" y="4953000"/>
          <a:ext cx="3614738" cy="911225"/>
        </p:xfrm>
        <a:graphic>
          <a:graphicData uri="http://schemas.openxmlformats.org/presentationml/2006/ole">
            <p:oleObj spid="_x0000_s103428" name="Equation" r:id="rId5" imgW="1803240" imgH="457200" progId="Equation.3">
              <p:embed/>
            </p:oleObj>
          </a:graphicData>
        </a:graphic>
      </p:graphicFrame>
      <p:graphicFrame>
        <p:nvGraphicFramePr>
          <p:cNvPr id="103429" name="Object 2"/>
          <p:cNvGraphicFramePr>
            <a:graphicFrameLocks noChangeAspect="1"/>
          </p:cNvGraphicFramePr>
          <p:nvPr/>
        </p:nvGraphicFramePr>
        <p:xfrm>
          <a:off x="2614613" y="6097588"/>
          <a:ext cx="6340475" cy="455612"/>
        </p:xfrm>
        <a:graphic>
          <a:graphicData uri="http://schemas.openxmlformats.org/presentationml/2006/ole">
            <p:oleObj spid="_x0000_s103429" name="Equation" r:id="rId6" imgW="3162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algn="just"/>
            <a:r>
              <a:rPr lang="en-US" sz="3000" smtClean="0"/>
              <a:t>If the random variable X is n(µ,</a:t>
            </a:r>
            <a:r>
              <a:rPr lang="en-US" sz="3000" smtClean="0">
                <a:sym typeface="Symbol" pitchFamily="18" charset="2"/>
              </a:rPr>
              <a:t></a:t>
            </a:r>
            <a:r>
              <a:rPr lang="en-US" sz="3000" baseline="30000" smtClean="0">
                <a:sym typeface="Symbol" pitchFamily="18" charset="2"/>
              </a:rPr>
              <a:t>2</a:t>
            </a:r>
            <a:r>
              <a:rPr lang="en-US" sz="3000" smtClean="0">
                <a:sym typeface="Symbol" pitchFamily="18" charset="2"/>
              </a:rPr>
              <a:t>) then the random variable W=(X - µ)/ is n(0,1)</a:t>
            </a:r>
            <a:endParaRPr lang="en-US" sz="3000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3000" smtClean="0"/>
              <a:t>	Let G(w) and g(w) be the distribution and density function of W and </a:t>
            </a:r>
            <a:r>
              <a:rPr lang="en-US" sz="3000" smtClean="0">
                <a:sym typeface="Symbol" pitchFamily="18" charset="2"/>
              </a:rPr>
              <a:t>W=(X - µ)/</a:t>
            </a:r>
            <a:r>
              <a:rPr lang="en-US" sz="3000" smtClean="0"/>
              <a:t>.</a:t>
            </a:r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endParaRPr lang="en-US" sz="3000" smtClean="0"/>
          </a:p>
          <a:p>
            <a:pPr algn="just">
              <a:buFont typeface="Arial" charset="0"/>
              <a:buNone/>
            </a:pPr>
            <a:r>
              <a:rPr lang="en-US" sz="3000" smtClean="0"/>
              <a:t>	Let,</a:t>
            </a:r>
          </a:p>
          <a:p>
            <a:pPr algn="just">
              <a:buFont typeface="Arial" charset="0"/>
              <a:buNone/>
            </a:pPr>
            <a:r>
              <a:rPr lang="en-US" sz="3000" smtClean="0"/>
              <a:t>	when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179513" y="1660525"/>
          <a:ext cx="3975100" cy="2835275"/>
        </p:xfrm>
        <a:graphic>
          <a:graphicData uri="http://schemas.openxmlformats.org/presentationml/2006/ole">
            <p:oleObj spid="_x0000_s104450" name="Equation" r:id="rId3" imgW="1981080" imgH="1422360" progId="Equation.3">
              <p:embed/>
            </p:oleObj>
          </a:graphicData>
        </a:graphic>
      </p:graphicFrame>
      <p:graphicFrame>
        <p:nvGraphicFramePr>
          <p:cNvPr id="104451" name="Object 2"/>
          <p:cNvGraphicFramePr>
            <a:graphicFrameLocks noChangeAspect="1"/>
          </p:cNvGraphicFramePr>
          <p:nvPr/>
        </p:nvGraphicFramePr>
        <p:xfrm>
          <a:off x="1752600" y="5121275"/>
          <a:ext cx="4478338" cy="746125"/>
        </p:xfrm>
        <a:graphic>
          <a:graphicData uri="http://schemas.openxmlformats.org/presentationml/2006/ole">
            <p:oleObj spid="_x0000_s104451" name="Equation" r:id="rId4" imgW="1574640" imgH="266400" progId="Equation.3">
              <p:embed/>
            </p:oleObj>
          </a:graphicData>
        </a:graphic>
      </p:graphicFrame>
      <p:graphicFrame>
        <p:nvGraphicFramePr>
          <p:cNvPr id="104452" name="Object 2"/>
          <p:cNvGraphicFramePr>
            <a:graphicFrameLocks noChangeAspect="1"/>
          </p:cNvGraphicFramePr>
          <p:nvPr/>
        </p:nvGraphicFramePr>
        <p:xfrm>
          <a:off x="2022475" y="5969000"/>
          <a:ext cx="4225925" cy="355600"/>
        </p:xfrm>
        <a:graphic>
          <a:graphicData uri="http://schemas.openxmlformats.org/presentationml/2006/ole">
            <p:oleObj spid="_x0000_s104452" name="Equation" r:id="rId5" imgW="148572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Hence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which is n(0,1)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690688" y="762000"/>
          <a:ext cx="3617912" cy="987425"/>
        </p:xfrm>
        <a:graphic>
          <a:graphicData uri="http://schemas.openxmlformats.org/presentationml/2006/ole">
            <p:oleObj spid="_x0000_s105474" name="Equation" r:id="rId3" imgW="1803240" imgH="495000" progId="Equation.3">
              <p:embed/>
            </p:oleObj>
          </a:graphicData>
        </a:graphic>
      </p:graphicFrame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695325" y="1884363"/>
          <a:ext cx="5476875" cy="1925637"/>
        </p:xfrm>
        <a:graphic>
          <a:graphicData uri="http://schemas.openxmlformats.org/presentationml/2006/ole">
            <p:oleObj spid="_x0000_s105475" name="Equation" r:id="rId4" imgW="273024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Independence of Two Random Variables</a:t>
            </a:r>
          </a:p>
        </p:txBody>
      </p:sp>
      <p:sp>
        <p:nvSpPr>
          <p:cNvPr id="706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Two random variables X and Y, forming an absolutely </a:t>
            </a:r>
            <a:r>
              <a:rPr lang="en-US" b="1" smtClean="0"/>
              <a:t>continuous random variable</a:t>
            </a:r>
            <a:r>
              <a:rPr lang="en-US" smtClean="0"/>
              <a:t>, are independent if and only if:</a:t>
            </a:r>
          </a:p>
          <a:p>
            <a:pPr algn="just">
              <a:buFont typeface="Arial" charset="0"/>
              <a:buNone/>
            </a:pPr>
            <a:r>
              <a:rPr lang="en-US" smtClean="0"/>
              <a:t>	where              is their joint probability mass function and          and        are their marginal probability mass functions. </a:t>
            </a:r>
          </a:p>
        </p:txBody>
      </p:sp>
      <p:sp>
        <p:nvSpPr>
          <p:cNvPr id="706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58" name="Object 6"/>
          <p:cNvGraphicFramePr>
            <a:graphicFrameLocks noChangeAspect="1"/>
          </p:cNvGraphicFramePr>
          <p:nvPr/>
        </p:nvGraphicFramePr>
        <p:xfrm>
          <a:off x="5486400" y="2667000"/>
          <a:ext cx="2843213" cy="430213"/>
        </p:xfrm>
        <a:graphic>
          <a:graphicData uri="http://schemas.openxmlformats.org/presentationml/2006/ole">
            <p:oleObj spid="_x0000_s70658" name="Equation" r:id="rId3" imgW="1447172" imgH="215806" progId="Equation.3">
              <p:embed/>
            </p:oleObj>
          </a:graphicData>
        </a:graphic>
      </p:graphicFrame>
      <p:graphicFrame>
        <p:nvGraphicFramePr>
          <p:cNvPr id="70659" name="Object 8"/>
          <p:cNvGraphicFramePr>
            <a:graphicFrameLocks noChangeAspect="1"/>
          </p:cNvGraphicFramePr>
          <p:nvPr/>
        </p:nvGraphicFramePr>
        <p:xfrm>
          <a:off x="4713288" y="3733800"/>
          <a:ext cx="773112" cy="430213"/>
        </p:xfrm>
        <a:graphic>
          <a:graphicData uri="http://schemas.openxmlformats.org/presentationml/2006/ole">
            <p:oleObj spid="_x0000_s70659" name="Equation" r:id="rId4" imgW="393480" imgH="215640" progId="Equation.3">
              <p:embed/>
            </p:oleObj>
          </a:graphicData>
        </a:graphic>
      </p:graphicFrame>
      <p:graphicFrame>
        <p:nvGraphicFramePr>
          <p:cNvPr id="70660" name="Object 9"/>
          <p:cNvGraphicFramePr>
            <a:graphicFrameLocks noChangeAspect="1"/>
          </p:cNvGraphicFramePr>
          <p:nvPr/>
        </p:nvGraphicFramePr>
        <p:xfrm>
          <a:off x="2252663" y="3276600"/>
          <a:ext cx="947737" cy="404813"/>
        </p:xfrm>
        <a:graphic>
          <a:graphicData uri="http://schemas.openxmlformats.org/presentationml/2006/ole">
            <p:oleObj spid="_x0000_s70660" name="Equation" r:id="rId5" imgW="482400" imgH="203040" progId="Equation.3">
              <p:embed/>
            </p:oleObj>
          </a:graphicData>
        </a:graphic>
      </p:graphicFrame>
      <p:graphicFrame>
        <p:nvGraphicFramePr>
          <p:cNvPr id="70661" name="Object 10"/>
          <p:cNvGraphicFramePr>
            <a:graphicFrameLocks noChangeAspect="1"/>
          </p:cNvGraphicFramePr>
          <p:nvPr/>
        </p:nvGraphicFramePr>
        <p:xfrm>
          <a:off x="3163888" y="3733800"/>
          <a:ext cx="798512" cy="430213"/>
        </p:xfrm>
        <a:graphic>
          <a:graphicData uri="http://schemas.openxmlformats.org/presentationml/2006/ole">
            <p:oleObj spid="_x0000_s70661" name="Equation" r:id="rId6" imgW="406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Independence of Two Random Variables</a:t>
            </a:r>
          </a:p>
        </p:txBody>
      </p:sp>
      <p:sp>
        <p:nvSpPr>
          <p:cNvPr id="7168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3000" smtClean="0"/>
              <a:t>	Let the stochastically independent random variables X and Y have the marginal probability density functions             and           , respectively. Then</a:t>
            </a:r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2" name="Object 6"/>
          <p:cNvGraphicFramePr>
            <a:graphicFrameLocks noChangeAspect="1"/>
          </p:cNvGraphicFramePr>
          <p:nvPr/>
        </p:nvGraphicFramePr>
        <p:xfrm>
          <a:off x="3200400" y="3352800"/>
          <a:ext cx="2419350" cy="404813"/>
        </p:xfrm>
        <a:graphic>
          <a:graphicData uri="http://schemas.openxmlformats.org/presentationml/2006/ole">
            <p:oleObj spid="_x0000_s71682" name="Equation" r:id="rId3" imgW="1231560" imgH="203040" progId="Equation.3">
              <p:embed/>
            </p:oleObj>
          </a:graphicData>
        </a:graphic>
      </p:graphicFrame>
      <p:graphicFrame>
        <p:nvGraphicFramePr>
          <p:cNvPr id="71683" name="Object 8"/>
          <p:cNvGraphicFramePr>
            <a:graphicFrameLocks noChangeAspect="1"/>
          </p:cNvGraphicFramePr>
          <p:nvPr/>
        </p:nvGraphicFramePr>
        <p:xfrm>
          <a:off x="3962400" y="2590800"/>
          <a:ext cx="773113" cy="430213"/>
        </p:xfrm>
        <a:graphic>
          <a:graphicData uri="http://schemas.openxmlformats.org/presentationml/2006/ole">
            <p:oleObj spid="_x0000_s71683" name="Equation" r:id="rId4" imgW="393480" imgH="215640" progId="Equation.3">
              <p:embed/>
            </p:oleObj>
          </a:graphicData>
        </a:graphic>
      </p:graphicFrame>
      <p:graphicFrame>
        <p:nvGraphicFramePr>
          <p:cNvPr id="71684" name="Object 10"/>
          <p:cNvGraphicFramePr>
            <a:graphicFrameLocks noChangeAspect="1"/>
          </p:cNvGraphicFramePr>
          <p:nvPr/>
        </p:nvGraphicFramePr>
        <p:xfrm>
          <a:off x="2325688" y="2541588"/>
          <a:ext cx="798512" cy="430212"/>
        </p:xfrm>
        <a:graphic>
          <a:graphicData uri="http://schemas.openxmlformats.org/presentationml/2006/ole">
            <p:oleObj spid="_x0000_s71684" name="Equation" r:id="rId5" imgW="406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US" sz="3000" smtClean="0"/>
              <a:t>Let                                           </a:t>
            </a:r>
          </a:p>
          <a:p>
            <a:endParaRPr lang="en-US" sz="3000" smtClean="0"/>
          </a:p>
          <a:p>
            <a:pPr>
              <a:buFont typeface="Arial" charset="0"/>
              <a:buNone/>
            </a:pPr>
            <a:r>
              <a:rPr lang="en-US" sz="3000" smtClean="0"/>
              <a:t>	be the joint probability density function of X and Y. Find the moment generating function of this distribution.</a:t>
            </a:r>
          </a:p>
        </p:txBody>
      </p:sp>
      <p:graphicFrame>
        <p:nvGraphicFramePr>
          <p:cNvPr id="72706" name="Object 6"/>
          <p:cNvGraphicFramePr>
            <a:graphicFrameLocks noChangeAspect="1"/>
          </p:cNvGraphicFramePr>
          <p:nvPr/>
        </p:nvGraphicFramePr>
        <p:xfrm>
          <a:off x="1739900" y="409575"/>
          <a:ext cx="3517900" cy="962025"/>
        </p:xfrm>
        <a:graphic>
          <a:graphicData uri="http://schemas.openxmlformats.org/presentationml/2006/ole">
            <p:oleObj spid="_x0000_s72706" name="Equation" r:id="rId3" imgW="1790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Moment Generating Function of X and Y,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73730" name="Object 6"/>
          <p:cNvGraphicFramePr>
            <a:graphicFrameLocks noChangeAspect="1"/>
          </p:cNvGraphicFramePr>
          <p:nvPr/>
        </p:nvGraphicFramePr>
        <p:xfrm>
          <a:off x="2476500" y="1038225"/>
          <a:ext cx="3865563" cy="5514975"/>
        </p:xfrm>
        <a:graphic>
          <a:graphicData uri="http://schemas.openxmlformats.org/presentationml/2006/ole">
            <p:oleObj spid="_x0000_s73730" name="Equation" r:id="rId3" imgW="1968480" imgH="276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6"/>
          <p:cNvGraphicFramePr>
            <a:graphicFrameLocks noChangeAspect="1"/>
          </p:cNvGraphicFramePr>
          <p:nvPr/>
        </p:nvGraphicFramePr>
        <p:xfrm>
          <a:off x="2203450" y="457200"/>
          <a:ext cx="4414838" cy="2809875"/>
        </p:xfrm>
        <a:graphic>
          <a:graphicData uri="http://schemas.openxmlformats.org/presentationml/2006/ole">
            <p:oleObj spid="_x0000_s74754" name="Equation" r:id="rId3" imgW="2247840" imgH="140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Discrete 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Binomial Distribution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	If X is discrete random variable which can take values  0,1,2,3,…,</a:t>
            </a:r>
            <a:r>
              <a:rPr lang="en-US" i="1" smtClean="0"/>
              <a:t>n </a:t>
            </a:r>
            <a:r>
              <a:rPr lang="en-US" smtClean="0"/>
              <a:t>such that </a:t>
            </a:r>
            <a:r>
              <a:rPr lang="en-US" b="1" smtClean="0"/>
              <a:t>                              </a:t>
            </a:r>
            <a:r>
              <a:rPr lang="en-US" smtClean="0"/>
              <a:t>, </a:t>
            </a:r>
            <a:r>
              <a:rPr lang="en-US" i="1" smtClean="0"/>
              <a:t>x</a:t>
            </a:r>
            <a:r>
              <a:rPr lang="en-US" smtClean="0"/>
              <a:t> = 0,1,2,….,</a:t>
            </a:r>
            <a:r>
              <a:rPr lang="en-US" i="1" smtClean="0"/>
              <a:t>n</a:t>
            </a:r>
            <a:r>
              <a:rPr lang="en-US" smtClean="0"/>
              <a:t>  where </a:t>
            </a:r>
            <a:r>
              <a:rPr lang="en-US" b="1" smtClean="0"/>
              <a:t>                 </a:t>
            </a:r>
            <a:r>
              <a:rPr lang="en-US" smtClean="0"/>
              <a:t>then X is said to follow a Binomial distribution with parameters </a:t>
            </a:r>
            <a:r>
              <a:rPr lang="en-US" i="1" smtClean="0"/>
              <a:t>n</a:t>
            </a:r>
            <a:r>
              <a:rPr lang="en-US" smtClean="0"/>
              <a:t> and </a:t>
            </a:r>
            <a:r>
              <a:rPr lang="en-US" i="1" smtClean="0"/>
              <a:t>p</a:t>
            </a:r>
            <a:r>
              <a:rPr lang="en-US" smtClean="0"/>
              <a:t>.</a:t>
            </a:r>
            <a:endParaRPr lang="en-US" b="1" smtClean="0"/>
          </a:p>
          <a:p>
            <a:endParaRPr lang="en-US" smtClean="0"/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8" name="Object 1"/>
          <p:cNvGraphicFramePr>
            <a:graphicFrameLocks noChangeAspect="1"/>
          </p:cNvGraphicFramePr>
          <p:nvPr/>
        </p:nvGraphicFramePr>
        <p:xfrm>
          <a:off x="5637213" y="2197100"/>
          <a:ext cx="2808287" cy="482600"/>
        </p:xfrm>
        <a:graphic>
          <a:graphicData uri="http://schemas.openxmlformats.org/presentationml/2006/ole">
            <p:oleObj spid="_x0000_s75778" name="Equation" r:id="rId3" imgW="1409400" imgH="241200" progId="Equation.3">
              <p:embed/>
            </p:oleObj>
          </a:graphicData>
        </a:graphic>
      </p:graphicFrame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572000" y="2667000"/>
          <a:ext cx="1169988" cy="403225"/>
        </p:xfrm>
        <a:graphic>
          <a:graphicData uri="http://schemas.openxmlformats.org/presentationml/2006/ole">
            <p:oleObj spid="_x0000_s75779" name="Equation" r:id="rId4" imgW="583947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313</Words>
  <Application>Microsoft Office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Symbol</vt:lpstr>
      <vt:lpstr>Office Theme</vt:lpstr>
      <vt:lpstr>Microsoft Equation 3.0</vt:lpstr>
      <vt:lpstr>Moment Generating function </vt:lpstr>
      <vt:lpstr>Independence of Two Random Variables</vt:lpstr>
      <vt:lpstr>Independence of Two Random Variables</vt:lpstr>
      <vt:lpstr>Independence of Two Random Variables</vt:lpstr>
      <vt:lpstr>Slide 5</vt:lpstr>
      <vt:lpstr>Slide 6</vt:lpstr>
      <vt:lpstr>Slide 7</vt:lpstr>
      <vt:lpstr>Discrete Probability Distributions</vt:lpstr>
      <vt:lpstr>Binomial Distribution</vt:lpstr>
      <vt:lpstr>Moment Generating Function of Binomial Distribution</vt:lpstr>
      <vt:lpstr>Mean and Variance of Binomial Distribution</vt:lpstr>
      <vt:lpstr>Slide 12</vt:lpstr>
      <vt:lpstr>Slide 13</vt:lpstr>
      <vt:lpstr>Slide 14</vt:lpstr>
      <vt:lpstr>Slide 15</vt:lpstr>
      <vt:lpstr>Slide 16</vt:lpstr>
      <vt:lpstr>Slide 17</vt:lpstr>
      <vt:lpstr>Poisson Distribution</vt:lpstr>
      <vt:lpstr>Slide 19</vt:lpstr>
      <vt:lpstr>Moment Generating Function of Poisson Distribution</vt:lpstr>
      <vt:lpstr>Mean and Variance of Poisson Distribution</vt:lpstr>
      <vt:lpstr>Slide 22</vt:lpstr>
      <vt:lpstr>Slide 23</vt:lpstr>
      <vt:lpstr>Continuous Probability Distribution</vt:lpstr>
      <vt:lpstr>Normal Distribution</vt:lpstr>
      <vt:lpstr>Moment Generating Function of Normal Distribution</vt:lpstr>
      <vt:lpstr>Slide 27</vt:lpstr>
      <vt:lpstr>Slide 28</vt:lpstr>
      <vt:lpstr>Slide 29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Random variables</dc:title>
  <dc:creator>HP</dc:creator>
  <cp:lastModifiedBy>Windows User</cp:lastModifiedBy>
  <cp:revision>314</cp:revision>
  <dcterms:created xsi:type="dcterms:W3CDTF">2015-11-21T08:18:16Z</dcterms:created>
  <dcterms:modified xsi:type="dcterms:W3CDTF">2022-02-09T16:05:11Z</dcterms:modified>
</cp:coreProperties>
</file>