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Default Extension="png" ContentType="image/png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FF"/>
    <a:srgbClr val="CC0000"/>
    <a:srgbClr val="008000"/>
    <a:srgbClr val="FAF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6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ffectLst/>
              </a:defRPr>
            </a:lvl1pPr>
          </a:lstStyle>
          <a:p>
            <a:fld id="{AB774278-2F1B-49EA-BC8D-0EDDE5FFC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61016DB3-6A92-4925-B576-32AD7DB31008}" type="slidenum"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/>
              <a:t>‹#›</a:t>
            </a:fld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effectLst/>
                <a:latin typeface="Times New Roman" pitchFamily="18" charset="0"/>
              </a:defRPr>
            </a:lvl1pPr>
          </a:lstStyle>
          <a:p>
            <a:fld id="{9481F7F4-51AD-4B0C-A29F-B049C1154E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7487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/>
            <a:fld id="{68A9B607-3EC8-48C1-97F1-120DE082D572}" type="slidenum"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/>
              <a:t>‹#›</a:t>
            </a:fld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6AFC1-2209-4EC0-AAFD-FA98D40CFB61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E0469-18A3-4BB0-97FF-D85E45AAFD35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6E88E-47FE-4E69-A018-BD8715AA79D7}" type="slidenum">
              <a:rPr lang="en-US"/>
              <a:pPr/>
              <a:t>12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9216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D6B3F-6B0D-4613-85FA-75F50A6A20FF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9421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1F9D1-56FE-4DA9-8674-40E4A3FB229D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9625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C6089-8F77-42A8-8704-45D1584E762F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9830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476BC-E1FB-4560-816D-3D18B2255E30}" type="slidenum">
              <a:rPr lang="en-US"/>
              <a:pPr/>
              <a:t>16</a:t>
            </a:fld>
            <a:endParaRPr lang="en-US"/>
          </a:p>
        </p:txBody>
      </p:sp>
      <p:sp>
        <p:nvSpPr>
          <p:cNvPr id="1003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10035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72EA8-5F44-441E-A7AD-C1D92562494A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10240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4FAC-DE97-4845-AD09-166E23BB7B91}" type="slidenum">
              <a:rPr lang="en-US"/>
              <a:pPr/>
              <a:t>18</a:t>
            </a:fld>
            <a:endParaRPr lang="en-US"/>
          </a:p>
        </p:txBody>
      </p:sp>
      <p:sp>
        <p:nvSpPr>
          <p:cNvPr id="1044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Rejection region does NOT include critical value.</a:t>
            </a:r>
          </a:p>
        </p:txBody>
      </p:sp>
      <p:sp>
        <p:nvSpPr>
          <p:cNvPr id="10445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C9FEE-06FD-41A6-93A0-BEEE6D879317}" type="slidenum">
              <a:rPr lang="en-US"/>
              <a:pPr/>
              <a:t>19</a:t>
            </a:fld>
            <a:endParaRPr lang="en-US"/>
          </a:p>
        </p:txBody>
      </p:sp>
      <p:sp>
        <p:nvSpPr>
          <p:cNvPr id="1064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649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E6F55-98C6-47D5-BAF1-2967959FCA40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9ABB9-E64E-4061-BADC-1541925E9CE1}" type="slidenum">
              <a:rPr lang="en-US"/>
              <a:pPr/>
              <a:t>3</a:t>
            </a:fld>
            <a:endParaRPr lang="en-US"/>
          </a:p>
        </p:txBody>
      </p:sp>
      <p:sp>
        <p:nvSpPr>
          <p:cNvPr id="7373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0D7E4-D4DA-4C31-90D4-B2DD35CB85DD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059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8C117-A78C-4381-9B84-E4B192FBEF6B}" type="slidenum">
              <a:rPr lang="en-US"/>
              <a:pPr/>
              <a:t>22</a:t>
            </a:fld>
            <a:endParaRPr lang="en-US"/>
          </a:p>
        </p:txBody>
      </p:sp>
      <p:sp>
        <p:nvSpPr>
          <p:cNvPr id="1126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58D03-1546-4AAC-B346-6632A799FA57}" type="slidenum">
              <a:rPr lang="en-US"/>
              <a:pPr/>
              <a:t>23</a:t>
            </a:fld>
            <a:endParaRPr lang="en-US"/>
          </a:p>
        </p:txBody>
      </p:sp>
      <p:sp>
        <p:nvSpPr>
          <p:cNvPr id="1146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C8548-BC7C-4A3A-9013-4DA4F143FF92}" type="slidenum">
              <a:rPr lang="en-US"/>
              <a:pPr/>
              <a:t>24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EC102-283D-48FD-BFC7-87697BDBCECA}" type="slidenum">
              <a:rPr lang="en-US"/>
              <a:pPr/>
              <a:t>25</a:t>
            </a:fld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63750-F111-4F9A-9E82-3FB5AF50882B}" type="slidenum">
              <a:rPr lang="en-US"/>
              <a:pPr/>
              <a:t>26</a:t>
            </a:fld>
            <a:endParaRPr lang="en-US"/>
          </a:p>
        </p:txBody>
      </p:sp>
      <p:sp>
        <p:nvSpPr>
          <p:cNvPr id="12083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083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36292-ACA6-4C6E-A7E2-0957D6D044FB}" type="slidenum">
              <a:rPr lang="en-US"/>
              <a:pPr/>
              <a:t>27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E8B46-954F-4A9B-851E-A95F60FED49B}" type="slidenum">
              <a:rPr lang="en-US"/>
              <a:pPr/>
              <a:t>28</a:t>
            </a:fld>
            <a:endParaRPr lang="en-US"/>
          </a:p>
        </p:txBody>
      </p:sp>
      <p:sp>
        <p:nvSpPr>
          <p:cNvPr id="12493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AC9B0-A1F9-401D-BFBE-42867EBD0EB1}" type="slidenum">
              <a:rPr lang="en-US"/>
              <a:pPr/>
              <a:t>29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D5AC7-630D-47E5-B87D-CC393984F2DA}" type="slidenum">
              <a:rPr lang="en-US"/>
              <a:pPr/>
              <a:t>30</a:t>
            </a:fld>
            <a:endParaRPr lang="en-US"/>
          </a:p>
        </p:txBody>
      </p:sp>
      <p:sp>
        <p:nvSpPr>
          <p:cNvPr id="129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6CF4A-6D86-4814-9EC6-C688B168F4E6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2033B-2BA8-4BFF-A5AD-D7F32DFAD574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F62FE-4385-4649-BD8A-5B566EF23579}" type="slidenum">
              <a:rPr lang="en-US"/>
              <a:pPr/>
              <a:t>32</a:t>
            </a:fld>
            <a:endParaRPr lang="en-US"/>
          </a:p>
        </p:txBody>
      </p:sp>
      <p:sp>
        <p:nvSpPr>
          <p:cNvPr id="1331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E9185-7C5C-463F-8B8B-BBE07CD72FB8}" type="slidenum">
              <a:rPr lang="en-US"/>
              <a:pPr/>
              <a:t>33</a:t>
            </a:fld>
            <a:endParaRPr lang="en-US"/>
          </a:p>
        </p:txBody>
      </p:sp>
      <p:sp>
        <p:nvSpPr>
          <p:cNvPr id="135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EF7FD-296C-4DFD-8443-78DC5E4E248F}" type="slidenum">
              <a:rPr lang="en-US"/>
              <a:pPr/>
              <a:t>34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E6A59-0667-4AC5-B97A-6F12C33C25B4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43A3E-7A40-4727-8B2A-707E1BB1405F}" type="slidenum">
              <a:rPr lang="en-US"/>
              <a:pPr/>
              <a:t>36</a:t>
            </a:fld>
            <a:endParaRPr lang="en-US"/>
          </a:p>
        </p:txBody>
      </p:sp>
      <p:sp>
        <p:nvSpPr>
          <p:cNvPr id="141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39B4C-2AD4-443E-A14B-38165914752E}" type="slidenum">
              <a:rPr lang="en-US"/>
              <a:pPr/>
              <a:t>37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4E6FE-B95C-44A2-8BC1-5005EFEC71D6}" type="slidenum">
              <a:rPr lang="en-US"/>
              <a:pPr/>
              <a:t>38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541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EF127-FC8A-4337-A54F-6C8ED26CE197}" type="slidenum">
              <a:rPr lang="en-US"/>
              <a:pPr/>
              <a:t>39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BFBED-DAFC-41BA-A07B-8C66BB51CD9A}" type="slidenum">
              <a:rPr lang="en-US"/>
              <a:pPr/>
              <a:t>40</a:t>
            </a:fld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6EA03-D4FD-4A2D-8337-CE92FF4EEB20}" type="slidenum">
              <a:rPr lang="en-US"/>
              <a:pPr/>
              <a:t>5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6D419-55E4-4574-88BF-D840858FEBBC}" type="slidenum">
              <a:rPr lang="en-US"/>
              <a:pPr/>
              <a:t>41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43D8-1302-437C-96D5-62BE23EACAFB}" type="slidenum">
              <a:rPr lang="en-US"/>
              <a:pPr/>
              <a:t>42</a:t>
            </a:fld>
            <a:endParaRPr lang="en-US"/>
          </a:p>
        </p:txBody>
      </p:sp>
      <p:sp>
        <p:nvSpPr>
          <p:cNvPr id="15360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B0D89-AEBE-4023-9604-3BF38E86F3D4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565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A2483-8C2B-46D5-86E1-250FD53E02E2}" type="slidenum">
              <a:rPr lang="en-US"/>
              <a:pPr/>
              <a:t>44</a:t>
            </a:fld>
            <a:endParaRPr lang="en-US"/>
          </a:p>
        </p:txBody>
      </p:sp>
      <p:sp>
        <p:nvSpPr>
          <p:cNvPr id="1576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769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A19C6-9B33-42F8-8820-32038D09DC10}" type="slidenum">
              <a:rPr lang="en-US"/>
              <a:pPr/>
              <a:t>45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D85AF-B79A-44D7-94A8-4EC77AF7F82A}" type="slidenum">
              <a:rPr lang="en-US"/>
              <a:pPr/>
              <a:t>46</a:t>
            </a:fld>
            <a:endParaRPr lang="en-US"/>
          </a:p>
        </p:txBody>
      </p:sp>
      <p:sp>
        <p:nvSpPr>
          <p:cNvPr id="1617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179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68770-AE54-4946-B8B0-F1706EDD643D}" type="slidenum">
              <a:rPr lang="en-US"/>
              <a:pPr/>
              <a:t>47</a:t>
            </a:fld>
            <a:endParaRPr lang="en-US"/>
          </a:p>
        </p:txBody>
      </p:sp>
      <p:sp>
        <p:nvSpPr>
          <p:cNvPr id="1638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384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DB88-8FEA-4DA2-ACC1-BE5D7E5E6B4B}" type="slidenum">
              <a:rPr lang="en-US"/>
              <a:pPr/>
              <a:t>48</a:t>
            </a:fld>
            <a:endParaRPr lang="en-US"/>
          </a:p>
        </p:txBody>
      </p:sp>
      <p:sp>
        <p:nvSpPr>
          <p:cNvPr id="1658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589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A1376-3F85-4692-BA10-83FE0E4742B2}" type="slidenum">
              <a:rPr lang="en-US"/>
              <a:pPr/>
              <a:t>49</a:t>
            </a:fld>
            <a:endParaRPr lang="en-US"/>
          </a:p>
        </p:txBody>
      </p:sp>
      <p:sp>
        <p:nvSpPr>
          <p:cNvPr id="1679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793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DF424-A14B-4A77-BF5C-B2B7CEBBACE9}" type="slidenum">
              <a:rPr lang="en-US"/>
              <a:pPr/>
              <a:t>50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998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41714-C061-47FC-A039-473E8075F7A3}" type="slidenum">
              <a:rPr lang="en-US"/>
              <a:pPr/>
              <a:t>6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6CAC-BA00-41E4-938E-D528A004547F}" type="slidenum">
              <a:rPr lang="en-US"/>
              <a:pPr/>
              <a:t>51</a:t>
            </a:fld>
            <a:endParaRPr lang="en-US"/>
          </a:p>
        </p:txBody>
      </p:sp>
      <p:sp>
        <p:nvSpPr>
          <p:cNvPr id="17203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203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67518-D884-4719-9606-B86F1B163711}" type="slidenum">
              <a:rPr lang="en-US"/>
              <a:pPr/>
              <a:t>52</a:t>
            </a:fld>
            <a:endParaRPr lang="en-US"/>
          </a:p>
        </p:txBody>
      </p:sp>
      <p:sp>
        <p:nvSpPr>
          <p:cNvPr id="17408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408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D509F-7CDF-476B-AC83-45E59E8C99EF}" type="slidenum">
              <a:rPr lang="en-US"/>
              <a:pPr/>
              <a:t>53</a:t>
            </a:fld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5E11F-88D8-4207-926F-CBA2475B5300}" type="slidenum">
              <a:rPr lang="en-US"/>
              <a:pPr/>
              <a:t>54</a:t>
            </a:fld>
            <a:endParaRPr lang="en-US"/>
          </a:p>
        </p:txBody>
      </p:sp>
      <p:sp>
        <p:nvSpPr>
          <p:cNvPr id="1781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817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120B7-B831-4687-AD29-9116C8497509}" type="slidenum">
              <a:rPr lang="en-US"/>
              <a:pPr/>
              <a:t>55</a:t>
            </a:fld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999C8-9DA8-48A5-A216-2DC1E12824CC}" type="slidenum">
              <a:rPr lang="en-US"/>
              <a:pPr/>
              <a:t>56</a:t>
            </a:fld>
            <a:endParaRPr lang="en-US"/>
          </a:p>
        </p:txBody>
      </p:sp>
      <p:sp>
        <p:nvSpPr>
          <p:cNvPr id="1822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8CFE2-F972-49E2-997A-0B0B44B3CDE1}" type="slidenum">
              <a:rPr lang="en-US"/>
              <a:pPr/>
              <a:t>57</a:t>
            </a:fld>
            <a:endParaRPr lang="en-US"/>
          </a:p>
        </p:txBody>
      </p:sp>
      <p:sp>
        <p:nvSpPr>
          <p:cNvPr id="1843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97B2D-2C2A-4CB8-9FE8-6D5B4964B92D}" type="slidenum">
              <a:rPr lang="en-US"/>
              <a:pPr/>
              <a:t>58</a:t>
            </a:fld>
            <a:endParaRPr lang="en-US"/>
          </a:p>
        </p:txBody>
      </p:sp>
      <p:sp>
        <p:nvSpPr>
          <p:cNvPr id="1863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0FA50-61EC-45E4-97C8-A0A208A4F0A4}" type="slidenum">
              <a:rPr lang="en-US"/>
              <a:pPr/>
              <a:t>59</a:t>
            </a:fld>
            <a:endParaRPr lang="en-US"/>
          </a:p>
        </p:txBody>
      </p:sp>
      <p:sp>
        <p:nvSpPr>
          <p:cNvPr id="1884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841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3C92-4CCD-401E-BDC1-41C877D08DF5}" type="slidenum">
              <a:rPr lang="en-US"/>
              <a:pPr/>
              <a:t>60</a:t>
            </a:fld>
            <a:endParaRPr lang="en-US"/>
          </a:p>
        </p:txBody>
      </p:sp>
      <p:sp>
        <p:nvSpPr>
          <p:cNvPr id="1904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046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28202-A6E6-4353-A15B-11F66A780B6D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5330-37EC-460D-96CA-DE8EB53A93E7}" type="slidenum">
              <a:rPr lang="en-US"/>
              <a:pPr/>
              <a:t>61</a:t>
            </a:fld>
            <a:endParaRPr lang="en-US"/>
          </a:p>
        </p:txBody>
      </p:sp>
      <p:sp>
        <p:nvSpPr>
          <p:cNvPr id="1925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251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571F-0FD7-4CCA-9AE5-3B8812D7C934}" type="slidenum">
              <a:rPr lang="en-US"/>
              <a:pPr/>
              <a:t>62</a:t>
            </a:fld>
            <a:endParaRPr lang="en-US"/>
          </a:p>
        </p:txBody>
      </p:sp>
      <p:sp>
        <p:nvSpPr>
          <p:cNvPr id="19456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56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715C1-3FCA-4B8E-BBB1-2E9698C7B530}" type="slidenum">
              <a:rPr lang="en-US"/>
              <a:pPr/>
              <a:t>63</a:t>
            </a:fld>
            <a:endParaRPr lang="en-US"/>
          </a:p>
        </p:txBody>
      </p:sp>
      <p:sp>
        <p:nvSpPr>
          <p:cNvPr id="1966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661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F09B3-D46A-44FD-B4C1-869E968F602F}" type="slidenum">
              <a:rPr lang="en-US"/>
              <a:pPr/>
              <a:t>64</a:t>
            </a:fld>
            <a:endParaRPr lang="en-US"/>
          </a:p>
        </p:txBody>
      </p:sp>
      <p:sp>
        <p:nvSpPr>
          <p:cNvPr id="1986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865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FC433-A00B-4CE9-8480-D16788B303A2}" type="slidenum">
              <a:rPr lang="en-US"/>
              <a:pPr/>
              <a:t>65</a:t>
            </a:fld>
            <a:endParaRPr lang="en-US"/>
          </a:p>
        </p:txBody>
      </p:sp>
      <p:sp>
        <p:nvSpPr>
          <p:cNvPr id="20070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070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8EAF9-1A99-4F25-8D81-EF0CE1A7BF82}" type="slidenum">
              <a:rPr lang="en-US"/>
              <a:pPr/>
              <a:t>66</a:t>
            </a:fld>
            <a:endParaRPr lang="en-US"/>
          </a:p>
        </p:txBody>
      </p:sp>
      <p:sp>
        <p:nvSpPr>
          <p:cNvPr id="2027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275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3318A-D31A-494D-B768-4ACFF50DD626}" type="slidenum">
              <a:rPr lang="en-US"/>
              <a:pPr/>
              <a:t>67</a:t>
            </a:fld>
            <a:endParaRPr lang="en-US"/>
          </a:p>
        </p:txBody>
      </p:sp>
      <p:sp>
        <p:nvSpPr>
          <p:cNvPr id="20480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480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79CEA-588E-483D-80A8-6DFC5E7BEAB0}" type="slidenum">
              <a:rPr lang="en-US"/>
              <a:pPr/>
              <a:t>68</a:t>
            </a:fld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F9AB3-609F-4467-A4DE-A43597F9BD31}" type="slidenum">
              <a:rPr lang="en-US"/>
              <a:pPr/>
              <a:t>69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889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45058-41C7-4699-88BC-120EC205274D}" type="slidenum">
              <a:rPr lang="en-US"/>
              <a:pPr/>
              <a:t>70</a:t>
            </a:fld>
            <a:endParaRPr lang="en-US"/>
          </a:p>
        </p:txBody>
      </p:sp>
      <p:sp>
        <p:nvSpPr>
          <p:cNvPr id="2109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094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EBFC8-7EF3-4BF2-879F-4D9A024A3BC4}" type="slidenum">
              <a:rPr lang="en-US"/>
              <a:pPr/>
              <a:t>8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2C37C-C4D1-4E7D-874C-B4120DB7AE9D}" type="slidenum">
              <a:rPr lang="en-US"/>
              <a:pPr/>
              <a:t>71</a:t>
            </a:fld>
            <a:endParaRPr lang="en-US"/>
          </a:p>
        </p:txBody>
      </p:sp>
      <p:sp>
        <p:nvSpPr>
          <p:cNvPr id="2129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299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8F482-ECF3-4ED1-97ED-5522C086236C}" type="slidenum">
              <a:rPr lang="en-US"/>
              <a:pPr/>
              <a:t>72</a:t>
            </a:fld>
            <a:endParaRPr lang="en-US"/>
          </a:p>
        </p:txBody>
      </p:sp>
      <p:sp>
        <p:nvSpPr>
          <p:cNvPr id="2150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/>
              <a:t>.</a:t>
            </a:r>
          </a:p>
        </p:txBody>
      </p:sp>
      <p:sp>
        <p:nvSpPr>
          <p:cNvPr id="21504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084ED-65AB-46A3-9476-EFC9C19620F4}" type="slidenum">
              <a:rPr lang="en-US"/>
              <a:pPr/>
              <a:t>73</a:t>
            </a:fld>
            <a:endParaRPr lang="en-US"/>
          </a:p>
        </p:txBody>
      </p:sp>
      <p:sp>
        <p:nvSpPr>
          <p:cNvPr id="2170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709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50998-B879-4048-B035-D359104776C7}" type="slidenum">
              <a:rPr lang="en-US"/>
              <a:pPr/>
              <a:t>74</a:t>
            </a:fld>
            <a:endParaRPr lang="en-US"/>
          </a:p>
        </p:txBody>
      </p:sp>
      <p:sp>
        <p:nvSpPr>
          <p:cNvPr id="2191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913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8656E-6046-420A-A83E-308A7CF591F5}" type="slidenum">
              <a:rPr lang="en-US"/>
              <a:pPr/>
              <a:t>75</a:t>
            </a:fld>
            <a:endParaRPr lang="en-US"/>
          </a:p>
        </p:txBody>
      </p:sp>
      <p:sp>
        <p:nvSpPr>
          <p:cNvPr id="22528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528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3168B-9889-41B6-8A68-3A84184FA0F8}" type="slidenum">
              <a:rPr lang="en-US"/>
              <a:pPr/>
              <a:t>76</a:t>
            </a:fld>
            <a:endParaRPr lang="en-US"/>
          </a:p>
        </p:txBody>
      </p:sp>
      <p:sp>
        <p:nvSpPr>
          <p:cNvPr id="22733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733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55CC2-1DF7-41A8-8EB2-AAAAA314CF77}" type="slidenum">
              <a:rPr lang="en-US"/>
              <a:pPr/>
              <a:t>77</a:t>
            </a:fld>
            <a:endParaRPr lang="en-US"/>
          </a:p>
        </p:txBody>
      </p:sp>
      <p:sp>
        <p:nvSpPr>
          <p:cNvPr id="2293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937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E122C-5C69-4B94-A22A-EE1C6608C319}" type="slidenum">
              <a:rPr lang="en-US"/>
              <a:pPr/>
              <a:t>78</a:t>
            </a:fld>
            <a:endParaRPr lang="en-US"/>
          </a:p>
        </p:txBody>
      </p:sp>
      <p:sp>
        <p:nvSpPr>
          <p:cNvPr id="2314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142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2BD20-CD5C-4F3B-BB6A-61FDC11F87FD}" type="slidenum">
              <a:rPr lang="en-US"/>
              <a:pPr/>
              <a:t>79</a:t>
            </a:fld>
            <a:endParaRPr lang="en-US"/>
          </a:p>
        </p:txBody>
      </p:sp>
      <p:sp>
        <p:nvSpPr>
          <p:cNvPr id="2334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347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08A51-49A8-40C5-A770-48DE71E2F4AC}" type="slidenum">
              <a:rPr lang="en-US"/>
              <a:pPr/>
              <a:t>80</a:t>
            </a:fld>
            <a:endParaRPr lang="en-US"/>
          </a:p>
        </p:txBody>
      </p:sp>
      <p:sp>
        <p:nvSpPr>
          <p:cNvPr id="23552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52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D11D1-F5C0-4D6A-BEE0-3D08FC4976C7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E4815-35A0-4E91-9DB2-D23757BE434C}" type="slidenum">
              <a:rPr lang="en-US"/>
              <a:pPr/>
              <a:t>81</a:t>
            </a:fld>
            <a:endParaRPr lang="en-US"/>
          </a:p>
        </p:txBody>
      </p:sp>
      <p:sp>
        <p:nvSpPr>
          <p:cNvPr id="2375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757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F6678-54A8-4B0A-B1DB-CB982DA4E5E6}" type="slidenum">
              <a:rPr lang="en-US"/>
              <a:pPr/>
              <a:t>82</a:t>
            </a:fld>
            <a:endParaRPr lang="en-US"/>
          </a:p>
        </p:txBody>
      </p:sp>
      <p:sp>
        <p:nvSpPr>
          <p:cNvPr id="2396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3E037-69CE-4BDE-B116-6228F3497BE5}" type="slidenum">
              <a:rPr lang="en-US"/>
              <a:pPr/>
              <a:t>83</a:t>
            </a:fld>
            <a:endParaRPr lang="en-US"/>
          </a:p>
        </p:txBody>
      </p:sp>
      <p:sp>
        <p:nvSpPr>
          <p:cNvPr id="2416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2BE8A-9867-44D8-97E4-BCA7159C629D}" type="slidenum">
              <a:rPr lang="en-US"/>
              <a:pPr/>
              <a:t>84</a:t>
            </a:fld>
            <a:endParaRPr lang="en-US"/>
          </a:p>
        </p:txBody>
      </p:sp>
      <p:sp>
        <p:nvSpPr>
          <p:cNvPr id="2437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3715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C319C-0599-4A08-B848-7FA4CDA4FC5C}" type="slidenum">
              <a:rPr lang="en-US"/>
              <a:pPr/>
              <a:t>85</a:t>
            </a:fld>
            <a:endParaRPr lang="en-US"/>
          </a:p>
        </p:txBody>
      </p:sp>
      <p:sp>
        <p:nvSpPr>
          <p:cNvPr id="24576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5763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46892-DE99-4C5D-B699-58DF65D1DB1D}" type="slidenum">
              <a:rPr lang="en-US"/>
              <a:pPr/>
              <a:t>86</a:t>
            </a:fld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7811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DB7C1-C047-4481-AB3A-562E7FD2CFB2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92898-4A9C-443F-9CA5-F63549670A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78CC9-EC79-42A6-87E3-EF2D016E7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20383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626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7188-75A7-4056-A540-174A2DFB4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564066-4C55-4DB4-B378-374AC997D8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409DCC-B563-418B-B4B0-1D04D7E8C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4B822A-4023-4BA1-9ED5-36E17B21E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828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43000" y="3962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3962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B1C019-E9CB-4E91-A878-7EF32336E3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7D78BD-3341-4163-B7E5-425D5A6B6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F90D4E-6CE1-4623-B903-123946E22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C72E4-4FAA-4936-B815-A14299DF2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D32A4-BA50-4D1E-B24E-689E6416FB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38D5-5383-4754-872F-8DBA7B95C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0655-19EF-4B1B-8BEF-03D5113F0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0504-C648-4E9E-B645-6A0E7306A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6DF70-D832-437B-8DDE-8D7C238EA4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DC0A7-D16C-404D-B6D1-7D0DD3B24C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D571D-747B-44D8-BB51-F89C669CF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i="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0">
                <a:effectLst/>
                <a:latin typeface="Times New Roman" pitchFamily="18" charset="0"/>
              </a:defRPr>
            </a:lvl1pPr>
          </a:lstStyle>
          <a:p>
            <a:r>
              <a:rPr lang="en-US"/>
              <a:t>Levine, Prentice-Hall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effectLst/>
                <a:latin typeface="Times New Roman" pitchFamily="18" charset="0"/>
              </a:defRPr>
            </a:lvl1pPr>
          </a:lstStyle>
          <a:p>
            <a:fld id="{D19CB1F7-F404-4DA0-873C-6B33BFEB2A2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36538" y="0"/>
            <a:ext cx="8896350" cy="6845300"/>
            <a:chOff x="149" y="0"/>
            <a:chExt cx="5604" cy="4312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rgbClr val="ACACAC">
                    <a:gamma/>
                    <a:shade val="29804"/>
                    <a:invGamma/>
                  </a:srgbClr>
                </a:gs>
                <a:gs pos="100000">
                  <a:srgbClr val="ACACA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77" y="0"/>
              <a:ext cx="235" cy="2940"/>
            </a:xfrm>
            <a:prstGeom prst="rect">
              <a:avLst/>
            </a:prstGeom>
            <a:gradFill rotWithShape="0">
              <a:gsLst>
                <a:gs pos="0">
                  <a:srgbClr val="ACACAC">
                    <a:gamma/>
                    <a:shade val="29804"/>
                    <a:invGamma/>
                  </a:srgbClr>
                </a:gs>
                <a:gs pos="100000">
                  <a:srgbClr val="ACACA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rgbClr val="ACACAC">
                    <a:gamma/>
                    <a:shade val="29804"/>
                    <a:invGamma/>
                  </a:srgbClr>
                </a:gs>
                <a:gs pos="100000">
                  <a:srgbClr val="ACACA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56" y="0"/>
              <a:ext cx="192" cy="2448"/>
            </a:xfrm>
            <a:prstGeom prst="rect">
              <a:avLst/>
            </a:prstGeom>
            <a:gradFill rotWithShape="0">
              <a:gsLst>
                <a:gs pos="0">
                  <a:srgbClr val="114FFB">
                    <a:gamma/>
                    <a:shade val="29804"/>
                    <a:invGamma/>
                  </a:srgbClr>
                </a:gs>
                <a:gs pos="100000">
                  <a:srgbClr val="114FF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73" y="924"/>
              <a:ext cx="331" cy="768"/>
            </a:xfrm>
            <a:prstGeom prst="rect">
              <a:avLst/>
            </a:prstGeom>
            <a:gradFill rotWithShape="0">
              <a:gsLst>
                <a:gs pos="0">
                  <a:srgbClr val="FC0128">
                    <a:gamma/>
                    <a:shade val="29804"/>
                    <a:invGamma/>
                  </a:srgbClr>
                </a:gs>
                <a:gs pos="100000">
                  <a:srgbClr val="FC012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320" y="888"/>
              <a:ext cx="5433" cy="84"/>
            </a:xfrm>
            <a:prstGeom prst="rect">
              <a:avLst/>
            </a:prstGeom>
            <a:gradFill rotWithShape="0">
              <a:gsLst>
                <a:gs pos="0">
                  <a:srgbClr val="ACACAC">
                    <a:gamma/>
                    <a:shade val="29804"/>
                    <a:invGamma/>
                  </a:srgbClr>
                </a:gs>
                <a:gs pos="100000">
                  <a:srgbClr val="ACACA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149" y="888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lgerian" pitchFamily="8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8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4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Document1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4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4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4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5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5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5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5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6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6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6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63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64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7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7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7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74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6600" b="1" i="0">
                <a:latin typeface="Bookman Old Style" pitchFamily="18" charset="0"/>
              </a:rPr>
              <a:t/>
            </a:r>
            <a:br>
              <a:rPr lang="en-US" sz="6600" b="1" i="0">
                <a:latin typeface="Bookman Old Style" pitchFamily="18" charset="0"/>
              </a:rPr>
            </a:br>
            <a:r>
              <a:rPr lang="en-US" sz="6600" b="1" i="0">
                <a:latin typeface="Bookman Old Style" pitchFamily="18" charset="0"/>
              </a:rPr>
              <a:t/>
            </a:r>
            <a:br>
              <a:rPr lang="en-US" sz="6600" b="1" i="0">
                <a:latin typeface="Bookman Old Style" pitchFamily="18" charset="0"/>
              </a:rPr>
            </a:br>
            <a:r>
              <a:rPr lang="en-US" sz="6600" b="1" i="0">
                <a:solidFill>
                  <a:schemeClr val="tx1"/>
                </a:solidFill>
                <a:latin typeface="Bookman Old Style" pitchFamily="18" charset="0"/>
              </a:rPr>
              <a:t>Hypothesis </a:t>
            </a:r>
            <a:br>
              <a:rPr lang="en-US" sz="6600" b="1" i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6600" b="1" i="0">
                <a:solidFill>
                  <a:schemeClr val="tx1"/>
                </a:solidFill>
                <a:latin typeface="Bookman Old Style" pitchFamily="18" charset="0"/>
              </a:rPr>
              <a:t>Testing</a:t>
            </a:r>
            <a:br>
              <a:rPr lang="en-US" sz="6600" b="1" i="0">
                <a:solidFill>
                  <a:schemeClr val="tx1"/>
                </a:solidFill>
                <a:latin typeface="Bookman Old Style" pitchFamily="18" charset="0"/>
              </a:rPr>
            </a:br>
            <a:endParaRPr lang="en-US" sz="6600" b="1" i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endParaRPr lang="en-US"/>
          </a:p>
          <a:p>
            <a:pPr marL="342900" indent="-342900"/>
            <a:endParaRPr lang="en-US" sz="4400" b="1">
              <a:solidFill>
                <a:srgbClr val="FAFD00"/>
              </a:solidFill>
            </a:endParaRPr>
          </a:p>
          <a:p>
            <a:pPr marL="342900" indent="-342900"/>
            <a:r>
              <a:rPr lang="en-US" sz="4400" b="1"/>
              <a:t>Variance known?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5400" b="1"/>
              <a:t>p-value</a:t>
            </a:r>
            <a:endParaRPr lang="en-US" sz="540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78000"/>
            <a:ext cx="8305800" cy="4394200"/>
          </a:xfrm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/>
              <a:t>Probability of obtaining a test statistic more extreme (</a:t>
            </a:r>
            <a:r>
              <a:rPr lang="en-US">
                <a:latin typeface="Symbol" pitchFamily="18" charset="2"/>
              </a:rPr>
              <a:t></a:t>
            </a:r>
            <a:r>
              <a:rPr lang="en-US"/>
              <a:t>or </a:t>
            </a:r>
            <a:r>
              <a:rPr lang="en-US">
                <a:latin typeface="Symbol" pitchFamily="18" charset="2"/>
              </a:rPr>
              <a:t></a:t>
            </a:r>
            <a:r>
              <a:rPr lang="en-US"/>
              <a:t>than actual sample value given H</a:t>
            </a:r>
            <a:r>
              <a:rPr lang="en-US" baseline="-25000"/>
              <a:t>0</a:t>
            </a:r>
            <a:r>
              <a:rPr lang="en-US"/>
              <a:t> is true 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Called observed level of significance</a:t>
            </a:r>
          </a:p>
          <a:p>
            <a:pPr lvl="1">
              <a:buSzPct val="65000"/>
            </a:pPr>
            <a:r>
              <a:rPr lang="en-US"/>
              <a:t>Smallest value of </a:t>
            </a:r>
            <a:r>
              <a:rPr lang="en-US" b="1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/>
              <a:t>  H</a:t>
            </a:r>
            <a:r>
              <a:rPr lang="en-US" sz="3200" baseline="-25000"/>
              <a:t>0</a:t>
            </a:r>
            <a:r>
              <a:rPr lang="en-US"/>
              <a:t> can be rejected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Used to make rejection decision</a:t>
            </a:r>
          </a:p>
          <a:p>
            <a:pPr lvl="1">
              <a:buSzPct val="65000"/>
            </a:pPr>
            <a:r>
              <a:rPr lang="en-US" sz="3200" b="1">
                <a:solidFill>
                  <a:schemeClr val="tx2"/>
                </a:solidFill>
              </a:rPr>
              <a:t>If p-value </a:t>
            </a:r>
            <a:r>
              <a:rPr lang="en-US" sz="32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3200" b="1">
                <a:solidFill>
                  <a:schemeClr val="tx2"/>
                </a:solidFill>
              </a:rPr>
              <a:t> </a:t>
            </a:r>
            <a:r>
              <a:rPr lang="en-US" sz="3200" b="1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3200" b="1">
                <a:solidFill>
                  <a:schemeClr val="tx2"/>
                </a:solidFill>
              </a:rPr>
              <a:t>, reject H</a:t>
            </a:r>
            <a:r>
              <a:rPr lang="en-US" sz="3200" b="1" baseline="-25000">
                <a:solidFill>
                  <a:schemeClr val="tx2"/>
                </a:solidFill>
              </a:rPr>
              <a:t>0</a:t>
            </a:r>
            <a:endParaRPr 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5400" b="1"/>
              <a:t>Level of Significance</a:t>
            </a:r>
            <a:endParaRPr lang="en-US" sz="540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/>
              <a:t>Defines unlikely values of sample statistic if null hypothesis is true</a:t>
            </a:r>
          </a:p>
          <a:p>
            <a:pPr lvl="1">
              <a:buSzPct val="65000"/>
            </a:pPr>
            <a:r>
              <a:rPr lang="en-US"/>
              <a:t>Called rejection region of sampling distribution</a:t>
            </a:r>
          </a:p>
          <a:p>
            <a:pPr>
              <a:buSzPct val="65000"/>
            </a:pPr>
            <a:r>
              <a:rPr lang="en-US"/>
              <a:t>Designated </a:t>
            </a:r>
            <a:r>
              <a:rPr lang="en-US" b="1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>
                <a:latin typeface="Symbol" pitchFamily="18" charset="2"/>
              </a:rPr>
              <a:t></a:t>
            </a:r>
            <a:r>
              <a:rPr lang="en-US"/>
              <a:t>(alpha)</a:t>
            </a:r>
          </a:p>
          <a:p>
            <a:pPr lvl="1">
              <a:buSzPct val="65000"/>
            </a:pPr>
            <a:r>
              <a:rPr lang="en-US"/>
              <a:t>Typical values are .01, </a:t>
            </a:r>
            <a:r>
              <a:rPr lang="en-US">
                <a:solidFill>
                  <a:srgbClr val="CC0000"/>
                </a:solidFill>
              </a:rPr>
              <a:t>.05</a:t>
            </a:r>
            <a:r>
              <a:rPr lang="en-US"/>
              <a:t>, .10</a:t>
            </a:r>
          </a:p>
          <a:p>
            <a:pPr>
              <a:buSzPct val="65000"/>
            </a:pPr>
            <a:r>
              <a:rPr lang="en-US"/>
              <a:t>Selected by researcher at start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91138" name="Object 205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2590800"/>
          <a:ext cx="8226425" cy="3862388"/>
        </p:xfrm>
        <a:graphic>
          <a:graphicData uri="http://schemas.openxmlformats.org/presentationml/2006/ole">
            <p:oleObj spid="_x0000_s91138" r:id="rId4" imgW="8224560" imgH="3860640" progId="">
              <p:embed/>
            </p:oleObj>
          </a:graphicData>
        </a:graphic>
      </p:graphicFrame>
      <p:sp>
        <p:nvSpPr>
          <p:cNvPr id="91139" name="Rectangle 205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/>
              <a:t>Rejection Region </a:t>
            </a:r>
            <a:r>
              <a:rPr lang="en-US" b="1"/>
              <a:t>(one-tail test)</a:t>
            </a:r>
            <a:r>
              <a:rPr lang="en-US"/>
              <a:t> </a:t>
            </a:r>
          </a:p>
        </p:txBody>
      </p:sp>
      <p:sp>
        <p:nvSpPr>
          <p:cNvPr id="91140" name="Rectangle 2052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Sampling Distribution</a:t>
            </a:r>
          </a:p>
        </p:txBody>
      </p:sp>
      <p:sp>
        <p:nvSpPr>
          <p:cNvPr id="91141" name="Rectangle 2053"/>
          <p:cNvSpPr>
            <a:spLocks noChangeArrowheads="1"/>
          </p:cNvSpPr>
          <p:nvPr/>
        </p:nvSpPr>
        <p:spPr bwMode="auto">
          <a:xfrm>
            <a:off x="3575050" y="3422650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/>
              </a:rPr>
              <a:t>1 - </a:t>
            </a:r>
            <a:r>
              <a:rPr lang="en-US" sz="2400" b="1" i="0">
                <a:effectLst/>
                <a:latin typeface="Symbol" pitchFamily="18" charset="2"/>
              </a:rPr>
              <a:t></a:t>
            </a:r>
          </a:p>
        </p:txBody>
      </p:sp>
      <p:sp>
        <p:nvSpPr>
          <p:cNvPr id="91142" name="Line 2054"/>
          <p:cNvSpPr>
            <a:spLocks noChangeShapeType="1"/>
          </p:cNvSpPr>
          <p:nvPr/>
        </p:nvSpPr>
        <p:spPr bwMode="auto">
          <a:xfrm flipH="1">
            <a:off x="4321175" y="2314575"/>
            <a:ext cx="1355725" cy="10890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Rectangle 2055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 of Confidence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9318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2590800"/>
          <a:ext cx="8226425" cy="3862388"/>
        </p:xfrm>
        <a:graphic>
          <a:graphicData uri="http://schemas.openxmlformats.org/presentationml/2006/ole">
            <p:oleObj spid="_x0000_s93186" r:id="rId4" imgW="8224560" imgH="3860640" progId="">
              <p:embed/>
            </p:oleObj>
          </a:graphicData>
        </a:graphic>
      </p:graphicFrame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/>
              <a:t>Rejection Region </a:t>
            </a:r>
            <a:r>
              <a:rPr lang="en-US" b="1"/>
              <a:t>(one-tail test)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Sampling Distribution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575050" y="3422650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/>
              </a:rPr>
              <a:t>1 - </a:t>
            </a:r>
            <a:r>
              <a:rPr lang="en-US" sz="2400" b="1" i="0">
                <a:effectLst/>
                <a:latin typeface="Symbol" pitchFamily="18" charset="2"/>
              </a:rPr>
              <a:t>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>
            <a:off x="4321175" y="2314575"/>
            <a:ext cx="1355725" cy="10890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 of Confidence</a:t>
            </a:r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 rot="16200000">
            <a:off x="5143500" y="5373688"/>
            <a:ext cx="739775" cy="717550"/>
          </a:xfrm>
          <a:prstGeom prst="rightArrow">
            <a:avLst>
              <a:gd name="adj1" fmla="val 50000"/>
              <a:gd name="adj2" fmla="val 5157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260725" y="6126163"/>
            <a:ext cx="46593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Observed sample statistic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95234" name="Object 205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2514600"/>
          <a:ext cx="8226425" cy="3862388"/>
        </p:xfrm>
        <a:graphic>
          <a:graphicData uri="http://schemas.openxmlformats.org/presentationml/2006/ole">
            <p:oleObj spid="_x0000_s95234" r:id="rId4" imgW="8224560" imgH="3860640" progId="">
              <p:embed/>
            </p:oleObj>
          </a:graphicData>
        </a:graphic>
      </p:graphicFrame>
      <p:sp>
        <p:nvSpPr>
          <p:cNvPr id="95235" name="Rectangle 205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/>
              <a:t>Rejection Region </a:t>
            </a:r>
            <a:r>
              <a:rPr lang="en-US" b="1"/>
              <a:t>(one-tail test)</a:t>
            </a:r>
          </a:p>
        </p:txBody>
      </p:sp>
      <p:sp>
        <p:nvSpPr>
          <p:cNvPr id="95236" name="Rectangle 2052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Sampling Distribution</a:t>
            </a:r>
          </a:p>
        </p:txBody>
      </p:sp>
      <p:sp>
        <p:nvSpPr>
          <p:cNvPr id="95237" name="Rectangle 2053"/>
          <p:cNvSpPr>
            <a:spLocks noChangeArrowheads="1"/>
          </p:cNvSpPr>
          <p:nvPr/>
        </p:nvSpPr>
        <p:spPr bwMode="auto">
          <a:xfrm>
            <a:off x="3575050" y="3422650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/>
              </a:rPr>
              <a:t>1 - </a:t>
            </a:r>
            <a:r>
              <a:rPr lang="en-US" sz="2400" b="1" i="0">
                <a:effectLst/>
                <a:latin typeface="Symbol" pitchFamily="18" charset="2"/>
              </a:rPr>
              <a:t></a:t>
            </a:r>
          </a:p>
        </p:txBody>
      </p:sp>
      <p:sp>
        <p:nvSpPr>
          <p:cNvPr id="95238" name="Line 2054"/>
          <p:cNvSpPr>
            <a:spLocks noChangeShapeType="1"/>
          </p:cNvSpPr>
          <p:nvPr/>
        </p:nvSpPr>
        <p:spPr bwMode="auto">
          <a:xfrm flipH="1">
            <a:off x="4321175" y="2314575"/>
            <a:ext cx="1355725" cy="10890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Rectangle 2055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 of Confidence</a:t>
            </a:r>
          </a:p>
        </p:txBody>
      </p:sp>
      <p:sp>
        <p:nvSpPr>
          <p:cNvPr id="95240" name="AutoShape 2056"/>
          <p:cNvSpPr>
            <a:spLocks noChangeArrowheads="1"/>
          </p:cNvSpPr>
          <p:nvPr/>
        </p:nvSpPr>
        <p:spPr bwMode="auto">
          <a:xfrm rot="16200000">
            <a:off x="1817687" y="5345113"/>
            <a:ext cx="739775" cy="717550"/>
          </a:xfrm>
          <a:prstGeom prst="rightArrow">
            <a:avLst>
              <a:gd name="adj1" fmla="val 50000"/>
              <a:gd name="adj2" fmla="val 5157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Rectangle 2057"/>
          <p:cNvSpPr>
            <a:spLocks noChangeArrowheads="1"/>
          </p:cNvSpPr>
          <p:nvPr/>
        </p:nvSpPr>
        <p:spPr bwMode="auto">
          <a:xfrm>
            <a:off x="527050" y="5784850"/>
            <a:ext cx="19939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Observed</a:t>
            </a:r>
            <a:b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sample statistic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6096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/>
              <a:t>Rejection Regions</a:t>
            </a:r>
            <a:r>
              <a:rPr lang="en-US" sz="4800" b="1"/>
              <a:t> </a:t>
            </a:r>
            <a:r>
              <a:rPr lang="en-US" sz="4000" b="1"/>
              <a:t>(two-tailed test)</a:t>
            </a:r>
            <a:r>
              <a:rPr lang="en-US"/>
              <a:t> </a:t>
            </a:r>
          </a:p>
        </p:txBody>
      </p:sp>
      <p:graphicFrame>
        <p:nvGraphicFramePr>
          <p:cNvPr id="97283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938" y="2581275"/>
          <a:ext cx="8226425" cy="3862388"/>
        </p:xfrm>
        <a:graphic>
          <a:graphicData uri="http://schemas.openxmlformats.org/presentationml/2006/ole">
            <p:oleObj spid="_x0000_s97283" r:id="rId4" imgW="8224560" imgH="3860640" progId="">
              <p:embed/>
            </p:oleObj>
          </a:graphicData>
        </a:graphic>
      </p:graphicFrame>
      <p:sp>
        <p:nvSpPr>
          <p:cNvPr id="97284" name="Rectangle 1028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/>
              </a:rPr>
              <a:t>Sampling Distribution</a:t>
            </a:r>
          </a:p>
        </p:txBody>
      </p:sp>
      <p:sp>
        <p:nvSpPr>
          <p:cNvPr id="97285" name="Rectangle 1029"/>
          <p:cNvSpPr>
            <a:spLocks noChangeArrowheads="1"/>
          </p:cNvSpPr>
          <p:nvPr/>
        </p:nvSpPr>
        <p:spPr bwMode="auto">
          <a:xfrm>
            <a:off x="3576638" y="3424238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1 - </a:t>
            </a: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97286" name="Line 1030"/>
          <p:cNvSpPr>
            <a:spLocks noChangeShapeType="1"/>
          </p:cNvSpPr>
          <p:nvPr/>
        </p:nvSpPr>
        <p:spPr bwMode="auto">
          <a:xfrm flipH="1">
            <a:off x="4384675" y="2327275"/>
            <a:ext cx="1216025" cy="10636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Rectangle 1031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Level of Confidence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/>
              <a:t>Rejection Regions</a:t>
            </a:r>
            <a:r>
              <a:rPr lang="en-US" sz="4800" b="1"/>
              <a:t> </a:t>
            </a:r>
            <a:r>
              <a:rPr lang="en-US" sz="4000" b="1"/>
              <a:t>(two-tailed test)</a:t>
            </a:r>
          </a:p>
        </p:txBody>
      </p:sp>
      <p:graphicFrame>
        <p:nvGraphicFramePr>
          <p:cNvPr id="99331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938" y="2581275"/>
          <a:ext cx="8226425" cy="3862388"/>
        </p:xfrm>
        <a:graphic>
          <a:graphicData uri="http://schemas.openxmlformats.org/presentationml/2006/ole">
            <p:oleObj spid="_x0000_s99331" r:id="rId4" imgW="8224560" imgH="3860640" progId="">
              <p:embed/>
            </p:oleObj>
          </a:graphicData>
        </a:graphic>
      </p:graphicFrame>
      <p:sp>
        <p:nvSpPr>
          <p:cNvPr id="99332" name="Rectangle 1028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/>
              </a:rPr>
              <a:t>Sampling Distribution</a:t>
            </a:r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3576638" y="3424238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1 - </a:t>
            </a: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99334" name="Line 1030"/>
          <p:cNvSpPr>
            <a:spLocks noChangeShapeType="1"/>
          </p:cNvSpPr>
          <p:nvPr/>
        </p:nvSpPr>
        <p:spPr bwMode="auto">
          <a:xfrm flipH="1">
            <a:off x="4384675" y="2327275"/>
            <a:ext cx="1216025" cy="10636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Rectangle 1031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Level of Confidence</a:t>
            </a:r>
          </a:p>
        </p:txBody>
      </p:sp>
      <p:sp>
        <p:nvSpPr>
          <p:cNvPr id="99336" name="AutoShape 1032"/>
          <p:cNvSpPr>
            <a:spLocks noChangeArrowheads="1"/>
          </p:cNvSpPr>
          <p:nvPr/>
        </p:nvSpPr>
        <p:spPr bwMode="auto">
          <a:xfrm rot="16200000">
            <a:off x="6465887" y="5649913"/>
            <a:ext cx="739775" cy="717550"/>
          </a:xfrm>
          <a:prstGeom prst="rightArrow">
            <a:avLst>
              <a:gd name="adj1" fmla="val 50000"/>
              <a:gd name="adj2" fmla="val 515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Rectangle 1033"/>
          <p:cNvSpPr>
            <a:spLocks noChangeArrowheads="1"/>
          </p:cNvSpPr>
          <p:nvPr/>
        </p:nvSpPr>
        <p:spPr bwMode="auto">
          <a:xfrm>
            <a:off x="6775450" y="5937250"/>
            <a:ext cx="19939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Observed</a:t>
            </a:r>
            <a:b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sample statistic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01378" name="AutoShape 2"/>
          <p:cNvSpPr>
            <a:spLocks noChangeArrowheads="1"/>
          </p:cNvSpPr>
          <p:nvPr/>
        </p:nvSpPr>
        <p:spPr bwMode="auto">
          <a:xfrm rot="16200000">
            <a:off x="3390900" y="5448300"/>
            <a:ext cx="914400" cy="533400"/>
          </a:xfrm>
          <a:prstGeom prst="rightArrow">
            <a:avLst>
              <a:gd name="adj1" fmla="val 50000"/>
              <a:gd name="adj2" fmla="val 8575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/>
              <a:t>Rejection Regions</a:t>
            </a:r>
            <a:r>
              <a:rPr lang="en-US" sz="4800" b="1"/>
              <a:t> </a:t>
            </a:r>
            <a:r>
              <a:rPr lang="en-US" sz="4000" b="1"/>
              <a:t>(two-tailed test)</a:t>
            </a:r>
          </a:p>
        </p:txBody>
      </p:sp>
      <p:graphicFrame>
        <p:nvGraphicFramePr>
          <p:cNvPr id="1013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938" y="2581275"/>
          <a:ext cx="8226425" cy="3862388"/>
        </p:xfrm>
        <a:graphic>
          <a:graphicData uri="http://schemas.openxmlformats.org/presentationml/2006/ole">
            <p:oleObj spid="_x0000_s101380" r:id="rId4" imgW="8224560" imgH="3860640" progId="">
              <p:embed/>
            </p:oleObj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/>
              </a:rPr>
              <a:t>Sampling Distribution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576638" y="3424238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1 - </a:t>
            </a: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H="1">
            <a:off x="4384675" y="2327275"/>
            <a:ext cx="1216025" cy="10636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Level of Confidence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270250" y="6213475"/>
            <a:ext cx="19939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Observed</a:t>
            </a:r>
            <a:b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sample statistic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03426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/>
              <a:t>Rejection Regions</a:t>
            </a:r>
            <a:r>
              <a:rPr lang="en-US" sz="4800" b="1"/>
              <a:t> </a:t>
            </a:r>
            <a:r>
              <a:rPr lang="en-US" sz="4000" b="1"/>
              <a:t>(two-tailed test)</a:t>
            </a:r>
          </a:p>
        </p:txBody>
      </p:sp>
      <p:graphicFrame>
        <p:nvGraphicFramePr>
          <p:cNvPr id="103427" name="Object 205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938" y="2581275"/>
          <a:ext cx="8226425" cy="3862388"/>
        </p:xfrm>
        <a:graphic>
          <a:graphicData uri="http://schemas.openxmlformats.org/presentationml/2006/ole">
            <p:oleObj spid="_x0000_s103427" r:id="rId4" imgW="8224560" imgH="3860640" progId="">
              <p:embed/>
            </p:oleObj>
          </a:graphicData>
        </a:graphic>
      </p:graphicFrame>
      <p:sp>
        <p:nvSpPr>
          <p:cNvPr id="103428" name="Rectangle 2052"/>
          <p:cNvSpPr>
            <a:spLocks noChangeArrowheads="1"/>
          </p:cNvSpPr>
          <p:nvPr/>
        </p:nvSpPr>
        <p:spPr bwMode="auto">
          <a:xfrm>
            <a:off x="-4763" y="1824038"/>
            <a:ext cx="3971926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effectLst/>
              </a:rPr>
              <a:t>Sampling Distribution</a:t>
            </a:r>
          </a:p>
        </p:txBody>
      </p:sp>
      <p:sp>
        <p:nvSpPr>
          <p:cNvPr id="103429" name="Rectangle 2053"/>
          <p:cNvSpPr>
            <a:spLocks noChangeArrowheads="1"/>
          </p:cNvSpPr>
          <p:nvPr/>
        </p:nvSpPr>
        <p:spPr bwMode="auto">
          <a:xfrm>
            <a:off x="3576638" y="3424238"/>
            <a:ext cx="1533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1 - </a:t>
            </a:r>
            <a:r>
              <a:rPr lang="en-US" sz="2400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03430" name="Line 2054"/>
          <p:cNvSpPr>
            <a:spLocks noChangeShapeType="1"/>
          </p:cNvSpPr>
          <p:nvPr/>
        </p:nvSpPr>
        <p:spPr bwMode="auto">
          <a:xfrm flipH="1">
            <a:off x="4384675" y="2327275"/>
            <a:ext cx="1216025" cy="10636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Rectangle 2055"/>
          <p:cNvSpPr>
            <a:spLocks noChangeArrowheads="1"/>
          </p:cNvSpPr>
          <p:nvPr/>
        </p:nvSpPr>
        <p:spPr bwMode="auto">
          <a:xfrm>
            <a:off x="5557838" y="2052638"/>
            <a:ext cx="316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Level of Confidence</a:t>
            </a:r>
          </a:p>
        </p:txBody>
      </p:sp>
      <p:sp>
        <p:nvSpPr>
          <p:cNvPr id="103432" name="AutoShape 2056"/>
          <p:cNvSpPr>
            <a:spLocks noChangeArrowheads="1"/>
          </p:cNvSpPr>
          <p:nvPr/>
        </p:nvSpPr>
        <p:spPr bwMode="auto">
          <a:xfrm rot="16200000">
            <a:off x="1741487" y="5268913"/>
            <a:ext cx="739775" cy="717550"/>
          </a:xfrm>
          <a:prstGeom prst="rightArrow">
            <a:avLst>
              <a:gd name="adj1" fmla="val 50000"/>
              <a:gd name="adj2" fmla="val 515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Rectangle 2057"/>
          <p:cNvSpPr>
            <a:spLocks noChangeArrowheads="1"/>
          </p:cNvSpPr>
          <p:nvPr/>
        </p:nvSpPr>
        <p:spPr bwMode="auto">
          <a:xfrm>
            <a:off x="450850" y="5708650"/>
            <a:ext cx="19939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Observed</a:t>
            </a:r>
            <a:b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18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sample statistic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Risk of Errors in Making Decision</a:t>
            </a:r>
            <a:endParaRPr lang="en-US" sz="4800"/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65000"/>
            </a:pPr>
            <a:r>
              <a:rPr lang="en-US">
                <a:solidFill>
                  <a:schemeClr val="tx2"/>
                </a:solidFill>
              </a:rPr>
              <a:t>Type I error</a:t>
            </a:r>
            <a:endParaRPr lang="en-US"/>
          </a:p>
          <a:p>
            <a:pPr lvl="1">
              <a:lnSpc>
                <a:spcPct val="90000"/>
              </a:lnSpc>
              <a:buSzPct val="65000"/>
            </a:pPr>
            <a:r>
              <a:rPr lang="en-US"/>
              <a:t>Reject true null hypothesis</a:t>
            </a:r>
          </a:p>
          <a:p>
            <a:pPr lvl="1">
              <a:lnSpc>
                <a:spcPct val="90000"/>
              </a:lnSpc>
              <a:buSzPct val="65000"/>
            </a:pPr>
            <a:r>
              <a:rPr lang="en-US"/>
              <a:t>Has serious consequences</a:t>
            </a:r>
          </a:p>
          <a:p>
            <a:pPr lvl="1">
              <a:lnSpc>
                <a:spcPct val="90000"/>
              </a:lnSpc>
              <a:buSzPct val="65000"/>
            </a:pPr>
            <a:r>
              <a:rPr lang="en-US"/>
              <a:t>Probability of Type I error is alpha [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z="32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3200">
                <a:latin typeface="Symbol" pitchFamily="18" charset="2"/>
              </a:rPr>
              <a:t> ]</a:t>
            </a:r>
            <a:endParaRPr lang="en-US">
              <a:latin typeface="Symbol" pitchFamily="18" charset="2"/>
            </a:endParaRPr>
          </a:p>
          <a:p>
            <a:pPr lvl="2">
              <a:lnSpc>
                <a:spcPct val="90000"/>
              </a:lnSpc>
              <a:buSzPct val="65000"/>
            </a:pPr>
            <a:r>
              <a:rPr lang="en-US" sz="2800"/>
              <a:t>Called level of significance</a:t>
            </a:r>
          </a:p>
          <a:p>
            <a:pPr>
              <a:lnSpc>
                <a:spcPct val="90000"/>
              </a:lnSpc>
              <a:buSzPct val="65000"/>
            </a:pPr>
            <a:r>
              <a:rPr lang="en-US">
                <a:solidFill>
                  <a:schemeClr val="tx2"/>
                </a:solidFill>
              </a:rPr>
              <a:t>Type II error</a:t>
            </a:r>
            <a:endParaRPr lang="en-US"/>
          </a:p>
          <a:p>
            <a:pPr lvl="1">
              <a:lnSpc>
                <a:spcPct val="90000"/>
              </a:lnSpc>
              <a:buSzPct val="65000"/>
            </a:pPr>
            <a:r>
              <a:rPr lang="en-US"/>
              <a:t>Do not reject false null hypothesis</a:t>
            </a:r>
          </a:p>
          <a:p>
            <a:pPr lvl="1">
              <a:lnSpc>
                <a:spcPct val="90000"/>
              </a:lnSpc>
              <a:buSzPct val="65000"/>
            </a:pPr>
            <a:r>
              <a:rPr lang="en-US"/>
              <a:t>Probability of Type II error is beta [ </a:t>
            </a:r>
            <a:r>
              <a:rPr lang="en-US" sz="3200">
                <a:solidFill>
                  <a:schemeClr val="tx2"/>
                </a:solidFill>
                <a:latin typeface="Symbol" pitchFamily="18" charset="2"/>
              </a:rPr>
              <a:t></a:t>
            </a:r>
            <a:r>
              <a:rPr lang="en-US" sz="3200">
                <a:latin typeface="Symbol" pitchFamily="18" charset="2"/>
              </a:rPr>
              <a:t> ]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/>
              <a:t>Sampling Distribution</a:t>
            </a:r>
            <a:endParaRPr lang="en-US" sz="54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Over-the-counter stock selling prices</a:t>
            </a:r>
          </a:p>
          <a:p>
            <a:pPr lvl="1"/>
            <a:r>
              <a:rPr lang="en-US" sz="2400"/>
              <a:t>calculate average price of all stocks listed  [</a:t>
            </a:r>
            <a:r>
              <a:rPr lang="en-US" sz="2400">
                <a:sym typeface="Symbol" pitchFamily="18" charset="2"/>
              </a:rPr>
              <a:t>]</a:t>
            </a:r>
            <a:endParaRPr lang="en-US" sz="2400"/>
          </a:p>
          <a:p>
            <a:r>
              <a:rPr lang="en-US" sz="2800"/>
              <a:t>take a sample of 25 stocks and record price  </a:t>
            </a:r>
          </a:p>
          <a:p>
            <a:pPr lvl="1"/>
            <a:r>
              <a:rPr lang="en-US" sz="2400"/>
              <a:t>calculate average price of the 25 stocks [x-bar]</a:t>
            </a:r>
          </a:p>
          <a:p>
            <a:r>
              <a:rPr lang="en-US" sz="2800"/>
              <a:t>take all possible samples of size 25  </a:t>
            </a:r>
          </a:p>
          <a:p>
            <a:pPr lvl="1"/>
            <a:r>
              <a:rPr lang="en-US" sz="2400"/>
              <a:t>would all x-bars be equal?</a:t>
            </a:r>
          </a:p>
          <a:p>
            <a:r>
              <a:rPr lang="en-US" sz="2800"/>
              <a:t>average all the possible x-bars …equals </a:t>
            </a:r>
            <a:r>
              <a:rPr lang="en-US" sz="2800">
                <a:sym typeface="Symbol" pitchFamily="18" charset="2"/>
              </a:rPr>
              <a:t>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07522" name="Rectangle 2050"/>
          <p:cNvSpPr>
            <a:spLocks noChangeArrowheads="1"/>
          </p:cNvSpPr>
          <p:nvPr/>
        </p:nvSpPr>
        <p:spPr bwMode="auto">
          <a:xfrm>
            <a:off x="4591050" y="2074863"/>
            <a:ext cx="4171950" cy="4119562"/>
          </a:xfrm>
          <a:prstGeom prst="rect">
            <a:avLst/>
          </a:prstGeom>
          <a:solidFill>
            <a:srgbClr val="33CC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2051"/>
          <p:cNvSpPr>
            <a:spLocks noChangeArrowheads="1"/>
          </p:cNvSpPr>
          <p:nvPr/>
        </p:nvSpPr>
        <p:spPr bwMode="auto">
          <a:xfrm>
            <a:off x="304800" y="2078038"/>
            <a:ext cx="4267200" cy="4119562"/>
          </a:xfrm>
          <a:prstGeom prst="rect">
            <a:avLst/>
          </a:prstGeom>
          <a:solidFill>
            <a:srgbClr val="FF66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Decision Results</a:t>
            </a:r>
            <a:endParaRPr lang="en-US" sz="4800"/>
          </a:p>
        </p:txBody>
      </p:sp>
      <p:sp>
        <p:nvSpPr>
          <p:cNvPr id="107525" name="Rectangle 2053"/>
          <p:cNvSpPr>
            <a:spLocks noChangeArrowheads="1"/>
          </p:cNvSpPr>
          <p:nvPr/>
        </p:nvSpPr>
        <p:spPr bwMode="auto">
          <a:xfrm>
            <a:off x="298450" y="1524000"/>
            <a:ext cx="4425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sz="2400" b="1" i="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Innocent</a:t>
            </a:r>
          </a:p>
        </p:txBody>
      </p:sp>
      <p:graphicFrame>
        <p:nvGraphicFramePr>
          <p:cNvPr id="107526" name="Object 205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663" y="1981200"/>
          <a:ext cx="8728075" cy="4244975"/>
        </p:xfrm>
        <a:graphic>
          <a:graphicData uri="http://schemas.openxmlformats.org/presentationml/2006/ole">
            <p:oleObj spid="_x0000_s107526" name="Document" r:id="rId4" imgW="8726400" imgH="4471560" progId="Word.Document.8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Hypothesis Testing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752600" y="1778000"/>
            <a:ext cx="2743200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State H</a:t>
            </a:r>
            <a:r>
              <a:rPr lang="en-US" b="1" i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State H</a:t>
            </a:r>
            <a:r>
              <a:rPr lang="en-US" b="1" i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</a:t>
            </a: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test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Hypothesis Testing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794125" y="1828800"/>
            <a:ext cx="4451350" cy="3795713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SzPct val="65000"/>
            </a:pPr>
            <a:r>
              <a:rPr lang="en-US"/>
              <a:t>Set up critical values</a:t>
            </a:r>
          </a:p>
          <a:p>
            <a:pPr>
              <a:spcBef>
                <a:spcPct val="70000"/>
              </a:spcBef>
              <a:buSzPct val="65000"/>
            </a:pPr>
            <a:r>
              <a:rPr lang="en-US"/>
              <a:t>Collect data</a:t>
            </a:r>
          </a:p>
          <a:p>
            <a:pPr>
              <a:spcBef>
                <a:spcPct val="70000"/>
              </a:spcBef>
              <a:buSzPct val="65000"/>
            </a:pPr>
            <a:r>
              <a:rPr lang="en-US"/>
              <a:t>Compute test statistic</a:t>
            </a:r>
          </a:p>
          <a:p>
            <a:pPr>
              <a:spcBef>
                <a:spcPct val="70000"/>
              </a:spcBef>
              <a:buSzPct val="65000"/>
            </a:pPr>
            <a:r>
              <a:rPr lang="en-US"/>
              <a:t>Make statistical decision</a:t>
            </a:r>
          </a:p>
          <a:p>
            <a:pPr>
              <a:spcBef>
                <a:spcPct val="70000"/>
              </a:spcBef>
              <a:buSzPct val="65000"/>
            </a:pPr>
            <a:r>
              <a:rPr lang="en-US"/>
              <a:t>Express decision</a:t>
            </a:r>
          </a:p>
        </p:txBody>
      </p:sp>
      <p:sp>
        <p:nvSpPr>
          <p:cNvPr id="111620" name="Rectangle 1028"/>
          <p:cNvSpPr>
            <a:spLocks noChangeArrowheads="1"/>
          </p:cNvSpPr>
          <p:nvPr/>
        </p:nvSpPr>
        <p:spPr bwMode="auto">
          <a:xfrm>
            <a:off x="1143000" y="1778000"/>
            <a:ext cx="3352800" cy="439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State H</a:t>
            </a:r>
            <a:r>
              <a:rPr lang="en-US" b="1" i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State H</a:t>
            </a:r>
            <a:r>
              <a:rPr lang="en-US" b="1" i="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</a:t>
            </a: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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spcBef>
                <a:spcPct val="7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Choose test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395288"/>
            <a:ext cx="7534275" cy="995362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  <a:r>
              <a:rPr lang="en-US"/>
              <a:t> 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5225" y="1828800"/>
            <a:ext cx="4151313" cy="41148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sz="2400"/>
              <a:t>Does an average box of cereal contain </a:t>
            </a:r>
            <a:r>
              <a:rPr lang="en-US" sz="2400">
                <a:solidFill>
                  <a:schemeClr val="tx2"/>
                </a:solidFill>
              </a:rPr>
              <a:t>368</a:t>
            </a:r>
            <a:r>
              <a:rPr lang="en-US" sz="2400"/>
              <a:t> grams of cereal?  A random sample of </a:t>
            </a:r>
            <a:r>
              <a:rPr lang="en-US" sz="2400">
                <a:solidFill>
                  <a:schemeClr val="tx2"/>
                </a:solidFill>
              </a:rPr>
              <a:t>25</a:t>
            </a:r>
            <a:r>
              <a:rPr lang="en-US" sz="2400"/>
              <a:t> boxes has an average weight </a:t>
            </a:r>
            <a:r>
              <a:rPr lang="en-US" sz="2400">
                <a:solidFill>
                  <a:schemeClr val="tx2"/>
                </a:solidFill>
              </a:rPr>
              <a:t>= 372.5</a:t>
            </a:r>
            <a:r>
              <a:rPr lang="en-US" sz="2400"/>
              <a:t> grams. The company has specified 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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/>
              <a:t>to be </a:t>
            </a:r>
            <a:r>
              <a:rPr lang="en-US" sz="2400">
                <a:solidFill>
                  <a:schemeClr val="tx2"/>
                </a:solidFill>
              </a:rPr>
              <a:t>15 </a:t>
            </a:r>
            <a:r>
              <a:rPr lang="en-US" sz="2400"/>
              <a:t>grams.  Test at the </a:t>
            </a:r>
            <a:r>
              <a:rPr lang="en-US" sz="2400">
                <a:solidFill>
                  <a:schemeClr val="tx2"/>
                </a:solidFill>
              </a:rPr>
              <a:t>.05</a:t>
            </a:r>
            <a:r>
              <a:rPr lang="en-US" sz="2400"/>
              <a:t> level.</a:t>
            </a: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5264150" y="2368550"/>
            <a:ext cx="2806700" cy="3340100"/>
          </a:xfrm>
          <a:prstGeom prst="cube">
            <a:avLst>
              <a:gd name="adj" fmla="val 12671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36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0" y="2719388"/>
          <a:ext cx="2311400" cy="1576387"/>
        </p:xfrm>
        <a:graphic>
          <a:graphicData uri="http://schemas.openxmlformats.org/presentationml/2006/ole">
            <p:oleObj spid="_x0000_s113669" r:id="rId4" imgW="2309760" imgH="1574640" progId="">
              <p:embed/>
            </p:oleObj>
          </a:graphicData>
        </a:graphic>
      </p:graphicFrame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5873750" y="3511550"/>
            <a:ext cx="1130300" cy="1130300"/>
          </a:xfrm>
          <a:prstGeom prst="star16">
            <a:avLst>
              <a:gd name="adj" fmla="val 37500"/>
            </a:avLst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5938838" y="5176838"/>
            <a:ext cx="1381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368 gm.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 i="0"/>
              <a:t>Two-tailed z-test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25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25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18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962525"/>
          <a:ext cx="3357563" cy="1895475"/>
        </p:xfrm>
        <a:graphic>
          <a:graphicData uri="http://schemas.openxmlformats.org/presentationml/2006/ole">
            <p:oleObj spid="_x0000_s121861" r:id="rId4" imgW="3355920" imgH="1893600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25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39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937125"/>
          <a:ext cx="3382963" cy="1920875"/>
        </p:xfrm>
        <a:graphic>
          <a:graphicData uri="http://schemas.openxmlformats.org/presentationml/2006/ole">
            <p:oleObj spid="_x0000_s123909" r:id="rId4" imgW="3381120" imgH="1919160" progId="">
              <p:embed/>
            </p:oleObj>
          </a:graphicData>
        </a:graphic>
      </p:graphicFrame>
      <p:graphicFrame>
        <p:nvGraphicFramePr>
          <p:cNvPr id="1239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52675"/>
          <a:ext cx="5202237" cy="1374775"/>
        </p:xfrm>
        <a:graphic>
          <a:graphicData uri="http://schemas.openxmlformats.org/presentationml/2006/ole">
            <p:oleObj spid="_x0000_s123910" name="Equation" r:id="rId5" imgW="5200560" imgH="13730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25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595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937125"/>
          <a:ext cx="3382963" cy="1920875"/>
        </p:xfrm>
        <a:graphic>
          <a:graphicData uri="http://schemas.openxmlformats.org/presentationml/2006/ole">
            <p:oleObj spid="_x0000_s125957" r:id="rId4" imgW="3381120" imgH="1919160" progId="">
              <p:embed/>
            </p:oleObj>
          </a:graphicData>
        </a:graphic>
      </p:graphicFrame>
      <p:graphicFrame>
        <p:nvGraphicFramePr>
          <p:cNvPr id="1259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52675"/>
          <a:ext cx="5202237" cy="1374775"/>
        </p:xfrm>
        <a:graphic>
          <a:graphicData uri="http://schemas.openxmlformats.org/presentationml/2006/ole">
            <p:oleObj spid="_x0000_s125958" name="Equation" r:id="rId5" imgW="5200560" imgH="1373040" progId="Equation.3">
              <p:embed/>
            </p:oleObj>
          </a:graphicData>
        </a:graphic>
      </p:graphicFrame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4719638" y="437038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Sampling Distribution</a:t>
            </a:r>
          </a:p>
        </p:txBody>
      </p:sp>
      <p:graphicFrame>
        <p:nvGraphicFramePr>
          <p:cNvPr id="727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463" y="2392363"/>
          <a:ext cx="7802562" cy="3941762"/>
        </p:xfrm>
        <a:graphic>
          <a:graphicData uri="http://schemas.openxmlformats.org/presentationml/2006/ole">
            <p:oleObj spid="_x0000_s72707" r:id="rId4" imgW="7800840" imgH="3939840" progId="">
              <p:embed/>
            </p:oleObj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508250" y="5632450"/>
            <a:ext cx="771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20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392613" y="6081713"/>
            <a:ext cx="10001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H</a:t>
            </a:r>
            <a:r>
              <a:rPr lang="en-US" b="1" i="0" baseline="-25000">
                <a:solidFill>
                  <a:schemeClr val="tx2"/>
                </a:solidFill>
                <a:effectLst/>
              </a:rPr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55825"/>
            <a:ext cx="3567113" cy="3268663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/>
              <a:t>25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724400" y="170815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80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4937125"/>
          <a:ext cx="3382963" cy="1920875"/>
        </p:xfrm>
        <a:graphic>
          <a:graphicData uri="http://schemas.openxmlformats.org/presentationml/2006/ole">
            <p:oleObj spid="_x0000_s128005" r:id="rId4" imgW="3381120" imgH="1919160" progId="">
              <p:embed/>
            </p:oleObj>
          </a:graphicData>
        </a:graphic>
      </p:graphicFrame>
      <p:graphicFrame>
        <p:nvGraphicFramePr>
          <p:cNvPr id="1280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52675"/>
          <a:ext cx="5202237" cy="1374775"/>
        </p:xfrm>
        <a:graphic>
          <a:graphicData uri="http://schemas.openxmlformats.org/presentationml/2006/ole">
            <p:oleObj spid="_x0000_s128006" name="Equation" r:id="rId5" imgW="5200560" imgH="1373040" progId="Equation.3">
              <p:embed/>
            </p:oleObj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719638" y="437038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719638" y="5360988"/>
            <a:ext cx="3362325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No evidence average is not 368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30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241550"/>
          <a:ext cx="6702425" cy="3284538"/>
        </p:xfrm>
        <a:graphic>
          <a:graphicData uri="http://schemas.openxmlformats.org/presentationml/2006/ole">
            <p:oleObj spid="_x0000_s130050" r:id="rId4" imgW="6700680" imgH="3282840" progId="">
              <p:embed/>
            </p:oleObj>
          </a:graphicData>
        </a:graphic>
      </p:graphicFrame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[p-value]]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32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241550"/>
          <a:ext cx="6702425" cy="3284538"/>
        </p:xfrm>
        <a:graphic>
          <a:graphicData uri="http://schemas.openxmlformats.org/presentationml/2006/ole">
            <p:oleObj spid="_x0000_s132098" r:id="rId4" imgW="6700680" imgH="3282840" progId="">
              <p:embed/>
            </p:oleObj>
          </a:graphicData>
        </a:graphic>
      </p:graphicFrame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762000" y="1676400"/>
            <a:ext cx="80676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is P(z </a:t>
            </a:r>
            <a:r>
              <a:rPr lang="en-US" b="1" i="0">
                <a:effectLst/>
                <a:latin typeface="Symbol" pitchFamily="18" charset="2"/>
              </a:rPr>
              <a:t></a:t>
            </a:r>
            <a:r>
              <a:rPr lang="en-US" b="1" i="0">
                <a:effectLst/>
              </a:rPr>
              <a:t> -1.50 or z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1.50)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34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241550"/>
          <a:ext cx="6702425" cy="3284538"/>
        </p:xfrm>
        <a:graphic>
          <a:graphicData uri="http://schemas.openxmlformats.org/presentationml/2006/ole">
            <p:oleObj spid="_x0000_s134146" r:id="rId4" imgW="6700680" imgH="3282840" progId="">
              <p:embed/>
            </p:oleObj>
          </a:graphicData>
        </a:graphic>
      </p:graphicFrame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62000" y="1676400"/>
            <a:ext cx="79851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is P(z </a:t>
            </a:r>
            <a:r>
              <a:rPr lang="en-US" b="1" i="0">
                <a:effectLst/>
                <a:latin typeface="Symbol" pitchFamily="18" charset="2"/>
              </a:rPr>
              <a:t></a:t>
            </a:r>
            <a:r>
              <a:rPr lang="en-US" b="1" i="0">
                <a:effectLst/>
              </a:rPr>
              <a:t> -1.50 or z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1.50)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361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241550"/>
          <a:ext cx="6702425" cy="3284538"/>
        </p:xfrm>
        <a:graphic>
          <a:graphicData uri="http://schemas.openxmlformats.org/presentationml/2006/ole">
            <p:oleObj spid="_x0000_s136194" r:id="rId4" imgW="6700680" imgH="3282840" progId="">
              <p:embed/>
            </p:oleObj>
          </a:graphicData>
        </a:graphic>
      </p:graphicFrame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6388"/>
            <a:ext cx="7772400" cy="1084262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679450" y="1752600"/>
            <a:ext cx="80676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is P(z </a:t>
            </a:r>
            <a:r>
              <a:rPr lang="en-US" b="1" i="0">
                <a:effectLst/>
                <a:latin typeface="Symbol" pitchFamily="18" charset="2"/>
              </a:rPr>
              <a:t></a:t>
            </a:r>
            <a:r>
              <a:rPr lang="en-US" b="1" i="0">
                <a:effectLst/>
              </a:rPr>
              <a:t> -1.50 or z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1.50)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FF6699"/>
                </a:solidFill>
                <a:effectLst/>
              </a:rPr>
              <a:t>Z value of sample statistic</a:t>
            </a:r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 flipH="1">
            <a:off x="4619625" y="4759325"/>
            <a:ext cx="288925" cy="923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38438" y="56721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From Z table: lookup 1.50</a:t>
            </a: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.4332</a:t>
            </a:r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4524375" y="4191000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20526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graphicFrame>
        <p:nvGraphicFramePr>
          <p:cNvPr id="13824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138243" r:id="rId4" imgW="6700680" imgH="3582720" progId="">
              <p:embed/>
            </p:oleObj>
          </a:graphicData>
        </a:graphic>
      </p:graphicFrame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79450" y="1600200"/>
            <a:ext cx="80676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is P(z </a:t>
            </a:r>
            <a:r>
              <a:rPr lang="en-US" b="1" i="0">
                <a:effectLst/>
                <a:latin typeface="Symbol" pitchFamily="18" charset="2"/>
              </a:rPr>
              <a:t></a:t>
            </a:r>
            <a:r>
              <a:rPr lang="en-US" b="1" i="0">
                <a:effectLst/>
              </a:rPr>
              <a:t> -1.50 or z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1.50)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FF6699"/>
                </a:solidFill>
                <a:effectLst/>
              </a:rPr>
              <a:t>Z value of sample statistic</a:t>
            </a:r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H="1">
            <a:off x="4619625" y="4759325"/>
            <a:ext cx="288925" cy="923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2738438" y="56721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FF6699"/>
                </a:solidFill>
                <a:effectLst/>
              </a:rPr>
              <a:t>From Z table: lookup 1.50</a:t>
            </a: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.4332</a:t>
            </a:r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4524375" y="4191000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7348538" y="3271838"/>
            <a:ext cx="14573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28600" algn="l"/>
              </a:tabLst>
            </a:pPr>
            <a:r>
              <a:rPr lang="en-US" sz="2400" b="1" i="0">
                <a:solidFill>
                  <a:schemeClr val="tx2"/>
                </a:solidFill>
                <a:effectLst/>
              </a:rPr>
              <a:t>	.5000</a:t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-	</a:t>
            </a:r>
            <a:r>
              <a:rPr lang="en-US" sz="2400" b="1" i="0" u="sng">
                <a:solidFill>
                  <a:schemeClr val="tx2"/>
                </a:solidFill>
                <a:effectLst/>
              </a:rPr>
              <a:t>.4332</a:t>
            </a:r>
            <a:r>
              <a:rPr lang="en-US" sz="2400" b="1" i="0">
                <a:solidFill>
                  <a:schemeClr val="tx2"/>
                </a:solidFill>
                <a:effectLst/>
              </a:rPr>
              <a:t/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	.0668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20526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7767638" y="2662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graphicFrame>
        <p:nvGraphicFramePr>
          <p:cNvPr id="140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140291" r:id="rId4" imgW="6700680" imgH="3582720" progId="">
              <p:embed/>
            </p:oleObj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79450" y="1676400"/>
            <a:ext cx="80676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is P(z </a:t>
            </a:r>
            <a:r>
              <a:rPr lang="en-US" b="1" i="0">
                <a:effectLst/>
                <a:latin typeface="Symbol" pitchFamily="18" charset="2"/>
              </a:rPr>
              <a:t></a:t>
            </a:r>
            <a:r>
              <a:rPr lang="en-US" b="1" i="0">
                <a:effectLst/>
              </a:rPr>
              <a:t> -1.50 or z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1.50) = .1336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5710238" y="56721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FF6699"/>
                </a:solidFill>
                <a:effectLst/>
              </a:rPr>
              <a:t>Z value of sample statistic</a:t>
            </a: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>
            <a:off x="4619625" y="4759325"/>
            <a:ext cx="288925" cy="923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738438" y="56721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FF6699"/>
                </a:solidFill>
                <a:effectLst/>
              </a:rPr>
              <a:t>From Z table: lookup 1.50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5667375" y="5514975"/>
            <a:ext cx="984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.4332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4524375" y="4191000"/>
            <a:ext cx="93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7348538" y="3271838"/>
            <a:ext cx="14573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28600" algn="l"/>
              </a:tabLst>
            </a:pPr>
            <a:r>
              <a:rPr lang="en-US" sz="2400" b="1" i="0">
                <a:solidFill>
                  <a:srgbClr val="FF6699"/>
                </a:solidFill>
                <a:effectLst/>
              </a:rPr>
              <a:t>	.5000</a:t>
            </a:r>
            <a:br>
              <a:rPr lang="en-US" sz="2400" b="1" i="0">
                <a:solidFill>
                  <a:srgbClr val="FF6699"/>
                </a:solidFill>
                <a:effectLst/>
              </a:rPr>
            </a:br>
            <a:r>
              <a:rPr lang="en-US" sz="2400" b="1" i="0">
                <a:solidFill>
                  <a:srgbClr val="FF6699"/>
                </a:solidFill>
                <a:effectLst/>
              </a:rPr>
              <a:t>-	</a:t>
            </a:r>
            <a:r>
              <a:rPr lang="en-US" sz="2400" b="1" i="0" u="sng">
                <a:solidFill>
                  <a:srgbClr val="FF6699"/>
                </a:solidFill>
                <a:effectLst/>
              </a:rPr>
              <a:t>.4332</a:t>
            </a:r>
            <a:r>
              <a:rPr lang="en-US" sz="2400" b="1" i="0">
                <a:solidFill>
                  <a:srgbClr val="FF6699"/>
                </a:solidFill>
                <a:effectLst/>
              </a:rPr>
              <a:t/>
            </a:r>
            <a:br>
              <a:rPr lang="en-US" sz="2400" b="1" i="0">
                <a:solidFill>
                  <a:srgbClr val="FF6699"/>
                </a:solidFill>
                <a:effectLst/>
              </a:rPr>
            </a:br>
            <a:r>
              <a:rPr lang="en-US" sz="2400" b="1" i="0">
                <a:solidFill>
                  <a:srgbClr val="FF6699"/>
                </a:solidFill>
                <a:effectLst/>
              </a:rPr>
              <a:t>	.0668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49482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052638" y="5710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7767638" y="26622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FF6699"/>
                </a:solidFill>
                <a:effectLst/>
                <a:latin typeface="Wingdings" pitchFamily="2" charset="2"/>
              </a:rPr>
              <a:t>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graphicFrame>
        <p:nvGraphicFramePr>
          <p:cNvPr id="1423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74863"/>
          <a:ext cx="7158037" cy="3817937"/>
        </p:xfrm>
        <a:graphic>
          <a:graphicData uri="http://schemas.openxmlformats.org/presentationml/2006/ole">
            <p:oleObj spid="_x0000_s142339" r:id="rId4" imgW="7156440" imgH="3816000" progId="">
              <p:embed/>
            </p:oleObj>
          </a:graphicData>
        </a:graphic>
      </p:graphicFrame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016625" y="2432050"/>
            <a:ext cx="3133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1/2 p-value = .0668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50850" y="2432050"/>
            <a:ext cx="3133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1/2 p-value = .0668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6775450" y="4108450"/>
            <a:ext cx="20669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1/2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.025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04838" y="4106863"/>
            <a:ext cx="20669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1/2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.025</a:t>
            </a:r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3152775" y="2847975"/>
            <a:ext cx="403225" cy="162242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H="1">
            <a:off x="5845175" y="3076575"/>
            <a:ext cx="352425" cy="136842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>
            <a:off x="2416175" y="4397375"/>
            <a:ext cx="492125" cy="2984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 flipH="1">
            <a:off x="6581775" y="4549775"/>
            <a:ext cx="631825" cy="352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z-test </a:t>
            </a:r>
            <a:r>
              <a:rPr lang="en-US" sz="3200" b="1">
                <a:latin typeface="Arial" charset="0"/>
              </a:rPr>
              <a:t>[p-value]</a:t>
            </a:r>
          </a:p>
        </p:txBody>
      </p:sp>
      <p:graphicFrame>
        <p:nvGraphicFramePr>
          <p:cNvPr id="144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74863"/>
          <a:ext cx="7158037" cy="3817937"/>
        </p:xfrm>
        <a:graphic>
          <a:graphicData uri="http://schemas.openxmlformats.org/presentationml/2006/ole">
            <p:oleObj spid="_x0000_s144387" r:id="rId4" imgW="7156440" imgH="3816000" progId="">
              <p:embed/>
            </p:oleObj>
          </a:graphicData>
        </a:graphic>
      </p:graphicFrame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65250" y="1828800"/>
            <a:ext cx="6486525" cy="1100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(p-Value = .1336) </a:t>
            </a:r>
            <a:r>
              <a:rPr lang="en-US" b="1" i="0">
                <a:effectLst/>
                <a:latin typeface="Symbol" pitchFamily="18" charset="2"/>
              </a:rPr>
              <a:t></a:t>
            </a:r>
            <a:r>
              <a:rPr lang="en-US" b="1" i="0">
                <a:effectLst/>
              </a:rPr>
              <a:t> (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.05) </a:t>
            </a:r>
            <a:endParaRPr lang="en-US" sz="3200" b="1" i="0"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sz="3200" b="1" i="0">
                <a:solidFill>
                  <a:srgbClr val="33CC33"/>
                </a:solidFill>
                <a:effectLst/>
              </a:rPr>
              <a:t>                 Do not reject.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016625" y="2432050"/>
            <a:ext cx="31337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1/2 p-Value = .0668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50850" y="2432050"/>
            <a:ext cx="31337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1/2 p-Value = .0668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6775450" y="4108450"/>
            <a:ext cx="20669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1/2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.025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604838" y="4106863"/>
            <a:ext cx="20669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1/2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.025</a:t>
            </a: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3152775" y="2847975"/>
            <a:ext cx="403225" cy="162242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H="1">
            <a:off x="5845175" y="3076575"/>
            <a:ext cx="352425" cy="136842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2416175" y="4397375"/>
            <a:ext cx="492125" cy="2984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H="1">
            <a:off x="6581775" y="4549775"/>
            <a:ext cx="631825" cy="352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450850" y="5937250"/>
            <a:ext cx="6383338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Test statistic is in ‘Do not reject’ region</a:t>
            </a:r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5105400" y="4905375"/>
            <a:ext cx="0" cy="10890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 b="1">
                <a:latin typeface="Arial" charset="0"/>
              </a:rPr>
              <a:t>Two-tailed  z-test</a:t>
            </a:r>
            <a:r>
              <a:rPr lang="en-US" sz="4000"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 b="1">
                <a:latin typeface="Arial" charset="0"/>
                <a:sym typeface="Symbol" pitchFamily="18" charset="2"/>
              </a:rPr>
              <a:t></a:t>
            </a:r>
            <a:r>
              <a:rPr lang="en-US" sz="2800" b="1">
                <a:latin typeface="Arial" charset="0"/>
              </a:rPr>
              <a:t> known)</a:t>
            </a:r>
            <a:r>
              <a:rPr lang="en-US" sz="4000" b="1">
                <a:latin typeface="Arial" charset="0"/>
              </a:rPr>
              <a:t> </a:t>
            </a:r>
            <a:br>
              <a:rPr lang="en-US" sz="4000" b="1">
                <a:latin typeface="Arial" charset="0"/>
              </a:rPr>
            </a:br>
            <a:r>
              <a:rPr lang="en-US" sz="4000" b="1" i="0">
                <a:latin typeface="Arial" charset="0"/>
              </a:rPr>
              <a:t>challenge</a:t>
            </a:r>
            <a:endParaRPr lang="en-US" sz="4000" b="1">
              <a:latin typeface="Arial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0475" y="2146300"/>
            <a:ext cx="5903913" cy="3509963"/>
          </a:xfrm>
          <a:noFill/>
          <a:ln/>
        </p:spPr>
        <p:txBody>
          <a:bodyPr lIns="90488" tIns="44450" rIns="90488" bIns="44450"/>
          <a:lstStyle/>
          <a:p>
            <a:pPr marL="0" indent="0">
              <a:spcBef>
                <a:spcPct val="30000"/>
              </a:spcBef>
              <a:buFont typeface="Monotype Sorts" pitchFamily="2" charset="2"/>
              <a:buNone/>
            </a:pPr>
            <a:r>
              <a:rPr lang="en-US" sz="2400"/>
              <a:t>You are a Q/C inspector.  You want to find out if a new machine is making electrical cords to customer specification: </a:t>
            </a:r>
            <a:r>
              <a:rPr lang="en-US" sz="2400">
                <a:solidFill>
                  <a:schemeClr val="tx2"/>
                </a:solidFill>
              </a:rPr>
              <a:t>average</a:t>
            </a:r>
            <a:r>
              <a:rPr lang="en-US" sz="2400"/>
              <a:t> breaking strength of </a:t>
            </a:r>
            <a:r>
              <a:rPr lang="en-US" sz="2400">
                <a:solidFill>
                  <a:schemeClr val="tx2"/>
                </a:solidFill>
              </a:rPr>
              <a:t>70</a:t>
            </a:r>
            <a:r>
              <a:rPr lang="en-US" sz="2400"/>
              <a:t> lb. with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  <a:latin typeface="Symbol" pitchFamily="18" charset="2"/>
              </a:rPr>
              <a:t></a:t>
            </a:r>
            <a:r>
              <a:rPr lang="en-US" sz="2400">
                <a:solidFill>
                  <a:schemeClr val="tx2"/>
                </a:solidFill>
              </a:rPr>
              <a:t> = 3.5 </a:t>
            </a:r>
            <a:r>
              <a:rPr lang="en-US" sz="2400"/>
              <a:t>lb.  You take a sample of </a:t>
            </a:r>
            <a:r>
              <a:rPr lang="en-US" sz="2400">
                <a:solidFill>
                  <a:schemeClr val="tx2"/>
                </a:solidFill>
              </a:rPr>
              <a:t>36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cords &amp; compute a sample mean of </a:t>
            </a:r>
            <a:r>
              <a:rPr lang="en-US" sz="2400">
                <a:solidFill>
                  <a:schemeClr val="tx2"/>
                </a:solidFill>
              </a:rPr>
              <a:t>69.7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lb.  At the </a:t>
            </a:r>
            <a:r>
              <a:rPr lang="en-US" sz="2400">
                <a:solidFill>
                  <a:schemeClr val="tx2"/>
                </a:solidFill>
              </a:rPr>
              <a:t>.05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level, is there evidence that the machine is </a:t>
            </a:r>
            <a:r>
              <a:rPr lang="en-US" sz="2400">
                <a:solidFill>
                  <a:schemeClr val="tx2"/>
                </a:solidFill>
              </a:rPr>
              <a:t>not</a:t>
            </a:r>
            <a:r>
              <a:rPr lang="en-US" sz="2400"/>
              <a:t> meeting the average breaking strength?</a:t>
            </a:r>
          </a:p>
        </p:txBody>
      </p:sp>
      <p:graphicFrame>
        <p:nvGraphicFramePr>
          <p:cNvPr id="1464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21500" y="1909763"/>
          <a:ext cx="1724025" cy="3863975"/>
        </p:xfrm>
        <a:graphic>
          <a:graphicData uri="http://schemas.openxmlformats.org/presentationml/2006/ole">
            <p:oleObj spid="_x0000_s146436" name="Clip" r:id="rId4" imgW="1722240" imgH="3862080" progId="MS_ClipArt_Gallery.2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Sampling Distribution</a:t>
            </a:r>
          </a:p>
        </p:txBody>
      </p:sp>
      <p:graphicFrame>
        <p:nvGraphicFramePr>
          <p:cNvPr id="7475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463" y="2392363"/>
          <a:ext cx="7802562" cy="3941762"/>
        </p:xfrm>
        <a:graphic>
          <a:graphicData uri="http://schemas.openxmlformats.org/presentationml/2006/ole">
            <p:oleObj spid="_x0000_s74755" r:id="rId4" imgW="7800840" imgH="3939840" progId="">
              <p:embed/>
            </p:oleObj>
          </a:graphicData>
        </a:graphic>
      </p:graphicFrame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985838" y="2268538"/>
            <a:ext cx="2239962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It is unlikely that we would get a sample mean of this value ...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2774950" y="4181475"/>
            <a:ext cx="0" cy="12160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508250" y="5632450"/>
            <a:ext cx="771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20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392613" y="6081713"/>
            <a:ext cx="10001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H</a:t>
            </a:r>
            <a:r>
              <a:rPr lang="en-US" b="1" i="0" baseline="-25000">
                <a:solidFill>
                  <a:schemeClr val="tx2"/>
                </a:solidFill>
                <a:effectLst/>
              </a:rPr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solution template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5050"/>
                </a:solidFill>
              </a:rPr>
              <a:t>H</a:t>
            </a:r>
            <a:r>
              <a:rPr lang="en-US" sz="2000">
                <a:solidFill>
                  <a:srgbClr val="FF5050"/>
                </a:solidFill>
              </a:rPr>
              <a:t>0</a:t>
            </a:r>
            <a:r>
              <a:rPr lang="en-US" sz="2800">
                <a:solidFill>
                  <a:srgbClr val="FF5050"/>
                </a:solidFill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5050"/>
                </a:solidFill>
              </a:rPr>
              <a:t>H</a:t>
            </a:r>
            <a:r>
              <a:rPr lang="en-US" sz="2000">
                <a:solidFill>
                  <a:srgbClr val="FF5050"/>
                </a:solidFill>
              </a:rPr>
              <a:t>1</a:t>
            </a:r>
            <a:r>
              <a:rPr lang="en-US" sz="2800">
                <a:solidFill>
                  <a:srgbClr val="FF5050"/>
                </a:solidFill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rgbClr val="FF5050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rgbClr val="FF5050"/>
                </a:solidFill>
              </a:rPr>
              <a:t> = 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rgbClr val="FF5050"/>
                </a:solidFill>
              </a:rPr>
              <a:t>n</a:t>
            </a:r>
            <a:r>
              <a:rPr lang="en-US" sz="2800">
                <a:solidFill>
                  <a:srgbClr val="FF5050"/>
                </a:solidFill>
              </a:rPr>
              <a:t> =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r>
              <a:rPr lang="en-US" sz="2800">
                <a:solidFill>
                  <a:srgbClr val="FF5050"/>
                </a:solidFill>
              </a:rPr>
              <a:t>Critical Value(s):</a:t>
            </a:r>
          </a:p>
          <a:p>
            <a:pPr>
              <a:spcBef>
                <a:spcPct val="24000"/>
              </a:spcBef>
              <a:buFont typeface="Monotype Sorts" pitchFamily="2" charset="2"/>
              <a:buNone/>
            </a:pPr>
            <a:endParaRPr lang="en-US" sz="2800">
              <a:solidFill>
                <a:srgbClr val="FF5050"/>
              </a:solidFill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rgbClr val="FF5050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rgbClr val="FF5050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rgbClr val="FF5050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rgbClr val="FF5050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rgbClr val="FF5050"/>
              </a:solidFill>
              <a:effectLst/>
            </a:endParaRPr>
          </a:p>
        </p:txBody>
      </p:sp>
      <p:graphicFrame>
        <p:nvGraphicFramePr>
          <p:cNvPr id="1484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9900" y="4510088"/>
          <a:ext cx="3357563" cy="1895475"/>
        </p:xfrm>
        <a:graphic>
          <a:graphicData uri="http://schemas.openxmlformats.org/presentationml/2006/ole">
            <p:oleObj spid="_x0000_s148485" r:id="rId4" imgW="3355920" imgH="1893600" progId="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36</a:t>
            </a:r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36</a:t>
            </a:r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56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724400"/>
          <a:ext cx="3382963" cy="1920875"/>
        </p:xfrm>
        <a:graphic>
          <a:graphicData uri="http://schemas.openxmlformats.org/presentationml/2006/ole">
            <p:oleObj spid="_x0000_s156677" r:id="rId4" imgW="3381120" imgH="1919160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36</a:t>
            </a:r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58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724400"/>
          <a:ext cx="3357563" cy="1895475"/>
        </p:xfrm>
        <a:graphic>
          <a:graphicData uri="http://schemas.openxmlformats.org/presentationml/2006/ole">
            <p:oleObj spid="_x0000_s158725" r:id="rId4" imgW="3355920" imgH="1893600" progId="">
              <p:embed/>
            </p:oleObj>
          </a:graphicData>
        </a:graphic>
      </p:graphicFrame>
      <p:graphicFrame>
        <p:nvGraphicFramePr>
          <p:cNvPr id="1587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4313" y="2254250"/>
          <a:ext cx="4597400" cy="1374775"/>
        </p:xfrm>
        <a:graphic>
          <a:graphicData uri="http://schemas.openxmlformats.org/presentationml/2006/ole">
            <p:oleObj spid="_x0000_s158726" name="Equation" r:id="rId5" imgW="4595760" imgH="13730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36</a:t>
            </a:r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607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724400"/>
          <a:ext cx="3357563" cy="1895475"/>
        </p:xfrm>
        <a:graphic>
          <a:graphicData uri="http://schemas.openxmlformats.org/presentationml/2006/ole">
            <p:oleObj spid="_x0000_s160773" r:id="rId4" imgW="3355920" imgH="1893600" progId="">
              <p:embed/>
            </p:oleObj>
          </a:graphicData>
        </a:graphic>
      </p:graphicFrame>
      <p:graphicFrame>
        <p:nvGraphicFramePr>
          <p:cNvPr id="16077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4313" y="2254250"/>
          <a:ext cx="4597400" cy="1374775"/>
        </p:xfrm>
        <a:graphic>
          <a:graphicData uri="http://schemas.openxmlformats.org/presentationml/2006/ole">
            <p:oleObj spid="_x0000_s160774" name="Equation" r:id="rId5" imgW="4595760" imgH="1373040" progId="Equation.3">
              <p:embed/>
            </p:oleObj>
          </a:graphicData>
        </a:graphic>
      </p:graphicFrame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4719638" y="43386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Two-tailed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=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</a:t>
            </a:r>
            <a:r>
              <a:rPr lang="en-US" sz="2800"/>
              <a:t> 70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36</a:t>
            </a:r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  <a:endParaRPr lang="en-US" sz="2800"/>
          </a:p>
          <a:p>
            <a:pPr>
              <a:spcBef>
                <a:spcPct val="13000"/>
              </a:spcBef>
              <a:buFont typeface="Monotype Sorts" pitchFamily="2" charset="2"/>
              <a:buNone/>
            </a:pPr>
            <a:endParaRPr lang="en-US" sz="2800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6282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4724400"/>
          <a:ext cx="3357563" cy="1895475"/>
        </p:xfrm>
        <a:graphic>
          <a:graphicData uri="http://schemas.openxmlformats.org/presentationml/2006/ole">
            <p:oleObj spid="_x0000_s162821" r:id="rId4" imgW="3355920" imgH="1893600" progId="">
              <p:embed/>
            </p:oleObj>
          </a:graphicData>
        </a:graphic>
      </p:graphicFrame>
      <p:graphicFrame>
        <p:nvGraphicFramePr>
          <p:cNvPr id="1628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4313" y="2254250"/>
          <a:ext cx="4597400" cy="1374775"/>
        </p:xfrm>
        <a:graphic>
          <a:graphicData uri="http://schemas.openxmlformats.org/presentationml/2006/ole">
            <p:oleObj spid="_x0000_s162822" name="Equation" r:id="rId5" imgW="4595760" imgH="1373040" progId="Equation.3">
              <p:embed/>
            </p:oleObj>
          </a:graphicData>
        </a:graphic>
      </p:graphicFrame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4719638" y="43386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4719638" y="5329238"/>
            <a:ext cx="3362325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b="1" i="0">
                <a:effectLst/>
              </a:rPr>
              <a:t>No evidence average is not 70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64866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6486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/>
              <a:t>Assumptions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/>
              <a:t>Population is normally distributed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/>
              <a:t>If not normal, can be approximated by normal distribution for large samples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>
                <a:solidFill>
                  <a:schemeClr val="folHlink"/>
                </a:solidFill>
              </a:rPr>
              <a:t>Assumptions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>
                <a:solidFill>
                  <a:schemeClr val="folHlink"/>
                </a:solidFill>
              </a:rPr>
              <a:t>Population is normally distributed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>
                <a:solidFill>
                  <a:schemeClr val="folHlink"/>
                </a:solidFill>
              </a:rPr>
              <a:t>If not normal, can be approximated by normal distribution for large samples</a:t>
            </a:r>
          </a:p>
          <a:p>
            <a:pPr>
              <a:buSzPct val="65000"/>
            </a:pPr>
            <a:r>
              <a:rPr lang="en-US"/>
              <a:t>Null hypothesis has </a:t>
            </a:r>
            <a:r>
              <a:rPr lang="en-US">
                <a:latin typeface="Symbol" pitchFamily="18" charset="2"/>
              </a:rPr>
              <a:t></a:t>
            </a:r>
            <a:r>
              <a:rPr lang="en-US"/>
              <a:t> or </a:t>
            </a:r>
            <a:r>
              <a:rPr lang="en-US">
                <a:latin typeface="Symbol" pitchFamily="18" charset="2"/>
              </a:rPr>
              <a:t></a:t>
            </a:r>
            <a:r>
              <a:rPr lang="en-US"/>
              <a:t> sign only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Sampling Distribution</a:t>
            </a:r>
          </a:p>
        </p:txBody>
      </p:sp>
      <p:graphicFrame>
        <p:nvGraphicFramePr>
          <p:cNvPr id="768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463" y="2392363"/>
          <a:ext cx="7802562" cy="3941762"/>
        </p:xfrm>
        <a:graphic>
          <a:graphicData uri="http://schemas.openxmlformats.org/presentationml/2006/ole">
            <p:oleObj spid="_x0000_s76803" r:id="rId4" imgW="7800840" imgH="3939840" progId="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85838" y="2268538"/>
            <a:ext cx="2239962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It is unlikely that we would get a sample mean of this value ...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195638" y="4427538"/>
            <a:ext cx="339725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... if in fact this were</a:t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 the population mean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2774950" y="4181475"/>
            <a:ext cx="0" cy="12160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4800600" y="5349875"/>
            <a:ext cx="0" cy="22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508250" y="5632450"/>
            <a:ext cx="771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20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392613" y="6081713"/>
            <a:ext cx="10001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H</a:t>
            </a:r>
            <a:r>
              <a:rPr lang="en-US" b="1" i="0" baseline="-25000">
                <a:solidFill>
                  <a:schemeClr val="tx2"/>
                </a:solidFill>
                <a:effectLst/>
              </a:rPr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>
                <a:solidFill>
                  <a:schemeClr val="folHlink"/>
                </a:solidFill>
              </a:rPr>
              <a:t>Assumptions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>
                <a:solidFill>
                  <a:schemeClr val="folHlink"/>
                </a:solidFill>
              </a:rPr>
              <a:t>Population is normally distributed</a:t>
            </a:r>
          </a:p>
          <a:p>
            <a:pPr lvl="1">
              <a:buClr>
                <a:schemeClr val="folHlink"/>
              </a:buClr>
              <a:buSzPct val="65000"/>
            </a:pPr>
            <a:r>
              <a:rPr lang="en-US">
                <a:solidFill>
                  <a:schemeClr val="folHlink"/>
                </a:solidFill>
              </a:rPr>
              <a:t>If not normal, can be approximated by normal distribution for large samples</a:t>
            </a:r>
          </a:p>
          <a:p>
            <a:pPr>
              <a:buSzPct val="65000"/>
            </a:pPr>
            <a:r>
              <a:rPr lang="en-US">
                <a:solidFill>
                  <a:schemeClr val="folHlink"/>
                </a:solidFill>
              </a:rPr>
              <a:t>Null hypothesis has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</a:t>
            </a:r>
            <a:r>
              <a:rPr lang="en-US">
                <a:solidFill>
                  <a:schemeClr val="folHlink"/>
                </a:solidFill>
              </a:rPr>
              <a:t> or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</a:t>
            </a:r>
            <a:r>
              <a:rPr lang="en-US">
                <a:solidFill>
                  <a:schemeClr val="folHlink"/>
                </a:solidFill>
              </a:rPr>
              <a:t> sign only</a:t>
            </a:r>
          </a:p>
          <a:p>
            <a:pPr>
              <a:buSzPct val="65000"/>
            </a:pPr>
            <a:r>
              <a:rPr lang="en-US"/>
              <a:t>Z-test statistic</a:t>
            </a:r>
          </a:p>
        </p:txBody>
      </p:sp>
      <p:graphicFrame>
        <p:nvGraphicFramePr>
          <p:cNvPr id="1689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0" y="5026025"/>
          <a:ext cx="5226050" cy="1831975"/>
        </p:xfrm>
        <a:graphic>
          <a:graphicData uri="http://schemas.openxmlformats.org/presentationml/2006/ole">
            <p:oleObj spid="_x0000_s168964" name="Equation" r:id="rId4" imgW="5224320" imgH="18302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710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2667000"/>
          <a:ext cx="4186238" cy="2492375"/>
        </p:xfrm>
        <a:graphic>
          <a:graphicData uri="http://schemas.openxmlformats.org/presentationml/2006/ole">
            <p:oleObj spid="_x0000_s171010" r:id="rId4" imgW="4184640" imgH="2490480" progId="">
              <p:embed/>
            </p:oleObj>
          </a:graphicData>
        </a:graphic>
      </p:graphicFrame>
      <p:sp>
        <p:nvSpPr>
          <p:cNvPr id="171011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381000" y="158750"/>
            <a:ext cx="8458200" cy="9080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463550" y="1724025"/>
            <a:ext cx="3589338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H</a:t>
            </a:r>
            <a:r>
              <a:rPr lang="en-US" b="1" i="0" baseline="-25000">
                <a:effectLst/>
              </a:rPr>
              <a:t>0</a:t>
            </a:r>
            <a:r>
              <a:rPr lang="en-US" b="1" i="0">
                <a:effectLst/>
              </a:rPr>
              <a:t>:</a:t>
            </a:r>
            <a:r>
              <a:rPr lang="en-US" b="1" i="0">
                <a:effectLst/>
                <a:latin typeface="Symbol" pitchFamily="18" charset="2"/>
              </a:rPr>
              <a:t></a:t>
            </a:r>
            <a:r>
              <a:rPr lang="en-US" b="1" i="0">
                <a:effectLst/>
              </a:rPr>
              <a:t>0  H</a:t>
            </a:r>
            <a:r>
              <a:rPr lang="en-US" b="1" i="0" baseline="-25000">
                <a:effectLst/>
              </a:rPr>
              <a:t>1</a:t>
            </a:r>
            <a:r>
              <a:rPr lang="en-US" b="1" i="0">
                <a:effectLst/>
              </a:rPr>
              <a:t>: </a:t>
            </a:r>
            <a:r>
              <a:rPr lang="en-US" b="1" i="0">
                <a:effectLst/>
                <a:latin typeface="Symbol" pitchFamily="18" charset="2"/>
              </a:rPr>
              <a:t></a:t>
            </a:r>
            <a:r>
              <a:rPr lang="en-US" sz="3600" b="1" i="0">
                <a:solidFill>
                  <a:srgbClr val="FF5050"/>
                </a:solidFill>
                <a:effectLst/>
              </a:rPr>
              <a:t>&lt;</a:t>
            </a:r>
            <a:r>
              <a:rPr lang="en-US" b="1" i="0">
                <a:effectLst/>
              </a:rPr>
              <a:t> 0</a:t>
            </a: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628775" y="4267200"/>
            <a:ext cx="6318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09638" y="5176838"/>
            <a:ext cx="3286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Must be </a:t>
            </a:r>
            <a:r>
              <a:rPr lang="en-US" sz="2400" b="1">
                <a:solidFill>
                  <a:schemeClr val="tx2"/>
                </a:solidFill>
                <a:effectLst/>
              </a:rPr>
              <a:t>significantly</a:t>
            </a:r>
            <a:r>
              <a:rPr lang="en-US" sz="2400" b="1" i="0">
                <a:solidFill>
                  <a:schemeClr val="tx2"/>
                </a:solidFill>
                <a:effectLst/>
              </a:rPr>
              <a:t> below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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1905000" y="4448175"/>
            <a:ext cx="0" cy="7842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730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32313" y="2676525"/>
          <a:ext cx="4419600" cy="2457450"/>
        </p:xfrm>
        <a:graphic>
          <a:graphicData uri="http://schemas.openxmlformats.org/presentationml/2006/ole">
            <p:oleObj spid="_x0000_s173058" r:id="rId4" imgW="4417920" imgH="2455560" progId="">
              <p:embed/>
            </p:oleObj>
          </a:graphicData>
        </a:graphic>
      </p:graphicFrame>
      <p:graphicFrame>
        <p:nvGraphicFramePr>
          <p:cNvPr id="1730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7800" y="2659063"/>
          <a:ext cx="4186238" cy="2492375"/>
        </p:xfrm>
        <a:graphic>
          <a:graphicData uri="http://schemas.openxmlformats.org/presentationml/2006/ole">
            <p:oleObj spid="_x0000_s173059" r:id="rId5" imgW="4184640" imgH="2490480" progId="">
              <p:embed/>
            </p:oleObj>
          </a:graphicData>
        </a:graphic>
      </p:graphicFrame>
      <p:sp>
        <p:nvSpPr>
          <p:cNvPr id="17306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158750"/>
            <a:ext cx="8686800" cy="9080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63550" y="1724025"/>
            <a:ext cx="3589338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H</a:t>
            </a:r>
            <a:r>
              <a:rPr lang="en-US" b="1" i="0" baseline="-25000">
                <a:effectLst/>
              </a:rPr>
              <a:t>0</a:t>
            </a:r>
            <a:r>
              <a:rPr lang="en-US" b="1" i="0">
                <a:effectLst/>
              </a:rPr>
              <a:t>:</a:t>
            </a:r>
            <a:r>
              <a:rPr lang="en-US" b="1" i="0">
                <a:effectLst/>
                <a:latin typeface="Symbol" pitchFamily="18" charset="2"/>
              </a:rPr>
              <a:t></a:t>
            </a:r>
            <a:r>
              <a:rPr lang="en-US" b="1" i="0">
                <a:effectLst/>
              </a:rPr>
              <a:t>0  H</a:t>
            </a:r>
            <a:r>
              <a:rPr lang="en-US" b="1" i="0" baseline="-25000">
                <a:effectLst/>
              </a:rPr>
              <a:t>1</a:t>
            </a:r>
            <a:r>
              <a:rPr lang="en-US" b="1" i="0">
                <a:effectLst/>
              </a:rPr>
              <a:t>: </a:t>
            </a:r>
            <a:r>
              <a:rPr lang="en-US" b="1" i="0">
                <a:effectLst/>
                <a:latin typeface="Symbol" pitchFamily="18" charset="2"/>
              </a:rPr>
              <a:t></a:t>
            </a:r>
            <a:r>
              <a:rPr lang="en-US" sz="3600" b="1" i="0">
                <a:solidFill>
                  <a:srgbClr val="FF5050"/>
                </a:solidFill>
                <a:effectLst/>
              </a:rPr>
              <a:t>&lt;</a:t>
            </a:r>
            <a:r>
              <a:rPr lang="en-US" b="1" i="0">
                <a:effectLst/>
              </a:rPr>
              <a:t> 0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897438" y="1724025"/>
            <a:ext cx="3665537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H</a:t>
            </a:r>
            <a:r>
              <a:rPr lang="en-US" b="1" i="0" baseline="-25000">
                <a:effectLst/>
              </a:rPr>
              <a:t>0</a:t>
            </a:r>
            <a:r>
              <a:rPr lang="en-US" b="1" i="0">
                <a:effectLst/>
              </a:rPr>
              <a:t>:</a:t>
            </a:r>
            <a:r>
              <a:rPr lang="en-US" b="1" i="0">
                <a:effectLst/>
                <a:latin typeface="Symbol" pitchFamily="18" charset="2"/>
              </a:rPr>
              <a:t></a:t>
            </a:r>
            <a:r>
              <a:rPr lang="en-US" b="1" i="0">
                <a:effectLst/>
              </a:rPr>
              <a:t>0  H</a:t>
            </a:r>
            <a:r>
              <a:rPr lang="en-US" b="1" i="0" baseline="-25000">
                <a:effectLst/>
              </a:rPr>
              <a:t>1</a:t>
            </a:r>
            <a:r>
              <a:rPr lang="en-US" b="1" i="0">
                <a:effectLst/>
              </a:rPr>
              <a:t>: </a:t>
            </a:r>
            <a:r>
              <a:rPr lang="en-US" b="1" i="0">
                <a:effectLst/>
                <a:latin typeface="Symbol" pitchFamily="18" charset="2"/>
              </a:rPr>
              <a:t></a:t>
            </a:r>
            <a:r>
              <a:rPr lang="en-US" sz="3600" b="1" i="0">
                <a:solidFill>
                  <a:srgbClr val="FF5050"/>
                </a:solidFill>
                <a:effectLst/>
              </a:rPr>
              <a:t>&gt;</a:t>
            </a:r>
            <a:r>
              <a:rPr lang="en-US" b="1" i="0">
                <a:effectLst/>
              </a:rPr>
              <a:t> 0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909638" y="5176838"/>
            <a:ext cx="3286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Must be </a:t>
            </a:r>
            <a:r>
              <a:rPr lang="en-US" sz="2400" b="1">
                <a:solidFill>
                  <a:schemeClr val="tx2"/>
                </a:solidFill>
                <a:effectLst/>
              </a:rPr>
              <a:t>significantly</a:t>
            </a:r>
            <a:r>
              <a:rPr lang="en-US" sz="2400" b="1" i="0">
                <a:solidFill>
                  <a:schemeClr val="tx2"/>
                </a:solidFill>
                <a:effectLst/>
              </a:rPr>
              <a:t> below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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5405438" y="5176838"/>
            <a:ext cx="3286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Small values satisfy H</a:t>
            </a:r>
            <a:r>
              <a:rPr lang="en-US" sz="2400" b="1" i="0" baseline="-25000">
                <a:solidFill>
                  <a:schemeClr val="tx2"/>
                </a:solidFill>
                <a:effectLst/>
              </a:rPr>
              <a:t>0 </a:t>
            </a:r>
            <a:r>
              <a:rPr lang="en-US" sz="2400" b="1" i="0">
                <a:solidFill>
                  <a:schemeClr val="tx2"/>
                </a:solidFill>
                <a:effectLst/>
              </a:rPr>
              <a:t>.  Do not reject!</a:t>
            </a:r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5997575" y="4625975"/>
            <a:ext cx="263525" cy="4921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1781175" y="4191000"/>
            <a:ext cx="6318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1905000" y="4448175"/>
            <a:ext cx="0" cy="7842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7510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275" y="2967038"/>
          <a:ext cx="3963988" cy="2571750"/>
        </p:xfrm>
        <a:graphic>
          <a:graphicData uri="http://schemas.openxmlformats.org/presentationml/2006/ole">
            <p:oleObj spid="_x0000_s175106" r:id="rId4" imgW="3962160" imgH="2570040" progId="">
              <p:embed/>
            </p:oleObj>
          </a:graphicData>
        </a:graphic>
      </p:graphicFrame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366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85738" y="1820863"/>
            <a:ext cx="5529262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What is “z” given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.025?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2814638" y="3954463"/>
            <a:ext cx="20669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b="1" i="0">
                <a:solidFill>
                  <a:schemeClr val="tx2"/>
                </a:solidFill>
                <a:effectLst/>
              </a:rPr>
              <a:t>  = .025</a:t>
            </a: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 flipH="1">
            <a:off x="2790825" y="4448175"/>
            <a:ext cx="815975" cy="2444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3957638" y="43386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771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275" y="2967038"/>
          <a:ext cx="3963988" cy="2571750"/>
        </p:xfrm>
        <a:graphic>
          <a:graphicData uri="http://schemas.openxmlformats.org/presentationml/2006/ole">
            <p:oleObj spid="_x0000_s177154" r:id="rId4" imgW="3962160" imgH="2570040" progId="">
              <p:embed/>
            </p:oleObj>
          </a:graphicData>
        </a:graphic>
      </p:graphicFrame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1366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376238" y="2557463"/>
            <a:ext cx="3438525" cy="138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85750" algn="l"/>
                <a:tab pos="6457950" algn="r"/>
              </a:tabLst>
            </a:pPr>
            <a:r>
              <a:rPr lang="en-US" b="1" i="0">
                <a:solidFill>
                  <a:schemeClr val="tx2"/>
                </a:solidFill>
                <a:effectLst/>
              </a:rPr>
              <a:t>	.500 </a:t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-	</a:t>
            </a:r>
            <a:r>
              <a:rPr lang="en-US" b="1" i="0" u="sng">
                <a:solidFill>
                  <a:schemeClr val="tx2"/>
                </a:solidFill>
                <a:effectLst/>
              </a:rPr>
              <a:t>.025</a:t>
            </a:r>
            <a:r>
              <a:rPr lang="en-US" b="1" i="0">
                <a:solidFill>
                  <a:schemeClr val="tx2"/>
                </a:solidFill>
                <a:effectLst/>
              </a:rPr>
              <a:t/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	.475</a:t>
            </a: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1552575" y="3686175"/>
            <a:ext cx="695325" cy="8953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738" y="1820863"/>
            <a:ext cx="46196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What Is Z given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.025?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2814638" y="3954463"/>
            <a:ext cx="20669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b="1" i="0">
                <a:solidFill>
                  <a:schemeClr val="tx2"/>
                </a:solidFill>
                <a:effectLst/>
              </a:rPr>
              <a:t>  = .025</a:t>
            </a: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 flipH="1">
            <a:off x="2790825" y="4448175"/>
            <a:ext cx="815975" cy="2444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957638" y="43386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443038" y="24717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7920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275" y="2967038"/>
          <a:ext cx="3963988" cy="2571750"/>
        </p:xfrm>
        <a:graphic>
          <a:graphicData uri="http://schemas.openxmlformats.org/presentationml/2006/ole">
            <p:oleObj spid="_x0000_s179202" r:id="rId4" imgW="3962160" imgH="2570040" progId="">
              <p:embed/>
            </p:oleObj>
          </a:graphicData>
        </a:graphic>
      </p:graphicFrame>
      <p:graphicFrame>
        <p:nvGraphicFramePr>
          <p:cNvPr id="1792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19663" y="2813050"/>
          <a:ext cx="4021137" cy="3460750"/>
        </p:xfrm>
        <a:graphic>
          <a:graphicData uri="http://schemas.openxmlformats.org/presentationml/2006/ole">
            <p:oleObj spid="_x0000_s179203" name="Document" r:id="rId5" imgW="4019400" imgH="3458880" progId="Word.Document.8">
              <p:embed/>
            </p:oleObj>
          </a:graphicData>
        </a:graphic>
      </p:graphicFrame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9080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76238" y="2557463"/>
            <a:ext cx="3438525" cy="138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85750" algn="l"/>
                <a:tab pos="6457950" algn="r"/>
              </a:tabLst>
            </a:pPr>
            <a:r>
              <a:rPr lang="en-US" b="1" i="0">
                <a:solidFill>
                  <a:schemeClr val="tx2"/>
                </a:solidFill>
                <a:effectLst/>
              </a:rPr>
              <a:t>	.500 </a:t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-	</a:t>
            </a:r>
            <a:r>
              <a:rPr lang="en-US" b="1" i="0" u="sng">
                <a:solidFill>
                  <a:schemeClr val="tx2"/>
                </a:solidFill>
                <a:effectLst/>
              </a:rPr>
              <a:t>.025</a:t>
            </a:r>
            <a:r>
              <a:rPr lang="en-US" b="1" i="0">
                <a:solidFill>
                  <a:schemeClr val="tx2"/>
                </a:solidFill>
                <a:effectLst/>
              </a:rPr>
              <a:t/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	.475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1552575" y="3686175"/>
            <a:ext cx="695325" cy="8953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851650" y="2813050"/>
            <a:ext cx="1079500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92075" rIns="92075" bIns="920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i="0">
                <a:solidFill>
                  <a:schemeClr val="bg2"/>
                </a:solidFill>
                <a:effectLst/>
              </a:rPr>
              <a:t>.06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4876800" y="5562600"/>
            <a:ext cx="8382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0" rIns="92075" bIns="0" anchor="ctr"/>
          <a:lstStyle/>
          <a:p>
            <a:pPr algn="l">
              <a:spcBef>
                <a:spcPct val="50000"/>
              </a:spcBef>
            </a:pPr>
            <a:r>
              <a:rPr lang="en-US" sz="3200" b="1" i="0">
                <a:solidFill>
                  <a:schemeClr val="bg2"/>
                </a:solidFill>
                <a:effectLst/>
              </a:rPr>
              <a:t>1.9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699250" y="5557838"/>
            <a:ext cx="1230313" cy="51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700" b="1" i="0">
                <a:solidFill>
                  <a:schemeClr val="bg2"/>
                </a:solidFill>
                <a:effectLst/>
              </a:rPr>
              <a:t>.4750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4471988" y="1824038"/>
            <a:ext cx="4429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Standardized Normal Probability Table (Portion)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185738" y="1820863"/>
            <a:ext cx="4619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What is “z” given </a:t>
            </a:r>
            <a:r>
              <a:rPr lang="en-US" sz="2400" b="1" i="0">
                <a:effectLst/>
                <a:latin typeface="Symbol" pitchFamily="18" charset="2"/>
              </a:rPr>
              <a:t></a:t>
            </a:r>
            <a:r>
              <a:rPr lang="en-US" sz="2400" b="1" i="0">
                <a:effectLst/>
              </a:rPr>
              <a:t> = .025?</a:t>
            </a:r>
          </a:p>
        </p:txBody>
      </p:sp>
      <p:grpSp>
        <p:nvGrpSpPr>
          <p:cNvPr id="179212" name="Group 12"/>
          <p:cNvGrpSpPr>
            <a:grpSpLocks/>
          </p:cNvGrpSpPr>
          <p:nvPr/>
        </p:nvGrpSpPr>
        <p:grpSpPr bwMode="auto">
          <a:xfrm>
            <a:off x="2432050" y="3092450"/>
            <a:ext cx="3506788" cy="1343025"/>
            <a:chOff x="1532" y="1948"/>
            <a:chExt cx="2209" cy="846"/>
          </a:xfrm>
        </p:grpSpPr>
        <p:sp>
          <p:nvSpPr>
            <p:cNvPr id="179213" name="Freeform 13"/>
            <p:cNvSpPr>
              <a:spLocks/>
            </p:cNvSpPr>
            <p:nvPr/>
          </p:nvSpPr>
          <p:spPr bwMode="auto">
            <a:xfrm>
              <a:off x="1535" y="1950"/>
              <a:ext cx="2206" cy="844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92" y="600"/>
                </a:cxn>
                <a:cxn ang="0">
                  <a:pos x="165" y="525"/>
                </a:cxn>
                <a:cxn ang="0">
                  <a:pos x="249" y="451"/>
                </a:cxn>
                <a:cxn ang="0">
                  <a:pos x="343" y="388"/>
                </a:cxn>
                <a:cxn ang="0">
                  <a:pos x="449" y="322"/>
                </a:cxn>
                <a:cxn ang="0">
                  <a:pos x="579" y="260"/>
                </a:cxn>
                <a:cxn ang="0">
                  <a:pos x="754" y="186"/>
                </a:cxn>
                <a:cxn ang="0">
                  <a:pos x="917" y="140"/>
                </a:cxn>
                <a:cxn ang="0">
                  <a:pos x="1064" y="109"/>
                </a:cxn>
                <a:cxn ang="0">
                  <a:pos x="1223" y="94"/>
                </a:cxn>
                <a:cxn ang="0">
                  <a:pos x="1364" y="92"/>
                </a:cxn>
                <a:cxn ang="0">
                  <a:pos x="1502" y="114"/>
                </a:cxn>
                <a:cxn ang="0">
                  <a:pos x="1643" y="165"/>
                </a:cxn>
                <a:cxn ang="0">
                  <a:pos x="1761" y="230"/>
                </a:cxn>
                <a:cxn ang="0">
                  <a:pos x="1826" y="276"/>
                </a:cxn>
                <a:cxn ang="0">
                  <a:pos x="1950" y="48"/>
                </a:cxn>
                <a:cxn ang="0">
                  <a:pos x="1968" y="161"/>
                </a:cxn>
                <a:cxn ang="0">
                  <a:pos x="1995" y="271"/>
                </a:cxn>
                <a:cxn ang="0">
                  <a:pos x="2033" y="373"/>
                </a:cxn>
                <a:cxn ang="0">
                  <a:pos x="2081" y="475"/>
                </a:cxn>
                <a:cxn ang="0">
                  <a:pos x="2170" y="603"/>
                </a:cxn>
                <a:cxn ang="0">
                  <a:pos x="2153" y="670"/>
                </a:cxn>
                <a:cxn ang="0">
                  <a:pos x="2044" y="670"/>
                </a:cxn>
                <a:cxn ang="0">
                  <a:pos x="1960" y="682"/>
                </a:cxn>
                <a:cxn ang="0">
                  <a:pos x="1879" y="704"/>
                </a:cxn>
                <a:cxn ang="0">
                  <a:pos x="1799" y="741"/>
                </a:cxn>
                <a:cxn ang="0">
                  <a:pos x="1713" y="793"/>
                </a:cxn>
                <a:cxn ang="0">
                  <a:pos x="1619" y="770"/>
                </a:cxn>
                <a:cxn ang="0">
                  <a:pos x="1698" y="528"/>
                </a:cxn>
                <a:cxn ang="0">
                  <a:pos x="1549" y="459"/>
                </a:cxn>
                <a:cxn ang="0">
                  <a:pos x="1407" y="409"/>
                </a:cxn>
                <a:cxn ang="0">
                  <a:pos x="1280" y="376"/>
                </a:cxn>
                <a:cxn ang="0">
                  <a:pos x="1129" y="354"/>
                </a:cxn>
                <a:cxn ang="0">
                  <a:pos x="988" y="353"/>
                </a:cxn>
                <a:cxn ang="0">
                  <a:pos x="857" y="362"/>
                </a:cxn>
                <a:cxn ang="0">
                  <a:pos x="707" y="396"/>
                </a:cxn>
                <a:cxn ang="0">
                  <a:pos x="561" y="435"/>
                </a:cxn>
                <a:cxn ang="0">
                  <a:pos x="395" y="489"/>
                </a:cxn>
                <a:cxn ang="0">
                  <a:pos x="271" y="548"/>
                </a:cxn>
                <a:cxn ang="0">
                  <a:pos x="185" y="604"/>
                </a:cxn>
                <a:cxn ang="0">
                  <a:pos x="116" y="663"/>
                </a:cxn>
              </a:cxnLst>
              <a:rect l="0" t="0" r="r" b="b"/>
              <a:pathLst>
                <a:path w="2206" h="844">
                  <a:moveTo>
                    <a:pt x="15" y="773"/>
                  </a:moveTo>
                  <a:lnTo>
                    <a:pt x="0" y="733"/>
                  </a:lnTo>
                  <a:lnTo>
                    <a:pt x="55" y="649"/>
                  </a:lnTo>
                  <a:lnTo>
                    <a:pt x="92" y="600"/>
                  </a:lnTo>
                  <a:lnTo>
                    <a:pt x="133" y="561"/>
                  </a:lnTo>
                  <a:lnTo>
                    <a:pt x="165" y="525"/>
                  </a:lnTo>
                  <a:lnTo>
                    <a:pt x="210" y="486"/>
                  </a:lnTo>
                  <a:lnTo>
                    <a:pt x="249" y="451"/>
                  </a:lnTo>
                  <a:lnTo>
                    <a:pt x="302" y="417"/>
                  </a:lnTo>
                  <a:lnTo>
                    <a:pt x="343" y="388"/>
                  </a:lnTo>
                  <a:lnTo>
                    <a:pt x="387" y="357"/>
                  </a:lnTo>
                  <a:lnTo>
                    <a:pt x="449" y="322"/>
                  </a:lnTo>
                  <a:lnTo>
                    <a:pt x="507" y="293"/>
                  </a:lnTo>
                  <a:lnTo>
                    <a:pt x="579" y="260"/>
                  </a:lnTo>
                  <a:lnTo>
                    <a:pt x="675" y="216"/>
                  </a:lnTo>
                  <a:lnTo>
                    <a:pt x="754" y="186"/>
                  </a:lnTo>
                  <a:lnTo>
                    <a:pt x="821" y="167"/>
                  </a:lnTo>
                  <a:lnTo>
                    <a:pt x="917" y="140"/>
                  </a:lnTo>
                  <a:lnTo>
                    <a:pt x="989" y="120"/>
                  </a:lnTo>
                  <a:lnTo>
                    <a:pt x="1064" y="109"/>
                  </a:lnTo>
                  <a:lnTo>
                    <a:pt x="1142" y="97"/>
                  </a:lnTo>
                  <a:lnTo>
                    <a:pt x="1223" y="94"/>
                  </a:lnTo>
                  <a:lnTo>
                    <a:pt x="1292" y="89"/>
                  </a:lnTo>
                  <a:lnTo>
                    <a:pt x="1364" y="92"/>
                  </a:lnTo>
                  <a:lnTo>
                    <a:pt x="1434" y="102"/>
                  </a:lnTo>
                  <a:lnTo>
                    <a:pt x="1502" y="114"/>
                  </a:lnTo>
                  <a:lnTo>
                    <a:pt x="1572" y="134"/>
                  </a:lnTo>
                  <a:lnTo>
                    <a:pt x="1643" y="165"/>
                  </a:lnTo>
                  <a:lnTo>
                    <a:pt x="1699" y="191"/>
                  </a:lnTo>
                  <a:lnTo>
                    <a:pt x="1761" y="230"/>
                  </a:lnTo>
                  <a:lnTo>
                    <a:pt x="1804" y="259"/>
                  </a:lnTo>
                  <a:lnTo>
                    <a:pt x="1826" y="276"/>
                  </a:lnTo>
                  <a:lnTo>
                    <a:pt x="1929" y="0"/>
                  </a:lnTo>
                  <a:lnTo>
                    <a:pt x="1950" y="48"/>
                  </a:lnTo>
                  <a:lnTo>
                    <a:pt x="1958" y="107"/>
                  </a:lnTo>
                  <a:lnTo>
                    <a:pt x="1968" y="161"/>
                  </a:lnTo>
                  <a:lnTo>
                    <a:pt x="1981" y="214"/>
                  </a:lnTo>
                  <a:lnTo>
                    <a:pt x="1995" y="271"/>
                  </a:lnTo>
                  <a:lnTo>
                    <a:pt x="2017" y="327"/>
                  </a:lnTo>
                  <a:lnTo>
                    <a:pt x="2033" y="373"/>
                  </a:lnTo>
                  <a:lnTo>
                    <a:pt x="2058" y="426"/>
                  </a:lnTo>
                  <a:lnTo>
                    <a:pt x="2081" y="475"/>
                  </a:lnTo>
                  <a:lnTo>
                    <a:pt x="2117" y="539"/>
                  </a:lnTo>
                  <a:lnTo>
                    <a:pt x="2170" y="603"/>
                  </a:lnTo>
                  <a:lnTo>
                    <a:pt x="2205" y="676"/>
                  </a:lnTo>
                  <a:lnTo>
                    <a:pt x="2153" y="670"/>
                  </a:lnTo>
                  <a:lnTo>
                    <a:pt x="2102" y="669"/>
                  </a:lnTo>
                  <a:lnTo>
                    <a:pt x="2044" y="670"/>
                  </a:lnTo>
                  <a:lnTo>
                    <a:pt x="1992" y="675"/>
                  </a:lnTo>
                  <a:lnTo>
                    <a:pt x="1960" y="682"/>
                  </a:lnTo>
                  <a:lnTo>
                    <a:pt x="1928" y="690"/>
                  </a:lnTo>
                  <a:lnTo>
                    <a:pt x="1879" y="704"/>
                  </a:lnTo>
                  <a:lnTo>
                    <a:pt x="1838" y="724"/>
                  </a:lnTo>
                  <a:lnTo>
                    <a:pt x="1799" y="741"/>
                  </a:lnTo>
                  <a:lnTo>
                    <a:pt x="1758" y="768"/>
                  </a:lnTo>
                  <a:lnTo>
                    <a:pt x="1713" y="793"/>
                  </a:lnTo>
                  <a:lnTo>
                    <a:pt x="1652" y="843"/>
                  </a:lnTo>
                  <a:lnTo>
                    <a:pt x="1619" y="770"/>
                  </a:lnTo>
                  <a:lnTo>
                    <a:pt x="1721" y="544"/>
                  </a:lnTo>
                  <a:lnTo>
                    <a:pt x="1698" y="528"/>
                  </a:lnTo>
                  <a:lnTo>
                    <a:pt x="1616" y="489"/>
                  </a:lnTo>
                  <a:lnTo>
                    <a:pt x="1549" y="459"/>
                  </a:lnTo>
                  <a:lnTo>
                    <a:pt x="1460" y="424"/>
                  </a:lnTo>
                  <a:lnTo>
                    <a:pt x="1407" y="409"/>
                  </a:lnTo>
                  <a:lnTo>
                    <a:pt x="1355" y="394"/>
                  </a:lnTo>
                  <a:lnTo>
                    <a:pt x="1280" y="376"/>
                  </a:lnTo>
                  <a:lnTo>
                    <a:pt x="1208" y="360"/>
                  </a:lnTo>
                  <a:lnTo>
                    <a:pt x="1129" y="354"/>
                  </a:lnTo>
                  <a:lnTo>
                    <a:pt x="1062" y="351"/>
                  </a:lnTo>
                  <a:lnTo>
                    <a:pt x="988" y="353"/>
                  </a:lnTo>
                  <a:lnTo>
                    <a:pt x="914" y="354"/>
                  </a:lnTo>
                  <a:lnTo>
                    <a:pt x="857" y="362"/>
                  </a:lnTo>
                  <a:lnTo>
                    <a:pt x="782" y="377"/>
                  </a:lnTo>
                  <a:lnTo>
                    <a:pt x="707" y="396"/>
                  </a:lnTo>
                  <a:lnTo>
                    <a:pt x="637" y="413"/>
                  </a:lnTo>
                  <a:lnTo>
                    <a:pt x="561" y="435"/>
                  </a:lnTo>
                  <a:lnTo>
                    <a:pt x="478" y="462"/>
                  </a:lnTo>
                  <a:lnTo>
                    <a:pt x="395" y="489"/>
                  </a:lnTo>
                  <a:lnTo>
                    <a:pt x="322" y="526"/>
                  </a:lnTo>
                  <a:lnTo>
                    <a:pt x="271" y="548"/>
                  </a:lnTo>
                  <a:lnTo>
                    <a:pt x="221" y="578"/>
                  </a:lnTo>
                  <a:lnTo>
                    <a:pt x="185" y="604"/>
                  </a:lnTo>
                  <a:lnTo>
                    <a:pt x="148" y="633"/>
                  </a:lnTo>
                  <a:lnTo>
                    <a:pt x="116" y="663"/>
                  </a:lnTo>
                  <a:lnTo>
                    <a:pt x="15" y="77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214" name="Freeform 14"/>
            <p:cNvSpPr>
              <a:spLocks/>
            </p:cNvSpPr>
            <p:nvPr/>
          </p:nvSpPr>
          <p:spPr bwMode="auto">
            <a:xfrm>
              <a:off x="1532" y="1948"/>
              <a:ext cx="2172" cy="769"/>
            </a:xfrm>
            <a:custGeom>
              <a:avLst/>
              <a:gdLst/>
              <a:ahLst/>
              <a:cxnLst>
                <a:cxn ang="0">
                  <a:pos x="57" y="619"/>
                </a:cxn>
                <a:cxn ang="0">
                  <a:pos x="123" y="539"/>
                </a:cxn>
                <a:cxn ang="0">
                  <a:pos x="198" y="464"/>
                </a:cxn>
                <a:cxn ang="0">
                  <a:pos x="290" y="387"/>
                </a:cxn>
                <a:cxn ang="0">
                  <a:pos x="375" y="328"/>
                </a:cxn>
                <a:cxn ang="0">
                  <a:pos x="496" y="264"/>
                </a:cxn>
                <a:cxn ang="0">
                  <a:pos x="663" y="186"/>
                </a:cxn>
                <a:cxn ang="0">
                  <a:pos x="809" y="136"/>
                </a:cxn>
                <a:cxn ang="0">
                  <a:pos x="978" y="88"/>
                </a:cxn>
                <a:cxn ang="0">
                  <a:pos x="1128" y="63"/>
                </a:cxn>
                <a:cxn ang="0">
                  <a:pos x="1278" y="52"/>
                </a:cxn>
                <a:cxn ang="0">
                  <a:pos x="1417" y="62"/>
                </a:cxn>
                <a:cxn ang="0">
                  <a:pos x="1553" y="89"/>
                </a:cxn>
                <a:cxn ang="0">
                  <a:pos x="1678" y="142"/>
                </a:cxn>
                <a:cxn ang="0">
                  <a:pos x="1781" y="204"/>
                </a:cxn>
                <a:cxn ang="0">
                  <a:pos x="1929" y="0"/>
                </a:cxn>
                <a:cxn ang="0">
                  <a:pos x="1945" y="107"/>
                </a:cxn>
                <a:cxn ang="0">
                  <a:pos x="1970" y="211"/>
                </a:cxn>
                <a:cxn ang="0">
                  <a:pos x="2006" y="309"/>
                </a:cxn>
                <a:cxn ang="0">
                  <a:pos x="2052" y="407"/>
                </a:cxn>
                <a:cxn ang="0">
                  <a:pos x="2118" y="520"/>
                </a:cxn>
                <a:cxn ang="0">
                  <a:pos x="2171" y="600"/>
                </a:cxn>
                <a:cxn ang="0">
                  <a:pos x="2068" y="593"/>
                </a:cxn>
                <a:cxn ang="0">
                  <a:pos x="1960" y="601"/>
                </a:cxn>
                <a:cxn ang="0">
                  <a:pos x="1896" y="616"/>
                </a:cxn>
                <a:cxn ang="0">
                  <a:pos x="1805" y="650"/>
                </a:cxn>
                <a:cxn ang="0">
                  <a:pos x="1727" y="694"/>
                </a:cxn>
                <a:cxn ang="0">
                  <a:pos x="1619" y="768"/>
                </a:cxn>
                <a:cxn ang="0">
                  <a:pos x="1670" y="464"/>
                </a:cxn>
                <a:cxn ang="0">
                  <a:pos x="1525" y="402"/>
                </a:cxn>
                <a:cxn ang="0">
                  <a:pos x="1383" y="356"/>
                </a:cxn>
                <a:cxn ang="0">
                  <a:pos x="1260" y="327"/>
                </a:cxn>
                <a:cxn ang="0">
                  <a:pos x="1110" y="308"/>
                </a:cxn>
                <a:cxn ang="0">
                  <a:pos x="971" y="311"/>
                </a:cxn>
                <a:cxn ang="0">
                  <a:pos x="841" y="323"/>
                </a:cxn>
                <a:cxn ang="0">
                  <a:pos x="692" y="358"/>
                </a:cxn>
                <a:cxn ang="0">
                  <a:pos x="547" y="398"/>
                </a:cxn>
                <a:cxn ang="0">
                  <a:pos x="381" y="453"/>
                </a:cxn>
                <a:cxn ang="0">
                  <a:pos x="257" y="513"/>
                </a:cxn>
                <a:cxn ang="0">
                  <a:pos x="167" y="569"/>
                </a:cxn>
                <a:cxn ang="0">
                  <a:pos x="102" y="627"/>
                </a:cxn>
              </a:cxnLst>
              <a:rect l="0" t="0" r="r" b="b"/>
              <a:pathLst>
                <a:path w="2172" h="769">
                  <a:moveTo>
                    <a:pt x="0" y="736"/>
                  </a:moveTo>
                  <a:lnTo>
                    <a:pt x="57" y="619"/>
                  </a:lnTo>
                  <a:lnTo>
                    <a:pt x="86" y="581"/>
                  </a:lnTo>
                  <a:lnTo>
                    <a:pt x="123" y="539"/>
                  </a:lnTo>
                  <a:lnTo>
                    <a:pt x="155" y="505"/>
                  </a:lnTo>
                  <a:lnTo>
                    <a:pt x="198" y="464"/>
                  </a:lnTo>
                  <a:lnTo>
                    <a:pt x="239" y="427"/>
                  </a:lnTo>
                  <a:lnTo>
                    <a:pt x="290" y="387"/>
                  </a:lnTo>
                  <a:lnTo>
                    <a:pt x="332" y="359"/>
                  </a:lnTo>
                  <a:lnTo>
                    <a:pt x="375" y="328"/>
                  </a:lnTo>
                  <a:lnTo>
                    <a:pt x="437" y="293"/>
                  </a:lnTo>
                  <a:lnTo>
                    <a:pt x="496" y="264"/>
                  </a:lnTo>
                  <a:lnTo>
                    <a:pt x="568" y="230"/>
                  </a:lnTo>
                  <a:lnTo>
                    <a:pt x="663" y="186"/>
                  </a:lnTo>
                  <a:lnTo>
                    <a:pt x="742" y="157"/>
                  </a:lnTo>
                  <a:lnTo>
                    <a:pt x="809" y="136"/>
                  </a:lnTo>
                  <a:lnTo>
                    <a:pt x="904" y="108"/>
                  </a:lnTo>
                  <a:lnTo>
                    <a:pt x="978" y="88"/>
                  </a:lnTo>
                  <a:lnTo>
                    <a:pt x="1050" y="76"/>
                  </a:lnTo>
                  <a:lnTo>
                    <a:pt x="1128" y="63"/>
                  </a:lnTo>
                  <a:lnTo>
                    <a:pt x="1208" y="57"/>
                  </a:lnTo>
                  <a:lnTo>
                    <a:pt x="1278" y="52"/>
                  </a:lnTo>
                  <a:lnTo>
                    <a:pt x="1348" y="54"/>
                  </a:lnTo>
                  <a:lnTo>
                    <a:pt x="1417" y="62"/>
                  </a:lnTo>
                  <a:lnTo>
                    <a:pt x="1484" y="72"/>
                  </a:lnTo>
                  <a:lnTo>
                    <a:pt x="1553" y="89"/>
                  </a:lnTo>
                  <a:lnTo>
                    <a:pt x="1623" y="116"/>
                  </a:lnTo>
                  <a:lnTo>
                    <a:pt x="1678" y="142"/>
                  </a:lnTo>
                  <a:lnTo>
                    <a:pt x="1738" y="176"/>
                  </a:lnTo>
                  <a:lnTo>
                    <a:pt x="1781" y="204"/>
                  </a:lnTo>
                  <a:lnTo>
                    <a:pt x="1841" y="242"/>
                  </a:lnTo>
                  <a:lnTo>
                    <a:pt x="1929" y="0"/>
                  </a:lnTo>
                  <a:lnTo>
                    <a:pt x="1935" y="55"/>
                  </a:lnTo>
                  <a:lnTo>
                    <a:pt x="1945" y="107"/>
                  </a:lnTo>
                  <a:lnTo>
                    <a:pt x="1956" y="157"/>
                  </a:lnTo>
                  <a:lnTo>
                    <a:pt x="1970" y="211"/>
                  </a:lnTo>
                  <a:lnTo>
                    <a:pt x="1990" y="265"/>
                  </a:lnTo>
                  <a:lnTo>
                    <a:pt x="2006" y="309"/>
                  </a:lnTo>
                  <a:lnTo>
                    <a:pt x="2029" y="360"/>
                  </a:lnTo>
                  <a:lnTo>
                    <a:pt x="2052" y="407"/>
                  </a:lnTo>
                  <a:lnTo>
                    <a:pt x="2085" y="467"/>
                  </a:lnTo>
                  <a:lnTo>
                    <a:pt x="2118" y="520"/>
                  </a:lnTo>
                  <a:lnTo>
                    <a:pt x="2142" y="555"/>
                  </a:lnTo>
                  <a:lnTo>
                    <a:pt x="2171" y="600"/>
                  </a:lnTo>
                  <a:lnTo>
                    <a:pt x="2121" y="594"/>
                  </a:lnTo>
                  <a:lnTo>
                    <a:pt x="2068" y="593"/>
                  </a:lnTo>
                  <a:lnTo>
                    <a:pt x="2011" y="595"/>
                  </a:lnTo>
                  <a:lnTo>
                    <a:pt x="1960" y="601"/>
                  </a:lnTo>
                  <a:lnTo>
                    <a:pt x="1928" y="607"/>
                  </a:lnTo>
                  <a:lnTo>
                    <a:pt x="1896" y="616"/>
                  </a:lnTo>
                  <a:lnTo>
                    <a:pt x="1848" y="632"/>
                  </a:lnTo>
                  <a:lnTo>
                    <a:pt x="1805" y="650"/>
                  </a:lnTo>
                  <a:lnTo>
                    <a:pt x="1769" y="667"/>
                  </a:lnTo>
                  <a:lnTo>
                    <a:pt x="1727" y="694"/>
                  </a:lnTo>
                  <a:lnTo>
                    <a:pt x="1682" y="720"/>
                  </a:lnTo>
                  <a:lnTo>
                    <a:pt x="1619" y="768"/>
                  </a:lnTo>
                  <a:lnTo>
                    <a:pt x="1739" y="497"/>
                  </a:lnTo>
                  <a:lnTo>
                    <a:pt x="1670" y="464"/>
                  </a:lnTo>
                  <a:lnTo>
                    <a:pt x="1591" y="429"/>
                  </a:lnTo>
                  <a:lnTo>
                    <a:pt x="1525" y="402"/>
                  </a:lnTo>
                  <a:lnTo>
                    <a:pt x="1438" y="371"/>
                  </a:lnTo>
                  <a:lnTo>
                    <a:pt x="1383" y="356"/>
                  </a:lnTo>
                  <a:lnTo>
                    <a:pt x="1333" y="341"/>
                  </a:lnTo>
                  <a:lnTo>
                    <a:pt x="1260" y="327"/>
                  </a:lnTo>
                  <a:lnTo>
                    <a:pt x="1189" y="314"/>
                  </a:lnTo>
                  <a:lnTo>
                    <a:pt x="1110" y="308"/>
                  </a:lnTo>
                  <a:lnTo>
                    <a:pt x="1043" y="308"/>
                  </a:lnTo>
                  <a:lnTo>
                    <a:pt x="971" y="311"/>
                  </a:lnTo>
                  <a:lnTo>
                    <a:pt x="897" y="315"/>
                  </a:lnTo>
                  <a:lnTo>
                    <a:pt x="841" y="323"/>
                  </a:lnTo>
                  <a:lnTo>
                    <a:pt x="767" y="340"/>
                  </a:lnTo>
                  <a:lnTo>
                    <a:pt x="692" y="358"/>
                  </a:lnTo>
                  <a:lnTo>
                    <a:pt x="622" y="375"/>
                  </a:lnTo>
                  <a:lnTo>
                    <a:pt x="547" y="398"/>
                  </a:lnTo>
                  <a:lnTo>
                    <a:pt x="463" y="425"/>
                  </a:lnTo>
                  <a:lnTo>
                    <a:pt x="381" y="453"/>
                  </a:lnTo>
                  <a:lnTo>
                    <a:pt x="309" y="491"/>
                  </a:lnTo>
                  <a:lnTo>
                    <a:pt x="257" y="513"/>
                  </a:lnTo>
                  <a:lnTo>
                    <a:pt x="207" y="541"/>
                  </a:lnTo>
                  <a:lnTo>
                    <a:pt x="167" y="569"/>
                  </a:lnTo>
                  <a:lnTo>
                    <a:pt x="131" y="596"/>
                  </a:lnTo>
                  <a:lnTo>
                    <a:pt x="102" y="627"/>
                  </a:lnTo>
                  <a:lnTo>
                    <a:pt x="0" y="736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2814638" y="3954463"/>
            <a:ext cx="20669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b="1" i="0">
                <a:solidFill>
                  <a:schemeClr val="tx2"/>
                </a:solidFill>
                <a:effectLst/>
              </a:rPr>
              <a:t>  = .025</a:t>
            </a:r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 flipH="1">
            <a:off x="2790825" y="4448175"/>
            <a:ext cx="815975" cy="2444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3957638" y="43386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1443038" y="24717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3957638" y="24717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812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275" y="2967038"/>
          <a:ext cx="3962400" cy="2570162"/>
        </p:xfrm>
        <a:graphic>
          <a:graphicData uri="http://schemas.openxmlformats.org/presentationml/2006/ole">
            <p:oleObj spid="_x0000_s181250" r:id="rId4" imgW="3960720" imgH="2568240" progId="">
              <p:embed/>
            </p:oleObj>
          </a:graphicData>
        </a:graphic>
      </p:graphicFrame>
      <p:graphicFrame>
        <p:nvGraphicFramePr>
          <p:cNvPr id="1812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19663" y="2813050"/>
          <a:ext cx="4021137" cy="3460750"/>
        </p:xfrm>
        <a:graphic>
          <a:graphicData uri="http://schemas.openxmlformats.org/presentationml/2006/ole">
            <p:oleObj spid="_x0000_s181251" name="Document" r:id="rId5" imgW="4019400" imgH="3458880" progId="Word.Document.8">
              <p:embed/>
            </p:oleObj>
          </a:graphicData>
        </a:graphic>
      </p:graphicFrame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366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76238" y="2557463"/>
            <a:ext cx="3438525" cy="1382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85750" algn="l"/>
                <a:tab pos="6457950" algn="r"/>
              </a:tabLst>
            </a:pPr>
            <a:r>
              <a:rPr lang="en-US" b="1" i="0">
                <a:solidFill>
                  <a:schemeClr val="tx2"/>
                </a:solidFill>
                <a:effectLst/>
              </a:rPr>
              <a:t>	.500 </a:t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-	</a:t>
            </a:r>
            <a:r>
              <a:rPr lang="en-US" b="1" i="0" u="sng">
                <a:solidFill>
                  <a:schemeClr val="tx2"/>
                </a:solidFill>
                <a:effectLst/>
              </a:rPr>
              <a:t>.025</a:t>
            </a:r>
            <a:r>
              <a:rPr lang="en-US" b="1" i="0">
                <a:solidFill>
                  <a:schemeClr val="tx2"/>
                </a:solidFill>
                <a:effectLst/>
              </a:rPr>
              <a:t/>
            </a:r>
            <a:br>
              <a:rPr lang="en-US" b="1" i="0">
                <a:solidFill>
                  <a:schemeClr val="tx2"/>
                </a:solidFill>
                <a:effectLst/>
              </a:rPr>
            </a:br>
            <a:r>
              <a:rPr lang="en-US" b="1" i="0">
                <a:solidFill>
                  <a:schemeClr val="tx2"/>
                </a:solidFill>
                <a:effectLst/>
              </a:rPr>
              <a:t>	.475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1552575" y="3686175"/>
            <a:ext cx="695325" cy="8953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6851650" y="2813050"/>
            <a:ext cx="1079500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92075" rIns="92075" bIns="92075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i="0">
                <a:solidFill>
                  <a:schemeClr val="bg2"/>
                </a:solidFill>
                <a:effectLst/>
              </a:rPr>
              <a:t>.06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4876800" y="5562600"/>
            <a:ext cx="8382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0" rIns="92075" bIns="0" anchor="ctr"/>
          <a:lstStyle/>
          <a:p>
            <a:pPr algn="l">
              <a:spcBef>
                <a:spcPct val="50000"/>
              </a:spcBef>
            </a:pPr>
            <a:r>
              <a:rPr lang="en-US" sz="3200" b="1" i="0">
                <a:solidFill>
                  <a:schemeClr val="bg2"/>
                </a:solidFill>
                <a:effectLst/>
              </a:rPr>
              <a:t>1.9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6699250" y="5557838"/>
            <a:ext cx="1230313" cy="51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700" b="1" i="0">
                <a:solidFill>
                  <a:schemeClr val="bg2"/>
                </a:solidFill>
                <a:effectLst/>
              </a:rPr>
              <a:t>.4750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4471988" y="1824038"/>
            <a:ext cx="4429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>
                <a:solidFill>
                  <a:srgbClr val="33CC33"/>
                </a:solidFill>
                <a:effectLst/>
              </a:rPr>
              <a:t>Standardized Normal Probability Table (Portion)</a:t>
            </a: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16250" y="5422900"/>
            <a:ext cx="1951038" cy="946150"/>
            <a:chOff x="1900" y="3416"/>
            <a:chExt cx="1229" cy="596"/>
          </a:xfrm>
        </p:grpSpPr>
        <p:sp>
          <p:nvSpPr>
            <p:cNvPr id="181260" name="Freeform 12"/>
            <p:cNvSpPr>
              <a:spLocks/>
            </p:cNvSpPr>
            <p:nvPr/>
          </p:nvSpPr>
          <p:spPr bwMode="auto">
            <a:xfrm>
              <a:off x="1900" y="3416"/>
              <a:ext cx="1228" cy="573"/>
            </a:xfrm>
            <a:custGeom>
              <a:avLst/>
              <a:gdLst/>
              <a:ahLst/>
              <a:cxnLst>
                <a:cxn ang="0">
                  <a:pos x="1227" y="381"/>
                </a:cxn>
                <a:cxn ang="0">
                  <a:pos x="1154" y="446"/>
                </a:cxn>
                <a:cxn ang="0">
                  <a:pos x="1100" y="477"/>
                </a:cxn>
                <a:cxn ang="0">
                  <a:pos x="1041" y="505"/>
                </a:cxn>
                <a:cxn ang="0">
                  <a:pos x="978" y="526"/>
                </a:cxn>
                <a:cxn ang="0">
                  <a:pos x="910" y="546"/>
                </a:cxn>
                <a:cxn ang="0">
                  <a:pos x="826" y="561"/>
                </a:cxn>
                <a:cxn ang="0">
                  <a:pos x="717" y="572"/>
                </a:cxn>
                <a:cxn ang="0">
                  <a:pos x="620" y="569"/>
                </a:cxn>
                <a:cxn ang="0">
                  <a:pos x="533" y="562"/>
                </a:cxn>
                <a:cxn ang="0">
                  <a:pos x="442" y="541"/>
                </a:cxn>
                <a:cxn ang="0">
                  <a:pos x="365" y="515"/>
                </a:cxn>
                <a:cxn ang="0">
                  <a:pos x="293" y="474"/>
                </a:cxn>
                <a:cxn ang="0">
                  <a:pos x="223" y="417"/>
                </a:cxn>
                <a:cxn ang="0">
                  <a:pos x="170" y="356"/>
                </a:cxn>
                <a:cxn ang="0">
                  <a:pos x="142" y="316"/>
                </a:cxn>
                <a:cxn ang="0">
                  <a:pos x="33" y="429"/>
                </a:cxn>
                <a:cxn ang="0">
                  <a:pos x="42" y="360"/>
                </a:cxn>
                <a:cxn ang="0">
                  <a:pos x="47" y="286"/>
                </a:cxn>
                <a:cxn ang="0">
                  <a:pos x="43" y="216"/>
                </a:cxn>
                <a:cxn ang="0">
                  <a:pos x="34" y="144"/>
                </a:cxn>
                <a:cxn ang="0">
                  <a:pos x="6" y="51"/>
                </a:cxn>
                <a:cxn ang="0">
                  <a:pos x="29" y="12"/>
                </a:cxn>
                <a:cxn ang="0">
                  <a:pos x="89" y="34"/>
                </a:cxn>
                <a:cxn ang="0">
                  <a:pos x="137" y="42"/>
                </a:cxn>
                <a:cxn ang="0">
                  <a:pos x="185" y="43"/>
                </a:cxn>
                <a:cxn ang="0">
                  <a:pos x="236" y="37"/>
                </a:cxn>
                <a:cxn ang="0">
                  <a:pos x="290" y="21"/>
                </a:cxn>
                <a:cxn ang="0">
                  <a:pos x="339" y="53"/>
                </a:cxn>
                <a:cxn ang="0">
                  <a:pos x="255" y="185"/>
                </a:cxn>
                <a:cxn ang="0">
                  <a:pos x="324" y="255"/>
                </a:cxn>
                <a:cxn ang="0">
                  <a:pos x="396" y="313"/>
                </a:cxn>
                <a:cxn ang="0">
                  <a:pos x="460" y="357"/>
                </a:cxn>
                <a:cxn ang="0">
                  <a:pos x="539" y="400"/>
                </a:cxn>
                <a:cxn ang="0">
                  <a:pos x="616" y="426"/>
                </a:cxn>
                <a:cxn ang="0">
                  <a:pos x="691" y="446"/>
                </a:cxn>
                <a:cxn ang="0">
                  <a:pos x="780" y="454"/>
                </a:cxn>
                <a:cxn ang="0">
                  <a:pos x="866" y="457"/>
                </a:cxn>
                <a:cxn ang="0">
                  <a:pos x="967" y="456"/>
                </a:cxn>
                <a:cxn ang="0">
                  <a:pos x="1045" y="442"/>
                </a:cxn>
                <a:cxn ang="0">
                  <a:pos x="1103" y="425"/>
                </a:cxn>
                <a:cxn ang="0">
                  <a:pos x="1151" y="402"/>
                </a:cxn>
              </a:cxnLst>
              <a:rect l="0" t="0" r="r" b="b"/>
              <a:pathLst>
                <a:path w="1228" h="573">
                  <a:moveTo>
                    <a:pt x="1226" y="353"/>
                  </a:moveTo>
                  <a:lnTo>
                    <a:pt x="1227" y="381"/>
                  </a:lnTo>
                  <a:lnTo>
                    <a:pt x="1181" y="422"/>
                  </a:lnTo>
                  <a:lnTo>
                    <a:pt x="1154" y="446"/>
                  </a:lnTo>
                  <a:lnTo>
                    <a:pt x="1124" y="460"/>
                  </a:lnTo>
                  <a:lnTo>
                    <a:pt x="1100" y="477"/>
                  </a:lnTo>
                  <a:lnTo>
                    <a:pt x="1069" y="492"/>
                  </a:lnTo>
                  <a:lnTo>
                    <a:pt x="1041" y="505"/>
                  </a:lnTo>
                  <a:lnTo>
                    <a:pt x="1005" y="516"/>
                  </a:lnTo>
                  <a:lnTo>
                    <a:pt x="978" y="526"/>
                  </a:lnTo>
                  <a:lnTo>
                    <a:pt x="951" y="537"/>
                  </a:lnTo>
                  <a:lnTo>
                    <a:pt x="910" y="546"/>
                  </a:lnTo>
                  <a:lnTo>
                    <a:pt x="872" y="553"/>
                  </a:lnTo>
                  <a:lnTo>
                    <a:pt x="826" y="561"/>
                  </a:lnTo>
                  <a:lnTo>
                    <a:pt x="767" y="569"/>
                  </a:lnTo>
                  <a:lnTo>
                    <a:pt x="717" y="572"/>
                  </a:lnTo>
                  <a:lnTo>
                    <a:pt x="677" y="571"/>
                  </a:lnTo>
                  <a:lnTo>
                    <a:pt x="620" y="569"/>
                  </a:lnTo>
                  <a:lnTo>
                    <a:pt x="576" y="568"/>
                  </a:lnTo>
                  <a:lnTo>
                    <a:pt x="533" y="562"/>
                  </a:lnTo>
                  <a:lnTo>
                    <a:pt x="488" y="553"/>
                  </a:lnTo>
                  <a:lnTo>
                    <a:pt x="442" y="541"/>
                  </a:lnTo>
                  <a:lnTo>
                    <a:pt x="404" y="530"/>
                  </a:lnTo>
                  <a:lnTo>
                    <a:pt x="365" y="515"/>
                  </a:lnTo>
                  <a:lnTo>
                    <a:pt x="328" y="495"/>
                  </a:lnTo>
                  <a:lnTo>
                    <a:pt x="293" y="474"/>
                  </a:lnTo>
                  <a:lnTo>
                    <a:pt x="257" y="450"/>
                  </a:lnTo>
                  <a:lnTo>
                    <a:pt x="223" y="417"/>
                  </a:lnTo>
                  <a:lnTo>
                    <a:pt x="197" y="391"/>
                  </a:lnTo>
                  <a:lnTo>
                    <a:pt x="170" y="356"/>
                  </a:lnTo>
                  <a:lnTo>
                    <a:pt x="150" y="330"/>
                  </a:lnTo>
                  <a:lnTo>
                    <a:pt x="142" y="316"/>
                  </a:lnTo>
                  <a:lnTo>
                    <a:pt x="38" y="465"/>
                  </a:lnTo>
                  <a:lnTo>
                    <a:pt x="33" y="429"/>
                  </a:lnTo>
                  <a:lnTo>
                    <a:pt x="38" y="393"/>
                  </a:lnTo>
                  <a:lnTo>
                    <a:pt x="42" y="360"/>
                  </a:lnTo>
                  <a:lnTo>
                    <a:pt x="45" y="325"/>
                  </a:lnTo>
                  <a:lnTo>
                    <a:pt x="47" y="286"/>
                  </a:lnTo>
                  <a:lnTo>
                    <a:pt x="45" y="248"/>
                  </a:lnTo>
                  <a:lnTo>
                    <a:pt x="43" y="216"/>
                  </a:lnTo>
                  <a:lnTo>
                    <a:pt x="39" y="179"/>
                  </a:lnTo>
                  <a:lnTo>
                    <a:pt x="34" y="144"/>
                  </a:lnTo>
                  <a:lnTo>
                    <a:pt x="26" y="100"/>
                  </a:lnTo>
                  <a:lnTo>
                    <a:pt x="6" y="51"/>
                  </a:lnTo>
                  <a:lnTo>
                    <a:pt x="0" y="0"/>
                  </a:lnTo>
                  <a:lnTo>
                    <a:pt x="29" y="12"/>
                  </a:lnTo>
                  <a:lnTo>
                    <a:pt x="55" y="23"/>
                  </a:lnTo>
                  <a:lnTo>
                    <a:pt x="89" y="34"/>
                  </a:lnTo>
                  <a:lnTo>
                    <a:pt x="117" y="40"/>
                  </a:lnTo>
                  <a:lnTo>
                    <a:pt x="137" y="42"/>
                  </a:lnTo>
                  <a:lnTo>
                    <a:pt x="156" y="43"/>
                  </a:lnTo>
                  <a:lnTo>
                    <a:pt x="185" y="43"/>
                  </a:lnTo>
                  <a:lnTo>
                    <a:pt x="213" y="39"/>
                  </a:lnTo>
                  <a:lnTo>
                    <a:pt x="236" y="37"/>
                  </a:lnTo>
                  <a:lnTo>
                    <a:pt x="261" y="28"/>
                  </a:lnTo>
                  <a:lnTo>
                    <a:pt x="290" y="21"/>
                  </a:lnTo>
                  <a:lnTo>
                    <a:pt x="333" y="1"/>
                  </a:lnTo>
                  <a:lnTo>
                    <a:pt x="339" y="53"/>
                  </a:lnTo>
                  <a:lnTo>
                    <a:pt x="245" y="172"/>
                  </a:lnTo>
                  <a:lnTo>
                    <a:pt x="255" y="185"/>
                  </a:lnTo>
                  <a:lnTo>
                    <a:pt x="293" y="224"/>
                  </a:lnTo>
                  <a:lnTo>
                    <a:pt x="324" y="255"/>
                  </a:lnTo>
                  <a:lnTo>
                    <a:pt x="368" y="293"/>
                  </a:lnTo>
                  <a:lnTo>
                    <a:pt x="396" y="313"/>
                  </a:lnTo>
                  <a:lnTo>
                    <a:pt x="421" y="332"/>
                  </a:lnTo>
                  <a:lnTo>
                    <a:pt x="460" y="357"/>
                  </a:lnTo>
                  <a:lnTo>
                    <a:pt x="495" y="380"/>
                  </a:lnTo>
                  <a:lnTo>
                    <a:pt x="539" y="400"/>
                  </a:lnTo>
                  <a:lnTo>
                    <a:pt x="576" y="414"/>
                  </a:lnTo>
                  <a:lnTo>
                    <a:pt x="616" y="426"/>
                  </a:lnTo>
                  <a:lnTo>
                    <a:pt x="658" y="441"/>
                  </a:lnTo>
                  <a:lnTo>
                    <a:pt x="691" y="446"/>
                  </a:lnTo>
                  <a:lnTo>
                    <a:pt x="734" y="451"/>
                  </a:lnTo>
                  <a:lnTo>
                    <a:pt x="780" y="454"/>
                  </a:lnTo>
                  <a:lnTo>
                    <a:pt x="821" y="456"/>
                  </a:lnTo>
                  <a:lnTo>
                    <a:pt x="866" y="457"/>
                  </a:lnTo>
                  <a:lnTo>
                    <a:pt x="918" y="457"/>
                  </a:lnTo>
                  <a:lnTo>
                    <a:pt x="967" y="456"/>
                  </a:lnTo>
                  <a:lnTo>
                    <a:pt x="1013" y="447"/>
                  </a:lnTo>
                  <a:lnTo>
                    <a:pt x="1045" y="442"/>
                  </a:lnTo>
                  <a:lnTo>
                    <a:pt x="1078" y="434"/>
                  </a:lnTo>
                  <a:lnTo>
                    <a:pt x="1103" y="425"/>
                  </a:lnTo>
                  <a:lnTo>
                    <a:pt x="1127" y="413"/>
                  </a:lnTo>
                  <a:lnTo>
                    <a:pt x="1151" y="402"/>
                  </a:lnTo>
                  <a:lnTo>
                    <a:pt x="1226" y="35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Freeform 13"/>
            <p:cNvSpPr>
              <a:spLocks/>
            </p:cNvSpPr>
            <p:nvPr/>
          </p:nvSpPr>
          <p:spPr bwMode="auto">
            <a:xfrm>
              <a:off x="1907" y="3471"/>
              <a:ext cx="1222" cy="541"/>
            </a:xfrm>
            <a:custGeom>
              <a:avLst/>
              <a:gdLst/>
              <a:ahLst/>
              <a:cxnLst>
                <a:cxn ang="0">
                  <a:pos x="1169" y="387"/>
                </a:cxn>
                <a:cxn ang="0">
                  <a:pos x="1119" y="424"/>
                </a:cxn>
                <a:cxn ang="0">
                  <a:pos x="1065" y="455"/>
                </a:cxn>
                <a:cxn ang="0">
                  <a:pos x="1000" y="485"/>
                </a:cxn>
                <a:cxn ang="0">
                  <a:pos x="945" y="504"/>
                </a:cxn>
                <a:cxn ang="0">
                  <a:pos x="868" y="520"/>
                </a:cxn>
                <a:cxn ang="0">
                  <a:pos x="762" y="537"/>
                </a:cxn>
                <a:cxn ang="0">
                  <a:pos x="673" y="540"/>
                </a:cxn>
                <a:cxn ang="0">
                  <a:pos x="571" y="537"/>
                </a:cxn>
                <a:cxn ang="0">
                  <a:pos x="483" y="525"/>
                </a:cxn>
                <a:cxn ang="0">
                  <a:pos x="400" y="502"/>
                </a:cxn>
                <a:cxn ang="0">
                  <a:pos x="325" y="471"/>
                </a:cxn>
                <a:cxn ang="0">
                  <a:pos x="253" y="427"/>
                </a:cxn>
                <a:cxn ang="0">
                  <a:pos x="195" y="372"/>
                </a:cxn>
                <a:cxn ang="0">
                  <a:pos x="149" y="316"/>
                </a:cxn>
                <a:cxn ang="0">
                  <a:pos x="31" y="411"/>
                </a:cxn>
                <a:cxn ang="0">
                  <a:pos x="41" y="343"/>
                </a:cxn>
                <a:cxn ang="0">
                  <a:pos x="45" y="275"/>
                </a:cxn>
                <a:cxn ang="0">
                  <a:pos x="42" y="208"/>
                </a:cxn>
                <a:cxn ang="0">
                  <a:pos x="32" y="140"/>
                </a:cxn>
                <a:cxn ang="0">
                  <a:pos x="16" y="59"/>
                </a:cxn>
                <a:cxn ang="0">
                  <a:pos x="0" y="0"/>
                </a:cxn>
                <a:cxn ang="0">
                  <a:pos x="55" y="23"/>
                </a:cxn>
                <a:cxn ang="0">
                  <a:pos x="118" y="39"/>
                </a:cxn>
                <a:cxn ang="0">
                  <a:pos x="155" y="42"/>
                </a:cxn>
                <a:cxn ang="0">
                  <a:pos x="212" y="39"/>
                </a:cxn>
                <a:cxn ang="0">
                  <a:pos x="261" y="26"/>
                </a:cxn>
                <a:cxn ang="0">
                  <a:pos x="332" y="1"/>
                </a:cxn>
                <a:cxn ang="0">
                  <a:pos x="252" y="177"/>
                </a:cxn>
                <a:cxn ang="0">
                  <a:pos x="322" y="242"/>
                </a:cxn>
                <a:cxn ang="0">
                  <a:pos x="393" y="297"/>
                </a:cxn>
                <a:cxn ang="0">
                  <a:pos x="456" y="339"/>
                </a:cxn>
                <a:cxn ang="0">
                  <a:pos x="536" y="378"/>
                </a:cxn>
                <a:cxn ang="0">
                  <a:pos x="613" y="402"/>
                </a:cxn>
                <a:cxn ang="0">
                  <a:pos x="688" y="420"/>
                </a:cxn>
                <a:cxn ang="0">
                  <a:pos x="776" y="426"/>
                </a:cxn>
                <a:cxn ang="0">
                  <a:pos x="863" y="429"/>
                </a:cxn>
                <a:cxn ang="0">
                  <a:pos x="961" y="426"/>
                </a:cxn>
                <a:cxn ang="0">
                  <a:pos x="1040" y="414"/>
                </a:cxn>
                <a:cxn ang="0">
                  <a:pos x="1100" y="397"/>
                </a:cxn>
                <a:cxn ang="0">
                  <a:pos x="1146" y="375"/>
                </a:cxn>
              </a:cxnLst>
              <a:rect l="0" t="0" r="r" b="b"/>
              <a:pathLst>
                <a:path w="1222" h="541">
                  <a:moveTo>
                    <a:pt x="1221" y="327"/>
                  </a:moveTo>
                  <a:lnTo>
                    <a:pt x="1169" y="387"/>
                  </a:lnTo>
                  <a:lnTo>
                    <a:pt x="1147" y="405"/>
                  </a:lnTo>
                  <a:lnTo>
                    <a:pt x="1119" y="424"/>
                  </a:lnTo>
                  <a:lnTo>
                    <a:pt x="1096" y="439"/>
                  </a:lnTo>
                  <a:lnTo>
                    <a:pt x="1065" y="455"/>
                  </a:lnTo>
                  <a:lnTo>
                    <a:pt x="1036" y="469"/>
                  </a:lnTo>
                  <a:lnTo>
                    <a:pt x="1000" y="485"/>
                  </a:lnTo>
                  <a:lnTo>
                    <a:pt x="972" y="493"/>
                  </a:lnTo>
                  <a:lnTo>
                    <a:pt x="945" y="504"/>
                  </a:lnTo>
                  <a:lnTo>
                    <a:pt x="905" y="516"/>
                  </a:lnTo>
                  <a:lnTo>
                    <a:pt x="868" y="520"/>
                  </a:lnTo>
                  <a:lnTo>
                    <a:pt x="821" y="528"/>
                  </a:lnTo>
                  <a:lnTo>
                    <a:pt x="762" y="537"/>
                  </a:lnTo>
                  <a:lnTo>
                    <a:pt x="713" y="540"/>
                  </a:lnTo>
                  <a:lnTo>
                    <a:pt x="673" y="540"/>
                  </a:lnTo>
                  <a:lnTo>
                    <a:pt x="616" y="540"/>
                  </a:lnTo>
                  <a:lnTo>
                    <a:pt x="571" y="537"/>
                  </a:lnTo>
                  <a:lnTo>
                    <a:pt x="528" y="531"/>
                  </a:lnTo>
                  <a:lnTo>
                    <a:pt x="483" y="525"/>
                  </a:lnTo>
                  <a:lnTo>
                    <a:pt x="439" y="513"/>
                  </a:lnTo>
                  <a:lnTo>
                    <a:pt x="400" y="502"/>
                  </a:lnTo>
                  <a:lnTo>
                    <a:pt x="360" y="488"/>
                  </a:lnTo>
                  <a:lnTo>
                    <a:pt x="325" y="471"/>
                  </a:lnTo>
                  <a:lnTo>
                    <a:pt x="289" y="452"/>
                  </a:lnTo>
                  <a:lnTo>
                    <a:pt x="253" y="427"/>
                  </a:lnTo>
                  <a:lnTo>
                    <a:pt x="220" y="397"/>
                  </a:lnTo>
                  <a:lnTo>
                    <a:pt x="195" y="372"/>
                  </a:lnTo>
                  <a:lnTo>
                    <a:pt x="169" y="340"/>
                  </a:lnTo>
                  <a:lnTo>
                    <a:pt x="149" y="316"/>
                  </a:lnTo>
                  <a:lnTo>
                    <a:pt x="122" y="281"/>
                  </a:lnTo>
                  <a:lnTo>
                    <a:pt x="31" y="411"/>
                  </a:lnTo>
                  <a:lnTo>
                    <a:pt x="37" y="376"/>
                  </a:lnTo>
                  <a:lnTo>
                    <a:pt x="41" y="343"/>
                  </a:lnTo>
                  <a:lnTo>
                    <a:pt x="44" y="311"/>
                  </a:lnTo>
                  <a:lnTo>
                    <a:pt x="45" y="275"/>
                  </a:lnTo>
                  <a:lnTo>
                    <a:pt x="43" y="239"/>
                  </a:lnTo>
                  <a:lnTo>
                    <a:pt x="42" y="208"/>
                  </a:lnTo>
                  <a:lnTo>
                    <a:pt x="38" y="173"/>
                  </a:lnTo>
                  <a:lnTo>
                    <a:pt x="32" y="140"/>
                  </a:lnTo>
                  <a:lnTo>
                    <a:pt x="25" y="96"/>
                  </a:lnTo>
                  <a:lnTo>
                    <a:pt x="16" y="59"/>
                  </a:lnTo>
                  <a:lnTo>
                    <a:pt x="8" y="33"/>
                  </a:lnTo>
                  <a:lnTo>
                    <a:pt x="0" y="0"/>
                  </a:lnTo>
                  <a:lnTo>
                    <a:pt x="28" y="12"/>
                  </a:lnTo>
                  <a:lnTo>
                    <a:pt x="55" y="23"/>
                  </a:lnTo>
                  <a:lnTo>
                    <a:pt x="88" y="34"/>
                  </a:lnTo>
                  <a:lnTo>
                    <a:pt x="118" y="39"/>
                  </a:lnTo>
                  <a:lnTo>
                    <a:pt x="136" y="41"/>
                  </a:lnTo>
                  <a:lnTo>
                    <a:pt x="155" y="42"/>
                  </a:lnTo>
                  <a:lnTo>
                    <a:pt x="184" y="41"/>
                  </a:lnTo>
                  <a:lnTo>
                    <a:pt x="212" y="39"/>
                  </a:lnTo>
                  <a:lnTo>
                    <a:pt x="233" y="35"/>
                  </a:lnTo>
                  <a:lnTo>
                    <a:pt x="261" y="26"/>
                  </a:lnTo>
                  <a:lnTo>
                    <a:pt x="290" y="18"/>
                  </a:lnTo>
                  <a:lnTo>
                    <a:pt x="332" y="1"/>
                  </a:lnTo>
                  <a:lnTo>
                    <a:pt x="221" y="144"/>
                  </a:lnTo>
                  <a:lnTo>
                    <a:pt x="252" y="177"/>
                  </a:lnTo>
                  <a:lnTo>
                    <a:pt x="290" y="213"/>
                  </a:lnTo>
                  <a:lnTo>
                    <a:pt x="322" y="242"/>
                  </a:lnTo>
                  <a:lnTo>
                    <a:pt x="366" y="278"/>
                  </a:lnTo>
                  <a:lnTo>
                    <a:pt x="393" y="297"/>
                  </a:lnTo>
                  <a:lnTo>
                    <a:pt x="419" y="316"/>
                  </a:lnTo>
                  <a:lnTo>
                    <a:pt x="456" y="339"/>
                  </a:lnTo>
                  <a:lnTo>
                    <a:pt x="493" y="360"/>
                  </a:lnTo>
                  <a:lnTo>
                    <a:pt x="536" y="378"/>
                  </a:lnTo>
                  <a:lnTo>
                    <a:pt x="573" y="390"/>
                  </a:lnTo>
                  <a:lnTo>
                    <a:pt x="613" y="402"/>
                  </a:lnTo>
                  <a:lnTo>
                    <a:pt x="655" y="414"/>
                  </a:lnTo>
                  <a:lnTo>
                    <a:pt x="688" y="420"/>
                  </a:lnTo>
                  <a:lnTo>
                    <a:pt x="731" y="423"/>
                  </a:lnTo>
                  <a:lnTo>
                    <a:pt x="776" y="426"/>
                  </a:lnTo>
                  <a:lnTo>
                    <a:pt x="817" y="429"/>
                  </a:lnTo>
                  <a:lnTo>
                    <a:pt x="863" y="429"/>
                  </a:lnTo>
                  <a:lnTo>
                    <a:pt x="913" y="428"/>
                  </a:lnTo>
                  <a:lnTo>
                    <a:pt x="961" y="426"/>
                  </a:lnTo>
                  <a:lnTo>
                    <a:pt x="1009" y="418"/>
                  </a:lnTo>
                  <a:lnTo>
                    <a:pt x="1040" y="414"/>
                  </a:lnTo>
                  <a:lnTo>
                    <a:pt x="1074" y="407"/>
                  </a:lnTo>
                  <a:lnTo>
                    <a:pt x="1100" y="397"/>
                  </a:lnTo>
                  <a:lnTo>
                    <a:pt x="1125" y="388"/>
                  </a:lnTo>
                  <a:lnTo>
                    <a:pt x="1146" y="375"/>
                  </a:lnTo>
                  <a:lnTo>
                    <a:pt x="1221" y="327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85738" y="1820863"/>
            <a:ext cx="46196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What Is Z given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.025?</a:t>
            </a:r>
          </a:p>
        </p:txBody>
      </p:sp>
      <p:grpSp>
        <p:nvGrpSpPr>
          <p:cNvPr id="181263" name="Group 15"/>
          <p:cNvGrpSpPr>
            <a:grpSpLocks/>
          </p:cNvGrpSpPr>
          <p:nvPr/>
        </p:nvGrpSpPr>
        <p:grpSpPr bwMode="auto">
          <a:xfrm>
            <a:off x="2432050" y="3092450"/>
            <a:ext cx="3506788" cy="1343025"/>
            <a:chOff x="1532" y="1948"/>
            <a:chExt cx="2209" cy="846"/>
          </a:xfrm>
        </p:grpSpPr>
        <p:sp>
          <p:nvSpPr>
            <p:cNvPr id="181264" name="Freeform 16"/>
            <p:cNvSpPr>
              <a:spLocks/>
            </p:cNvSpPr>
            <p:nvPr/>
          </p:nvSpPr>
          <p:spPr bwMode="auto">
            <a:xfrm>
              <a:off x="1535" y="1950"/>
              <a:ext cx="2206" cy="844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92" y="600"/>
                </a:cxn>
                <a:cxn ang="0">
                  <a:pos x="165" y="525"/>
                </a:cxn>
                <a:cxn ang="0">
                  <a:pos x="249" y="451"/>
                </a:cxn>
                <a:cxn ang="0">
                  <a:pos x="343" y="388"/>
                </a:cxn>
                <a:cxn ang="0">
                  <a:pos x="449" y="322"/>
                </a:cxn>
                <a:cxn ang="0">
                  <a:pos x="579" y="260"/>
                </a:cxn>
                <a:cxn ang="0">
                  <a:pos x="754" y="186"/>
                </a:cxn>
                <a:cxn ang="0">
                  <a:pos x="917" y="140"/>
                </a:cxn>
                <a:cxn ang="0">
                  <a:pos x="1064" y="109"/>
                </a:cxn>
                <a:cxn ang="0">
                  <a:pos x="1223" y="94"/>
                </a:cxn>
                <a:cxn ang="0">
                  <a:pos x="1364" y="92"/>
                </a:cxn>
                <a:cxn ang="0">
                  <a:pos x="1502" y="114"/>
                </a:cxn>
                <a:cxn ang="0">
                  <a:pos x="1643" y="165"/>
                </a:cxn>
                <a:cxn ang="0">
                  <a:pos x="1761" y="230"/>
                </a:cxn>
                <a:cxn ang="0">
                  <a:pos x="1826" y="276"/>
                </a:cxn>
                <a:cxn ang="0">
                  <a:pos x="1950" y="48"/>
                </a:cxn>
                <a:cxn ang="0">
                  <a:pos x="1968" y="161"/>
                </a:cxn>
                <a:cxn ang="0">
                  <a:pos x="1995" y="271"/>
                </a:cxn>
                <a:cxn ang="0">
                  <a:pos x="2033" y="373"/>
                </a:cxn>
                <a:cxn ang="0">
                  <a:pos x="2081" y="475"/>
                </a:cxn>
                <a:cxn ang="0">
                  <a:pos x="2170" y="603"/>
                </a:cxn>
                <a:cxn ang="0">
                  <a:pos x="2153" y="670"/>
                </a:cxn>
                <a:cxn ang="0">
                  <a:pos x="2044" y="670"/>
                </a:cxn>
                <a:cxn ang="0">
                  <a:pos x="1960" y="682"/>
                </a:cxn>
                <a:cxn ang="0">
                  <a:pos x="1879" y="704"/>
                </a:cxn>
                <a:cxn ang="0">
                  <a:pos x="1799" y="741"/>
                </a:cxn>
                <a:cxn ang="0">
                  <a:pos x="1713" y="793"/>
                </a:cxn>
                <a:cxn ang="0">
                  <a:pos x="1619" y="770"/>
                </a:cxn>
                <a:cxn ang="0">
                  <a:pos x="1698" y="528"/>
                </a:cxn>
                <a:cxn ang="0">
                  <a:pos x="1549" y="459"/>
                </a:cxn>
                <a:cxn ang="0">
                  <a:pos x="1407" y="409"/>
                </a:cxn>
                <a:cxn ang="0">
                  <a:pos x="1280" y="376"/>
                </a:cxn>
                <a:cxn ang="0">
                  <a:pos x="1129" y="354"/>
                </a:cxn>
                <a:cxn ang="0">
                  <a:pos x="988" y="353"/>
                </a:cxn>
                <a:cxn ang="0">
                  <a:pos x="857" y="362"/>
                </a:cxn>
                <a:cxn ang="0">
                  <a:pos x="707" y="396"/>
                </a:cxn>
                <a:cxn ang="0">
                  <a:pos x="561" y="435"/>
                </a:cxn>
                <a:cxn ang="0">
                  <a:pos x="395" y="489"/>
                </a:cxn>
                <a:cxn ang="0">
                  <a:pos x="271" y="548"/>
                </a:cxn>
                <a:cxn ang="0">
                  <a:pos x="185" y="604"/>
                </a:cxn>
                <a:cxn ang="0">
                  <a:pos x="116" y="663"/>
                </a:cxn>
              </a:cxnLst>
              <a:rect l="0" t="0" r="r" b="b"/>
              <a:pathLst>
                <a:path w="2206" h="844">
                  <a:moveTo>
                    <a:pt x="15" y="773"/>
                  </a:moveTo>
                  <a:lnTo>
                    <a:pt x="0" y="733"/>
                  </a:lnTo>
                  <a:lnTo>
                    <a:pt x="55" y="649"/>
                  </a:lnTo>
                  <a:lnTo>
                    <a:pt x="92" y="600"/>
                  </a:lnTo>
                  <a:lnTo>
                    <a:pt x="133" y="561"/>
                  </a:lnTo>
                  <a:lnTo>
                    <a:pt x="165" y="525"/>
                  </a:lnTo>
                  <a:lnTo>
                    <a:pt x="210" y="486"/>
                  </a:lnTo>
                  <a:lnTo>
                    <a:pt x="249" y="451"/>
                  </a:lnTo>
                  <a:lnTo>
                    <a:pt x="302" y="417"/>
                  </a:lnTo>
                  <a:lnTo>
                    <a:pt x="343" y="388"/>
                  </a:lnTo>
                  <a:lnTo>
                    <a:pt x="387" y="357"/>
                  </a:lnTo>
                  <a:lnTo>
                    <a:pt x="449" y="322"/>
                  </a:lnTo>
                  <a:lnTo>
                    <a:pt x="507" y="293"/>
                  </a:lnTo>
                  <a:lnTo>
                    <a:pt x="579" y="260"/>
                  </a:lnTo>
                  <a:lnTo>
                    <a:pt x="675" y="216"/>
                  </a:lnTo>
                  <a:lnTo>
                    <a:pt x="754" y="186"/>
                  </a:lnTo>
                  <a:lnTo>
                    <a:pt x="821" y="167"/>
                  </a:lnTo>
                  <a:lnTo>
                    <a:pt x="917" y="140"/>
                  </a:lnTo>
                  <a:lnTo>
                    <a:pt x="989" y="120"/>
                  </a:lnTo>
                  <a:lnTo>
                    <a:pt x="1064" y="109"/>
                  </a:lnTo>
                  <a:lnTo>
                    <a:pt x="1142" y="97"/>
                  </a:lnTo>
                  <a:lnTo>
                    <a:pt x="1223" y="94"/>
                  </a:lnTo>
                  <a:lnTo>
                    <a:pt x="1292" y="89"/>
                  </a:lnTo>
                  <a:lnTo>
                    <a:pt x="1364" y="92"/>
                  </a:lnTo>
                  <a:lnTo>
                    <a:pt x="1434" y="102"/>
                  </a:lnTo>
                  <a:lnTo>
                    <a:pt x="1502" y="114"/>
                  </a:lnTo>
                  <a:lnTo>
                    <a:pt x="1572" y="134"/>
                  </a:lnTo>
                  <a:lnTo>
                    <a:pt x="1643" y="165"/>
                  </a:lnTo>
                  <a:lnTo>
                    <a:pt x="1699" y="191"/>
                  </a:lnTo>
                  <a:lnTo>
                    <a:pt x="1761" y="230"/>
                  </a:lnTo>
                  <a:lnTo>
                    <a:pt x="1804" y="259"/>
                  </a:lnTo>
                  <a:lnTo>
                    <a:pt x="1826" y="276"/>
                  </a:lnTo>
                  <a:lnTo>
                    <a:pt x="1929" y="0"/>
                  </a:lnTo>
                  <a:lnTo>
                    <a:pt x="1950" y="48"/>
                  </a:lnTo>
                  <a:lnTo>
                    <a:pt x="1958" y="107"/>
                  </a:lnTo>
                  <a:lnTo>
                    <a:pt x="1968" y="161"/>
                  </a:lnTo>
                  <a:lnTo>
                    <a:pt x="1981" y="214"/>
                  </a:lnTo>
                  <a:lnTo>
                    <a:pt x="1995" y="271"/>
                  </a:lnTo>
                  <a:lnTo>
                    <a:pt x="2017" y="327"/>
                  </a:lnTo>
                  <a:lnTo>
                    <a:pt x="2033" y="373"/>
                  </a:lnTo>
                  <a:lnTo>
                    <a:pt x="2058" y="426"/>
                  </a:lnTo>
                  <a:lnTo>
                    <a:pt x="2081" y="475"/>
                  </a:lnTo>
                  <a:lnTo>
                    <a:pt x="2117" y="539"/>
                  </a:lnTo>
                  <a:lnTo>
                    <a:pt x="2170" y="603"/>
                  </a:lnTo>
                  <a:lnTo>
                    <a:pt x="2205" y="676"/>
                  </a:lnTo>
                  <a:lnTo>
                    <a:pt x="2153" y="670"/>
                  </a:lnTo>
                  <a:lnTo>
                    <a:pt x="2102" y="669"/>
                  </a:lnTo>
                  <a:lnTo>
                    <a:pt x="2044" y="670"/>
                  </a:lnTo>
                  <a:lnTo>
                    <a:pt x="1992" y="675"/>
                  </a:lnTo>
                  <a:lnTo>
                    <a:pt x="1960" y="682"/>
                  </a:lnTo>
                  <a:lnTo>
                    <a:pt x="1928" y="690"/>
                  </a:lnTo>
                  <a:lnTo>
                    <a:pt x="1879" y="704"/>
                  </a:lnTo>
                  <a:lnTo>
                    <a:pt x="1838" y="724"/>
                  </a:lnTo>
                  <a:lnTo>
                    <a:pt x="1799" y="741"/>
                  </a:lnTo>
                  <a:lnTo>
                    <a:pt x="1758" y="768"/>
                  </a:lnTo>
                  <a:lnTo>
                    <a:pt x="1713" y="793"/>
                  </a:lnTo>
                  <a:lnTo>
                    <a:pt x="1652" y="843"/>
                  </a:lnTo>
                  <a:lnTo>
                    <a:pt x="1619" y="770"/>
                  </a:lnTo>
                  <a:lnTo>
                    <a:pt x="1721" y="544"/>
                  </a:lnTo>
                  <a:lnTo>
                    <a:pt x="1698" y="528"/>
                  </a:lnTo>
                  <a:lnTo>
                    <a:pt x="1616" y="489"/>
                  </a:lnTo>
                  <a:lnTo>
                    <a:pt x="1549" y="459"/>
                  </a:lnTo>
                  <a:lnTo>
                    <a:pt x="1460" y="424"/>
                  </a:lnTo>
                  <a:lnTo>
                    <a:pt x="1407" y="409"/>
                  </a:lnTo>
                  <a:lnTo>
                    <a:pt x="1355" y="394"/>
                  </a:lnTo>
                  <a:lnTo>
                    <a:pt x="1280" y="376"/>
                  </a:lnTo>
                  <a:lnTo>
                    <a:pt x="1208" y="360"/>
                  </a:lnTo>
                  <a:lnTo>
                    <a:pt x="1129" y="354"/>
                  </a:lnTo>
                  <a:lnTo>
                    <a:pt x="1062" y="351"/>
                  </a:lnTo>
                  <a:lnTo>
                    <a:pt x="988" y="353"/>
                  </a:lnTo>
                  <a:lnTo>
                    <a:pt x="914" y="354"/>
                  </a:lnTo>
                  <a:lnTo>
                    <a:pt x="857" y="362"/>
                  </a:lnTo>
                  <a:lnTo>
                    <a:pt x="782" y="377"/>
                  </a:lnTo>
                  <a:lnTo>
                    <a:pt x="707" y="396"/>
                  </a:lnTo>
                  <a:lnTo>
                    <a:pt x="637" y="413"/>
                  </a:lnTo>
                  <a:lnTo>
                    <a:pt x="561" y="435"/>
                  </a:lnTo>
                  <a:lnTo>
                    <a:pt x="478" y="462"/>
                  </a:lnTo>
                  <a:lnTo>
                    <a:pt x="395" y="489"/>
                  </a:lnTo>
                  <a:lnTo>
                    <a:pt x="322" y="526"/>
                  </a:lnTo>
                  <a:lnTo>
                    <a:pt x="271" y="548"/>
                  </a:lnTo>
                  <a:lnTo>
                    <a:pt x="221" y="578"/>
                  </a:lnTo>
                  <a:lnTo>
                    <a:pt x="185" y="604"/>
                  </a:lnTo>
                  <a:lnTo>
                    <a:pt x="148" y="633"/>
                  </a:lnTo>
                  <a:lnTo>
                    <a:pt x="116" y="663"/>
                  </a:lnTo>
                  <a:lnTo>
                    <a:pt x="15" y="77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265" name="Freeform 17"/>
            <p:cNvSpPr>
              <a:spLocks/>
            </p:cNvSpPr>
            <p:nvPr/>
          </p:nvSpPr>
          <p:spPr bwMode="auto">
            <a:xfrm>
              <a:off x="1532" y="1948"/>
              <a:ext cx="2172" cy="769"/>
            </a:xfrm>
            <a:custGeom>
              <a:avLst/>
              <a:gdLst/>
              <a:ahLst/>
              <a:cxnLst>
                <a:cxn ang="0">
                  <a:pos x="57" y="619"/>
                </a:cxn>
                <a:cxn ang="0">
                  <a:pos x="123" y="539"/>
                </a:cxn>
                <a:cxn ang="0">
                  <a:pos x="198" y="464"/>
                </a:cxn>
                <a:cxn ang="0">
                  <a:pos x="290" y="387"/>
                </a:cxn>
                <a:cxn ang="0">
                  <a:pos x="375" y="328"/>
                </a:cxn>
                <a:cxn ang="0">
                  <a:pos x="496" y="264"/>
                </a:cxn>
                <a:cxn ang="0">
                  <a:pos x="663" y="186"/>
                </a:cxn>
                <a:cxn ang="0">
                  <a:pos x="809" y="136"/>
                </a:cxn>
                <a:cxn ang="0">
                  <a:pos x="978" y="88"/>
                </a:cxn>
                <a:cxn ang="0">
                  <a:pos x="1128" y="63"/>
                </a:cxn>
                <a:cxn ang="0">
                  <a:pos x="1278" y="52"/>
                </a:cxn>
                <a:cxn ang="0">
                  <a:pos x="1417" y="62"/>
                </a:cxn>
                <a:cxn ang="0">
                  <a:pos x="1553" y="89"/>
                </a:cxn>
                <a:cxn ang="0">
                  <a:pos x="1678" y="142"/>
                </a:cxn>
                <a:cxn ang="0">
                  <a:pos x="1781" y="204"/>
                </a:cxn>
                <a:cxn ang="0">
                  <a:pos x="1929" y="0"/>
                </a:cxn>
                <a:cxn ang="0">
                  <a:pos x="1945" y="107"/>
                </a:cxn>
                <a:cxn ang="0">
                  <a:pos x="1970" y="211"/>
                </a:cxn>
                <a:cxn ang="0">
                  <a:pos x="2006" y="309"/>
                </a:cxn>
                <a:cxn ang="0">
                  <a:pos x="2052" y="407"/>
                </a:cxn>
                <a:cxn ang="0">
                  <a:pos x="2118" y="520"/>
                </a:cxn>
                <a:cxn ang="0">
                  <a:pos x="2171" y="600"/>
                </a:cxn>
                <a:cxn ang="0">
                  <a:pos x="2068" y="593"/>
                </a:cxn>
                <a:cxn ang="0">
                  <a:pos x="1960" y="601"/>
                </a:cxn>
                <a:cxn ang="0">
                  <a:pos x="1896" y="616"/>
                </a:cxn>
                <a:cxn ang="0">
                  <a:pos x="1805" y="650"/>
                </a:cxn>
                <a:cxn ang="0">
                  <a:pos x="1727" y="694"/>
                </a:cxn>
                <a:cxn ang="0">
                  <a:pos x="1619" y="768"/>
                </a:cxn>
                <a:cxn ang="0">
                  <a:pos x="1670" y="464"/>
                </a:cxn>
                <a:cxn ang="0">
                  <a:pos x="1525" y="402"/>
                </a:cxn>
                <a:cxn ang="0">
                  <a:pos x="1383" y="356"/>
                </a:cxn>
                <a:cxn ang="0">
                  <a:pos x="1260" y="327"/>
                </a:cxn>
                <a:cxn ang="0">
                  <a:pos x="1110" y="308"/>
                </a:cxn>
                <a:cxn ang="0">
                  <a:pos x="971" y="311"/>
                </a:cxn>
                <a:cxn ang="0">
                  <a:pos x="841" y="323"/>
                </a:cxn>
                <a:cxn ang="0">
                  <a:pos x="692" y="358"/>
                </a:cxn>
                <a:cxn ang="0">
                  <a:pos x="547" y="398"/>
                </a:cxn>
                <a:cxn ang="0">
                  <a:pos x="381" y="453"/>
                </a:cxn>
                <a:cxn ang="0">
                  <a:pos x="257" y="513"/>
                </a:cxn>
                <a:cxn ang="0">
                  <a:pos x="167" y="569"/>
                </a:cxn>
                <a:cxn ang="0">
                  <a:pos x="102" y="627"/>
                </a:cxn>
              </a:cxnLst>
              <a:rect l="0" t="0" r="r" b="b"/>
              <a:pathLst>
                <a:path w="2172" h="769">
                  <a:moveTo>
                    <a:pt x="0" y="736"/>
                  </a:moveTo>
                  <a:lnTo>
                    <a:pt x="57" y="619"/>
                  </a:lnTo>
                  <a:lnTo>
                    <a:pt x="86" y="581"/>
                  </a:lnTo>
                  <a:lnTo>
                    <a:pt x="123" y="539"/>
                  </a:lnTo>
                  <a:lnTo>
                    <a:pt x="155" y="505"/>
                  </a:lnTo>
                  <a:lnTo>
                    <a:pt x="198" y="464"/>
                  </a:lnTo>
                  <a:lnTo>
                    <a:pt x="239" y="427"/>
                  </a:lnTo>
                  <a:lnTo>
                    <a:pt x="290" y="387"/>
                  </a:lnTo>
                  <a:lnTo>
                    <a:pt x="332" y="359"/>
                  </a:lnTo>
                  <a:lnTo>
                    <a:pt x="375" y="328"/>
                  </a:lnTo>
                  <a:lnTo>
                    <a:pt x="437" y="293"/>
                  </a:lnTo>
                  <a:lnTo>
                    <a:pt x="496" y="264"/>
                  </a:lnTo>
                  <a:lnTo>
                    <a:pt x="568" y="230"/>
                  </a:lnTo>
                  <a:lnTo>
                    <a:pt x="663" y="186"/>
                  </a:lnTo>
                  <a:lnTo>
                    <a:pt x="742" y="157"/>
                  </a:lnTo>
                  <a:lnTo>
                    <a:pt x="809" y="136"/>
                  </a:lnTo>
                  <a:lnTo>
                    <a:pt x="904" y="108"/>
                  </a:lnTo>
                  <a:lnTo>
                    <a:pt x="978" y="88"/>
                  </a:lnTo>
                  <a:lnTo>
                    <a:pt x="1050" y="76"/>
                  </a:lnTo>
                  <a:lnTo>
                    <a:pt x="1128" y="63"/>
                  </a:lnTo>
                  <a:lnTo>
                    <a:pt x="1208" y="57"/>
                  </a:lnTo>
                  <a:lnTo>
                    <a:pt x="1278" y="52"/>
                  </a:lnTo>
                  <a:lnTo>
                    <a:pt x="1348" y="54"/>
                  </a:lnTo>
                  <a:lnTo>
                    <a:pt x="1417" y="62"/>
                  </a:lnTo>
                  <a:lnTo>
                    <a:pt x="1484" y="72"/>
                  </a:lnTo>
                  <a:lnTo>
                    <a:pt x="1553" y="89"/>
                  </a:lnTo>
                  <a:lnTo>
                    <a:pt x="1623" y="116"/>
                  </a:lnTo>
                  <a:lnTo>
                    <a:pt x="1678" y="142"/>
                  </a:lnTo>
                  <a:lnTo>
                    <a:pt x="1738" y="176"/>
                  </a:lnTo>
                  <a:lnTo>
                    <a:pt x="1781" y="204"/>
                  </a:lnTo>
                  <a:lnTo>
                    <a:pt x="1841" y="242"/>
                  </a:lnTo>
                  <a:lnTo>
                    <a:pt x="1929" y="0"/>
                  </a:lnTo>
                  <a:lnTo>
                    <a:pt x="1935" y="55"/>
                  </a:lnTo>
                  <a:lnTo>
                    <a:pt x="1945" y="107"/>
                  </a:lnTo>
                  <a:lnTo>
                    <a:pt x="1956" y="157"/>
                  </a:lnTo>
                  <a:lnTo>
                    <a:pt x="1970" y="211"/>
                  </a:lnTo>
                  <a:lnTo>
                    <a:pt x="1990" y="265"/>
                  </a:lnTo>
                  <a:lnTo>
                    <a:pt x="2006" y="309"/>
                  </a:lnTo>
                  <a:lnTo>
                    <a:pt x="2029" y="360"/>
                  </a:lnTo>
                  <a:lnTo>
                    <a:pt x="2052" y="407"/>
                  </a:lnTo>
                  <a:lnTo>
                    <a:pt x="2085" y="467"/>
                  </a:lnTo>
                  <a:lnTo>
                    <a:pt x="2118" y="520"/>
                  </a:lnTo>
                  <a:lnTo>
                    <a:pt x="2142" y="555"/>
                  </a:lnTo>
                  <a:lnTo>
                    <a:pt x="2171" y="600"/>
                  </a:lnTo>
                  <a:lnTo>
                    <a:pt x="2121" y="594"/>
                  </a:lnTo>
                  <a:lnTo>
                    <a:pt x="2068" y="593"/>
                  </a:lnTo>
                  <a:lnTo>
                    <a:pt x="2011" y="595"/>
                  </a:lnTo>
                  <a:lnTo>
                    <a:pt x="1960" y="601"/>
                  </a:lnTo>
                  <a:lnTo>
                    <a:pt x="1928" y="607"/>
                  </a:lnTo>
                  <a:lnTo>
                    <a:pt x="1896" y="616"/>
                  </a:lnTo>
                  <a:lnTo>
                    <a:pt x="1848" y="632"/>
                  </a:lnTo>
                  <a:lnTo>
                    <a:pt x="1805" y="650"/>
                  </a:lnTo>
                  <a:lnTo>
                    <a:pt x="1769" y="667"/>
                  </a:lnTo>
                  <a:lnTo>
                    <a:pt x="1727" y="694"/>
                  </a:lnTo>
                  <a:lnTo>
                    <a:pt x="1682" y="720"/>
                  </a:lnTo>
                  <a:lnTo>
                    <a:pt x="1619" y="768"/>
                  </a:lnTo>
                  <a:lnTo>
                    <a:pt x="1739" y="497"/>
                  </a:lnTo>
                  <a:lnTo>
                    <a:pt x="1670" y="464"/>
                  </a:lnTo>
                  <a:lnTo>
                    <a:pt x="1591" y="429"/>
                  </a:lnTo>
                  <a:lnTo>
                    <a:pt x="1525" y="402"/>
                  </a:lnTo>
                  <a:lnTo>
                    <a:pt x="1438" y="371"/>
                  </a:lnTo>
                  <a:lnTo>
                    <a:pt x="1383" y="356"/>
                  </a:lnTo>
                  <a:lnTo>
                    <a:pt x="1333" y="341"/>
                  </a:lnTo>
                  <a:lnTo>
                    <a:pt x="1260" y="327"/>
                  </a:lnTo>
                  <a:lnTo>
                    <a:pt x="1189" y="314"/>
                  </a:lnTo>
                  <a:lnTo>
                    <a:pt x="1110" y="308"/>
                  </a:lnTo>
                  <a:lnTo>
                    <a:pt x="1043" y="308"/>
                  </a:lnTo>
                  <a:lnTo>
                    <a:pt x="971" y="311"/>
                  </a:lnTo>
                  <a:lnTo>
                    <a:pt x="897" y="315"/>
                  </a:lnTo>
                  <a:lnTo>
                    <a:pt x="841" y="323"/>
                  </a:lnTo>
                  <a:lnTo>
                    <a:pt x="767" y="340"/>
                  </a:lnTo>
                  <a:lnTo>
                    <a:pt x="692" y="358"/>
                  </a:lnTo>
                  <a:lnTo>
                    <a:pt x="622" y="375"/>
                  </a:lnTo>
                  <a:lnTo>
                    <a:pt x="547" y="398"/>
                  </a:lnTo>
                  <a:lnTo>
                    <a:pt x="463" y="425"/>
                  </a:lnTo>
                  <a:lnTo>
                    <a:pt x="381" y="453"/>
                  </a:lnTo>
                  <a:lnTo>
                    <a:pt x="309" y="491"/>
                  </a:lnTo>
                  <a:lnTo>
                    <a:pt x="257" y="513"/>
                  </a:lnTo>
                  <a:lnTo>
                    <a:pt x="207" y="541"/>
                  </a:lnTo>
                  <a:lnTo>
                    <a:pt x="167" y="569"/>
                  </a:lnTo>
                  <a:lnTo>
                    <a:pt x="131" y="596"/>
                  </a:lnTo>
                  <a:lnTo>
                    <a:pt x="102" y="627"/>
                  </a:lnTo>
                  <a:lnTo>
                    <a:pt x="0" y="736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2814638" y="3954463"/>
            <a:ext cx="20669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b="1" i="0">
                <a:solidFill>
                  <a:schemeClr val="tx2"/>
                </a:solidFill>
                <a:effectLst/>
              </a:rPr>
              <a:t>  = .025</a:t>
            </a: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H="1">
            <a:off x="2790825" y="4448175"/>
            <a:ext cx="815975" cy="2444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3957638" y="43386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1443038" y="24717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3957638" y="24717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3957638" y="54054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4495800" cy="41148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sz="2800"/>
              <a:t>Does an average box of cereal contain </a:t>
            </a:r>
            <a:r>
              <a:rPr lang="en-US" sz="2800">
                <a:solidFill>
                  <a:schemeClr val="tx2"/>
                </a:solidFill>
              </a:rPr>
              <a:t>more than 368 </a:t>
            </a:r>
            <a:r>
              <a:rPr lang="en-US" sz="2800"/>
              <a:t>grams of cereal?  A random sample of </a:t>
            </a:r>
            <a:r>
              <a:rPr lang="en-US" sz="2800">
                <a:solidFill>
                  <a:schemeClr val="tx2"/>
                </a:solidFill>
              </a:rPr>
              <a:t>25</a:t>
            </a:r>
            <a:r>
              <a:rPr lang="en-US" sz="2800"/>
              <a:t> boxes showed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</a:t>
            </a:r>
            <a:r>
              <a:rPr lang="en-US" sz="2800">
                <a:solidFill>
                  <a:schemeClr val="tx2"/>
                </a:solidFill>
              </a:rPr>
              <a:t>X = 372.5</a:t>
            </a:r>
            <a:r>
              <a:rPr lang="en-US" sz="2800"/>
              <a:t>.  The company has specified 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</a:t>
            </a:r>
            <a:r>
              <a:rPr lang="en-US" sz="2800"/>
              <a:t> to be </a:t>
            </a:r>
            <a:r>
              <a:rPr lang="en-US" sz="2800">
                <a:solidFill>
                  <a:schemeClr val="tx2"/>
                </a:solidFill>
              </a:rPr>
              <a:t>15</a:t>
            </a:r>
            <a:r>
              <a:rPr lang="en-US" sz="2800"/>
              <a:t> grams.  Test at the </a:t>
            </a:r>
            <a:r>
              <a:rPr lang="en-US" sz="2800">
                <a:solidFill>
                  <a:schemeClr val="tx2"/>
                </a:solidFill>
              </a:rPr>
              <a:t>.05</a:t>
            </a:r>
            <a:r>
              <a:rPr lang="en-US" sz="2800"/>
              <a:t> level.</a:t>
            </a:r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5645150" y="2368550"/>
            <a:ext cx="2806700" cy="3340100"/>
          </a:xfrm>
          <a:prstGeom prst="cube">
            <a:avLst>
              <a:gd name="adj" fmla="val 12671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33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2719388"/>
          <a:ext cx="2311400" cy="1576387"/>
        </p:xfrm>
        <a:graphic>
          <a:graphicData uri="http://schemas.openxmlformats.org/presentationml/2006/ole">
            <p:oleObj spid="_x0000_s183301" r:id="rId4" imgW="2309760" imgH="1574640" progId="">
              <p:embed/>
            </p:oleObj>
          </a:graphicData>
        </a:graphic>
      </p:graphicFrame>
      <p:sp>
        <p:nvSpPr>
          <p:cNvPr id="183302" name="AutoShape 6"/>
          <p:cNvSpPr>
            <a:spLocks noChangeArrowheads="1"/>
          </p:cNvSpPr>
          <p:nvPr/>
        </p:nvSpPr>
        <p:spPr bwMode="auto">
          <a:xfrm>
            <a:off x="6254750" y="3587750"/>
            <a:ext cx="1130300" cy="1130300"/>
          </a:xfrm>
          <a:prstGeom prst="star16">
            <a:avLst>
              <a:gd name="adj" fmla="val 37500"/>
            </a:avLst>
          </a:prstGeom>
          <a:solidFill>
            <a:schemeClr val="tx2"/>
          </a:solidFill>
          <a:ln w="12700">
            <a:solidFill>
              <a:srgbClr val="EAEC5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167438" y="5100638"/>
            <a:ext cx="153352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b="1" i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368 gm.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endParaRPr lang="en-US" sz="2800"/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endParaRPr lang="en-US" sz="2800"/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800" b="1"/>
              <a:t>Sampling Distribution</a:t>
            </a:r>
          </a:p>
        </p:txBody>
      </p:sp>
      <p:graphicFrame>
        <p:nvGraphicFramePr>
          <p:cNvPr id="788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463" y="2392363"/>
          <a:ext cx="7802562" cy="3941762"/>
        </p:xfrm>
        <a:graphic>
          <a:graphicData uri="http://schemas.openxmlformats.org/presentationml/2006/ole">
            <p:oleObj spid="_x0000_s78851" r:id="rId4" imgW="7800840" imgH="3939840" progId="">
              <p:embed/>
            </p:oleObj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85838" y="2268538"/>
            <a:ext cx="2239962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It is unlikely that we would get a sample mean of this value ...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195638" y="4427538"/>
            <a:ext cx="339725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... if in fact this were</a:t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 the population mean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243638" y="2649538"/>
            <a:ext cx="2371725" cy="162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... therefore, we reject the hypothesis that </a:t>
            </a: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</a:t>
            </a:r>
            <a:r>
              <a:rPr lang="en-US" b="1" i="0">
                <a:solidFill>
                  <a:schemeClr val="tx2"/>
                </a:solidFill>
                <a:effectLst/>
              </a:rPr>
              <a:t> </a:t>
            </a:r>
            <a:r>
              <a:rPr lang="en-US" sz="2400" b="1" i="0">
                <a:solidFill>
                  <a:schemeClr val="tx2"/>
                </a:solidFill>
                <a:effectLst/>
              </a:rPr>
              <a:t>= 50.</a:t>
            </a: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2774950" y="4181475"/>
            <a:ext cx="0" cy="12160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4800600" y="5349875"/>
            <a:ext cx="0" cy="22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508250" y="5632450"/>
            <a:ext cx="7715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20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392613" y="6081713"/>
            <a:ext cx="10001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H</a:t>
            </a:r>
            <a:r>
              <a:rPr lang="en-US" b="1" i="0" baseline="-25000">
                <a:solidFill>
                  <a:schemeClr val="tx2"/>
                </a:solidFill>
                <a:effectLst/>
              </a:rPr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9149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724400"/>
          <a:ext cx="3357563" cy="1895475"/>
        </p:xfrm>
        <a:graphic>
          <a:graphicData uri="http://schemas.openxmlformats.org/presentationml/2006/ole">
            <p:oleObj spid="_x0000_s191493" r:id="rId4" imgW="3355920" imgH="1893600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935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724400"/>
          <a:ext cx="3357563" cy="1895475"/>
        </p:xfrm>
        <a:graphic>
          <a:graphicData uri="http://schemas.openxmlformats.org/presentationml/2006/ole">
            <p:oleObj spid="_x0000_s193541" r:id="rId4" imgW="3355920" imgH="1893600" progId="">
              <p:embed/>
            </p:oleObj>
          </a:graphicData>
        </a:graphic>
      </p:graphicFrame>
      <p:graphicFrame>
        <p:nvGraphicFramePr>
          <p:cNvPr id="1935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20925"/>
          <a:ext cx="5202237" cy="1374775"/>
        </p:xfrm>
        <a:graphic>
          <a:graphicData uri="http://schemas.openxmlformats.org/presentationml/2006/ole">
            <p:oleObj spid="_x0000_s193542" name="Equation" r:id="rId5" imgW="5200560" imgH="13730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955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724400"/>
          <a:ext cx="3357563" cy="1895475"/>
        </p:xfrm>
        <a:graphic>
          <a:graphicData uri="http://schemas.openxmlformats.org/presentationml/2006/ole">
            <p:oleObj spid="_x0000_s195589" r:id="rId4" imgW="3355920" imgH="1893600" progId="">
              <p:embed/>
            </p:oleObj>
          </a:graphicData>
        </a:graphic>
      </p:graphicFrame>
      <p:graphicFrame>
        <p:nvGraphicFramePr>
          <p:cNvPr id="1955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20925"/>
          <a:ext cx="5202237" cy="1374775"/>
        </p:xfrm>
        <a:graphic>
          <a:graphicData uri="http://schemas.openxmlformats.org/presentationml/2006/ole">
            <p:oleObj spid="_x0000_s195590" name="Equation" r:id="rId5" imgW="5200560" imgH="1373040" progId="Equation.3">
              <p:embed/>
            </p:oleObj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4719638" y="44148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</a:rPr>
              <a:t>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&gt;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1976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4962525"/>
          <a:ext cx="3357563" cy="1895475"/>
        </p:xfrm>
        <a:graphic>
          <a:graphicData uri="http://schemas.openxmlformats.org/presentationml/2006/ole">
            <p:oleObj spid="_x0000_s197637" r:id="rId4" imgW="3355920" imgH="1893600" progId="">
              <p:embed/>
            </p:oleObj>
          </a:graphicData>
        </a:graphic>
      </p:graphicFrame>
      <p:graphicFrame>
        <p:nvGraphicFramePr>
          <p:cNvPr id="1976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94088" y="2320925"/>
          <a:ext cx="5202237" cy="1374775"/>
        </p:xfrm>
        <a:graphic>
          <a:graphicData uri="http://schemas.openxmlformats.org/presentationml/2006/ole">
            <p:oleObj spid="_x0000_s197638" name="Equation" r:id="rId5" imgW="5200560" imgH="1373040" progId="Equation.3">
              <p:embed/>
            </p:oleObj>
          </a:graphicData>
        </a:graphic>
      </p:graphicFrame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4719638" y="44148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4719638" y="5405438"/>
            <a:ext cx="3895725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No evidence average is more than 368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1996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241550"/>
          <a:ext cx="6702425" cy="3284538"/>
        </p:xfrm>
        <a:graphic>
          <a:graphicData uri="http://schemas.openxmlformats.org/presentationml/2006/ole">
            <p:oleObj spid="_x0000_s199682" r:id="rId4" imgW="6700680" imgH="3282840" progId="">
              <p:embed/>
            </p:oleObj>
          </a:graphicData>
        </a:graphic>
      </p:graphicFrame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 b="1"/>
              <a:t> </a:t>
            </a:r>
            <a:br>
              <a:rPr lang="en-US" b="1"/>
            </a:br>
            <a:r>
              <a:rPr lang="en-US" b="1"/>
              <a:t>p-value Solution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5710238" y="55959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>
            <a:off x="5832475" y="5299075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2238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49482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3000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20173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201730" r:id="rId4" imgW="6700680" imgH="3582720" progId="">
              <p:embed/>
            </p:oleObj>
          </a:graphicData>
        </a:graphic>
      </p:graphicFrame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52488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5710238" y="55959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5832475" y="5299075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238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49482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3000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1219200" y="1600200"/>
            <a:ext cx="70135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endParaRPr lang="en-US" b="1" i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4537075" y="4191000"/>
            <a:ext cx="923925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graphicFrame>
        <p:nvGraphicFramePr>
          <p:cNvPr id="2037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203780" r:id="rId4" imgW="6700680" imgH="3582720" progId="">
              <p:embed/>
            </p:oleObj>
          </a:graphicData>
        </a:graphic>
      </p:graphicFrame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5710238" y="55959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H="1">
            <a:off x="4613275" y="4765675"/>
            <a:ext cx="301625" cy="7588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2814638" y="55959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From Z table: lookup 1.50</a:t>
            </a:r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>
            <a:off x="5832475" y="5299075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sz="2400" b="1" i="0">
                <a:solidFill>
                  <a:srgbClr val="00CC00"/>
                </a:solidFill>
                <a:effectLst/>
              </a:rPr>
              <a:t>4332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2238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49482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128838" y="54054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00CC00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3000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1670050" y="1600200"/>
            <a:ext cx="6562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endParaRPr lang="en-US" b="1" i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05826" name="Line 2"/>
          <p:cNvSpPr>
            <a:spLocks noChangeShapeType="1"/>
          </p:cNvSpPr>
          <p:nvPr/>
        </p:nvSpPr>
        <p:spPr bwMode="auto">
          <a:xfrm>
            <a:off x="4537075" y="4191000"/>
            <a:ext cx="923925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graphicFrame>
        <p:nvGraphicFramePr>
          <p:cNvPr id="2058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205828" r:id="rId4" imgW="6700680" imgH="3582720" progId="">
              <p:embed/>
            </p:oleObj>
          </a:graphicData>
        </a:graphic>
      </p:graphicFrame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710238" y="55959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 flipH="1">
            <a:off x="4613275" y="4765675"/>
            <a:ext cx="301625" cy="7588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2814638" y="55959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From Z table: lookup 1.50</a:t>
            </a:r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5832475" y="5299075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sz="2400" b="1" i="0">
                <a:solidFill>
                  <a:srgbClr val="00CC00"/>
                </a:solidFill>
                <a:effectLst/>
              </a:rPr>
              <a:t>4332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2238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7386638" y="3500438"/>
            <a:ext cx="14573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28600" algn="l"/>
              </a:tabLst>
            </a:pPr>
            <a:r>
              <a:rPr lang="en-US" sz="2400" b="1" i="0">
                <a:solidFill>
                  <a:srgbClr val="993300"/>
                </a:solidFill>
                <a:effectLst/>
              </a:rPr>
              <a:t>	.5000</a:t>
            </a:r>
            <a:br>
              <a:rPr lang="en-US" sz="2400" b="1" i="0">
                <a:solidFill>
                  <a:srgbClr val="993300"/>
                </a:solidFill>
                <a:effectLst/>
              </a:rPr>
            </a:br>
            <a:r>
              <a:rPr lang="en-US" sz="2400" b="1" i="0">
                <a:solidFill>
                  <a:srgbClr val="993300"/>
                </a:solidFill>
                <a:effectLst/>
              </a:rPr>
              <a:t>-	</a:t>
            </a:r>
            <a:r>
              <a:rPr lang="en-US" sz="2400" b="1" i="0" u="sng">
                <a:solidFill>
                  <a:srgbClr val="993300"/>
                </a:solidFill>
                <a:effectLst/>
              </a:rPr>
              <a:t>.4332</a:t>
            </a:r>
            <a:r>
              <a:rPr lang="en-US" sz="2400" b="1" i="0">
                <a:solidFill>
                  <a:srgbClr val="993300"/>
                </a:solidFill>
                <a:effectLst/>
              </a:rPr>
              <a:t/>
            </a:r>
            <a:br>
              <a:rPr lang="en-US" sz="2400" b="1" i="0">
                <a:solidFill>
                  <a:srgbClr val="993300"/>
                </a:solidFill>
                <a:effectLst/>
              </a:rPr>
            </a:br>
            <a:r>
              <a:rPr lang="en-US" sz="2400" b="1" i="0">
                <a:solidFill>
                  <a:srgbClr val="993300"/>
                </a:solidFill>
                <a:effectLst/>
              </a:rPr>
              <a:t>	.0668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49482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2128838" y="54054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00CC00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767638" y="2890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993300"/>
                </a:solidFill>
                <a:effectLst/>
                <a:latin typeface="Wingdings" pitchFamily="2" charset="2"/>
              </a:rPr>
              <a:t>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3000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1371600" y="1676400"/>
            <a:ext cx="6861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endParaRPr lang="en-US" b="1" i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07874" name="Line 2"/>
          <p:cNvSpPr>
            <a:spLocks noChangeShapeType="1"/>
          </p:cNvSpPr>
          <p:nvPr/>
        </p:nvSpPr>
        <p:spPr bwMode="auto">
          <a:xfrm>
            <a:off x="4537075" y="4191000"/>
            <a:ext cx="923925" cy="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54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graphicFrame>
        <p:nvGraphicFramePr>
          <p:cNvPr id="20787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49363" y="2092325"/>
          <a:ext cx="6702425" cy="3584575"/>
        </p:xfrm>
        <a:graphic>
          <a:graphicData uri="http://schemas.openxmlformats.org/presentationml/2006/ole">
            <p:oleObj spid="_x0000_s207876" r:id="rId4" imgW="6700680" imgH="3582720" progId="">
              <p:embed/>
            </p:oleObj>
          </a:graphicData>
        </a:graphic>
      </p:graphicFrame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710238" y="5595938"/>
            <a:ext cx="31337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 flipH="1">
            <a:off x="4613275" y="4765675"/>
            <a:ext cx="301625" cy="7588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2814638" y="5595938"/>
            <a:ext cx="21431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From Z table: lookup 1.50</a:t>
            </a: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5832475" y="5299075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4414838" y="42624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sz="2400" b="1" i="0">
                <a:solidFill>
                  <a:srgbClr val="00CC00"/>
                </a:solidFill>
                <a:effectLst/>
              </a:rPr>
              <a:t>4332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2238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7386638" y="3500438"/>
            <a:ext cx="14573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28600" algn="l"/>
              </a:tabLst>
            </a:pPr>
            <a:r>
              <a:rPr lang="en-US" sz="2400" b="1" i="0">
                <a:solidFill>
                  <a:srgbClr val="993300"/>
                </a:solidFill>
                <a:effectLst/>
              </a:rPr>
              <a:t>	.5000</a:t>
            </a:r>
            <a:br>
              <a:rPr lang="en-US" sz="2400" b="1" i="0">
                <a:solidFill>
                  <a:srgbClr val="993300"/>
                </a:solidFill>
                <a:effectLst/>
              </a:rPr>
            </a:br>
            <a:r>
              <a:rPr lang="en-US" sz="2400" b="1" i="0">
                <a:solidFill>
                  <a:srgbClr val="993300"/>
                </a:solidFill>
                <a:effectLst/>
              </a:rPr>
              <a:t>-	</a:t>
            </a:r>
            <a:r>
              <a:rPr lang="en-US" sz="2400" b="1" i="0" u="sng">
                <a:solidFill>
                  <a:srgbClr val="993300"/>
                </a:solidFill>
                <a:effectLst/>
              </a:rPr>
              <a:t>.4332</a:t>
            </a:r>
            <a:r>
              <a:rPr lang="en-US" sz="2400" b="1" i="0">
                <a:solidFill>
                  <a:srgbClr val="993300"/>
                </a:solidFill>
                <a:effectLst/>
              </a:rPr>
              <a:t/>
            </a:r>
            <a:br>
              <a:rPr lang="en-US" sz="2400" b="1" i="0">
                <a:solidFill>
                  <a:srgbClr val="993300"/>
                </a:solidFill>
                <a:effectLst/>
              </a:rPr>
            </a:br>
            <a:r>
              <a:rPr lang="en-US" sz="2400" b="1" i="0">
                <a:solidFill>
                  <a:srgbClr val="993300"/>
                </a:solidFill>
                <a:effectLst/>
              </a:rPr>
              <a:t>	.0668</a:t>
            </a:r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49482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2128838" y="54054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00CC00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7767638" y="2890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993300"/>
                </a:solidFill>
                <a:effectLst/>
                <a:latin typeface="Wingdings" pitchFamily="2" charset="2"/>
              </a:rPr>
              <a:t>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3000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1670050" y="1447800"/>
            <a:ext cx="57975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p-value = .0668</a:t>
            </a:r>
            <a:endParaRPr lang="en-US" sz="3200" b="1" i="0"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5400" b="1"/>
              <a:t>Null Hypothesis</a:t>
            </a:r>
            <a:endParaRPr lang="en-US" sz="54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spcBef>
                <a:spcPct val="40000"/>
              </a:spcBef>
              <a:buSzPct val="65000"/>
            </a:pPr>
            <a:r>
              <a:rPr lang="en-US"/>
              <a:t>What is tested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Always has equality sign: 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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</a:t>
            </a:r>
            <a:r>
              <a:rPr lang="en-US">
                <a:latin typeface="Symbol" pitchFamily="18" charset="2"/>
              </a:rPr>
              <a:t></a:t>
            </a:r>
            <a:r>
              <a:rPr lang="en-US"/>
              <a:t>or </a:t>
            </a:r>
            <a:r>
              <a:rPr lang="en-US">
                <a:latin typeface="Symbol" pitchFamily="18" charset="2"/>
              </a:rPr>
              <a:t>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</a:t>
            </a:r>
            <a:endParaRPr lang="en-US">
              <a:latin typeface="Symbol" pitchFamily="18" charset="2"/>
            </a:endParaRP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Designated H</a:t>
            </a:r>
            <a:r>
              <a:rPr lang="en-US" baseline="-25000"/>
              <a:t>0</a:t>
            </a:r>
            <a:r>
              <a:rPr lang="en-US"/>
              <a:t> </a:t>
            </a:r>
          </a:p>
          <a:p>
            <a:pPr lvl="1">
              <a:spcBef>
                <a:spcPct val="11000"/>
              </a:spcBef>
              <a:buSzPct val="65000"/>
            </a:pPr>
            <a:r>
              <a:rPr lang="en-US"/>
              <a:t>Example   ………... 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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</a:t>
            </a:r>
            <a:r>
              <a:rPr lang="en-US"/>
              <a:t> 3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graphicFrame>
        <p:nvGraphicFramePr>
          <p:cNvPr id="2099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2057400"/>
          <a:ext cx="6727825" cy="3609975"/>
        </p:xfrm>
        <a:graphic>
          <a:graphicData uri="http://schemas.openxmlformats.org/presentationml/2006/ole">
            <p:oleObj spid="_x0000_s209923" r:id="rId4" imgW="6725880" imgH="3608280" progId="">
              <p:embed/>
            </p:oleObj>
          </a:graphicData>
        </a:graphic>
      </p:graphicFrame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5556250" y="2432050"/>
            <a:ext cx="3133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p-value = .0668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6319838" y="3957638"/>
            <a:ext cx="1762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.05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5540375" y="2847975"/>
            <a:ext cx="581025" cy="1393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 flipH="1">
            <a:off x="6149975" y="4371975"/>
            <a:ext cx="377825" cy="377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z-test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graphicFrame>
        <p:nvGraphicFramePr>
          <p:cNvPr id="2119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2057400"/>
          <a:ext cx="6727825" cy="3609975"/>
        </p:xfrm>
        <a:graphic>
          <a:graphicData uri="http://schemas.openxmlformats.org/presentationml/2006/ole">
            <p:oleObj spid="_x0000_s211971" r:id="rId4" imgW="6725880" imgH="3608280" progId="">
              <p:embed/>
            </p:oleObj>
          </a:graphicData>
        </a:graphic>
      </p:graphicFrame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85800" y="1600200"/>
            <a:ext cx="7623175" cy="1100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(p-value = .0668)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 (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.05).</a:t>
            </a:r>
          </a:p>
          <a:p>
            <a:pPr algn="l">
              <a:spcBef>
                <a:spcPct val="20000"/>
              </a:spcBef>
            </a:pPr>
            <a:r>
              <a:rPr lang="en-US" sz="3200" b="1" i="0">
                <a:effectLst/>
              </a:rPr>
              <a:t>                     </a:t>
            </a:r>
            <a:r>
              <a:rPr lang="en-US" sz="3200" b="1" i="0">
                <a:solidFill>
                  <a:srgbClr val="00CC00"/>
                </a:solidFill>
                <a:effectLst/>
              </a:rPr>
              <a:t>Do not reject.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5556250" y="2432050"/>
            <a:ext cx="31337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p-Value = .0668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6319838" y="3957638"/>
            <a:ext cx="1762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.05</a:t>
            </a:r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 flipH="1">
            <a:off x="5540375" y="2847975"/>
            <a:ext cx="581025" cy="1393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H="1">
            <a:off x="6149975" y="4371975"/>
            <a:ext cx="377825" cy="377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452438" y="5557838"/>
            <a:ext cx="7172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Test statistic is in ‘Fail to reject’ region</a:t>
            </a: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 flipH="1">
            <a:off x="4321175" y="4752975"/>
            <a:ext cx="1114425" cy="86042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p-value</a:t>
            </a:r>
            <a:r>
              <a:rPr lang="en-US"/>
              <a:t> </a:t>
            </a:r>
            <a:r>
              <a:rPr lang="en-US" i="0"/>
              <a:t>Challenge</a:t>
            </a: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4288" y="2132013"/>
            <a:ext cx="5370512" cy="3508375"/>
          </a:xfrm>
          <a:noFill/>
          <a:ln/>
        </p:spPr>
        <p:txBody>
          <a:bodyPr lIns="90488" tIns="44450" rIns="90488" bIns="44450"/>
          <a:lstStyle/>
          <a:p>
            <a:pPr marL="0" indent="0">
              <a:buFont typeface="Monotype Sorts" pitchFamily="2" charset="2"/>
              <a:buNone/>
            </a:pPr>
            <a:r>
              <a:rPr lang="en-US" sz="2400"/>
              <a:t>You’re an analyst for Ford.  You want to find out if the average miles per gallon of Escorts is </a:t>
            </a:r>
            <a:r>
              <a:rPr lang="en-US" sz="2400">
                <a:solidFill>
                  <a:schemeClr val="tx2"/>
                </a:solidFill>
              </a:rPr>
              <a:t>at least 32 </a:t>
            </a:r>
            <a:r>
              <a:rPr lang="en-US" sz="2400"/>
              <a:t>mpg.   Similar models have a standard deviation of </a:t>
            </a:r>
            <a:r>
              <a:rPr lang="en-US" sz="2400">
                <a:solidFill>
                  <a:schemeClr val="tx2"/>
                </a:solidFill>
              </a:rPr>
              <a:t>3.8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mpg.  You take a sample of </a:t>
            </a:r>
            <a:r>
              <a:rPr lang="en-US" sz="2400">
                <a:solidFill>
                  <a:schemeClr val="tx2"/>
                </a:solidFill>
              </a:rPr>
              <a:t>60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Escorts &amp; compute a sample mean of </a:t>
            </a:r>
            <a:r>
              <a:rPr lang="en-US" sz="2400">
                <a:solidFill>
                  <a:schemeClr val="tx2"/>
                </a:solidFill>
              </a:rPr>
              <a:t>30.7</a:t>
            </a:r>
            <a:r>
              <a:rPr lang="en-US" sz="2400">
                <a:solidFill>
                  <a:srgbClr val="FCFEB9"/>
                </a:solidFill>
              </a:rPr>
              <a:t> </a:t>
            </a:r>
            <a:r>
              <a:rPr lang="en-US" sz="2400"/>
              <a:t>mpg.  What is the value of the observed level of significance (</a:t>
            </a:r>
            <a:r>
              <a:rPr lang="en-US" sz="2400">
                <a:solidFill>
                  <a:schemeClr val="tx2"/>
                </a:solidFill>
              </a:rPr>
              <a:t>p-Value</a:t>
            </a:r>
            <a:r>
              <a:rPr lang="en-US" sz="2400"/>
              <a:t>)?</a:t>
            </a:r>
          </a:p>
        </p:txBody>
      </p:sp>
      <p:graphicFrame>
        <p:nvGraphicFramePr>
          <p:cNvPr id="2140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83338" y="2667000"/>
          <a:ext cx="2333625" cy="3335338"/>
        </p:xfrm>
        <a:graphic>
          <a:graphicData uri="http://schemas.openxmlformats.org/presentationml/2006/ole">
            <p:oleObj spid="_x0000_s214020" name="Clip" r:id="rId4" imgW="2331720" imgH="3333600" progId="MS_ClipArt_Gallery.2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p-value</a:t>
            </a:r>
            <a:endParaRPr lang="en-US" sz="4000" b="1"/>
          </a:p>
        </p:txBody>
      </p:sp>
      <p:graphicFrame>
        <p:nvGraphicFramePr>
          <p:cNvPr id="21606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19275" y="2106613"/>
          <a:ext cx="6700838" cy="3581400"/>
        </p:xfrm>
        <a:graphic>
          <a:graphicData uri="http://schemas.openxmlformats.org/presentationml/2006/ole">
            <p:oleObj spid="_x0000_s216067" r:id="rId4" imgW="6699240" imgH="3579480" progId="">
              <p:embed/>
            </p:oleObj>
          </a:graphicData>
        </a:graphic>
      </p:graphicFrame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519238" y="5519738"/>
            <a:ext cx="26003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Z value of sample statistic</a:t>
            </a:r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4765675" y="4613275"/>
            <a:ext cx="987425" cy="8350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5710238" y="5519738"/>
            <a:ext cx="2143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From Z table: lookup 2.645</a:t>
            </a:r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 flipH="1">
            <a:off x="3101975" y="5514975"/>
            <a:ext cx="682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4110038" y="4186238"/>
            <a:ext cx="10001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.4960</a:t>
            </a:r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232275" y="4114800"/>
            <a:ext cx="6826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81038" y="3195638"/>
            <a:ext cx="1838325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6167438" y="3119438"/>
            <a:ext cx="14573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  <a:tabLst>
                <a:tab pos="228600" algn="l"/>
              </a:tabLst>
            </a:pPr>
            <a:r>
              <a:rPr lang="en-US" sz="2400" b="1" i="0">
                <a:solidFill>
                  <a:schemeClr val="tx2"/>
                </a:solidFill>
                <a:effectLst/>
              </a:rPr>
              <a:t>	.5000</a:t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-	</a:t>
            </a:r>
            <a:r>
              <a:rPr lang="en-US" sz="2400" b="1" i="0" u="sng">
                <a:solidFill>
                  <a:schemeClr val="tx2"/>
                </a:solidFill>
                <a:effectLst/>
              </a:rPr>
              <a:t>.4960</a:t>
            </a:r>
            <a:r>
              <a:rPr lang="en-US" sz="2400" b="1" i="0">
                <a:solidFill>
                  <a:schemeClr val="tx2"/>
                </a:solidFill>
                <a:effectLst/>
              </a:rPr>
              <a:t/>
            </a:r>
            <a:br>
              <a:rPr lang="en-US" sz="2400" b="1" i="0">
                <a:solidFill>
                  <a:schemeClr val="tx2"/>
                </a:solidFill>
                <a:effectLst/>
              </a:rPr>
            </a:br>
            <a:r>
              <a:rPr lang="en-US" sz="2400" b="1" i="0">
                <a:solidFill>
                  <a:schemeClr val="tx2"/>
                </a:solidFill>
                <a:effectLst/>
              </a:rPr>
              <a:t>	.0040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7953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5024438" y="5557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6548438" y="25098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</a:t>
            </a: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795338" y="2586038"/>
            <a:ext cx="69532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136650" y="1524000"/>
            <a:ext cx="6334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i="0">
                <a:effectLst/>
              </a:rPr>
              <a:t>p-value = .004</a:t>
            </a:r>
            <a:br>
              <a:rPr lang="en-US" sz="2400" b="1" i="0">
                <a:effectLst/>
              </a:rPr>
            </a:br>
            <a:r>
              <a:rPr lang="en-US" sz="2400" b="1" i="0">
                <a:effectLst/>
              </a:rPr>
              <a:t>    p-value &lt; </a:t>
            </a:r>
            <a:r>
              <a:rPr lang="en-US" sz="2400" b="1" i="0">
                <a:effectLst/>
                <a:sym typeface="Symbol" pitchFamily="18" charset="2"/>
              </a:rPr>
              <a:t>   </a:t>
            </a:r>
            <a:r>
              <a:rPr lang="en-US" sz="2400" b="1" i="0">
                <a:effectLst/>
              </a:rPr>
              <a:t>(</a:t>
            </a:r>
            <a:r>
              <a:rPr lang="en-US" sz="2400" b="1" i="0">
                <a:effectLst/>
                <a:latin typeface="Symbol" pitchFamily="18" charset="2"/>
              </a:rPr>
              <a:t></a:t>
            </a:r>
            <a:r>
              <a:rPr lang="en-US" sz="2400" b="1" i="0">
                <a:effectLst/>
              </a:rPr>
              <a:t> = .01)  </a:t>
            </a:r>
            <a:r>
              <a:rPr lang="en-US" sz="2400" b="1" i="0">
                <a:solidFill>
                  <a:srgbClr val="FF5050"/>
                </a:solidFill>
                <a:effectLst/>
              </a:rPr>
              <a:t>Reject H</a:t>
            </a:r>
            <a:r>
              <a:rPr lang="en-US" sz="2400" b="1" i="0" baseline="-25000">
                <a:solidFill>
                  <a:srgbClr val="FF5050"/>
                </a:solidFill>
                <a:effectLst/>
              </a:rPr>
              <a:t>0</a:t>
            </a:r>
            <a:r>
              <a:rPr lang="en-US" sz="2400" b="1" i="0">
                <a:solidFill>
                  <a:srgbClr val="FF5050"/>
                </a:solidFill>
                <a:effectLst/>
              </a:rPr>
              <a:t>.</a:t>
            </a:r>
            <a:endParaRPr lang="en-US" b="1" i="0">
              <a:solidFill>
                <a:srgbClr val="FF5050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p-value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8000"/>
            <a:ext cx="8305800" cy="4394200"/>
          </a:xfrm>
          <a:noFill/>
          <a:ln/>
        </p:spPr>
        <p:txBody>
          <a:bodyPr lIns="90488" tIns="44450" rIns="90488" bIns="44450"/>
          <a:lstStyle/>
          <a:p>
            <a:pPr>
              <a:buSzPct val="65000"/>
            </a:pPr>
            <a:r>
              <a:rPr lang="en-US"/>
              <a:t>Probability of obtaining a test statistic more extreme (</a:t>
            </a:r>
            <a:r>
              <a:rPr lang="en-US">
                <a:latin typeface="Symbol" pitchFamily="18" charset="2"/>
              </a:rPr>
              <a:t></a:t>
            </a:r>
            <a:r>
              <a:rPr lang="en-US"/>
              <a:t>or </a:t>
            </a:r>
            <a:r>
              <a:rPr lang="en-US">
                <a:latin typeface="Symbol" pitchFamily="18" charset="2"/>
              </a:rPr>
              <a:t></a:t>
            </a:r>
            <a:r>
              <a:rPr lang="en-US"/>
              <a:t>than actual sample value given H</a:t>
            </a:r>
            <a:r>
              <a:rPr lang="en-US" baseline="-25000"/>
              <a:t>0</a:t>
            </a:r>
            <a:r>
              <a:rPr lang="en-US"/>
              <a:t> is true 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Called observed level of significance</a:t>
            </a:r>
          </a:p>
          <a:p>
            <a:pPr lvl="1">
              <a:buSzPct val="65000"/>
            </a:pPr>
            <a:r>
              <a:rPr lang="en-US"/>
              <a:t>Smallest value of </a:t>
            </a:r>
            <a:r>
              <a:rPr lang="en-US" b="1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/>
              <a:t>  H</a:t>
            </a:r>
            <a:r>
              <a:rPr lang="en-US" sz="3200" baseline="-25000"/>
              <a:t>0</a:t>
            </a:r>
            <a:r>
              <a:rPr lang="en-US"/>
              <a:t> can be rejected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Used to make rejection decision</a:t>
            </a:r>
          </a:p>
          <a:p>
            <a:pPr lvl="1">
              <a:buSzPct val="65000"/>
            </a:pPr>
            <a:r>
              <a:rPr lang="en-US" sz="3200" b="1">
                <a:solidFill>
                  <a:schemeClr val="tx2"/>
                </a:solidFill>
              </a:rPr>
              <a:t>If p-value </a:t>
            </a:r>
            <a:r>
              <a:rPr lang="en-US" sz="32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3200" b="1">
                <a:solidFill>
                  <a:schemeClr val="tx2"/>
                </a:solidFill>
              </a:rPr>
              <a:t> </a:t>
            </a:r>
            <a:r>
              <a:rPr lang="en-US" sz="3200" b="1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3200" b="1">
                <a:solidFill>
                  <a:schemeClr val="tx2"/>
                </a:solidFill>
              </a:rPr>
              <a:t>, reject H</a:t>
            </a:r>
            <a:r>
              <a:rPr lang="en-US" sz="3200" b="1" baseline="-25000">
                <a:solidFill>
                  <a:schemeClr val="tx2"/>
                </a:solidFill>
              </a:rPr>
              <a:t>0</a:t>
            </a:r>
            <a:endParaRPr 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t-test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unknown)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4495800" cy="41148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sz="2800"/>
              <a:t>Does an average box of cereal contain </a:t>
            </a:r>
            <a:r>
              <a:rPr lang="en-US" sz="2800">
                <a:solidFill>
                  <a:schemeClr val="tx2"/>
                </a:solidFill>
              </a:rPr>
              <a:t>less than the 368 </a:t>
            </a:r>
            <a:r>
              <a:rPr lang="en-US" sz="2800"/>
              <a:t>grams indicated on the package?  A random sample of </a:t>
            </a:r>
            <a:r>
              <a:rPr lang="en-US" sz="2800">
                <a:solidFill>
                  <a:schemeClr val="tx2"/>
                </a:solidFill>
              </a:rPr>
              <a:t>25</a:t>
            </a:r>
            <a:r>
              <a:rPr lang="en-US" sz="2800"/>
              <a:t> boxes showed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</a:t>
            </a:r>
            <a:r>
              <a:rPr lang="en-US" sz="2800">
                <a:solidFill>
                  <a:schemeClr val="tx2"/>
                </a:solidFill>
              </a:rPr>
              <a:t>X = 363.5 and s=15</a:t>
            </a:r>
            <a:r>
              <a:rPr lang="en-US" sz="2800"/>
              <a:t>.  Test at the </a:t>
            </a:r>
            <a:r>
              <a:rPr lang="en-US" sz="2800">
                <a:solidFill>
                  <a:schemeClr val="tx2"/>
                </a:solidFill>
              </a:rPr>
              <a:t>.05</a:t>
            </a:r>
            <a:r>
              <a:rPr lang="en-US" sz="2800"/>
              <a:t> level.</a:t>
            </a: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5645150" y="2368550"/>
            <a:ext cx="2806700" cy="3340100"/>
          </a:xfrm>
          <a:prstGeom prst="cube">
            <a:avLst>
              <a:gd name="adj" fmla="val 12671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545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2719388"/>
          <a:ext cx="2311400" cy="1576387"/>
        </p:xfrm>
        <a:graphic>
          <a:graphicData uri="http://schemas.openxmlformats.org/presentationml/2006/ole">
            <p:oleObj spid="_x0000_s275456" r:id="rId4" imgW="2309760" imgH="1574640" progId="">
              <p:embed/>
            </p:oleObj>
          </a:graphicData>
        </a:graphic>
      </p:graphicFrame>
      <p:sp>
        <p:nvSpPr>
          <p:cNvPr id="224262" name="AutoShape 6"/>
          <p:cNvSpPr>
            <a:spLocks noChangeArrowheads="1"/>
          </p:cNvSpPr>
          <p:nvPr/>
        </p:nvSpPr>
        <p:spPr bwMode="auto">
          <a:xfrm>
            <a:off x="6254750" y="3587750"/>
            <a:ext cx="1130300" cy="1130300"/>
          </a:xfrm>
          <a:prstGeom prst="star16">
            <a:avLst>
              <a:gd name="adj" fmla="val 37500"/>
            </a:avLst>
          </a:prstGeom>
          <a:solidFill>
            <a:schemeClr val="tx2"/>
          </a:solidFill>
          <a:ln w="12700">
            <a:solidFill>
              <a:srgbClr val="EAEC5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6167438" y="5100638"/>
            <a:ext cx="1533525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b="1" i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368 gr.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endParaRPr lang="en-US" sz="2800"/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endParaRPr lang="en-US" sz="2800"/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25, d.f. = 24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25, d.f. = 24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  <p:graphicFrame>
        <p:nvGraphicFramePr>
          <p:cNvPr id="276480" name="Object 0"/>
          <p:cNvGraphicFramePr>
            <a:graphicFrameLocks noChangeAspect="1"/>
          </p:cNvGraphicFramePr>
          <p:nvPr/>
        </p:nvGraphicFramePr>
        <p:xfrm>
          <a:off x="1295400" y="4724400"/>
          <a:ext cx="2981325" cy="1681163"/>
        </p:xfrm>
        <a:graphic>
          <a:graphicData uri="http://schemas.openxmlformats.org/presentationml/2006/ole">
            <p:oleObj spid="_x0000_s276480" name="Bitmap Image" r:id="rId4" imgW="3362794" imgH="1895238" progId="Paint.Picture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35963" cy="8382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5400" b="1"/>
              <a:t>Alternative Hypothesis</a:t>
            </a:r>
            <a:endParaRPr lang="en-US" sz="54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7325" y="2214563"/>
            <a:ext cx="7348538" cy="3267075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30000"/>
              </a:spcBef>
              <a:buSzPct val="65000"/>
            </a:pPr>
            <a:r>
              <a:rPr lang="en-US"/>
              <a:t>Opposite of null hypothesis</a:t>
            </a:r>
            <a:endParaRPr lang="en-US">
              <a:latin typeface="Symbol" pitchFamily="18" charset="2"/>
            </a:endParaRP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Always has inequality sign: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</a:t>
            </a:r>
            <a:r>
              <a:rPr lang="en-US"/>
              <a:t>,</a:t>
            </a:r>
            <a:r>
              <a:rPr lang="en-US">
                <a:latin typeface="Symbol" pitchFamily="18" charset="2"/>
              </a:rPr>
              <a:t>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</a:t>
            </a:r>
            <a:r>
              <a:rPr lang="en-US"/>
              <a:t>, 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</a:t>
            </a:r>
            <a:endParaRPr lang="en-US"/>
          </a:p>
          <a:p>
            <a:pPr>
              <a:spcBef>
                <a:spcPct val="30000"/>
              </a:spcBef>
              <a:buSzPct val="65000"/>
            </a:pPr>
            <a:r>
              <a:rPr lang="en-US"/>
              <a:t>Designated H</a:t>
            </a:r>
            <a:r>
              <a:rPr lang="en-US" baseline="-25000"/>
              <a:t>1</a:t>
            </a:r>
            <a:r>
              <a:rPr lang="en-US"/>
              <a:t> 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Example </a:t>
            </a:r>
          </a:p>
          <a:p>
            <a:pPr lvl="1">
              <a:buSzPct val="65000"/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</a:t>
            </a:r>
            <a:r>
              <a:rPr lang="en-US"/>
              <a:t> &lt; 3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25, d.f. = 24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  <p:graphicFrame>
        <p:nvGraphicFramePr>
          <p:cNvPr id="277504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2209800"/>
          <a:ext cx="4999038" cy="1600200"/>
        </p:xfrm>
        <a:graphic>
          <a:graphicData uri="http://schemas.openxmlformats.org/presentationml/2006/ole">
            <p:oleObj spid="_x0000_s277504" name="Equation" r:id="rId4" imgW="3060360" imgH="863280" progId="Equation.3">
              <p:embed/>
            </p:oleObj>
          </a:graphicData>
        </a:graphic>
      </p:graphicFrame>
      <p:graphicFrame>
        <p:nvGraphicFramePr>
          <p:cNvPr id="277505" name="Object 1"/>
          <p:cNvGraphicFramePr>
            <a:graphicFrameLocks noChangeAspect="1"/>
          </p:cNvGraphicFramePr>
          <p:nvPr/>
        </p:nvGraphicFramePr>
        <p:xfrm>
          <a:off x="1295400" y="4724400"/>
          <a:ext cx="2981325" cy="1681163"/>
        </p:xfrm>
        <a:graphic>
          <a:graphicData uri="http://schemas.openxmlformats.org/presentationml/2006/ole">
            <p:oleObj spid="_x0000_s277505" name="Bitmap Image" r:id="rId5" imgW="3362794" imgH="1895238" progId="Paint.Picture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25, d.f. = 24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719638" y="44148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  <p:graphicFrame>
        <p:nvGraphicFramePr>
          <p:cNvPr id="27852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2209800"/>
          <a:ext cx="4999038" cy="1600200"/>
        </p:xfrm>
        <a:graphic>
          <a:graphicData uri="http://schemas.openxmlformats.org/presentationml/2006/ole">
            <p:oleObj spid="_x0000_s278528" name="Equation" r:id="rId4" imgW="3060360" imgH="863280" progId="Equation.3">
              <p:embed/>
            </p:oleObj>
          </a:graphicData>
        </a:graphic>
      </p:graphicFrame>
      <p:graphicFrame>
        <p:nvGraphicFramePr>
          <p:cNvPr id="278529" name="Object 1"/>
          <p:cNvGraphicFramePr>
            <a:graphicFrameLocks noChangeAspect="1"/>
          </p:cNvGraphicFramePr>
          <p:nvPr/>
        </p:nvGraphicFramePr>
        <p:xfrm>
          <a:off x="1295400" y="4724400"/>
          <a:ext cx="2981325" cy="1681163"/>
        </p:xfrm>
        <a:graphic>
          <a:graphicData uri="http://schemas.openxmlformats.org/presentationml/2006/ole">
            <p:oleObj spid="_x0000_s278529" name="Bitmap Image" r:id="rId5" imgW="3362794" imgH="1895238" progId="Paint.Picture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5725" y="2132013"/>
            <a:ext cx="3567113" cy="326707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</a:t>
            </a:r>
            <a:r>
              <a:rPr lang="en-US" sz="2800">
                <a:solidFill>
                  <a:srgbClr val="00CC00"/>
                </a:solidFill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/>
              <a:t>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H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en-US" sz="2800">
                <a:solidFill>
                  <a:schemeClr val="tx2"/>
                </a:solidFill>
              </a:rPr>
              <a:t>: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 &lt; 368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</a:t>
            </a:r>
            <a:r>
              <a:rPr lang="en-US" sz="2800">
                <a:solidFill>
                  <a:schemeClr val="tx2"/>
                </a:solidFill>
              </a:rPr>
              <a:t> = </a:t>
            </a:r>
            <a:r>
              <a:rPr lang="en-US" sz="2800"/>
              <a:t>.05</a:t>
            </a:r>
          </a:p>
          <a:p>
            <a:pPr>
              <a:buFont typeface="Monotype Sorts" pitchFamily="2" charset="2"/>
              <a:buNone/>
            </a:pPr>
            <a:r>
              <a:rPr lang="en-US" sz="2800" i="0">
                <a:solidFill>
                  <a:schemeClr val="tx2"/>
                </a:solidFill>
              </a:rPr>
              <a:t>n </a:t>
            </a:r>
            <a:r>
              <a:rPr lang="en-US" sz="2800">
                <a:solidFill>
                  <a:schemeClr val="tx2"/>
                </a:solidFill>
              </a:rPr>
              <a:t>= </a:t>
            </a:r>
            <a:r>
              <a:rPr lang="en-US" sz="2800"/>
              <a:t>25, d.f. = 24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Critical Value(s):</a:t>
            </a:r>
          </a:p>
          <a:p>
            <a:pPr>
              <a:spcBef>
                <a:spcPct val="18000"/>
              </a:spcBef>
              <a:buFont typeface="Monotype Sort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Test Statistic: </a:t>
            </a:r>
          </a:p>
          <a:p>
            <a:pPr algn="l">
              <a:spcBef>
                <a:spcPct val="43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Decision:</a:t>
            </a:r>
          </a:p>
          <a:p>
            <a:pPr algn="l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  <a:p>
            <a:pPr algn="l">
              <a:spcBef>
                <a:spcPct val="20000"/>
              </a:spcBef>
            </a:pPr>
            <a:r>
              <a:rPr lang="en-US" b="1" i="0">
                <a:solidFill>
                  <a:schemeClr val="tx2"/>
                </a:solidFill>
                <a:effectLst/>
              </a:rPr>
              <a:t>Conclusion:</a:t>
            </a:r>
          </a:p>
          <a:p>
            <a:pPr algn="l" latinLnBrk="1">
              <a:spcBef>
                <a:spcPct val="20000"/>
              </a:spcBef>
            </a:pPr>
            <a:endParaRPr lang="en-US" b="1" i="0"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27955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62400" y="2209800"/>
          <a:ext cx="4999038" cy="1600200"/>
        </p:xfrm>
        <a:graphic>
          <a:graphicData uri="http://schemas.openxmlformats.org/presentationml/2006/ole">
            <p:oleObj spid="_x0000_s279552" name="Equation" r:id="rId4" imgW="3060360" imgH="863280" progId="Equation.3">
              <p:embed/>
            </p:oleObj>
          </a:graphicData>
        </a:graphic>
      </p:graphicFrame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4719638" y="4414838"/>
            <a:ext cx="4200525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Do not reject at 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719638" y="5405438"/>
            <a:ext cx="3895725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0">
                <a:effectLst/>
              </a:rPr>
              <a:t>No evidence average is less than 368</a:t>
            </a:r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533400" y="152400"/>
            <a:ext cx="8382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1295400" y="4724400"/>
          <a:ext cx="2981325" cy="1681163"/>
        </p:xfrm>
        <a:graphic>
          <a:graphicData uri="http://schemas.openxmlformats.org/presentationml/2006/ole">
            <p:oleObj spid="_x0000_s279553" name="Bitmap Image" r:id="rId5" imgW="3362794" imgH="1895238" progId="Paint.Picture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t-test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unknown)</a:t>
            </a:r>
            <a:r>
              <a:rPr lang="en-US" b="1"/>
              <a:t> </a:t>
            </a:r>
            <a:br>
              <a:rPr lang="en-US" b="1"/>
            </a:br>
            <a:r>
              <a:rPr lang="en-US" b="1"/>
              <a:t>p-value Solution</a:t>
            </a:r>
          </a:p>
        </p:txBody>
      </p:sp>
      <p:graphicFrame>
        <p:nvGraphicFramePr>
          <p:cNvPr id="280576" name="Object 0"/>
          <p:cNvGraphicFramePr>
            <a:graphicFrameLocks noChangeAspect="1"/>
          </p:cNvGraphicFramePr>
          <p:nvPr/>
        </p:nvGraphicFramePr>
        <p:xfrm>
          <a:off x="1981200" y="2438400"/>
          <a:ext cx="5257800" cy="2963863"/>
        </p:xfrm>
        <a:graphic>
          <a:graphicData uri="http://schemas.openxmlformats.org/presentationml/2006/ole">
            <p:oleObj spid="_x0000_s280576" name="Bitmap Image" r:id="rId4" imgW="3362794" imgH="1895238" progId="Paint.Picture">
              <p:embed/>
            </p:oleObj>
          </a:graphicData>
        </a:graphic>
      </p:graphicFrame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581400" y="5486400"/>
            <a:ext cx="31337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t value of sample statistic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971800" y="5486400"/>
            <a:ext cx="69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5562600" y="1981200"/>
            <a:ext cx="69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248400" y="2133600"/>
            <a:ext cx="1838325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3733800" y="5257800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52488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b="1"/>
              <a:t>One-tailed  t-test </a:t>
            </a:r>
            <a:r>
              <a:rPr lang="en-US" sz="3200" b="1"/>
              <a:t>(</a:t>
            </a:r>
            <a:r>
              <a:rPr lang="en-US" sz="3200" b="1">
                <a:latin typeface="Symbol" pitchFamily="18" charset="2"/>
              </a:rPr>
              <a:t></a:t>
            </a:r>
            <a:r>
              <a:rPr lang="en-US" sz="3200" b="1"/>
              <a:t> unknown)</a:t>
            </a:r>
            <a:r>
              <a:rPr lang="en-US"/>
              <a:t> </a:t>
            </a:r>
            <a:r>
              <a:rPr lang="en-US" sz="4000" b="1"/>
              <a:t>p-value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219200" y="1600200"/>
            <a:ext cx="70135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endParaRPr lang="en-US" b="1" i="0">
              <a:effectLst/>
            </a:endParaRPr>
          </a:p>
        </p:txBody>
      </p:sp>
      <p:graphicFrame>
        <p:nvGraphicFramePr>
          <p:cNvPr id="281600" name="Object 0"/>
          <p:cNvGraphicFramePr>
            <a:graphicFrameLocks noChangeAspect="1"/>
          </p:cNvGraphicFramePr>
          <p:nvPr/>
        </p:nvGraphicFramePr>
        <p:xfrm>
          <a:off x="1981200" y="2438400"/>
          <a:ext cx="5334000" cy="3006725"/>
        </p:xfrm>
        <a:graphic>
          <a:graphicData uri="http://schemas.openxmlformats.org/presentationml/2006/ole">
            <p:oleObj spid="_x0000_s281600" name="Bitmap Image" r:id="rId4" imgW="3362794" imgH="1895238" progId="Paint.Picture">
              <p:embed/>
            </p:oleObj>
          </a:graphicData>
        </a:graphic>
      </p:graphicFrame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5562600" y="1981200"/>
            <a:ext cx="69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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6248400" y="2133600"/>
            <a:ext cx="1838325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Use alternative hypothesis to find direction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3733800" y="5257800"/>
            <a:ext cx="301625" cy="2254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3581400" y="5486400"/>
            <a:ext cx="31337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</a:rPr>
              <a:t>t value of sample statistic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2971800" y="5486400"/>
            <a:ext cx="69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chemeClr val="tx2"/>
                </a:solidFill>
                <a:effectLst/>
                <a:latin typeface="Wingdings" pitchFamily="2" charset="2"/>
              </a:rPr>
              <a:t>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524000" y="1600200"/>
            <a:ext cx="69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0">
                <a:solidFill>
                  <a:srgbClr val="00CC00"/>
                </a:solidFill>
                <a:effectLst/>
                <a:latin typeface="Wingdings" pitchFamily="2" charset="2"/>
              </a:rPr>
              <a:t>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2133600" y="1524000"/>
            <a:ext cx="3200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From t table: lookup -1.50 for 24 d.f.</a:t>
            </a:r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2209800" y="2438400"/>
            <a:ext cx="16002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P-value = 0.075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282624" name="Object 0"/>
          <p:cNvGraphicFramePr>
            <a:graphicFrameLocks noChangeAspect="1"/>
          </p:cNvGraphicFramePr>
          <p:nvPr/>
        </p:nvGraphicFramePr>
        <p:xfrm>
          <a:off x="2057400" y="2514600"/>
          <a:ext cx="5257800" cy="2963863"/>
        </p:xfrm>
        <a:graphic>
          <a:graphicData uri="http://schemas.openxmlformats.org/presentationml/2006/ole">
            <p:oleObj spid="_x0000_s282624" name="Bitmap Image" r:id="rId4" imgW="3362794" imgH="1895238" progId="Paint.Picture">
              <p:embed/>
            </p:oleObj>
          </a:graphicData>
        </a:graphic>
      </p:graphicFrame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828800" y="2514600"/>
            <a:ext cx="2743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p-value = .075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914400" y="4114800"/>
            <a:ext cx="1371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.05</a:t>
            </a:r>
          </a:p>
        </p:txBody>
      </p:sp>
      <p:sp>
        <p:nvSpPr>
          <p:cNvPr id="244741" name="Line 5"/>
          <p:cNvSpPr>
            <a:spLocks noChangeShapeType="1"/>
          </p:cNvSpPr>
          <p:nvPr/>
        </p:nvSpPr>
        <p:spPr bwMode="auto">
          <a:xfrm>
            <a:off x="3257550" y="2947988"/>
            <a:ext cx="247650" cy="14716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>
            <a:off x="1676400" y="4495800"/>
            <a:ext cx="1524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762000" y="228600"/>
            <a:ext cx="777240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p-value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graphicFrame>
        <p:nvGraphicFramePr>
          <p:cNvPr id="283648" name="Object 0"/>
          <p:cNvGraphicFramePr>
            <a:graphicFrameLocks noChangeAspect="1"/>
          </p:cNvGraphicFramePr>
          <p:nvPr/>
        </p:nvGraphicFramePr>
        <p:xfrm>
          <a:off x="2057400" y="2514600"/>
          <a:ext cx="5257800" cy="2963863"/>
        </p:xfrm>
        <a:graphic>
          <a:graphicData uri="http://schemas.openxmlformats.org/presentationml/2006/ole">
            <p:oleObj spid="_x0000_s283648" name="Bitmap Image" r:id="rId4" imgW="3362794" imgH="1895238" progId="Paint.Picture">
              <p:embed/>
            </p:oleObj>
          </a:graphicData>
        </a:graphic>
      </p:graphicFrame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1828800" y="2514600"/>
            <a:ext cx="2743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effectLst/>
              </a:rPr>
              <a:t>p-value = .075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914400" y="4114800"/>
            <a:ext cx="1371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chemeClr val="tx2"/>
                </a:solidFill>
                <a:effectLst/>
                <a:latin typeface="Symbol" pitchFamily="18" charset="2"/>
              </a:rPr>
              <a:t></a:t>
            </a:r>
            <a:r>
              <a:rPr lang="en-US" sz="2400" b="1" i="0">
                <a:solidFill>
                  <a:schemeClr val="tx2"/>
                </a:solidFill>
                <a:effectLst/>
              </a:rPr>
              <a:t> = .05</a:t>
            </a:r>
          </a:p>
        </p:txBody>
      </p:sp>
      <p:sp>
        <p:nvSpPr>
          <p:cNvPr id="246789" name="Line 5"/>
          <p:cNvSpPr>
            <a:spLocks noChangeShapeType="1"/>
          </p:cNvSpPr>
          <p:nvPr/>
        </p:nvSpPr>
        <p:spPr bwMode="auto">
          <a:xfrm>
            <a:off x="3257550" y="2947988"/>
            <a:ext cx="247650" cy="14716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>
            <a:off x="1676400" y="4495800"/>
            <a:ext cx="1524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762000" y="228600"/>
            <a:ext cx="777240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One-tailed  t-test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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unknown)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p-value</a:t>
            </a: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1371600" y="5638800"/>
            <a:ext cx="7172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0">
                <a:solidFill>
                  <a:srgbClr val="00CC00"/>
                </a:solidFill>
                <a:effectLst/>
              </a:rPr>
              <a:t>Test statistic is in ‘Fail to reject’ region</a:t>
            </a:r>
          </a:p>
        </p:txBody>
      </p: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3429000" y="4572000"/>
            <a:ext cx="892175" cy="1041400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3581400" y="1752600"/>
            <a:ext cx="5334000" cy="1100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i="0">
                <a:effectLst/>
              </a:rPr>
              <a:t>(p-value = .075) </a:t>
            </a:r>
            <a:r>
              <a:rPr lang="en-US" b="1" i="0">
                <a:effectLst/>
                <a:latin typeface="Symbol" pitchFamily="18" charset="2"/>
              </a:rPr>
              <a:t></a:t>
            </a:r>
            <a:r>
              <a:rPr lang="en-US" b="1" i="0">
                <a:effectLst/>
              </a:rPr>
              <a:t>  (</a:t>
            </a:r>
            <a:r>
              <a:rPr lang="en-US" b="1" i="0">
                <a:effectLst/>
                <a:latin typeface="Symbol" pitchFamily="18" charset="2"/>
              </a:rPr>
              <a:t></a:t>
            </a:r>
            <a:r>
              <a:rPr lang="en-US" b="1" i="0">
                <a:effectLst/>
              </a:rPr>
              <a:t> = .05).</a:t>
            </a:r>
          </a:p>
          <a:p>
            <a:pPr algn="l">
              <a:spcBef>
                <a:spcPct val="20000"/>
              </a:spcBef>
            </a:pPr>
            <a:r>
              <a:rPr lang="en-US" sz="3200" b="1" i="0">
                <a:effectLst/>
              </a:rPr>
              <a:t>              </a:t>
            </a:r>
            <a:r>
              <a:rPr lang="en-US" sz="3200" b="1" i="0">
                <a:solidFill>
                  <a:srgbClr val="00CC00"/>
                </a:solidFill>
                <a:effectLst/>
              </a:rPr>
              <a:t>Do not reject.</a:t>
            </a:r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 flipV="1">
            <a:off x="3319463" y="3914775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 flipH="1">
            <a:off x="1724025" y="3914775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990600" y="3352800"/>
            <a:ext cx="12176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b="1" i="0">
                <a:solidFill>
                  <a:srgbClr val="0000CC"/>
                </a:solidFill>
                <a:effectLst/>
              </a:rPr>
              <a:t>Reject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Levine, Prentice-Hall</a:t>
            </a:r>
          </a:p>
        </p:txBody>
      </p:sp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335963" cy="762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5400" b="1"/>
              <a:t>Decision</a:t>
            </a:r>
            <a:endParaRPr lang="en-US" sz="540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57325" y="2214563"/>
            <a:ext cx="7348538" cy="3267075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30000"/>
              </a:spcBef>
              <a:buSzPct val="65000"/>
            </a:pPr>
            <a:r>
              <a:rPr lang="en-US"/>
              <a:t>Reject null hypothesis</a:t>
            </a:r>
            <a:endParaRPr lang="en-US">
              <a:latin typeface="Symbol" pitchFamily="18" charset="2"/>
            </a:endParaRP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Retain, or, fail to reject, null hypothesis</a:t>
            </a:r>
          </a:p>
          <a:p>
            <a:pPr>
              <a:spcBef>
                <a:spcPct val="30000"/>
              </a:spcBef>
              <a:buSzPct val="65000"/>
              <a:buFont typeface="Monotype Sorts" pitchFamily="2" charset="2"/>
              <a:buNone/>
            </a:pPr>
            <a:r>
              <a:rPr lang="en-US"/>
              <a:t>  </a:t>
            </a:r>
          </a:p>
          <a:p>
            <a:pPr>
              <a:spcBef>
                <a:spcPct val="30000"/>
              </a:spcBef>
              <a:buSzPct val="65000"/>
            </a:pPr>
            <a:r>
              <a:rPr lang="en-US"/>
              <a:t>Do not use the term </a:t>
            </a:r>
            <a:r>
              <a:rPr lang="en-US">
                <a:solidFill>
                  <a:schemeClr val="accent1"/>
                </a:solidFill>
              </a:rPr>
              <a:t>“accept”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theme/theme1.xml><?xml version="1.0" encoding="utf-8"?>
<a:theme xmlns:a="http://schemas.openxmlformats.org/drawingml/2006/main" name="multbars">
  <a:themeElements>
    <a:clrScheme name="">
      <a:dk1>
        <a:srgbClr val="0000FF"/>
      </a:dk1>
      <a:lt1>
        <a:srgbClr val="F8F8F8"/>
      </a:lt1>
      <a:dk2>
        <a:srgbClr val="0000FF"/>
      </a:dk2>
      <a:lt2>
        <a:srgbClr val="000000"/>
      </a:lt2>
      <a:accent1>
        <a:srgbClr val="FC0128"/>
      </a:accent1>
      <a:accent2>
        <a:srgbClr val="114FFB"/>
      </a:accent2>
      <a:accent3>
        <a:srgbClr val="FBFBFB"/>
      </a:accent3>
      <a:accent4>
        <a:srgbClr val="0000DA"/>
      </a:accent4>
      <a:accent5>
        <a:srgbClr val="FDAAAC"/>
      </a:accent5>
      <a:accent6>
        <a:srgbClr val="0E47E3"/>
      </a:accent6>
      <a:hlink>
        <a:srgbClr val="CECECE"/>
      </a:hlink>
      <a:folHlink>
        <a:srgbClr val="8CF4EA"/>
      </a:folHlink>
    </a:clrScheme>
    <a:fontScheme name="multbars">
      <a:majorFont>
        <a:latin typeface="Algeri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ultbar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bar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bar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y:\msoffice\template\sldshow\multbars.ppt</Template>
  <TotalTime>0</TotalTime>
  <Pages>14</Pages>
  <Words>3048</Words>
  <Application>Microsoft PowerPoint 4.0</Application>
  <PresentationFormat>On-screen Show (4:3)</PresentationFormat>
  <Paragraphs>813</Paragraphs>
  <Slides>86</Slides>
  <Notes>85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Times New Roman</vt:lpstr>
      <vt:lpstr>Algerian</vt:lpstr>
      <vt:lpstr>Arial</vt:lpstr>
      <vt:lpstr>Monotype Sorts</vt:lpstr>
      <vt:lpstr>Bookman Old Style</vt:lpstr>
      <vt:lpstr>Symbol</vt:lpstr>
      <vt:lpstr>Wingdings</vt:lpstr>
      <vt:lpstr>multbars</vt:lpstr>
      <vt:lpstr>Microsoft Word Document</vt:lpstr>
      <vt:lpstr>Equation</vt:lpstr>
      <vt:lpstr>Clip</vt:lpstr>
      <vt:lpstr>Document</vt:lpstr>
      <vt:lpstr>Bitmap Image</vt:lpstr>
      <vt:lpstr>Microsoft Equation 3.0</vt:lpstr>
      <vt:lpstr>  Hypothesis  Testing </vt:lpstr>
      <vt:lpstr>Sampling Distribution</vt:lpstr>
      <vt:lpstr>Sampling Distribution</vt:lpstr>
      <vt:lpstr>Sampling Distribution</vt:lpstr>
      <vt:lpstr>Sampling Distribution</vt:lpstr>
      <vt:lpstr>Sampling Distribution</vt:lpstr>
      <vt:lpstr>Null Hypothesis</vt:lpstr>
      <vt:lpstr>Alternative Hypothesis</vt:lpstr>
      <vt:lpstr>Decision</vt:lpstr>
      <vt:lpstr>p-value</vt:lpstr>
      <vt:lpstr>Level of Significance</vt:lpstr>
      <vt:lpstr>Rejection Region (one-tail test) </vt:lpstr>
      <vt:lpstr>Rejection Region (one-tail test)</vt:lpstr>
      <vt:lpstr>Rejection Region (one-tail test)</vt:lpstr>
      <vt:lpstr>Rejection Regions (two-tailed test) </vt:lpstr>
      <vt:lpstr>Rejection Regions (two-tailed test)</vt:lpstr>
      <vt:lpstr>Rejection Regions (two-tailed test)</vt:lpstr>
      <vt:lpstr>Rejection Regions (two-tailed test)</vt:lpstr>
      <vt:lpstr>Risk of Errors in Making Decision</vt:lpstr>
      <vt:lpstr>Decision Results</vt:lpstr>
      <vt:lpstr>Hypothesis Testing</vt:lpstr>
      <vt:lpstr>Hypothesis Testing</vt:lpstr>
      <vt:lpstr>Two-tailed z-test  </vt:lpstr>
      <vt:lpstr>Two-tailed z-test</vt:lpstr>
      <vt:lpstr>Two-tailed z-test</vt:lpstr>
      <vt:lpstr>Two-tailed z-test</vt:lpstr>
      <vt:lpstr>Two-tailed z-test</vt:lpstr>
      <vt:lpstr>Two-tailed z-test</vt:lpstr>
      <vt:lpstr>Two-tailed z-test</vt:lpstr>
      <vt:lpstr>Two-tailed z-test</vt:lpstr>
      <vt:lpstr>Two-tailed z-test [p-value]]</vt:lpstr>
      <vt:lpstr>Two-tailed z-test [p-value]</vt:lpstr>
      <vt:lpstr>Two-tailed z-test [p-value]</vt:lpstr>
      <vt:lpstr>Two-tailed z-test [p-value]</vt:lpstr>
      <vt:lpstr>Two-tailed z-test [p-value]</vt:lpstr>
      <vt:lpstr>Two-tailed z-test [p-value]</vt:lpstr>
      <vt:lpstr>Two-tailed z-test [p-value]</vt:lpstr>
      <vt:lpstr>Two-tailed z-test [p-value]</vt:lpstr>
      <vt:lpstr>Two-tailed  z-test ( known)  challenge</vt:lpstr>
      <vt:lpstr>solution template ( known)</vt:lpstr>
      <vt:lpstr>Two-tailed  z-test ( known)</vt:lpstr>
      <vt:lpstr>Two-tailed  z-test ( known)</vt:lpstr>
      <vt:lpstr>Two-tailed  z-test ( known)</vt:lpstr>
      <vt:lpstr>Two-tailed  z-test ( known)</vt:lpstr>
      <vt:lpstr>Two-tailed  z-test ( known)</vt:lpstr>
      <vt:lpstr>Two-tailed  z-test ( known)</vt:lpstr>
      <vt:lpstr>Two-tailed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</vt:lpstr>
      <vt:lpstr>One-tailed  z-test ( known)  p-value Solution</vt:lpstr>
      <vt:lpstr>One-tailed  z-test ( known) p-value</vt:lpstr>
      <vt:lpstr>One-tailed  z-test ( known) p-value</vt:lpstr>
      <vt:lpstr>One-tailed  z-test ( known) p-value</vt:lpstr>
      <vt:lpstr>One-tailed  z-test ( known) p-value</vt:lpstr>
      <vt:lpstr>One-tailed  z-test ( known) p-value</vt:lpstr>
      <vt:lpstr>One-tailed  z-test ( known) p-value</vt:lpstr>
      <vt:lpstr>p-value Challenge</vt:lpstr>
      <vt:lpstr>p-value</vt:lpstr>
      <vt:lpstr>p-value</vt:lpstr>
      <vt:lpstr>One-tailed  t-test ( unknown)</vt:lpstr>
      <vt:lpstr> </vt:lpstr>
      <vt:lpstr> </vt:lpstr>
      <vt:lpstr> </vt:lpstr>
      <vt:lpstr> </vt:lpstr>
      <vt:lpstr> </vt:lpstr>
      <vt:lpstr> </vt:lpstr>
      <vt:lpstr> </vt:lpstr>
      <vt:lpstr>One-tailed  t-test ( unknown)  p-value Solution</vt:lpstr>
      <vt:lpstr>One-tailed  t-test ( unknown) p-value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for  Managers</dc:title>
  <dc:creator>Manfred W. Hopfe</dc:creator>
  <cp:lastModifiedBy>Windows User</cp:lastModifiedBy>
  <cp:revision>77</cp:revision>
  <cp:lastPrinted>1996-01-30T08:53:58Z</cp:lastPrinted>
  <dcterms:created xsi:type="dcterms:W3CDTF">1996-01-30T15:21:20Z</dcterms:created>
  <dcterms:modified xsi:type="dcterms:W3CDTF">2022-02-09T16:31:13Z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C:\WINDOWS\Desktop</vt:lpwstr>
  </property>
</Properties>
</file>