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588" r:id="rId2"/>
    <p:sldId id="919" r:id="rId3"/>
    <p:sldId id="965" r:id="rId4"/>
    <p:sldId id="937" r:id="rId5"/>
    <p:sldId id="938" r:id="rId6"/>
    <p:sldId id="943" r:id="rId7"/>
    <p:sldId id="967" r:id="rId8"/>
    <p:sldId id="968" r:id="rId9"/>
    <p:sldId id="944" r:id="rId10"/>
    <p:sldId id="945" r:id="rId11"/>
    <p:sldId id="973" r:id="rId12"/>
    <p:sldId id="969" r:id="rId13"/>
    <p:sldId id="971" r:id="rId14"/>
    <p:sldId id="940" r:id="rId15"/>
    <p:sldId id="948" r:id="rId16"/>
    <p:sldId id="949" r:id="rId17"/>
    <p:sldId id="962" r:id="rId18"/>
    <p:sldId id="951" r:id="rId19"/>
    <p:sldId id="953" r:id="rId20"/>
    <p:sldId id="954" r:id="rId21"/>
    <p:sldId id="955" r:id="rId22"/>
    <p:sldId id="958" r:id="rId23"/>
    <p:sldId id="959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A200"/>
    <a:srgbClr val="C1F3FF"/>
    <a:srgbClr val="00CCFF"/>
    <a:srgbClr val="66FF33"/>
    <a:srgbClr val="FFFF00"/>
    <a:srgbClr val="FBD7A3"/>
    <a:srgbClr val="F4960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028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FF4EB61-88FB-4875-A2F1-4221E49FC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59163EBC-B774-4C87-BE9A-A7A5EA95C0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BB070-49BA-46E8-8C29-7351520AF63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27DB15-72E4-4A06-A12F-E4B374C51D8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1" hangingPunct="1"/>
            <a:fld id="{FFBC71E5-E8F0-4AAA-9CE3-1A6344F26F29}" type="slidenum">
              <a:rPr lang="en-US" sz="1300">
                <a:latin typeface="Arial" pitchFamily="34" charset="0"/>
              </a:rPr>
              <a:pPr algn="r" defTabSz="966788" eaLnBrk="1" hangingPunct="1"/>
              <a:t>11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1003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1" hangingPunct="1"/>
            <a:fld id="{94F658A7-BD3F-4FE4-A094-7317B113DFC7}" type="slidenum">
              <a:rPr lang="en-US" sz="1300">
                <a:latin typeface="Arial" pitchFamily="34" charset="0"/>
              </a:rPr>
              <a:pPr algn="r" defTabSz="966788" eaLnBrk="1" hangingPunct="1"/>
              <a:t>12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1" hangingPunct="1"/>
            <a:fld id="{AAEA85ED-D0CC-41B5-88B3-86E212D4E639}" type="slidenum">
              <a:rPr lang="en-US" sz="1300">
                <a:latin typeface="Arial" pitchFamily="34" charset="0"/>
              </a:rPr>
              <a:pPr algn="r" defTabSz="966788" eaLnBrk="1" hangingPunct="1"/>
              <a:t>13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962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40362-CC8E-418D-8AA4-2FF3FE692FE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C5F20-791D-4DED-B086-F27D9B1516F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961C76-EB48-409E-BF64-9D4005DE6D0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CD8DA-D6C2-4BE0-B4E6-7F83BE26ACB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58009-AE0B-449B-A61F-2938BC5FD7B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D8B24-E7EB-4A09-A331-5A26AA3F081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1DB32F-8796-4A34-8370-55DEAACADC3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3CBC9-0FE8-412C-9338-9F285730464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6899B-468F-4827-8F72-4C49D2E8E94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0F562-8E7D-47FF-9D1E-2C6FBB10D28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CE259D-9EFB-41AB-9913-9F97F4AA01D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1" hangingPunct="1"/>
            <a:fld id="{193CDDDE-D568-4563-B60F-5CCD514CB349}" type="slidenum">
              <a:rPr lang="en-US" sz="1300">
                <a:latin typeface="Arial" pitchFamily="34" charset="0"/>
              </a:rPr>
              <a:pPr algn="r" defTabSz="966788" eaLnBrk="1" hangingPunct="1"/>
              <a:t>3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073270-B00A-4F5F-9D5A-04F7C5108F2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E49D8F-B9EC-48F9-8515-C2C1C69D2B6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F5E489-5474-4035-B4B7-9A523E6784A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63650" y="727075"/>
            <a:ext cx="4786313" cy="3589338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558800"/>
          </a:xfrm>
          <a:noFill/>
          <a:ln/>
        </p:spPr>
        <p:txBody>
          <a:bodyPr/>
          <a:lstStyle/>
          <a:p>
            <a:pPr defTabSz="793750"/>
            <a:r>
              <a:rPr lang="en-US" sz="1600" b="1" smtClean="0">
                <a:solidFill>
                  <a:srgbClr val="000000"/>
                </a:solidFill>
              </a:rPr>
              <a:t>w = average time spent by an aperiodic task in the system.  </a:t>
            </a:r>
            <a:r>
              <a:rPr lang="en-US" sz="1600" b="1" smtClean="0">
                <a:solidFill>
                  <a:srgbClr val="000000"/>
                </a:solidFill>
                <a:sym typeface="Symbol" pitchFamily="18" charset="2"/>
              </a:rPr>
              <a:t> =  / ;</a:t>
            </a:r>
            <a:endParaRPr lang="en-US" sz="1600" b="1" smtClean="0">
              <a:solidFill>
                <a:srgbClr val="000000"/>
              </a:solidFill>
            </a:endParaRPr>
          </a:p>
          <a:p>
            <a:pPr defTabSz="793750">
              <a:spcBef>
                <a:spcPct val="50000"/>
              </a:spcBef>
            </a:pP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 smtClean="0">
                <a:solidFill>
                  <a:srgbClr val="000000"/>
                </a:solidFill>
                <a:sym typeface="Symbol" pitchFamily="18" charset="2"/>
              </a:rPr>
              <a:t></a:t>
            </a:r>
            <a:r>
              <a:rPr lang="en-US" sz="1600" b="1" smtClean="0">
                <a:solidFill>
                  <a:srgbClr val="000000"/>
                </a:solidFill>
              </a:rPr>
              <a:t> = </a:t>
            </a:r>
            <a:r>
              <a:rPr lang="en-US" sz="1600" b="1" smtClean="0">
                <a:solidFill>
                  <a:srgbClr val="000000"/>
                </a:solidFill>
                <a:latin typeface=" Arial"/>
              </a:rPr>
              <a:t>average arrival rate; </a:t>
            </a:r>
            <a:r>
              <a:rPr lang="en-US" sz="1600" b="1" smtClean="0">
                <a:solidFill>
                  <a:srgbClr val="000000"/>
                </a:solidFill>
                <a:sym typeface="Symbol" pitchFamily="18" charset="2"/>
              </a:rPr>
              <a:t> = </a:t>
            </a:r>
            <a:r>
              <a:rPr lang="en-US" sz="1600" b="1" smtClean="0">
                <a:solidFill>
                  <a:srgbClr val="000000"/>
                </a:solidFill>
                <a:latin typeface=" Arial"/>
              </a:rPr>
              <a:t> average service rate.</a:t>
            </a:r>
            <a:endParaRPr lang="en-US" sz="1600" smtClean="0">
              <a:solidFill>
                <a:srgbClr val="000000"/>
              </a:solidFill>
            </a:endParaRPr>
          </a:p>
          <a:p>
            <a:pPr defTabSz="793750">
              <a:spcBef>
                <a:spcPct val="5000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63650" y="727075"/>
            <a:ext cx="4786313" cy="3589338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558800"/>
          </a:xfrm>
          <a:noFill/>
          <a:ln/>
        </p:spPr>
        <p:txBody>
          <a:bodyPr/>
          <a:lstStyle/>
          <a:p>
            <a:pPr defTabSz="793750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A200F-666B-47A3-AD41-A541B59E0CB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51054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©: Nahrstedt, Angrave, Abdelzaher, Caccamo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96200" y="6248400"/>
            <a:ext cx="1447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4E2FED1-5A00-4AA5-AA21-EB9EB580E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©: Nahrstedt, Angrave, Abdelzaher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5E1F5-BAD7-462C-8195-9C56CAEAE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©: Nahrstedt, Angrave, Abdelzaher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517C4-40E6-4DBC-8A15-E1CCACBDA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©: Nahrstedt, Angrave, Abdelzaher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B04DB-D580-4A29-8F1C-B84A42A4B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©: Nahrstedt, Angrave, Abdelzaher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4BE26-2094-4D52-AA85-38876B01A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©: Nahrstedt, Angrave, Abdelzaher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3E49F-D517-42B1-A062-073DA61A6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©: Nahrstedt, Angrave, Abdelzaher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47A46-9D78-4E03-B71F-EA75DA17A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©: Nahrstedt, Angrave, Abdelzaher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DDEB-29EF-4792-A74D-3BD130E1D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©: Nahrstedt, Angrave, Abdelzaher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4DC2E-9FE8-4072-86E7-A09EF66492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©: Nahrstedt, Angrave, Abdelzaher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A8BEE-C37B-4619-8AEE-D976DEECF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©: Nahrstedt, Angrave, Abdelzaher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475E5-6547-4099-B878-3E9C15FA0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0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Copyright ©: Nahrstedt, Angrave, Abdelzaher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0D376F3-C11B-4D2F-8041-02C397B94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png"/><Relationship Id="rId4" Type="http://schemas.openxmlformats.org/officeDocument/2006/relationships/hyperlink" Target="http://en.wikipedia.org/wiki/Exponential_distribu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4876800" cy="457200"/>
          </a:xfrm>
          <a:noFill/>
        </p:spPr>
        <p:txBody>
          <a:bodyPr/>
          <a:lstStyle/>
          <a:p>
            <a:r>
              <a:rPr lang="en-US"/>
              <a:t>Copyright ©: Nahrstedt, Angrave, Abdelzaher, Caccamo</a:t>
            </a:r>
          </a:p>
        </p:txBody>
      </p:sp>
      <p:sp>
        <p:nvSpPr>
          <p:cNvPr id="18435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noFill/>
        </p:spPr>
        <p:txBody>
          <a:bodyPr/>
          <a:lstStyle/>
          <a:p>
            <a:fld id="{B08A5DE5-171F-418E-AE93-7ECD1DA1E47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066800"/>
            <a:ext cx="5638800" cy="2058988"/>
          </a:xfrm>
        </p:spPr>
        <p:txBody>
          <a:bodyPr lIns="90000" tIns="46800" rIns="90000" bIns="4680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mtClean="0">
                <a:solidFill>
                  <a:schemeClr val="folHlink"/>
                </a:solidFill>
              </a:rPr>
              <a:t>Queueing Systems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893888"/>
          </a:xfrm>
        </p:spPr>
        <p:txBody>
          <a:bodyPr lIns="90000" tIns="46800" rIns="90000" bIns="46800"/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mtClean="0">
              <a:solidFill>
                <a:srgbClr val="FFFFFF"/>
              </a:solidFill>
            </a:endParaRPr>
          </a:p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©: Nahrstedt, Angrave, Abdelzaher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8D31E2-FD93-4D71-9679-F479C881765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 of Queue Behavior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067800" cy="4114800"/>
          </a:xfrm>
        </p:spPr>
        <p:txBody>
          <a:bodyPr/>
          <a:lstStyle/>
          <a:p>
            <a:pPr eaLnBrk="1" hangingPunct="1"/>
            <a:endParaRPr lang="en-US" sz="1600" smtClean="0"/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Poisson arrivals: probability </a:t>
            </a:r>
            <a:r>
              <a:rPr lang="en-US" sz="2000" i="1" smtClean="0"/>
              <a:t>n</a:t>
            </a:r>
            <a:r>
              <a:rPr lang="en-US" sz="2000" smtClean="0"/>
              <a:t> customers arrive within time interval </a:t>
            </a:r>
            <a:r>
              <a:rPr lang="en-US" sz="2000" i="1" smtClean="0"/>
              <a:t>t</a:t>
            </a:r>
            <a:r>
              <a:rPr lang="en-US" sz="2000" smtClean="0"/>
              <a:t>  is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                    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2901950" y="2667000"/>
          <a:ext cx="1593850" cy="1152525"/>
        </p:xfrm>
        <a:graphic>
          <a:graphicData uri="http://schemas.openxmlformats.org/presentationml/2006/ole">
            <p:oleObj spid="_x0000_s26631" name="Equation" r:id="rId4" imgW="59688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4"/>
          <p:cNvSpPr txBox="1">
            <a:spLocks noGrp="1"/>
          </p:cNvSpPr>
          <p:nvPr/>
        </p:nvSpPr>
        <p:spPr bwMode="auto">
          <a:xfrm>
            <a:off x="0" y="0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en-US" sz="1400"/>
              <a:t>Copyright ©: Nahrstedt, Angrave, Abdelzaher</a:t>
            </a:r>
          </a:p>
        </p:txBody>
      </p:sp>
      <p:sp>
        <p:nvSpPr>
          <p:cNvPr id="99331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5145943F-C6B5-4362-A0F9-D9ED1E64A385}" type="slidenum">
              <a:rPr lang="en-US" sz="1400"/>
              <a:pPr algn="r" eaLnBrk="1" hangingPunct="1"/>
              <a:t>11</a:t>
            </a:fld>
            <a:endParaRPr lang="en-US" sz="140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 of Queue Behavior</a:t>
            </a: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9067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Probability </a:t>
            </a:r>
            <a:r>
              <a:rPr lang="en-US" sz="2000" i="1" smtClean="0"/>
              <a:t>n</a:t>
            </a:r>
            <a:r>
              <a:rPr lang="en-US" sz="2000" smtClean="0"/>
              <a:t> customers arrive within time interval </a:t>
            </a:r>
            <a:r>
              <a:rPr lang="en-US" sz="2000" i="1" smtClean="0"/>
              <a:t>t</a:t>
            </a:r>
            <a:r>
              <a:rPr lang="en-US" sz="2000" smtClean="0"/>
              <a:t>  is: 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Do you see any connection between previous formulas and the above one?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6788150" y="1828800"/>
          <a:ext cx="1593850" cy="1152525"/>
        </p:xfrm>
        <a:graphic>
          <a:graphicData uri="http://schemas.openxmlformats.org/presentationml/2006/ole">
            <p:oleObj spid="_x0000_s99334" name="Equation" r:id="rId4" imgW="59688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4"/>
          <p:cNvSpPr txBox="1">
            <a:spLocks noGrp="1"/>
          </p:cNvSpPr>
          <p:nvPr/>
        </p:nvSpPr>
        <p:spPr bwMode="auto">
          <a:xfrm>
            <a:off x="0" y="0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en-US" sz="1400"/>
              <a:t>Copyright ©: Nahrstedt, Angrave, Abdelzaher</a:t>
            </a:r>
          </a:p>
        </p:txBody>
      </p:sp>
      <p:sp>
        <p:nvSpPr>
          <p:cNvPr id="91139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9FB3BC39-3D78-4BD2-AAB1-210EB79A04FB}" type="slidenum">
              <a:rPr lang="en-US" sz="1400"/>
              <a:pPr algn="r" eaLnBrk="1" hangingPunct="1"/>
              <a:t>12</a:t>
            </a:fld>
            <a:endParaRPr lang="en-US" sz="140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Little’s Law in queuing theory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915400" cy="4114800"/>
          </a:xfrm>
        </p:spPr>
        <p:txBody>
          <a:bodyPr/>
          <a:lstStyle/>
          <a:p>
            <a:pPr eaLnBrk="1" hangingPunct="1"/>
            <a:r>
              <a:rPr lang="en-US" sz="1800" smtClean="0"/>
              <a:t>The average number L of customers in a stable system is equal to the average arrival rate λ times the average time W a customer spends in the system</a:t>
            </a:r>
          </a:p>
          <a:p>
            <a:pPr lvl="1" eaLnBrk="1" hangingPunct="1"/>
            <a:r>
              <a:rPr lang="en-US" sz="1400" smtClean="0"/>
              <a:t>It does not make any assumption about the specific probability distribution followed by the interarrival times between customers</a:t>
            </a:r>
          </a:p>
          <a:p>
            <a:pPr eaLnBrk="1" hangingPunct="1"/>
            <a:endParaRPr lang="en-US" sz="800" smtClean="0"/>
          </a:p>
          <a:p>
            <a:pPr eaLnBrk="1" hangingPunct="1"/>
            <a:r>
              <a:rPr lang="en-US" sz="1800" smtClean="0"/>
              <a:t>W</a:t>
            </a:r>
            <a:r>
              <a:rPr lang="en-US" sz="1800" baseline="-25000" smtClean="0"/>
              <a:t>q</a:t>
            </a:r>
            <a:r>
              <a:rPr lang="en-US" sz="1800" smtClean="0"/>
              <a:t>= mean time a customer spends in the queue </a:t>
            </a:r>
          </a:p>
          <a:p>
            <a:pPr eaLnBrk="1" hangingPunct="1"/>
            <a:endParaRPr lang="en-US" sz="800" smtClean="0">
              <a:sym typeface="Symbol" pitchFamily="18" charset="2"/>
            </a:endParaRPr>
          </a:p>
          <a:p>
            <a:pPr eaLnBrk="1" hangingPunct="1"/>
            <a:r>
              <a:rPr lang="en-US" sz="1800" smtClean="0">
                <a:sym typeface="Symbol" pitchFamily="18" charset="2"/>
              </a:rPr>
              <a:t></a:t>
            </a:r>
            <a:r>
              <a:rPr lang="en-US" sz="1800" smtClean="0"/>
              <a:t> = arrival rate</a:t>
            </a:r>
          </a:p>
          <a:p>
            <a:pPr eaLnBrk="1" hangingPunct="1"/>
            <a:endParaRPr lang="en-US" sz="800" smtClean="0"/>
          </a:p>
          <a:p>
            <a:pPr eaLnBrk="1" hangingPunct="1"/>
            <a:r>
              <a:rPr lang="en-US" sz="1800" smtClean="0"/>
              <a:t>L</a:t>
            </a:r>
            <a:r>
              <a:rPr lang="en-US" sz="1800" baseline="-25000" smtClean="0"/>
              <a:t>q</a:t>
            </a:r>
            <a:r>
              <a:rPr lang="en-US" sz="1800" smtClean="0"/>
              <a:t> = </a:t>
            </a:r>
            <a:r>
              <a:rPr lang="en-US" sz="1800" smtClean="0">
                <a:sym typeface="Symbol" pitchFamily="18" charset="2"/>
              </a:rPr>
              <a:t></a:t>
            </a:r>
            <a:r>
              <a:rPr lang="en-US" sz="1800" smtClean="0"/>
              <a:t> W</a:t>
            </a:r>
            <a:r>
              <a:rPr lang="en-US" sz="1800" baseline="-25000" smtClean="0"/>
              <a:t>q</a:t>
            </a:r>
            <a:r>
              <a:rPr lang="en-US" sz="1800" smtClean="0"/>
              <a:t> 	</a:t>
            </a:r>
            <a:r>
              <a:rPr lang="en-US" sz="1800" smtClean="0">
                <a:sym typeface="Wingdings" pitchFamily="2" charset="2"/>
              </a:rPr>
              <a:t></a:t>
            </a:r>
            <a:r>
              <a:rPr lang="en-US" sz="1800" smtClean="0"/>
              <a:t>number of customers in queue</a:t>
            </a:r>
          </a:p>
          <a:p>
            <a:pPr eaLnBrk="1" hangingPunct="1"/>
            <a:endParaRPr lang="en-US" sz="800" smtClean="0"/>
          </a:p>
          <a:p>
            <a:pPr eaLnBrk="1" hangingPunct="1"/>
            <a:r>
              <a:rPr lang="en-US" sz="1800" smtClean="0"/>
              <a:t>W = mean time a customer spends in the entire system (queue+server)</a:t>
            </a:r>
          </a:p>
          <a:p>
            <a:pPr eaLnBrk="1" hangingPunct="1">
              <a:lnSpc>
                <a:spcPct val="80000"/>
              </a:lnSpc>
            </a:pPr>
            <a:endParaRPr lang="en-US" sz="8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8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FF0000"/>
                </a:solidFill>
              </a:rPr>
              <a:t>L = </a:t>
            </a:r>
            <a:r>
              <a:rPr lang="en-US" sz="1800" smtClean="0">
                <a:solidFill>
                  <a:srgbClr val="FF0000"/>
                </a:solidFill>
                <a:sym typeface="Symbol" pitchFamily="18" charset="2"/>
              </a:rPr>
              <a:t></a:t>
            </a:r>
            <a:r>
              <a:rPr lang="en-US" sz="1800" smtClean="0">
                <a:solidFill>
                  <a:srgbClr val="FF0000"/>
                </a:solidFill>
              </a:rPr>
              <a:t> W   	</a:t>
            </a:r>
            <a:r>
              <a:rPr lang="en-US" sz="1800" smtClean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en-US" sz="1800" smtClean="0">
                <a:solidFill>
                  <a:srgbClr val="FF0000"/>
                </a:solidFill>
              </a:rPr>
              <a:t>number of customers in the system</a:t>
            </a:r>
          </a:p>
          <a:p>
            <a:pPr eaLnBrk="1" hangingPunct="1">
              <a:lnSpc>
                <a:spcPct val="80000"/>
              </a:lnSpc>
            </a:pPr>
            <a:endParaRPr lang="en-US" sz="18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In words – average number of customers is arrival rate times average waiting time</a:t>
            </a:r>
          </a:p>
        </p:txBody>
      </p:sp>
      <p:sp>
        <p:nvSpPr>
          <p:cNvPr id="91142" name="Rectangle 4"/>
          <p:cNvSpPr>
            <a:spLocks noChangeArrowheads="1"/>
          </p:cNvSpPr>
          <p:nvPr/>
        </p:nvSpPr>
        <p:spPr bwMode="auto">
          <a:xfrm>
            <a:off x="304800" y="5105400"/>
            <a:ext cx="845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/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3200"/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4"/>
          <p:cNvSpPr txBox="1">
            <a:spLocks noGrp="1"/>
          </p:cNvSpPr>
          <p:nvPr/>
        </p:nvSpPr>
        <p:spPr bwMode="auto">
          <a:xfrm>
            <a:off x="0" y="0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en-US" sz="1400"/>
              <a:t>Copyright ©: Nahrstedt, Angrave, Abdelzaher</a:t>
            </a:r>
          </a:p>
        </p:txBody>
      </p:sp>
      <p:sp>
        <p:nvSpPr>
          <p:cNvPr id="95235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446EDA8A-FE17-4423-BFE7-67EE09A9A795}" type="slidenum">
              <a:rPr lang="en-US" sz="1400"/>
              <a:pPr algn="r" eaLnBrk="1" hangingPunct="1"/>
              <a:t>13</a:t>
            </a:fld>
            <a:endParaRPr lang="en-US" sz="1400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64462" cy="1462087"/>
          </a:xfrm>
        </p:spPr>
        <p:txBody>
          <a:bodyPr/>
          <a:lstStyle/>
          <a:p>
            <a:pPr eaLnBrk="1" hangingPunct="1"/>
            <a:r>
              <a:rPr lang="en-US" smtClean="0"/>
              <a:t>Analysis of M/M/1 queue model</a:t>
            </a:r>
          </a:p>
        </p:txBody>
      </p:sp>
      <p:graphicFrame>
        <p:nvGraphicFramePr>
          <p:cNvPr id="95237" name="Object 3"/>
          <p:cNvGraphicFramePr>
            <a:graphicFrameLocks noChangeAspect="1"/>
          </p:cNvGraphicFramePr>
          <p:nvPr>
            <p:ph type="body" idx="4294967295"/>
          </p:nvPr>
        </p:nvGraphicFramePr>
        <p:xfrm>
          <a:off x="3657600" y="1857375"/>
          <a:ext cx="1295400" cy="873125"/>
        </p:xfrm>
        <a:graphic>
          <a:graphicData uri="http://schemas.openxmlformats.org/presentationml/2006/ole">
            <p:oleObj spid="_x0000_s95237" name="Equation" r:id="rId4" imgW="622080" imgH="419040" progId="Equation.3">
              <p:embed/>
            </p:oleObj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3505200" y="4572000"/>
          <a:ext cx="1219200" cy="854075"/>
        </p:xfrm>
        <a:graphic>
          <a:graphicData uri="http://schemas.openxmlformats.org/presentationml/2006/ole">
            <p:oleObj spid="_x0000_s95238" name="Equation" r:id="rId5" imgW="596880" imgH="419040" progId="Equation.3">
              <p:embed/>
            </p:oleObj>
          </a:graphicData>
        </a:graphic>
      </p:graphicFrame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228600" y="2206625"/>
            <a:ext cx="8682038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 Server Utilization:</a:t>
            </a:r>
            <a:endParaRPr lang="en-US" sz="20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 mean time W</a:t>
            </a:r>
            <a:r>
              <a:rPr lang="en-US" baseline="-25000"/>
              <a:t>s</a:t>
            </a:r>
            <a:r>
              <a:rPr lang="en-US"/>
              <a:t> a customer spends in the server is 1/</a:t>
            </a:r>
            <a:r>
              <a:rPr lang="en-US" sz="2000">
                <a:sym typeface="Symbol" pitchFamily="18" charset="2"/>
              </a:rPr>
              <a:t></a:t>
            </a:r>
            <a:r>
              <a:rPr lang="en-US"/>
              <a:t>, where </a:t>
            </a:r>
            <a:r>
              <a:rPr lang="en-US" sz="2000">
                <a:sym typeface="Symbol" pitchFamily="18" charset="2"/>
              </a:rPr>
              <a:t></a:t>
            </a:r>
            <a:r>
              <a:rPr lang="en-US"/>
              <a:t> is the service rate.</a:t>
            </a:r>
            <a:r>
              <a:rPr lang="en-US" sz="2000"/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 According to M/M/1 queue model, the expected number of customers in the Queue+Server system is: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/>
              <a:t> Quiz</a:t>
            </a:r>
            <a:r>
              <a:rPr lang="en-US"/>
              <a:t>: how can we derive the average time W in the system, and the average time W</a:t>
            </a:r>
            <a:r>
              <a:rPr lang="en-US" baseline="-25000"/>
              <a:t>q</a:t>
            </a:r>
            <a:r>
              <a:rPr lang="en-US"/>
              <a:t> in the queue?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©: Nahrstedt, Angrave, Abdelzaher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ADDA51-B18C-43FA-A54E-88D2F2920DF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Hamburger Problem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3" y="2017713"/>
            <a:ext cx="8421687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1800" smtClean="0"/>
              <a:t>7 Hamburgers arrive on average every time unit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18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1800" smtClean="0"/>
              <a:t>8 Hamburgers are processed by Joe on average every unit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180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1800" smtClean="0"/>
              <a:t>Av. time hamburger waiting to be eaten?  (Do they get cold?)  Ans = ????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US" sz="180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1800" smtClean="0"/>
              <a:t>Av number of hamburgers waiting in queue to be eaten?  Ans = ????</a:t>
            </a:r>
          </a:p>
        </p:txBody>
      </p:sp>
      <p:pic>
        <p:nvPicPr>
          <p:cNvPr id="28678" name="Picture 4" descr="MPj0409623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6483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5" descr="MCj040626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5038725"/>
            <a:ext cx="18224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680" name="Group 6"/>
          <p:cNvGrpSpPr>
            <a:grpSpLocks/>
          </p:cNvGrpSpPr>
          <p:nvPr/>
        </p:nvGrpSpPr>
        <p:grpSpPr bwMode="auto">
          <a:xfrm>
            <a:off x="2895600" y="5572125"/>
            <a:ext cx="2743200" cy="1133475"/>
            <a:chOff x="1584" y="2502"/>
            <a:chExt cx="1728" cy="714"/>
          </a:xfrm>
        </p:grpSpPr>
        <p:pic>
          <p:nvPicPr>
            <p:cNvPr id="28685" name="Picture 7" descr="MPj04088680000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32" y="2742"/>
              <a:ext cx="474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8" descr="MPj04088680000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08" y="2742"/>
              <a:ext cx="474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7" name="Picture 9" descr="MPj04088680000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32" y="2742"/>
              <a:ext cx="474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8" name="AutoShape 10"/>
            <p:cNvSpPr>
              <a:spLocks/>
            </p:cNvSpPr>
            <p:nvPr/>
          </p:nvSpPr>
          <p:spPr bwMode="auto">
            <a:xfrm rot="5400000">
              <a:off x="2376" y="1710"/>
              <a:ext cx="144" cy="1728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81" name="Text Box 11"/>
          <p:cNvSpPr txBox="1">
            <a:spLocks noChangeArrowheads="1"/>
          </p:cNvSpPr>
          <p:nvPr/>
        </p:nvSpPr>
        <p:spPr bwMode="auto">
          <a:xfrm>
            <a:off x="3733800" y="5191125"/>
            <a:ext cx="925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Queue</a:t>
            </a:r>
          </a:p>
        </p:txBody>
      </p:sp>
      <p:sp>
        <p:nvSpPr>
          <p:cNvPr id="28682" name="AutoShape 12"/>
          <p:cNvSpPr>
            <a:spLocks noChangeArrowheads="1"/>
          </p:cNvSpPr>
          <p:nvPr/>
        </p:nvSpPr>
        <p:spPr bwMode="auto">
          <a:xfrm>
            <a:off x="6019800" y="5953125"/>
            <a:ext cx="685800" cy="8382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3"/>
          <p:cNvSpPr txBox="1">
            <a:spLocks noChangeArrowheads="1"/>
          </p:cNvSpPr>
          <p:nvPr/>
        </p:nvSpPr>
        <p:spPr bwMode="auto">
          <a:xfrm>
            <a:off x="6248400" y="6181725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7</a:t>
            </a:r>
          </a:p>
        </p:txBody>
      </p:sp>
      <p:sp>
        <p:nvSpPr>
          <p:cNvPr id="28684" name="AutoShape 14"/>
          <p:cNvSpPr>
            <a:spLocks noChangeArrowheads="1"/>
          </p:cNvSpPr>
          <p:nvPr/>
        </p:nvSpPr>
        <p:spPr bwMode="auto">
          <a:xfrm>
            <a:off x="2133600" y="5953125"/>
            <a:ext cx="685800" cy="8382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Verdana" pitchFamily="34" charset="0"/>
              </a:rPr>
              <a:t>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©: Nahrstedt, Angrave, Abdelzaher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3A531B-A7BC-4FCB-A857-08B3ABF155F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How busy is the server?</a:t>
            </a:r>
          </a:p>
        </p:txBody>
      </p:sp>
      <p:pic>
        <p:nvPicPr>
          <p:cNvPr id="30725" name="Picture 3" descr="MCBD07614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819400"/>
            <a:ext cx="1692275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4" descr="MCj0396684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2819400"/>
            <a:ext cx="1252538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5" descr="MCj0396684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2819400"/>
            <a:ext cx="1252538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6" descr="MCj0396684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819400"/>
            <a:ext cx="1252538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9" name="AutoShape 7"/>
          <p:cNvSpPr>
            <a:spLocks noChangeArrowheads="1"/>
          </p:cNvSpPr>
          <p:nvPr/>
        </p:nvSpPr>
        <p:spPr bwMode="auto">
          <a:xfrm>
            <a:off x="7543800" y="3276600"/>
            <a:ext cx="990600" cy="685800"/>
          </a:xfrm>
          <a:prstGeom prst="leftArrow">
            <a:avLst>
              <a:gd name="adj1" fmla="val 50000"/>
              <a:gd name="adj2" fmla="val 361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Text Box 8"/>
          <p:cNvSpPr txBox="1">
            <a:spLocks noChangeArrowheads="1"/>
          </p:cNvSpPr>
          <p:nvPr/>
        </p:nvSpPr>
        <p:spPr bwMode="auto">
          <a:xfrm>
            <a:off x="7299325" y="2281238"/>
            <a:ext cx="877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λ</a:t>
            </a:r>
            <a:r>
              <a:rPr lang="en-US" sz="2800">
                <a:latin typeface="Verdana" pitchFamily="34" charset="0"/>
              </a:rPr>
              <a:t>=2</a:t>
            </a:r>
            <a:endParaRPr lang="el-GR" sz="2800">
              <a:latin typeface="Verdana" pitchFamily="34" charset="0"/>
            </a:endParaRPr>
          </a:p>
        </p:txBody>
      </p:sp>
      <p:sp>
        <p:nvSpPr>
          <p:cNvPr id="30731" name="Text Box 9"/>
          <p:cNvSpPr txBox="1">
            <a:spLocks noChangeArrowheads="1"/>
          </p:cNvSpPr>
          <p:nvPr/>
        </p:nvSpPr>
        <p:spPr bwMode="auto">
          <a:xfrm>
            <a:off x="1295400" y="2209800"/>
            <a:ext cx="927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800">
                <a:latin typeface="Verdana" pitchFamily="34" charset="0"/>
              </a:rPr>
              <a:t>μ</a:t>
            </a:r>
            <a:r>
              <a:rPr lang="en-US" sz="2800">
                <a:latin typeface="Verdana" pitchFamily="34" charset="0"/>
              </a:rPr>
              <a:t>=3</a:t>
            </a:r>
            <a:endParaRPr lang="el-GR" sz="2800">
              <a:latin typeface="Verdana" pitchFamily="34" charset="0"/>
            </a:endParaRPr>
          </a:p>
        </p:txBody>
      </p:sp>
      <p:sp>
        <p:nvSpPr>
          <p:cNvPr id="30732" name="Text Box 17"/>
          <p:cNvSpPr txBox="1">
            <a:spLocks noChangeArrowheads="1"/>
          </p:cNvSpPr>
          <p:nvPr/>
        </p:nvSpPr>
        <p:spPr bwMode="auto">
          <a:xfrm>
            <a:off x="6461125" y="8699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©: Nahrstedt, Angrave, Abdelzaher</a:t>
            </a:r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1CEA0F-E055-4CAC-9F78-BC35C2BA137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long is an eater in the system?</a:t>
            </a:r>
          </a:p>
        </p:txBody>
      </p:sp>
      <p:pic>
        <p:nvPicPr>
          <p:cNvPr id="32773" name="Picture 3" descr="MCBD07614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438400"/>
            <a:ext cx="1692275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4" descr="MCj0396684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2438400"/>
            <a:ext cx="1252538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5" descr="MCj0396684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438400"/>
            <a:ext cx="1252538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6" descr="MCj0396684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2438400"/>
            <a:ext cx="1252538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AutoShape 7"/>
          <p:cNvSpPr>
            <a:spLocks noChangeArrowheads="1"/>
          </p:cNvSpPr>
          <p:nvPr/>
        </p:nvSpPr>
        <p:spPr bwMode="auto">
          <a:xfrm>
            <a:off x="7620000" y="2895600"/>
            <a:ext cx="990600" cy="685800"/>
          </a:xfrm>
          <a:prstGeom prst="leftArrow">
            <a:avLst>
              <a:gd name="adj1" fmla="val 50000"/>
              <a:gd name="adj2" fmla="val 361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Text Box 8"/>
          <p:cNvSpPr txBox="1">
            <a:spLocks noChangeArrowheads="1"/>
          </p:cNvSpPr>
          <p:nvPr/>
        </p:nvSpPr>
        <p:spPr bwMode="auto">
          <a:xfrm>
            <a:off x="7375525" y="1900238"/>
            <a:ext cx="877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λ</a:t>
            </a:r>
            <a:r>
              <a:rPr lang="en-US" sz="2800">
                <a:latin typeface="Verdana" pitchFamily="34" charset="0"/>
              </a:rPr>
              <a:t>=2</a:t>
            </a:r>
            <a:endParaRPr lang="el-GR" sz="2800">
              <a:latin typeface="Verdana" pitchFamily="34" charset="0"/>
            </a:endParaRPr>
          </a:p>
        </p:txBody>
      </p:sp>
      <p:sp>
        <p:nvSpPr>
          <p:cNvPr id="32779" name="Text Box 9"/>
          <p:cNvSpPr txBox="1">
            <a:spLocks noChangeArrowheads="1"/>
          </p:cNvSpPr>
          <p:nvPr/>
        </p:nvSpPr>
        <p:spPr bwMode="auto">
          <a:xfrm>
            <a:off x="1371600" y="1828800"/>
            <a:ext cx="927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800">
                <a:latin typeface="Verdana" pitchFamily="34" charset="0"/>
              </a:rPr>
              <a:t>μ</a:t>
            </a:r>
            <a:r>
              <a:rPr lang="en-US" sz="2800">
                <a:latin typeface="Verdana" pitchFamily="34" charset="0"/>
              </a:rPr>
              <a:t>=3</a:t>
            </a:r>
            <a:endParaRPr lang="el-GR" sz="2800">
              <a:latin typeface="Verdana" pitchFamily="34" charset="0"/>
            </a:endParaRPr>
          </a:p>
        </p:txBody>
      </p:sp>
      <p:sp>
        <p:nvSpPr>
          <p:cNvPr id="32780" name="Text Box 10"/>
          <p:cNvSpPr txBox="1">
            <a:spLocks noChangeArrowheads="1"/>
          </p:cNvSpPr>
          <p:nvPr/>
        </p:nvSpPr>
        <p:spPr bwMode="auto">
          <a:xfrm>
            <a:off x="6461125" y="10985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©: Nahrstedt, Angrave, Abdelzaher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How long is someone in the queue?</a:t>
            </a:r>
          </a:p>
        </p:txBody>
      </p:sp>
      <p:pic>
        <p:nvPicPr>
          <p:cNvPr id="33796" name="Picture 3" descr="MCBD07614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667000"/>
            <a:ext cx="1692275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4" descr="MCj0396684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2667000"/>
            <a:ext cx="1252538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5" descr="MCj0396684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2667000"/>
            <a:ext cx="1252538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6" descr="MCj0396684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667000"/>
            <a:ext cx="1252538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0" name="AutoShape 7"/>
          <p:cNvSpPr>
            <a:spLocks noChangeArrowheads="1"/>
          </p:cNvSpPr>
          <p:nvPr/>
        </p:nvSpPr>
        <p:spPr bwMode="auto">
          <a:xfrm>
            <a:off x="7693025" y="3640138"/>
            <a:ext cx="990600" cy="685800"/>
          </a:xfrm>
          <a:prstGeom prst="leftArrow">
            <a:avLst>
              <a:gd name="adj1" fmla="val 50000"/>
              <a:gd name="adj2" fmla="val 361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7299325" y="2128838"/>
            <a:ext cx="877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λ</a:t>
            </a:r>
            <a:r>
              <a:rPr lang="en-US" sz="2800">
                <a:latin typeface="Verdana" pitchFamily="34" charset="0"/>
              </a:rPr>
              <a:t>=2</a:t>
            </a:r>
            <a:endParaRPr lang="el-GR" sz="2800">
              <a:latin typeface="Verdana" pitchFamily="34" charset="0"/>
            </a:endParaRP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1295400" y="2057400"/>
            <a:ext cx="927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800">
                <a:latin typeface="Verdana" pitchFamily="34" charset="0"/>
              </a:rPr>
              <a:t>μ</a:t>
            </a:r>
            <a:r>
              <a:rPr lang="en-US" sz="2800">
                <a:latin typeface="Verdana" pitchFamily="34" charset="0"/>
              </a:rPr>
              <a:t>=3</a:t>
            </a:r>
            <a:endParaRPr lang="el-GR" sz="2800">
              <a:latin typeface="Verdana" pitchFamily="34" charset="0"/>
            </a:endParaRPr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6461125" y="8699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©: Nahrstedt, Angrave, Abdelzaher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How many people in queue?</a:t>
            </a:r>
          </a:p>
        </p:txBody>
      </p:sp>
      <p:pic>
        <p:nvPicPr>
          <p:cNvPr id="34820" name="Picture 3" descr="MCBD07614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667000"/>
            <a:ext cx="1692275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4" descr="MCj0396684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2667000"/>
            <a:ext cx="1252538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5" descr="MCj0396684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2667000"/>
            <a:ext cx="1252538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6" descr="MCj0396684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667000"/>
            <a:ext cx="1252538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AutoShape 7"/>
          <p:cNvSpPr>
            <a:spLocks noChangeArrowheads="1"/>
          </p:cNvSpPr>
          <p:nvPr/>
        </p:nvSpPr>
        <p:spPr bwMode="auto">
          <a:xfrm>
            <a:off x="7543800" y="3124200"/>
            <a:ext cx="990600" cy="685800"/>
          </a:xfrm>
          <a:prstGeom prst="leftArrow">
            <a:avLst>
              <a:gd name="adj1" fmla="val 50000"/>
              <a:gd name="adj2" fmla="val 361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7299325" y="2128838"/>
            <a:ext cx="877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λ</a:t>
            </a:r>
            <a:r>
              <a:rPr lang="en-US" sz="2800">
                <a:latin typeface="Verdana" pitchFamily="34" charset="0"/>
              </a:rPr>
              <a:t>=2</a:t>
            </a:r>
            <a:endParaRPr lang="el-GR" sz="2800">
              <a:latin typeface="Verdana" pitchFamily="34" charset="0"/>
            </a:endParaRP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295400" y="2057400"/>
            <a:ext cx="927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800">
                <a:latin typeface="Verdana" pitchFamily="34" charset="0"/>
              </a:rPr>
              <a:t>μ</a:t>
            </a:r>
            <a:r>
              <a:rPr lang="en-US" sz="2800">
                <a:latin typeface="Verdana" pitchFamily="34" charset="0"/>
              </a:rPr>
              <a:t>=3</a:t>
            </a:r>
            <a:endParaRPr lang="el-GR" sz="2800">
              <a:latin typeface="Verdana" pitchFamily="34" charset="0"/>
            </a:endParaRP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6461125" y="8699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©: Nahrstedt, Angrave, Abdelzaher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693E6F-DC68-4B72-B8BF-0074BD88A49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Interesting Fact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001000" cy="2362200"/>
          </a:xfrm>
        </p:spPr>
        <p:txBody>
          <a:bodyPr/>
          <a:lstStyle/>
          <a:p>
            <a:pPr eaLnBrk="1" hangingPunct="1"/>
            <a:r>
              <a:rPr lang="en-US" smtClean="0"/>
              <a:t>As </a:t>
            </a:r>
            <a:r>
              <a:rPr lang="en-US" smtClean="0">
                <a:sym typeface="Symbol" pitchFamily="18" charset="2"/>
              </a:rPr>
              <a:t></a:t>
            </a:r>
            <a:r>
              <a:rPr lang="en-US" smtClean="0"/>
              <a:t> approaches one, the queue length becomes infinitely large.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©: Nahrstedt, Angrave, Abdelzaher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6F1511-1FA7-43B5-AE4B-778ED7D3338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 of This Lecture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eaLnBrk="1" hangingPunct="1"/>
            <a:r>
              <a:rPr lang="en-US" sz="3600" smtClean="0"/>
              <a:t>Goals:</a:t>
            </a:r>
          </a:p>
          <a:p>
            <a:pPr lvl="1" eaLnBrk="1" hangingPunct="1"/>
            <a:r>
              <a:rPr lang="en-US" sz="3200" smtClean="0"/>
              <a:t>Introduction to Principles for Reasoning about Process Management/Scheduling</a:t>
            </a:r>
          </a:p>
          <a:p>
            <a:pPr eaLnBrk="1" hangingPunct="1"/>
            <a:endParaRPr lang="en-US" sz="3600" smtClean="0"/>
          </a:p>
          <a:p>
            <a:pPr eaLnBrk="1" hangingPunct="1"/>
            <a:r>
              <a:rPr lang="en-US" sz="3600" smtClean="0"/>
              <a:t>Things covered in this lecture:</a:t>
            </a:r>
          </a:p>
          <a:p>
            <a:pPr lvl="1" eaLnBrk="1" hangingPunct="1"/>
            <a:r>
              <a:rPr lang="en-US" sz="3200" smtClean="0"/>
              <a:t>Introduction to Queuing Theory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©: Nahrstedt, Angrave, Abdelzaher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FE2430-B5CC-4A60-AD4F-E12293FA977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Until Now We Looked at Single Server, Single Queue</a:t>
            </a:r>
          </a:p>
        </p:txBody>
      </p:sp>
      <p:sp>
        <p:nvSpPr>
          <p:cNvPr id="1332227" name="Rectangle 3"/>
          <p:cNvSpPr>
            <a:spLocks noChangeArrowheads="1"/>
          </p:cNvSpPr>
          <p:nvPr/>
        </p:nvSpPr>
        <p:spPr bwMode="auto">
          <a:xfrm>
            <a:off x="2743200" y="3048000"/>
            <a:ext cx="1905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6870" name="Line 4"/>
          <p:cNvSpPr>
            <a:spLocks noChangeShapeType="1"/>
          </p:cNvSpPr>
          <p:nvPr/>
        </p:nvSpPr>
        <p:spPr bwMode="auto">
          <a:xfrm>
            <a:off x="4648200" y="3505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4419600" y="3048000"/>
            <a:ext cx="228600" cy="990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Rectangle 6"/>
          <p:cNvSpPr>
            <a:spLocks noChangeArrowheads="1"/>
          </p:cNvSpPr>
          <p:nvPr/>
        </p:nvSpPr>
        <p:spPr bwMode="auto">
          <a:xfrm>
            <a:off x="3962400" y="3048000"/>
            <a:ext cx="228600" cy="9906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7"/>
          <p:cNvSpPr>
            <a:spLocks noChangeArrowheads="1"/>
          </p:cNvSpPr>
          <p:nvPr/>
        </p:nvSpPr>
        <p:spPr bwMode="auto">
          <a:xfrm>
            <a:off x="4191000" y="3048000"/>
            <a:ext cx="228600" cy="990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32" name="Oval 8"/>
          <p:cNvSpPr>
            <a:spLocks noChangeArrowheads="1"/>
          </p:cNvSpPr>
          <p:nvPr/>
        </p:nvSpPr>
        <p:spPr bwMode="auto">
          <a:xfrm>
            <a:off x="5638800" y="2895600"/>
            <a:ext cx="13716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1752600" y="3505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234" name="Text Box 10"/>
          <p:cNvSpPr txBox="1">
            <a:spLocks noChangeArrowheads="1"/>
          </p:cNvSpPr>
          <p:nvPr/>
        </p:nvSpPr>
        <p:spPr bwMode="auto">
          <a:xfrm>
            <a:off x="304800" y="1981200"/>
            <a:ext cx="4067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ARRIVAL RATE </a:t>
            </a:r>
            <a:r>
              <a:rPr 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endParaRPr lang="en-US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32235" name="Text Box 11"/>
          <p:cNvSpPr txBox="1">
            <a:spLocks noChangeArrowheads="1"/>
          </p:cNvSpPr>
          <p:nvPr/>
        </p:nvSpPr>
        <p:spPr bwMode="auto">
          <a:xfrm>
            <a:off x="4800600" y="4495800"/>
            <a:ext cx="3978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SERVICE RATE </a:t>
            </a:r>
            <a:r>
              <a:rPr 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</a:t>
            </a:r>
            <a:endParaRPr lang="en-US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32236" name="Text Box 12"/>
          <p:cNvSpPr txBox="1">
            <a:spLocks noChangeArrowheads="1"/>
          </p:cNvSpPr>
          <p:nvPr/>
        </p:nvSpPr>
        <p:spPr bwMode="auto">
          <a:xfrm>
            <a:off x="2895600" y="4114800"/>
            <a:ext cx="169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 Queue</a:t>
            </a:r>
          </a:p>
        </p:txBody>
      </p:sp>
      <p:sp>
        <p:nvSpPr>
          <p:cNvPr id="1332237" name="Text Box 13"/>
          <p:cNvSpPr txBox="1">
            <a:spLocks noChangeArrowheads="1"/>
          </p:cNvSpPr>
          <p:nvPr/>
        </p:nvSpPr>
        <p:spPr bwMode="auto">
          <a:xfrm>
            <a:off x="5851525" y="2403475"/>
            <a:ext cx="97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Server</a:t>
            </a:r>
          </a:p>
        </p:txBody>
      </p:sp>
      <p:sp>
        <p:nvSpPr>
          <p:cNvPr id="36880" name="Line 14"/>
          <p:cNvSpPr>
            <a:spLocks noChangeShapeType="1"/>
          </p:cNvSpPr>
          <p:nvPr/>
        </p:nvSpPr>
        <p:spPr bwMode="auto">
          <a:xfrm>
            <a:off x="7010400" y="3505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©: Nahrstedt, Angrave, Abdelzaher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88FF1E-98D5-4900-BB1D-519E87A3372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Sum of Independent Poisson Arrivals </a:t>
            </a:r>
          </a:p>
        </p:txBody>
      </p:sp>
      <p:sp>
        <p:nvSpPr>
          <p:cNvPr id="1334275" name="Rectangle 3"/>
          <p:cNvSpPr>
            <a:spLocks noChangeArrowheads="1"/>
          </p:cNvSpPr>
          <p:nvPr/>
        </p:nvSpPr>
        <p:spPr bwMode="auto">
          <a:xfrm>
            <a:off x="3276600" y="3048000"/>
            <a:ext cx="1905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7894" name="Line 4"/>
          <p:cNvSpPr>
            <a:spLocks noChangeShapeType="1"/>
          </p:cNvSpPr>
          <p:nvPr/>
        </p:nvSpPr>
        <p:spPr bwMode="auto">
          <a:xfrm>
            <a:off x="5181600" y="3505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4953000" y="3048000"/>
            <a:ext cx="228600" cy="990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4495800" y="3048000"/>
            <a:ext cx="228600" cy="9906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4724400" y="3048000"/>
            <a:ext cx="228600" cy="990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280" name="Oval 8"/>
          <p:cNvSpPr>
            <a:spLocks noChangeArrowheads="1"/>
          </p:cNvSpPr>
          <p:nvPr/>
        </p:nvSpPr>
        <p:spPr bwMode="auto">
          <a:xfrm>
            <a:off x="6172200" y="2895600"/>
            <a:ext cx="13716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7899" name="Line 9"/>
          <p:cNvSpPr>
            <a:spLocks noChangeShapeType="1"/>
          </p:cNvSpPr>
          <p:nvPr/>
        </p:nvSpPr>
        <p:spPr bwMode="auto">
          <a:xfrm>
            <a:off x="762000" y="2667000"/>
            <a:ext cx="2514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282" name="Text Box 10"/>
          <p:cNvSpPr txBox="1">
            <a:spLocks noChangeArrowheads="1"/>
          </p:cNvSpPr>
          <p:nvPr/>
        </p:nvSpPr>
        <p:spPr bwMode="auto">
          <a:xfrm>
            <a:off x="-36513" y="2270125"/>
            <a:ext cx="2430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ARRIVAL RATE </a:t>
            </a:r>
            <a:r>
              <a:rPr 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sz="2000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1</a:t>
            </a:r>
            <a:endParaRPr lang="en-US" sz="2000" b="1" baseline="-250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34283" name="Text Box 11"/>
          <p:cNvSpPr txBox="1">
            <a:spLocks noChangeArrowheads="1"/>
          </p:cNvSpPr>
          <p:nvPr/>
        </p:nvSpPr>
        <p:spPr bwMode="auto">
          <a:xfrm>
            <a:off x="5791200" y="4114800"/>
            <a:ext cx="2297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SERVICE RATE </a:t>
            </a:r>
            <a:r>
              <a:rPr 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</a:t>
            </a:r>
            <a:endParaRPr lang="en-US" sz="20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34284" name="Text Box 12"/>
          <p:cNvSpPr txBox="1">
            <a:spLocks noChangeArrowheads="1"/>
          </p:cNvSpPr>
          <p:nvPr/>
        </p:nvSpPr>
        <p:spPr bwMode="auto">
          <a:xfrm>
            <a:off x="3429000" y="4114800"/>
            <a:ext cx="169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 Queue</a:t>
            </a:r>
          </a:p>
        </p:txBody>
      </p:sp>
      <p:sp>
        <p:nvSpPr>
          <p:cNvPr id="1334285" name="Text Box 13"/>
          <p:cNvSpPr txBox="1">
            <a:spLocks noChangeArrowheads="1"/>
          </p:cNvSpPr>
          <p:nvPr/>
        </p:nvSpPr>
        <p:spPr bwMode="auto">
          <a:xfrm>
            <a:off x="6400800" y="2362200"/>
            <a:ext cx="97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Server</a:t>
            </a:r>
          </a:p>
        </p:txBody>
      </p:sp>
      <p:sp>
        <p:nvSpPr>
          <p:cNvPr id="37904" name="Line 14"/>
          <p:cNvSpPr>
            <a:spLocks noChangeShapeType="1"/>
          </p:cNvSpPr>
          <p:nvPr/>
        </p:nvSpPr>
        <p:spPr bwMode="auto">
          <a:xfrm>
            <a:off x="7543800" y="3505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5" name="Line 15"/>
          <p:cNvSpPr>
            <a:spLocks noChangeShapeType="1"/>
          </p:cNvSpPr>
          <p:nvPr/>
        </p:nvSpPr>
        <p:spPr bwMode="auto">
          <a:xfrm flipV="1">
            <a:off x="685800" y="3886200"/>
            <a:ext cx="2590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288" name="Text Box 16"/>
          <p:cNvSpPr txBox="1">
            <a:spLocks noChangeArrowheads="1"/>
          </p:cNvSpPr>
          <p:nvPr/>
        </p:nvSpPr>
        <p:spPr bwMode="auto">
          <a:xfrm>
            <a:off x="76200" y="4327525"/>
            <a:ext cx="2430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ARRIVAL RATE </a:t>
            </a:r>
            <a:r>
              <a:rPr 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sz="2000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2</a:t>
            </a:r>
            <a:endParaRPr lang="en-US" sz="2000" b="1" baseline="-250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34289" name="Text Box 17"/>
          <p:cNvSpPr txBox="1">
            <a:spLocks noChangeArrowheads="1"/>
          </p:cNvSpPr>
          <p:nvPr/>
        </p:nvSpPr>
        <p:spPr bwMode="auto">
          <a:xfrm>
            <a:off x="3190875" y="6140450"/>
            <a:ext cx="2066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=</a:t>
            </a:r>
            <a:r>
              <a:rPr 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sz="3600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+</a:t>
            </a:r>
            <a:r>
              <a:rPr 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3600" b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37909" name="Rectangle 3"/>
          <p:cNvSpPr>
            <a:spLocks noChangeArrowheads="1"/>
          </p:cNvSpPr>
          <p:nvPr/>
        </p:nvSpPr>
        <p:spPr bwMode="auto">
          <a:xfrm>
            <a:off x="76200" y="5181600"/>
            <a:ext cx="9067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If two or more arrival processes are independent and Poisson with parameter </a:t>
            </a:r>
            <a:r>
              <a:rPr lang="el-GR"/>
              <a:t>λ</a:t>
            </a:r>
            <a:r>
              <a:rPr lang="en-US" baseline="-25000"/>
              <a:t>i</a:t>
            </a:r>
            <a:r>
              <a:rPr lang="en-US"/>
              <a:t>, then their sum is also Poisson with parameter </a:t>
            </a:r>
            <a:r>
              <a:rPr lang="el-GR"/>
              <a:t>λ</a:t>
            </a:r>
            <a:r>
              <a:rPr lang="en-US"/>
              <a:t> equal to the sum of </a:t>
            </a:r>
            <a:r>
              <a:rPr lang="el-GR"/>
              <a:t>λ</a:t>
            </a:r>
            <a:r>
              <a:rPr lang="en-US" baseline="-25000"/>
              <a:t>i</a:t>
            </a:r>
            <a:endParaRPr lang="en-US"/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©: Nahrstedt, Angrave, Abdelzaher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43FB57-5163-4FA9-9566-53F88E92F5E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As long as service times are exponentially distributed...</a:t>
            </a:r>
          </a:p>
        </p:txBody>
      </p:sp>
      <p:sp>
        <p:nvSpPr>
          <p:cNvPr id="1340419" name="Rectangle 3"/>
          <p:cNvSpPr>
            <a:spLocks noChangeArrowheads="1"/>
          </p:cNvSpPr>
          <p:nvPr/>
        </p:nvSpPr>
        <p:spPr bwMode="auto">
          <a:xfrm>
            <a:off x="1524000" y="3733800"/>
            <a:ext cx="1905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9942" name="Line 4"/>
          <p:cNvSpPr>
            <a:spLocks noChangeShapeType="1"/>
          </p:cNvSpPr>
          <p:nvPr/>
        </p:nvSpPr>
        <p:spPr bwMode="auto">
          <a:xfrm flipV="1">
            <a:off x="3429000" y="2895600"/>
            <a:ext cx="2209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3200400" y="3733800"/>
            <a:ext cx="228600" cy="990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Rectangle 6"/>
          <p:cNvSpPr>
            <a:spLocks noChangeArrowheads="1"/>
          </p:cNvSpPr>
          <p:nvPr/>
        </p:nvSpPr>
        <p:spPr bwMode="auto">
          <a:xfrm>
            <a:off x="2743200" y="3733800"/>
            <a:ext cx="228600" cy="9906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7"/>
          <p:cNvSpPr>
            <a:spLocks noChangeArrowheads="1"/>
          </p:cNvSpPr>
          <p:nvPr/>
        </p:nvSpPr>
        <p:spPr bwMode="auto">
          <a:xfrm>
            <a:off x="2971800" y="3733800"/>
            <a:ext cx="228600" cy="990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Line 8"/>
          <p:cNvSpPr>
            <a:spLocks noChangeShapeType="1"/>
          </p:cNvSpPr>
          <p:nvPr/>
        </p:nvSpPr>
        <p:spPr bwMode="auto">
          <a:xfrm>
            <a:off x="533400" y="41910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0425" name="Text Box 9"/>
          <p:cNvSpPr txBox="1">
            <a:spLocks noChangeArrowheads="1"/>
          </p:cNvSpPr>
          <p:nvPr/>
        </p:nvSpPr>
        <p:spPr bwMode="auto">
          <a:xfrm>
            <a:off x="0" y="3276600"/>
            <a:ext cx="2776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ARRIVAL RATE </a:t>
            </a:r>
            <a:r>
              <a:rPr 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endParaRPr lang="en-US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40426" name="Text Box 10"/>
          <p:cNvSpPr txBox="1">
            <a:spLocks noChangeArrowheads="1"/>
          </p:cNvSpPr>
          <p:nvPr/>
        </p:nvSpPr>
        <p:spPr bwMode="auto">
          <a:xfrm>
            <a:off x="4902200" y="1752600"/>
            <a:ext cx="287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SERVICE RATE </a:t>
            </a:r>
            <a:r>
              <a:rPr 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1</a:t>
            </a:r>
            <a:endParaRPr lang="en-US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40427" name="Text Box 11"/>
          <p:cNvSpPr txBox="1">
            <a:spLocks noChangeArrowheads="1"/>
          </p:cNvSpPr>
          <p:nvPr/>
        </p:nvSpPr>
        <p:spPr bwMode="auto">
          <a:xfrm>
            <a:off x="1676400" y="4800600"/>
            <a:ext cx="169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 Queue</a:t>
            </a:r>
          </a:p>
        </p:txBody>
      </p:sp>
      <p:grpSp>
        <p:nvGrpSpPr>
          <p:cNvPr id="39950" name="Group 12"/>
          <p:cNvGrpSpPr>
            <a:grpSpLocks/>
          </p:cNvGrpSpPr>
          <p:nvPr/>
        </p:nvGrpSpPr>
        <p:grpSpPr bwMode="auto">
          <a:xfrm>
            <a:off x="5638800" y="2209800"/>
            <a:ext cx="1371600" cy="1219200"/>
            <a:chOff x="2784" y="1824"/>
            <a:chExt cx="864" cy="768"/>
          </a:xfrm>
        </p:grpSpPr>
        <p:sp>
          <p:nvSpPr>
            <p:cNvPr id="1340429" name="Oval 13"/>
            <p:cNvSpPr>
              <a:spLocks noChangeArrowheads="1"/>
            </p:cNvSpPr>
            <p:nvPr/>
          </p:nvSpPr>
          <p:spPr bwMode="auto">
            <a:xfrm>
              <a:off x="2784" y="1824"/>
              <a:ext cx="864" cy="7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40430" name="Text Box 14"/>
            <p:cNvSpPr txBox="1">
              <a:spLocks noChangeArrowheads="1"/>
            </p:cNvSpPr>
            <p:nvPr/>
          </p:nvSpPr>
          <p:spPr bwMode="auto">
            <a:xfrm>
              <a:off x="2928" y="2064"/>
              <a:ext cx="6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Server</a:t>
              </a:r>
            </a:p>
          </p:txBody>
        </p:sp>
      </p:grp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7010400" y="28194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3429000" y="4572000"/>
            <a:ext cx="2133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6934200" y="5029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9954" name="Group 18"/>
          <p:cNvGrpSpPr>
            <a:grpSpLocks/>
          </p:cNvGrpSpPr>
          <p:nvPr/>
        </p:nvGrpSpPr>
        <p:grpSpPr bwMode="auto">
          <a:xfrm>
            <a:off x="5562600" y="4419600"/>
            <a:ext cx="1371600" cy="1219200"/>
            <a:chOff x="2784" y="2688"/>
            <a:chExt cx="864" cy="768"/>
          </a:xfrm>
        </p:grpSpPr>
        <p:sp>
          <p:nvSpPr>
            <p:cNvPr id="1340435" name="Oval 19"/>
            <p:cNvSpPr>
              <a:spLocks noChangeArrowheads="1"/>
            </p:cNvSpPr>
            <p:nvPr/>
          </p:nvSpPr>
          <p:spPr bwMode="auto">
            <a:xfrm>
              <a:off x="2784" y="2688"/>
              <a:ext cx="864" cy="7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40436" name="Text Box 20"/>
            <p:cNvSpPr txBox="1">
              <a:spLocks noChangeArrowheads="1"/>
            </p:cNvSpPr>
            <p:nvPr/>
          </p:nvSpPr>
          <p:spPr bwMode="auto">
            <a:xfrm>
              <a:off x="2928" y="2928"/>
              <a:ext cx="6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Server</a:t>
              </a:r>
            </a:p>
          </p:txBody>
        </p:sp>
      </p:grpSp>
      <p:sp>
        <p:nvSpPr>
          <p:cNvPr id="1340437" name="Text Box 21"/>
          <p:cNvSpPr txBox="1">
            <a:spLocks noChangeArrowheads="1"/>
          </p:cNvSpPr>
          <p:nvPr/>
        </p:nvSpPr>
        <p:spPr bwMode="auto">
          <a:xfrm>
            <a:off x="4648200" y="5530850"/>
            <a:ext cx="287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SERVICE RATE </a:t>
            </a:r>
            <a:r>
              <a:rPr 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2</a:t>
            </a:r>
            <a:endParaRPr lang="en-US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40438" name="Rectangle 22"/>
          <p:cNvSpPr>
            <a:spLocks noChangeArrowheads="1"/>
          </p:cNvSpPr>
          <p:nvPr/>
        </p:nvSpPr>
        <p:spPr bwMode="auto">
          <a:xfrm>
            <a:off x="4724400" y="3581400"/>
            <a:ext cx="4095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Combined</a:t>
            </a:r>
            <a:r>
              <a:rPr 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1+2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©: Nahrstedt, Angrave, Abdelzaher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59714A-69B5-4F74-855D-727ADF1D464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Question: McDonalds Problem</a:t>
            </a:r>
          </a:p>
        </p:txBody>
      </p:sp>
      <p:sp>
        <p:nvSpPr>
          <p:cNvPr id="5127" name="Line 3"/>
          <p:cNvSpPr>
            <a:spLocks noChangeShapeType="1"/>
          </p:cNvSpPr>
          <p:nvPr/>
        </p:nvSpPr>
        <p:spPr bwMode="auto">
          <a:xfrm>
            <a:off x="952500" y="2362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8" name="Line 4"/>
          <p:cNvSpPr>
            <a:spLocks noChangeShapeType="1"/>
          </p:cNvSpPr>
          <p:nvPr/>
        </p:nvSpPr>
        <p:spPr bwMode="auto">
          <a:xfrm>
            <a:off x="952500" y="2819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9" name="Line 5"/>
          <p:cNvSpPr>
            <a:spLocks noChangeShapeType="1"/>
          </p:cNvSpPr>
          <p:nvPr/>
        </p:nvSpPr>
        <p:spPr bwMode="auto">
          <a:xfrm>
            <a:off x="952500" y="3276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0" name="Line 6"/>
          <p:cNvSpPr>
            <a:spLocks noChangeShapeType="1"/>
          </p:cNvSpPr>
          <p:nvPr/>
        </p:nvSpPr>
        <p:spPr bwMode="auto">
          <a:xfrm>
            <a:off x="6286500" y="2819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1" name="Line 7"/>
          <p:cNvSpPr>
            <a:spLocks noChangeShapeType="1"/>
          </p:cNvSpPr>
          <p:nvPr/>
        </p:nvSpPr>
        <p:spPr bwMode="auto">
          <a:xfrm>
            <a:off x="5372100" y="2362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2" name="Line 8"/>
          <p:cNvSpPr>
            <a:spLocks noChangeShapeType="1"/>
          </p:cNvSpPr>
          <p:nvPr/>
        </p:nvSpPr>
        <p:spPr bwMode="auto">
          <a:xfrm flipV="1">
            <a:off x="5372100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3" name="Line 9"/>
          <p:cNvSpPr>
            <a:spLocks noChangeShapeType="1"/>
          </p:cNvSpPr>
          <p:nvPr/>
        </p:nvSpPr>
        <p:spPr bwMode="auto">
          <a:xfrm flipV="1">
            <a:off x="5219700" y="28194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4" name="Oval 10"/>
          <p:cNvSpPr>
            <a:spLocks noChangeArrowheads="1"/>
          </p:cNvSpPr>
          <p:nvPr/>
        </p:nvSpPr>
        <p:spPr bwMode="auto">
          <a:xfrm>
            <a:off x="3314700" y="3048000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Oval 11"/>
          <p:cNvSpPr>
            <a:spLocks noChangeArrowheads="1"/>
          </p:cNvSpPr>
          <p:nvPr/>
        </p:nvSpPr>
        <p:spPr bwMode="auto">
          <a:xfrm>
            <a:off x="3314700" y="2590800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Oval 12"/>
          <p:cNvSpPr>
            <a:spLocks noChangeArrowheads="1"/>
          </p:cNvSpPr>
          <p:nvPr/>
        </p:nvSpPr>
        <p:spPr bwMode="auto">
          <a:xfrm>
            <a:off x="3314700" y="2133600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Oval 13"/>
          <p:cNvSpPr>
            <a:spLocks noChangeArrowheads="1"/>
          </p:cNvSpPr>
          <p:nvPr/>
        </p:nvSpPr>
        <p:spPr bwMode="auto">
          <a:xfrm>
            <a:off x="8115300" y="3048000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Oval 14"/>
          <p:cNvSpPr>
            <a:spLocks noChangeArrowheads="1"/>
          </p:cNvSpPr>
          <p:nvPr/>
        </p:nvSpPr>
        <p:spPr bwMode="auto">
          <a:xfrm>
            <a:off x="8115300" y="2590800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Oval 15"/>
          <p:cNvSpPr>
            <a:spLocks noChangeArrowheads="1"/>
          </p:cNvSpPr>
          <p:nvPr/>
        </p:nvSpPr>
        <p:spPr bwMode="auto">
          <a:xfrm>
            <a:off x="8115300" y="2133600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2480" name="Rectangle 16"/>
          <p:cNvSpPr>
            <a:spLocks noChangeArrowheads="1"/>
          </p:cNvSpPr>
          <p:nvPr/>
        </p:nvSpPr>
        <p:spPr bwMode="auto">
          <a:xfrm>
            <a:off x="3848100" y="21336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l-G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μ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42481" name="Rectangle 17"/>
          <p:cNvSpPr>
            <a:spLocks noChangeArrowheads="1"/>
          </p:cNvSpPr>
          <p:nvPr/>
        </p:nvSpPr>
        <p:spPr bwMode="auto">
          <a:xfrm>
            <a:off x="3848100" y="25146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l-G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μ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42482" name="Rectangle 18"/>
          <p:cNvSpPr>
            <a:spLocks noChangeArrowheads="1"/>
          </p:cNvSpPr>
          <p:nvPr/>
        </p:nvSpPr>
        <p:spPr bwMode="auto">
          <a:xfrm>
            <a:off x="3810000" y="2971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l-G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μ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42483" name="Rectangle 19"/>
          <p:cNvSpPr>
            <a:spLocks noChangeArrowheads="1"/>
          </p:cNvSpPr>
          <p:nvPr/>
        </p:nvSpPr>
        <p:spPr bwMode="auto">
          <a:xfrm>
            <a:off x="8496300" y="21336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l-G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μ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42484" name="Rectangle 20"/>
          <p:cNvSpPr>
            <a:spLocks noChangeArrowheads="1"/>
          </p:cNvSpPr>
          <p:nvPr/>
        </p:nvSpPr>
        <p:spPr bwMode="auto">
          <a:xfrm>
            <a:off x="8496300" y="25146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l-G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μ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42485" name="Rectangle 21"/>
          <p:cNvSpPr>
            <a:spLocks noChangeArrowheads="1"/>
          </p:cNvSpPr>
          <p:nvPr/>
        </p:nvSpPr>
        <p:spPr bwMode="auto">
          <a:xfrm>
            <a:off x="8534400" y="2971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l-G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μ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42486" name="Rectangle 22"/>
          <p:cNvSpPr>
            <a:spLocks noChangeArrowheads="1"/>
          </p:cNvSpPr>
          <p:nvPr/>
        </p:nvSpPr>
        <p:spPr bwMode="auto">
          <a:xfrm>
            <a:off x="571500" y="3048000"/>
            <a:ext cx="331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l-G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λ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42487" name="Rectangle 23"/>
          <p:cNvSpPr>
            <a:spLocks noChangeArrowheads="1"/>
          </p:cNvSpPr>
          <p:nvPr/>
        </p:nvSpPr>
        <p:spPr bwMode="auto">
          <a:xfrm>
            <a:off x="571500" y="2590800"/>
            <a:ext cx="331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l-G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λ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42488" name="Rectangle 24"/>
          <p:cNvSpPr>
            <a:spLocks noChangeArrowheads="1"/>
          </p:cNvSpPr>
          <p:nvPr/>
        </p:nvSpPr>
        <p:spPr bwMode="auto">
          <a:xfrm>
            <a:off x="571500" y="2133600"/>
            <a:ext cx="331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l-G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λ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42489" name="Rectangle 25"/>
          <p:cNvSpPr>
            <a:spLocks noChangeArrowheads="1"/>
          </p:cNvSpPr>
          <p:nvPr/>
        </p:nvSpPr>
        <p:spPr bwMode="auto">
          <a:xfrm>
            <a:off x="4991100" y="3048000"/>
            <a:ext cx="331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l-G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λ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42490" name="Rectangle 26"/>
          <p:cNvSpPr>
            <a:spLocks noChangeArrowheads="1"/>
          </p:cNvSpPr>
          <p:nvPr/>
        </p:nvSpPr>
        <p:spPr bwMode="auto">
          <a:xfrm>
            <a:off x="4991100" y="2590800"/>
            <a:ext cx="331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l-G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λ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42491" name="Rectangle 27"/>
          <p:cNvSpPr>
            <a:spLocks noChangeArrowheads="1"/>
          </p:cNvSpPr>
          <p:nvPr/>
        </p:nvSpPr>
        <p:spPr bwMode="auto">
          <a:xfrm>
            <a:off x="4991100" y="2133600"/>
            <a:ext cx="331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l-G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λ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42492" name="Text Box 28"/>
          <p:cNvSpPr txBox="1">
            <a:spLocks noChangeArrowheads="1"/>
          </p:cNvSpPr>
          <p:nvPr/>
        </p:nvSpPr>
        <p:spPr bwMode="auto">
          <a:xfrm>
            <a:off x="636588" y="3733800"/>
            <a:ext cx="3957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A) Separate Queues per Server</a:t>
            </a:r>
          </a:p>
        </p:txBody>
      </p:sp>
      <p:sp>
        <p:nvSpPr>
          <p:cNvPr id="1342493" name="Text Box 29"/>
          <p:cNvSpPr txBox="1">
            <a:spLocks noChangeArrowheads="1"/>
          </p:cNvSpPr>
          <p:nvPr/>
        </p:nvSpPr>
        <p:spPr bwMode="auto">
          <a:xfrm>
            <a:off x="5043488" y="3733800"/>
            <a:ext cx="3535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B) Same Queue for Servers</a:t>
            </a:r>
          </a:p>
        </p:txBody>
      </p:sp>
      <p:sp>
        <p:nvSpPr>
          <p:cNvPr id="5156" name="Rectangle 3"/>
          <p:cNvSpPr>
            <a:spLocks noChangeArrowheads="1"/>
          </p:cNvSpPr>
          <p:nvPr/>
        </p:nvSpPr>
        <p:spPr bwMode="auto">
          <a:xfrm>
            <a:off x="76200" y="4419600"/>
            <a:ext cx="9067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Quiz: if W</a:t>
            </a:r>
            <a:r>
              <a:rPr lang="en-US" sz="2000" baseline="-25000"/>
              <a:t>A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is waiting time for system A, and W</a:t>
            </a:r>
            <a:r>
              <a:rPr lang="en-US" sz="2000" baseline="-25000"/>
              <a:t>B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is waiting time for system B,  which queuing system is better (in terms of waiting time)?</a:t>
            </a:r>
            <a:endParaRPr lang="en-US"/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 txBox="1">
            <a:spLocks noGrp="1"/>
          </p:cNvSpPr>
          <p:nvPr/>
        </p:nvSpPr>
        <p:spPr bwMode="auto">
          <a:xfrm>
            <a:off x="0" y="0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r>
              <a:rPr lang="en-US" sz="1400"/>
              <a:t>Copyright ©: Nahrstedt, Angrave, Abdelzaher</a:t>
            </a:r>
          </a:p>
        </p:txBody>
      </p:sp>
      <p:sp>
        <p:nvSpPr>
          <p:cNvPr id="82947" name="Slide Number Placeholder 4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2428257A-0728-45B5-B5BA-B98831C8C702}" type="slidenum">
              <a:rPr lang="en-US" sz="1400"/>
              <a:pPr algn="r" eaLnBrk="1" hangingPunct="1"/>
              <a:t>3</a:t>
            </a:fld>
            <a:endParaRPr lang="en-US" sz="140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533400"/>
            <a:ext cx="6934200" cy="1143000"/>
          </a:xfrm>
        </p:spPr>
        <p:txBody>
          <a:bodyPr/>
          <a:lstStyle/>
          <a:p>
            <a:pPr eaLnBrk="1" hangingPunct="1"/>
            <a:r>
              <a:rPr lang="en-US" smtClean="0"/>
              <a:t>Process States Finite State Diagram</a:t>
            </a:r>
          </a:p>
        </p:txBody>
      </p:sp>
      <p:pic>
        <p:nvPicPr>
          <p:cNvPr id="82949" name="Picture 5" descr="state_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828800"/>
            <a:ext cx="8839200" cy="50196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©: Nahrstedt, Angrave, Abdelzaher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16ED76-9809-4642-B3BF-CDF6A471904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Queueing Model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8955088" cy="4114800"/>
          </a:xfrm>
        </p:spPr>
        <p:txBody>
          <a:bodyPr/>
          <a:lstStyle/>
          <a:p>
            <a:pPr eaLnBrk="1" hangingPunct="1"/>
            <a:r>
              <a:rPr lang="en-US" smtClean="0"/>
              <a:t>Random Arrivals modeled as Poisson process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Service times follow exponential distribution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©: Nahrstedt, Angrave, Abdelzaher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66015F-F8C8-4F04-9167-4924BC2E535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Discussion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/>
            <a:r>
              <a:rPr lang="en-US" smtClean="0"/>
              <a:t>If a bus arrives at a bus stop every 15 minutes, how long do you have to wait at the bus stop assuming you start to wait at a random time?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©: Nahrstedt, Angrave, Abdelzaher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CD6F4A-6560-4648-BEDB-894785FCEF4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029575" cy="762000"/>
          </a:xfrm>
        </p:spPr>
        <p:txBody>
          <a:bodyPr/>
          <a:lstStyle/>
          <a:p>
            <a:pPr eaLnBrk="1" hangingPunct="1"/>
            <a:r>
              <a:rPr lang="en-US" smtClean="0"/>
              <a:t>Queuing Theory (M/M/1 queue)</a:t>
            </a:r>
          </a:p>
        </p:txBody>
      </p:sp>
      <p:sp>
        <p:nvSpPr>
          <p:cNvPr id="1309699" name="Rectangle 3"/>
          <p:cNvSpPr>
            <a:spLocks noChangeArrowheads="1"/>
          </p:cNvSpPr>
          <p:nvPr/>
        </p:nvSpPr>
        <p:spPr bwMode="auto">
          <a:xfrm>
            <a:off x="2743200" y="2473325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4582" name="Line 4"/>
          <p:cNvSpPr>
            <a:spLocks noChangeShapeType="1"/>
          </p:cNvSpPr>
          <p:nvPr/>
        </p:nvSpPr>
        <p:spPr bwMode="auto">
          <a:xfrm>
            <a:off x="4648200" y="2930525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4419600" y="2473325"/>
            <a:ext cx="228600" cy="990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3962400" y="2473325"/>
            <a:ext cx="228600" cy="9906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7"/>
          <p:cNvSpPr>
            <a:spLocks noChangeArrowheads="1"/>
          </p:cNvSpPr>
          <p:nvPr/>
        </p:nvSpPr>
        <p:spPr bwMode="auto">
          <a:xfrm>
            <a:off x="4191000" y="2473325"/>
            <a:ext cx="228600" cy="990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9704" name="Oval 8"/>
          <p:cNvSpPr>
            <a:spLocks noChangeArrowheads="1"/>
          </p:cNvSpPr>
          <p:nvPr/>
        </p:nvSpPr>
        <p:spPr bwMode="auto">
          <a:xfrm>
            <a:off x="5638800" y="2320925"/>
            <a:ext cx="13716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4587" name="Line 9"/>
          <p:cNvSpPr>
            <a:spLocks noChangeShapeType="1"/>
          </p:cNvSpPr>
          <p:nvPr/>
        </p:nvSpPr>
        <p:spPr bwMode="auto">
          <a:xfrm>
            <a:off x="1752600" y="2930525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9706" name="Text Box 10"/>
          <p:cNvSpPr txBox="1">
            <a:spLocks noChangeArrowheads="1"/>
          </p:cNvSpPr>
          <p:nvPr/>
        </p:nvSpPr>
        <p:spPr bwMode="auto">
          <a:xfrm>
            <a:off x="304800" y="1981200"/>
            <a:ext cx="27765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ARRIVAL RATE </a:t>
            </a:r>
            <a:r>
              <a:rPr 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</a:p>
          <a:p>
            <a:r>
              <a:rPr 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(Poisson process)</a:t>
            </a:r>
            <a:endParaRPr lang="en-US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09707" name="Text Box 11"/>
          <p:cNvSpPr txBox="1">
            <a:spLocks noChangeArrowheads="1"/>
          </p:cNvSpPr>
          <p:nvPr/>
        </p:nvSpPr>
        <p:spPr bwMode="auto">
          <a:xfrm>
            <a:off x="5083175" y="3581400"/>
            <a:ext cx="3135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SERVICE RATE </a:t>
            </a:r>
            <a:r>
              <a:rPr 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</a:t>
            </a:r>
            <a:endParaRPr lang="en-US"/>
          </a:p>
        </p:txBody>
      </p:sp>
      <p:sp>
        <p:nvSpPr>
          <p:cNvPr id="1309708" name="Text Box 12"/>
          <p:cNvSpPr txBox="1">
            <a:spLocks noChangeArrowheads="1"/>
          </p:cNvSpPr>
          <p:nvPr/>
        </p:nvSpPr>
        <p:spPr bwMode="auto">
          <a:xfrm>
            <a:off x="2895600" y="3540125"/>
            <a:ext cx="169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 Queue</a:t>
            </a:r>
          </a:p>
        </p:txBody>
      </p:sp>
      <p:sp>
        <p:nvSpPr>
          <p:cNvPr id="1309709" name="Text Box 13"/>
          <p:cNvSpPr txBox="1">
            <a:spLocks noChangeArrowheads="1"/>
          </p:cNvSpPr>
          <p:nvPr/>
        </p:nvSpPr>
        <p:spPr bwMode="auto">
          <a:xfrm>
            <a:off x="5851525" y="1828800"/>
            <a:ext cx="97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Server</a:t>
            </a:r>
          </a:p>
        </p:txBody>
      </p:sp>
      <p:sp>
        <p:nvSpPr>
          <p:cNvPr id="24592" name="Line 14"/>
          <p:cNvSpPr>
            <a:spLocks noChangeShapeType="1"/>
          </p:cNvSpPr>
          <p:nvPr/>
        </p:nvSpPr>
        <p:spPr bwMode="auto">
          <a:xfrm>
            <a:off x="7010400" y="2930525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Rectangle 3"/>
          <p:cNvSpPr>
            <a:spLocks noChangeArrowheads="1"/>
          </p:cNvSpPr>
          <p:nvPr/>
        </p:nvSpPr>
        <p:spPr bwMode="auto">
          <a:xfrm>
            <a:off x="0" y="4876800"/>
            <a:ext cx="899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the distribution of inter-arrival times between two consecutive arrivals</a:t>
            </a:r>
            <a:r>
              <a:rPr lang="en-US">
                <a:sym typeface="Symbol" pitchFamily="18" charset="2"/>
              </a:rPr>
              <a:t> is exponential (arrivals are modeled as Poisson process)</a:t>
            </a:r>
            <a:endParaRPr lang="en-US"/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800"/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service time is exponentially distributed with parameter </a:t>
            </a:r>
            <a:r>
              <a:rPr lang="en-US" sz="2800">
                <a:sym typeface="Symbol" pitchFamily="18" charset="2"/>
              </a:rPr>
              <a:t></a:t>
            </a:r>
            <a:endParaRPr lang="en-US" sz="3600" b="1"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M/M/1 queue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8337550" cy="1193800"/>
          </a:xfrm>
        </p:spPr>
        <p:txBody>
          <a:bodyPr/>
          <a:lstStyle/>
          <a:p>
            <a:r>
              <a:rPr lang="en-US" sz="1800" smtClean="0"/>
              <a:t>The M/M/1 queue assumes that arrivals are a Poisson process and the service time is exponentially distributed.  </a:t>
            </a:r>
          </a:p>
          <a:p>
            <a:endParaRPr lang="en-US" sz="1800" smtClean="0"/>
          </a:p>
          <a:p>
            <a:r>
              <a:rPr lang="en-US" sz="1800" smtClean="0"/>
              <a:t>Interarrival times of a Poisson process are IID (Independent and Identically Distributed) exponential random variables with parameter </a:t>
            </a:r>
            <a:r>
              <a:rPr lang="en-US" sz="2400" b="1" smtClean="0">
                <a:sym typeface="Symbol" pitchFamily="18" charset="2"/>
              </a:rPr>
              <a:t></a:t>
            </a:r>
            <a:endParaRPr lang="en-US" sz="1400" smtClean="0"/>
          </a:p>
          <a:p>
            <a:pPr>
              <a:buFont typeface="Wingdings" pitchFamily="2" charset="2"/>
              <a:buNone/>
            </a:pPr>
            <a:endParaRPr lang="en-US" sz="1800" smtClean="0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87044" name="Equation" r:id="rId4" imgW="914400" imgH="198720" progId="Equation.DSMT4">
              <p:embed/>
            </p:oleObj>
          </a:graphicData>
        </a:graphic>
      </p:graphicFrame>
      <p:grpSp>
        <p:nvGrpSpPr>
          <p:cNvPr id="87048" name="Group 8"/>
          <p:cNvGrpSpPr>
            <a:grpSpLocks/>
          </p:cNvGrpSpPr>
          <p:nvPr/>
        </p:nvGrpSpPr>
        <p:grpSpPr bwMode="auto">
          <a:xfrm>
            <a:off x="-9525" y="6096000"/>
            <a:ext cx="5006975" cy="657225"/>
            <a:chOff x="-6" y="3102"/>
            <a:chExt cx="3154" cy="414"/>
          </a:xfrm>
        </p:grpSpPr>
        <p:sp>
          <p:nvSpPr>
            <p:cNvPr id="87049" name="Line 9"/>
            <p:cNvSpPr>
              <a:spLocks noChangeShapeType="1"/>
            </p:cNvSpPr>
            <p:nvPr/>
          </p:nvSpPr>
          <p:spPr bwMode="auto">
            <a:xfrm>
              <a:off x="524" y="3197"/>
              <a:ext cx="10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7050" name="Line 10"/>
            <p:cNvSpPr>
              <a:spLocks noChangeShapeType="1"/>
            </p:cNvSpPr>
            <p:nvPr/>
          </p:nvSpPr>
          <p:spPr bwMode="auto">
            <a:xfrm>
              <a:off x="1611" y="3197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7051" name="Line 11"/>
            <p:cNvSpPr>
              <a:spLocks noChangeShapeType="1"/>
            </p:cNvSpPr>
            <p:nvPr/>
          </p:nvSpPr>
          <p:spPr bwMode="auto">
            <a:xfrm>
              <a:off x="530" y="3480"/>
              <a:ext cx="10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7052" name="Text Box 12"/>
            <p:cNvSpPr txBox="1">
              <a:spLocks noChangeArrowheads="1"/>
            </p:cNvSpPr>
            <p:nvPr/>
          </p:nvSpPr>
          <p:spPr bwMode="auto">
            <a:xfrm>
              <a:off x="-6" y="3158"/>
              <a:ext cx="87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Arrival rate </a:t>
              </a: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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87053" name="Line 13"/>
            <p:cNvSpPr>
              <a:spLocks noChangeShapeType="1"/>
            </p:cNvSpPr>
            <p:nvPr/>
          </p:nvSpPr>
          <p:spPr bwMode="auto">
            <a:xfrm>
              <a:off x="1619" y="3327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auto">
            <a:xfrm>
              <a:off x="1938" y="3154"/>
              <a:ext cx="405" cy="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055" name="Text Box 15"/>
            <p:cNvSpPr txBox="1">
              <a:spLocks noChangeArrowheads="1"/>
            </p:cNvSpPr>
            <p:nvPr/>
          </p:nvSpPr>
          <p:spPr bwMode="auto">
            <a:xfrm>
              <a:off x="1989" y="3250"/>
              <a:ext cx="36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>
              <a:off x="2412" y="3312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7057" name="Line 17"/>
            <p:cNvSpPr>
              <a:spLocks noChangeShapeType="1"/>
            </p:cNvSpPr>
            <p:nvPr/>
          </p:nvSpPr>
          <p:spPr bwMode="auto">
            <a:xfrm>
              <a:off x="143" y="3360"/>
              <a:ext cx="4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7058" name="Line 18"/>
            <p:cNvSpPr>
              <a:spLocks noChangeShapeType="1"/>
            </p:cNvSpPr>
            <p:nvPr/>
          </p:nvSpPr>
          <p:spPr bwMode="auto">
            <a:xfrm>
              <a:off x="1470" y="3194"/>
              <a:ext cx="0" cy="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7059" name="Line 19"/>
            <p:cNvSpPr>
              <a:spLocks noChangeShapeType="1"/>
            </p:cNvSpPr>
            <p:nvPr/>
          </p:nvSpPr>
          <p:spPr bwMode="auto">
            <a:xfrm>
              <a:off x="1322" y="3199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7060" name="Line 20"/>
            <p:cNvSpPr>
              <a:spLocks noChangeShapeType="1"/>
            </p:cNvSpPr>
            <p:nvPr/>
          </p:nvSpPr>
          <p:spPr bwMode="auto">
            <a:xfrm>
              <a:off x="1167" y="3204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7061" name="Line 21"/>
            <p:cNvSpPr>
              <a:spLocks noChangeShapeType="1"/>
            </p:cNvSpPr>
            <p:nvPr/>
          </p:nvSpPr>
          <p:spPr bwMode="auto">
            <a:xfrm>
              <a:off x="1026" y="3194"/>
              <a:ext cx="0" cy="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7062" name="Line 22"/>
            <p:cNvSpPr>
              <a:spLocks noChangeShapeType="1"/>
            </p:cNvSpPr>
            <p:nvPr/>
          </p:nvSpPr>
          <p:spPr bwMode="auto">
            <a:xfrm>
              <a:off x="886" y="3199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7063" name="Text Box 23"/>
            <p:cNvSpPr txBox="1">
              <a:spLocks noChangeArrowheads="1"/>
            </p:cNvSpPr>
            <p:nvPr/>
          </p:nvSpPr>
          <p:spPr bwMode="auto">
            <a:xfrm>
              <a:off x="2274" y="3102"/>
              <a:ext cx="87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Service rate </a:t>
              </a: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</a:t>
              </a: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87064" name="Line 24"/>
          <p:cNvSpPr>
            <a:spLocks noChangeShapeType="1"/>
          </p:cNvSpPr>
          <p:nvPr/>
        </p:nvSpPr>
        <p:spPr bwMode="auto">
          <a:xfrm>
            <a:off x="5702300" y="5867400"/>
            <a:ext cx="323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065" name="Line 25"/>
          <p:cNvSpPr>
            <a:spLocks noChangeShapeType="1"/>
          </p:cNvSpPr>
          <p:nvPr/>
        </p:nvSpPr>
        <p:spPr bwMode="auto">
          <a:xfrm>
            <a:off x="5956300" y="5753100"/>
            <a:ext cx="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066" name="Line 26"/>
          <p:cNvSpPr>
            <a:spLocks noChangeShapeType="1"/>
          </p:cNvSpPr>
          <p:nvPr/>
        </p:nvSpPr>
        <p:spPr bwMode="auto">
          <a:xfrm>
            <a:off x="7162800" y="5753100"/>
            <a:ext cx="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067" name="Line 27"/>
          <p:cNvSpPr>
            <a:spLocks noChangeShapeType="1"/>
          </p:cNvSpPr>
          <p:nvPr/>
        </p:nvSpPr>
        <p:spPr bwMode="auto">
          <a:xfrm flipV="1">
            <a:off x="5956300" y="586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068" name="Line 28"/>
          <p:cNvSpPr>
            <a:spLocks noChangeShapeType="1"/>
          </p:cNvSpPr>
          <p:nvPr/>
        </p:nvSpPr>
        <p:spPr bwMode="auto">
          <a:xfrm>
            <a:off x="5994400" y="5702300"/>
            <a:ext cx="1168400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069" name="Text Box 29"/>
          <p:cNvSpPr txBox="1">
            <a:spLocks noChangeArrowheads="1"/>
          </p:cNvSpPr>
          <p:nvPr/>
        </p:nvSpPr>
        <p:spPr bwMode="auto">
          <a:xfrm>
            <a:off x="6473825" y="5607050"/>
            <a:ext cx="3778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</a:t>
            </a:r>
            <a:r>
              <a:rPr lang="en-US" sz="1600" baseline="-25000">
                <a:latin typeface="Times New Roman" pitchFamily="18" charset="0"/>
                <a:sym typeface="Symbol" pitchFamily="18" charset="2"/>
              </a:rPr>
              <a:t>1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87072" name="Text Box 32"/>
          <p:cNvSpPr txBox="1">
            <a:spLocks noChangeArrowheads="1"/>
          </p:cNvSpPr>
          <p:nvPr/>
        </p:nvSpPr>
        <p:spPr bwMode="auto">
          <a:xfrm>
            <a:off x="8683625" y="5827713"/>
            <a:ext cx="2413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t</a:t>
            </a:r>
          </a:p>
        </p:txBody>
      </p:sp>
      <p:sp>
        <p:nvSpPr>
          <p:cNvPr id="87075" name="Line 35"/>
          <p:cNvSpPr>
            <a:spLocks noChangeShapeType="1"/>
          </p:cNvSpPr>
          <p:nvPr/>
        </p:nvSpPr>
        <p:spPr bwMode="auto">
          <a:xfrm flipV="1">
            <a:off x="7162800" y="586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076" name="Line 36"/>
          <p:cNvSpPr>
            <a:spLocks noChangeShapeType="1"/>
          </p:cNvSpPr>
          <p:nvPr/>
        </p:nvSpPr>
        <p:spPr bwMode="auto">
          <a:xfrm flipV="1">
            <a:off x="7848600" y="586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077" name="Line 37"/>
          <p:cNvSpPr>
            <a:spLocks noChangeShapeType="1"/>
          </p:cNvSpPr>
          <p:nvPr/>
        </p:nvSpPr>
        <p:spPr bwMode="auto">
          <a:xfrm>
            <a:off x="7162800" y="5702300"/>
            <a:ext cx="685800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078" name="Text Box 38"/>
          <p:cNvSpPr txBox="1">
            <a:spLocks noChangeArrowheads="1"/>
          </p:cNvSpPr>
          <p:nvPr/>
        </p:nvSpPr>
        <p:spPr bwMode="auto">
          <a:xfrm>
            <a:off x="7318375" y="5607050"/>
            <a:ext cx="3778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</a:t>
            </a:r>
            <a:r>
              <a:rPr lang="en-US" sz="1600" baseline="-25000">
                <a:latin typeface="Times New Roman" pitchFamily="18" charset="0"/>
                <a:sym typeface="Symbol" pitchFamily="18" charset="2"/>
              </a:rPr>
              <a:t>2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87079" name="Line 39"/>
          <p:cNvSpPr>
            <a:spLocks noChangeShapeType="1"/>
          </p:cNvSpPr>
          <p:nvPr/>
        </p:nvSpPr>
        <p:spPr bwMode="auto">
          <a:xfrm>
            <a:off x="7848600" y="5753100"/>
            <a:ext cx="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080" name="Line 40"/>
          <p:cNvSpPr>
            <a:spLocks noChangeShapeType="1"/>
          </p:cNvSpPr>
          <p:nvPr/>
        </p:nvSpPr>
        <p:spPr bwMode="auto">
          <a:xfrm>
            <a:off x="5181600" y="4800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81" name="Line 41"/>
          <p:cNvSpPr>
            <a:spLocks noChangeShapeType="1"/>
          </p:cNvSpPr>
          <p:nvPr/>
        </p:nvSpPr>
        <p:spPr bwMode="auto">
          <a:xfrm>
            <a:off x="5181600" y="4800600"/>
            <a:ext cx="1905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82" name="Line 42"/>
          <p:cNvSpPr>
            <a:spLocks noChangeShapeType="1"/>
          </p:cNvSpPr>
          <p:nvPr/>
        </p:nvSpPr>
        <p:spPr bwMode="auto">
          <a:xfrm>
            <a:off x="5181600" y="4800600"/>
            <a:ext cx="2590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83" name="Text Box 43"/>
          <p:cNvSpPr txBox="1">
            <a:spLocks noChangeArrowheads="1"/>
          </p:cNvSpPr>
          <p:nvPr/>
        </p:nvSpPr>
        <p:spPr bwMode="auto">
          <a:xfrm>
            <a:off x="5024438" y="4502150"/>
            <a:ext cx="1223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Arrival times:</a:t>
            </a:r>
          </a:p>
        </p:txBody>
      </p:sp>
      <p:sp>
        <p:nvSpPr>
          <p:cNvPr id="87084" name="AutoShape 44"/>
          <p:cNvSpPr>
            <a:spLocks/>
          </p:cNvSpPr>
          <p:nvPr/>
        </p:nvSpPr>
        <p:spPr bwMode="auto">
          <a:xfrm>
            <a:off x="6172200" y="42957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85" name="Text Box 45"/>
          <p:cNvSpPr txBox="1">
            <a:spLocks noChangeArrowheads="1"/>
          </p:cNvSpPr>
          <p:nvPr/>
        </p:nvSpPr>
        <p:spPr bwMode="auto">
          <a:xfrm>
            <a:off x="6319838" y="4267200"/>
            <a:ext cx="2647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- independent from each other!</a:t>
            </a:r>
          </a:p>
        </p:txBody>
      </p:sp>
      <p:sp>
        <p:nvSpPr>
          <p:cNvPr id="87086" name="Text Box 46"/>
          <p:cNvSpPr txBox="1">
            <a:spLocks noChangeArrowheads="1"/>
          </p:cNvSpPr>
          <p:nvPr/>
        </p:nvSpPr>
        <p:spPr bwMode="auto">
          <a:xfrm>
            <a:off x="6315075" y="4495800"/>
            <a:ext cx="2447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sz="1400"/>
              <a:t> each interarrival </a:t>
            </a:r>
            <a:r>
              <a:rPr lang="en-US">
                <a:sym typeface="Symbol" pitchFamily="18" charset="2"/>
              </a:rPr>
              <a:t></a:t>
            </a:r>
            <a:r>
              <a:rPr lang="en-US" baseline="-25000">
                <a:sym typeface="Symbol" pitchFamily="18" charset="2"/>
              </a:rPr>
              <a:t>i </a:t>
            </a:r>
            <a:r>
              <a:rPr lang="en-US" sz="1400">
                <a:sym typeface="Symbol" pitchFamily="18" charset="2"/>
              </a:rPr>
              <a:t>follows </a:t>
            </a:r>
          </a:p>
          <a:p>
            <a:r>
              <a:rPr lang="en-US" sz="1400">
                <a:sym typeface="Symbol" pitchFamily="18" charset="2"/>
              </a:rPr>
              <a:t> an exponential distribution</a:t>
            </a:r>
            <a:endParaRPr lang="en-US" sz="1400" baseline="-250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Appendix: exponential distribution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8337550" cy="1193800"/>
          </a:xfrm>
        </p:spPr>
        <p:txBody>
          <a:bodyPr/>
          <a:lstStyle/>
          <a:p>
            <a:r>
              <a:rPr lang="en-US" sz="1800" smtClean="0"/>
              <a:t>If </a:t>
            </a:r>
            <a:r>
              <a:rPr lang="en-US" smtClean="0">
                <a:sym typeface="Symbol" pitchFamily="18" charset="2"/>
              </a:rPr>
              <a:t></a:t>
            </a:r>
            <a:r>
              <a:rPr lang="en-US" sz="1800" smtClean="0"/>
              <a:t> is the exponential random variable describing the distribution of inter-arrival times between two consecutive arrivals, it follows that: </a:t>
            </a: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89092" name="Equation" r:id="rId4" imgW="914400" imgH="198720" progId="Equation.DSMT4">
              <p:embed/>
            </p:oleObj>
          </a:graphicData>
        </a:graphic>
      </p:graphicFrame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4178300"/>
            <a:ext cx="83375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The probability density function (pdf) is:</a:t>
            </a:r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2381250" y="3048000"/>
          <a:ext cx="3467100" cy="533400"/>
        </p:xfrm>
        <a:graphic>
          <a:graphicData uri="http://schemas.openxmlformats.org/presentationml/2006/ole">
            <p:oleObj spid="_x0000_s89094" name="Equation" r:id="rId5" imgW="1485720" imgH="228600" progId="Equation.3">
              <p:embed/>
            </p:oleObj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2133600" y="4572000"/>
          <a:ext cx="3052763" cy="919163"/>
        </p:xfrm>
        <a:graphic>
          <a:graphicData uri="http://schemas.openxmlformats.org/presentationml/2006/ole">
            <p:oleObj spid="_x0000_s89095" name="Equation" r:id="rId6" imgW="1307880" imgH="393480" progId="Equation.3">
              <p:embed/>
            </p:oleObj>
          </a:graphicData>
        </a:graphic>
      </p:graphicFrame>
      <p:grpSp>
        <p:nvGrpSpPr>
          <p:cNvPr id="89096" name="Group 8"/>
          <p:cNvGrpSpPr>
            <a:grpSpLocks/>
          </p:cNvGrpSpPr>
          <p:nvPr/>
        </p:nvGrpSpPr>
        <p:grpSpPr bwMode="auto">
          <a:xfrm>
            <a:off x="-9525" y="6096000"/>
            <a:ext cx="5006975" cy="657225"/>
            <a:chOff x="-6" y="3102"/>
            <a:chExt cx="3154" cy="414"/>
          </a:xfrm>
        </p:grpSpPr>
        <p:sp>
          <p:nvSpPr>
            <p:cNvPr id="89097" name="Line 9"/>
            <p:cNvSpPr>
              <a:spLocks noChangeShapeType="1"/>
            </p:cNvSpPr>
            <p:nvPr/>
          </p:nvSpPr>
          <p:spPr bwMode="auto">
            <a:xfrm>
              <a:off x="524" y="3197"/>
              <a:ext cx="10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098" name="Line 10"/>
            <p:cNvSpPr>
              <a:spLocks noChangeShapeType="1"/>
            </p:cNvSpPr>
            <p:nvPr/>
          </p:nvSpPr>
          <p:spPr bwMode="auto">
            <a:xfrm>
              <a:off x="1611" y="3197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099" name="Line 11"/>
            <p:cNvSpPr>
              <a:spLocks noChangeShapeType="1"/>
            </p:cNvSpPr>
            <p:nvPr/>
          </p:nvSpPr>
          <p:spPr bwMode="auto">
            <a:xfrm>
              <a:off x="530" y="3480"/>
              <a:ext cx="10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100" name="Text Box 12"/>
            <p:cNvSpPr txBox="1">
              <a:spLocks noChangeArrowheads="1"/>
            </p:cNvSpPr>
            <p:nvPr/>
          </p:nvSpPr>
          <p:spPr bwMode="auto">
            <a:xfrm>
              <a:off x="-6" y="3158"/>
              <a:ext cx="87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Arrival rate </a:t>
              </a: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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89101" name="Line 13"/>
            <p:cNvSpPr>
              <a:spLocks noChangeShapeType="1"/>
            </p:cNvSpPr>
            <p:nvPr/>
          </p:nvSpPr>
          <p:spPr bwMode="auto">
            <a:xfrm>
              <a:off x="1619" y="3327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102" name="Oval 14"/>
            <p:cNvSpPr>
              <a:spLocks noChangeArrowheads="1"/>
            </p:cNvSpPr>
            <p:nvPr/>
          </p:nvSpPr>
          <p:spPr bwMode="auto">
            <a:xfrm>
              <a:off x="1938" y="3154"/>
              <a:ext cx="405" cy="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9103" name="Text Box 15"/>
            <p:cNvSpPr txBox="1">
              <a:spLocks noChangeArrowheads="1"/>
            </p:cNvSpPr>
            <p:nvPr/>
          </p:nvSpPr>
          <p:spPr bwMode="auto">
            <a:xfrm>
              <a:off x="1989" y="3250"/>
              <a:ext cx="36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89104" name="Line 16"/>
            <p:cNvSpPr>
              <a:spLocks noChangeShapeType="1"/>
            </p:cNvSpPr>
            <p:nvPr/>
          </p:nvSpPr>
          <p:spPr bwMode="auto">
            <a:xfrm>
              <a:off x="2412" y="3312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105" name="Line 17"/>
            <p:cNvSpPr>
              <a:spLocks noChangeShapeType="1"/>
            </p:cNvSpPr>
            <p:nvPr/>
          </p:nvSpPr>
          <p:spPr bwMode="auto">
            <a:xfrm>
              <a:off x="143" y="3360"/>
              <a:ext cx="4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106" name="Line 18"/>
            <p:cNvSpPr>
              <a:spLocks noChangeShapeType="1"/>
            </p:cNvSpPr>
            <p:nvPr/>
          </p:nvSpPr>
          <p:spPr bwMode="auto">
            <a:xfrm>
              <a:off x="1470" y="3194"/>
              <a:ext cx="0" cy="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107" name="Line 19"/>
            <p:cNvSpPr>
              <a:spLocks noChangeShapeType="1"/>
            </p:cNvSpPr>
            <p:nvPr/>
          </p:nvSpPr>
          <p:spPr bwMode="auto">
            <a:xfrm>
              <a:off x="1322" y="3199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108" name="Line 20"/>
            <p:cNvSpPr>
              <a:spLocks noChangeShapeType="1"/>
            </p:cNvSpPr>
            <p:nvPr/>
          </p:nvSpPr>
          <p:spPr bwMode="auto">
            <a:xfrm>
              <a:off x="1167" y="3204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109" name="Line 21"/>
            <p:cNvSpPr>
              <a:spLocks noChangeShapeType="1"/>
            </p:cNvSpPr>
            <p:nvPr/>
          </p:nvSpPr>
          <p:spPr bwMode="auto">
            <a:xfrm>
              <a:off x="1026" y="3194"/>
              <a:ext cx="0" cy="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110" name="Line 22"/>
            <p:cNvSpPr>
              <a:spLocks noChangeShapeType="1"/>
            </p:cNvSpPr>
            <p:nvPr/>
          </p:nvSpPr>
          <p:spPr bwMode="auto">
            <a:xfrm>
              <a:off x="886" y="3199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111" name="Text Box 23"/>
            <p:cNvSpPr txBox="1">
              <a:spLocks noChangeArrowheads="1"/>
            </p:cNvSpPr>
            <p:nvPr/>
          </p:nvSpPr>
          <p:spPr bwMode="auto">
            <a:xfrm>
              <a:off x="2274" y="3102"/>
              <a:ext cx="87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Service rate </a:t>
              </a:r>
              <a:r>
                <a:rPr lang="en-US" sz="1600" b="1">
                  <a:latin typeface="Times New Roman" pitchFamily="18" charset="0"/>
                  <a:sym typeface="Symbol" pitchFamily="18" charset="2"/>
                </a:rPr>
                <a:t></a:t>
              </a:r>
              <a:endParaRPr lang="en-US" sz="1600" b="1">
                <a:latin typeface="Times New Roman" pitchFamily="18" charset="0"/>
              </a:endParaRPr>
            </a:p>
          </p:txBody>
        </p:sp>
      </p:grpSp>
      <p:sp>
        <p:nvSpPr>
          <p:cNvPr id="89112" name="Line 24"/>
          <p:cNvSpPr>
            <a:spLocks noChangeShapeType="1"/>
          </p:cNvSpPr>
          <p:nvPr/>
        </p:nvSpPr>
        <p:spPr bwMode="auto">
          <a:xfrm>
            <a:off x="5702300" y="5867400"/>
            <a:ext cx="323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113" name="Line 25"/>
          <p:cNvSpPr>
            <a:spLocks noChangeShapeType="1"/>
          </p:cNvSpPr>
          <p:nvPr/>
        </p:nvSpPr>
        <p:spPr bwMode="auto">
          <a:xfrm>
            <a:off x="5956300" y="5753100"/>
            <a:ext cx="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114" name="Line 26"/>
          <p:cNvSpPr>
            <a:spLocks noChangeShapeType="1"/>
          </p:cNvSpPr>
          <p:nvPr/>
        </p:nvSpPr>
        <p:spPr bwMode="auto">
          <a:xfrm>
            <a:off x="7797800" y="5753100"/>
            <a:ext cx="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115" name="Line 27"/>
          <p:cNvSpPr>
            <a:spLocks noChangeShapeType="1"/>
          </p:cNvSpPr>
          <p:nvPr/>
        </p:nvSpPr>
        <p:spPr bwMode="auto">
          <a:xfrm flipV="1">
            <a:off x="7239000" y="5486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116" name="Line 28"/>
          <p:cNvSpPr>
            <a:spLocks noChangeShapeType="1"/>
          </p:cNvSpPr>
          <p:nvPr/>
        </p:nvSpPr>
        <p:spPr bwMode="auto">
          <a:xfrm>
            <a:off x="5994400" y="5626100"/>
            <a:ext cx="180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117" name="Text Box 29"/>
          <p:cNvSpPr txBox="1">
            <a:spLocks noChangeArrowheads="1"/>
          </p:cNvSpPr>
          <p:nvPr/>
        </p:nvSpPr>
        <p:spPr bwMode="auto">
          <a:xfrm>
            <a:off x="6715125" y="5327650"/>
            <a:ext cx="3079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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89118" name="Text Box 30"/>
          <p:cNvSpPr txBox="1">
            <a:spLocks noChangeArrowheads="1"/>
          </p:cNvSpPr>
          <p:nvPr/>
        </p:nvSpPr>
        <p:spPr bwMode="auto">
          <a:xfrm>
            <a:off x="6042025" y="6246813"/>
            <a:ext cx="24669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Probability to have the first </a:t>
            </a:r>
          </a:p>
        </p:txBody>
      </p:sp>
      <p:sp>
        <p:nvSpPr>
          <p:cNvPr id="89119" name="Text Box 31"/>
          <p:cNvSpPr txBox="1">
            <a:spLocks noChangeArrowheads="1"/>
          </p:cNvSpPr>
          <p:nvPr/>
        </p:nvSpPr>
        <p:spPr bwMode="auto">
          <a:xfrm>
            <a:off x="6054725" y="6445250"/>
            <a:ext cx="22907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arrival within 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 is 1-e</a:t>
            </a:r>
            <a:r>
              <a:rPr lang="en-US" sz="1600" baseline="30000">
                <a:latin typeface="Times New Roman" pitchFamily="18" charset="0"/>
                <a:sym typeface="Symbol" pitchFamily="18" charset="2"/>
              </a:rPr>
              <a:t>-  </a:t>
            </a:r>
            <a:r>
              <a:rPr lang="en-US" sz="1600">
                <a:latin typeface="Times New Roman" pitchFamily="18" charset="0"/>
              </a:rPr>
              <a:t> </a:t>
            </a:r>
          </a:p>
        </p:txBody>
      </p:sp>
      <p:sp>
        <p:nvSpPr>
          <p:cNvPr id="89120" name="Text Box 32"/>
          <p:cNvSpPr txBox="1">
            <a:spLocks noChangeArrowheads="1"/>
          </p:cNvSpPr>
          <p:nvPr/>
        </p:nvSpPr>
        <p:spPr bwMode="auto">
          <a:xfrm>
            <a:off x="8683625" y="5827713"/>
            <a:ext cx="2413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t</a:t>
            </a:r>
          </a:p>
        </p:txBody>
      </p:sp>
      <p:sp>
        <p:nvSpPr>
          <p:cNvPr id="89121" name="Text Box 33"/>
          <p:cNvSpPr txBox="1">
            <a:spLocks noChangeArrowheads="1"/>
          </p:cNvSpPr>
          <p:nvPr/>
        </p:nvSpPr>
        <p:spPr bwMode="auto">
          <a:xfrm>
            <a:off x="6248400" y="2957513"/>
            <a:ext cx="1838325" cy="62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cumulative distribution</a:t>
            </a:r>
          </a:p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function (cdf)</a:t>
            </a:r>
          </a:p>
        </p:txBody>
      </p:sp>
      <p:sp>
        <p:nvSpPr>
          <p:cNvPr id="89122" name="Text Box 34"/>
          <p:cNvSpPr txBox="1">
            <a:spLocks noChangeArrowheads="1"/>
          </p:cNvSpPr>
          <p:nvPr/>
        </p:nvSpPr>
        <p:spPr bwMode="auto">
          <a:xfrm>
            <a:off x="5829300" y="5821363"/>
            <a:ext cx="266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©: Nahrstedt, Angrave, Abdelzaher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Queueing Theory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1828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Queuing theory assumes that the queue is in a steady state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M/M/1 queue model: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smtClean="0"/>
              <a:t>Poisson arrival with constant average arrival rate </a:t>
            </a:r>
            <a:r>
              <a:rPr lang="en-US" sz="1700" smtClean="0">
                <a:sym typeface="Symbol" pitchFamily="18" charset="2"/>
              </a:rPr>
              <a:t> </a:t>
            </a:r>
            <a:r>
              <a:rPr lang="en-US" sz="1700" smtClean="0"/>
              <a:t>(customers per unit time)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smtClean="0"/>
              <a:t>Each arrival is independent.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smtClean="0"/>
              <a:t>Interarrival times are IID (Independent and Identically Distributed) exponential random variables with parameter </a:t>
            </a:r>
            <a:r>
              <a:rPr lang="en-US" sz="2100" b="1" smtClean="0">
                <a:sym typeface="Symbol" pitchFamily="18" charset="2"/>
              </a:rPr>
              <a:t></a:t>
            </a:r>
            <a:endParaRPr lang="en-US" sz="1700" smtClean="0"/>
          </a:p>
          <a:p>
            <a:pPr lvl="1" eaLnBrk="1" hangingPunct="1">
              <a:lnSpc>
                <a:spcPct val="80000"/>
              </a:lnSpc>
            </a:pPr>
            <a:r>
              <a:rPr lang="en-US" sz="1700" smtClean="0"/>
              <a:t>What are the odds of seeing the first arrival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/>
              <a:t>	     </a:t>
            </a:r>
            <a:r>
              <a:rPr lang="en-US" sz="1600" smtClean="0"/>
              <a:t>before time t?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/>
              <a:t>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/>
              <a:t>See </a:t>
            </a:r>
            <a:r>
              <a:rPr lang="en-US" sz="1200" smtClean="0">
                <a:hlinkClick r:id="rId4"/>
              </a:rPr>
              <a:t>http://en.wikipedia.org/wiki/Exponential_distribution</a:t>
            </a:r>
            <a:r>
              <a:rPr lang="en-US" sz="12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/>
              <a:t>for additional details</a:t>
            </a:r>
            <a:r>
              <a:rPr lang="en-US" sz="1600" smtClean="0"/>
              <a:t>            </a:t>
            </a:r>
          </a:p>
        </p:txBody>
      </p:sp>
      <p:pic>
        <p:nvPicPr>
          <p:cNvPr id="25612" name="Picture 12" descr="800px-Exponential_distribution_cd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3810000"/>
            <a:ext cx="3657600" cy="2743200"/>
          </a:xfrm>
          <a:prstGeom prst="rect">
            <a:avLst/>
          </a:prstGeom>
          <a:noFill/>
        </p:spPr>
      </p:pic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609600" y="4419600"/>
          <a:ext cx="2519363" cy="533400"/>
        </p:xfrm>
        <a:graphic>
          <a:graphicData uri="http://schemas.openxmlformats.org/presentationml/2006/ole">
            <p:oleObj spid="_x0000_s25613" name="Equation" r:id="rId6" imgW="107928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3060</TotalTime>
  <Words>965</Words>
  <Application>Microsoft PowerPoint</Application>
  <PresentationFormat>On-screen Show (4:3)</PresentationFormat>
  <Paragraphs>246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Tahoma</vt:lpstr>
      <vt:lpstr>Arial</vt:lpstr>
      <vt:lpstr>Wingdings</vt:lpstr>
      <vt:lpstr>Times New Roman</vt:lpstr>
      <vt:lpstr>Symbol</vt:lpstr>
      <vt:lpstr>Verdana</vt:lpstr>
      <vt:lpstr>Arial Unicode MS</vt:lpstr>
      <vt:lpstr> Arial</vt:lpstr>
      <vt:lpstr>Blends</vt:lpstr>
      <vt:lpstr>MathType 4.0 Equation</vt:lpstr>
      <vt:lpstr>Microsoft Equation 3.0</vt:lpstr>
      <vt:lpstr>Queueing Systems </vt:lpstr>
      <vt:lpstr>Content of This Lecture</vt:lpstr>
      <vt:lpstr>Process States Finite State Diagram</vt:lpstr>
      <vt:lpstr>Queueing Model</vt:lpstr>
      <vt:lpstr>Discussion</vt:lpstr>
      <vt:lpstr>Queuing Theory (M/M/1 queue)</vt:lpstr>
      <vt:lpstr>M/M/1 queue</vt:lpstr>
      <vt:lpstr>Appendix: exponential distribution</vt:lpstr>
      <vt:lpstr>Queueing Theory</vt:lpstr>
      <vt:lpstr>Analysis of Queue Behavior</vt:lpstr>
      <vt:lpstr>Analysis of Queue Behavior</vt:lpstr>
      <vt:lpstr>Little’s Law in queuing theory</vt:lpstr>
      <vt:lpstr>Analysis of M/M/1 queue model</vt:lpstr>
      <vt:lpstr>Hamburger Problem</vt:lpstr>
      <vt:lpstr>Example: How busy is the server?</vt:lpstr>
      <vt:lpstr>How long is an eater in the system?</vt:lpstr>
      <vt:lpstr>How long is someone in the queue?</vt:lpstr>
      <vt:lpstr>How many people in queue?</vt:lpstr>
      <vt:lpstr>Interesting Fact</vt:lpstr>
      <vt:lpstr>Until Now We Looked at Single Server, Single Queue</vt:lpstr>
      <vt:lpstr>Sum of Independent Poisson Arrivals </vt:lpstr>
      <vt:lpstr>As long as service times are exponentially distributed...</vt:lpstr>
      <vt:lpstr>Question: McDonalds 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106</cp:revision>
  <cp:lastPrinted>1601-01-01T00:00:00Z</cp:lastPrinted>
  <dcterms:created xsi:type="dcterms:W3CDTF">1601-01-01T00:00:00Z</dcterms:created>
  <dcterms:modified xsi:type="dcterms:W3CDTF">2022-02-09T15:43:30Z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