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66" r:id="rId4"/>
    <p:sldId id="269" r:id="rId5"/>
    <p:sldId id="270" r:id="rId6"/>
    <p:sldId id="264" r:id="rId7"/>
    <p:sldId id="260" r:id="rId8"/>
    <p:sldId id="257" r:id="rId9"/>
    <p:sldId id="258" r:id="rId10"/>
    <p:sldId id="268" r:id="rId11"/>
    <p:sldId id="259" r:id="rId12"/>
    <p:sldId id="261" r:id="rId13"/>
    <p:sldId id="263" r:id="rId14"/>
    <p:sldId id="267" r:id="rId15"/>
    <p:sldId id="271" r:id="rId16"/>
    <p:sldId id="262" r:id="rId17"/>
    <p:sldId id="265" r:id="rId18"/>
    <p:sldId id="272" r:id="rId19"/>
    <p:sldId id="273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4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262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8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82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52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34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50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1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6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73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926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EBAE-8908-4132-9026-A2CE9BE58B9E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6141-9E86-48CB-B1F5-786A8DCB7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663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dept.stat.lsa.umich.edu/~ionides/620/notes/markov_chains.pdf" TargetMode="External"/><Relationship Id="rId3" Type="http://schemas.openxmlformats.org/officeDocument/2006/relationships/hyperlink" Target="http://math.colgate.edu/~wweckesser/math312Spring05/handouts/MarkovChains.pdf" TargetMode="External"/><Relationship Id="rId7" Type="http://schemas.openxmlformats.org/officeDocument/2006/relationships/hyperlink" Target="https://www.youtube.com/watch?v=tYaW-1kzTZI" TargetMode="External"/><Relationship Id="rId2" Type="http://schemas.openxmlformats.org/officeDocument/2006/relationships/hyperlink" Target="http://ir.nmu.org.ua/bitstream/handle/123456789/120287/87b82675190b8afe334c0caa4e136161.pdf?sequenc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diis.unizar.es/asignaturas/SPN/material/DTMC.pdf" TargetMode="External"/><Relationship Id="rId5" Type="http://schemas.openxmlformats.org/officeDocument/2006/relationships/hyperlink" Target="http://www.bcfoltz.com/blog/mathematics/finite-math-introduction-to-markov-chains" TargetMode="External"/><Relationship Id="rId4" Type="http://schemas.openxmlformats.org/officeDocument/2006/relationships/hyperlink" Target="http://www.math.bas.bg/~jeni/markov123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5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Markov </a:t>
            </a:r>
            <a:r>
              <a:rPr lang="en-US" sz="5400" b="1" dirty="0">
                <a:solidFill>
                  <a:srgbClr val="000000"/>
                </a:solidFill>
                <a:latin typeface="Arial" panose="020B0604020202020204" pitchFamily="34" charset="0"/>
              </a:rPr>
              <a:t>Chain</a:t>
            </a:r>
            <a:endParaRPr lang="en-US" sz="5400" b="1" dirty="0" smtClean="0"/>
          </a:p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endParaRPr lang="en-US" sz="5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1422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59" y="288644"/>
            <a:ext cx="10515600" cy="2321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8" y="2417162"/>
            <a:ext cx="103917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2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matrix features: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It is square, since all possible states must be used both as rows and as</a:t>
            </a:r>
          </a:p>
          <a:p>
            <a:pPr marL="0" indent="0">
              <a:buNone/>
            </a:pPr>
            <a:r>
              <a:rPr lang="en-US" dirty="0" smtClean="0"/>
              <a:t>  columns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All entries are between 0 and </a:t>
            </a:r>
            <a:r>
              <a:rPr lang="en-US" dirty="0" smtClean="0"/>
              <a:t>1, because </a:t>
            </a:r>
            <a:r>
              <a:rPr lang="en-US" dirty="0"/>
              <a:t>all entries </a:t>
            </a:r>
            <a:r>
              <a:rPr lang="en-US" dirty="0" smtClean="0"/>
              <a:t>represent </a:t>
            </a:r>
            <a:r>
              <a:rPr lang="en-US" dirty="0"/>
              <a:t>probabilities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The sum of the entries in any row must be 1, since the numbers in the </a:t>
            </a:r>
            <a:r>
              <a:rPr lang="en-US" dirty="0" smtClean="0"/>
              <a:t>row give </a:t>
            </a:r>
            <a:r>
              <a:rPr lang="en-US" dirty="0"/>
              <a:t>the probability of changing from the state at the left to one of </a:t>
            </a:r>
            <a:r>
              <a:rPr lang="en-US" dirty="0" smtClean="0"/>
              <a:t>the states </a:t>
            </a:r>
            <a:r>
              <a:rPr lang="en-US" dirty="0"/>
              <a:t>indicated across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0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of Markov chains: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276"/>
            <a:ext cx="10515600" cy="508480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regular </a:t>
            </a:r>
            <a:r>
              <a:rPr lang="en-US" b="1" dirty="0">
                <a:solidFill>
                  <a:srgbClr val="FF0000"/>
                </a:solidFill>
              </a:rPr>
              <a:t>Markov </a:t>
            </a:r>
            <a:r>
              <a:rPr lang="en-US" b="1" dirty="0" smtClean="0">
                <a:solidFill>
                  <a:srgbClr val="FF0000"/>
                </a:solidFill>
              </a:rPr>
              <a:t>chains:</a:t>
            </a:r>
          </a:p>
          <a:p>
            <a:pPr marL="0" indent="0">
              <a:buNone/>
            </a:pPr>
            <a:r>
              <a:rPr lang="en-US" dirty="0"/>
              <a:t>A Markov chain is a regular Markov chain if some power of the transition matrix has only positive entries. That is, if we define the (</a:t>
            </a:r>
            <a:r>
              <a:rPr lang="en-US" dirty="0" err="1"/>
              <a:t>i</a:t>
            </a:r>
            <a:r>
              <a:rPr lang="en-US" dirty="0"/>
              <a:t>; j) entry of </a:t>
            </a:r>
            <a:r>
              <a:rPr lang="en-US" dirty="0" err="1"/>
              <a:t>P</a:t>
            </a:r>
            <a:r>
              <a:rPr lang="en-US" baseline="30000" dirty="0" err="1"/>
              <a:t>n</a:t>
            </a:r>
            <a:r>
              <a:rPr lang="en-US" dirty="0"/>
              <a:t> to be </a:t>
            </a:r>
            <a:r>
              <a:rPr lang="en-US" dirty="0" err="1"/>
              <a:t>p</a:t>
            </a:r>
            <a:r>
              <a:rPr lang="en-US" baseline="30000" dirty="0" err="1"/>
              <a:t>n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, then the Markov chain is regular if there is some n such that </a:t>
            </a:r>
            <a:r>
              <a:rPr lang="en-US" dirty="0" err="1"/>
              <a:t>p</a:t>
            </a:r>
            <a:r>
              <a:rPr lang="en-US" baseline="30000" dirty="0" err="1"/>
              <a:t>n</a:t>
            </a:r>
            <a:r>
              <a:rPr lang="en-US" baseline="-25000" dirty="0" err="1"/>
              <a:t>ij</a:t>
            </a:r>
            <a:r>
              <a:rPr lang="en-US" dirty="0"/>
              <a:t>&gt; 0 for all (</a:t>
            </a:r>
            <a:r>
              <a:rPr lang="en-US" dirty="0" err="1"/>
              <a:t>i,j</a:t>
            </a:r>
            <a:r>
              <a:rPr lang="en-US" dirty="0" smtClean="0"/>
              <a:t>). 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absorbing Markov </a:t>
            </a:r>
            <a:r>
              <a:rPr lang="en-US" b="1" dirty="0" smtClean="0">
                <a:solidFill>
                  <a:srgbClr val="FF0000"/>
                </a:solidFill>
              </a:rPr>
              <a:t>chains:</a:t>
            </a:r>
          </a:p>
          <a:p>
            <a:pPr marL="0" indent="0">
              <a:buNone/>
            </a:pPr>
            <a:r>
              <a:rPr lang="en-US" dirty="0"/>
              <a:t>A state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of a Markov chain is called an absorbing state if, once the Markov chains enters the state, it remains there forever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A </a:t>
            </a:r>
            <a:r>
              <a:rPr lang="en-US" b="1" dirty="0"/>
              <a:t>Markov chain is called an absorbing chain </a:t>
            </a:r>
            <a:r>
              <a:rPr lang="en-US" b="1" dirty="0" smtClean="0"/>
              <a:t>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It has at least one absorbing state.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For every state in the chain, the probability of reaching an absorbing state in a finite number of steps is nonzero.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803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12318"/>
            <a:ext cx="5023493" cy="287010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Not regular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12318"/>
            <a:ext cx="5282514" cy="257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77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 Absorbing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 2 is absorbing 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0685" y="2505075"/>
            <a:ext cx="5015993" cy="36845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sz="2800" dirty="0" err="1" smtClean="0"/>
              <a:t>Pii</a:t>
            </a:r>
            <a:r>
              <a:rPr lang="en-US" sz="2800" dirty="0" smtClean="0"/>
              <a:t> = 1     </a:t>
            </a:r>
            <a:r>
              <a:rPr lang="en-US" sz="2800" dirty="0" smtClean="0">
                <a:sym typeface="Wingdings" panose="05000000000000000000" pitchFamily="2" charset="2"/>
              </a:rPr>
              <a:t> P22 = 1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34931" y="3190081"/>
            <a:ext cx="4657725" cy="2314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0785" y="6488668"/>
            <a:ext cx="458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http://www.math.bas.bg/~jeni/markov123.pdf</a:t>
            </a:r>
          </a:p>
        </p:txBody>
      </p:sp>
    </p:spTree>
    <p:extLst>
      <p:ext uri="{BB962C8B-B14F-4D97-AF65-F5344CB8AC3E}">
        <p14:creationId xmlns:p14="http://schemas.microsoft.com/office/powerpoint/2010/main" xmlns="" val="17611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Irreducible Markov Chain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Markov chain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irreducible</a:t>
            </a:r>
            <a:r>
              <a:rPr lang="en-US" dirty="0" smtClean="0"/>
              <a:t> if </a:t>
            </a:r>
            <a:r>
              <a:rPr lang="en-US" dirty="0"/>
              <a:t>all the </a:t>
            </a:r>
            <a:r>
              <a:rPr lang="en-US" dirty="0" smtClean="0"/>
              <a:t>states communicate </a:t>
            </a:r>
            <a:r>
              <a:rPr lang="en-US" dirty="0"/>
              <a:t>with each other, i.e., if there </a:t>
            </a:r>
            <a:r>
              <a:rPr lang="en-US" dirty="0" smtClean="0"/>
              <a:t>is only </a:t>
            </a:r>
            <a:r>
              <a:rPr lang="en-US" dirty="0"/>
              <a:t>one communication class.</a:t>
            </a:r>
          </a:p>
          <a:p>
            <a:r>
              <a:rPr lang="en-US" dirty="0"/>
              <a:t>i</a:t>
            </a:r>
            <a:r>
              <a:rPr lang="en-US" dirty="0" smtClean="0"/>
              <a:t> and j communicate if </a:t>
            </a:r>
            <a:r>
              <a:rPr lang="en-US" dirty="0"/>
              <a:t>they are </a:t>
            </a:r>
            <a:r>
              <a:rPr lang="en-US" dirty="0" smtClean="0"/>
              <a:t>accessible from </a:t>
            </a:r>
            <a:r>
              <a:rPr lang="en-US" dirty="0"/>
              <a:t>each other. This is </a:t>
            </a:r>
            <a:r>
              <a:rPr lang="en-US" dirty="0" smtClean="0"/>
              <a:t>written </a:t>
            </a:r>
            <a:r>
              <a:rPr lang="en-US" dirty="0" err="1" smtClean="0"/>
              <a:t>i↔j</a:t>
            </a:r>
            <a:r>
              <a:rPr lang="en-US" dirty="0" smtClean="0"/>
              <a:t>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3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151"/>
          </a:xfrm>
        </p:spPr>
        <p:txBody>
          <a:bodyPr/>
          <a:lstStyle/>
          <a:p>
            <a:r>
              <a:rPr lang="en-US" dirty="0" smtClean="0"/>
              <a:t>Some 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492"/>
            <a:ext cx="10515600" cy="523308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Physics</a:t>
            </a:r>
          </a:p>
          <a:p>
            <a:r>
              <a:rPr lang="en-US" sz="2400" b="1" dirty="0" smtClean="0"/>
              <a:t>Chemistry</a:t>
            </a:r>
          </a:p>
          <a:p>
            <a:r>
              <a:rPr lang="en-US" sz="2400" b="1" dirty="0" smtClean="0"/>
              <a:t>Testing: </a:t>
            </a:r>
            <a:r>
              <a:rPr lang="en-US" sz="2400" dirty="0" smtClean="0"/>
              <a:t>Markov chain statistical test (MCST), producing more efficient test samples as replacement for exhaustive testing</a:t>
            </a:r>
          </a:p>
          <a:p>
            <a:r>
              <a:rPr lang="en-US" sz="2400" b="1" dirty="0" smtClean="0"/>
              <a:t>Speech Recognition</a:t>
            </a:r>
          </a:p>
          <a:p>
            <a:r>
              <a:rPr lang="en-US" sz="2400" b="1" dirty="0" smtClean="0"/>
              <a:t>Information sciences</a:t>
            </a:r>
          </a:p>
          <a:p>
            <a:r>
              <a:rPr lang="en-US" sz="2400" b="1" dirty="0" smtClean="0"/>
              <a:t>Queueing theory: </a:t>
            </a:r>
            <a:r>
              <a:rPr lang="en-US" sz="2400" dirty="0" smtClean="0"/>
              <a:t>Markov chains are the basis for the analytical treatment of queues. Example of this is optimizing telecommunications performance.</a:t>
            </a:r>
            <a:endParaRPr lang="en-US" sz="2400" b="1" dirty="0" smtClean="0"/>
          </a:p>
          <a:p>
            <a:r>
              <a:rPr lang="en-US" sz="2400" b="1" dirty="0" smtClean="0"/>
              <a:t>Internet applications:</a:t>
            </a:r>
            <a:r>
              <a:rPr lang="en-US" sz="2400" dirty="0" smtClean="0"/>
              <a:t> The PageRank of a webpage as used by google is defined by a Markov chain , states are </a:t>
            </a:r>
            <a:r>
              <a:rPr lang="en-US" sz="2400" dirty="0" smtClean="0">
                <a:solidFill>
                  <a:schemeClr val="accent2"/>
                </a:solidFill>
              </a:rPr>
              <a:t>pages</a:t>
            </a:r>
            <a:r>
              <a:rPr lang="en-US" sz="2400" dirty="0" smtClean="0"/>
              <a:t>, and the transitions, which are all equally probable, are the </a:t>
            </a:r>
            <a:r>
              <a:rPr lang="en-US" sz="2400" dirty="0" smtClean="0">
                <a:solidFill>
                  <a:schemeClr val="accent2"/>
                </a:solidFill>
              </a:rPr>
              <a:t>links</a:t>
            </a:r>
            <a:r>
              <a:rPr lang="en-US" sz="2400" dirty="0" smtClean="0"/>
              <a:t> between pages.</a:t>
            </a:r>
            <a:endParaRPr lang="en-US" sz="2400" b="1" dirty="0" smtClean="0"/>
          </a:p>
          <a:p>
            <a:r>
              <a:rPr lang="en-US" sz="2400" b="1" dirty="0" smtClean="0"/>
              <a:t>Genetics</a:t>
            </a:r>
          </a:p>
          <a:p>
            <a:r>
              <a:rPr lang="en-US" sz="2400" b="1" dirty="0" smtClean="0"/>
              <a:t>Markov text generators: </a:t>
            </a:r>
            <a:r>
              <a:rPr lang="en-US" sz="2400" dirty="0" smtClean="0"/>
              <a:t>generate superficially real-looking text given a sample document,, example: In </a:t>
            </a:r>
            <a:r>
              <a:rPr lang="en-US" sz="2400" dirty="0" smtClean="0">
                <a:solidFill>
                  <a:schemeClr val="accent2"/>
                </a:solidFill>
              </a:rPr>
              <a:t>bioinformatics</a:t>
            </a:r>
            <a:r>
              <a:rPr lang="en-US" sz="2400" dirty="0" smtClean="0"/>
              <a:t>, they can be used to simulate </a:t>
            </a:r>
            <a:r>
              <a:rPr lang="en-US" sz="2400" dirty="0" smtClean="0">
                <a:solidFill>
                  <a:schemeClr val="accent2"/>
                </a:solidFill>
              </a:rPr>
              <a:t>DNA</a:t>
            </a:r>
            <a:r>
              <a:rPr lang="en-US" sz="2400" dirty="0" smtClean="0"/>
              <a:t> sequences</a:t>
            </a: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4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b="1" dirty="0" smtClean="0"/>
          </a:p>
          <a:p>
            <a:pPr marL="0" indent="0" algn="ctr">
              <a:buNone/>
            </a:pPr>
            <a:r>
              <a:rPr lang="en-US" sz="8800" b="1" dirty="0" smtClean="0"/>
              <a:t>Q &amp; A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xmlns="" val="29711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Q1: What is Markov Chain ? </a:t>
            </a:r>
            <a:r>
              <a:rPr lang="en-US" smtClean="0"/>
              <a:t>Give an example </a:t>
            </a:r>
            <a:r>
              <a:rPr lang="en-US" dirty="0" smtClean="0"/>
              <a:t>of 2 states .</a:t>
            </a:r>
          </a:p>
          <a:p>
            <a:pPr marL="0" indent="0">
              <a:buNone/>
            </a:pPr>
            <a:r>
              <a:rPr lang="en-US" dirty="0" smtClean="0"/>
              <a:t>Q2: Mention its types according to the time parameter.</a:t>
            </a:r>
          </a:p>
          <a:p>
            <a:pPr marL="0" indent="0">
              <a:buNone/>
            </a:pPr>
            <a:r>
              <a:rPr lang="en-US" dirty="0" smtClean="0"/>
              <a:t>Q3: What are the key features of Markov chain ?</a:t>
            </a:r>
          </a:p>
          <a:p>
            <a:pPr marL="0" indent="0">
              <a:buNone/>
            </a:pPr>
            <a:r>
              <a:rPr lang="en-US" dirty="0" smtClean="0"/>
              <a:t>Q4: What is the transition matrix ? Give 3 of its features .</a:t>
            </a:r>
          </a:p>
          <a:p>
            <a:pPr marL="0" indent="0">
              <a:buNone/>
            </a:pPr>
            <a:r>
              <a:rPr lang="en-US" dirty="0" smtClean="0"/>
              <a:t>Q5: Give an example of how can Markov Chain helps internet applications .</a:t>
            </a:r>
          </a:p>
          <a:p>
            <a:pPr marL="0" indent="0">
              <a:buNone/>
            </a:pPr>
            <a:r>
              <a:rPr lang="en-US" dirty="0" smtClean="0"/>
              <a:t>Q6: how can we know if Markov Chain is regular or not 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ir.nmu.org.ua/bitstream/handle/123456789/120287/87b82675190b8afe334c0caa4e136161.pdf?sequence=1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http://math.colgate.edu/~</a:t>
            </a:r>
            <a:r>
              <a:rPr lang="en-US" dirty="0" smtClean="0">
                <a:hlinkClick r:id="rId3"/>
              </a:rPr>
              <a:t>wweckesser/math312Spring05/handouts/MarkovChains.pdf</a:t>
            </a:r>
            <a:endParaRPr lang="en-US" dirty="0" smtClean="0"/>
          </a:p>
          <a:p>
            <a:endParaRPr lang="en-US" dirty="0"/>
          </a:p>
          <a:p>
            <a:r>
              <a:rPr lang="en-US" u="sng" dirty="0">
                <a:hlinkClick r:id="rId4"/>
              </a:rPr>
              <a:t>http://www.math.bas.bg/~jeni/markov123.pdf</a:t>
            </a:r>
            <a:endParaRPr lang="en-US" dirty="0"/>
          </a:p>
          <a:p>
            <a:r>
              <a:rPr lang="en-US" u="sng" dirty="0">
                <a:hlinkClick r:id="rId5"/>
              </a:rPr>
              <a:t>http://www.bcfoltz.com/blog/mathematics/finite-math-introduction-to-markov-chains</a:t>
            </a:r>
            <a:endParaRPr lang="en-US" dirty="0"/>
          </a:p>
          <a:p>
            <a:r>
              <a:rPr lang="en-US" u="sng" dirty="0">
                <a:hlinkClick r:id="rId6"/>
              </a:rPr>
              <a:t>http://webdiis.unizar.es/asignaturas/SPN/material/DTMC.pdf</a:t>
            </a:r>
            <a:endParaRPr lang="en-US" dirty="0"/>
          </a:p>
          <a:p>
            <a:r>
              <a:rPr lang="en-US" u="sng" dirty="0">
                <a:hlinkClick r:id="rId7"/>
              </a:rPr>
              <a:t>https://www.youtube.com/watch?v=tYaW-1kzTZI</a:t>
            </a:r>
            <a:endParaRPr lang="en-US" dirty="0"/>
          </a:p>
          <a:p>
            <a:r>
              <a:rPr lang="en-US" u="sng" dirty="0">
                <a:hlinkClick r:id="rId8"/>
              </a:rPr>
              <a:t>http://dept.stat.lsa.umich.edu/~ionides/620/notes/markov_chains.pdf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53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4458" y="752890"/>
            <a:ext cx="117759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Markov Chain :</a:t>
            </a:r>
          </a:p>
          <a:p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 process with a finite number of states (or outcomes, or events) in which the probability of being in a particular state at step n + 1 depends only on the state occupied at step n.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 smtClean="0"/>
              <a:t>Prof</a:t>
            </a:r>
            <a:r>
              <a:rPr lang="en-US" sz="2400" dirty="0"/>
              <a:t>. Andrei A. Markov (</a:t>
            </a:r>
            <a:r>
              <a:rPr lang="en-US" sz="2400" dirty="0" smtClean="0"/>
              <a:t>1856-1922) , published </a:t>
            </a:r>
            <a:r>
              <a:rPr lang="en-US" sz="2400" dirty="0"/>
              <a:t>his result in 1906.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346" y="3478602"/>
            <a:ext cx="2510352" cy="32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37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time parameter is discrete {t1,t2,t3,…..}, it is called Discrete Time Markov Chain (DTMC ).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time parameter </a:t>
            </a:r>
            <a:r>
              <a:rPr lang="en-US" dirty="0"/>
              <a:t>is continues, (t≥0) it is called </a:t>
            </a:r>
            <a:r>
              <a:rPr lang="en-US" dirty="0" smtClean="0"/>
              <a:t>Continuous Time Markov Chain (CTMC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18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24" y="278628"/>
            <a:ext cx="11234351" cy="56047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85103" y="5969904"/>
            <a:ext cx="90822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http://www.bcfoltz.com/blog/mathematics/finite-math-introduction-to-markov-chains</a:t>
            </a:r>
          </a:p>
        </p:txBody>
      </p:sp>
    </p:spTree>
    <p:extLst>
      <p:ext uri="{BB962C8B-B14F-4D97-AF65-F5344CB8AC3E}">
        <p14:creationId xmlns:p14="http://schemas.microsoft.com/office/powerpoint/2010/main" xmlns="" val="18015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0087"/>
            <a:ext cx="11114903" cy="61815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7458" y="6211669"/>
            <a:ext cx="8995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http://www.bcfoltz.com/blog/mathematics/finite-math-introduction-to-markov-chains</a:t>
            </a:r>
          </a:p>
        </p:txBody>
      </p:sp>
    </p:spTree>
    <p:extLst>
      <p:ext uri="{BB962C8B-B14F-4D97-AF65-F5344CB8AC3E}">
        <p14:creationId xmlns:p14="http://schemas.microsoft.com/office/powerpoint/2010/main" xmlns="" val="11994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13" y="78135"/>
            <a:ext cx="10760583" cy="60252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1113" y="6103364"/>
            <a:ext cx="9056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http://www.bcfoltz.com/blog/mathematics/finite-math-introduction-to-markov-chains</a:t>
            </a:r>
          </a:p>
        </p:txBody>
      </p:sp>
    </p:spTree>
    <p:extLst>
      <p:ext uri="{BB962C8B-B14F-4D97-AF65-F5344CB8AC3E}">
        <p14:creationId xmlns:p14="http://schemas.microsoft.com/office/powerpoint/2010/main" xmlns="" val="38987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key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sequence of trials of an experiment is </a:t>
            </a:r>
            <a:r>
              <a:rPr lang="en-US" dirty="0" smtClean="0"/>
              <a:t>a Markov </a:t>
            </a:r>
            <a:r>
              <a:rPr lang="en-US" dirty="0"/>
              <a:t>chain </a:t>
            </a:r>
            <a:r>
              <a:rPr lang="en-US" dirty="0" smtClean="0"/>
              <a:t>if: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1. the </a:t>
            </a:r>
            <a:r>
              <a:rPr lang="en-US" dirty="0"/>
              <a:t>outcome of each experiment is one of a set of discrete states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outcome of an experiment depends only on the present state, </a:t>
            </a:r>
            <a:r>
              <a:rPr lang="en-US" dirty="0" smtClean="0"/>
              <a:t>and not on any past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68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" y="771520"/>
            <a:ext cx="89281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Transition Matrix : </a:t>
            </a:r>
            <a:r>
              <a:rPr lang="en-US" sz="2800" dirty="0"/>
              <a:t>contains all the conditional</a:t>
            </a:r>
          </a:p>
          <a:p>
            <a:r>
              <a:rPr lang="en-US" sz="2800" dirty="0"/>
              <a:t>probabilities of the Markov chain</a:t>
            </a:r>
            <a:endParaRPr lang="en-US" sz="2800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09" y="1720850"/>
            <a:ext cx="9984341" cy="25294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900" y="4876458"/>
            <a:ext cx="9213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Pij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is the conditional probability of being in state Si at step n+1 given that the process was in state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Sj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at step 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024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358" y="1198765"/>
            <a:ext cx="4343400" cy="247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058" y="3568554"/>
            <a:ext cx="4654125" cy="3255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780" y="1168254"/>
            <a:ext cx="5553075" cy="2400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477" y="6454419"/>
            <a:ext cx="458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http://www.math.bas.bg/~jeni/markov123.pdf</a:t>
            </a:r>
          </a:p>
        </p:txBody>
      </p:sp>
    </p:spTree>
    <p:extLst>
      <p:ext uri="{BB962C8B-B14F-4D97-AF65-F5344CB8AC3E}">
        <p14:creationId xmlns:p14="http://schemas.microsoft.com/office/powerpoint/2010/main" xmlns="" val="1123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689</Words>
  <Application>Microsoft Macintosh PowerPoint</Application>
  <PresentationFormat>Custom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Markov chain key features:</vt:lpstr>
      <vt:lpstr>Slide 8</vt:lpstr>
      <vt:lpstr>Example:</vt:lpstr>
      <vt:lpstr>Slide 10</vt:lpstr>
      <vt:lpstr>Transition matrix features: </vt:lpstr>
      <vt:lpstr>special cases of Markov chains:</vt:lpstr>
      <vt:lpstr>Examples:</vt:lpstr>
      <vt:lpstr>Examples : Absorbing </vt:lpstr>
      <vt:lpstr>Irreducible Markov Chain:</vt:lpstr>
      <vt:lpstr>Some applications:</vt:lpstr>
      <vt:lpstr>Slide 17</vt:lpstr>
      <vt:lpstr>Questions 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Al Shahrani</dc:creator>
  <cp:lastModifiedBy>Windows User</cp:lastModifiedBy>
  <cp:revision>31</cp:revision>
  <cp:lastPrinted>2016-02-08T01:15:53Z</cp:lastPrinted>
  <dcterms:created xsi:type="dcterms:W3CDTF">2016-02-05T17:38:12Z</dcterms:created>
  <dcterms:modified xsi:type="dcterms:W3CDTF">2022-02-09T16:25:53Z</dcterms:modified>
</cp:coreProperties>
</file>