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143000"/>
          </a:xfrm>
        </p:spPr>
        <p:txBody>
          <a:bodyPr/>
          <a:lstStyle/>
          <a:p>
            <a:r>
              <a:rPr lang="en-US" dirty="0" smtClean="0"/>
              <a:t>CSR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0"/>
            <a:ext cx="8077200" cy="35052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dirty="0" smtClean="0"/>
              <a:t>Corporate Social </a:t>
            </a:r>
            <a:r>
              <a:rPr lang="en-IN" dirty="0"/>
              <a:t>R</a:t>
            </a:r>
            <a:r>
              <a:rPr lang="en-IN" dirty="0" smtClean="0"/>
              <a:t>esponsibility under the companies act, 2013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/>
              <a:t>Corporate Social </a:t>
            </a:r>
            <a:r>
              <a:rPr lang="en-IN" dirty="0" smtClean="0"/>
              <a:t>Reporting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dirty="0"/>
              <a:t>Benefits of CSR towards Society</a:t>
            </a:r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5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Corporate Social Responsibility under the companies act, </a:t>
            </a:r>
            <a:r>
              <a:rPr lang="en-IN" dirty="0" smtClean="0"/>
              <a:t>2013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Companies Act, 2013 has introduced the concept of Corporate </a:t>
            </a:r>
            <a:r>
              <a:rPr lang="en-IN" dirty="0" smtClean="0"/>
              <a:t>Social Responsibility </a:t>
            </a:r>
            <a:r>
              <a:rPr lang="en-IN" dirty="0"/>
              <a:t>in India to the </a:t>
            </a:r>
            <a:r>
              <a:rPr lang="en-IN" dirty="0" smtClean="0"/>
              <a:t>forefront</a:t>
            </a:r>
          </a:p>
          <a:p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/>
              <a:t>promote </a:t>
            </a:r>
            <a:r>
              <a:rPr lang="en-IN" dirty="0" smtClean="0"/>
              <a:t>greater transparency </a:t>
            </a:r>
            <a:r>
              <a:rPr lang="en-IN" dirty="0"/>
              <a:t>and disclosure</a:t>
            </a:r>
            <a:r>
              <a:rPr lang="en-IN" dirty="0" smtClean="0"/>
              <a:t>.</a:t>
            </a:r>
          </a:p>
          <a:p>
            <a:r>
              <a:rPr lang="en-IN" dirty="0"/>
              <a:t>The Ministry of Corporate Affairs notified </a:t>
            </a:r>
            <a:r>
              <a:rPr lang="en-IN" dirty="0" smtClean="0"/>
              <a:t>Section 135 </a:t>
            </a:r>
            <a:r>
              <a:rPr lang="en-IN" dirty="0"/>
              <a:t>and Schedule VII of the Companies Act 2013 as well as the </a:t>
            </a:r>
            <a:r>
              <a:rPr lang="en-IN" dirty="0" smtClean="0"/>
              <a:t>Companies (CSR </a:t>
            </a:r>
            <a:r>
              <a:rPr lang="en-IN" dirty="0"/>
              <a:t>Policy) Rules, 2014 which came into </a:t>
            </a:r>
            <a:r>
              <a:rPr lang="en-IN" dirty="0" smtClean="0"/>
              <a:t>effect from </a:t>
            </a:r>
            <a:r>
              <a:rPr lang="en-IN" dirty="0"/>
              <a:t>April 1, 2014.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3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IN" dirty="0"/>
              <a:t>The MCA further issued Circular No. 21/2014 </a:t>
            </a:r>
            <a:r>
              <a:rPr lang="en-IN" dirty="0" smtClean="0"/>
              <a:t>and 36/2014 </a:t>
            </a:r>
            <a:r>
              <a:rPr lang="en-IN" dirty="0"/>
              <a:t>to clarify on certain matters. </a:t>
            </a:r>
            <a:endParaRPr lang="en-IN" dirty="0" smtClean="0"/>
          </a:p>
          <a:p>
            <a:r>
              <a:rPr lang="en-IN" dirty="0" smtClean="0"/>
              <a:t>Notification </a:t>
            </a:r>
            <a:r>
              <a:rPr lang="en-IN" dirty="0"/>
              <a:t>making further </a:t>
            </a:r>
            <a:r>
              <a:rPr lang="en-IN" dirty="0" smtClean="0"/>
              <a:t>amendments in </a:t>
            </a:r>
            <a:r>
              <a:rPr lang="en-IN" dirty="0"/>
              <a:t>Schedule VII was issued on August 2014 and Companies (</a:t>
            </a:r>
            <a:r>
              <a:rPr lang="en-IN" dirty="0" smtClean="0"/>
              <a:t>CSR Policy</a:t>
            </a:r>
            <a:r>
              <a:rPr lang="en-IN" dirty="0"/>
              <a:t>) </a:t>
            </a:r>
            <a:r>
              <a:rPr lang="en-IN" dirty="0" smtClean="0"/>
              <a:t>.</a:t>
            </a:r>
          </a:p>
          <a:p>
            <a:r>
              <a:rPr lang="en-IN" dirty="0"/>
              <a:t>Amendment Rules, 2015 were released on January 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1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Corporate Social Reporting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mandatory for companies to disclose in </a:t>
            </a:r>
            <a:r>
              <a:rPr lang="en-IN" dirty="0" smtClean="0"/>
              <a:t>Board’s </a:t>
            </a:r>
            <a:r>
              <a:rPr lang="en-IN" dirty="0"/>
              <a:t>Report, an annual </a:t>
            </a:r>
            <a:r>
              <a:rPr lang="en-IN" dirty="0" smtClean="0"/>
              <a:t>report on </a:t>
            </a:r>
            <a:r>
              <a:rPr lang="en-IN" dirty="0"/>
              <a:t>CSR</a:t>
            </a:r>
            <a:r>
              <a:rPr lang="en-IN" dirty="0" smtClean="0"/>
              <a:t>.</a:t>
            </a:r>
          </a:p>
          <a:p>
            <a:r>
              <a:rPr lang="en-IN" dirty="0"/>
              <a:t>A brief outline of the company's CSR policy, including overview of projects </a:t>
            </a:r>
            <a:r>
              <a:rPr lang="en-IN" dirty="0" smtClean="0"/>
              <a:t>or programs </a:t>
            </a:r>
            <a:r>
              <a:rPr lang="en-IN" dirty="0"/>
              <a:t>proposed to be undertaken and a reference to the web-link to </a:t>
            </a:r>
            <a:r>
              <a:rPr lang="en-IN" dirty="0" smtClean="0"/>
              <a:t>the CSR </a:t>
            </a:r>
            <a:r>
              <a:rPr lang="en-IN" dirty="0"/>
              <a:t>policy and projects or programs </a:t>
            </a:r>
            <a:r>
              <a:rPr lang="en-IN" dirty="0" smtClean="0"/>
              <a:t>.</a:t>
            </a:r>
          </a:p>
          <a:p>
            <a:r>
              <a:rPr lang="en-IN" dirty="0"/>
              <a:t>The Composition of the CSR Committee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3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Average net profit of the company for last three financial </a:t>
            </a:r>
            <a:r>
              <a:rPr lang="en-IN" dirty="0" smtClean="0"/>
              <a:t>years</a:t>
            </a:r>
          </a:p>
          <a:p>
            <a:r>
              <a:rPr lang="en-IN" dirty="0"/>
              <a:t>Prescribed CSR </a:t>
            </a:r>
            <a:r>
              <a:rPr lang="en-IN" dirty="0" smtClean="0"/>
              <a:t>Expenditure</a:t>
            </a:r>
          </a:p>
          <a:p>
            <a:r>
              <a:rPr lang="en-IN" dirty="0"/>
              <a:t>Details of CSR spent during the financial </a:t>
            </a:r>
            <a:r>
              <a:rPr lang="en-IN" dirty="0" smtClean="0"/>
              <a:t>year.</a:t>
            </a:r>
          </a:p>
          <a:p>
            <a:r>
              <a:rPr lang="en-IN" dirty="0"/>
              <a:t>In case the company has failed to spend the two per cent of the average </a:t>
            </a:r>
            <a:r>
              <a:rPr lang="en-IN" dirty="0" smtClean="0"/>
              <a:t>net profit </a:t>
            </a:r>
            <a:r>
              <a:rPr lang="en-IN" dirty="0"/>
              <a:t>of the last three financial years or any part thereof, the company </a:t>
            </a:r>
            <a:r>
              <a:rPr lang="en-IN" dirty="0" smtClean="0"/>
              <a:t>shall provide </a:t>
            </a:r>
            <a:r>
              <a:rPr lang="en-IN" dirty="0"/>
              <a:t>the reasons for not spending the amount in its Board </a:t>
            </a:r>
            <a:r>
              <a:rPr lang="en-IN" dirty="0" smtClean="0"/>
              <a:t>report.</a:t>
            </a:r>
          </a:p>
          <a:p>
            <a:r>
              <a:rPr lang="en-IN" dirty="0"/>
              <a:t>A responsibility statement of the CSR Committee that the implementation</a:t>
            </a:r>
          </a:p>
          <a:p>
            <a:r>
              <a:rPr lang="en-IN" dirty="0"/>
              <a:t>and monitoring of CSR Policy, is in compliance with CSR objectives and Policy</a:t>
            </a:r>
          </a:p>
          <a:p>
            <a:r>
              <a:rPr lang="en-IN" dirty="0"/>
              <a:t>of the company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Benefits of CSR towards Society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IN" dirty="0"/>
              <a:t>CSR is the way to show the human face of your business</a:t>
            </a:r>
            <a:r>
              <a:rPr lang="en-IN" dirty="0" smtClean="0"/>
              <a:t>.</a:t>
            </a:r>
          </a:p>
          <a:p>
            <a:r>
              <a:rPr lang="en-IN" dirty="0"/>
              <a:t>Through local or national charitable contributions businesses can help </a:t>
            </a:r>
            <a:r>
              <a:rPr lang="en-IN" dirty="0" smtClean="0"/>
              <a:t>the society.</a:t>
            </a:r>
          </a:p>
          <a:p>
            <a:r>
              <a:rPr lang="en-IN" dirty="0"/>
              <a:t>T</a:t>
            </a:r>
            <a:r>
              <a:rPr lang="en-IN" dirty="0" smtClean="0"/>
              <a:t>aking </a:t>
            </a:r>
            <a:r>
              <a:rPr lang="en-IN" dirty="0"/>
              <a:t>social initiatives on behalf of the company such </a:t>
            </a:r>
            <a:r>
              <a:rPr lang="en-IN" dirty="0" smtClean="0"/>
              <a:t>as</a:t>
            </a:r>
            <a:br>
              <a:rPr lang="en-IN" dirty="0" smtClean="0"/>
            </a:br>
            <a:r>
              <a:rPr lang="en-IN" dirty="0" smtClean="0"/>
              <a:t>	&gt;Investing in education programs</a:t>
            </a:r>
            <a:br>
              <a:rPr lang="en-IN" dirty="0" smtClean="0"/>
            </a:br>
            <a:r>
              <a:rPr lang="en-IN" dirty="0" smtClean="0"/>
              <a:t>	&gt;Homeless care activities</a:t>
            </a:r>
            <a:br>
              <a:rPr lang="en-IN" dirty="0" smtClean="0"/>
            </a:br>
            <a:r>
              <a:rPr lang="en-IN" dirty="0" smtClean="0"/>
              <a:t>	&gt;Support </a:t>
            </a:r>
            <a:r>
              <a:rPr lang="en-IN" dirty="0"/>
              <a:t>a local </a:t>
            </a:r>
            <a:r>
              <a:rPr lang="en-IN" dirty="0" smtClean="0"/>
              <a:t>charity, making </a:t>
            </a:r>
            <a:r>
              <a:rPr lang="en-IN" dirty="0"/>
              <a:t>financial contributions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&gt;</a:t>
            </a:r>
            <a:r>
              <a:rPr lang="en-IN" dirty="0"/>
              <a:t>P</a:t>
            </a:r>
            <a:r>
              <a:rPr lang="en-IN" dirty="0" smtClean="0"/>
              <a:t>rovide </a:t>
            </a:r>
            <a:r>
              <a:rPr lang="en-IN" dirty="0"/>
              <a:t>food to local homeless groups or </a:t>
            </a:r>
            <a:r>
              <a:rPr lang="en-IN" dirty="0" smtClean="0"/>
              <a:t>to orphanages </a:t>
            </a:r>
            <a:r>
              <a:rPr lang="en-IN" dirty="0"/>
              <a:t>free of cost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</a:t>
            </a:r>
            <a:r>
              <a:rPr lang="en-IN" dirty="0"/>
              <a:t>P</a:t>
            </a:r>
            <a:r>
              <a:rPr lang="en-IN" dirty="0" smtClean="0"/>
              <a:t>ay </a:t>
            </a:r>
            <a:r>
              <a:rPr lang="en-IN" dirty="0"/>
              <a:t>attention to material recyclability, develop better </a:t>
            </a:r>
            <a:r>
              <a:rPr lang="en-IN" dirty="0" smtClean="0"/>
              <a:t>product durability </a:t>
            </a:r>
            <a:r>
              <a:rPr lang="en-IN" dirty="0"/>
              <a:t>and </a:t>
            </a:r>
            <a:r>
              <a:rPr lang="en-IN" dirty="0" smtClean="0"/>
              <a:t>functionality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&gt;</a:t>
            </a:r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/>
              <a:t>keep the environment as clean as </a:t>
            </a:r>
            <a:r>
              <a:rPr lang="en-IN" dirty="0" smtClean="0"/>
              <a:t>possible</a:t>
            </a:r>
          </a:p>
          <a:p>
            <a:r>
              <a:rPr lang="en-IN" dirty="0"/>
              <a:t>CSR has strong and direct impact on business performances as </a:t>
            </a:r>
            <a:r>
              <a:rPr lang="en-IN" dirty="0" smtClean="0"/>
              <a:t>well</a:t>
            </a:r>
          </a:p>
          <a:p>
            <a:r>
              <a:rPr lang="en-IN" dirty="0"/>
              <a:t>Contributing to social value has become the first and foremost condition </a:t>
            </a:r>
            <a:r>
              <a:rPr lang="en-IN" dirty="0" smtClean="0"/>
              <a:t>to creating </a:t>
            </a:r>
            <a:r>
              <a:rPr lang="en-IN" dirty="0"/>
              <a:t>a successful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6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329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CSR</vt:lpstr>
      <vt:lpstr>Corporate Social Responsibility under the companies act, 2013</vt:lpstr>
      <vt:lpstr>PowerPoint Presentation</vt:lpstr>
      <vt:lpstr>Corporate Social Reporting</vt:lpstr>
      <vt:lpstr>PowerPoint Presentation</vt:lpstr>
      <vt:lpstr>Benefits of CSR towards Society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</dc:title>
  <dc:creator>Mathivanan.A</dc:creator>
  <cp:lastModifiedBy>Mathi</cp:lastModifiedBy>
  <cp:revision>11</cp:revision>
  <dcterms:created xsi:type="dcterms:W3CDTF">2006-08-16T00:00:00Z</dcterms:created>
  <dcterms:modified xsi:type="dcterms:W3CDTF">2020-04-06T06:46:48Z</dcterms:modified>
</cp:coreProperties>
</file>