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1D8BD707-D9CF-40AE-B4C6-C98DA3205C09}" type="datetimeFigureOut">
              <a:rPr lang="en-US" smtClean="0"/>
              <a:pPr/>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1D8BD707-D9CF-40AE-B4C6-C98DA3205C09}" type="datetimeFigureOut">
              <a:rPr lang="en-US" smtClean="0"/>
              <a:pPr/>
              <a:t>4/2/2020</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600" dirty="0" smtClean="0"/>
              <a:t>Logical Reasoning – Coding and Decoding</a:t>
            </a:r>
            <a:endParaRPr lang="en-IN" sz="3600" dirty="0"/>
          </a:p>
        </p:txBody>
      </p:sp>
      <p:sp>
        <p:nvSpPr>
          <p:cNvPr id="2" name="Title 1"/>
          <p:cNvSpPr>
            <a:spLocks noGrp="1"/>
          </p:cNvSpPr>
          <p:nvPr>
            <p:ph type="ctrTitle"/>
          </p:nvPr>
        </p:nvSpPr>
        <p:spPr>
          <a:xfrm>
            <a:off x="609600" y="1371600"/>
            <a:ext cx="7772400" cy="1470025"/>
          </a:xfrm>
        </p:spPr>
        <p:txBody>
          <a:bodyPr/>
          <a:lstStyle/>
          <a:p>
            <a:r>
              <a:rPr lang="en-US" dirty="0" smtClean="0"/>
              <a:t>18PDM202L – Critical and Creative Thinking Skills</a:t>
            </a:r>
            <a:endParaRPr lang="en-IN" dirty="0"/>
          </a:p>
        </p:txBody>
      </p:sp>
    </p:spTree>
    <p:extLst>
      <p:ext uri="{BB962C8B-B14F-4D97-AF65-F5344CB8AC3E}">
        <p14:creationId xmlns:p14="http://schemas.microsoft.com/office/powerpoint/2010/main" val="1103950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500" dirty="0" smtClean="0"/>
              <a:t>one number does not fit the series. Identify this “odd” element from the given answer choices</a:t>
            </a:r>
            <a:endParaRPr lang="en-IN" sz="2500" dirty="0"/>
          </a:p>
        </p:txBody>
      </p:sp>
      <p:sp>
        <p:nvSpPr>
          <p:cNvPr id="3" name="Content Placeholder 2"/>
          <p:cNvSpPr>
            <a:spLocks noGrp="1"/>
          </p:cNvSpPr>
          <p:nvPr>
            <p:ph sz="quarter" idx="13"/>
          </p:nvPr>
        </p:nvSpPr>
        <p:spPr/>
        <p:txBody>
          <a:bodyPr>
            <a:normAutofit lnSpcReduction="10000"/>
          </a:bodyPr>
          <a:lstStyle/>
          <a:p>
            <a:r>
              <a:rPr lang="en-IN" sz="3000" dirty="0" smtClean="0"/>
              <a:t>9) </a:t>
            </a:r>
            <a:r>
              <a:rPr lang="en-IN" sz="3000" dirty="0"/>
              <a:t>4, 6, 12, 30, 66</a:t>
            </a:r>
          </a:p>
          <a:p>
            <a:r>
              <a:rPr lang="en-IN" sz="3000" dirty="0"/>
              <a:t>A</a:t>
            </a:r>
            <a:r>
              <a:rPr lang="en-IN" sz="3000" dirty="0" smtClean="0"/>
              <a:t>) </a:t>
            </a:r>
            <a:r>
              <a:rPr lang="en-IN" sz="3000" dirty="0"/>
              <a:t>6 	B</a:t>
            </a:r>
            <a:r>
              <a:rPr lang="en-IN" sz="3000" dirty="0" smtClean="0"/>
              <a:t>) </a:t>
            </a:r>
            <a:r>
              <a:rPr lang="en-IN" sz="3000" dirty="0"/>
              <a:t>12		</a:t>
            </a:r>
            <a:r>
              <a:rPr lang="en-IN" sz="3000" dirty="0" smtClean="0"/>
              <a:t>C) </a:t>
            </a:r>
            <a:r>
              <a:rPr lang="en-IN" sz="3000" dirty="0"/>
              <a:t>30 		</a:t>
            </a:r>
            <a:r>
              <a:rPr lang="en-IN" sz="3000" dirty="0" smtClean="0"/>
              <a:t>D) 66</a:t>
            </a:r>
          </a:p>
          <a:p>
            <a:endParaRPr lang="en-IN" sz="2500" b="1" dirty="0"/>
          </a:p>
          <a:p>
            <a:r>
              <a:rPr lang="en-US" sz="2500" dirty="0" smtClean="0"/>
              <a:t>4 X 1.5 = 6</a:t>
            </a:r>
          </a:p>
          <a:p>
            <a:r>
              <a:rPr lang="en-US" sz="2500" dirty="0" smtClean="0"/>
              <a:t>6 X 2 = 12</a:t>
            </a:r>
          </a:p>
          <a:p>
            <a:r>
              <a:rPr lang="en-US" sz="2500" dirty="0" smtClean="0"/>
              <a:t>12 X 2.5 = 30</a:t>
            </a:r>
          </a:p>
          <a:p>
            <a:r>
              <a:rPr lang="en-US" sz="2500" dirty="0" smtClean="0"/>
              <a:t>30 X 3 = 90 But 66 is there So that is the Odd one</a:t>
            </a:r>
          </a:p>
          <a:p>
            <a:r>
              <a:rPr lang="en-US" sz="2500" dirty="0" smtClean="0"/>
              <a:t>Option D </a:t>
            </a:r>
            <a:endParaRPr lang="en-IN" sz="2500" dirty="0"/>
          </a:p>
        </p:txBody>
      </p:sp>
    </p:spTree>
    <p:extLst>
      <p:ext uri="{BB962C8B-B14F-4D97-AF65-F5344CB8AC3E}">
        <p14:creationId xmlns:p14="http://schemas.microsoft.com/office/powerpoint/2010/main" val="14167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500" dirty="0"/>
              <a:t>one number does not fit the series. Identify this “odd” element from the given answer choices</a:t>
            </a:r>
          </a:p>
        </p:txBody>
      </p:sp>
      <p:sp>
        <p:nvSpPr>
          <p:cNvPr id="3" name="Content Placeholder 2"/>
          <p:cNvSpPr>
            <a:spLocks noGrp="1"/>
          </p:cNvSpPr>
          <p:nvPr>
            <p:ph sz="quarter" idx="13"/>
          </p:nvPr>
        </p:nvSpPr>
        <p:spPr/>
        <p:txBody>
          <a:bodyPr/>
          <a:lstStyle/>
          <a:p>
            <a:r>
              <a:rPr lang="en-IN" sz="3000" dirty="0" smtClean="0"/>
              <a:t>10) </a:t>
            </a:r>
            <a:r>
              <a:rPr lang="en-IN" sz="3000" dirty="0"/>
              <a:t>17, 19, 23, 25, 29</a:t>
            </a:r>
          </a:p>
          <a:p>
            <a:r>
              <a:rPr lang="en-IN" sz="3000" dirty="0"/>
              <a:t>A</a:t>
            </a:r>
            <a:r>
              <a:rPr lang="en-IN" sz="3000" dirty="0" smtClean="0"/>
              <a:t>) </a:t>
            </a:r>
            <a:r>
              <a:rPr lang="en-IN" sz="3000" dirty="0"/>
              <a:t>19 	</a:t>
            </a:r>
            <a:r>
              <a:rPr lang="en-IN" sz="3000" dirty="0" smtClean="0"/>
              <a:t>B) </a:t>
            </a:r>
            <a:r>
              <a:rPr lang="en-IN" sz="3000" dirty="0"/>
              <a:t>23		</a:t>
            </a:r>
            <a:r>
              <a:rPr lang="en-IN" sz="3000" dirty="0" smtClean="0"/>
              <a:t>C) </a:t>
            </a:r>
            <a:r>
              <a:rPr lang="en-IN" sz="3000" dirty="0"/>
              <a:t>25 		</a:t>
            </a:r>
            <a:r>
              <a:rPr lang="en-IN" sz="3000" dirty="0" smtClean="0"/>
              <a:t>D) 29</a:t>
            </a:r>
          </a:p>
          <a:p>
            <a:endParaRPr lang="en-IN" sz="2500" b="1" dirty="0"/>
          </a:p>
          <a:p>
            <a:r>
              <a:rPr lang="en-US" sz="2500" b="1" dirty="0" smtClean="0"/>
              <a:t>17, 19, 23 &amp; 29 are Prime numbers</a:t>
            </a:r>
          </a:p>
          <a:p>
            <a:r>
              <a:rPr lang="en-US" sz="2500" b="1" dirty="0" smtClean="0"/>
              <a:t>SO 25 is Odd one</a:t>
            </a:r>
          </a:p>
          <a:p>
            <a:endParaRPr lang="en-US" sz="2500" b="1" dirty="0"/>
          </a:p>
          <a:p>
            <a:r>
              <a:rPr lang="en-US" sz="2500" b="1" dirty="0" smtClean="0"/>
              <a:t>Option C</a:t>
            </a:r>
            <a:endParaRPr lang="en-IN" sz="2500" b="1" dirty="0"/>
          </a:p>
        </p:txBody>
      </p:sp>
    </p:spTree>
    <p:extLst>
      <p:ext uri="{BB962C8B-B14F-4D97-AF65-F5344CB8AC3E}">
        <p14:creationId xmlns:p14="http://schemas.microsoft.com/office/powerpoint/2010/main" val="118622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11) </a:t>
            </a:r>
            <a:r>
              <a:rPr lang="en-IN" dirty="0"/>
              <a:t>CEH, DGK, EIN, ?</a:t>
            </a:r>
            <a:br>
              <a:rPr lang="en-IN" dirty="0"/>
            </a:br>
            <a:r>
              <a:rPr lang="en-IN" dirty="0"/>
              <a:t>a) FKQ 	b) FLO	c) GKO 	d) </a:t>
            </a:r>
            <a:r>
              <a:rPr lang="en-IN" dirty="0" smtClean="0"/>
              <a:t>FOK</a:t>
            </a:r>
            <a:endParaRPr lang="en-IN" dirty="0"/>
          </a:p>
        </p:txBody>
      </p:sp>
      <p:sp>
        <p:nvSpPr>
          <p:cNvPr id="3" name="Content Placeholder 2"/>
          <p:cNvSpPr>
            <a:spLocks noGrp="1"/>
          </p:cNvSpPr>
          <p:nvPr>
            <p:ph sz="quarter" idx="13"/>
          </p:nvPr>
        </p:nvSpPr>
        <p:spPr/>
        <p:txBody>
          <a:bodyPr>
            <a:normAutofit/>
          </a:bodyPr>
          <a:lstStyle/>
          <a:p>
            <a:r>
              <a:rPr lang="en-IN" sz="3000" b="1" dirty="0">
                <a:solidFill>
                  <a:schemeClr val="accent2"/>
                </a:solidFill>
              </a:rPr>
              <a:t>C</a:t>
            </a:r>
            <a:r>
              <a:rPr lang="en-IN" sz="3000" b="1" dirty="0">
                <a:solidFill>
                  <a:srgbClr val="FFFF00"/>
                </a:solidFill>
              </a:rPr>
              <a:t>E</a:t>
            </a:r>
            <a:r>
              <a:rPr lang="en-IN" sz="3000" b="1" dirty="0"/>
              <a:t>H, </a:t>
            </a:r>
            <a:r>
              <a:rPr lang="en-IN" sz="3000" b="1" dirty="0">
                <a:solidFill>
                  <a:schemeClr val="accent2"/>
                </a:solidFill>
              </a:rPr>
              <a:t>D</a:t>
            </a:r>
            <a:r>
              <a:rPr lang="en-IN" sz="3000" b="1" dirty="0">
                <a:solidFill>
                  <a:srgbClr val="FFFF00"/>
                </a:solidFill>
              </a:rPr>
              <a:t>G</a:t>
            </a:r>
            <a:r>
              <a:rPr lang="en-IN" sz="3000" b="1" dirty="0"/>
              <a:t>K, </a:t>
            </a:r>
            <a:r>
              <a:rPr lang="en-IN" sz="3000" b="1" dirty="0">
                <a:solidFill>
                  <a:schemeClr val="accent2"/>
                </a:solidFill>
              </a:rPr>
              <a:t>E</a:t>
            </a:r>
            <a:r>
              <a:rPr lang="en-IN" sz="3000" b="1" dirty="0">
                <a:solidFill>
                  <a:srgbClr val="FFFF00"/>
                </a:solidFill>
              </a:rPr>
              <a:t>I</a:t>
            </a:r>
            <a:r>
              <a:rPr lang="en-IN" sz="3000" b="1" dirty="0"/>
              <a:t>N</a:t>
            </a:r>
            <a:r>
              <a:rPr lang="en-IN" sz="3000" b="1" dirty="0" smtClean="0"/>
              <a:t>, ?</a:t>
            </a:r>
          </a:p>
          <a:p>
            <a:r>
              <a:rPr lang="en-IN" sz="3000" b="1" dirty="0" smtClean="0">
                <a:solidFill>
                  <a:schemeClr val="accent2"/>
                </a:solidFill>
              </a:rPr>
              <a:t>C D E next F</a:t>
            </a:r>
          </a:p>
          <a:p>
            <a:r>
              <a:rPr lang="en-IN" sz="3000" b="1" dirty="0" smtClean="0">
                <a:solidFill>
                  <a:srgbClr val="FFFF00"/>
                </a:solidFill>
              </a:rPr>
              <a:t>E </a:t>
            </a:r>
            <a:r>
              <a:rPr lang="en-IN" sz="3000" b="1" strike="sngStrike" dirty="0" smtClean="0">
                <a:solidFill>
                  <a:srgbClr val="FFFF00"/>
                </a:solidFill>
              </a:rPr>
              <a:t>F</a:t>
            </a:r>
            <a:r>
              <a:rPr lang="en-IN" sz="3000" b="1" dirty="0" smtClean="0">
                <a:solidFill>
                  <a:srgbClr val="FFFF00"/>
                </a:solidFill>
              </a:rPr>
              <a:t> G </a:t>
            </a:r>
            <a:r>
              <a:rPr lang="en-IN" sz="3000" b="1" strike="sngStrike" dirty="0" smtClean="0">
                <a:solidFill>
                  <a:srgbClr val="FFFF00"/>
                </a:solidFill>
              </a:rPr>
              <a:t>H</a:t>
            </a:r>
            <a:r>
              <a:rPr lang="en-IN" sz="3000" b="1" dirty="0" smtClean="0">
                <a:solidFill>
                  <a:srgbClr val="FFFF00"/>
                </a:solidFill>
              </a:rPr>
              <a:t> I </a:t>
            </a:r>
            <a:r>
              <a:rPr lang="en-IN" sz="3000" b="1" strike="sngStrike" dirty="0" smtClean="0">
                <a:solidFill>
                  <a:srgbClr val="FFFF00"/>
                </a:solidFill>
              </a:rPr>
              <a:t>J</a:t>
            </a:r>
            <a:r>
              <a:rPr lang="en-IN" sz="3000" b="1" dirty="0" smtClean="0">
                <a:solidFill>
                  <a:srgbClr val="FFFF00"/>
                </a:solidFill>
              </a:rPr>
              <a:t> next K</a:t>
            </a:r>
          </a:p>
          <a:p>
            <a:r>
              <a:rPr lang="en-US" sz="3000" b="1" dirty="0" smtClean="0"/>
              <a:t>H </a:t>
            </a:r>
            <a:r>
              <a:rPr lang="en-US" sz="3000" b="1" strike="sngStrike" dirty="0" smtClean="0"/>
              <a:t>I J</a:t>
            </a:r>
            <a:r>
              <a:rPr lang="en-US" sz="3000" b="1" dirty="0" smtClean="0"/>
              <a:t> K </a:t>
            </a:r>
            <a:r>
              <a:rPr lang="en-US" sz="3000" b="1" strike="sngStrike" dirty="0" smtClean="0"/>
              <a:t>L M</a:t>
            </a:r>
            <a:r>
              <a:rPr lang="en-US" sz="3000" b="1" dirty="0" smtClean="0"/>
              <a:t> N </a:t>
            </a:r>
            <a:r>
              <a:rPr lang="en-US" sz="3000" b="1" strike="sngStrike" dirty="0" smtClean="0"/>
              <a:t>O P</a:t>
            </a:r>
            <a:r>
              <a:rPr lang="en-US" sz="3000" b="1" dirty="0" smtClean="0"/>
              <a:t> Q</a:t>
            </a:r>
          </a:p>
          <a:p>
            <a:r>
              <a:rPr lang="en-IN" sz="3000" b="1" dirty="0" smtClean="0">
                <a:solidFill>
                  <a:schemeClr val="accent2"/>
                </a:solidFill>
              </a:rPr>
              <a:t>F</a:t>
            </a:r>
            <a:r>
              <a:rPr lang="en-IN" sz="3000" b="1" dirty="0">
                <a:solidFill>
                  <a:srgbClr val="FFFF00"/>
                </a:solidFill>
              </a:rPr>
              <a:t> </a:t>
            </a:r>
            <a:r>
              <a:rPr lang="en-IN" sz="3000" b="1" dirty="0" smtClean="0">
                <a:solidFill>
                  <a:srgbClr val="FFFF00"/>
                </a:solidFill>
              </a:rPr>
              <a:t>K </a:t>
            </a:r>
            <a:r>
              <a:rPr lang="en-US" sz="3000" b="1" dirty="0" smtClean="0"/>
              <a:t>Q</a:t>
            </a:r>
          </a:p>
          <a:p>
            <a:r>
              <a:rPr lang="en-US" sz="3000" b="1" dirty="0" smtClean="0"/>
              <a:t>Option A</a:t>
            </a:r>
            <a:endParaRPr lang="en-IN" sz="3000" b="1" dirty="0"/>
          </a:p>
        </p:txBody>
      </p:sp>
    </p:spTree>
    <p:extLst>
      <p:ext uri="{BB962C8B-B14F-4D97-AF65-F5344CB8AC3E}">
        <p14:creationId xmlns:p14="http://schemas.microsoft.com/office/powerpoint/2010/main" val="169935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12)  </a:t>
            </a:r>
            <a:r>
              <a:rPr lang="en-IN" dirty="0"/>
              <a:t>BAT, DCV, FEX, ?</a:t>
            </a:r>
            <a:br>
              <a:rPr lang="en-IN" dirty="0"/>
            </a:br>
            <a:r>
              <a:rPr lang="en-IN" dirty="0"/>
              <a:t>a) HGI 	b) HGZ	c) HIJ 	d) </a:t>
            </a:r>
            <a:r>
              <a:rPr lang="en-IN" dirty="0" smtClean="0"/>
              <a:t>HGY</a:t>
            </a:r>
            <a:endParaRPr lang="en-IN" dirty="0"/>
          </a:p>
        </p:txBody>
      </p:sp>
      <p:sp>
        <p:nvSpPr>
          <p:cNvPr id="3" name="Content Placeholder 2"/>
          <p:cNvSpPr>
            <a:spLocks noGrp="1"/>
          </p:cNvSpPr>
          <p:nvPr>
            <p:ph sz="quarter" idx="13"/>
          </p:nvPr>
        </p:nvSpPr>
        <p:spPr/>
        <p:txBody>
          <a:bodyPr>
            <a:normAutofit fontScale="92500" lnSpcReduction="20000"/>
          </a:bodyPr>
          <a:lstStyle/>
          <a:p>
            <a:endParaRPr lang="en-IN" sz="3000" b="1" dirty="0" smtClean="0"/>
          </a:p>
          <a:p>
            <a:r>
              <a:rPr lang="en-IN" sz="3000" b="1" dirty="0">
                <a:solidFill>
                  <a:schemeClr val="accent2"/>
                </a:solidFill>
              </a:rPr>
              <a:t>B</a:t>
            </a:r>
            <a:r>
              <a:rPr lang="en-IN" sz="3000" b="1" dirty="0" smtClean="0"/>
              <a:t> </a:t>
            </a:r>
            <a:r>
              <a:rPr lang="en-IN" sz="3000" b="1" dirty="0">
                <a:solidFill>
                  <a:srgbClr val="FFFF00"/>
                </a:solidFill>
              </a:rPr>
              <a:t>A</a:t>
            </a:r>
            <a:r>
              <a:rPr lang="en-IN" sz="3000" b="1" dirty="0" smtClean="0"/>
              <a:t> T</a:t>
            </a:r>
            <a:r>
              <a:rPr lang="en-IN" sz="3000" b="1" dirty="0"/>
              <a:t>, </a:t>
            </a:r>
            <a:r>
              <a:rPr lang="en-IN" sz="3000" b="1" dirty="0" smtClean="0"/>
              <a:t>  </a:t>
            </a:r>
            <a:r>
              <a:rPr lang="en-IN" sz="3000" b="1" dirty="0">
                <a:solidFill>
                  <a:schemeClr val="accent2"/>
                </a:solidFill>
              </a:rPr>
              <a:t>D</a:t>
            </a:r>
            <a:r>
              <a:rPr lang="en-IN" sz="3000" b="1" dirty="0" smtClean="0"/>
              <a:t> </a:t>
            </a:r>
            <a:r>
              <a:rPr lang="en-IN" sz="3000" b="1" dirty="0">
                <a:solidFill>
                  <a:srgbClr val="FFFF00"/>
                </a:solidFill>
              </a:rPr>
              <a:t>C</a:t>
            </a:r>
            <a:r>
              <a:rPr lang="en-IN" sz="3000" b="1" dirty="0" smtClean="0"/>
              <a:t> V</a:t>
            </a:r>
            <a:r>
              <a:rPr lang="en-IN" sz="3000" b="1" dirty="0"/>
              <a:t>, </a:t>
            </a:r>
            <a:r>
              <a:rPr lang="en-IN" sz="3000" b="1" dirty="0" smtClean="0"/>
              <a:t>  </a:t>
            </a:r>
            <a:r>
              <a:rPr lang="en-IN" sz="3000" b="1" dirty="0">
                <a:solidFill>
                  <a:schemeClr val="accent2"/>
                </a:solidFill>
              </a:rPr>
              <a:t>F</a:t>
            </a:r>
            <a:r>
              <a:rPr lang="en-IN" sz="3000" b="1" dirty="0" smtClean="0"/>
              <a:t> </a:t>
            </a:r>
            <a:r>
              <a:rPr lang="en-IN" sz="3000" b="1" dirty="0">
                <a:solidFill>
                  <a:srgbClr val="FFFF00"/>
                </a:solidFill>
              </a:rPr>
              <a:t>E</a:t>
            </a:r>
            <a:r>
              <a:rPr lang="en-IN" sz="3000" b="1" dirty="0" smtClean="0"/>
              <a:t> X</a:t>
            </a:r>
            <a:r>
              <a:rPr lang="en-IN" sz="3000" b="1" dirty="0"/>
              <a:t>, </a:t>
            </a:r>
            <a:r>
              <a:rPr lang="en-IN" sz="3000" b="1" dirty="0" smtClean="0"/>
              <a:t>  ?</a:t>
            </a:r>
          </a:p>
          <a:p>
            <a:r>
              <a:rPr lang="en-IN" sz="3000" b="1" dirty="0" smtClean="0">
                <a:solidFill>
                  <a:schemeClr val="accent2"/>
                </a:solidFill>
              </a:rPr>
              <a:t>B  </a:t>
            </a:r>
            <a:r>
              <a:rPr lang="en-IN" sz="3000" b="1" strike="sngStrike" dirty="0" smtClean="0">
                <a:solidFill>
                  <a:schemeClr val="accent2"/>
                </a:solidFill>
              </a:rPr>
              <a:t>C</a:t>
            </a:r>
            <a:r>
              <a:rPr lang="en-IN" sz="3000" b="1" dirty="0" smtClean="0">
                <a:solidFill>
                  <a:schemeClr val="accent2"/>
                </a:solidFill>
              </a:rPr>
              <a:t>  D  </a:t>
            </a:r>
            <a:r>
              <a:rPr lang="en-IN" sz="3000" b="1" strike="sngStrike" dirty="0" smtClean="0">
                <a:solidFill>
                  <a:schemeClr val="accent2"/>
                </a:solidFill>
              </a:rPr>
              <a:t>E</a:t>
            </a:r>
            <a:r>
              <a:rPr lang="en-IN" sz="3000" b="1" dirty="0" smtClean="0">
                <a:solidFill>
                  <a:schemeClr val="accent2"/>
                </a:solidFill>
              </a:rPr>
              <a:t>  F  </a:t>
            </a:r>
            <a:r>
              <a:rPr lang="en-IN" sz="3000" b="1" strike="sngStrike" dirty="0" smtClean="0">
                <a:solidFill>
                  <a:schemeClr val="accent2"/>
                </a:solidFill>
              </a:rPr>
              <a:t>G</a:t>
            </a:r>
            <a:r>
              <a:rPr lang="en-IN" sz="3000" b="1" dirty="0" smtClean="0">
                <a:solidFill>
                  <a:schemeClr val="accent2"/>
                </a:solidFill>
              </a:rPr>
              <a:t> H</a:t>
            </a:r>
          </a:p>
          <a:p>
            <a:r>
              <a:rPr lang="en-IN" sz="3000" b="1" dirty="0" smtClean="0">
                <a:solidFill>
                  <a:srgbClr val="FFFF00"/>
                </a:solidFill>
              </a:rPr>
              <a:t>A  </a:t>
            </a:r>
            <a:r>
              <a:rPr lang="en-IN" sz="3000" b="1" strike="sngStrike" dirty="0" smtClean="0">
                <a:solidFill>
                  <a:srgbClr val="FFFF00"/>
                </a:solidFill>
              </a:rPr>
              <a:t>B</a:t>
            </a:r>
            <a:r>
              <a:rPr lang="en-IN" sz="3000" b="1" dirty="0" smtClean="0">
                <a:solidFill>
                  <a:srgbClr val="FFFF00"/>
                </a:solidFill>
              </a:rPr>
              <a:t>  C  </a:t>
            </a:r>
            <a:r>
              <a:rPr lang="en-IN" sz="3000" b="1" strike="sngStrike" dirty="0" smtClean="0">
                <a:solidFill>
                  <a:srgbClr val="FFFF00"/>
                </a:solidFill>
              </a:rPr>
              <a:t>D</a:t>
            </a:r>
            <a:r>
              <a:rPr lang="en-IN" sz="3000" b="1" dirty="0" smtClean="0">
                <a:solidFill>
                  <a:srgbClr val="FFFF00"/>
                </a:solidFill>
              </a:rPr>
              <a:t>  E  </a:t>
            </a:r>
            <a:r>
              <a:rPr lang="en-IN" sz="3000" b="1" strike="sngStrike" dirty="0" smtClean="0">
                <a:solidFill>
                  <a:srgbClr val="FFFF00"/>
                </a:solidFill>
              </a:rPr>
              <a:t>F</a:t>
            </a:r>
            <a:r>
              <a:rPr lang="en-IN" sz="3000" b="1" dirty="0" smtClean="0">
                <a:solidFill>
                  <a:srgbClr val="FFFF00"/>
                </a:solidFill>
              </a:rPr>
              <a:t>  G  </a:t>
            </a:r>
          </a:p>
          <a:p>
            <a:r>
              <a:rPr lang="en-IN" sz="3000" b="1" dirty="0" smtClean="0"/>
              <a:t>T  </a:t>
            </a:r>
            <a:r>
              <a:rPr lang="en-IN" sz="3000" b="1" strike="sngStrike" dirty="0" smtClean="0"/>
              <a:t>U</a:t>
            </a:r>
            <a:r>
              <a:rPr lang="en-IN" sz="3000" b="1" dirty="0" smtClean="0"/>
              <a:t>  V  </a:t>
            </a:r>
            <a:r>
              <a:rPr lang="en-IN" sz="3000" b="1" strike="sngStrike" dirty="0" smtClean="0"/>
              <a:t>W</a:t>
            </a:r>
            <a:r>
              <a:rPr lang="en-IN" sz="3000" b="1" dirty="0" smtClean="0"/>
              <a:t>  X  </a:t>
            </a:r>
            <a:r>
              <a:rPr lang="en-IN" sz="3000" b="1" strike="sngStrike" dirty="0" smtClean="0"/>
              <a:t>Y</a:t>
            </a:r>
            <a:r>
              <a:rPr lang="en-IN" sz="3000" b="1" dirty="0" smtClean="0"/>
              <a:t>  Z</a:t>
            </a:r>
          </a:p>
          <a:p>
            <a:r>
              <a:rPr lang="en-IN" sz="3000" b="1" dirty="0" smtClean="0">
                <a:solidFill>
                  <a:schemeClr val="accent2"/>
                </a:solidFill>
              </a:rPr>
              <a:t>H </a:t>
            </a:r>
            <a:r>
              <a:rPr lang="en-IN" sz="3000" b="1" dirty="0">
                <a:solidFill>
                  <a:srgbClr val="FFFF00"/>
                </a:solidFill>
              </a:rPr>
              <a:t>G </a:t>
            </a:r>
            <a:r>
              <a:rPr lang="en-IN" sz="3000" b="1" dirty="0"/>
              <a:t>Z</a:t>
            </a:r>
          </a:p>
          <a:p>
            <a:r>
              <a:rPr lang="en-IN" sz="3000" b="1" dirty="0" smtClean="0"/>
              <a:t>Option B</a:t>
            </a:r>
            <a:r>
              <a:rPr lang="en-IN" sz="3000" b="1" dirty="0"/>
              <a:t/>
            </a:r>
            <a:br>
              <a:rPr lang="en-IN" sz="3000" b="1" dirty="0"/>
            </a:br>
            <a:endParaRPr lang="en-IN" sz="3000" b="1" dirty="0"/>
          </a:p>
        </p:txBody>
      </p:sp>
    </p:spTree>
    <p:extLst>
      <p:ext uri="{BB962C8B-B14F-4D97-AF65-F5344CB8AC3E}">
        <p14:creationId xmlns:p14="http://schemas.microsoft.com/office/powerpoint/2010/main" val="56889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13) </a:t>
            </a:r>
            <a:r>
              <a:rPr lang="en-IN" dirty="0"/>
              <a:t>BIP, ELR, HOT, KRV, ?</a:t>
            </a:r>
            <a:br>
              <a:rPr lang="en-IN" dirty="0"/>
            </a:br>
            <a:r>
              <a:rPr lang="en-IN" dirty="0"/>
              <a:t>a) NUX 	b) NUY	c) MTY 	d) </a:t>
            </a:r>
            <a:r>
              <a:rPr lang="en-IN" dirty="0" smtClean="0"/>
              <a:t>MTX</a:t>
            </a:r>
            <a:endParaRPr lang="en-IN" dirty="0"/>
          </a:p>
        </p:txBody>
      </p:sp>
      <p:sp>
        <p:nvSpPr>
          <p:cNvPr id="3" name="Content Placeholder 2"/>
          <p:cNvSpPr>
            <a:spLocks noGrp="1"/>
          </p:cNvSpPr>
          <p:nvPr>
            <p:ph sz="quarter" idx="13"/>
          </p:nvPr>
        </p:nvSpPr>
        <p:spPr/>
        <p:txBody>
          <a:bodyPr>
            <a:normAutofit lnSpcReduction="10000"/>
          </a:bodyPr>
          <a:lstStyle/>
          <a:p>
            <a:r>
              <a:rPr lang="en-IN" sz="2800" b="1" dirty="0" smtClean="0">
                <a:solidFill>
                  <a:schemeClr val="accent2"/>
                </a:solidFill>
              </a:rPr>
              <a:t>B </a:t>
            </a:r>
            <a:r>
              <a:rPr lang="en-IN" sz="2800" b="1" dirty="0">
                <a:solidFill>
                  <a:srgbClr val="FFFF00"/>
                </a:solidFill>
              </a:rPr>
              <a:t>I </a:t>
            </a:r>
            <a:r>
              <a:rPr lang="en-IN" sz="3000" b="1" dirty="0" smtClean="0"/>
              <a:t>P</a:t>
            </a:r>
            <a:r>
              <a:rPr lang="en-IN" sz="3000" b="1" dirty="0"/>
              <a:t>, </a:t>
            </a:r>
            <a:r>
              <a:rPr lang="en-IN" sz="2800" b="1" dirty="0" smtClean="0">
                <a:solidFill>
                  <a:schemeClr val="accent2"/>
                </a:solidFill>
              </a:rPr>
              <a:t>E </a:t>
            </a:r>
            <a:r>
              <a:rPr lang="en-IN" sz="2800" b="1" dirty="0">
                <a:solidFill>
                  <a:srgbClr val="FFFF00"/>
                </a:solidFill>
              </a:rPr>
              <a:t>L</a:t>
            </a:r>
            <a:r>
              <a:rPr lang="en-IN" sz="3000" b="1" dirty="0" smtClean="0"/>
              <a:t> R</a:t>
            </a:r>
            <a:r>
              <a:rPr lang="en-IN" sz="3000" b="1" dirty="0"/>
              <a:t>, </a:t>
            </a:r>
            <a:r>
              <a:rPr lang="en-IN" sz="2800" b="1" dirty="0" smtClean="0">
                <a:solidFill>
                  <a:schemeClr val="accent2"/>
                </a:solidFill>
              </a:rPr>
              <a:t>H </a:t>
            </a:r>
            <a:r>
              <a:rPr lang="en-IN" sz="2800" b="1" dirty="0">
                <a:solidFill>
                  <a:srgbClr val="FFFF00"/>
                </a:solidFill>
              </a:rPr>
              <a:t>O</a:t>
            </a:r>
            <a:r>
              <a:rPr lang="en-IN" sz="3000" b="1" dirty="0" smtClean="0"/>
              <a:t> T</a:t>
            </a:r>
            <a:r>
              <a:rPr lang="en-IN" sz="3000" b="1" dirty="0"/>
              <a:t>, </a:t>
            </a:r>
            <a:r>
              <a:rPr lang="en-IN" sz="2800" b="1" dirty="0" smtClean="0">
                <a:solidFill>
                  <a:schemeClr val="accent2"/>
                </a:solidFill>
              </a:rPr>
              <a:t>K </a:t>
            </a:r>
            <a:r>
              <a:rPr lang="en-IN" sz="2800" b="1" dirty="0">
                <a:solidFill>
                  <a:srgbClr val="FFFF00"/>
                </a:solidFill>
              </a:rPr>
              <a:t>R</a:t>
            </a:r>
            <a:r>
              <a:rPr lang="en-IN" sz="3000" b="1" dirty="0" smtClean="0"/>
              <a:t> V</a:t>
            </a:r>
            <a:r>
              <a:rPr lang="en-IN" sz="3000" b="1" dirty="0"/>
              <a:t>, </a:t>
            </a:r>
            <a:r>
              <a:rPr lang="en-IN" sz="3000" b="1" dirty="0" smtClean="0"/>
              <a:t>?</a:t>
            </a:r>
          </a:p>
          <a:p>
            <a:r>
              <a:rPr lang="en-IN" sz="3200" b="1" dirty="0" smtClean="0">
                <a:solidFill>
                  <a:schemeClr val="accent2"/>
                </a:solidFill>
              </a:rPr>
              <a:t>B </a:t>
            </a:r>
            <a:r>
              <a:rPr lang="en-IN" sz="3200" b="1" strike="sngStrike" dirty="0" smtClean="0">
                <a:solidFill>
                  <a:schemeClr val="accent2"/>
                </a:solidFill>
              </a:rPr>
              <a:t>C D</a:t>
            </a:r>
            <a:r>
              <a:rPr lang="en-IN" sz="3200" b="1" dirty="0" smtClean="0">
                <a:solidFill>
                  <a:schemeClr val="accent2"/>
                </a:solidFill>
              </a:rPr>
              <a:t> E </a:t>
            </a:r>
            <a:r>
              <a:rPr lang="en-IN" sz="3200" b="1" strike="sngStrike" dirty="0" smtClean="0">
                <a:solidFill>
                  <a:schemeClr val="accent2"/>
                </a:solidFill>
              </a:rPr>
              <a:t>F G</a:t>
            </a:r>
            <a:r>
              <a:rPr lang="en-IN" sz="3200" b="1" dirty="0" smtClean="0">
                <a:solidFill>
                  <a:schemeClr val="accent2"/>
                </a:solidFill>
              </a:rPr>
              <a:t> H </a:t>
            </a:r>
            <a:r>
              <a:rPr lang="en-IN" sz="3200" b="1" strike="sngStrike" dirty="0" smtClean="0">
                <a:solidFill>
                  <a:schemeClr val="accent2"/>
                </a:solidFill>
              </a:rPr>
              <a:t>I  J</a:t>
            </a:r>
            <a:r>
              <a:rPr lang="en-IN" sz="3200" b="1" dirty="0" smtClean="0">
                <a:solidFill>
                  <a:schemeClr val="accent2"/>
                </a:solidFill>
              </a:rPr>
              <a:t> K </a:t>
            </a:r>
            <a:r>
              <a:rPr lang="en-IN" sz="3200" b="1" strike="sngStrike" dirty="0" smtClean="0">
                <a:solidFill>
                  <a:schemeClr val="accent2"/>
                </a:solidFill>
              </a:rPr>
              <a:t>L M</a:t>
            </a:r>
            <a:r>
              <a:rPr lang="en-IN" sz="3200" b="1" dirty="0" smtClean="0">
                <a:solidFill>
                  <a:schemeClr val="accent2"/>
                </a:solidFill>
              </a:rPr>
              <a:t> N</a:t>
            </a:r>
          </a:p>
          <a:p>
            <a:r>
              <a:rPr lang="en-IN" sz="3200" b="1" dirty="0" smtClean="0">
                <a:solidFill>
                  <a:srgbClr val="FFFF00"/>
                </a:solidFill>
              </a:rPr>
              <a:t>I </a:t>
            </a:r>
            <a:r>
              <a:rPr lang="en-IN" sz="3200" b="1" strike="sngStrike" dirty="0" smtClean="0">
                <a:solidFill>
                  <a:srgbClr val="FFFF00"/>
                </a:solidFill>
              </a:rPr>
              <a:t>J K</a:t>
            </a:r>
            <a:r>
              <a:rPr lang="en-IN" sz="3200" b="1" dirty="0" smtClean="0">
                <a:solidFill>
                  <a:srgbClr val="FFFF00"/>
                </a:solidFill>
              </a:rPr>
              <a:t> L </a:t>
            </a:r>
            <a:r>
              <a:rPr lang="en-IN" sz="3200" b="1" strike="sngStrike" dirty="0" smtClean="0">
                <a:solidFill>
                  <a:srgbClr val="FFFF00"/>
                </a:solidFill>
              </a:rPr>
              <a:t>M N</a:t>
            </a:r>
            <a:r>
              <a:rPr lang="en-IN" sz="3200" b="1" dirty="0" smtClean="0">
                <a:solidFill>
                  <a:srgbClr val="FFFF00"/>
                </a:solidFill>
              </a:rPr>
              <a:t> O </a:t>
            </a:r>
            <a:r>
              <a:rPr lang="en-IN" sz="3200" b="1" strike="sngStrike" dirty="0" smtClean="0">
                <a:solidFill>
                  <a:srgbClr val="FFFF00"/>
                </a:solidFill>
              </a:rPr>
              <a:t>P Q</a:t>
            </a:r>
            <a:r>
              <a:rPr lang="en-IN" sz="3200" b="1" dirty="0" smtClean="0">
                <a:solidFill>
                  <a:srgbClr val="FFFF00"/>
                </a:solidFill>
              </a:rPr>
              <a:t> R </a:t>
            </a:r>
            <a:r>
              <a:rPr lang="en-IN" sz="3200" b="1" strike="sngStrike" dirty="0" smtClean="0">
                <a:solidFill>
                  <a:srgbClr val="FFFF00"/>
                </a:solidFill>
              </a:rPr>
              <a:t>S T</a:t>
            </a:r>
            <a:r>
              <a:rPr lang="en-IN" sz="3200" b="1" dirty="0" smtClean="0">
                <a:solidFill>
                  <a:srgbClr val="FFFF00"/>
                </a:solidFill>
              </a:rPr>
              <a:t> U</a:t>
            </a:r>
          </a:p>
          <a:p>
            <a:r>
              <a:rPr lang="en-IN" sz="3000" b="1" dirty="0" smtClean="0"/>
              <a:t>P </a:t>
            </a:r>
            <a:r>
              <a:rPr lang="en-IN" sz="3000" b="1" strike="sngStrike" dirty="0" smtClean="0"/>
              <a:t>Q</a:t>
            </a:r>
            <a:r>
              <a:rPr lang="en-IN" sz="3000" b="1" dirty="0" smtClean="0"/>
              <a:t> R </a:t>
            </a:r>
            <a:r>
              <a:rPr lang="en-IN" sz="3000" b="1" strike="sngStrike" dirty="0" smtClean="0"/>
              <a:t>S</a:t>
            </a:r>
            <a:r>
              <a:rPr lang="en-IN" sz="3000" b="1" dirty="0" smtClean="0"/>
              <a:t> T </a:t>
            </a:r>
            <a:r>
              <a:rPr lang="en-IN" sz="3000" b="1" strike="sngStrike" dirty="0" smtClean="0"/>
              <a:t>U</a:t>
            </a:r>
            <a:r>
              <a:rPr lang="en-IN" sz="3000" b="1" dirty="0" smtClean="0"/>
              <a:t> V </a:t>
            </a:r>
            <a:r>
              <a:rPr lang="en-IN" sz="3000" b="1" strike="sngStrike" dirty="0" smtClean="0"/>
              <a:t>W</a:t>
            </a:r>
            <a:r>
              <a:rPr lang="en-IN" sz="3000" b="1" dirty="0" smtClean="0"/>
              <a:t> X   </a:t>
            </a:r>
          </a:p>
          <a:p>
            <a:r>
              <a:rPr lang="en-IN" sz="2800" b="1" dirty="0" smtClean="0">
                <a:solidFill>
                  <a:schemeClr val="accent2"/>
                </a:solidFill>
              </a:rPr>
              <a:t>N </a:t>
            </a:r>
            <a:r>
              <a:rPr lang="en-IN" sz="2800" b="1" dirty="0" smtClean="0">
                <a:solidFill>
                  <a:srgbClr val="FFFF00"/>
                </a:solidFill>
              </a:rPr>
              <a:t>U </a:t>
            </a:r>
            <a:r>
              <a:rPr lang="en-IN" sz="3000" b="1" dirty="0"/>
              <a:t>X </a:t>
            </a:r>
            <a:endParaRPr lang="en-IN" sz="3000" b="1" dirty="0" smtClean="0"/>
          </a:p>
          <a:p>
            <a:r>
              <a:rPr lang="en-IN" sz="3000" b="1" dirty="0" smtClean="0"/>
              <a:t>Option A</a:t>
            </a:r>
            <a:r>
              <a:rPr lang="en-IN" sz="3000" b="1" dirty="0"/>
              <a:t/>
            </a:r>
            <a:br>
              <a:rPr lang="en-IN" sz="3000" b="1" dirty="0"/>
            </a:br>
            <a:endParaRPr lang="en-IN" sz="3000" b="1" dirty="0"/>
          </a:p>
        </p:txBody>
      </p:sp>
    </p:spTree>
    <p:extLst>
      <p:ext uri="{BB962C8B-B14F-4D97-AF65-F5344CB8AC3E}">
        <p14:creationId xmlns:p14="http://schemas.microsoft.com/office/powerpoint/2010/main" val="306975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14) </a:t>
            </a:r>
            <a:r>
              <a:rPr lang="en-IN" dirty="0"/>
              <a:t>D, I, P, Y, J, ?</a:t>
            </a:r>
            <a:br>
              <a:rPr lang="en-IN" dirty="0"/>
            </a:br>
            <a:r>
              <a:rPr lang="en-IN" dirty="0"/>
              <a:t>a) P 		b) V		c) W 		d) </a:t>
            </a:r>
            <a:r>
              <a:rPr lang="en-IN" dirty="0" smtClean="0"/>
              <a:t>Z</a:t>
            </a:r>
            <a:endParaRPr lang="en-IN" dirty="0"/>
          </a:p>
        </p:txBody>
      </p:sp>
      <p:sp>
        <p:nvSpPr>
          <p:cNvPr id="3" name="Content Placeholder 2"/>
          <p:cNvSpPr>
            <a:spLocks noGrp="1"/>
          </p:cNvSpPr>
          <p:nvPr>
            <p:ph sz="quarter" idx="13"/>
          </p:nvPr>
        </p:nvSpPr>
        <p:spPr/>
        <p:txBody>
          <a:bodyPr>
            <a:normAutofit fontScale="92500" lnSpcReduction="20000"/>
          </a:bodyPr>
          <a:lstStyle/>
          <a:p>
            <a:r>
              <a:rPr lang="en-IN" sz="3200" b="1" dirty="0"/>
              <a:t>D, I, P, Y, J, </a:t>
            </a:r>
            <a:r>
              <a:rPr lang="en-IN" sz="3200" b="1" dirty="0" smtClean="0"/>
              <a:t>?</a:t>
            </a:r>
            <a:r>
              <a:rPr lang="en-IN" sz="3200" dirty="0" smtClean="0"/>
              <a:t>  </a:t>
            </a:r>
          </a:p>
          <a:p>
            <a:r>
              <a:rPr lang="en-IN" sz="3200" dirty="0" smtClean="0"/>
              <a:t>In Alphabetical Order  D is 4</a:t>
            </a:r>
            <a:r>
              <a:rPr lang="en-IN" sz="3200" baseline="30000" dirty="0" smtClean="0"/>
              <a:t>th</a:t>
            </a:r>
            <a:r>
              <a:rPr lang="en-IN" sz="3200" dirty="0" smtClean="0"/>
              <a:t> letter, I is 9 </a:t>
            </a:r>
            <a:r>
              <a:rPr lang="en-IN" sz="3200" dirty="0" err="1" smtClean="0"/>
              <a:t>th</a:t>
            </a:r>
            <a:r>
              <a:rPr lang="en-IN" sz="3200" dirty="0" smtClean="0"/>
              <a:t> letter and so on…  </a:t>
            </a:r>
          </a:p>
          <a:p>
            <a:r>
              <a:rPr lang="en-US" sz="3200" b="1" dirty="0" smtClean="0"/>
              <a:t>D = 4, I = 9, P = 16, Y = 25</a:t>
            </a:r>
          </a:p>
          <a:p>
            <a:r>
              <a:rPr lang="en-US" sz="3200" b="1" dirty="0" smtClean="0"/>
              <a:t>4,9,16,25 ARE Square </a:t>
            </a:r>
            <a:r>
              <a:rPr lang="en-US" sz="3200" b="1" dirty="0" err="1" smtClean="0"/>
              <a:t>Nos</a:t>
            </a:r>
            <a:r>
              <a:rPr lang="en-US" sz="3200" b="1" dirty="0" smtClean="0"/>
              <a:t> So next is 36</a:t>
            </a:r>
          </a:p>
          <a:p>
            <a:r>
              <a:rPr lang="en-US" sz="3200" b="1" dirty="0" smtClean="0"/>
              <a:t>36 = 26 + 10 So 10th letter J</a:t>
            </a:r>
          </a:p>
          <a:p>
            <a:r>
              <a:rPr lang="en-US" sz="3200" b="1" dirty="0" smtClean="0"/>
              <a:t>Next 49 = (26 + 23) W is the answer</a:t>
            </a:r>
          </a:p>
          <a:p>
            <a:r>
              <a:rPr lang="en-US" sz="3200" b="1" dirty="0" smtClean="0"/>
              <a:t>Option C</a:t>
            </a:r>
            <a:endParaRPr lang="en-IN" sz="3000" b="1" dirty="0"/>
          </a:p>
        </p:txBody>
      </p:sp>
    </p:spTree>
    <p:extLst>
      <p:ext uri="{BB962C8B-B14F-4D97-AF65-F5344CB8AC3E}">
        <p14:creationId xmlns:p14="http://schemas.microsoft.com/office/powerpoint/2010/main" val="309780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15. JF, FM, MA, AM, MJ, ?</a:t>
            </a:r>
            <a:br>
              <a:rPr lang="en-IN" dirty="0"/>
            </a:br>
            <a:r>
              <a:rPr lang="en-IN" dirty="0"/>
              <a:t>a) JM 		b) JF		c) JJ 		d) </a:t>
            </a:r>
            <a:r>
              <a:rPr lang="en-IN" dirty="0" smtClean="0"/>
              <a:t>JA</a:t>
            </a:r>
            <a:endParaRPr lang="en-IN" dirty="0"/>
          </a:p>
        </p:txBody>
      </p:sp>
      <p:sp>
        <p:nvSpPr>
          <p:cNvPr id="3" name="Content Placeholder 2"/>
          <p:cNvSpPr>
            <a:spLocks noGrp="1"/>
          </p:cNvSpPr>
          <p:nvPr>
            <p:ph sz="quarter" idx="13"/>
          </p:nvPr>
        </p:nvSpPr>
        <p:spPr/>
        <p:txBody>
          <a:bodyPr>
            <a:normAutofit lnSpcReduction="10000"/>
          </a:bodyPr>
          <a:lstStyle/>
          <a:p>
            <a:r>
              <a:rPr lang="en-US" sz="3000" b="1" dirty="0" smtClean="0"/>
              <a:t>JF – January February</a:t>
            </a:r>
          </a:p>
          <a:p>
            <a:r>
              <a:rPr lang="en-US" sz="3000" b="1" dirty="0" smtClean="0"/>
              <a:t>FM – February March</a:t>
            </a:r>
          </a:p>
          <a:p>
            <a:r>
              <a:rPr lang="en-US" sz="3000" b="1" dirty="0" smtClean="0"/>
              <a:t>MA – March April</a:t>
            </a:r>
          </a:p>
          <a:p>
            <a:r>
              <a:rPr lang="en-US" sz="3000" b="1" dirty="0" smtClean="0"/>
              <a:t>AM – April May</a:t>
            </a:r>
          </a:p>
          <a:p>
            <a:r>
              <a:rPr lang="en-US" sz="3000" b="1" dirty="0" smtClean="0"/>
              <a:t>MJ – May June</a:t>
            </a:r>
          </a:p>
          <a:p>
            <a:r>
              <a:rPr lang="en-US" sz="3000" b="1" dirty="0" smtClean="0"/>
              <a:t>Next June July – JJ</a:t>
            </a:r>
          </a:p>
          <a:p>
            <a:r>
              <a:rPr lang="en-US" sz="3000" b="1" dirty="0" smtClean="0"/>
              <a:t>Option C</a:t>
            </a:r>
            <a:endParaRPr lang="en-IN" sz="3000" b="1" dirty="0"/>
          </a:p>
        </p:txBody>
      </p:sp>
    </p:spTree>
    <p:extLst>
      <p:ext uri="{BB962C8B-B14F-4D97-AF65-F5344CB8AC3E}">
        <p14:creationId xmlns:p14="http://schemas.microsoft.com/office/powerpoint/2010/main" val="142848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16) </a:t>
            </a:r>
            <a:r>
              <a:rPr lang="en-IN" dirty="0"/>
              <a:t>C4F, E6I, G9L, I13O, ?</a:t>
            </a:r>
            <a:br>
              <a:rPr lang="en-IN" dirty="0"/>
            </a:br>
            <a:r>
              <a:rPr lang="en-IN" dirty="0"/>
              <a:t>a) K17R 	b) K18R	c) L18R 	d) </a:t>
            </a:r>
            <a:r>
              <a:rPr lang="en-IN" dirty="0" smtClean="0"/>
              <a:t>K18S</a:t>
            </a:r>
            <a:endParaRPr lang="en-IN" dirty="0"/>
          </a:p>
        </p:txBody>
      </p:sp>
      <p:sp>
        <p:nvSpPr>
          <p:cNvPr id="3" name="Content Placeholder 2"/>
          <p:cNvSpPr>
            <a:spLocks noGrp="1"/>
          </p:cNvSpPr>
          <p:nvPr>
            <p:ph sz="quarter" idx="13"/>
          </p:nvPr>
        </p:nvSpPr>
        <p:spPr/>
        <p:txBody>
          <a:bodyPr>
            <a:normAutofit lnSpcReduction="10000"/>
          </a:bodyPr>
          <a:lstStyle/>
          <a:p>
            <a:r>
              <a:rPr lang="en-IN" sz="2800" b="1" dirty="0" smtClean="0">
                <a:solidFill>
                  <a:schemeClr val="accent2"/>
                </a:solidFill>
              </a:rPr>
              <a:t>C </a:t>
            </a:r>
            <a:r>
              <a:rPr lang="en-IN" sz="3000" b="1" dirty="0" smtClean="0"/>
              <a:t>4 </a:t>
            </a:r>
            <a:r>
              <a:rPr lang="en-IN" sz="2800" b="1" dirty="0" smtClean="0">
                <a:solidFill>
                  <a:srgbClr val="FFFF00"/>
                </a:solidFill>
              </a:rPr>
              <a:t>F</a:t>
            </a:r>
            <a:r>
              <a:rPr lang="en-IN" sz="3000" b="1" dirty="0"/>
              <a:t>, </a:t>
            </a:r>
            <a:r>
              <a:rPr lang="en-IN" sz="2800" b="1" dirty="0" smtClean="0">
                <a:solidFill>
                  <a:schemeClr val="accent2"/>
                </a:solidFill>
              </a:rPr>
              <a:t>E </a:t>
            </a:r>
            <a:r>
              <a:rPr lang="en-IN" sz="3000" b="1" dirty="0" smtClean="0"/>
              <a:t>6 </a:t>
            </a:r>
            <a:r>
              <a:rPr lang="en-IN" sz="2800" b="1" dirty="0" smtClean="0">
                <a:solidFill>
                  <a:srgbClr val="FFFF00"/>
                </a:solidFill>
              </a:rPr>
              <a:t>I</a:t>
            </a:r>
            <a:r>
              <a:rPr lang="en-IN" sz="3000" b="1" dirty="0"/>
              <a:t>, </a:t>
            </a:r>
            <a:r>
              <a:rPr lang="en-IN" sz="2800" b="1" dirty="0" smtClean="0">
                <a:solidFill>
                  <a:schemeClr val="accent2"/>
                </a:solidFill>
              </a:rPr>
              <a:t>G </a:t>
            </a:r>
            <a:r>
              <a:rPr lang="en-IN" sz="3000" b="1" dirty="0" smtClean="0"/>
              <a:t>9 </a:t>
            </a:r>
            <a:r>
              <a:rPr lang="en-IN" sz="2800" b="1" dirty="0" smtClean="0">
                <a:solidFill>
                  <a:srgbClr val="FFFF00"/>
                </a:solidFill>
              </a:rPr>
              <a:t>L</a:t>
            </a:r>
            <a:r>
              <a:rPr lang="en-IN" sz="3000" b="1" dirty="0"/>
              <a:t>, </a:t>
            </a:r>
            <a:r>
              <a:rPr lang="en-IN" sz="2800" b="1" dirty="0" smtClean="0">
                <a:solidFill>
                  <a:schemeClr val="accent2"/>
                </a:solidFill>
              </a:rPr>
              <a:t>I </a:t>
            </a:r>
            <a:r>
              <a:rPr lang="en-IN" sz="3000" b="1" dirty="0" smtClean="0"/>
              <a:t>13 </a:t>
            </a:r>
            <a:r>
              <a:rPr lang="en-IN" sz="2800" b="1" dirty="0" smtClean="0">
                <a:solidFill>
                  <a:srgbClr val="FFFF00"/>
                </a:solidFill>
              </a:rPr>
              <a:t>O</a:t>
            </a:r>
            <a:r>
              <a:rPr lang="en-IN" sz="3000" b="1" dirty="0"/>
              <a:t>, </a:t>
            </a:r>
            <a:r>
              <a:rPr lang="en-IN" sz="3000" b="1" dirty="0" smtClean="0"/>
              <a:t>?</a:t>
            </a:r>
          </a:p>
          <a:p>
            <a:r>
              <a:rPr lang="en-IN" sz="3200" b="1" dirty="0" smtClean="0">
                <a:solidFill>
                  <a:schemeClr val="accent2"/>
                </a:solidFill>
              </a:rPr>
              <a:t>C </a:t>
            </a:r>
            <a:r>
              <a:rPr lang="en-IN" sz="3200" b="1" strike="sngStrike" dirty="0" smtClean="0">
                <a:solidFill>
                  <a:schemeClr val="accent2"/>
                </a:solidFill>
              </a:rPr>
              <a:t>D</a:t>
            </a:r>
            <a:r>
              <a:rPr lang="en-IN" sz="3200" b="1" dirty="0" smtClean="0">
                <a:solidFill>
                  <a:schemeClr val="accent2"/>
                </a:solidFill>
              </a:rPr>
              <a:t> E </a:t>
            </a:r>
            <a:r>
              <a:rPr lang="en-IN" sz="3200" b="1" strike="sngStrike" dirty="0" smtClean="0">
                <a:solidFill>
                  <a:schemeClr val="accent2"/>
                </a:solidFill>
              </a:rPr>
              <a:t>F</a:t>
            </a:r>
            <a:r>
              <a:rPr lang="en-IN" sz="3200" b="1" dirty="0" smtClean="0">
                <a:solidFill>
                  <a:schemeClr val="accent2"/>
                </a:solidFill>
              </a:rPr>
              <a:t> G </a:t>
            </a:r>
            <a:r>
              <a:rPr lang="en-IN" sz="3200" b="1" strike="sngStrike" dirty="0" smtClean="0">
                <a:solidFill>
                  <a:schemeClr val="accent2"/>
                </a:solidFill>
              </a:rPr>
              <a:t>H</a:t>
            </a:r>
            <a:r>
              <a:rPr lang="en-IN" sz="3200" b="1" dirty="0" smtClean="0">
                <a:solidFill>
                  <a:schemeClr val="accent2"/>
                </a:solidFill>
              </a:rPr>
              <a:t> I </a:t>
            </a:r>
            <a:r>
              <a:rPr lang="en-IN" sz="3200" b="1" strike="sngStrike" dirty="0" smtClean="0">
                <a:solidFill>
                  <a:schemeClr val="accent2"/>
                </a:solidFill>
              </a:rPr>
              <a:t>J </a:t>
            </a:r>
            <a:r>
              <a:rPr lang="en-IN" sz="3200" b="1" dirty="0" smtClean="0">
                <a:solidFill>
                  <a:schemeClr val="accent2"/>
                </a:solidFill>
              </a:rPr>
              <a:t>K</a:t>
            </a:r>
          </a:p>
          <a:p>
            <a:r>
              <a:rPr lang="en-IN" sz="3200" b="1" dirty="0" smtClean="0"/>
              <a:t>4 + 2 =6; 6 +3 = 9; 9 + 4 = 13; 13 + 5 = 18</a:t>
            </a:r>
          </a:p>
          <a:p>
            <a:r>
              <a:rPr lang="en-IN" sz="3200" b="1" dirty="0" smtClean="0">
                <a:solidFill>
                  <a:srgbClr val="FFFF00"/>
                </a:solidFill>
              </a:rPr>
              <a:t>F </a:t>
            </a:r>
            <a:r>
              <a:rPr lang="en-IN" sz="3200" b="1" strike="sngStrike" dirty="0" smtClean="0">
                <a:solidFill>
                  <a:srgbClr val="FFFF00"/>
                </a:solidFill>
              </a:rPr>
              <a:t>G H</a:t>
            </a:r>
            <a:r>
              <a:rPr lang="en-IN" sz="3200" b="1" dirty="0" smtClean="0">
                <a:solidFill>
                  <a:srgbClr val="FFFF00"/>
                </a:solidFill>
              </a:rPr>
              <a:t> I </a:t>
            </a:r>
            <a:r>
              <a:rPr lang="en-IN" sz="3200" b="1" strike="sngStrike" dirty="0" smtClean="0">
                <a:solidFill>
                  <a:srgbClr val="FFFF00"/>
                </a:solidFill>
              </a:rPr>
              <a:t>J K</a:t>
            </a:r>
            <a:r>
              <a:rPr lang="en-IN" sz="3200" b="1" dirty="0" smtClean="0">
                <a:solidFill>
                  <a:srgbClr val="FFFF00"/>
                </a:solidFill>
              </a:rPr>
              <a:t> L </a:t>
            </a:r>
            <a:r>
              <a:rPr lang="en-IN" sz="3200" b="1" strike="sngStrike" dirty="0" smtClean="0">
                <a:solidFill>
                  <a:srgbClr val="FFFF00"/>
                </a:solidFill>
              </a:rPr>
              <a:t>M N</a:t>
            </a:r>
            <a:r>
              <a:rPr lang="en-IN" sz="3200" b="1" dirty="0" smtClean="0">
                <a:solidFill>
                  <a:srgbClr val="FFFF00"/>
                </a:solidFill>
              </a:rPr>
              <a:t> O </a:t>
            </a:r>
            <a:r>
              <a:rPr lang="en-IN" sz="3200" b="1" strike="sngStrike" dirty="0" smtClean="0">
                <a:solidFill>
                  <a:srgbClr val="FFFF00"/>
                </a:solidFill>
              </a:rPr>
              <a:t>P Q</a:t>
            </a:r>
            <a:r>
              <a:rPr lang="en-IN" sz="3200" b="1" dirty="0" smtClean="0">
                <a:solidFill>
                  <a:srgbClr val="FFFF00"/>
                </a:solidFill>
              </a:rPr>
              <a:t> R</a:t>
            </a:r>
          </a:p>
          <a:p>
            <a:r>
              <a:rPr lang="en-IN" sz="2800" b="1" dirty="0" smtClean="0">
                <a:solidFill>
                  <a:schemeClr val="accent2"/>
                </a:solidFill>
              </a:rPr>
              <a:t>K </a:t>
            </a:r>
            <a:r>
              <a:rPr lang="en-IN" sz="2800" b="1" dirty="0" smtClean="0"/>
              <a:t>18 </a:t>
            </a:r>
            <a:r>
              <a:rPr lang="en-IN" sz="2800" b="1" dirty="0" smtClean="0">
                <a:solidFill>
                  <a:srgbClr val="FFFF00"/>
                </a:solidFill>
              </a:rPr>
              <a:t>R</a:t>
            </a:r>
          </a:p>
          <a:p>
            <a:r>
              <a:rPr lang="en-US" sz="2800" b="1" dirty="0" smtClean="0">
                <a:solidFill>
                  <a:srgbClr val="FFFF00"/>
                </a:solidFill>
              </a:rPr>
              <a:t>Option B</a:t>
            </a:r>
            <a:r>
              <a:rPr lang="en-IN" sz="3000" b="1" dirty="0"/>
              <a:t/>
            </a:r>
            <a:br>
              <a:rPr lang="en-IN" sz="3000" b="1" dirty="0"/>
            </a:br>
            <a:endParaRPr lang="en-IN" sz="3000" b="1" dirty="0"/>
          </a:p>
        </p:txBody>
      </p:sp>
    </p:spTree>
    <p:extLst>
      <p:ext uri="{BB962C8B-B14F-4D97-AF65-F5344CB8AC3E}">
        <p14:creationId xmlns:p14="http://schemas.microsoft.com/office/powerpoint/2010/main" val="167481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17) 2L2 </a:t>
            </a:r>
            <a:r>
              <a:rPr lang="en-IN" dirty="0"/>
              <a:t>: 3T0 :: 2P6 : ?</a:t>
            </a:r>
            <a:br>
              <a:rPr lang="en-IN" dirty="0"/>
            </a:br>
            <a:r>
              <a:rPr lang="en-IN" dirty="0"/>
              <a:t>a) 3X0 	b) 2X4	c) 3X4 	d) </a:t>
            </a:r>
            <a:r>
              <a:rPr lang="en-IN" dirty="0" smtClean="0"/>
              <a:t>3Y4</a:t>
            </a:r>
            <a:endParaRPr lang="en-IN" dirty="0"/>
          </a:p>
        </p:txBody>
      </p:sp>
      <p:sp>
        <p:nvSpPr>
          <p:cNvPr id="3" name="Content Placeholder 2"/>
          <p:cNvSpPr>
            <a:spLocks noGrp="1"/>
          </p:cNvSpPr>
          <p:nvPr>
            <p:ph sz="quarter" idx="13"/>
          </p:nvPr>
        </p:nvSpPr>
        <p:spPr/>
        <p:txBody>
          <a:bodyPr>
            <a:normAutofit lnSpcReduction="10000"/>
          </a:bodyPr>
          <a:lstStyle/>
          <a:p>
            <a:r>
              <a:rPr lang="en-IN" sz="3000" b="1" dirty="0">
                <a:solidFill>
                  <a:schemeClr val="accent2"/>
                </a:solidFill>
              </a:rPr>
              <a:t>2</a:t>
            </a:r>
            <a:r>
              <a:rPr lang="en-IN" sz="3000" b="1" dirty="0" smtClean="0"/>
              <a:t> L </a:t>
            </a:r>
            <a:r>
              <a:rPr lang="en-IN" sz="3000" b="1" dirty="0">
                <a:solidFill>
                  <a:srgbClr val="FFFF00"/>
                </a:solidFill>
              </a:rPr>
              <a:t>2</a:t>
            </a:r>
            <a:r>
              <a:rPr lang="en-IN" sz="3000" b="1" dirty="0" smtClean="0"/>
              <a:t> </a:t>
            </a:r>
            <a:r>
              <a:rPr lang="en-IN" sz="3000" b="1" dirty="0"/>
              <a:t>: </a:t>
            </a:r>
            <a:r>
              <a:rPr lang="en-IN" sz="3000" b="1" dirty="0">
                <a:solidFill>
                  <a:schemeClr val="accent2"/>
                </a:solidFill>
              </a:rPr>
              <a:t>3</a:t>
            </a:r>
            <a:r>
              <a:rPr lang="en-IN" sz="3000" b="1" dirty="0" smtClean="0"/>
              <a:t> T </a:t>
            </a:r>
            <a:r>
              <a:rPr lang="en-IN" sz="3000" b="1" dirty="0">
                <a:solidFill>
                  <a:srgbClr val="FFFF00"/>
                </a:solidFill>
              </a:rPr>
              <a:t>0</a:t>
            </a:r>
            <a:r>
              <a:rPr lang="en-IN" sz="3000" b="1" dirty="0" smtClean="0"/>
              <a:t> </a:t>
            </a:r>
            <a:r>
              <a:rPr lang="en-IN" sz="3000" b="1" dirty="0"/>
              <a:t>:: </a:t>
            </a:r>
            <a:r>
              <a:rPr lang="en-IN" sz="3000" b="1" dirty="0" smtClean="0"/>
              <a:t>2 P </a:t>
            </a:r>
            <a:r>
              <a:rPr lang="en-IN" sz="3000" b="1" dirty="0"/>
              <a:t>6</a:t>
            </a:r>
            <a:r>
              <a:rPr lang="en-IN" sz="3000" b="1" dirty="0" smtClean="0"/>
              <a:t> </a:t>
            </a:r>
            <a:r>
              <a:rPr lang="en-IN" sz="3000" b="1" dirty="0"/>
              <a:t>: </a:t>
            </a:r>
            <a:r>
              <a:rPr lang="en-IN" sz="3000" b="1" dirty="0" smtClean="0"/>
              <a:t>?</a:t>
            </a:r>
          </a:p>
          <a:p>
            <a:r>
              <a:rPr lang="en-IN" sz="3200" b="1" dirty="0" smtClean="0">
                <a:solidFill>
                  <a:schemeClr val="accent2"/>
                </a:solidFill>
              </a:rPr>
              <a:t>2+1,</a:t>
            </a:r>
            <a:r>
              <a:rPr lang="en-IN" sz="3200" b="1" dirty="0" smtClean="0"/>
              <a:t> L</a:t>
            </a:r>
            <a:r>
              <a:rPr lang="en-IN" sz="3200" b="1" strike="sngStrike" dirty="0" smtClean="0"/>
              <a:t>MNOPQRS</a:t>
            </a:r>
            <a:r>
              <a:rPr lang="en-IN" sz="3200" b="1" dirty="0" smtClean="0"/>
              <a:t>T </a:t>
            </a:r>
            <a:r>
              <a:rPr lang="en-IN" sz="3200" b="1" dirty="0" smtClean="0">
                <a:solidFill>
                  <a:srgbClr val="FFFF00"/>
                </a:solidFill>
              </a:rPr>
              <a:t>2-2   </a:t>
            </a:r>
            <a:r>
              <a:rPr lang="en-IN" sz="3200" b="1" dirty="0" smtClean="0"/>
              <a:t>    </a:t>
            </a:r>
            <a:r>
              <a:rPr lang="en-IN" sz="3200" b="1" dirty="0" smtClean="0">
                <a:solidFill>
                  <a:schemeClr val="accent2"/>
                </a:solidFill>
              </a:rPr>
              <a:t>3</a:t>
            </a:r>
            <a:r>
              <a:rPr lang="en-IN" sz="3200" b="1" dirty="0" smtClean="0"/>
              <a:t> </a:t>
            </a:r>
            <a:r>
              <a:rPr lang="en-IN" sz="3200" b="1" dirty="0"/>
              <a:t>T </a:t>
            </a:r>
            <a:r>
              <a:rPr lang="en-IN" sz="3200" b="1" dirty="0" smtClean="0">
                <a:solidFill>
                  <a:srgbClr val="FFFF00"/>
                </a:solidFill>
              </a:rPr>
              <a:t>0</a:t>
            </a:r>
          </a:p>
          <a:p>
            <a:r>
              <a:rPr lang="en-IN" sz="3200" b="1" dirty="0" smtClean="0"/>
              <a:t>Apply the same logic</a:t>
            </a:r>
          </a:p>
          <a:p>
            <a:r>
              <a:rPr lang="en-IN" sz="3200" b="1" dirty="0"/>
              <a:t>2 P </a:t>
            </a:r>
            <a:r>
              <a:rPr lang="en-IN" sz="3200" b="1" dirty="0" smtClean="0"/>
              <a:t>6</a:t>
            </a:r>
          </a:p>
          <a:p>
            <a:r>
              <a:rPr lang="en-IN" sz="3200" b="1" dirty="0" smtClean="0"/>
              <a:t>2 +1, P</a:t>
            </a:r>
            <a:r>
              <a:rPr lang="en-IN" sz="3200" b="1" strike="sngStrike" dirty="0" smtClean="0"/>
              <a:t>QRSTUVW</a:t>
            </a:r>
            <a:r>
              <a:rPr lang="en-IN" sz="3200" b="1" dirty="0" smtClean="0"/>
              <a:t>X, 6 – 2       3 X 4</a:t>
            </a:r>
          </a:p>
          <a:p>
            <a:r>
              <a:rPr lang="en-IN" sz="3200" b="1" dirty="0" smtClean="0"/>
              <a:t>Option C</a:t>
            </a:r>
            <a:r>
              <a:rPr lang="en-IN" sz="3200" b="1" dirty="0"/>
              <a:t/>
            </a:r>
            <a:br>
              <a:rPr lang="en-IN" sz="3200" b="1" dirty="0"/>
            </a:br>
            <a:r>
              <a:rPr lang="en-IN" sz="3200" b="1" dirty="0" smtClean="0"/>
              <a:t>                   </a:t>
            </a:r>
            <a:endParaRPr lang="en-IN" sz="3000" b="1" dirty="0"/>
          </a:p>
        </p:txBody>
      </p:sp>
      <p:sp>
        <p:nvSpPr>
          <p:cNvPr id="4" name="Right Arrow 3"/>
          <p:cNvSpPr/>
          <p:nvPr/>
        </p:nvSpPr>
        <p:spPr>
          <a:xfrm>
            <a:off x="4689764" y="2313709"/>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5126182" y="41529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2380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18) </a:t>
            </a:r>
            <a:r>
              <a:rPr lang="en-IN" dirty="0"/>
              <a:t>CEG : MOQ :: EGI : ?</a:t>
            </a:r>
            <a:br>
              <a:rPr lang="en-IN" dirty="0"/>
            </a:br>
            <a:r>
              <a:rPr lang="en-IN" dirty="0"/>
              <a:t>a) OQS 	b) SUW	c) OQR 	d) </a:t>
            </a:r>
            <a:r>
              <a:rPr lang="en-IN" dirty="0" smtClean="0"/>
              <a:t>SUZ</a:t>
            </a:r>
            <a:endParaRPr lang="en-IN" dirty="0"/>
          </a:p>
        </p:txBody>
      </p:sp>
      <p:sp>
        <p:nvSpPr>
          <p:cNvPr id="3" name="Content Placeholder 2"/>
          <p:cNvSpPr>
            <a:spLocks noGrp="1"/>
          </p:cNvSpPr>
          <p:nvPr>
            <p:ph sz="quarter" idx="13"/>
          </p:nvPr>
        </p:nvSpPr>
        <p:spPr/>
        <p:txBody>
          <a:bodyPr>
            <a:normAutofit/>
          </a:bodyPr>
          <a:lstStyle/>
          <a:p>
            <a:r>
              <a:rPr lang="en-IN" sz="3000" b="1" dirty="0"/>
              <a:t>CEG : MOQ :: EGI : ?</a:t>
            </a:r>
            <a:br>
              <a:rPr lang="en-IN" sz="3000" b="1" dirty="0"/>
            </a:br>
            <a:endParaRPr lang="en-IN" sz="3000" b="1" dirty="0" smtClean="0"/>
          </a:p>
          <a:p>
            <a:r>
              <a:rPr lang="en-US" sz="3000" b="1" dirty="0" smtClean="0"/>
              <a:t>Compare CEG and EGI </a:t>
            </a:r>
          </a:p>
          <a:p>
            <a:r>
              <a:rPr lang="en-US" sz="3000" b="1" dirty="0" smtClean="0"/>
              <a:t>Last 2 letters become First 2 letters EG</a:t>
            </a:r>
            <a:r>
              <a:rPr lang="en-US" sz="3000" b="1" strike="sngStrike" dirty="0" smtClean="0"/>
              <a:t>H</a:t>
            </a:r>
            <a:r>
              <a:rPr lang="en-US" sz="3000" b="1" dirty="0" smtClean="0"/>
              <a:t>I so EGI</a:t>
            </a:r>
          </a:p>
          <a:p>
            <a:r>
              <a:rPr lang="en-US" sz="3000" b="1" dirty="0" smtClean="0"/>
              <a:t>Apply the same logic MOQ becomes OQ</a:t>
            </a:r>
            <a:r>
              <a:rPr lang="en-US" sz="3000" b="1" strike="sngStrike" dirty="0" smtClean="0"/>
              <a:t>R</a:t>
            </a:r>
            <a:r>
              <a:rPr lang="en-US" sz="3000" b="1" dirty="0" smtClean="0"/>
              <a:t>S</a:t>
            </a:r>
          </a:p>
          <a:p>
            <a:r>
              <a:rPr lang="en-US" sz="3000" b="1" dirty="0" smtClean="0"/>
              <a:t>Option A</a:t>
            </a:r>
            <a:endParaRPr lang="en-IN" sz="3000" b="1" dirty="0"/>
          </a:p>
        </p:txBody>
      </p:sp>
      <p:sp>
        <p:nvSpPr>
          <p:cNvPr id="4" name="Curved Up Arrow 3"/>
          <p:cNvSpPr/>
          <p:nvPr/>
        </p:nvSpPr>
        <p:spPr>
          <a:xfrm>
            <a:off x="1371600" y="2209800"/>
            <a:ext cx="2286000" cy="228600"/>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2533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a:t>
            </a:r>
            <a:r>
              <a:rPr lang="en-IN" dirty="0"/>
              <a:t>3, 7, 16, 32, 57, ?</a:t>
            </a:r>
            <a:br>
              <a:rPr lang="en-IN" dirty="0"/>
            </a:br>
            <a:r>
              <a:rPr lang="en-IN" dirty="0"/>
              <a:t>a) 39 		b) 43		c) 93		d) </a:t>
            </a:r>
            <a:r>
              <a:rPr lang="en-IN" dirty="0" smtClean="0"/>
              <a:t>63</a:t>
            </a:r>
            <a:endParaRPr lang="en-IN" dirty="0"/>
          </a:p>
        </p:txBody>
      </p:sp>
      <p:sp>
        <p:nvSpPr>
          <p:cNvPr id="3" name="Content Placeholder 2"/>
          <p:cNvSpPr>
            <a:spLocks noGrp="1"/>
          </p:cNvSpPr>
          <p:nvPr>
            <p:ph sz="quarter" idx="13"/>
          </p:nvPr>
        </p:nvSpPr>
        <p:spPr/>
        <p:txBody>
          <a:bodyPr>
            <a:normAutofit/>
          </a:bodyPr>
          <a:lstStyle/>
          <a:p>
            <a:r>
              <a:rPr lang="en-US" sz="2000" b="1" dirty="0" smtClean="0"/>
              <a:t>3 + 4 = 7		4 = 2^2</a:t>
            </a:r>
          </a:p>
          <a:p>
            <a:r>
              <a:rPr lang="en-US" sz="2000" b="1" dirty="0" smtClean="0"/>
              <a:t>7 + 9 = 16		9 = 3^2</a:t>
            </a:r>
          </a:p>
          <a:p>
            <a:r>
              <a:rPr lang="en-US" sz="2000" b="1" dirty="0" smtClean="0"/>
              <a:t>16 + 16 = 32		16 = 4^2</a:t>
            </a:r>
          </a:p>
          <a:p>
            <a:r>
              <a:rPr lang="en-US" sz="2000" b="1" dirty="0" smtClean="0"/>
              <a:t>32 + 25 = 57 		25 = 5^2</a:t>
            </a:r>
          </a:p>
          <a:p>
            <a:endParaRPr lang="en-US" sz="2000" b="1" dirty="0"/>
          </a:p>
          <a:p>
            <a:r>
              <a:rPr lang="en-US" sz="2000" b="1" dirty="0" smtClean="0"/>
              <a:t>So Next number to be added will  be  6^2</a:t>
            </a:r>
          </a:p>
          <a:p>
            <a:endParaRPr lang="en-US" sz="2000" b="1" dirty="0"/>
          </a:p>
          <a:p>
            <a:r>
              <a:rPr lang="en-US" sz="2000" b="1" dirty="0" smtClean="0"/>
              <a:t>57 + 36 = 93</a:t>
            </a:r>
          </a:p>
          <a:p>
            <a:r>
              <a:rPr lang="en-US" sz="2000" b="1" dirty="0" smtClean="0"/>
              <a:t>Option D</a:t>
            </a:r>
            <a:endParaRPr lang="en-IN" sz="2000" b="1" dirty="0"/>
          </a:p>
        </p:txBody>
      </p:sp>
    </p:spTree>
    <p:extLst>
      <p:ext uri="{BB962C8B-B14F-4D97-AF65-F5344CB8AC3E}">
        <p14:creationId xmlns:p14="http://schemas.microsoft.com/office/powerpoint/2010/main" val="73844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19) 4258 </a:t>
            </a:r>
            <a:r>
              <a:rPr lang="en-IN" dirty="0"/>
              <a:t>: 5685 :: 5348 : ?</a:t>
            </a:r>
            <a:br>
              <a:rPr lang="en-IN" dirty="0"/>
            </a:br>
            <a:r>
              <a:rPr lang="en-IN" dirty="0"/>
              <a:t>a) 5825 	b) 6775	c) 6725 	d) </a:t>
            </a:r>
            <a:r>
              <a:rPr lang="en-IN" dirty="0" smtClean="0"/>
              <a:t>6745</a:t>
            </a:r>
            <a:endParaRPr lang="en-IN" dirty="0"/>
          </a:p>
        </p:txBody>
      </p:sp>
      <p:sp>
        <p:nvSpPr>
          <p:cNvPr id="3" name="Content Placeholder 2"/>
          <p:cNvSpPr>
            <a:spLocks noGrp="1"/>
          </p:cNvSpPr>
          <p:nvPr>
            <p:ph sz="quarter" idx="13"/>
          </p:nvPr>
        </p:nvSpPr>
        <p:spPr/>
        <p:txBody>
          <a:bodyPr>
            <a:normAutofit lnSpcReduction="10000"/>
          </a:bodyPr>
          <a:lstStyle/>
          <a:p>
            <a:r>
              <a:rPr lang="en-IN" sz="3000" b="1" dirty="0"/>
              <a:t>4258 : 5685 :: 5348 : ?</a:t>
            </a:r>
            <a:br>
              <a:rPr lang="en-IN" sz="3000" b="1" dirty="0"/>
            </a:br>
            <a:endParaRPr lang="en-IN" sz="3000" b="1" dirty="0" smtClean="0"/>
          </a:p>
          <a:p>
            <a:r>
              <a:rPr lang="en-US" sz="3000" b="1" dirty="0" smtClean="0"/>
              <a:t>Compare 4258 and 5348</a:t>
            </a:r>
          </a:p>
          <a:p>
            <a:r>
              <a:rPr lang="en-US" sz="3000" b="1" dirty="0" smtClean="0"/>
              <a:t>4+1, 2+1, 5-1, 8 same number</a:t>
            </a:r>
          </a:p>
          <a:p>
            <a:r>
              <a:rPr lang="en-US" sz="3000" b="1" dirty="0" smtClean="0"/>
              <a:t>Apply the same logic 5685</a:t>
            </a:r>
          </a:p>
          <a:p>
            <a:r>
              <a:rPr lang="en-US" sz="3000" b="1" dirty="0" smtClean="0"/>
              <a:t>5+1, 6+1, 8-1, 5                 6775</a:t>
            </a:r>
          </a:p>
          <a:p>
            <a:r>
              <a:rPr lang="en-US" sz="3000" b="1" dirty="0" smtClean="0"/>
              <a:t>Option B</a:t>
            </a:r>
            <a:endParaRPr lang="en-IN" sz="3000" b="1" dirty="0"/>
          </a:p>
        </p:txBody>
      </p:sp>
      <p:sp>
        <p:nvSpPr>
          <p:cNvPr id="4" name="Curved Up Arrow 3"/>
          <p:cNvSpPr/>
          <p:nvPr/>
        </p:nvSpPr>
        <p:spPr>
          <a:xfrm>
            <a:off x="1371600" y="2209800"/>
            <a:ext cx="2286000" cy="228600"/>
          </a:xfrm>
          <a:prstGeom prst="curved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ight Arrow 5"/>
          <p:cNvSpPr/>
          <p:nvPr/>
        </p:nvSpPr>
        <p:spPr>
          <a:xfrm>
            <a:off x="3657600" y="4495800"/>
            <a:ext cx="838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958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20)  </a:t>
            </a:r>
            <a:r>
              <a:rPr lang="en-IN" dirty="0"/>
              <a:t>23 : 49 : : 33 : ?</a:t>
            </a:r>
            <a:br>
              <a:rPr lang="en-IN" dirty="0"/>
            </a:br>
            <a:r>
              <a:rPr lang="en-IN" dirty="0"/>
              <a:t>a) 99 		b) 69		c) 59 		d) </a:t>
            </a:r>
            <a:r>
              <a:rPr lang="en-IN" dirty="0" smtClean="0"/>
              <a:t>89</a:t>
            </a:r>
            <a:endParaRPr lang="en-IN" dirty="0"/>
          </a:p>
        </p:txBody>
      </p:sp>
      <p:sp>
        <p:nvSpPr>
          <p:cNvPr id="3" name="Content Placeholder 2"/>
          <p:cNvSpPr>
            <a:spLocks noGrp="1"/>
          </p:cNvSpPr>
          <p:nvPr>
            <p:ph sz="quarter" idx="13"/>
          </p:nvPr>
        </p:nvSpPr>
        <p:spPr/>
        <p:txBody>
          <a:bodyPr>
            <a:normAutofit/>
          </a:bodyPr>
          <a:lstStyle/>
          <a:p>
            <a:r>
              <a:rPr lang="en-IN" sz="3000" b="1" dirty="0"/>
              <a:t>23 : 49 : : 33 : </a:t>
            </a:r>
            <a:r>
              <a:rPr lang="en-IN" sz="3000" b="1" dirty="0" smtClean="0"/>
              <a:t>?</a:t>
            </a:r>
          </a:p>
          <a:p>
            <a:r>
              <a:rPr lang="en-IN" sz="3000" b="1" dirty="0" smtClean="0"/>
              <a:t>23 : 49     (2^2) (3^2)</a:t>
            </a:r>
          </a:p>
          <a:p>
            <a:r>
              <a:rPr lang="en-IN" sz="3000" b="1" dirty="0" smtClean="0"/>
              <a:t>33   (3^2) (3^2) = 99</a:t>
            </a:r>
          </a:p>
          <a:p>
            <a:r>
              <a:rPr lang="en-IN" sz="3000" b="1" dirty="0" smtClean="0"/>
              <a:t>Option A</a:t>
            </a:r>
            <a:r>
              <a:rPr lang="en-IN" sz="3000" b="1" dirty="0"/>
              <a:t/>
            </a:r>
            <a:br>
              <a:rPr lang="en-IN" sz="3000" b="1" dirty="0"/>
            </a:br>
            <a:endParaRPr lang="en-IN" sz="3000" b="1" dirty="0"/>
          </a:p>
        </p:txBody>
      </p:sp>
    </p:spTree>
    <p:extLst>
      <p:ext uri="{BB962C8B-B14F-4D97-AF65-F5344CB8AC3E}">
        <p14:creationId xmlns:p14="http://schemas.microsoft.com/office/powerpoint/2010/main" val="57460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935162"/>
          </a:xfrm>
        </p:spPr>
        <p:txBody>
          <a:bodyPr/>
          <a:lstStyle/>
          <a:p>
            <a:r>
              <a:rPr lang="en-IN" sz="2500" dirty="0" smtClean="0"/>
              <a:t>21) </a:t>
            </a:r>
            <a:r>
              <a:rPr lang="en-IN" sz="2500" dirty="0"/>
              <a:t>In a certain coded language if “INDIA” is coded as ‘42”, “CEYLON” coded as “80”, what is the code for “JAPAN”?</a:t>
            </a:r>
            <a:br>
              <a:rPr lang="en-IN" sz="2500" dirty="0"/>
            </a:br>
            <a:r>
              <a:rPr lang="en-IN" sz="2500" dirty="0"/>
              <a:t>a) 37 		b) 47		c) 42 		d) </a:t>
            </a:r>
            <a:r>
              <a:rPr lang="en-IN" sz="2500" dirty="0" smtClean="0"/>
              <a:t>74</a:t>
            </a:r>
            <a:endParaRPr lang="en-IN" sz="2500" dirty="0"/>
          </a:p>
        </p:txBody>
      </p:sp>
      <p:sp>
        <p:nvSpPr>
          <p:cNvPr id="3" name="Content Placeholder 2"/>
          <p:cNvSpPr>
            <a:spLocks noGrp="1"/>
          </p:cNvSpPr>
          <p:nvPr>
            <p:ph sz="quarter" idx="13"/>
          </p:nvPr>
        </p:nvSpPr>
        <p:spPr>
          <a:xfrm>
            <a:off x="609600" y="2362200"/>
            <a:ext cx="7924800" cy="3352800"/>
          </a:xfrm>
        </p:spPr>
        <p:txBody>
          <a:bodyPr>
            <a:normAutofit fontScale="92500" lnSpcReduction="20000"/>
          </a:bodyPr>
          <a:lstStyle/>
          <a:p>
            <a:r>
              <a:rPr lang="en-US" sz="2500" dirty="0" smtClean="0"/>
              <a:t>INDIA In Alphabetical order  I – 9</a:t>
            </a:r>
            <a:r>
              <a:rPr lang="en-US" sz="2500" baseline="30000" dirty="0" smtClean="0"/>
              <a:t>th</a:t>
            </a:r>
            <a:r>
              <a:rPr lang="en-US" sz="2500" dirty="0" smtClean="0"/>
              <a:t> letter,  N – 14</a:t>
            </a:r>
            <a:r>
              <a:rPr lang="en-US" sz="2500" baseline="30000" dirty="0" smtClean="0"/>
              <a:t>th</a:t>
            </a:r>
            <a:r>
              <a:rPr lang="en-US" sz="2500" dirty="0" smtClean="0"/>
              <a:t> letter, D – 4</a:t>
            </a:r>
            <a:r>
              <a:rPr lang="en-US" sz="2500" baseline="30000" dirty="0" smtClean="0"/>
              <a:t>th</a:t>
            </a:r>
            <a:r>
              <a:rPr lang="en-US" sz="2500" dirty="0" smtClean="0"/>
              <a:t> letter, I - 9</a:t>
            </a:r>
            <a:r>
              <a:rPr lang="en-US" sz="2500" baseline="30000" dirty="0" smtClean="0"/>
              <a:t>th</a:t>
            </a:r>
            <a:r>
              <a:rPr lang="en-US" sz="2500" dirty="0" smtClean="0"/>
              <a:t> letter  A -1</a:t>
            </a:r>
            <a:r>
              <a:rPr lang="en-US" sz="2500" baseline="30000" dirty="0" smtClean="0"/>
              <a:t>st</a:t>
            </a:r>
            <a:r>
              <a:rPr lang="en-US" sz="2500" dirty="0" smtClean="0"/>
              <a:t> letter</a:t>
            </a:r>
          </a:p>
          <a:p>
            <a:r>
              <a:rPr lang="en-US" sz="2500" dirty="0" smtClean="0"/>
              <a:t>Add  9 + 14 + 4 + 9 +  1 = 37 + 5 (No of letters in India) = 42</a:t>
            </a:r>
          </a:p>
          <a:p>
            <a:r>
              <a:rPr lang="en-US" sz="2500" dirty="0" smtClean="0"/>
              <a:t>CEYLON = 3+5+25+12+15+14 = 74 + 6 = 80</a:t>
            </a:r>
          </a:p>
          <a:p>
            <a:r>
              <a:rPr lang="en-US" sz="2500" dirty="0" smtClean="0"/>
              <a:t>JAPAN = 10 + 1 + 16 + 1 + 14 = 42 + 5 = 47</a:t>
            </a:r>
            <a:br>
              <a:rPr lang="en-US" sz="2500" dirty="0" smtClean="0"/>
            </a:br>
            <a:endParaRPr lang="en-US" sz="2500" dirty="0" smtClean="0"/>
          </a:p>
          <a:p>
            <a:r>
              <a:rPr lang="en-US" sz="2500" dirty="0" smtClean="0"/>
              <a:t>Option B</a:t>
            </a:r>
          </a:p>
          <a:p>
            <a:pPr marL="0" indent="0">
              <a:buNone/>
            </a:pPr>
            <a:endParaRPr lang="en-US" dirty="0" smtClean="0"/>
          </a:p>
          <a:p>
            <a:pPr marL="0" indent="0">
              <a:buNone/>
            </a:pPr>
            <a:r>
              <a:rPr lang="en-US" dirty="0" smtClean="0"/>
              <a:t> </a:t>
            </a:r>
            <a:endParaRPr lang="en-IN" dirty="0"/>
          </a:p>
        </p:txBody>
      </p:sp>
    </p:spTree>
    <p:extLst>
      <p:ext uri="{BB962C8B-B14F-4D97-AF65-F5344CB8AC3E}">
        <p14:creationId xmlns:p14="http://schemas.microsoft.com/office/powerpoint/2010/main" val="127531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935162"/>
          </a:xfrm>
        </p:spPr>
        <p:txBody>
          <a:bodyPr/>
          <a:lstStyle/>
          <a:p>
            <a:r>
              <a:rPr lang="en-IN" dirty="0"/>
              <a:t>22. If “ARITHMETIC” is coded as “ACEHIIMRTT”, how is “APTITUDE” coded ?</a:t>
            </a:r>
            <a:br>
              <a:rPr lang="en-IN" dirty="0"/>
            </a:br>
            <a:r>
              <a:rPr lang="en-IN" dirty="0"/>
              <a:t>a) AEDPIIUT    b) ADEIPTTUV	</a:t>
            </a:r>
            <a:r>
              <a:rPr lang="en-IN" dirty="0" smtClean="0"/>
              <a:t/>
            </a:r>
            <a:br>
              <a:rPr lang="en-IN" dirty="0" smtClean="0"/>
            </a:br>
            <a:r>
              <a:rPr lang="en-IN" dirty="0" smtClean="0"/>
              <a:t>c</a:t>
            </a:r>
            <a:r>
              <a:rPr lang="en-IN" dirty="0"/>
              <a:t>) ADEIPTTU    d) </a:t>
            </a:r>
            <a:r>
              <a:rPr lang="en-IN" dirty="0" smtClean="0"/>
              <a:t>ADEIPUTT</a:t>
            </a:r>
            <a:endParaRPr lang="en-IN" dirty="0"/>
          </a:p>
        </p:txBody>
      </p:sp>
      <p:sp>
        <p:nvSpPr>
          <p:cNvPr id="3" name="Content Placeholder 2"/>
          <p:cNvSpPr>
            <a:spLocks noGrp="1"/>
          </p:cNvSpPr>
          <p:nvPr>
            <p:ph sz="quarter" idx="13"/>
          </p:nvPr>
        </p:nvSpPr>
        <p:spPr>
          <a:xfrm>
            <a:off x="609600" y="2514600"/>
            <a:ext cx="7924800" cy="3200400"/>
          </a:xfrm>
        </p:spPr>
        <p:txBody>
          <a:bodyPr>
            <a:normAutofit/>
          </a:bodyPr>
          <a:lstStyle/>
          <a:p>
            <a:r>
              <a:rPr lang="en-US" sz="3000" b="1" dirty="0" smtClean="0"/>
              <a:t>Arrange the letter of the word “ARITHMETIC” in Alphabetical Order – ACEHIIMRTT</a:t>
            </a:r>
          </a:p>
          <a:p>
            <a:r>
              <a:rPr lang="en-US" sz="3000" b="1" dirty="0" smtClean="0"/>
              <a:t>APTITUDE – ADEIPTTU</a:t>
            </a:r>
          </a:p>
          <a:p>
            <a:r>
              <a:rPr lang="en-US" sz="3000" b="1" dirty="0" smtClean="0"/>
              <a:t>Option C</a:t>
            </a:r>
            <a:endParaRPr lang="en-IN" sz="3000" b="1" dirty="0"/>
          </a:p>
        </p:txBody>
      </p:sp>
    </p:spTree>
    <p:extLst>
      <p:ext uri="{BB962C8B-B14F-4D97-AF65-F5344CB8AC3E}">
        <p14:creationId xmlns:p14="http://schemas.microsoft.com/office/powerpoint/2010/main" val="299245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325562"/>
          </a:xfrm>
        </p:spPr>
        <p:txBody>
          <a:bodyPr/>
          <a:lstStyle/>
          <a:p>
            <a:r>
              <a:rPr lang="en-IN" dirty="0"/>
              <a:t>23. If SHIP is written as PEFM, what is the code for BOAT?</a:t>
            </a:r>
            <a:br>
              <a:rPr lang="en-IN" dirty="0"/>
            </a:br>
            <a:r>
              <a:rPr lang="en-IN" dirty="0"/>
              <a:t>a) DQCW 	b) ERDX	c) YLXQ 	d) </a:t>
            </a:r>
            <a:r>
              <a:rPr lang="en-IN" dirty="0" smtClean="0"/>
              <a:t>ZMYR</a:t>
            </a:r>
            <a:endParaRPr lang="en-IN" dirty="0"/>
          </a:p>
        </p:txBody>
      </p:sp>
      <p:sp>
        <p:nvSpPr>
          <p:cNvPr id="3" name="Content Placeholder 2"/>
          <p:cNvSpPr>
            <a:spLocks noGrp="1"/>
          </p:cNvSpPr>
          <p:nvPr>
            <p:ph sz="quarter" idx="13"/>
          </p:nvPr>
        </p:nvSpPr>
        <p:spPr>
          <a:xfrm>
            <a:off x="609600" y="1828800"/>
            <a:ext cx="7924800" cy="4343400"/>
          </a:xfrm>
        </p:spPr>
        <p:txBody>
          <a:bodyPr>
            <a:normAutofit lnSpcReduction="10000"/>
          </a:bodyPr>
          <a:lstStyle/>
          <a:p>
            <a:r>
              <a:rPr lang="en-US" sz="3000" b="1" dirty="0" smtClean="0"/>
              <a:t>Write letters Backwards</a:t>
            </a:r>
          </a:p>
          <a:p>
            <a:r>
              <a:rPr lang="en-US" sz="3000" b="1" dirty="0" smtClean="0">
                <a:solidFill>
                  <a:schemeClr val="accent4">
                    <a:lumMod val="60000"/>
                    <a:lumOff val="40000"/>
                  </a:schemeClr>
                </a:solidFill>
              </a:rPr>
              <a:t>S </a:t>
            </a:r>
            <a:r>
              <a:rPr lang="en-US" sz="3000" b="1" dirty="0" smtClean="0">
                <a:solidFill>
                  <a:schemeClr val="accent6">
                    <a:lumMod val="75000"/>
                  </a:schemeClr>
                </a:solidFill>
              </a:rPr>
              <a:t>H</a:t>
            </a:r>
            <a:r>
              <a:rPr lang="en-US" sz="3000" b="1" dirty="0" smtClean="0">
                <a:solidFill>
                  <a:schemeClr val="accent4">
                    <a:lumMod val="60000"/>
                    <a:lumOff val="40000"/>
                  </a:schemeClr>
                </a:solidFill>
              </a:rPr>
              <a:t> </a:t>
            </a:r>
            <a:r>
              <a:rPr lang="en-US" sz="3000" b="1" dirty="0" smtClean="0">
                <a:solidFill>
                  <a:srgbClr val="FFFF00"/>
                </a:solidFill>
              </a:rPr>
              <a:t>I</a:t>
            </a:r>
            <a:r>
              <a:rPr lang="en-US" sz="3000" b="1" dirty="0" smtClean="0">
                <a:solidFill>
                  <a:schemeClr val="accent4">
                    <a:lumMod val="60000"/>
                    <a:lumOff val="40000"/>
                  </a:schemeClr>
                </a:solidFill>
              </a:rPr>
              <a:t> </a:t>
            </a:r>
            <a:r>
              <a:rPr lang="en-US" sz="3000" b="1" dirty="0" smtClean="0"/>
              <a:t>P - </a:t>
            </a:r>
            <a:r>
              <a:rPr lang="en-US" sz="3000" b="1" dirty="0" smtClean="0">
                <a:solidFill>
                  <a:schemeClr val="accent4">
                    <a:lumMod val="60000"/>
                    <a:lumOff val="40000"/>
                  </a:schemeClr>
                </a:solidFill>
              </a:rPr>
              <a:t> S R Q </a:t>
            </a:r>
            <a:r>
              <a:rPr lang="en-US" sz="3000" b="1" u="sng" dirty="0" smtClean="0">
                <a:solidFill>
                  <a:schemeClr val="accent4">
                    <a:lumMod val="60000"/>
                    <a:lumOff val="40000"/>
                  </a:schemeClr>
                </a:solidFill>
              </a:rPr>
              <a:t>P</a:t>
            </a:r>
            <a:r>
              <a:rPr lang="en-US" sz="3000" b="1" dirty="0" smtClean="0">
                <a:solidFill>
                  <a:schemeClr val="accent4">
                    <a:lumMod val="60000"/>
                    <a:lumOff val="40000"/>
                  </a:schemeClr>
                </a:solidFill>
              </a:rPr>
              <a:t>  </a:t>
            </a:r>
            <a:r>
              <a:rPr lang="en-US" sz="3000" b="1" dirty="0" smtClean="0">
                <a:solidFill>
                  <a:schemeClr val="accent6">
                    <a:lumMod val="75000"/>
                  </a:schemeClr>
                </a:solidFill>
              </a:rPr>
              <a:t>H </a:t>
            </a:r>
            <a:r>
              <a:rPr lang="en-US" sz="3000" b="1" dirty="0">
                <a:solidFill>
                  <a:schemeClr val="accent6">
                    <a:lumMod val="75000"/>
                  </a:schemeClr>
                </a:solidFill>
              </a:rPr>
              <a:t>G F </a:t>
            </a:r>
            <a:r>
              <a:rPr lang="en-US" sz="3000" b="1" u="sng" dirty="0" smtClean="0">
                <a:solidFill>
                  <a:schemeClr val="accent6">
                    <a:lumMod val="75000"/>
                  </a:schemeClr>
                </a:solidFill>
              </a:rPr>
              <a:t>E</a:t>
            </a:r>
            <a:r>
              <a:rPr lang="en-US" sz="3000" b="1" dirty="0" smtClean="0">
                <a:solidFill>
                  <a:schemeClr val="accent6">
                    <a:lumMod val="75000"/>
                  </a:schemeClr>
                </a:solidFill>
              </a:rPr>
              <a:t>	</a:t>
            </a:r>
            <a:r>
              <a:rPr lang="en-US" sz="3000" b="1" dirty="0">
                <a:solidFill>
                  <a:srgbClr val="FFFF00"/>
                </a:solidFill>
              </a:rPr>
              <a:t> </a:t>
            </a:r>
            <a:r>
              <a:rPr lang="en-US" sz="3000" b="1" dirty="0" smtClean="0">
                <a:solidFill>
                  <a:srgbClr val="FFFF00"/>
                </a:solidFill>
              </a:rPr>
              <a:t>I H G </a:t>
            </a:r>
            <a:r>
              <a:rPr lang="en-US" sz="3000" b="1" u="sng" dirty="0" smtClean="0">
                <a:solidFill>
                  <a:srgbClr val="FFFF00"/>
                </a:solidFill>
              </a:rPr>
              <a:t>F</a:t>
            </a:r>
            <a:r>
              <a:rPr lang="en-US" sz="3000" b="1" dirty="0" smtClean="0">
                <a:solidFill>
                  <a:srgbClr val="FFFF00"/>
                </a:solidFill>
              </a:rPr>
              <a:t>   </a:t>
            </a:r>
            <a:r>
              <a:rPr lang="en-US" sz="3000" b="1" dirty="0"/>
              <a:t>P </a:t>
            </a:r>
            <a:r>
              <a:rPr lang="en-US" sz="3000" b="1" dirty="0" smtClean="0"/>
              <a:t>O N </a:t>
            </a:r>
            <a:r>
              <a:rPr lang="en-US" sz="3000" b="1" u="sng" dirty="0" smtClean="0"/>
              <a:t>M</a:t>
            </a:r>
          </a:p>
          <a:p>
            <a:r>
              <a:rPr lang="en-US" sz="3000" b="1" dirty="0" smtClean="0"/>
              <a:t>So PEFM</a:t>
            </a:r>
            <a:r>
              <a:rPr lang="en-US" sz="3000" b="1" dirty="0" smtClean="0">
                <a:solidFill>
                  <a:srgbClr val="FFFF00"/>
                </a:solidFill>
              </a:rPr>
              <a:t>		</a:t>
            </a:r>
          </a:p>
          <a:p>
            <a:r>
              <a:rPr lang="en-US" sz="3000" b="1" dirty="0" smtClean="0"/>
              <a:t>Apply the same Logic to </a:t>
            </a:r>
            <a:r>
              <a:rPr lang="en-US" sz="3000" b="1" dirty="0">
                <a:solidFill>
                  <a:schemeClr val="accent4">
                    <a:lumMod val="60000"/>
                    <a:lumOff val="40000"/>
                  </a:schemeClr>
                </a:solidFill>
              </a:rPr>
              <a:t>B</a:t>
            </a:r>
            <a:r>
              <a:rPr lang="en-US" sz="3000" b="1" dirty="0" smtClean="0">
                <a:solidFill>
                  <a:srgbClr val="FFFF00"/>
                </a:solidFill>
              </a:rPr>
              <a:t> </a:t>
            </a:r>
            <a:r>
              <a:rPr lang="en-US" sz="3000" b="1" dirty="0">
                <a:solidFill>
                  <a:schemeClr val="accent6">
                    <a:lumMod val="75000"/>
                  </a:schemeClr>
                </a:solidFill>
              </a:rPr>
              <a:t>O</a:t>
            </a:r>
            <a:r>
              <a:rPr lang="en-US" sz="3000" b="1" dirty="0" smtClean="0">
                <a:solidFill>
                  <a:srgbClr val="FFFF00"/>
                </a:solidFill>
              </a:rPr>
              <a:t> A </a:t>
            </a:r>
            <a:r>
              <a:rPr lang="en-US" sz="3000" b="1" dirty="0" smtClean="0"/>
              <a:t>T</a:t>
            </a:r>
            <a:r>
              <a:rPr lang="en-US" sz="3000" b="1" dirty="0" smtClean="0">
                <a:solidFill>
                  <a:schemeClr val="accent6">
                    <a:lumMod val="75000"/>
                  </a:schemeClr>
                </a:solidFill>
              </a:rPr>
              <a:t> 	 </a:t>
            </a:r>
          </a:p>
          <a:p>
            <a:r>
              <a:rPr lang="en-US" sz="3000" b="1" dirty="0" smtClean="0">
                <a:solidFill>
                  <a:schemeClr val="accent4">
                    <a:lumMod val="60000"/>
                    <a:lumOff val="40000"/>
                  </a:schemeClr>
                </a:solidFill>
              </a:rPr>
              <a:t>B A Z </a:t>
            </a:r>
            <a:r>
              <a:rPr lang="en-US" sz="3000" b="1" u="sng" dirty="0" smtClean="0">
                <a:solidFill>
                  <a:schemeClr val="accent4">
                    <a:lumMod val="60000"/>
                    <a:lumOff val="40000"/>
                  </a:schemeClr>
                </a:solidFill>
              </a:rPr>
              <a:t>Y</a:t>
            </a:r>
            <a:r>
              <a:rPr lang="en-US" sz="3000" b="1" dirty="0" smtClean="0">
                <a:solidFill>
                  <a:schemeClr val="accent4">
                    <a:lumMod val="60000"/>
                    <a:lumOff val="40000"/>
                  </a:schemeClr>
                </a:solidFill>
              </a:rPr>
              <a:t>	</a:t>
            </a:r>
            <a:r>
              <a:rPr lang="en-US" sz="3000" b="1" dirty="0">
                <a:solidFill>
                  <a:schemeClr val="accent6">
                    <a:lumMod val="75000"/>
                  </a:schemeClr>
                </a:solidFill>
              </a:rPr>
              <a:t> </a:t>
            </a:r>
            <a:r>
              <a:rPr lang="en-US" sz="3000" b="1" dirty="0" smtClean="0">
                <a:solidFill>
                  <a:schemeClr val="accent6">
                    <a:lumMod val="75000"/>
                  </a:schemeClr>
                </a:solidFill>
              </a:rPr>
              <a:t>O N M </a:t>
            </a:r>
            <a:r>
              <a:rPr lang="en-US" sz="3000" b="1" u="sng" dirty="0" smtClean="0">
                <a:solidFill>
                  <a:schemeClr val="accent6">
                    <a:lumMod val="75000"/>
                  </a:schemeClr>
                </a:solidFill>
              </a:rPr>
              <a:t>L</a:t>
            </a:r>
            <a:r>
              <a:rPr lang="en-US" sz="3000" b="1" dirty="0" smtClean="0">
                <a:solidFill>
                  <a:schemeClr val="accent6">
                    <a:lumMod val="75000"/>
                  </a:schemeClr>
                </a:solidFill>
              </a:rPr>
              <a:t>      </a:t>
            </a:r>
            <a:r>
              <a:rPr lang="en-US" sz="3000" b="1" dirty="0" smtClean="0">
                <a:solidFill>
                  <a:srgbClr val="FFFF00"/>
                </a:solidFill>
              </a:rPr>
              <a:t>A Z Y </a:t>
            </a:r>
            <a:r>
              <a:rPr lang="en-US" sz="3000" b="1" u="sng" dirty="0" smtClean="0">
                <a:solidFill>
                  <a:srgbClr val="FFFF00"/>
                </a:solidFill>
              </a:rPr>
              <a:t>X</a:t>
            </a:r>
            <a:r>
              <a:rPr lang="en-US" sz="3000" b="1" dirty="0" smtClean="0">
                <a:solidFill>
                  <a:srgbClr val="FFFF00"/>
                </a:solidFill>
              </a:rPr>
              <a:t>	</a:t>
            </a:r>
            <a:r>
              <a:rPr lang="en-US" sz="3000" b="1" dirty="0"/>
              <a:t> T </a:t>
            </a:r>
            <a:r>
              <a:rPr lang="en-US" sz="3000" b="1" dirty="0" smtClean="0"/>
              <a:t>S R </a:t>
            </a:r>
            <a:r>
              <a:rPr lang="en-US" sz="3000" b="1" u="sng" dirty="0" smtClean="0"/>
              <a:t>Q</a:t>
            </a:r>
          </a:p>
          <a:p>
            <a:r>
              <a:rPr lang="en-US" sz="3000" b="1" dirty="0" smtClean="0"/>
              <a:t>YLXQ</a:t>
            </a:r>
          </a:p>
          <a:p>
            <a:r>
              <a:rPr lang="en-US" sz="3000" b="1" dirty="0" smtClean="0"/>
              <a:t>Option C</a:t>
            </a:r>
            <a:r>
              <a:rPr lang="en-US" sz="3000" b="1" dirty="0" smtClean="0">
                <a:solidFill>
                  <a:srgbClr val="FFFF00"/>
                </a:solidFill>
              </a:rPr>
              <a:t>	</a:t>
            </a:r>
            <a:endParaRPr lang="en-US" sz="3000" b="1" u="sng" dirty="0" smtClean="0">
              <a:solidFill>
                <a:schemeClr val="accent6">
                  <a:lumMod val="75000"/>
                </a:schemeClr>
              </a:solidFill>
            </a:endParaRPr>
          </a:p>
          <a:p>
            <a:endParaRPr lang="en-US" sz="3000" b="1" dirty="0">
              <a:solidFill>
                <a:schemeClr val="accent6">
                  <a:lumMod val="75000"/>
                </a:schemeClr>
              </a:solidFill>
            </a:endParaRPr>
          </a:p>
          <a:p>
            <a:endParaRPr lang="en-IN" sz="2000" b="1" dirty="0">
              <a:solidFill>
                <a:schemeClr val="accent4">
                  <a:lumMod val="60000"/>
                  <a:lumOff val="40000"/>
                </a:schemeClr>
              </a:solidFill>
            </a:endParaRPr>
          </a:p>
        </p:txBody>
      </p:sp>
    </p:spTree>
    <p:extLst>
      <p:ext uri="{BB962C8B-B14F-4D97-AF65-F5344CB8AC3E}">
        <p14:creationId xmlns:p14="http://schemas.microsoft.com/office/powerpoint/2010/main" val="371760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401762"/>
          </a:xfrm>
        </p:spPr>
        <p:txBody>
          <a:bodyPr/>
          <a:lstStyle/>
          <a:p>
            <a:r>
              <a:rPr lang="en-IN" dirty="0"/>
              <a:t>24. In a certain code, if SHOOT is written as TGPNU, how should WATER be written?</a:t>
            </a:r>
            <a:br>
              <a:rPr lang="en-IN" dirty="0"/>
            </a:br>
            <a:r>
              <a:rPr lang="en-IN" dirty="0"/>
              <a:t>a) XZUDS 	b) XBUFS 	c) VZSDQ 	      d) </a:t>
            </a:r>
            <a:r>
              <a:rPr lang="en-IN" dirty="0" smtClean="0"/>
              <a:t>VBSFQ</a:t>
            </a:r>
            <a:endParaRPr lang="en-IN" dirty="0"/>
          </a:p>
        </p:txBody>
      </p:sp>
      <p:sp>
        <p:nvSpPr>
          <p:cNvPr id="3" name="Content Placeholder 2"/>
          <p:cNvSpPr>
            <a:spLocks noGrp="1"/>
          </p:cNvSpPr>
          <p:nvPr>
            <p:ph sz="quarter" idx="13"/>
          </p:nvPr>
        </p:nvSpPr>
        <p:spPr>
          <a:xfrm>
            <a:off x="609600" y="1905000"/>
            <a:ext cx="7924800" cy="3810000"/>
          </a:xfrm>
        </p:spPr>
        <p:txBody>
          <a:bodyPr>
            <a:normAutofit/>
          </a:bodyPr>
          <a:lstStyle/>
          <a:p>
            <a:r>
              <a:rPr lang="en-IN" sz="2800" dirty="0" smtClean="0"/>
              <a:t>SHOOT – TGPNU</a:t>
            </a:r>
          </a:p>
          <a:p>
            <a:r>
              <a:rPr lang="en-US" sz="2800" b="1" dirty="0" smtClean="0"/>
              <a:t>Next letter and Previous letter</a:t>
            </a:r>
          </a:p>
          <a:p>
            <a:r>
              <a:rPr lang="en-US" sz="2800" b="1" dirty="0" smtClean="0"/>
              <a:t>S – T, H – G, O – P, O – N, T – U</a:t>
            </a:r>
          </a:p>
          <a:p>
            <a:r>
              <a:rPr lang="en-US" sz="2800" b="1" dirty="0" smtClean="0"/>
              <a:t>WATER -  W – X, A – Z, T – U, E – D, R – S</a:t>
            </a:r>
          </a:p>
          <a:p>
            <a:r>
              <a:rPr lang="en-US" sz="2800" b="1" dirty="0" smtClean="0"/>
              <a:t>XZUDS</a:t>
            </a:r>
          </a:p>
          <a:p>
            <a:r>
              <a:rPr lang="en-US" sz="2800" b="1" dirty="0" smtClean="0"/>
              <a:t>Option A</a:t>
            </a:r>
            <a:endParaRPr lang="en-IN" sz="2500" b="1" dirty="0"/>
          </a:p>
        </p:txBody>
      </p:sp>
    </p:spTree>
    <p:extLst>
      <p:ext uri="{BB962C8B-B14F-4D97-AF65-F5344CB8AC3E}">
        <p14:creationId xmlns:p14="http://schemas.microsoft.com/office/powerpoint/2010/main" val="4111392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2239962"/>
          </a:xfrm>
        </p:spPr>
        <p:txBody>
          <a:bodyPr/>
          <a:lstStyle/>
          <a:p>
            <a:r>
              <a:rPr lang="en-IN" sz="2800" dirty="0"/>
              <a:t>25. If “CAT” is coded as “9”, “BOOK” is coded as “15”, “STUDY” is coded as “25”,</a:t>
            </a:r>
            <a:br>
              <a:rPr lang="en-IN" sz="2800" dirty="0"/>
            </a:br>
            <a:r>
              <a:rPr lang="en-IN" sz="2800" dirty="0"/>
              <a:t>“SYMBOL” is coded as “35”, what is the code for “PRACTICE”</a:t>
            </a:r>
            <a:br>
              <a:rPr lang="en-IN" sz="2800" dirty="0"/>
            </a:br>
            <a:r>
              <a:rPr lang="en-IN" sz="2800" dirty="0"/>
              <a:t>a) 49 		b) 63		c) 64		d) </a:t>
            </a:r>
            <a:r>
              <a:rPr lang="en-IN" sz="2800" dirty="0" smtClean="0"/>
              <a:t>81</a:t>
            </a:r>
            <a:endParaRPr lang="en-IN" sz="2800" dirty="0"/>
          </a:p>
        </p:txBody>
      </p:sp>
      <p:sp>
        <p:nvSpPr>
          <p:cNvPr id="3" name="Content Placeholder 2"/>
          <p:cNvSpPr>
            <a:spLocks noGrp="1"/>
          </p:cNvSpPr>
          <p:nvPr>
            <p:ph sz="quarter" idx="13"/>
          </p:nvPr>
        </p:nvSpPr>
        <p:spPr>
          <a:xfrm>
            <a:off x="609600" y="2667000"/>
            <a:ext cx="7924800" cy="3048000"/>
          </a:xfrm>
        </p:spPr>
        <p:txBody>
          <a:bodyPr>
            <a:normAutofit lnSpcReduction="10000"/>
          </a:bodyPr>
          <a:lstStyle/>
          <a:p>
            <a:pPr marL="0" indent="0">
              <a:buNone/>
            </a:pPr>
            <a:r>
              <a:rPr lang="en-US" sz="2500" b="1" dirty="0" smtClean="0"/>
              <a:t>CAT – 3 letters – 3 ^2 = 9</a:t>
            </a:r>
          </a:p>
          <a:p>
            <a:pPr marL="0" indent="0">
              <a:buNone/>
            </a:pPr>
            <a:r>
              <a:rPr lang="en-US" sz="2500" b="1" dirty="0" smtClean="0"/>
              <a:t>BOOK – 4 letters - 4^2 = 16 – 1 = 15</a:t>
            </a:r>
          </a:p>
          <a:p>
            <a:pPr marL="0" indent="0">
              <a:buNone/>
            </a:pPr>
            <a:r>
              <a:rPr lang="en-US" sz="2500" b="1" dirty="0" smtClean="0"/>
              <a:t>STUDY – 5 Letters – 5^2 = 25</a:t>
            </a:r>
          </a:p>
          <a:p>
            <a:pPr marL="0" indent="0">
              <a:buNone/>
            </a:pPr>
            <a:r>
              <a:rPr lang="en-US" sz="2500" b="1" dirty="0" smtClean="0"/>
              <a:t>SYMBOL – 6 letters – 6^2 = 36 - 1 = 35</a:t>
            </a:r>
          </a:p>
          <a:p>
            <a:pPr marL="0" indent="0">
              <a:buNone/>
            </a:pPr>
            <a:r>
              <a:rPr lang="en-US" sz="2500" b="1" dirty="0" smtClean="0"/>
              <a:t>PRACTICE – 8 letters – 8^2 = 64 – 1 = 63</a:t>
            </a:r>
          </a:p>
          <a:p>
            <a:pPr marL="0" indent="0">
              <a:buNone/>
            </a:pPr>
            <a:r>
              <a:rPr lang="en-US" sz="2500" b="1" dirty="0" smtClean="0"/>
              <a:t>Option B</a:t>
            </a:r>
          </a:p>
          <a:p>
            <a:pPr marL="0" indent="0">
              <a:buNone/>
            </a:pPr>
            <a:endParaRPr lang="en-IN" dirty="0"/>
          </a:p>
        </p:txBody>
      </p:sp>
    </p:spTree>
    <p:extLst>
      <p:ext uri="{BB962C8B-B14F-4D97-AF65-F5344CB8AC3E}">
        <p14:creationId xmlns:p14="http://schemas.microsoft.com/office/powerpoint/2010/main" val="427483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630362"/>
          </a:xfrm>
        </p:spPr>
        <p:txBody>
          <a:bodyPr/>
          <a:lstStyle/>
          <a:p>
            <a:r>
              <a:rPr lang="en-IN" sz="2500" dirty="0"/>
              <a:t>The Code word for some sentences is given in a particular coding system. Understand the coding system and answer the questions given below</a:t>
            </a:r>
            <a:r>
              <a:rPr lang="en-IN" sz="2500" dirty="0" smtClean="0"/>
              <a:t>:</a:t>
            </a:r>
            <a:endParaRPr lang="en-IN" sz="2500" dirty="0"/>
          </a:p>
        </p:txBody>
      </p:sp>
      <p:sp>
        <p:nvSpPr>
          <p:cNvPr id="3" name="Content Placeholder 2"/>
          <p:cNvSpPr>
            <a:spLocks noGrp="1"/>
          </p:cNvSpPr>
          <p:nvPr>
            <p:ph sz="quarter" idx="13"/>
          </p:nvPr>
        </p:nvSpPr>
        <p:spPr>
          <a:xfrm>
            <a:off x="609600" y="2362200"/>
            <a:ext cx="7924800" cy="3352800"/>
          </a:xfrm>
        </p:spPr>
        <p:txBody>
          <a:bodyPr/>
          <a:lstStyle/>
          <a:p>
            <a:r>
              <a:rPr lang="en-IN" sz="2500" b="1" dirty="0"/>
              <a:t>“airports need security” is coded as “</a:t>
            </a:r>
            <a:r>
              <a:rPr lang="en-IN" sz="2500" b="1" dirty="0" err="1"/>
              <a:t>ming</a:t>
            </a:r>
            <a:r>
              <a:rPr lang="en-IN" sz="2500" b="1" dirty="0"/>
              <a:t> </a:t>
            </a:r>
            <a:r>
              <a:rPr lang="en-IN" sz="2500" b="1" dirty="0" err="1"/>
              <a:t>bing</a:t>
            </a:r>
            <a:r>
              <a:rPr lang="en-IN" sz="2500" b="1" dirty="0"/>
              <a:t> ding”;</a:t>
            </a:r>
          </a:p>
          <a:p>
            <a:r>
              <a:rPr lang="en-IN" sz="2500" b="1" dirty="0"/>
              <a:t>“security is necessary” is coded as “ping ding king” ;</a:t>
            </a:r>
          </a:p>
          <a:p>
            <a:r>
              <a:rPr lang="en-IN" sz="2500" b="1" dirty="0"/>
              <a:t>“airports are important” is coded as “wing ring </a:t>
            </a:r>
            <a:r>
              <a:rPr lang="en-IN" sz="2500" b="1" dirty="0" err="1"/>
              <a:t>bing</a:t>
            </a:r>
            <a:r>
              <a:rPr lang="en-IN" sz="2500" b="1" dirty="0"/>
              <a:t>” and</a:t>
            </a:r>
          </a:p>
          <a:p>
            <a:r>
              <a:rPr lang="en-IN" sz="2500" b="1" dirty="0"/>
              <a:t>“arrangements are necessary” is coded as “ ring king </a:t>
            </a:r>
            <a:r>
              <a:rPr lang="en-IN" sz="2500" b="1" dirty="0" err="1"/>
              <a:t>ning</a:t>
            </a:r>
            <a:r>
              <a:rPr lang="en-IN" sz="2500" b="1" dirty="0"/>
              <a:t>”</a:t>
            </a:r>
          </a:p>
          <a:p>
            <a:endParaRPr lang="en-IN" sz="2500" b="1" dirty="0"/>
          </a:p>
          <a:p>
            <a:endParaRPr lang="en-IN" dirty="0"/>
          </a:p>
        </p:txBody>
      </p:sp>
    </p:spTree>
    <p:extLst>
      <p:ext uri="{BB962C8B-B14F-4D97-AF65-F5344CB8AC3E}">
        <p14:creationId xmlns:p14="http://schemas.microsoft.com/office/powerpoint/2010/main" val="1728640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228600"/>
            <a:ext cx="7924800" cy="6324600"/>
          </a:xfrm>
        </p:spPr>
        <p:txBody>
          <a:bodyPr>
            <a:normAutofit/>
          </a:bodyPr>
          <a:lstStyle/>
          <a:p>
            <a:r>
              <a:rPr lang="en-IN" sz="2800" dirty="0"/>
              <a:t>“</a:t>
            </a:r>
            <a:r>
              <a:rPr lang="en-IN" sz="3000" b="1" dirty="0">
                <a:solidFill>
                  <a:schemeClr val="bg1"/>
                </a:solidFill>
              </a:rPr>
              <a:t>airports</a:t>
            </a:r>
            <a:r>
              <a:rPr lang="en-IN" sz="3000" b="1" dirty="0"/>
              <a:t> need </a:t>
            </a:r>
            <a:r>
              <a:rPr lang="en-IN" sz="3000" b="1" dirty="0">
                <a:solidFill>
                  <a:schemeClr val="accent1">
                    <a:lumMod val="60000"/>
                    <a:lumOff val="40000"/>
                  </a:schemeClr>
                </a:solidFill>
              </a:rPr>
              <a:t>security</a:t>
            </a:r>
            <a:r>
              <a:rPr lang="en-IN" sz="3000" b="1" dirty="0"/>
              <a:t>” is coded as </a:t>
            </a:r>
            <a:endParaRPr lang="en-IN" sz="3000" b="1" dirty="0" smtClean="0"/>
          </a:p>
          <a:p>
            <a:r>
              <a:rPr lang="en-IN" sz="3000" b="1" dirty="0" smtClean="0"/>
              <a:t>“</a:t>
            </a:r>
            <a:r>
              <a:rPr lang="en-IN" sz="3000" b="1" dirty="0" err="1"/>
              <a:t>ming</a:t>
            </a:r>
            <a:r>
              <a:rPr lang="en-IN" sz="3000" b="1" dirty="0"/>
              <a:t> </a:t>
            </a:r>
            <a:r>
              <a:rPr lang="en-IN" sz="3000" b="1" dirty="0" err="1">
                <a:solidFill>
                  <a:schemeClr val="bg1"/>
                </a:solidFill>
              </a:rPr>
              <a:t>bing</a:t>
            </a:r>
            <a:r>
              <a:rPr lang="en-IN" sz="3000" b="1" dirty="0"/>
              <a:t> </a:t>
            </a:r>
            <a:r>
              <a:rPr lang="en-IN" sz="3000" b="1" dirty="0">
                <a:solidFill>
                  <a:schemeClr val="accent1">
                    <a:lumMod val="60000"/>
                    <a:lumOff val="40000"/>
                  </a:schemeClr>
                </a:solidFill>
              </a:rPr>
              <a:t>ding</a:t>
            </a:r>
            <a:r>
              <a:rPr lang="en-IN" sz="3000" b="1" dirty="0" smtClean="0"/>
              <a:t>”</a:t>
            </a:r>
            <a:endParaRPr lang="en-IN" sz="3000" b="1" dirty="0"/>
          </a:p>
          <a:p>
            <a:r>
              <a:rPr lang="en-IN" sz="3000" b="1" dirty="0"/>
              <a:t>“</a:t>
            </a:r>
            <a:r>
              <a:rPr lang="en-IN" sz="3000" b="1" dirty="0">
                <a:solidFill>
                  <a:schemeClr val="accent1">
                    <a:lumMod val="60000"/>
                    <a:lumOff val="40000"/>
                  </a:schemeClr>
                </a:solidFill>
              </a:rPr>
              <a:t>security</a:t>
            </a:r>
            <a:r>
              <a:rPr lang="en-IN" sz="3000" b="1" dirty="0"/>
              <a:t> is </a:t>
            </a:r>
            <a:r>
              <a:rPr lang="en-IN" sz="3000" b="1" dirty="0">
                <a:solidFill>
                  <a:srgbClr val="FFFF00"/>
                </a:solidFill>
              </a:rPr>
              <a:t>necessary</a:t>
            </a:r>
            <a:r>
              <a:rPr lang="en-IN" sz="3000" b="1" dirty="0"/>
              <a:t>” is coded as </a:t>
            </a:r>
            <a:endParaRPr lang="en-IN" sz="3000" b="1" dirty="0" smtClean="0"/>
          </a:p>
          <a:p>
            <a:r>
              <a:rPr lang="en-IN" sz="3000" b="1" dirty="0" smtClean="0"/>
              <a:t>“</a:t>
            </a:r>
            <a:r>
              <a:rPr lang="en-IN" sz="3000" b="1" dirty="0"/>
              <a:t>ping </a:t>
            </a:r>
            <a:r>
              <a:rPr lang="en-IN" sz="3000" b="1" dirty="0">
                <a:solidFill>
                  <a:schemeClr val="accent1">
                    <a:lumMod val="60000"/>
                    <a:lumOff val="40000"/>
                  </a:schemeClr>
                </a:solidFill>
              </a:rPr>
              <a:t>ding</a:t>
            </a:r>
            <a:r>
              <a:rPr lang="en-IN" sz="3000" b="1" dirty="0"/>
              <a:t> </a:t>
            </a:r>
            <a:r>
              <a:rPr lang="en-IN" sz="3000" b="1" dirty="0">
                <a:solidFill>
                  <a:srgbClr val="FFFF00"/>
                </a:solidFill>
              </a:rPr>
              <a:t>king</a:t>
            </a:r>
            <a:r>
              <a:rPr lang="en-IN" sz="3000" b="1" dirty="0"/>
              <a:t>” ;</a:t>
            </a:r>
          </a:p>
          <a:p>
            <a:r>
              <a:rPr lang="en-IN" sz="3000" b="1" dirty="0"/>
              <a:t>“</a:t>
            </a:r>
            <a:r>
              <a:rPr lang="en-IN" sz="3000" b="1" dirty="0">
                <a:solidFill>
                  <a:schemeClr val="bg1"/>
                </a:solidFill>
              </a:rPr>
              <a:t>airports </a:t>
            </a:r>
            <a:r>
              <a:rPr lang="en-IN" sz="3000" b="1" dirty="0">
                <a:solidFill>
                  <a:schemeClr val="accent5">
                    <a:lumMod val="60000"/>
                    <a:lumOff val="40000"/>
                  </a:schemeClr>
                </a:solidFill>
              </a:rPr>
              <a:t>are</a:t>
            </a:r>
            <a:r>
              <a:rPr lang="en-IN" sz="3000" b="1" dirty="0"/>
              <a:t> important” is coded as </a:t>
            </a:r>
            <a:endParaRPr lang="en-IN" sz="3000" b="1" dirty="0" smtClean="0"/>
          </a:p>
          <a:p>
            <a:r>
              <a:rPr lang="en-IN" sz="3000" b="1" dirty="0" smtClean="0"/>
              <a:t>“</a:t>
            </a:r>
            <a:r>
              <a:rPr lang="en-IN" sz="3000" b="1" dirty="0"/>
              <a:t>wing </a:t>
            </a:r>
            <a:r>
              <a:rPr lang="en-IN" sz="3000" b="1" dirty="0">
                <a:solidFill>
                  <a:schemeClr val="accent5">
                    <a:lumMod val="60000"/>
                    <a:lumOff val="40000"/>
                  </a:schemeClr>
                </a:solidFill>
              </a:rPr>
              <a:t>ring</a:t>
            </a:r>
            <a:r>
              <a:rPr lang="en-IN" sz="3000" b="1" dirty="0"/>
              <a:t> </a:t>
            </a:r>
            <a:r>
              <a:rPr lang="en-IN" sz="3000" b="1" dirty="0" err="1">
                <a:solidFill>
                  <a:schemeClr val="bg1"/>
                </a:solidFill>
              </a:rPr>
              <a:t>bing</a:t>
            </a:r>
            <a:r>
              <a:rPr lang="en-IN" sz="3000" b="1" dirty="0"/>
              <a:t>” and</a:t>
            </a:r>
          </a:p>
          <a:p>
            <a:r>
              <a:rPr lang="en-IN" sz="3000" b="1" dirty="0"/>
              <a:t>“arrangements </a:t>
            </a:r>
            <a:r>
              <a:rPr lang="en-IN" sz="3000" b="1" dirty="0">
                <a:solidFill>
                  <a:schemeClr val="accent5">
                    <a:lumMod val="60000"/>
                    <a:lumOff val="40000"/>
                  </a:schemeClr>
                </a:solidFill>
              </a:rPr>
              <a:t>are</a:t>
            </a:r>
            <a:r>
              <a:rPr lang="en-IN" sz="3000" b="1" dirty="0"/>
              <a:t> </a:t>
            </a:r>
            <a:r>
              <a:rPr lang="en-IN" sz="3000" b="1" dirty="0">
                <a:solidFill>
                  <a:srgbClr val="FFFF00"/>
                </a:solidFill>
              </a:rPr>
              <a:t>necessary</a:t>
            </a:r>
            <a:r>
              <a:rPr lang="en-IN" sz="3000" b="1" dirty="0"/>
              <a:t>” is coded as </a:t>
            </a:r>
            <a:endParaRPr lang="en-IN" sz="3000" b="1" dirty="0" smtClean="0"/>
          </a:p>
          <a:p>
            <a:r>
              <a:rPr lang="en-IN" sz="3000" b="1" dirty="0" smtClean="0"/>
              <a:t>“ </a:t>
            </a:r>
            <a:r>
              <a:rPr lang="en-IN" sz="3000" b="1" dirty="0">
                <a:solidFill>
                  <a:schemeClr val="accent5">
                    <a:lumMod val="60000"/>
                    <a:lumOff val="40000"/>
                  </a:schemeClr>
                </a:solidFill>
              </a:rPr>
              <a:t>ring</a:t>
            </a:r>
            <a:r>
              <a:rPr lang="en-IN" sz="3000" b="1" dirty="0"/>
              <a:t> </a:t>
            </a:r>
            <a:r>
              <a:rPr lang="en-IN" sz="3000" b="1" dirty="0">
                <a:solidFill>
                  <a:srgbClr val="FFFF00"/>
                </a:solidFill>
              </a:rPr>
              <a:t>king</a:t>
            </a:r>
            <a:r>
              <a:rPr lang="en-IN" sz="3000" b="1" dirty="0"/>
              <a:t> </a:t>
            </a:r>
            <a:r>
              <a:rPr lang="en-IN" sz="3000" b="1" dirty="0" err="1"/>
              <a:t>ning</a:t>
            </a:r>
            <a:r>
              <a:rPr lang="en-IN" sz="3000" b="1" dirty="0"/>
              <a:t>”</a:t>
            </a:r>
          </a:p>
          <a:p>
            <a:endParaRPr lang="en-US" dirty="0" smtClean="0"/>
          </a:p>
          <a:p>
            <a:endParaRPr lang="en-IN" dirty="0"/>
          </a:p>
        </p:txBody>
      </p:sp>
    </p:spTree>
    <p:extLst>
      <p:ext uri="{BB962C8B-B14F-4D97-AF65-F5344CB8AC3E}">
        <p14:creationId xmlns:p14="http://schemas.microsoft.com/office/powerpoint/2010/main" val="2192404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685800"/>
            <a:ext cx="7924800" cy="5029200"/>
          </a:xfrm>
        </p:spPr>
        <p:txBody>
          <a:bodyPr>
            <a:normAutofit/>
          </a:bodyPr>
          <a:lstStyle/>
          <a:p>
            <a:r>
              <a:rPr lang="en-IN" sz="2500" dirty="0"/>
              <a:t>26. What is the code for “important”</a:t>
            </a:r>
          </a:p>
          <a:p>
            <a:r>
              <a:rPr lang="en-IN" sz="2500" dirty="0"/>
              <a:t>a) ring	</a:t>
            </a:r>
            <a:r>
              <a:rPr lang="en-IN" sz="2500" dirty="0" smtClean="0"/>
              <a:t>b</a:t>
            </a:r>
            <a:r>
              <a:rPr lang="en-IN" sz="2500" dirty="0"/>
              <a:t>) </a:t>
            </a:r>
            <a:r>
              <a:rPr lang="en-IN" sz="2500" dirty="0" err="1"/>
              <a:t>bing</a:t>
            </a:r>
            <a:r>
              <a:rPr lang="en-IN" sz="2500" dirty="0"/>
              <a:t>	</a:t>
            </a:r>
            <a:r>
              <a:rPr lang="en-IN" sz="2500" dirty="0" smtClean="0"/>
              <a:t>	</a:t>
            </a:r>
            <a:r>
              <a:rPr lang="en-IN" sz="2500" b="1" dirty="0" smtClean="0"/>
              <a:t>c</a:t>
            </a:r>
            <a:r>
              <a:rPr lang="en-IN" sz="2500" b="1" dirty="0"/>
              <a:t>) wing </a:t>
            </a:r>
            <a:r>
              <a:rPr lang="en-IN" sz="2500" dirty="0"/>
              <a:t>	</a:t>
            </a:r>
            <a:r>
              <a:rPr lang="en-IN" sz="2500" dirty="0" smtClean="0"/>
              <a:t>d</a:t>
            </a:r>
            <a:r>
              <a:rPr lang="en-IN" sz="2500" dirty="0"/>
              <a:t>) </a:t>
            </a:r>
            <a:r>
              <a:rPr lang="en-IN" sz="2500" dirty="0" smtClean="0"/>
              <a:t>king</a:t>
            </a:r>
          </a:p>
          <a:p>
            <a:endParaRPr lang="en-US" sz="2500" dirty="0"/>
          </a:p>
          <a:p>
            <a:r>
              <a:rPr lang="en-IN" sz="2500" dirty="0"/>
              <a:t>27. What does the code “king” mean?</a:t>
            </a:r>
          </a:p>
          <a:p>
            <a:r>
              <a:rPr lang="en-IN" sz="2500" dirty="0"/>
              <a:t>a) Airport 	</a:t>
            </a:r>
            <a:r>
              <a:rPr lang="en-IN" sz="2500" b="1" dirty="0"/>
              <a:t>b) necessary</a:t>
            </a:r>
            <a:r>
              <a:rPr lang="en-IN" sz="2500" dirty="0"/>
              <a:t>	     c) important </a:t>
            </a:r>
            <a:r>
              <a:rPr lang="en-IN" sz="2500" dirty="0" smtClean="0"/>
              <a:t>d</a:t>
            </a:r>
            <a:r>
              <a:rPr lang="en-IN" sz="2500" dirty="0"/>
              <a:t>) arrangement</a:t>
            </a:r>
          </a:p>
          <a:p>
            <a:endParaRPr lang="en-US" sz="2500" dirty="0" smtClean="0"/>
          </a:p>
          <a:p>
            <a:r>
              <a:rPr lang="en-IN" sz="2500" dirty="0" smtClean="0"/>
              <a:t>28</a:t>
            </a:r>
            <a:r>
              <a:rPr lang="en-IN" sz="2500" dirty="0"/>
              <a:t>. What is the code for “airports security is important”?</a:t>
            </a:r>
          </a:p>
          <a:p>
            <a:r>
              <a:rPr lang="en-IN" sz="2500" dirty="0"/>
              <a:t>a) King </a:t>
            </a:r>
            <a:r>
              <a:rPr lang="en-IN" sz="2500" dirty="0" err="1"/>
              <a:t>bing</a:t>
            </a:r>
            <a:r>
              <a:rPr lang="en-IN" sz="2500" dirty="0"/>
              <a:t> </a:t>
            </a:r>
            <a:r>
              <a:rPr lang="en-IN" sz="2500" dirty="0" err="1"/>
              <a:t>ming</a:t>
            </a:r>
            <a:r>
              <a:rPr lang="en-IN" sz="2500" dirty="0"/>
              <a:t> ping		b) king wing ding ping</a:t>
            </a:r>
          </a:p>
          <a:p>
            <a:r>
              <a:rPr lang="en-IN" sz="2500" dirty="0"/>
              <a:t>c) </a:t>
            </a:r>
            <a:r>
              <a:rPr lang="en-IN" sz="2500" dirty="0" err="1"/>
              <a:t>bing</a:t>
            </a:r>
            <a:r>
              <a:rPr lang="en-IN" sz="2500" dirty="0"/>
              <a:t> ding ring </a:t>
            </a:r>
            <a:r>
              <a:rPr lang="en-IN" sz="2500" dirty="0" err="1"/>
              <a:t>ning</a:t>
            </a:r>
            <a:r>
              <a:rPr lang="en-IN" sz="2500" dirty="0"/>
              <a:t>		</a:t>
            </a:r>
            <a:r>
              <a:rPr lang="en-IN" sz="2500" b="1" dirty="0"/>
              <a:t>d) </a:t>
            </a:r>
            <a:r>
              <a:rPr lang="en-IN" sz="2500" b="1" dirty="0" err="1"/>
              <a:t>bing</a:t>
            </a:r>
            <a:r>
              <a:rPr lang="en-IN" sz="2500" b="1" dirty="0"/>
              <a:t> ding ping wing</a:t>
            </a:r>
          </a:p>
          <a:p>
            <a:endParaRPr lang="en-IN" dirty="0"/>
          </a:p>
          <a:p>
            <a:endParaRPr lang="en-IN" dirty="0"/>
          </a:p>
        </p:txBody>
      </p:sp>
    </p:spTree>
    <p:extLst>
      <p:ext uri="{BB962C8B-B14F-4D97-AF65-F5344CB8AC3E}">
        <p14:creationId xmlns:p14="http://schemas.microsoft.com/office/powerpoint/2010/main" val="428741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a:t>
            </a:r>
            <a:r>
              <a:rPr lang="en-IN" dirty="0"/>
              <a:t>48, 24, 72, 36, 108, ? , ?</a:t>
            </a:r>
            <a:br>
              <a:rPr lang="en-IN" dirty="0"/>
            </a:br>
            <a:r>
              <a:rPr lang="en-IN" dirty="0"/>
              <a:t>a) 115, 230	b) 216, 54	c) 48, 120 	d) 54, </a:t>
            </a:r>
            <a:r>
              <a:rPr lang="en-IN" dirty="0" smtClean="0"/>
              <a:t>162</a:t>
            </a:r>
            <a:endParaRPr lang="en-IN" dirty="0"/>
          </a:p>
        </p:txBody>
      </p:sp>
      <p:sp>
        <p:nvSpPr>
          <p:cNvPr id="3" name="Content Placeholder 2"/>
          <p:cNvSpPr>
            <a:spLocks noGrp="1"/>
          </p:cNvSpPr>
          <p:nvPr>
            <p:ph sz="quarter" idx="13"/>
          </p:nvPr>
        </p:nvSpPr>
        <p:spPr/>
        <p:txBody>
          <a:bodyPr>
            <a:normAutofit/>
          </a:bodyPr>
          <a:lstStyle/>
          <a:p>
            <a:r>
              <a:rPr lang="en-US" sz="2000" b="1" dirty="0" smtClean="0"/>
              <a:t>48 / 2 = 24</a:t>
            </a:r>
          </a:p>
          <a:p>
            <a:r>
              <a:rPr lang="en-US" sz="2000" b="1" dirty="0" smtClean="0"/>
              <a:t>24 X 3 = 72</a:t>
            </a:r>
          </a:p>
          <a:p>
            <a:r>
              <a:rPr lang="en-US" sz="2000" b="1" dirty="0" smtClean="0"/>
              <a:t>72 / 2 = 36</a:t>
            </a:r>
          </a:p>
          <a:p>
            <a:r>
              <a:rPr lang="en-US" sz="2000" b="1" dirty="0" smtClean="0"/>
              <a:t>36 x 3 = 108</a:t>
            </a:r>
          </a:p>
          <a:p>
            <a:r>
              <a:rPr lang="en-US" sz="2000" b="1" dirty="0" smtClean="0"/>
              <a:t>So Next 2 numbers</a:t>
            </a:r>
          </a:p>
          <a:p>
            <a:r>
              <a:rPr lang="en-US" sz="2000" b="1" dirty="0" smtClean="0"/>
              <a:t>108 / 2 = 54</a:t>
            </a:r>
          </a:p>
          <a:p>
            <a:r>
              <a:rPr lang="en-US" sz="2000" b="1" dirty="0" smtClean="0"/>
              <a:t>54 X 3 = 162</a:t>
            </a:r>
          </a:p>
          <a:p>
            <a:r>
              <a:rPr lang="en-US" sz="2000" b="1" dirty="0" smtClean="0"/>
              <a:t>Option D</a:t>
            </a:r>
            <a:endParaRPr lang="en-IN" sz="2000" b="1" dirty="0"/>
          </a:p>
        </p:txBody>
      </p:sp>
    </p:spTree>
    <p:extLst>
      <p:ext uri="{BB962C8B-B14F-4D97-AF65-F5344CB8AC3E}">
        <p14:creationId xmlns:p14="http://schemas.microsoft.com/office/powerpoint/2010/main" val="393055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57200"/>
            <a:ext cx="7924800" cy="5257800"/>
          </a:xfrm>
        </p:spPr>
        <p:txBody>
          <a:bodyPr/>
          <a:lstStyle/>
          <a:p>
            <a:r>
              <a:rPr lang="en-IN" dirty="0"/>
              <a:t>“</a:t>
            </a:r>
            <a:r>
              <a:rPr lang="en-IN" sz="3000" dirty="0"/>
              <a:t>easy path to win” is written as “ad mi </a:t>
            </a:r>
            <a:r>
              <a:rPr lang="en-IN" sz="3000" dirty="0" err="1"/>
              <a:t>ja</a:t>
            </a:r>
            <a:r>
              <a:rPr lang="en-IN" sz="3000" dirty="0"/>
              <a:t> no</a:t>
            </a:r>
            <a:r>
              <a:rPr lang="en-IN" sz="3000" dirty="0" smtClean="0"/>
              <a:t>”,</a:t>
            </a:r>
          </a:p>
          <a:p>
            <a:endParaRPr lang="en-IN" sz="3000" dirty="0"/>
          </a:p>
          <a:p>
            <a:r>
              <a:rPr lang="en-IN" sz="3000" dirty="0"/>
              <a:t> 'the path to heaven' is written as '</a:t>
            </a:r>
            <a:r>
              <a:rPr lang="en-IN" sz="3000" dirty="0" err="1"/>
              <a:t>ku</a:t>
            </a:r>
            <a:r>
              <a:rPr lang="en-IN" sz="3000" dirty="0"/>
              <a:t> </a:t>
            </a:r>
            <a:r>
              <a:rPr lang="en-IN" sz="3000" dirty="0" err="1"/>
              <a:t>ja</a:t>
            </a:r>
            <a:r>
              <a:rPr lang="en-IN" sz="3000" dirty="0"/>
              <a:t> </a:t>
            </a:r>
            <a:r>
              <a:rPr lang="en-IN" sz="3000" dirty="0" err="1"/>
              <a:t>ig</a:t>
            </a:r>
            <a:r>
              <a:rPr lang="en-IN" sz="3000" dirty="0"/>
              <a:t> ad', </a:t>
            </a:r>
            <a:endParaRPr lang="en-IN" sz="3000" dirty="0" smtClean="0"/>
          </a:p>
          <a:p>
            <a:endParaRPr lang="en-IN" sz="3000" dirty="0"/>
          </a:p>
          <a:p>
            <a:r>
              <a:rPr lang="en-IN" sz="3000" dirty="0"/>
              <a:t>'win of the tomorrow' is written as 'be </a:t>
            </a:r>
            <a:r>
              <a:rPr lang="en-IN" sz="3000" dirty="0" err="1"/>
              <a:t>ku</a:t>
            </a:r>
            <a:r>
              <a:rPr lang="en-IN" sz="3000" dirty="0"/>
              <a:t> </a:t>
            </a:r>
            <a:r>
              <a:rPr lang="en-IN" sz="3000" dirty="0" err="1"/>
              <a:t>zo</a:t>
            </a:r>
            <a:r>
              <a:rPr lang="en-IN" sz="3000" dirty="0"/>
              <a:t> mi' </a:t>
            </a:r>
            <a:r>
              <a:rPr lang="en-IN" sz="3000" dirty="0" smtClean="0"/>
              <a:t>and</a:t>
            </a:r>
          </a:p>
          <a:p>
            <a:r>
              <a:rPr lang="en-IN" sz="3000" dirty="0" smtClean="0"/>
              <a:t> </a:t>
            </a:r>
            <a:endParaRPr lang="en-IN" sz="3000" dirty="0"/>
          </a:p>
          <a:p>
            <a:r>
              <a:rPr lang="en-IN" sz="3000" dirty="0"/>
              <a:t>'to tell of night' is written as 'be li </a:t>
            </a:r>
            <a:r>
              <a:rPr lang="en-IN" sz="3000" dirty="0" err="1"/>
              <a:t>ya</a:t>
            </a:r>
            <a:r>
              <a:rPr lang="en-IN" sz="3000" dirty="0"/>
              <a:t> </a:t>
            </a:r>
            <a:r>
              <a:rPr lang="en-IN" sz="3000" dirty="0" err="1"/>
              <a:t>ja</a:t>
            </a:r>
            <a:r>
              <a:rPr lang="en-IN" sz="3000" dirty="0"/>
              <a:t>'.</a:t>
            </a:r>
          </a:p>
        </p:txBody>
      </p:sp>
    </p:spTree>
    <p:extLst>
      <p:ext uri="{BB962C8B-B14F-4D97-AF65-F5344CB8AC3E}">
        <p14:creationId xmlns:p14="http://schemas.microsoft.com/office/powerpoint/2010/main" val="3074692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381000"/>
            <a:ext cx="8077200" cy="6248400"/>
          </a:xfrm>
        </p:spPr>
        <p:txBody>
          <a:bodyPr/>
          <a:lstStyle/>
          <a:p>
            <a:r>
              <a:rPr lang="en-IN" sz="3000" dirty="0"/>
              <a:t>easy </a:t>
            </a:r>
            <a:r>
              <a:rPr lang="en-IN" sz="3000" dirty="0">
                <a:solidFill>
                  <a:srgbClr val="FFFF00"/>
                </a:solidFill>
              </a:rPr>
              <a:t>path</a:t>
            </a:r>
            <a:r>
              <a:rPr lang="en-IN" sz="3000" dirty="0"/>
              <a:t> </a:t>
            </a:r>
            <a:r>
              <a:rPr lang="en-IN" sz="3000" dirty="0">
                <a:solidFill>
                  <a:schemeClr val="tx1">
                    <a:lumMod val="65000"/>
                  </a:schemeClr>
                </a:solidFill>
              </a:rPr>
              <a:t>to</a:t>
            </a:r>
            <a:r>
              <a:rPr lang="en-IN" sz="3000" dirty="0"/>
              <a:t> </a:t>
            </a:r>
            <a:r>
              <a:rPr lang="en-IN" sz="3000" dirty="0">
                <a:solidFill>
                  <a:schemeClr val="accent3">
                    <a:lumMod val="60000"/>
                    <a:lumOff val="40000"/>
                  </a:schemeClr>
                </a:solidFill>
              </a:rPr>
              <a:t>win</a:t>
            </a:r>
            <a:r>
              <a:rPr lang="en-IN" sz="3000" dirty="0"/>
              <a:t>” is written as “</a:t>
            </a:r>
            <a:r>
              <a:rPr lang="en-IN" sz="3000" dirty="0">
                <a:solidFill>
                  <a:srgbClr val="FFFF00"/>
                </a:solidFill>
              </a:rPr>
              <a:t>ad</a:t>
            </a:r>
            <a:r>
              <a:rPr lang="en-IN" sz="3000" dirty="0"/>
              <a:t> </a:t>
            </a:r>
            <a:r>
              <a:rPr lang="en-IN" sz="3000" dirty="0">
                <a:solidFill>
                  <a:schemeClr val="accent3">
                    <a:lumMod val="60000"/>
                    <a:lumOff val="40000"/>
                  </a:schemeClr>
                </a:solidFill>
              </a:rPr>
              <a:t>mi</a:t>
            </a:r>
            <a:r>
              <a:rPr lang="en-IN" sz="3000" dirty="0"/>
              <a:t> </a:t>
            </a:r>
            <a:r>
              <a:rPr lang="en-IN" sz="3000" dirty="0" err="1">
                <a:solidFill>
                  <a:schemeClr val="tx1">
                    <a:lumMod val="65000"/>
                  </a:schemeClr>
                </a:solidFill>
              </a:rPr>
              <a:t>ja</a:t>
            </a:r>
            <a:r>
              <a:rPr lang="en-IN" sz="3000" dirty="0"/>
              <a:t> no”,</a:t>
            </a:r>
          </a:p>
          <a:p>
            <a:endParaRPr lang="en-IN" sz="3000" dirty="0"/>
          </a:p>
          <a:p>
            <a:r>
              <a:rPr lang="en-IN" sz="3000" dirty="0"/>
              <a:t> '</a:t>
            </a:r>
            <a:r>
              <a:rPr lang="en-IN" sz="3000" dirty="0">
                <a:solidFill>
                  <a:srgbClr val="C00000"/>
                </a:solidFill>
              </a:rPr>
              <a:t>the</a:t>
            </a:r>
            <a:r>
              <a:rPr lang="en-IN" sz="3000" dirty="0"/>
              <a:t> </a:t>
            </a:r>
            <a:r>
              <a:rPr lang="en-IN" sz="3000" dirty="0">
                <a:solidFill>
                  <a:srgbClr val="FFFF00"/>
                </a:solidFill>
              </a:rPr>
              <a:t>path </a:t>
            </a:r>
            <a:r>
              <a:rPr lang="en-IN" sz="3000" dirty="0">
                <a:solidFill>
                  <a:schemeClr val="tx1">
                    <a:lumMod val="65000"/>
                  </a:schemeClr>
                </a:solidFill>
              </a:rPr>
              <a:t>to</a:t>
            </a:r>
            <a:r>
              <a:rPr lang="en-IN" sz="3000" dirty="0"/>
              <a:t> heaven' is written as '</a:t>
            </a:r>
            <a:r>
              <a:rPr lang="en-IN" sz="3000" dirty="0" err="1">
                <a:solidFill>
                  <a:srgbClr val="C00000"/>
                </a:solidFill>
              </a:rPr>
              <a:t>ku</a:t>
            </a:r>
            <a:r>
              <a:rPr lang="en-IN" sz="3000" dirty="0"/>
              <a:t> </a:t>
            </a:r>
            <a:r>
              <a:rPr lang="en-IN" sz="3000" dirty="0" err="1">
                <a:solidFill>
                  <a:schemeClr val="tx1">
                    <a:lumMod val="65000"/>
                  </a:schemeClr>
                </a:solidFill>
              </a:rPr>
              <a:t>ja</a:t>
            </a:r>
            <a:r>
              <a:rPr lang="en-IN" sz="3000" dirty="0"/>
              <a:t> </a:t>
            </a:r>
            <a:r>
              <a:rPr lang="en-IN" sz="3000" dirty="0" err="1"/>
              <a:t>ig</a:t>
            </a:r>
            <a:r>
              <a:rPr lang="en-IN" sz="3000" dirty="0"/>
              <a:t> </a:t>
            </a:r>
            <a:r>
              <a:rPr lang="en-IN" sz="3000" dirty="0">
                <a:solidFill>
                  <a:srgbClr val="FFFF00"/>
                </a:solidFill>
              </a:rPr>
              <a:t>ad</a:t>
            </a:r>
            <a:r>
              <a:rPr lang="en-IN" sz="3000" dirty="0"/>
              <a:t>', </a:t>
            </a:r>
          </a:p>
          <a:p>
            <a:endParaRPr lang="en-IN" sz="3000" dirty="0"/>
          </a:p>
          <a:p>
            <a:r>
              <a:rPr lang="en-IN" sz="3000" dirty="0"/>
              <a:t>'</a:t>
            </a:r>
            <a:r>
              <a:rPr lang="en-IN" sz="3000" dirty="0">
                <a:solidFill>
                  <a:schemeClr val="accent3">
                    <a:lumMod val="60000"/>
                    <a:lumOff val="40000"/>
                  </a:schemeClr>
                </a:solidFill>
              </a:rPr>
              <a:t>win</a:t>
            </a:r>
            <a:r>
              <a:rPr lang="en-IN" sz="3000" dirty="0"/>
              <a:t> </a:t>
            </a:r>
            <a:r>
              <a:rPr lang="en-IN" sz="3000" dirty="0">
                <a:solidFill>
                  <a:schemeClr val="accent4">
                    <a:lumMod val="60000"/>
                    <a:lumOff val="40000"/>
                  </a:schemeClr>
                </a:solidFill>
              </a:rPr>
              <a:t>of</a:t>
            </a:r>
            <a:r>
              <a:rPr lang="en-IN" sz="3000" dirty="0"/>
              <a:t> </a:t>
            </a:r>
            <a:r>
              <a:rPr lang="en-IN" sz="3000" dirty="0">
                <a:solidFill>
                  <a:srgbClr val="C00000"/>
                </a:solidFill>
              </a:rPr>
              <a:t>the</a:t>
            </a:r>
            <a:r>
              <a:rPr lang="en-IN" sz="3000" dirty="0"/>
              <a:t> tomorrow' is written as '</a:t>
            </a:r>
            <a:r>
              <a:rPr lang="en-IN" sz="3000" dirty="0">
                <a:solidFill>
                  <a:schemeClr val="accent4">
                    <a:lumMod val="60000"/>
                    <a:lumOff val="40000"/>
                  </a:schemeClr>
                </a:solidFill>
              </a:rPr>
              <a:t>be</a:t>
            </a:r>
            <a:r>
              <a:rPr lang="en-IN" sz="3000" dirty="0"/>
              <a:t> </a:t>
            </a:r>
            <a:r>
              <a:rPr lang="en-IN" sz="3000" dirty="0" err="1">
                <a:solidFill>
                  <a:srgbClr val="C00000"/>
                </a:solidFill>
              </a:rPr>
              <a:t>ku</a:t>
            </a:r>
            <a:r>
              <a:rPr lang="en-IN" sz="3000" dirty="0"/>
              <a:t> </a:t>
            </a:r>
            <a:r>
              <a:rPr lang="en-IN" sz="3000" dirty="0" err="1"/>
              <a:t>zo</a:t>
            </a:r>
            <a:r>
              <a:rPr lang="en-IN" sz="3000" dirty="0"/>
              <a:t> </a:t>
            </a:r>
            <a:r>
              <a:rPr lang="en-IN" sz="3000" dirty="0">
                <a:solidFill>
                  <a:schemeClr val="accent3">
                    <a:lumMod val="60000"/>
                    <a:lumOff val="40000"/>
                  </a:schemeClr>
                </a:solidFill>
              </a:rPr>
              <a:t>mi</a:t>
            </a:r>
            <a:r>
              <a:rPr lang="en-IN" sz="3000" dirty="0"/>
              <a:t>' and</a:t>
            </a:r>
          </a:p>
          <a:p>
            <a:r>
              <a:rPr lang="en-IN" sz="3000" dirty="0"/>
              <a:t> </a:t>
            </a:r>
          </a:p>
          <a:p>
            <a:r>
              <a:rPr lang="en-IN" sz="3000" dirty="0"/>
              <a:t>'</a:t>
            </a:r>
            <a:r>
              <a:rPr lang="en-IN" sz="3000" dirty="0">
                <a:solidFill>
                  <a:schemeClr val="tx1">
                    <a:lumMod val="65000"/>
                  </a:schemeClr>
                </a:solidFill>
              </a:rPr>
              <a:t>to</a:t>
            </a:r>
            <a:r>
              <a:rPr lang="en-IN" sz="3000" dirty="0"/>
              <a:t> tell </a:t>
            </a:r>
            <a:r>
              <a:rPr lang="en-IN" sz="3000" dirty="0">
                <a:solidFill>
                  <a:schemeClr val="accent4">
                    <a:lumMod val="60000"/>
                    <a:lumOff val="40000"/>
                  </a:schemeClr>
                </a:solidFill>
              </a:rPr>
              <a:t>of</a:t>
            </a:r>
            <a:r>
              <a:rPr lang="en-IN" sz="3000" dirty="0"/>
              <a:t> night' is written as '</a:t>
            </a:r>
            <a:r>
              <a:rPr lang="en-IN" sz="3000" dirty="0">
                <a:solidFill>
                  <a:schemeClr val="accent4">
                    <a:lumMod val="60000"/>
                    <a:lumOff val="40000"/>
                  </a:schemeClr>
                </a:solidFill>
              </a:rPr>
              <a:t>be</a:t>
            </a:r>
            <a:r>
              <a:rPr lang="en-IN" sz="3000" dirty="0"/>
              <a:t> li </a:t>
            </a:r>
            <a:r>
              <a:rPr lang="en-IN" sz="3000" dirty="0" err="1"/>
              <a:t>ya</a:t>
            </a:r>
            <a:r>
              <a:rPr lang="en-IN" sz="3000" dirty="0"/>
              <a:t> </a:t>
            </a:r>
            <a:r>
              <a:rPr lang="en-IN" sz="3000" dirty="0" err="1">
                <a:solidFill>
                  <a:schemeClr val="tx1">
                    <a:lumMod val="65000"/>
                  </a:schemeClr>
                </a:solidFill>
              </a:rPr>
              <a:t>ja</a:t>
            </a:r>
            <a:r>
              <a:rPr lang="en-IN" sz="3000" dirty="0"/>
              <a:t>'.</a:t>
            </a:r>
          </a:p>
          <a:p>
            <a:endParaRPr lang="en-IN" sz="3000" dirty="0">
              <a:solidFill>
                <a:schemeClr val="tx1">
                  <a:lumMod val="65000"/>
                </a:schemeClr>
              </a:solidFill>
            </a:endParaRPr>
          </a:p>
        </p:txBody>
      </p:sp>
    </p:spTree>
    <p:extLst>
      <p:ext uri="{BB962C8B-B14F-4D97-AF65-F5344CB8AC3E}">
        <p14:creationId xmlns:p14="http://schemas.microsoft.com/office/powerpoint/2010/main" val="3547449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457200"/>
            <a:ext cx="7924800" cy="5257800"/>
          </a:xfrm>
        </p:spPr>
        <p:txBody>
          <a:bodyPr/>
          <a:lstStyle/>
          <a:p>
            <a:r>
              <a:rPr lang="en-IN" sz="2500" dirty="0"/>
              <a:t>29. What is the code for 'tell'? </a:t>
            </a:r>
          </a:p>
          <a:p>
            <a:r>
              <a:rPr lang="en-IN" sz="2500" dirty="0"/>
              <a:t>a) be 	</a:t>
            </a:r>
            <a:r>
              <a:rPr lang="en-IN" sz="2500" dirty="0" smtClean="0"/>
              <a:t>b</a:t>
            </a:r>
            <a:r>
              <a:rPr lang="en-IN" sz="2500" dirty="0"/>
              <a:t>) Ii 	</a:t>
            </a:r>
            <a:r>
              <a:rPr lang="en-IN" sz="2500" dirty="0" smtClean="0"/>
              <a:t>c</a:t>
            </a:r>
            <a:r>
              <a:rPr lang="en-IN" sz="2500" dirty="0"/>
              <a:t>) </a:t>
            </a:r>
            <a:r>
              <a:rPr lang="en-IN" sz="2500" dirty="0" err="1"/>
              <a:t>ya</a:t>
            </a:r>
            <a:r>
              <a:rPr lang="en-IN" sz="2500" dirty="0"/>
              <a:t> 	</a:t>
            </a:r>
            <a:r>
              <a:rPr lang="en-IN" sz="2500" b="1" dirty="0" smtClean="0"/>
              <a:t>d</a:t>
            </a:r>
            <a:r>
              <a:rPr lang="en-IN" sz="2500" b="1" dirty="0"/>
              <a:t>) Cannot be determined </a:t>
            </a:r>
          </a:p>
          <a:p>
            <a:endParaRPr lang="en-US" sz="2500" dirty="0" smtClean="0"/>
          </a:p>
          <a:p>
            <a:endParaRPr lang="en-US" sz="2500" dirty="0"/>
          </a:p>
          <a:p>
            <a:r>
              <a:rPr lang="en-IN" sz="2500" dirty="0"/>
              <a:t>30. Which of the following may represent 'heaven is path'? </a:t>
            </a:r>
          </a:p>
          <a:p>
            <a:r>
              <a:rPr lang="en-IN" sz="2500" dirty="0"/>
              <a:t>a) </a:t>
            </a:r>
            <a:r>
              <a:rPr lang="en-IN" sz="2500" dirty="0" err="1"/>
              <a:t>ig</a:t>
            </a:r>
            <a:r>
              <a:rPr lang="en-IN" sz="2500" dirty="0"/>
              <a:t> ad no 	</a:t>
            </a:r>
            <a:r>
              <a:rPr lang="en-IN" sz="2500" dirty="0" smtClean="0"/>
              <a:t>  b) </a:t>
            </a:r>
            <a:r>
              <a:rPr lang="en-IN" sz="2500" dirty="0" err="1"/>
              <a:t>ig</a:t>
            </a:r>
            <a:r>
              <a:rPr lang="en-IN" sz="2500" dirty="0"/>
              <a:t> </a:t>
            </a:r>
            <a:r>
              <a:rPr lang="en-IN" sz="2500" dirty="0" err="1"/>
              <a:t>py</a:t>
            </a:r>
            <a:r>
              <a:rPr lang="en-IN" sz="2500" dirty="0"/>
              <a:t> </a:t>
            </a:r>
            <a:r>
              <a:rPr lang="en-IN" sz="2500" dirty="0" err="1"/>
              <a:t>ya</a:t>
            </a:r>
            <a:r>
              <a:rPr lang="en-IN" sz="2500" dirty="0"/>
              <a:t> </a:t>
            </a:r>
            <a:r>
              <a:rPr lang="en-IN" sz="2500" dirty="0" smtClean="0"/>
              <a:t>	c</a:t>
            </a:r>
            <a:r>
              <a:rPr lang="en-IN" sz="2500" dirty="0"/>
              <a:t>) re ad be 	</a:t>
            </a:r>
            <a:r>
              <a:rPr lang="en-IN" sz="2500" b="1" dirty="0"/>
              <a:t>d) ad re </a:t>
            </a:r>
            <a:r>
              <a:rPr lang="en-IN" sz="2500" b="1" dirty="0" err="1"/>
              <a:t>ig</a:t>
            </a:r>
            <a:endParaRPr lang="en-IN" sz="2500" b="1" dirty="0"/>
          </a:p>
          <a:p>
            <a:endParaRPr lang="en-IN" dirty="0"/>
          </a:p>
        </p:txBody>
      </p:sp>
    </p:spTree>
    <p:extLst>
      <p:ext uri="{BB962C8B-B14F-4D97-AF65-F5344CB8AC3E}">
        <p14:creationId xmlns:p14="http://schemas.microsoft.com/office/powerpoint/2010/main" val="132852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33600"/>
            <a:ext cx="7924800" cy="960438"/>
          </a:xfrm>
        </p:spPr>
        <p:txBody>
          <a:bodyPr/>
          <a:lstStyle/>
          <a:p>
            <a:pPr algn="ctr"/>
            <a:r>
              <a:rPr lang="en-US" dirty="0" smtClean="0"/>
              <a:t> </a:t>
            </a:r>
            <a:r>
              <a:rPr lang="en-US" b="1" dirty="0" smtClean="0"/>
              <a:t>Thank you…..</a:t>
            </a:r>
            <a:endParaRPr lang="en-IN" b="1" dirty="0"/>
          </a:p>
        </p:txBody>
      </p:sp>
    </p:spTree>
    <p:extLst>
      <p:ext uri="{BB962C8B-B14F-4D97-AF65-F5344CB8AC3E}">
        <p14:creationId xmlns:p14="http://schemas.microsoft.com/office/powerpoint/2010/main" val="258733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a:t>
            </a:r>
            <a:r>
              <a:rPr lang="en-IN" dirty="0"/>
              <a:t>2, 6, 30, 210, ?, 30030</a:t>
            </a:r>
            <a:br>
              <a:rPr lang="en-IN" dirty="0"/>
            </a:br>
            <a:r>
              <a:rPr lang="en-IN" dirty="0"/>
              <a:t>a) 2310 	b)1890	c) 2520	d) </a:t>
            </a:r>
            <a:r>
              <a:rPr lang="en-IN" dirty="0" smtClean="0"/>
              <a:t>2730</a:t>
            </a:r>
            <a:endParaRPr lang="en-IN" dirty="0"/>
          </a:p>
        </p:txBody>
      </p:sp>
      <p:sp>
        <p:nvSpPr>
          <p:cNvPr id="3" name="Content Placeholder 2"/>
          <p:cNvSpPr>
            <a:spLocks noGrp="1"/>
          </p:cNvSpPr>
          <p:nvPr>
            <p:ph sz="quarter" idx="13"/>
          </p:nvPr>
        </p:nvSpPr>
        <p:spPr>
          <a:xfrm>
            <a:off x="609600" y="1600200"/>
            <a:ext cx="8153400" cy="4114800"/>
          </a:xfrm>
        </p:spPr>
        <p:txBody>
          <a:bodyPr>
            <a:normAutofit/>
          </a:bodyPr>
          <a:lstStyle/>
          <a:p>
            <a:r>
              <a:rPr lang="en-US" sz="2000" b="1" dirty="0" smtClean="0"/>
              <a:t>2 X 3 = 6</a:t>
            </a:r>
          </a:p>
          <a:p>
            <a:r>
              <a:rPr lang="en-US" sz="2000" b="1" dirty="0" smtClean="0"/>
              <a:t>6 X 5 = 30</a:t>
            </a:r>
          </a:p>
          <a:p>
            <a:r>
              <a:rPr lang="en-US" sz="2000" b="1" dirty="0" smtClean="0"/>
              <a:t>30 X 7 = 210 </a:t>
            </a:r>
          </a:p>
          <a:p>
            <a:r>
              <a:rPr lang="en-US" sz="2000" b="1" dirty="0" smtClean="0"/>
              <a:t>Multiplied by 3, 5 , 7 (Odd Numbers) So Next number to be multiplied be 9</a:t>
            </a:r>
          </a:p>
          <a:p>
            <a:r>
              <a:rPr lang="en-US" sz="2000" b="1" dirty="0" smtClean="0"/>
              <a:t>20 X 9 = 1890, Check the next number under this logic </a:t>
            </a:r>
          </a:p>
          <a:p>
            <a:r>
              <a:rPr lang="en-US" sz="2000" b="1" dirty="0" smtClean="0"/>
              <a:t>1890 X 11 = 20790, But it is given as 30030 – So </a:t>
            </a:r>
            <a:r>
              <a:rPr lang="en-US" sz="2500" b="1" dirty="0" smtClean="0">
                <a:solidFill>
                  <a:srgbClr val="FF0000"/>
                </a:solidFill>
              </a:rPr>
              <a:t>X</a:t>
            </a:r>
          </a:p>
          <a:p>
            <a:r>
              <a:rPr lang="en-US" sz="2000" b="1" dirty="0"/>
              <a:t>3, 5, 7 are odd prime numbers </a:t>
            </a:r>
            <a:r>
              <a:rPr lang="en-US" sz="2000" b="1" dirty="0" smtClean="0"/>
              <a:t>also, So next number to be multiplied is 11</a:t>
            </a:r>
          </a:p>
          <a:p>
            <a:r>
              <a:rPr lang="en-US" sz="2000" b="1" dirty="0" smtClean="0"/>
              <a:t>210 X 11 = 2310 and 2310 X 13 = 30030</a:t>
            </a:r>
          </a:p>
          <a:p>
            <a:r>
              <a:rPr lang="en-US" sz="2000" b="1" dirty="0" smtClean="0"/>
              <a:t>Option A</a:t>
            </a:r>
            <a:endParaRPr lang="en-IN" sz="2000" b="1" dirty="0"/>
          </a:p>
        </p:txBody>
      </p:sp>
    </p:spTree>
    <p:extLst>
      <p:ext uri="{BB962C8B-B14F-4D97-AF65-F5344CB8AC3E}">
        <p14:creationId xmlns:p14="http://schemas.microsoft.com/office/powerpoint/2010/main" val="424557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1,2,3,3,5,5,7,7,9,11,11,13</a:t>
            </a:r>
            <a:r>
              <a:rPr lang="en-IN" dirty="0"/>
              <a:t>,?,?</a:t>
            </a:r>
            <a:br>
              <a:rPr lang="en-IN" dirty="0"/>
            </a:br>
            <a:r>
              <a:rPr lang="en-IN" dirty="0"/>
              <a:t>a) 13,15	b) 15,13	c) 13,17 	d) </a:t>
            </a:r>
            <a:r>
              <a:rPr lang="en-IN" dirty="0" smtClean="0"/>
              <a:t>17,13</a:t>
            </a:r>
            <a:endParaRPr lang="en-IN" dirty="0"/>
          </a:p>
        </p:txBody>
      </p:sp>
      <p:sp>
        <p:nvSpPr>
          <p:cNvPr id="3" name="Content Placeholder 2"/>
          <p:cNvSpPr>
            <a:spLocks noGrp="1"/>
          </p:cNvSpPr>
          <p:nvPr>
            <p:ph sz="quarter" idx="13"/>
          </p:nvPr>
        </p:nvSpPr>
        <p:spPr/>
        <p:txBody>
          <a:bodyPr>
            <a:normAutofit/>
          </a:bodyPr>
          <a:lstStyle/>
          <a:p>
            <a:endParaRPr lang="en-IN" sz="2000" b="1" dirty="0" smtClean="0"/>
          </a:p>
          <a:p>
            <a:r>
              <a:rPr lang="en-IN" sz="3000" b="1" dirty="0" smtClean="0">
                <a:solidFill>
                  <a:schemeClr val="accent2"/>
                </a:solidFill>
              </a:rPr>
              <a:t>1</a:t>
            </a:r>
            <a:r>
              <a:rPr lang="en-IN" sz="3000" b="1" dirty="0" smtClean="0"/>
              <a:t>, 2, </a:t>
            </a:r>
            <a:r>
              <a:rPr lang="en-IN" sz="3000" b="1" dirty="0">
                <a:solidFill>
                  <a:schemeClr val="accent2"/>
                </a:solidFill>
              </a:rPr>
              <a:t>3</a:t>
            </a:r>
            <a:r>
              <a:rPr lang="en-IN" sz="3000" b="1" dirty="0" smtClean="0"/>
              <a:t>, 3, </a:t>
            </a:r>
            <a:r>
              <a:rPr lang="en-IN" sz="3000" b="1" dirty="0">
                <a:solidFill>
                  <a:schemeClr val="accent2"/>
                </a:solidFill>
              </a:rPr>
              <a:t>5</a:t>
            </a:r>
            <a:r>
              <a:rPr lang="en-IN" sz="3000" b="1" dirty="0" smtClean="0"/>
              <a:t>, 5, </a:t>
            </a:r>
            <a:r>
              <a:rPr lang="en-IN" sz="3000" b="1" dirty="0">
                <a:solidFill>
                  <a:schemeClr val="accent2"/>
                </a:solidFill>
              </a:rPr>
              <a:t>7</a:t>
            </a:r>
            <a:r>
              <a:rPr lang="en-IN" sz="3000" b="1" dirty="0" smtClean="0"/>
              <a:t>, 7, </a:t>
            </a:r>
            <a:r>
              <a:rPr lang="en-IN" sz="3000" b="1" dirty="0">
                <a:solidFill>
                  <a:schemeClr val="accent2"/>
                </a:solidFill>
              </a:rPr>
              <a:t>9</a:t>
            </a:r>
            <a:r>
              <a:rPr lang="en-IN" sz="3000" b="1" dirty="0" smtClean="0"/>
              <a:t>, 11, </a:t>
            </a:r>
            <a:r>
              <a:rPr lang="en-IN" sz="3000" b="1" dirty="0">
                <a:solidFill>
                  <a:schemeClr val="accent2"/>
                </a:solidFill>
              </a:rPr>
              <a:t>11</a:t>
            </a:r>
            <a:r>
              <a:rPr lang="en-IN" sz="3000" b="1" dirty="0" smtClean="0"/>
              <a:t>, 13, </a:t>
            </a:r>
            <a:r>
              <a:rPr lang="en-IN" sz="3000" b="1" dirty="0">
                <a:solidFill>
                  <a:schemeClr val="accent2"/>
                </a:solidFill>
              </a:rPr>
              <a:t>?</a:t>
            </a:r>
            <a:r>
              <a:rPr lang="en-IN" sz="3000" b="1" dirty="0" smtClean="0"/>
              <a:t>, ?</a:t>
            </a:r>
            <a:r>
              <a:rPr lang="en-IN" sz="3000" b="1" dirty="0"/>
              <a:t/>
            </a:r>
            <a:br>
              <a:rPr lang="en-IN" sz="3000" b="1" dirty="0"/>
            </a:br>
            <a:endParaRPr lang="en-IN" sz="3000" b="1" dirty="0" smtClean="0"/>
          </a:p>
          <a:p>
            <a:r>
              <a:rPr lang="en-US" sz="3000" b="1" dirty="0" smtClean="0"/>
              <a:t>Odd terms are Odd Numbers </a:t>
            </a:r>
          </a:p>
          <a:p>
            <a:r>
              <a:rPr lang="en-US" sz="3000" b="1" dirty="0" smtClean="0"/>
              <a:t>Even terms are Prime Numbers</a:t>
            </a:r>
          </a:p>
          <a:p>
            <a:r>
              <a:rPr lang="en-US" sz="3000" b="1" dirty="0" smtClean="0"/>
              <a:t>Next Numbers – 13 &amp; 17</a:t>
            </a:r>
          </a:p>
          <a:p>
            <a:r>
              <a:rPr lang="en-US" sz="3000" b="1" dirty="0" smtClean="0"/>
              <a:t>Option C</a:t>
            </a:r>
          </a:p>
          <a:p>
            <a:endParaRPr lang="en-IN" sz="3000" b="1" dirty="0"/>
          </a:p>
        </p:txBody>
      </p:sp>
    </p:spTree>
    <p:extLst>
      <p:ext uri="{BB962C8B-B14F-4D97-AF65-F5344CB8AC3E}">
        <p14:creationId xmlns:p14="http://schemas.microsoft.com/office/powerpoint/2010/main" val="146748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12</a:t>
            </a:r>
            <a:r>
              <a:rPr lang="en-IN" dirty="0"/>
              <a:t>, 6, 6, 9, 18, 45, ?</a:t>
            </a:r>
            <a:br>
              <a:rPr lang="en-IN" dirty="0"/>
            </a:br>
            <a:r>
              <a:rPr lang="en-IN" dirty="0"/>
              <a:t>a) 90		b) 135	c) 125 	d) </a:t>
            </a:r>
            <a:r>
              <a:rPr lang="en-IN" dirty="0" smtClean="0"/>
              <a:t>180</a:t>
            </a:r>
            <a:endParaRPr lang="en-IN" dirty="0"/>
          </a:p>
        </p:txBody>
      </p:sp>
      <p:sp>
        <p:nvSpPr>
          <p:cNvPr id="3" name="Content Placeholder 2"/>
          <p:cNvSpPr>
            <a:spLocks noGrp="1"/>
          </p:cNvSpPr>
          <p:nvPr>
            <p:ph sz="quarter" idx="13"/>
          </p:nvPr>
        </p:nvSpPr>
        <p:spPr/>
        <p:txBody>
          <a:bodyPr>
            <a:normAutofit/>
          </a:bodyPr>
          <a:lstStyle/>
          <a:p>
            <a:r>
              <a:rPr lang="en-US" sz="2500" b="1" dirty="0" smtClean="0"/>
              <a:t>12 X 0.5 = 6</a:t>
            </a:r>
          </a:p>
          <a:p>
            <a:r>
              <a:rPr lang="en-US" sz="2500" b="1" dirty="0" smtClean="0"/>
              <a:t>6 X 1 = 6</a:t>
            </a:r>
          </a:p>
          <a:p>
            <a:r>
              <a:rPr lang="en-US" sz="2500" b="1" dirty="0" smtClean="0"/>
              <a:t>6 X 1.5 = 9</a:t>
            </a:r>
          </a:p>
          <a:p>
            <a:r>
              <a:rPr lang="en-US" sz="2500" b="1" dirty="0" smtClean="0"/>
              <a:t>9 X 2 = 18</a:t>
            </a:r>
          </a:p>
          <a:p>
            <a:r>
              <a:rPr lang="en-US" sz="2500" b="1" dirty="0" smtClean="0"/>
              <a:t>18 X 2.5 = 45</a:t>
            </a:r>
          </a:p>
          <a:p>
            <a:r>
              <a:rPr lang="en-US" sz="2500" b="1" dirty="0" smtClean="0"/>
              <a:t>Next will be 45 X 3 = 135</a:t>
            </a:r>
          </a:p>
          <a:p>
            <a:r>
              <a:rPr lang="en-US" sz="2500" b="1" dirty="0" smtClean="0"/>
              <a:t>Option B</a:t>
            </a:r>
            <a:endParaRPr lang="en-IN" sz="2500" b="1" dirty="0"/>
          </a:p>
        </p:txBody>
      </p:sp>
    </p:spTree>
    <p:extLst>
      <p:ext uri="{BB962C8B-B14F-4D97-AF65-F5344CB8AC3E}">
        <p14:creationId xmlns:p14="http://schemas.microsoft.com/office/powerpoint/2010/main" val="411621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a:t>
            </a:r>
            <a:r>
              <a:rPr lang="en-IN" dirty="0"/>
              <a:t>3, 6, 3, 12, 7, 42, 35, ?</a:t>
            </a:r>
            <a:br>
              <a:rPr lang="en-IN" dirty="0"/>
            </a:br>
            <a:r>
              <a:rPr lang="en-IN" dirty="0"/>
              <a:t>a) 280 	b) 210	c) 8 		d) </a:t>
            </a:r>
            <a:r>
              <a:rPr lang="en-IN" dirty="0" smtClean="0"/>
              <a:t>54</a:t>
            </a:r>
            <a:endParaRPr lang="en-IN" dirty="0"/>
          </a:p>
        </p:txBody>
      </p:sp>
      <p:sp>
        <p:nvSpPr>
          <p:cNvPr id="3" name="Content Placeholder 2"/>
          <p:cNvSpPr>
            <a:spLocks noGrp="1"/>
          </p:cNvSpPr>
          <p:nvPr>
            <p:ph sz="quarter" idx="13"/>
          </p:nvPr>
        </p:nvSpPr>
        <p:spPr/>
        <p:txBody>
          <a:bodyPr>
            <a:normAutofit lnSpcReduction="10000"/>
          </a:bodyPr>
          <a:lstStyle/>
          <a:p>
            <a:r>
              <a:rPr lang="en-US" sz="2500" b="1" dirty="0" smtClean="0"/>
              <a:t>3 X 2 = 6</a:t>
            </a:r>
          </a:p>
          <a:p>
            <a:r>
              <a:rPr lang="en-US" sz="2500" b="1" dirty="0" smtClean="0"/>
              <a:t>6 – 3 = 3</a:t>
            </a:r>
          </a:p>
          <a:p>
            <a:r>
              <a:rPr lang="en-US" sz="2500" b="1" dirty="0" smtClean="0"/>
              <a:t>3 X 4 =12</a:t>
            </a:r>
          </a:p>
          <a:p>
            <a:r>
              <a:rPr lang="en-US" sz="2500" b="1" dirty="0" smtClean="0"/>
              <a:t>12 – 5 = 7</a:t>
            </a:r>
          </a:p>
          <a:p>
            <a:r>
              <a:rPr lang="en-US" sz="2500" b="1" dirty="0" smtClean="0"/>
              <a:t>7 X 6 = 42</a:t>
            </a:r>
          </a:p>
          <a:p>
            <a:r>
              <a:rPr lang="en-US" sz="2500" b="1" dirty="0" smtClean="0"/>
              <a:t>42 – 7 = 35</a:t>
            </a:r>
          </a:p>
          <a:p>
            <a:r>
              <a:rPr lang="en-US" sz="2500" b="1" dirty="0" smtClean="0"/>
              <a:t>Next number will be 35 X 8 = 280</a:t>
            </a:r>
          </a:p>
          <a:p>
            <a:r>
              <a:rPr lang="en-US" sz="2500" b="1" dirty="0" smtClean="0"/>
              <a:t>Option A</a:t>
            </a:r>
            <a:endParaRPr lang="en-IN" sz="2500" b="1" dirty="0"/>
          </a:p>
        </p:txBody>
      </p:sp>
    </p:spTree>
    <p:extLst>
      <p:ext uri="{BB962C8B-B14F-4D97-AF65-F5344CB8AC3E}">
        <p14:creationId xmlns:p14="http://schemas.microsoft.com/office/powerpoint/2010/main" val="325346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7) </a:t>
            </a:r>
            <a:r>
              <a:rPr lang="en-IN" dirty="0"/>
              <a:t>64, 52, 29, 85, 89, ?</a:t>
            </a:r>
            <a:br>
              <a:rPr lang="en-IN" dirty="0"/>
            </a:br>
            <a:r>
              <a:rPr lang="en-IN" dirty="0"/>
              <a:t>a) 135 	b) 145	c) 167	</a:t>
            </a:r>
            <a:r>
              <a:rPr lang="en-IN" dirty="0" smtClean="0"/>
              <a:t>d</a:t>
            </a:r>
            <a:r>
              <a:rPr lang="en-IN" dirty="0"/>
              <a:t>) </a:t>
            </a:r>
            <a:r>
              <a:rPr lang="en-IN" dirty="0" smtClean="0"/>
              <a:t>225</a:t>
            </a:r>
            <a:endParaRPr lang="en-IN" dirty="0"/>
          </a:p>
        </p:txBody>
      </p:sp>
      <p:sp>
        <p:nvSpPr>
          <p:cNvPr id="3" name="Content Placeholder 2"/>
          <p:cNvSpPr>
            <a:spLocks noGrp="1"/>
          </p:cNvSpPr>
          <p:nvPr>
            <p:ph sz="quarter" idx="13"/>
          </p:nvPr>
        </p:nvSpPr>
        <p:spPr/>
        <p:txBody>
          <a:bodyPr>
            <a:normAutofit/>
          </a:bodyPr>
          <a:lstStyle/>
          <a:p>
            <a:r>
              <a:rPr lang="en-US" sz="2500" b="1" dirty="0" smtClean="0"/>
              <a:t>64 	     6^2 + 4^2  =  36 + 16 = 52</a:t>
            </a:r>
          </a:p>
          <a:p>
            <a:r>
              <a:rPr lang="en-US" sz="2500" b="1" dirty="0" smtClean="0"/>
              <a:t>52 	     5^2 +  2^2 =   25 + 4 = 29</a:t>
            </a:r>
          </a:p>
          <a:p>
            <a:r>
              <a:rPr lang="en-US" sz="2500" b="1" dirty="0" smtClean="0"/>
              <a:t>Based on this logic</a:t>
            </a:r>
          </a:p>
          <a:p>
            <a:r>
              <a:rPr lang="en-US" sz="2500" b="1" dirty="0" smtClean="0"/>
              <a:t>89	      8^2 + 9^2 =  64 + 81 = 145</a:t>
            </a:r>
          </a:p>
          <a:p>
            <a:endParaRPr lang="en-US" sz="2500" b="1" dirty="0"/>
          </a:p>
          <a:p>
            <a:r>
              <a:rPr lang="en-US" sz="2500" b="1" dirty="0" smtClean="0"/>
              <a:t>Option B</a:t>
            </a:r>
            <a:endParaRPr lang="en-IN" sz="2500" b="1" dirty="0"/>
          </a:p>
        </p:txBody>
      </p:sp>
    </p:spTree>
    <p:extLst>
      <p:ext uri="{BB962C8B-B14F-4D97-AF65-F5344CB8AC3E}">
        <p14:creationId xmlns:p14="http://schemas.microsoft.com/office/powerpoint/2010/main" val="286377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500" dirty="0"/>
              <a:t>one number does not fit the series. Identify this “odd” element from the given answer choices</a:t>
            </a:r>
          </a:p>
        </p:txBody>
      </p:sp>
      <p:sp>
        <p:nvSpPr>
          <p:cNvPr id="3" name="Content Placeholder 2"/>
          <p:cNvSpPr>
            <a:spLocks noGrp="1"/>
          </p:cNvSpPr>
          <p:nvPr>
            <p:ph sz="quarter" idx="13"/>
          </p:nvPr>
        </p:nvSpPr>
        <p:spPr/>
        <p:txBody>
          <a:bodyPr/>
          <a:lstStyle/>
          <a:p>
            <a:pPr marL="0" indent="0">
              <a:spcBef>
                <a:spcPct val="0"/>
              </a:spcBef>
              <a:buNone/>
            </a:pPr>
            <a:r>
              <a:rPr lang="en-IN" sz="3000" cap="all" spc="50" dirty="0" smtClean="0">
                <a:latin typeface="+mj-lt"/>
                <a:ea typeface="+mj-ea"/>
                <a:cs typeface="+mj-cs"/>
              </a:rPr>
              <a:t>8) </a:t>
            </a:r>
            <a:r>
              <a:rPr lang="en-IN" sz="3000" cap="all" spc="50" dirty="0">
                <a:latin typeface="+mj-lt"/>
                <a:ea typeface="+mj-ea"/>
                <a:cs typeface="+mj-cs"/>
              </a:rPr>
              <a:t>11, 12, 26, 79, 328</a:t>
            </a:r>
          </a:p>
          <a:p>
            <a:pPr marL="0" indent="0">
              <a:spcBef>
                <a:spcPct val="0"/>
              </a:spcBef>
              <a:buNone/>
            </a:pPr>
            <a:r>
              <a:rPr lang="en-IN" sz="3000" cap="all" spc="50" dirty="0" smtClean="0">
                <a:latin typeface="+mj-lt"/>
                <a:ea typeface="+mj-ea"/>
                <a:cs typeface="+mj-cs"/>
              </a:rPr>
              <a:t>a) 12 </a:t>
            </a:r>
            <a:r>
              <a:rPr lang="en-IN" sz="3000" cap="all" spc="50" dirty="0">
                <a:latin typeface="+mj-lt"/>
                <a:ea typeface="+mj-ea"/>
                <a:cs typeface="+mj-cs"/>
              </a:rPr>
              <a:t>		b) 26		c) 79		d) </a:t>
            </a:r>
            <a:r>
              <a:rPr lang="en-IN" sz="3000" cap="all" spc="50" dirty="0" smtClean="0">
                <a:latin typeface="+mj-lt"/>
                <a:ea typeface="+mj-ea"/>
                <a:cs typeface="+mj-cs"/>
              </a:rPr>
              <a:t>328</a:t>
            </a:r>
          </a:p>
          <a:p>
            <a:pPr marL="0" indent="0">
              <a:spcBef>
                <a:spcPct val="0"/>
              </a:spcBef>
              <a:buNone/>
            </a:pPr>
            <a:endParaRPr lang="en-IN" sz="3000" cap="all" spc="50" dirty="0">
              <a:latin typeface="+mj-lt"/>
              <a:ea typeface="+mj-ea"/>
              <a:cs typeface="+mj-cs"/>
            </a:endParaRPr>
          </a:p>
          <a:p>
            <a:r>
              <a:rPr lang="en-US" sz="2000" b="1" dirty="0" smtClean="0"/>
              <a:t>(11 X 1) + 1 = 12</a:t>
            </a:r>
          </a:p>
          <a:p>
            <a:r>
              <a:rPr lang="en-US" sz="2000" b="1" dirty="0" smtClean="0"/>
              <a:t>(12 X 2) + 2 = 26</a:t>
            </a:r>
          </a:p>
          <a:p>
            <a:r>
              <a:rPr lang="en-US" sz="2000" b="1" dirty="0" smtClean="0"/>
              <a:t>(26 X 3) + 3 = 81 but 79 is there So that is the odd one</a:t>
            </a:r>
          </a:p>
          <a:p>
            <a:r>
              <a:rPr lang="en-US" sz="2000" b="1" dirty="0" smtClean="0"/>
              <a:t>Check for next number (81 X 4) + 4 = 328 So Our logic is correct</a:t>
            </a:r>
          </a:p>
          <a:p>
            <a:r>
              <a:rPr lang="en-US" sz="2000" b="1" dirty="0" smtClean="0"/>
              <a:t>Option C</a:t>
            </a:r>
            <a:endParaRPr lang="en-IN" sz="2000" b="1" dirty="0"/>
          </a:p>
        </p:txBody>
      </p:sp>
    </p:spTree>
    <p:extLst>
      <p:ext uri="{BB962C8B-B14F-4D97-AF65-F5344CB8AC3E}">
        <p14:creationId xmlns:p14="http://schemas.microsoft.com/office/powerpoint/2010/main" val="125757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orizo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253</TotalTime>
  <Words>1535</Words>
  <Application>Microsoft Office PowerPoint</Application>
  <PresentationFormat>On-screen Show (4:3)</PresentationFormat>
  <Paragraphs>235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Horizon</vt:lpstr>
      <vt:lpstr>18PDM202L – Critical and Creative Thinking Skills</vt:lpstr>
      <vt:lpstr>1) 3, 7, 16, 32, 57, ? a) 39   b) 43  c) 93  d) 63</vt:lpstr>
      <vt:lpstr>2) 48, 24, 72, 36, 108, ? , ? a) 115, 230 b) 216, 54 c) 48, 120  d) 54, 162</vt:lpstr>
      <vt:lpstr>3) 2, 6, 30, 210, ?, 30030 a) 2310  b)1890 c) 2520 d) 2730</vt:lpstr>
      <vt:lpstr>4) 1,2,3,3,5,5,7,7,9,11,11,13,?,? a) 13,15 b) 15,13 c) 13,17  d) 17,13</vt:lpstr>
      <vt:lpstr>5) 12, 6, 6, 9, 18, 45, ? a) 90  b) 135 c) 125  d) 180</vt:lpstr>
      <vt:lpstr>6) 3, 6, 3, 12, 7, 42, 35, ? a) 280  b) 210 c) 8   d) 54</vt:lpstr>
      <vt:lpstr>7) 64, 52, 29, 85, 89, ? a) 135  b) 145 c) 167 d) 225</vt:lpstr>
      <vt:lpstr>one number does not fit the series. Identify this “odd” element from the given answer choices</vt:lpstr>
      <vt:lpstr>one number does not fit the series. Identify this “odd” element from the given answer choices</vt:lpstr>
      <vt:lpstr>one number does not fit the series. Identify this “odd” element from the given answer choices</vt:lpstr>
      <vt:lpstr>11) CEH, DGK, EIN, ? a) FKQ  b) FLO c) GKO  d) FOK</vt:lpstr>
      <vt:lpstr>12)  BAT, DCV, FEX, ? a) HGI  b) HGZ c) HIJ  d) HGY</vt:lpstr>
      <vt:lpstr>13) BIP, ELR, HOT, KRV, ? a) NUX  b) NUY c) MTY  d) MTX</vt:lpstr>
      <vt:lpstr>14) D, I, P, Y, J, ? a) P   b) V  c) W   d) Z</vt:lpstr>
      <vt:lpstr>15. JF, FM, MA, AM, MJ, ? a) JM   b) JF  c) JJ   d) JA</vt:lpstr>
      <vt:lpstr>16) C4F, E6I, G9L, I13O, ? a) K17R  b) K18R c) L18R  d) K18S</vt:lpstr>
      <vt:lpstr>17) 2L2 : 3T0 :: 2P6 : ? a) 3X0  b) 2X4 c) 3X4  d) 3Y4</vt:lpstr>
      <vt:lpstr>18) CEG : MOQ :: EGI : ? a) OQS  b) SUW c) OQR  d) SUZ</vt:lpstr>
      <vt:lpstr>19) 4258 : 5685 :: 5348 : ? a) 5825  b) 6775 c) 6725  d) 6745</vt:lpstr>
      <vt:lpstr>20)  23 : 49 : : 33 : ? a) 99   b) 69  c) 59   d) 89</vt:lpstr>
      <vt:lpstr>21) In a certain coded language if “INDIA” is coded as ‘42”, “CEYLON” coded as “80”, what is the code for “JAPAN”? a) 37   b) 47  c) 42   d) 74</vt:lpstr>
      <vt:lpstr>22. If “ARITHMETIC” is coded as “ACEHIIMRTT”, how is “APTITUDE” coded ? a) AEDPIIUT    b) ADEIPTTUV  c) ADEIPTTU    d) ADEIPUTT</vt:lpstr>
      <vt:lpstr>23. If SHIP is written as PEFM, what is the code for BOAT? a) DQCW  b) ERDX c) YLXQ  d) ZMYR</vt:lpstr>
      <vt:lpstr>24. In a certain code, if SHOOT is written as TGPNU, how should WATER be written? a) XZUDS  b) XBUFS  c) VZSDQ        d) VBSFQ</vt:lpstr>
      <vt:lpstr>25. If “CAT” is coded as “9”, “BOOK” is coded as “15”, “STUDY” is coded as “25”, “SYMBOL” is coded as “35”, what is the code for “PRACTICE” a) 49   b) 63  c) 64  d) 81</vt:lpstr>
      <vt:lpstr>The Code word for some sentences is given in a particular coding system. Understand the coding system and answer the questions given below:</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18PDM202L – Critical and Creative Thinking Skills</dc:title>
  <dc:creator>Mathivanan.A</dc:creator>
  <cp:lastModifiedBy>Mathi</cp:lastModifiedBy>
  <cp:revision>67</cp:revision>
  <dcterms:created xsi:type="dcterms:W3CDTF">2006-08-16T00:00:00Z</dcterms:created>
  <dcterms:modified xsi:type="dcterms:W3CDTF">2020-04-02T01:30:40Z</dcterms:modified>
</cp:coreProperties>
</file>