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3" r:id="rId6"/>
    <p:sldId id="262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D881E29-869B-48F0-8231-0C4FA457FBB8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79F233F-83C7-4D5E-BC84-42EA41708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52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1E29-869B-48F0-8231-0C4FA457FBB8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233F-83C7-4D5E-BC84-42EA41708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11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1E29-869B-48F0-8231-0C4FA457FBB8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233F-83C7-4D5E-BC84-42EA41708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202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1E29-869B-48F0-8231-0C4FA457FBB8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233F-83C7-4D5E-BC84-42EA41708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359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1E29-869B-48F0-8231-0C4FA457FBB8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233F-83C7-4D5E-BC84-42EA41708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1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1E29-869B-48F0-8231-0C4FA457FBB8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233F-83C7-4D5E-BC84-42EA41708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413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1E29-869B-48F0-8231-0C4FA457FBB8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233F-83C7-4D5E-BC84-42EA41708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904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D881E29-869B-48F0-8231-0C4FA457FBB8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233F-83C7-4D5E-BC84-42EA41708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614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D881E29-869B-48F0-8231-0C4FA457FBB8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233F-83C7-4D5E-BC84-42EA41708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98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1E29-869B-48F0-8231-0C4FA457FBB8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233F-83C7-4D5E-BC84-42EA41708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11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1E29-869B-48F0-8231-0C4FA457FBB8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233F-83C7-4D5E-BC84-42EA41708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06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1E29-869B-48F0-8231-0C4FA457FBB8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233F-83C7-4D5E-BC84-42EA41708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28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1E29-869B-48F0-8231-0C4FA457FBB8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233F-83C7-4D5E-BC84-42EA41708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57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1E29-869B-48F0-8231-0C4FA457FBB8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233F-83C7-4D5E-BC84-42EA41708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41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1E29-869B-48F0-8231-0C4FA457FBB8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233F-83C7-4D5E-BC84-42EA41708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50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1E29-869B-48F0-8231-0C4FA457FBB8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233F-83C7-4D5E-BC84-42EA41708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58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1E29-869B-48F0-8231-0C4FA457FBB8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233F-83C7-4D5E-BC84-42EA41708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47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D881E29-869B-48F0-8231-0C4FA457FBB8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79F233F-83C7-4D5E-BC84-42EA41708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87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rotein_dimer" TargetMode="External"/><Relationship Id="rId3" Type="http://schemas.openxmlformats.org/officeDocument/2006/relationships/hyperlink" Target="https://en.wikipedia.org/wiki/Tubulin" TargetMode="External"/><Relationship Id="rId7" Type="http://schemas.openxmlformats.org/officeDocument/2006/relationships/hyperlink" Target="https://en.wikipedia.org/wiki/Nanometer" TargetMode="External"/><Relationship Id="rId2" Type="http://schemas.openxmlformats.org/officeDocument/2006/relationships/hyperlink" Target="https://en.wikipedia.org/wiki/Polyme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Micrometre" TargetMode="External"/><Relationship Id="rId5" Type="http://schemas.openxmlformats.org/officeDocument/2006/relationships/hyperlink" Target="https://en.wikipedia.org/wiki/Eukaryote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en.wikipedia.org/wiki/Cytoskeleton" TargetMode="External"/><Relationship Id="rId9" Type="http://schemas.openxmlformats.org/officeDocument/2006/relationships/hyperlink" Target="https://en.wikipedia.org/wiki/Globular_protein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ntracellular_transport" TargetMode="External"/><Relationship Id="rId13" Type="http://schemas.openxmlformats.org/officeDocument/2006/relationships/hyperlink" Target="https://en.wikipedia.org/wiki/Meiosis" TargetMode="External"/><Relationship Id="rId3" Type="http://schemas.openxmlformats.org/officeDocument/2006/relationships/hyperlink" Target="https://en.wikipedia.org/wiki/Microfilament" TargetMode="External"/><Relationship Id="rId7" Type="http://schemas.openxmlformats.org/officeDocument/2006/relationships/hyperlink" Target="https://en.wikipedia.org/wiki/Flagellum" TargetMode="External"/><Relationship Id="rId12" Type="http://schemas.openxmlformats.org/officeDocument/2006/relationships/hyperlink" Target="https://en.wikipedia.org/wiki/Mitosis" TargetMode="External"/><Relationship Id="rId2" Type="http://schemas.openxmlformats.org/officeDocument/2006/relationships/hyperlink" Target="https://en.wikipedia.org/wiki/Cell_(biology)#Cellular_processe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Cilium" TargetMode="External"/><Relationship Id="rId11" Type="http://schemas.openxmlformats.org/officeDocument/2006/relationships/hyperlink" Target="https://en.wikipedia.org/wiki/Organelle" TargetMode="External"/><Relationship Id="rId5" Type="http://schemas.openxmlformats.org/officeDocument/2006/relationships/hyperlink" Target="https://en.wikipedia.org/wiki/Cytoskeleton" TargetMode="External"/><Relationship Id="rId15" Type="http://schemas.openxmlformats.org/officeDocument/2006/relationships/hyperlink" Target="https://en.wikipedia.org/wiki/Chromosome" TargetMode="External"/><Relationship Id="rId10" Type="http://schemas.openxmlformats.org/officeDocument/2006/relationships/hyperlink" Target="https://en.wikipedia.org/wiki/Vesicle_(biology_and_chemistry)" TargetMode="External"/><Relationship Id="rId4" Type="http://schemas.openxmlformats.org/officeDocument/2006/relationships/hyperlink" Target="https://en.wikipedia.org/wiki/Intermediate_filament" TargetMode="External"/><Relationship Id="rId9" Type="http://schemas.openxmlformats.org/officeDocument/2006/relationships/hyperlink" Target="https://en.wikipedia.org/wiki/Secretion" TargetMode="External"/><Relationship Id="rId14" Type="http://schemas.openxmlformats.org/officeDocument/2006/relationships/hyperlink" Target="https://en.wikipedia.org/wiki/Spindle_apparatu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5763" y="695459"/>
            <a:ext cx="8551572" cy="2691685"/>
          </a:xfrm>
        </p:spPr>
        <p:txBody>
          <a:bodyPr/>
          <a:lstStyle/>
          <a:p>
            <a:r>
              <a:rPr lang="en-IN" b="1" dirty="0" smtClean="0"/>
              <a:t>CYTOSKELETON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338" y="3734873"/>
            <a:ext cx="9633397" cy="1903927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                                                                                                                                          </a:t>
            </a:r>
            <a:r>
              <a:rPr lang="en-IN" b="1" dirty="0" smtClean="0"/>
              <a:t>MICROTUBULES</a:t>
            </a:r>
          </a:p>
          <a:p>
            <a:r>
              <a:rPr lang="en-IN" b="1" dirty="0" smtClean="0"/>
              <a:t>                                                                                                                                          MICRO FILAMENTS</a:t>
            </a:r>
          </a:p>
          <a:p>
            <a:r>
              <a:rPr lang="en-IN" b="1" dirty="0" smtClean="0"/>
              <a:t>                                                                                                                                    INTERMEDIATE FILAMENTS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75800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854" y="618186"/>
            <a:ext cx="9156513" cy="1062446"/>
          </a:xfrm>
        </p:spPr>
        <p:txBody>
          <a:bodyPr/>
          <a:lstStyle/>
          <a:p>
            <a:r>
              <a:rPr lang="en-IN" b="1" dirty="0"/>
              <a:t>MOTOR PROTEINS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54" y="2459865"/>
            <a:ext cx="10470523" cy="3559935"/>
          </a:xfrm>
        </p:spPr>
        <p:txBody>
          <a:bodyPr>
            <a:normAutofit/>
          </a:bodyPr>
          <a:lstStyle/>
          <a:p>
            <a:r>
              <a:rPr lang="en-IN" sz="2400" b="1" dirty="0"/>
              <a:t>Motor proteins</a:t>
            </a:r>
            <a:r>
              <a:rPr lang="en-IN" sz="2400" dirty="0"/>
              <a:t> are a class of molecular </a:t>
            </a:r>
            <a:r>
              <a:rPr lang="en-IN" sz="2400" b="1" dirty="0"/>
              <a:t>motors</a:t>
            </a:r>
            <a:r>
              <a:rPr lang="en-IN" sz="2400" dirty="0"/>
              <a:t> that can move along the cytoplasm of animal cells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They convert chemical energy into mechanical work by the hydrolysis of ATP</a:t>
            </a:r>
            <a:r>
              <a:rPr lang="en-IN" sz="2400" dirty="0" smtClean="0"/>
              <a:t>. Motor </a:t>
            </a:r>
            <a:r>
              <a:rPr lang="en-IN" sz="2400" dirty="0"/>
              <a:t>proteins convert chemical energy into motion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The proteins such as </a:t>
            </a:r>
            <a:r>
              <a:rPr lang="en-IN" sz="2400" b="1" dirty="0"/>
              <a:t>myosin, kinesin, and dynein</a:t>
            </a:r>
            <a:r>
              <a:rPr lang="en-IN" sz="2400" dirty="0"/>
              <a:t>, that can move along a filament </a:t>
            </a:r>
            <a:r>
              <a:rPr lang="en-IN" sz="2400" dirty="0" smtClean="0"/>
              <a:t>or polymeric </a:t>
            </a:r>
            <a:r>
              <a:rPr lang="en-IN" sz="2400" dirty="0"/>
              <a:t>molecule using energy generated by the hydrolysis of ATP </a:t>
            </a:r>
            <a:r>
              <a:rPr lang="en-IN" sz="2400" b="1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85352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Actin </a:t>
            </a:r>
            <a:r>
              <a:rPr lang="en-IN" b="1" dirty="0"/>
              <a:t>and </a:t>
            </a:r>
            <a:r>
              <a:rPr lang="en-IN" b="1" dirty="0" smtClean="0"/>
              <a:t>Myosin motors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 total mass of a muscle is made up of 75% of water and 20% or above the </a:t>
            </a:r>
            <a:r>
              <a:rPr lang="en-IN" sz="2400" dirty="0" smtClean="0"/>
              <a:t>protein molecules.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In that two major proteins are actin and myosin.</a:t>
            </a:r>
          </a:p>
          <a:p>
            <a:r>
              <a:rPr lang="en-IN" sz="2400" dirty="0"/>
              <a:t>Actin filaments were bind to a family of a protein molecule called </a:t>
            </a:r>
            <a:r>
              <a:rPr lang="en-IN" sz="2400" dirty="0" err="1"/>
              <a:t>myosins</a:t>
            </a:r>
            <a:r>
              <a:rPr lang="en-IN" sz="2400" dirty="0"/>
              <a:t>, </a:t>
            </a:r>
            <a:r>
              <a:rPr lang="en-IN" sz="2400" dirty="0" smtClean="0"/>
              <a:t>molecular motors </a:t>
            </a:r>
            <a:r>
              <a:rPr lang="en-IN" sz="2400" dirty="0"/>
              <a:t>that convert the chemical (potential) energy of ATP into mechanical (kinetic) </a:t>
            </a:r>
            <a:r>
              <a:rPr lang="en-IN" sz="2400" dirty="0" smtClean="0"/>
              <a:t>energy, moving </a:t>
            </a:r>
            <a:r>
              <a:rPr lang="en-IN" sz="2400" dirty="0"/>
              <a:t>along the actin filaments.</a:t>
            </a:r>
          </a:p>
        </p:txBody>
      </p:sp>
    </p:spTree>
    <p:extLst>
      <p:ext uri="{BB962C8B-B14F-4D97-AF65-F5344CB8AC3E}">
        <p14:creationId xmlns:p14="http://schemas.microsoft.com/office/powerpoint/2010/main" val="566578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 descr="Muscle Structure (labelled), illustration - Stock Image - C043/4841 -  Science Photo Librar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24" y="973668"/>
            <a:ext cx="11294771" cy="549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323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3031" y="1"/>
            <a:ext cx="8898094" cy="888642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Mechanism of Actin and Myosin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6063" y="888643"/>
            <a:ext cx="11616744" cy="5969358"/>
          </a:xfrm>
        </p:spPr>
        <p:txBody>
          <a:bodyPr>
            <a:normAutofit fontScale="85000" lnSpcReduction="20000"/>
          </a:bodyPr>
          <a:lstStyle/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major biochemical reactions occurring during one cycle of muscle contraction and relaxation can be described in the </a:t>
            </a:r>
            <a:r>
              <a:rPr lang="en-IN" sz="2400" b="1" dirty="0"/>
              <a:t>five-step processes</a:t>
            </a:r>
            <a:r>
              <a:rPr lang="en-IN" sz="2400" dirty="0"/>
              <a:t>.</a:t>
            </a:r>
          </a:p>
          <a:p>
            <a:r>
              <a:rPr lang="en-IN" sz="2400" b="1" dirty="0"/>
              <a:t>Step 1: Relaxation phase. </a:t>
            </a:r>
            <a:r>
              <a:rPr lang="en-IN" sz="2400" dirty="0"/>
              <a:t>In this phase of muscle contraction, </a:t>
            </a:r>
            <a:r>
              <a:rPr lang="en-IN" sz="2400" dirty="0">
                <a:solidFill>
                  <a:srgbClr val="FF0000"/>
                </a:solidFill>
              </a:rPr>
              <a:t>the head of the myosin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err="1"/>
              <a:t>hydrolyzes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0000"/>
                </a:solidFill>
              </a:rPr>
              <a:t>ATP to ADP and P </a:t>
            </a:r>
            <a:r>
              <a:rPr lang="en-IN" sz="2400" dirty="0" err="1">
                <a:solidFill>
                  <a:srgbClr val="FF0000"/>
                </a:solidFill>
              </a:rPr>
              <a:t>i</a:t>
            </a:r>
            <a:r>
              <a:rPr lang="en-IN" sz="2400" dirty="0"/>
              <a:t> , but these products remain bound.</a:t>
            </a:r>
          </a:p>
          <a:p>
            <a:r>
              <a:rPr lang="en-IN" sz="2400" b="1" dirty="0"/>
              <a:t>Step 2: Contraction phase. </a:t>
            </a:r>
            <a:r>
              <a:rPr lang="en-IN" sz="2400" dirty="0"/>
              <a:t>When the contraction of the muscle is stimulated by Ca2 + , troponin, tropomyosin, and actin are plays a central role in the regulation of muscle contraction. In that actin becomes accessible and the head of the myosin binds and forms </a:t>
            </a:r>
            <a:r>
              <a:rPr lang="en-IN" sz="2400" dirty="0">
                <a:solidFill>
                  <a:srgbClr val="FF0000"/>
                </a:solidFill>
              </a:rPr>
              <a:t>actin-myosin-ADP-P </a:t>
            </a:r>
            <a:r>
              <a:rPr lang="en-IN" sz="2400" dirty="0" err="1">
                <a:solidFill>
                  <a:srgbClr val="FF0000"/>
                </a:solidFill>
              </a:rPr>
              <a:t>i</a:t>
            </a:r>
            <a:r>
              <a:rPr lang="en-IN" sz="2400" dirty="0">
                <a:solidFill>
                  <a:srgbClr val="FF0000"/>
                </a:solidFill>
              </a:rPr>
              <a:t> complex</a:t>
            </a:r>
            <a:r>
              <a:rPr lang="en-IN" sz="2400" dirty="0"/>
              <a:t> indicated.</a:t>
            </a:r>
          </a:p>
          <a:p>
            <a:r>
              <a:rPr lang="en-IN" sz="2400" b="1" dirty="0"/>
              <a:t>Step 3: Power Stroke. </a:t>
            </a:r>
            <a:r>
              <a:rPr lang="en-IN" sz="2400" dirty="0"/>
              <a:t> This is followed by the release of ADP and is associated by a large conformational change in the head of myosin in pulling actin nearly about 10 nm toward the </a:t>
            </a:r>
            <a:r>
              <a:rPr lang="en-IN" sz="2400" dirty="0" err="1"/>
              <a:t>center</a:t>
            </a:r>
            <a:r>
              <a:rPr lang="en-IN" sz="2400" dirty="0"/>
              <a:t> of the sarcomere. This is known as the power stroke. The myosin is now low-energy state.</a:t>
            </a:r>
          </a:p>
          <a:p>
            <a:r>
              <a:rPr lang="en-IN" sz="2400" b="1" dirty="0"/>
              <a:t>Step-4: Complex formation. </a:t>
            </a:r>
            <a:r>
              <a:rPr lang="en-IN" sz="2400" dirty="0"/>
              <a:t>One more molecule of ATP binds to the globular head of myosin, forming an actin-myosin-ATP complex.</a:t>
            </a:r>
          </a:p>
          <a:p>
            <a:r>
              <a:rPr lang="en-IN" sz="2400" b="1" dirty="0"/>
              <a:t>Step 5: Released phase. </a:t>
            </a:r>
            <a:r>
              <a:rPr lang="en-IN" sz="2400" dirty="0"/>
              <a:t>The complex of myosin-ATP has a low affinity for actin, and actin is thus released. </a:t>
            </a:r>
          </a:p>
          <a:p>
            <a:r>
              <a:rPr lang="en-IN" sz="2400" dirty="0"/>
              <a:t>Next cycle then starts with the hydrolysis of ATP, which reforming the high energy conformation.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26943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42" name="Picture 2" descr="Sliding Filament Theory of Muscle Contraction - Online Biology Not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483"/>
            <a:ext cx="5717931" cy="429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Musc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931" y="90153"/>
            <a:ext cx="6474069" cy="647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66669" y="4649274"/>
            <a:ext cx="51512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Muscle contraction mainly consists of the cyclic attachment. The head binds and moves along an actin filament, driven by the breakdown of ATP.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398060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7426" y="167850"/>
            <a:ext cx="9118600" cy="682625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Dynein and </a:t>
            </a:r>
            <a:r>
              <a:rPr lang="en-IN" dirty="0">
                <a:solidFill>
                  <a:schemeClr val="tx1"/>
                </a:solidFill>
              </a:rPr>
              <a:t> </a:t>
            </a:r>
            <a:r>
              <a:rPr lang="en-IN" b="1" dirty="0" smtClean="0">
                <a:solidFill>
                  <a:schemeClr val="tx1"/>
                </a:solidFill>
              </a:rPr>
              <a:t>kinesin motor proteins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0761" y="1042763"/>
            <a:ext cx="11474450" cy="5602735"/>
          </a:xfrm>
        </p:spPr>
        <p:txBody>
          <a:bodyPr>
            <a:normAutofit/>
          </a:bodyPr>
          <a:lstStyle/>
          <a:p>
            <a:endParaRPr lang="en-IN" sz="2000" b="1" dirty="0" smtClean="0"/>
          </a:p>
          <a:p>
            <a:r>
              <a:rPr lang="en-IN" sz="2000" b="1" dirty="0" smtClean="0"/>
              <a:t>Dynein</a:t>
            </a:r>
            <a:r>
              <a:rPr lang="en-IN" sz="2000" dirty="0"/>
              <a:t> is a family of cytoskeletal motor proteins that move along microtubules in cells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 </a:t>
            </a:r>
            <a:r>
              <a:rPr lang="en-IN" sz="2000" dirty="0"/>
              <a:t>They convert the chemical energy stored in ATP to mechanical work. Dynein is a complex protein is composed of six </a:t>
            </a:r>
            <a:r>
              <a:rPr lang="en-IN" sz="2000" dirty="0" smtClean="0"/>
              <a:t>different polypeptides</a:t>
            </a:r>
            <a:r>
              <a:rPr lang="en-IN" sz="2000" dirty="0"/>
              <a:t>, those are present in two </a:t>
            </a:r>
            <a:r>
              <a:rPr lang="en-IN" sz="2000" dirty="0" smtClean="0"/>
              <a:t>forms </a:t>
            </a:r>
            <a:r>
              <a:rPr lang="en-IN" sz="2000" dirty="0"/>
              <a:t>single dynein heavy chain (DHC) </a:t>
            </a:r>
            <a:r>
              <a:rPr lang="en-IN" sz="2000" dirty="0" smtClean="0"/>
              <a:t>and </a:t>
            </a:r>
            <a:r>
              <a:rPr lang="en-IN" sz="2000" dirty="0" err="1"/>
              <a:t>and</a:t>
            </a:r>
            <a:r>
              <a:rPr lang="en-IN" sz="2000" dirty="0"/>
              <a:t> the three dynein light chain (DLC).</a:t>
            </a:r>
            <a:r>
              <a:rPr lang="en-IN" sz="2000" dirty="0" smtClean="0"/>
              <a:t>.</a:t>
            </a:r>
          </a:p>
          <a:p>
            <a:r>
              <a:rPr lang="en-IN" sz="2000" b="1" dirty="0" smtClean="0"/>
              <a:t>Dynein</a:t>
            </a:r>
            <a:r>
              <a:rPr lang="en-IN" sz="2000" dirty="0"/>
              <a:t> transports various cellular cargos, provides forces and displacements important in mitosis, and drives the beat of eukaryotic cilia and flagella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A </a:t>
            </a:r>
            <a:r>
              <a:rPr lang="en-IN" sz="2000" b="1" dirty="0"/>
              <a:t>kinesin</a:t>
            </a:r>
            <a:r>
              <a:rPr lang="en-IN" sz="2000" dirty="0"/>
              <a:t> is a protein belonging to a class of motor proteins found in eukaryotic cells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 </a:t>
            </a:r>
            <a:r>
              <a:rPr lang="en-IN" sz="2000" dirty="0"/>
              <a:t>kinesin is </a:t>
            </a:r>
            <a:r>
              <a:rPr lang="en-IN" sz="2000" dirty="0" smtClean="0"/>
              <a:t>a </a:t>
            </a:r>
            <a:r>
              <a:rPr lang="en-IN" sz="2000" dirty="0" err="1" smtClean="0"/>
              <a:t>heterotetrameric</a:t>
            </a:r>
            <a:r>
              <a:rPr lang="en-IN" sz="2000" dirty="0" smtClean="0"/>
              <a:t> </a:t>
            </a:r>
            <a:r>
              <a:rPr lang="en-IN" sz="2000" dirty="0"/>
              <a:t>protein (Hetero = </a:t>
            </a:r>
            <a:r>
              <a:rPr lang="en-IN" sz="2000" dirty="0" err="1"/>
              <a:t>Head+Tail</a:t>
            </a:r>
            <a:r>
              <a:rPr lang="en-IN" sz="2000" dirty="0"/>
              <a:t>, Tetrameric (4) = two heavy chains and two </a:t>
            </a:r>
            <a:r>
              <a:rPr lang="en-IN" sz="2000" dirty="0" smtClean="0"/>
              <a:t>light chains</a:t>
            </a:r>
            <a:r>
              <a:rPr lang="en-IN" sz="2000" dirty="0"/>
              <a:t>)</a:t>
            </a:r>
            <a:endParaRPr lang="en-IN" sz="2000" dirty="0" smtClean="0"/>
          </a:p>
          <a:p>
            <a:r>
              <a:rPr lang="en-IN" sz="2000" dirty="0"/>
              <a:t> </a:t>
            </a:r>
            <a:r>
              <a:rPr lang="en-IN" sz="2000" b="1" dirty="0"/>
              <a:t>Kinesins</a:t>
            </a:r>
            <a:r>
              <a:rPr lang="en-IN" sz="2000" dirty="0"/>
              <a:t> move along microtubule (MT) filaments, and are powered by the hydrolysis of adenosine triphosphate (ATP) (thus </a:t>
            </a:r>
            <a:r>
              <a:rPr lang="en-IN" sz="2000" b="1" dirty="0"/>
              <a:t>kinesins</a:t>
            </a:r>
            <a:r>
              <a:rPr lang="en-IN" sz="2000" dirty="0"/>
              <a:t> are </a:t>
            </a:r>
            <a:r>
              <a:rPr lang="en-IN" sz="2000" dirty="0" err="1"/>
              <a:t>ATPases</a:t>
            </a:r>
            <a:r>
              <a:rPr lang="en-IN" sz="2000" dirty="0"/>
              <a:t>), a type of enzyme.</a:t>
            </a:r>
          </a:p>
        </p:txBody>
      </p:sp>
    </p:spTree>
    <p:extLst>
      <p:ext uri="{BB962C8B-B14F-4D97-AF65-F5344CB8AC3E}">
        <p14:creationId xmlns:p14="http://schemas.microsoft.com/office/powerpoint/2010/main" val="1658293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ytoplasmic Dynein and Kinesin Power Axonal Transport Schematic diagram... 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652"/>
            <a:ext cx="5625747" cy="523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What is the Difference Between Dynein and Kinesin - Pediaa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660" y="182652"/>
            <a:ext cx="5817095" cy="651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034" y="450762"/>
            <a:ext cx="9388333" cy="746974"/>
          </a:xfrm>
        </p:spPr>
        <p:txBody>
          <a:bodyPr/>
          <a:lstStyle/>
          <a:p>
            <a:r>
              <a:rPr lang="en-IN" b="1" dirty="0"/>
              <a:t>C</a:t>
            </a:r>
            <a:r>
              <a:rPr lang="en-IN" b="1" dirty="0" smtClean="0"/>
              <a:t>ytoskeleton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68" y="2292439"/>
            <a:ext cx="11938715" cy="4417454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sz="2000" dirty="0" smtClean="0"/>
              <a:t>The</a:t>
            </a:r>
            <a:r>
              <a:rPr lang="en-IN" sz="2000" b="1" dirty="0" smtClean="0"/>
              <a:t> </a:t>
            </a:r>
            <a:r>
              <a:rPr lang="en-IN" sz="2000" b="1" dirty="0"/>
              <a:t>cytoskeleton </a:t>
            </a:r>
            <a:r>
              <a:rPr lang="en-IN" sz="2000" dirty="0"/>
              <a:t>is a complex, dynamic network of interlinking protein filaments present in the cytoplasm of all cells, including </a:t>
            </a:r>
            <a:r>
              <a:rPr lang="en-IN" sz="2000" dirty="0" smtClean="0"/>
              <a:t>bacteria.</a:t>
            </a:r>
          </a:p>
          <a:p>
            <a:r>
              <a:rPr lang="en-IN" sz="2000" dirty="0" smtClean="0"/>
              <a:t> </a:t>
            </a:r>
            <a:r>
              <a:rPr lang="en-IN" sz="2000" dirty="0"/>
              <a:t>It extends from the cell nucleus to the cell membrane and is composed of similar proteins in the various </a:t>
            </a:r>
            <a:r>
              <a:rPr lang="en-IN" sz="2000" dirty="0" smtClean="0"/>
              <a:t>organisms.</a:t>
            </a:r>
          </a:p>
          <a:p>
            <a:r>
              <a:rPr lang="en-IN" sz="2000" b="1" dirty="0"/>
              <a:t>The cytoskeleton</a:t>
            </a:r>
            <a:r>
              <a:rPr lang="en-IN" sz="2000" dirty="0"/>
              <a:t> is a structure that helps cells </a:t>
            </a:r>
            <a:r>
              <a:rPr lang="en-IN" sz="2000" dirty="0" smtClean="0"/>
              <a:t>to maintain </a:t>
            </a:r>
            <a:r>
              <a:rPr lang="en-IN" sz="2000" dirty="0"/>
              <a:t>their shape and internal organization, and it also provides mechanical support that enables cells to carry out essential </a:t>
            </a:r>
            <a:r>
              <a:rPr lang="en-IN" sz="2000" b="1" dirty="0"/>
              <a:t>functions</a:t>
            </a:r>
            <a:r>
              <a:rPr lang="en-IN" sz="2000" dirty="0"/>
              <a:t> like division and movement.</a:t>
            </a:r>
          </a:p>
          <a:p>
            <a:r>
              <a:rPr lang="en-IN" sz="2000" dirty="0" smtClean="0"/>
              <a:t>Multiple </a:t>
            </a:r>
            <a:r>
              <a:rPr lang="en-IN" sz="2000" dirty="0"/>
              <a:t>cellular level functions were performed </a:t>
            </a:r>
            <a:r>
              <a:rPr lang="en-IN" sz="2000" dirty="0" smtClean="0"/>
              <a:t>by the cytoskeleton </a:t>
            </a:r>
            <a:r>
              <a:rPr lang="en-IN" sz="2000" dirty="0"/>
              <a:t>which </a:t>
            </a:r>
            <a:r>
              <a:rPr lang="en-IN" sz="2000" dirty="0" smtClean="0"/>
              <a:t>includes,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      self-propulsion</a:t>
            </a:r>
            <a:r>
              <a:rPr lang="en-IN" sz="2000" dirty="0"/>
              <a:t>, cleavage, morphogenesis, exocytosis, endocytosis, intracellular transport </a:t>
            </a:r>
            <a:r>
              <a:rPr lang="en-IN" sz="2000" dirty="0" smtClean="0"/>
              <a:t>                           and  changing </a:t>
            </a:r>
            <a:r>
              <a:rPr lang="en-IN" sz="2000" dirty="0"/>
              <a:t>the cell shape.</a:t>
            </a:r>
          </a:p>
        </p:txBody>
      </p:sp>
    </p:spTree>
    <p:extLst>
      <p:ext uri="{BB962C8B-B14F-4D97-AF65-F5344CB8AC3E}">
        <p14:creationId xmlns:p14="http://schemas.microsoft.com/office/powerpoint/2010/main" val="247600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 for Biology: Cytoskelet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132" y="103030"/>
            <a:ext cx="7121868" cy="332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4: The Cytoskeleton - Biology LibreTex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48508"/>
            <a:ext cx="12192001" cy="330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53792" y="515155"/>
            <a:ext cx="35288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components of cytoskeleton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31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5574" y="1068946"/>
            <a:ext cx="1147404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i="0" dirty="0" smtClean="0">
                <a:solidFill>
                  <a:srgbClr val="202122"/>
                </a:solidFill>
                <a:effectLst/>
              </a:rPr>
              <a:t>Microtubules </a:t>
            </a:r>
          </a:p>
          <a:p>
            <a:endParaRPr lang="en-IN" sz="2400" b="1" dirty="0">
              <a:solidFill>
                <a:srgbClr val="202122"/>
              </a:solidFill>
            </a:endParaRPr>
          </a:p>
          <a:p>
            <a:endParaRPr lang="en-IN" sz="2400" b="1" i="0" dirty="0" smtClean="0">
              <a:solidFill>
                <a:srgbClr val="202122"/>
              </a:solidFill>
              <a:effectLst/>
            </a:endParaRPr>
          </a:p>
          <a:p>
            <a:r>
              <a:rPr lang="en-IN" sz="2400" b="1" i="0" dirty="0" smtClean="0">
                <a:solidFill>
                  <a:srgbClr val="202122"/>
                </a:solidFill>
                <a:effectLst/>
              </a:rPr>
              <a:t> </a:t>
            </a:r>
          </a:p>
          <a:p>
            <a:r>
              <a:rPr lang="en-IN" sz="2400" b="1" i="0" dirty="0" smtClean="0">
                <a:solidFill>
                  <a:srgbClr val="202122"/>
                </a:solidFill>
                <a:effectLst/>
              </a:rPr>
              <a:t> Microtubules</a:t>
            </a:r>
            <a:r>
              <a:rPr lang="en-IN" sz="2400" b="0" i="0" dirty="0" smtClean="0">
                <a:solidFill>
                  <a:srgbClr val="202122"/>
                </a:solidFill>
                <a:effectLst/>
              </a:rPr>
              <a:t> are </a:t>
            </a:r>
            <a:r>
              <a:rPr lang="en-IN" sz="2400" b="0" i="0" u="none" strike="noStrike" dirty="0" smtClean="0">
                <a:solidFill>
                  <a:srgbClr val="0B0080"/>
                </a:solidFill>
                <a:effectLst/>
                <a:hlinkClick r:id="rId2" tooltip="Polymer"/>
              </a:rPr>
              <a:t>polymers</a:t>
            </a:r>
            <a:r>
              <a:rPr lang="en-IN" sz="2400" b="0" i="0" dirty="0" smtClean="0">
                <a:solidFill>
                  <a:srgbClr val="202122"/>
                </a:solidFill>
                <a:effectLst/>
              </a:rPr>
              <a:t> of </a:t>
            </a:r>
            <a:r>
              <a:rPr lang="en-IN" sz="2400" b="0" i="0" u="none" strike="noStrike" dirty="0" smtClean="0">
                <a:solidFill>
                  <a:srgbClr val="0B0080"/>
                </a:solidFill>
                <a:effectLst/>
                <a:hlinkClick r:id="rId3" tooltip="Tubulin"/>
              </a:rPr>
              <a:t>tubulin</a:t>
            </a:r>
            <a:r>
              <a:rPr lang="en-IN" sz="2400" b="0" i="0" dirty="0" smtClean="0">
                <a:solidFill>
                  <a:srgbClr val="202122"/>
                </a:solidFill>
                <a:effectLst/>
              </a:rPr>
              <a:t> that form part of the </a:t>
            </a:r>
            <a:r>
              <a:rPr lang="en-IN" sz="2000" b="0" i="0" u="none" strike="noStrike" dirty="0" smtClean="0">
                <a:solidFill>
                  <a:srgbClr val="0B0080"/>
                </a:solidFill>
                <a:effectLst/>
                <a:hlinkClick r:id="rId4" tooltip="Cytoskeleton"/>
              </a:rPr>
              <a:t>cytoskeleton</a:t>
            </a:r>
            <a:r>
              <a:rPr lang="en-IN" sz="2400" b="0" i="0" dirty="0" smtClean="0">
                <a:solidFill>
                  <a:srgbClr val="202122"/>
                </a:solidFill>
                <a:effectLst/>
              </a:rPr>
              <a:t> and provide structure and shape to </a:t>
            </a:r>
            <a:r>
              <a:rPr lang="en-IN" sz="2400" b="0" i="0" u="none" strike="noStrike" dirty="0" smtClean="0">
                <a:solidFill>
                  <a:srgbClr val="0B0080"/>
                </a:solidFill>
                <a:effectLst/>
                <a:hlinkClick r:id="rId5" tooltip="Eukaryote"/>
              </a:rPr>
              <a:t>eukaryotic cells</a:t>
            </a:r>
            <a:r>
              <a:rPr lang="en-IN" sz="2400" b="0" i="0" dirty="0" smtClean="0">
                <a:solidFill>
                  <a:srgbClr val="202122"/>
                </a:solidFill>
                <a:effectLst/>
              </a:rPr>
              <a:t>. </a:t>
            </a:r>
          </a:p>
          <a:p>
            <a:r>
              <a:rPr lang="en-IN" sz="2400" b="0" i="0" dirty="0" smtClean="0">
                <a:solidFill>
                  <a:srgbClr val="202122"/>
                </a:solidFill>
                <a:effectLst/>
              </a:rPr>
              <a:t>Microtubules can grow as long as 50 </a:t>
            </a:r>
            <a:r>
              <a:rPr lang="en-IN" sz="2400" b="0" i="0" u="none" strike="noStrike" dirty="0" smtClean="0">
                <a:solidFill>
                  <a:srgbClr val="0B0080"/>
                </a:solidFill>
                <a:effectLst/>
                <a:hlinkClick r:id="rId6" tooltip="Micrometre"/>
              </a:rPr>
              <a:t>micrometres</a:t>
            </a:r>
            <a:r>
              <a:rPr lang="en-IN" sz="2400" b="0" i="0" dirty="0" smtClean="0">
                <a:solidFill>
                  <a:srgbClr val="202122"/>
                </a:solidFill>
                <a:effectLst/>
              </a:rPr>
              <a:t> and are highly dynamic. </a:t>
            </a:r>
          </a:p>
          <a:p>
            <a:r>
              <a:rPr lang="en-IN" sz="2400" b="0" i="0" dirty="0" smtClean="0">
                <a:solidFill>
                  <a:srgbClr val="202122"/>
                </a:solidFill>
                <a:effectLst/>
              </a:rPr>
              <a:t>The outer diameter of a microtubule is between 23 and 27 </a:t>
            </a:r>
            <a:r>
              <a:rPr lang="en-IN" sz="2400" b="0" i="0" u="none" strike="noStrike" dirty="0" smtClean="0">
                <a:solidFill>
                  <a:srgbClr val="0B0080"/>
                </a:solidFill>
                <a:effectLst/>
                <a:hlinkClick r:id="rId7" tooltip="Nanometer"/>
              </a:rPr>
              <a:t>nm</a:t>
            </a:r>
            <a:r>
              <a:rPr lang="en-IN" sz="2400" b="0" i="0" dirty="0" smtClean="0">
                <a:solidFill>
                  <a:srgbClr val="202122"/>
                </a:solidFill>
                <a:effectLst/>
              </a:rPr>
              <a:t> while the inner diameter is between 11 and 15 nm.</a:t>
            </a:r>
            <a:endParaRPr lang="en-IN" sz="2400" baseline="30000" dirty="0">
              <a:solidFill>
                <a:srgbClr val="0B0080"/>
              </a:solidFill>
            </a:endParaRPr>
          </a:p>
          <a:p>
            <a:r>
              <a:rPr lang="en-IN" sz="2400" b="0" i="0" dirty="0" smtClean="0">
                <a:solidFill>
                  <a:srgbClr val="202122"/>
                </a:solidFill>
                <a:effectLst/>
              </a:rPr>
              <a:t> They are formed by the polymerization of a </a:t>
            </a:r>
            <a:r>
              <a:rPr lang="en-IN" sz="2400" b="0" i="0" u="none" strike="noStrike" dirty="0" smtClean="0">
                <a:solidFill>
                  <a:srgbClr val="0B0080"/>
                </a:solidFill>
                <a:effectLst/>
                <a:hlinkClick r:id="rId8" tooltip="Protein dimer"/>
              </a:rPr>
              <a:t>dimer</a:t>
            </a:r>
            <a:r>
              <a:rPr lang="en-IN" sz="2400" b="0" i="0" dirty="0" smtClean="0">
                <a:solidFill>
                  <a:srgbClr val="202122"/>
                </a:solidFill>
                <a:effectLst/>
              </a:rPr>
              <a:t> of two </a:t>
            </a:r>
            <a:r>
              <a:rPr lang="en-IN" sz="2400" b="0" i="0" u="none" strike="noStrike" dirty="0" smtClean="0">
                <a:solidFill>
                  <a:srgbClr val="0B0080"/>
                </a:solidFill>
                <a:effectLst/>
                <a:hlinkClick r:id="rId9" tooltip="Globular protein"/>
              </a:rPr>
              <a:t>globular proteins</a:t>
            </a:r>
            <a:r>
              <a:rPr lang="en-IN" sz="2400" dirty="0" smtClean="0">
                <a:solidFill>
                  <a:srgbClr val="202122"/>
                </a:solidFill>
              </a:rPr>
              <a:t>.</a:t>
            </a:r>
          </a:p>
          <a:p>
            <a:r>
              <a:rPr lang="en-IN" sz="2400" b="0" i="0" dirty="0" smtClean="0">
                <a:solidFill>
                  <a:srgbClr val="202122"/>
                </a:solidFill>
                <a:effectLst/>
              </a:rPr>
              <a:t> The most common form of a microtubule consists of 13 </a:t>
            </a:r>
            <a:r>
              <a:rPr lang="en-IN" sz="2400" b="0" i="0" dirty="0" err="1" smtClean="0">
                <a:solidFill>
                  <a:srgbClr val="202122"/>
                </a:solidFill>
                <a:effectLst/>
              </a:rPr>
              <a:t>protofilaments</a:t>
            </a:r>
            <a:r>
              <a:rPr lang="en-IN" sz="2400" b="0" i="0" dirty="0" smtClean="0">
                <a:solidFill>
                  <a:srgbClr val="202122"/>
                </a:solidFill>
                <a:effectLst/>
              </a:rPr>
              <a:t> in the tubular arrangement.</a:t>
            </a:r>
          </a:p>
          <a:p>
            <a:endParaRPr lang="en-IN" sz="2400" dirty="0">
              <a:solidFill>
                <a:srgbClr val="202122"/>
              </a:solidFill>
            </a:endParaRPr>
          </a:p>
          <a:p>
            <a:endParaRPr lang="en-IN" sz="2400" b="0" i="0" dirty="0" smtClean="0">
              <a:solidFill>
                <a:srgbClr val="202122"/>
              </a:solidFill>
              <a:effectLst/>
            </a:endParaRPr>
          </a:p>
          <a:p>
            <a:endParaRPr lang="en-IN" sz="2400" dirty="0">
              <a:solidFill>
                <a:srgbClr val="202122"/>
              </a:solidFill>
            </a:endParaRPr>
          </a:p>
        </p:txBody>
      </p:sp>
      <p:sp>
        <p:nvSpPr>
          <p:cNvPr id="8" name="AutoShape 5" descr="Untitled Document"/>
          <p:cNvSpPr>
            <a:spLocks noChangeAspect="1" noChangeArrowheads="1"/>
          </p:cNvSpPr>
          <p:nvPr/>
        </p:nvSpPr>
        <p:spPr bwMode="auto">
          <a:xfrm>
            <a:off x="-304800" y="10303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7" descr="Untitled Docum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05" name="Picture 9" descr="TraKine™ Pro Live-cell Tubulin Staining kit-Your Best Choice for  Cytoskeleton Study - Abbkine - Antibodies, proteins, biochemicals, assay  kits for life science research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558" y="103031"/>
            <a:ext cx="5358640" cy="223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34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1166" y="231820"/>
            <a:ext cx="1150083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u="sng" dirty="0" smtClean="0">
                <a:solidFill>
                  <a:srgbClr val="202122"/>
                </a:solidFill>
              </a:rPr>
              <a:t>FUNCTIONS</a:t>
            </a:r>
          </a:p>
          <a:p>
            <a:endParaRPr lang="en-IN" sz="2400" b="1" u="sng" dirty="0" smtClean="0">
              <a:solidFill>
                <a:srgbClr val="20212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smtClean="0"/>
              <a:t>Microtubules are very important in a number of </a:t>
            </a:r>
            <a:r>
              <a:rPr lang="en-IN" sz="2400" dirty="0" smtClean="0">
                <a:hlinkClick r:id="rId2" tooltip="Cell (biology)"/>
              </a:rPr>
              <a:t>cellular processes</a:t>
            </a:r>
            <a:r>
              <a:rPr lang="en-IN" sz="2400" dirty="0" smtClean="0"/>
              <a:t>. </a:t>
            </a:r>
          </a:p>
          <a:p>
            <a:r>
              <a:rPr lang="en-IN" sz="2400" dirty="0" smtClean="0"/>
              <a:t>They are involved in maintaining the structure of the cell and, together with </a:t>
            </a:r>
            <a:r>
              <a:rPr lang="en-IN" sz="2400" dirty="0" smtClean="0">
                <a:hlinkClick r:id="rId3" tooltip="Microfilament"/>
              </a:rPr>
              <a:t>microfilaments</a:t>
            </a:r>
            <a:r>
              <a:rPr lang="en-IN" sz="2400" dirty="0" smtClean="0"/>
              <a:t> and </a:t>
            </a:r>
            <a:r>
              <a:rPr lang="en-IN" sz="2400" dirty="0" smtClean="0">
                <a:hlinkClick r:id="rId4" tooltip="Intermediate filament"/>
              </a:rPr>
              <a:t>intermediate filaments</a:t>
            </a:r>
            <a:r>
              <a:rPr lang="en-IN" sz="2400" dirty="0" smtClean="0"/>
              <a:t>, they form the </a:t>
            </a:r>
            <a:r>
              <a:rPr lang="en-IN" sz="2400" dirty="0" smtClean="0">
                <a:hlinkClick r:id="rId5" tooltip="Cytoskeleton"/>
              </a:rPr>
              <a:t>cytoskeleton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smtClean="0"/>
              <a:t>They also make up the internal structure of </a:t>
            </a:r>
            <a:r>
              <a:rPr lang="en-IN" sz="2400" dirty="0" smtClean="0">
                <a:hlinkClick r:id="rId6" tooltip="Cilium"/>
              </a:rPr>
              <a:t>cilia</a:t>
            </a:r>
            <a:r>
              <a:rPr lang="en-IN" sz="2400" dirty="0" smtClean="0"/>
              <a:t> and </a:t>
            </a:r>
            <a:r>
              <a:rPr lang="en-IN" sz="2400" dirty="0" smtClean="0">
                <a:hlinkClick r:id="rId7" tooltip="Flagellum"/>
              </a:rPr>
              <a:t>flagella</a:t>
            </a:r>
            <a:r>
              <a:rPr lang="en-IN" sz="2400" dirty="0" smtClean="0"/>
              <a:t>. </a:t>
            </a:r>
          </a:p>
          <a:p>
            <a:r>
              <a:rPr lang="en-IN" sz="2400" dirty="0" smtClean="0"/>
              <a:t>They provide platforms for </a:t>
            </a:r>
            <a:r>
              <a:rPr lang="en-IN" sz="2400" dirty="0" smtClean="0">
                <a:hlinkClick r:id="rId8" tooltip="Intracellular transport"/>
              </a:rPr>
              <a:t>intracellular transport</a:t>
            </a:r>
            <a:r>
              <a:rPr lang="en-IN" sz="2400" dirty="0" smtClean="0"/>
              <a:t> and are involved in a variety of cellular processes, including the movement of </a:t>
            </a:r>
            <a:r>
              <a:rPr lang="en-IN" sz="2400" dirty="0" smtClean="0">
                <a:hlinkClick r:id="rId9" tooltip="Secretion"/>
              </a:rPr>
              <a:t>secretory</a:t>
            </a:r>
            <a:r>
              <a:rPr lang="en-IN" sz="2400" dirty="0" smtClean="0"/>
              <a:t> </a:t>
            </a:r>
            <a:r>
              <a:rPr lang="en-IN" sz="2400" dirty="0" smtClean="0">
                <a:hlinkClick r:id="rId10" tooltip="Vesicle (biology and chemistry)"/>
              </a:rPr>
              <a:t>vesicles</a:t>
            </a:r>
            <a:r>
              <a:rPr lang="en-IN" sz="2400" dirty="0" smtClean="0"/>
              <a:t>, </a:t>
            </a:r>
            <a:r>
              <a:rPr lang="en-IN" sz="2400" dirty="0" smtClean="0">
                <a:hlinkClick r:id="rId11" tooltip="Organelle"/>
              </a:rPr>
              <a:t>organelles</a:t>
            </a:r>
            <a:r>
              <a:rPr lang="en-IN" sz="2400" dirty="0" smtClean="0"/>
              <a:t>, and intracellular macromolecular assemblies.</a:t>
            </a:r>
          </a:p>
          <a:p>
            <a:endParaRPr lang="en-IN" sz="2400" baseline="30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smtClean="0"/>
              <a:t> They are also involved in cell division (by </a:t>
            </a:r>
            <a:r>
              <a:rPr lang="en-IN" sz="2400" dirty="0" smtClean="0">
                <a:hlinkClick r:id="rId12" tooltip="Mitosis"/>
              </a:rPr>
              <a:t>mitosis</a:t>
            </a:r>
            <a:r>
              <a:rPr lang="en-IN" sz="2400" dirty="0" smtClean="0"/>
              <a:t> and </a:t>
            </a:r>
            <a:r>
              <a:rPr lang="en-IN" sz="2400" dirty="0" smtClean="0">
                <a:hlinkClick r:id="rId13" tooltip="Meiosis"/>
              </a:rPr>
              <a:t>meiosis</a:t>
            </a:r>
            <a:r>
              <a:rPr lang="en-IN" sz="2400" dirty="0" smtClean="0"/>
              <a:t>) and are the major constituents of </a:t>
            </a:r>
            <a:r>
              <a:rPr lang="en-IN" sz="2400" dirty="0" smtClean="0">
                <a:hlinkClick r:id="rId14" tooltip="Spindle apparatus"/>
              </a:rPr>
              <a:t>mitotic spindles</a:t>
            </a:r>
            <a:r>
              <a:rPr lang="en-IN" sz="2400" dirty="0" smtClean="0"/>
              <a:t>, which are used to pull eukaryotic </a:t>
            </a:r>
            <a:r>
              <a:rPr lang="en-IN" sz="2400" dirty="0" smtClean="0">
                <a:hlinkClick r:id="rId15" tooltip="Chromosome"/>
              </a:rPr>
              <a:t>chromosomes</a:t>
            </a:r>
            <a:r>
              <a:rPr lang="en-IN" sz="2400" dirty="0" smtClean="0"/>
              <a:t> apart.</a:t>
            </a:r>
            <a:endParaRPr lang="en-IN" sz="2400" b="1" u="sng" dirty="0"/>
          </a:p>
        </p:txBody>
      </p:sp>
    </p:spTree>
    <p:extLst>
      <p:ext uri="{BB962C8B-B14F-4D97-AF65-F5344CB8AC3E}">
        <p14:creationId xmlns:p14="http://schemas.microsoft.com/office/powerpoint/2010/main" val="2883513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820" y="115910"/>
            <a:ext cx="11960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5122" name="Picture 2" descr="https://upload.wikimedia.org/wikipedia/commons/thumb/d/dc/Spindle_apparatus.svg/400px-Spindle_apparatu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979" y="532722"/>
            <a:ext cx="6555347" cy="365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40913" y="4610637"/>
            <a:ext cx="78947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This diagram depicts the organization of a typical mitotic spindle found in animal cells. Shown here are the three main types of microtubules during mitosis and how they are oriented in the cell and the mitotic spindle.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164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Micro filaments/Actin filaments </a:t>
            </a:r>
          </a:p>
        </p:txBody>
      </p:sp>
      <p:pic>
        <p:nvPicPr>
          <p:cNvPr id="6146" name="Picture 2" descr="Chapter 7. The Cell: Cytoskeleton - ppt video online downloa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67" y="2141512"/>
            <a:ext cx="10109916" cy="4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26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Intermediate filaments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68" y="2215166"/>
            <a:ext cx="11912957" cy="4507606"/>
          </a:xfrm>
        </p:spPr>
        <p:txBody>
          <a:bodyPr>
            <a:noAutofit/>
          </a:bodyPr>
          <a:lstStyle/>
          <a:p>
            <a:r>
              <a:rPr lang="en-IN" sz="2000" b="1" dirty="0"/>
              <a:t>Intermediate filaments</a:t>
            </a:r>
            <a:r>
              <a:rPr lang="en-IN" sz="2000" dirty="0"/>
              <a:t> have a diameter of about 10 nm, which is </a:t>
            </a:r>
            <a:r>
              <a:rPr lang="en-IN" sz="2000" b="1" dirty="0"/>
              <a:t>intermediate</a:t>
            </a:r>
            <a:r>
              <a:rPr lang="en-IN" sz="2000" dirty="0"/>
              <a:t> between the diameters of the two other principal elements of the cytoskeleton, actin </a:t>
            </a:r>
            <a:r>
              <a:rPr lang="en-IN" sz="2000" b="1" dirty="0"/>
              <a:t>filaments</a:t>
            </a:r>
            <a:r>
              <a:rPr lang="en-IN" sz="2000" dirty="0"/>
              <a:t> (about 7 nm) and microtubules (about 25 nm</a:t>
            </a:r>
            <a:r>
              <a:rPr lang="en-IN" sz="2000" dirty="0" smtClean="0"/>
              <a:t>).</a:t>
            </a:r>
          </a:p>
          <a:p>
            <a:r>
              <a:rPr lang="en-IN" sz="2000" dirty="0"/>
              <a:t>Intermediate filaments are a family of structures with dimensions (diameter 8 to 10 </a:t>
            </a:r>
            <a:r>
              <a:rPr lang="en-IN" sz="2000" dirty="0" smtClean="0"/>
              <a:t>nm) intermediate </a:t>
            </a:r>
            <a:r>
              <a:rPr lang="en-IN" sz="2000" dirty="0"/>
              <a:t>between actin filaments and microtubules. </a:t>
            </a:r>
            <a:endParaRPr lang="en-IN" sz="2000" dirty="0" smtClean="0"/>
          </a:p>
          <a:p>
            <a:r>
              <a:rPr lang="en-IN" sz="2000" dirty="0" smtClean="0"/>
              <a:t>Several </a:t>
            </a:r>
            <a:r>
              <a:rPr lang="en-IN" sz="2000" dirty="0"/>
              <a:t>different types of </a:t>
            </a:r>
            <a:r>
              <a:rPr lang="en-IN" sz="2000" dirty="0" smtClean="0"/>
              <a:t>monomeric protein </a:t>
            </a:r>
            <a:r>
              <a:rPr lang="en-IN" sz="2000" dirty="0"/>
              <a:t>subunits reversibly form intermediate </a:t>
            </a:r>
            <a:r>
              <a:rPr lang="en-IN" sz="2000" dirty="0" smtClean="0"/>
              <a:t>filaments.</a:t>
            </a:r>
          </a:p>
          <a:p>
            <a:r>
              <a:rPr lang="en-IN" sz="2000" dirty="0"/>
              <a:t>One function of intermediate filaments is to provide internal mechanical support for the</a:t>
            </a:r>
          </a:p>
          <a:p>
            <a:pPr marL="0" indent="0">
              <a:buNone/>
            </a:pPr>
            <a:r>
              <a:rPr lang="en-IN" sz="2000" dirty="0" smtClean="0"/>
              <a:t>      cell </a:t>
            </a:r>
            <a:r>
              <a:rPr lang="en-IN" sz="2000" dirty="0"/>
              <a:t>and to position its </a:t>
            </a:r>
            <a:r>
              <a:rPr lang="en-IN" sz="2000" dirty="0" smtClean="0"/>
              <a:t>organelles.</a:t>
            </a:r>
          </a:p>
          <a:p>
            <a:r>
              <a:rPr lang="en-IN" sz="2000" dirty="0" smtClean="0"/>
              <a:t> The </a:t>
            </a:r>
            <a:r>
              <a:rPr lang="en-IN" sz="2000" dirty="0"/>
              <a:t>intermediate filaments composed of keratins, a family of structural </a:t>
            </a:r>
            <a:r>
              <a:rPr lang="en-IN" sz="2000" dirty="0" smtClean="0"/>
              <a:t>proteins </a:t>
            </a:r>
            <a:r>
              <a:rPr lang="en-IN" sz="2000" dirty="0"/>
              <a:t>Hair, fingernails, and feathers are among </a:t>
            </a:r>
            <a:r>
              <a:rPr lang="en-IN" sz="2000" dirty="0" smtClean="0"/>
              <a:t>the structures </a:t>
            </a:r>
            <a:r>
              <a:rPr lang="en-IN" sz="2000" dirty="0"/>
              <a:t>composed primarily of keratins</a:t>
            </a:r>
            <a:r>
              <a:rPr lang="en-IN" sz="2000" dirty="0" smtClean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1872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Intermediate filaments - YouTub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211" y="2423195"/>
            <a:ext cx="5788789" cy="311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423195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u="sng" dirty="0" smtClean="0">
                <a:solidFill>
                  <a:srgbClr val="202124"/>
                </a:solidFill>
                <a:latin typeface="arial" panose="020B0604020202020204" pitchFamily="34" charset="0"/>
              </a:rPr>
              <a:t>Fu</a:t>
            </a:r>
            <a:r>
              <a:rPr lang="en-IN" sz="2400" b="0" i="0" u="sng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nctions</a:t>
            </a:r>
          </a:p>
          <a:p>
            <a:endParaRPr lang="en-IN" sz="2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IN" sz="2400" b="0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function of intermediate filaments is largely mechanical, meaning they provide support for the </a:t>
            </a:r>
            <a:r>
              <a:rPr lang="en-IN" sz="2400" b="1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cell</a:t>
            </a:r>
            <a:r>
              <a:rPr lang="en-IN" sz="2400" b="0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so that other microfilaments can more readily do their </a:t>
            </a:r>
            <a:r>
              <a:rPr lang="en-IN" sz="2400" b="1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transport</a:t>
            </a:r>
            <a:r>
              <a:rPr lang="en-IN" sz="2400" b="0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jobs. </a:t>
            </a:r>
          </a:p>
          <a:p>
            <a:r>
              <a:rPr lang="en-IN" sz="2400" b="0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Some intermediate filaments are even arranged in a mesh-like pattern to provide for the different support needs of different kinds of cells</a:t>
            </a:r>
            <a:r>
              <a:rPr lang="en-IN" b="0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1335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581</TotalTime>
  <Words>478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</vt:lpstr>
      <vt:lpstr>Century Gothic</vt:lpstr>
      <vt:lpstr>Wingdings</vt:lpstr>
      <vt:lpstr>Wingdings 3</vt:lpstr>
      <vt:lpstr>Ion Boardroom</vt:lpstr>
      <vt:lpstr>CYTOSKELETON</vt:lpstr>
      <vt:lpstr>Cytoskeleton</vt:lpstr>
      <vt:lpstr>PowerPoint Presentation</vt:lpstr>
      <vt:lpstr>PowerPoint Presentation</vt:lpstr>
      <vt:lpstr>PowerPoint Presentation</vt:lpstr>
      <vt:lpstr>PowerPoint Presentation</vt:lpstr>
      <vt:lpstr>Micro filaments/Actin filaments </vt:lpstr>
      <vt:lpstr>Intermediate filaments</vt:lpstr>
      <vt:lpstr>PowerPoint Presentation</vt:lpstr>
      <vt:lpstr>MOTOR PROTEINS </vt:lpstr>
      <vt:lpstr>Actin and Myosin motors</vt:lpstr>
      <vt:lpstr>PowerPoint Presentation</vt:lpstr>
      <vt:lpstr>Mechanism of Actin and Myosin</vt:lpstr>
      <vt:lpstr>PowerPoint Presentation</vt:lpstr>
      <vt:lpstr>Dynein and  kinesin motor proteins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CYTOSKELETON</dc:title>
  <dc:creator>Dhasan Francis</dc:creator>
  <cp:lastModifiedBy>user pc</cp:lastModifiedBy>
  <cp:revision>37</cp:revision>
  <dcterms:created xsi:type="dcterms:W3CDTF">2020-11-08T06:10:52Z</dcterms:created>
  <dcterms:modified xsi:type="dcterms:W3CDTF">2020-11-18T07:37:10Z</dcterms:modified>
</cp:coreProperties>
</file>