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FD013F-BFE5-4B15-BD67-5D40F7B0807E}" type="datetimeFigureOut">
              <a:rPr lang="en-US" smtClean="0"/>
              <a:t>3/25/2021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7C8C31-3067-40F9-AC4F-A03B7C98F3E7}" type="slidenum">
              <a:rPr lang="en-US" smtClean="0"/>
              <a:t>‹#›</a:t>
            </a:fld>
            <a:endParaRPr lang="en-US"/>
          </a:p>
        </p:txBody>
      </p:sp>
    </p:spTree>
    <p:extLst>
      <p:ext uri="{BB962C8B-B14F-4D97-AF65-F5344CB8AC3E}">
        <p14:creationId xmlns:p14="http://schemas.microsoft.com/office/powerpoint/2010/main" val="3139922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87C8C31-3067-40F9-AC4F-A03B7C98F3E7}" type="slidenum">
              <a:rPr lang="en-US" smtClean="0"/>
              <a:t>16</a:t>
            </a:fld>
            <a:endParaRPr lang="en-US"/>
          </a:p>
        </p:txBody>
      </p:sp>
    </p:spTree>
    <p:extLst>
      <p:ext uri="{BB962C8B-B14F-4D97-AF65-F5344CB8AC3E}">
        <p14:creationId xmlns:p14="http://schemas.microsoft.com/office/powerpoint/2010/main" val="113007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498F63A-B77C-49E3-8AF0-B24E8EA24C8D}" type="datetime1">
              <a:rPr lang="en-US" smtClean="0"/>
              <a:t>3/25/2021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59C4F40-D51D-459D-A00A-7335E9060284}"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0B453E-A1FE-4459-B699-A00B6F39642E}" type="datetime1">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37B164AF-88D5-4262-8E15-549835EA5EA6}" type="datetime1">
              <a:rPr lang="en-US" smtClean="0"/>
              <a:t>3/25/2021</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229911E-6509-4627-A846-96761D584DBA}" type="datetime1">
              <a:rPr lang="en-US" smtClean="0"/>
              <a:t>3/25/2021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F829E10-C3E6-4E42-BD3A-CB523A323FEC}" type="datetime1">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94822B9-61B8-467F-9426-46B277CE143E}" type="datetime1">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A7B489F-5906-4E43-B7D6-D513A7697BFD}" type="datetime1">
              <a:rPr lang="en-US" smtClean="0"/>
              <a:t>3/25/2021</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8AFA0-3BC8-489B-86CF-336D937F5977}" type="datetime1">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021EB42-A83A-446F-9A8D-8F6A83FF3AF6}" type="datetime1">
              <a:rPr lang="en-US" smtClean="0"/>
              <a:t>3/25/2021</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F79DB39-09FA-404C-9B10-6A69D473B0A5}" type="datetime1">
              <a:rPr lang="en-US" smtClean="0"/>
              <a:t>3/25/2021</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2DE9191-E6CE-4031-810D-6D7E9F41A63E}" type="datetime1">
              <a:rPr lang="en-US" smtClean="0"/>
              <a:t>3/25/2021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86000" y="4277838"/>
            <a:ext cx="6172200" cy="1894362"/>
          </a:xfrm>
        </p:spPr>
        <p:txBody>
          <a:bodyPr>
            <a:normAutofit fontScale="90000"/>
          </a:bodyPr>
          <a:lstStyle/>
          <a:p>
            <a:pPr algn="ctr"/>
            <a:r>
              <a:rPr lang="en-IN" sz="6000" b="1" dirty="0">
                <a:solidFill>
                  <a:schemeClr val="accent1">
                    <a:lumMod val="75000"/>
                  </a:schemeClr>
                </a:solidFill>
                <a:latin typeface="Times New Roman" panose="02020603050405020304" pitchFamily="18" charset="0"/>
                <a:cs typeface="Times New Roman" panose="02020603050405020304" pitchFamily="18" charset="0"/>
              </a:rPr>
              <a:t>Unit 4</a:t>
            </a:r>
            <a:br>
              <a:rPr lang="en-IN" sz="6000" b="1" dirty="0">
                <a:solidFill>
                  <a:schemeClr val="accent1">
                    <a:lumMod val="75000"/>
                  </a:schemeClr>
                </a:solidFill>
                <a:latin typeface="Times New Roman" panose="02020603050405020304" pitchFamily="18" charset="0"/>
                <a:cs typeface="Times New Roman" panose="02020603050405020304" pitchFamily="18" charset="0"/>
              </a:rPr>
            </a:br>
            <a:r>
              <a:rPr lang="en-IN" sz="6000" b="1" dirty="0">
                <a:solidFill>
                  <a:schemeClr val="accent1">
                    <a:lumMod val="75000"/>
                  </a:schemeClr>
                </a:solidFill>
                <a:latin typeface="Times New Roman" panose="02020603050405020304" pitchFamily="18" charset="0"/>
                <a:cs typeface="Times New Roman" panose="02020603050405020304" pitchFamily="18" charset="0"/>
              </a:rPr>
              <a:t> ATP Synthase motor, Bacterial flagellar motor, </a:t>
            </a:r>
            <a:r>
              <a:rPr lang="en-IN" sz="6000" b="1" dirty="0" smtClean="0">
                <a:solidFill>
                  <a:schemeClr val="accent1">
                    <a:lumMod val="75000"/>
                  </a:schemeClr>
                </a:solidFill>
                <a:latin typeface="Times New Roman" panose="02020603050405020304" pitchFamily="18" charset="0"/>
                <a:cs typeface="Times New Roman" panose="02020603050405020304" pitchFamily="18" charset="0"/>
              </a:rPr>
              <a:t>Cytoskeleton</a:t>
            </a:r>
            <a:r>
              <a:rPr lang="en-IN" sz="6000" b="1" dirty="0">
                <a:solidFill>
                  <a:schemeClr val="accent1">
                    <a:lumMod val="75000"/>
                  </a:schemeClr>
                </a:solidFill>
                <a:latin typeface="Times New Roman" panose="02020603050405020304" pitchFamily="18" charset="0"/>
                <a:cs typeface="Times New Roman" panose="02020603050405020304" pitchFamily="18" charset="0"/>
              </a:rPr>
              <a:t>, </a:t>
            </a:r>
            <a:r>
              <a:rPr lang="en-IN" sz="6000" b="1" dirty="0" smtClean="0">
                <a:solidFill>
                  <a:schemeClr val="accent1">
                    <a:lumMod val="75000"/>
                  </a:schemeClr>
                </a:solidFill>
                <a:latin typeface="Times New Roman" panose="02020603050405020304" pitchFamily="18" charset="0"/>
                <a:cs typeface="Times New Roman" panose="02020603050405020304" pitchFamily="18" charset="0"/>
              </a:rPr>
              <a:t>Biosensors </a:t>
            </a:r>
            <a:r>
              <a:rPr lang="en-IN" sz="6000" b="1" dirty="0">
                <a:solidFill>
                  <a:schemeClr val="accent1">
                    <a:lumMod val="75000"/>
                  </a:schemeClr>
                </a:solidFill>
                <a:latin typeface="Times New Roman" panose="02020603050405020304" pitchFamily="18" charset="0"/>
                <a:cs typeface="Times New Roman" panose="02020603050405020304" pitchFamily="18" charset="0"/>
              </a:rPr>
              <a:t>and </a:t>
            </a:r>
            <a:r>
              <a:rPr lang="en-IN" sz="6000" b="1" dirty="0" smtClean="0">
                <a:solidFill>
                  <a:schemeClr val="accent1">
                    <a:lumMod val="75000"/>
                  </a:schemeClr>
                </a:solidFill>
                <a:latin typeface="Times New Roman" panose="02020603050405020304" pitchFamily="18" charset="0"/>
                <a:cs typeface="Times New Roman" panose="02020603050405020304" pitchFamily="18" charset="0"/>
              </a:rPr>
              <a:t>Bioremediation</a:t>
            </a:r>
            <a:endParaRPr lang="en-IN" sz="6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16894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9799" y="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Flagella Structure</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object 3"/>
          <p:cNvSpPr/>
          <p:nvPr/>
        </p:nvSpPr>
        <p:spPr>
          <a:xfrm>
            <a:off x="6829425" y="0"/>
            <a:ext cx="2228850" cy="2667000"/>
          </a:xfrm>
          <a:prstGeom prst="rect">
            <a:avLst/>
          </a:prstGeom>
          <a:blipFill>
            <a:blip r:embed="rId2" cstate="print"/>
            <a:srcRect/>
            <a:stretch>
              <a:fillRect l="-18172" t="1" r="-90914" b="-14974"/>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6" name="Rectangle 5"/>
          <p:cNvSpPr/>
          <p:nvPr/>
        </p:nvSpPr>
        <p:spPr>
          <a:xfrm>
            <a:off x="381000" y="1440388"/>
            <a:ext cx="7258050" cy="5493812"/>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lagellum is composed of three parts:</a:t>
            </a:r>
          </a:p>
          <a:p>
            <a:pPr marL="342900" indent="-342900" algn="just">
              <a:lnSpc>
                <a:spcPct val="150000"/>
              </a:lnSpc>
              <a:buFont typeface="+mj-lt"/>
              <a:buAutoNum type="arabicPeriod"/>
            </a:pPr>
            <a:r>
              <a:rPr lang="en-US" b="1" dirty="0" smtClean="0">
                <a:latin typeface="Times New Roman" panose="02020603050405020304" pitchFamily="18" charset="0"/>
                <a:cs typeface="Times New Roman" panose="02020603050405020304" pitchFamily="18" charset="0"/>
              </a:rPr>
              <a:t>Filament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longest and most obvious portion is the filament, which extends from  the cell surface to the tip.</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filament is a hollow, rigid cylinder constructed of a single protein called  </a:t>
            </a:r>
            <a:r>
              <a:rPr lang="en-US" dirty="0" err="1" smtClean="0">
                <a:latin typeface="Times New Roman" panose="02020603050405020304" pitchFamily="18" charset="0"/>
                <a:cs typeface="Times New Roman" panose="02020603050405020304" pitchFamily="18" charset="0"/>
              </a:rPr>
              <a:t>flagellin</a:t>
            </a:r>
            <a:r>
              <a:rPr lang="en-US" dirty="0" smtClean="0">
                <a:latin typeface="Times New Roman" panose="02020603050405020304" pitchFamily="18" charset="0"/>
                <a:cs typeface="Times New Roman" panose="02020603050405020304" pitchFamily="18" charset="0"/>
              </a:rPr>
              <a:t>, which ranges in molecular weight from 30,000 to 60,000. The  filament ends with a capping protein.</a:t>
            </a:r>
          </a:p>
          <a:p>
            <a:pPr marL="342900" indent="-342900" algn="just">
              <a:lnSpc>
                <a:spcPct val="150000"/>
              </a:lnSpc>
              <a:buFont typeface="+mj-lt"/>
              <a:buAutoNum type="arabicPeriod" startAt="2"/>
            </a:pPr>
            <a:r>
              <a:rPr lang="en-US" b="1" dirty="0" smtClean="0">
                <a:latin typeface="Times New Roman" panose="02020603050405020304" pitchFamily="18" charset="0"/>
                <a:cs typeface="Times New Roman" panose="02020603050405020304" pitchFamily="18" charset="0"/>
              </a:rPr>
              <a:t>Basal body</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basal body is embedded in the cell</a:t>
            </a:r>
          </a:p>
          <a:p>
            <a:pPr marL="342900" indent="-342900" algn="just">
              <a:lnSpc>
                <a:spcPct val="150000"/>
              </a:lnSpc>
              <a:buFont typeface="+mj-lt"/>
              <a:buAutoNum type="arabicPeriod" startAt="3"/>
            </a:pPr>
            <a:r>
              <a:rPr lang="en-US" b="1" dirty="0" smtClean="0">
                <a:latin typeface="Times New Roman" panose="02020603050405020304" pitchFamily="18" charset="0"/>
                <a:cs typeface="Times New Roman" panose="02020603050405020304" pitchFamily="18" charset="0"/>
              </a:rPr>
              <a:t>Hook</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short, curved segment, the hook, links the filament to its basal body  and acts as a flexible coupling.</a:t>
            </a:r>
          </a:p>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78925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9799" y="147420"/>
            <a:ext cx="6742271" cy="843180"/>
          </a:xfrm>
          <a:prstGeom prst="rect">
            <a:avLst/>
          </a:prstGeom>
        </p:spPr>
        <p:txBody>
          <a:bodyPr vert="horz" wrap="square" lIns="0" tIns="12065" rIns="0" bIns="0" rtlCol="0">
            <a:spAutoFit/>
          </a:bodyPr>
          <a:lstStyle/>
          <a:p>
            <a:r>
              <a:rPr lang="en-IN" sz="5400" b="1" dirty="0">
                <a:solidFill>
                  <a:schemeClr val="accent1">
                    <a:lumMod val="75000"/>
                  </a:schemeClr>
                </a:solidFill>
                <a:latin typeface="Times New Roman" panose="02020603050405020304" pitchFamily="18" charset="0"/>
                <a:cs typeface="Times New Roman" panose="02020603050405020304" pitchFamily="18" charset="0"/>
              </a:rPr>
              <a:t>Hook &amp; Basal body</a:t>
            </a:r>
          </a:p>
        </p:txBody>
      </p:sp>
      <p:sp>
        <p:nvSpPr>
          <p:cNvPr id="6" name="Rectangle 5"/>
          <p:cNvSpPr/>
          <p:nvPr/>
        </p:nvSpPr>
        <p:spPr>
          <a:xfrm>
            <a:off x="642366" y="1752601"/>
            <a:ext cx="8229600" cy="4247317"/>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hook and basal body are quite different from the filament. Slightly wider than the filament.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hook is made of different protein subunits.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basal body is the most complex part of a flagellum.</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E.coli and most gram-negative bacteria, the body has four rings connected to a central rod.</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outer L and P rings associate with the lipopolysaccharide and peptidoglycan layers,  respectively.</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inner M ring contacts the plasma membrane.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Gram positive bacteria have only two basal body rings, an inner ring</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43947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101" y="228600"/>
            <a:ext cx="6742271" cy="627736"/>
          </a:xfrm>
          <a:prstGeom prst="rect">
            <a:avLst/>
          </a:prstGeom>
        </p:spPr>
        <p:txBody>
          <a:bodyPr vert="horz" wrap="square" lIns="0" tIns="12065" rIns="0" bIns="0" rtlCol="0">
            <a:sp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Flagellar Synthesis</a:t>
            </a:r>
          </a:p>
        </p:txBody>
      </p:sp>
      <p:sp>
        <p:nvSpPr>
          <p:cNvPr id="6" name="Rectangle 5"/>
          <p:cNvSpPr/>
          <p:nvPr/>
        </p:nvSpPr>
        <p:spPr>
          <a:xfrm>
            <a:off x="685800" y="873188"/>
            <a:ext cx="8229600"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synthesis of flagella is a complex process involving at least 20 to 30  genes.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Besides the gene for </a:t>
            </a:r>
            <a:r>
              <a:rPr lang="en-US" dirty="0" err="1" smtClean="0">
                <a:latin typeface="Times New Roman" panose="02020603050405020304" pitchFamily="18" charset="0"/>
                <a:cs typeface="Times New Roman" panose="02020603050405020304" pitchFamily="18" charset="0"/>
              </a:rPr>
              <a:t>flagellin</a:t>
            </a:r>
            <a:r>
              <a:rPr lang="en-US" dirty="0" smtClean="0">
                <a:latin typeface="Times New Roman" panose="02020603050405020304" pitchFamily="18" charset="0"/>
                <a:cs typeface="Times New Roman" panose="02020603050405020304" pitchFamily="18" charset="0"/>
              </a:rPr>
              <a:t>, 10 or more genes code for hook and  basal body proteins; other genes are concerned with the control of flagellar  construction or function.</a:t>
            </a:r>
          </a:p>
          <a:p>
            <a:pPr marL="285750" indent="-285750"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F</a:t>
            </a:r>
            <a:r>
              <a:rPr lang="en-US" dirty="0" err="1" smtClean="0">
                <a:latin typeface="Times New Roman" panose="02020603050405020304" pitchFamily="18" charset="0"/>
                <a:cs typeface="Times New Roman" panose="02020603050405020304" pitchFamily="18" charset="0"/>
              </a:rPr>
              <a:t>lagellin</a:t>
            </a:r>
            <a:r>
              <a:rPr lang="en-US" dirty="0" smtClean="0">
                <a:latin typeface="Times New Roman" panose="02020603050405020304" pitchFamily="18" charset="0"/>
                <a:cs typeface="Times New Roman" panose="02020603050405020304" pitchFamily="18" charset="0"/>
              </a:rPr>
              <a:t> subunits are transported through the filament’s hollow internal core.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they reach the tip, the subunits spontaneously aggregate under the  direction of a special filament cap so that the filament grows at its tip rather  than at the base. </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Filament synthesis is an excellent example of self- assembly.</a:t>
            </a:r>
          </a:p>
        </p:txBody>
      </p:sp>
      <p:sp>
        <p:nvSpPr>
          <p:cNvPr id="4" name="object 3"/>
          <p:cNvSpPr/>
          <p:nvPr/>
        </p:nvSpPr>
        <p:spPr>
          <a:xfrm>
            <a:off x="2057400" y="4289508"/>
            <a:ext cx="5486400" cy="2547156"/>
          </a:xfrm>
          <a:prstGeom prst="rect">
            <a:avLst/>
          </a:prstGeom>
          <a:blipFill>
            <a:blip r:embed="rId2" cstate="print"/>
            <a:srcRect/>
            <a:stretch>
              <a:fillRect t="-10601" b="-16259"/>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51887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242" y="76200"/>
            <a:ext cx="7943850" cy="1243289"/>
          </a:xfrm>
          <a:prstGeom prst="rect">
            <a:avLst/>
          </a:prstGeom>
        </p:spPr>
        <p:txBody>
          <a:bodyPr vert="horz" wrap="square" lIns="0" tIns="12065" rIns="0" bIns="0" rtlCol="0">
            <a:spAutoFit/>
          </a:bodyPr>
          <a:lstStyle/>
          <a:p>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Mechanism of Flagellar </a:t>
            </a:r>
            <a:r>
              <a:rPr lang="en-IN" sz="4000" b="1" dirty="0">
                <a:solidFill>
                  <a:schemeClr val="accent1">
                    <a:lumMod val="75000"/>
                  </a:schemeClr>
                </a:solidFill>
                <a:latin typeface="Times New Roman" panose="02020603050405020304" pitchFamily="18" charset="0"/>
                <a:cs typeface="Times New Roman" panose="02020603050405020304" pitchFamily="18" charset="0"/>
              </a:rPr>
              <a:t>Movement</a:t>
            </a:r>
          </a:p>
        </p:txBody>
      </p:sp>
      <p:sp>
        <p:nvSpPr>
          <p:cNvPr id="6" name="Rectangle 5"/>
          <p:cNvSpPr/>
          <p:nvPr/>
        </p:nvSpPr>
        <p:spPr>
          <a:xfrm>
            <a:off x="152400" y="1219200"/>
            <a:ext cx="8600694" cy="590931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Flagella act just like propellers on a boat.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Bacterial mutants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with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straight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flagella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abnormally</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hook</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regions (</a:t>
            </a:r>
            <a:r>
              <a:rPr lang="en-US" dirty="0" err="1" smtClean="0">
                <a:latin typeface="Times New Roman" panose="02020603050405020304" pitchFamily="18" charset="0"/>
                <a:cs typeface="Times New Roman" panose="02020603050405020304" pitchFamily="18" charset="0"/>
              </a:rPr>
              <a:t>polyhook</a:t>
            </a:r>
            <a:r>
              <a:rPr lang="en-US" dirty="0" smtClean="0">
                <a:latin typeface="Times New Roman" panose="02020603050405020304" pitchFamily="18" charset="0"/>
                <a:cs typeface="Times New Roman" panose="02020603050405020304" pitchFamily="18" charset="0"/>
              </a:rPr>
              <a:t> mutants) cannot swim.</a:t>
            </a:r>
          </a:p>
          <a:p>
            <a:pPr marL="285750" indent="-285750" algn="just">
              <a:lnSpc>
                <a:spcPct val="15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Monotrichous</a:t>
            </a:r>
            <a:r>
              <a:rPr lang="en-US" dirty="0" smtClean="0">
                <a:latin typeface="Times New Roman" panose="02020603050405020304" pitchFamily="18" charset="0"/>
                <a:cs typeface="Times New Roman" panose="02020603050405020304" pitchFamily="18" charset="0"/>
              </a:rPr>
              <a:t>, polar flagella rotate </a:t>
            </a:r>
            <a:r>
              <a:rPr lang="en-US" dirty="0" smtClean="0">
                <a:solidFill>
                  <a:srgbClr val="FF0000"/>
                </a:solidFill>
                <a:latin typeface="Times New Roman" panose="02020603050405020304" pitchFamily="18" charset="0"/>
                <a:cs typeface="Times New Roman" panose="02020603050405020304" pitchFamily="18" charset="0"/>
              </a:rPr>
              <a:t>counterclockwise</a:t>
            </a:r>
            <a:r>
              <a:rPr lang="en-US" dirty="0" smtClean="0">
                <a:latin typeface="Times New Roman" panose="02020603050405020304" pitchFamily="18" charset="0"/>
                <a:cs typeface="Times New Roman" panose="02020603050405020304" pitchFamily="18" charset="0"/>
              </a:rPr>
              <a:t> (when viewed from outside the cell)  during normal forward movement, whereas the cell itself rotates </a:t>
            </a:r>
            <a:r>
              <a:rPr lang="en-US" dirty="0" smtClean="0">
                <a:solidFill>
                  <a:srgbClr val="FF0000"/>
                </a:solidFill>
                <a:latin typeface="Times New Roman" panose="02020603050405020304" pitchFamily="18" charset="0"/>
                <a:cs typeface="Times New Roman" panose="02020603050405020304" pitchFamily="18" charset="0"/>
              </a:rPr>
              <a:t>slowly clockwise</a:t>
            </a:r>
            <a:r>
              <a:rPr lang="en-US" dirty="0" smtClean="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Bacteria swim through rotation of their rigid flagella, there must be some sort of motor at  the base. A rod or shaft extends from the hook and ends in the M ring, which can rotate  freely in the plasma membrane.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 ring is attached to the cell wall in gram-positive cells and does not rotate. The P and L  rings of gram-negative bacteria would act as bearings for the rotating rod. There is some  evidence that the basal body is a passive structure and rotates within a membrane-  embedded protein complex much like the rotor of an electrical motor turns in the center  of a ring of electromagnets (the stator).</a:t>
            </a:r>
          </a:p>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5"/>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3629926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06661" y="152400"/>
            <a:ext cx="7943850" cy="1243289"/>
          </a:xfrm>
          <a:prstGeom prst="rect">
            <a:avLst/>
          </a:prstGeom>
        </p:spPr>
        <p:txBody>
          <a:bodyPr vert="horz" wrap="square" lIns="0" tIns="12065" rIns="0" bIns="0" rtlCol="0">
            <a:spAutoFit/>
          </a:bodyPr>
          <a:lstStyle/>
          <a:p>
            <a:r>
              <a:rPr lang="en-IN" sz="4000" b="1" dirty="0">
                <a:solidFill>
                  <a:schemeClr val="accent1">
                    <a:lumMod val="75000"/>
                  </a:schemeClr>
                </a:solidFill>
                <a:latin typeface="Times New Roman" panose="02020603050405020304" pitchFamily="18" charset="0"/>
                <a:cs typeface="Times New Roman" panose="02020603050405020304" pitchFamily="18" charset="0"/>
              </a:rPr>
              <a:t>Mechanism </a:t>
            </a:r>
            <a:r>
              <a:rPr lang="en-IN" sz="4000" b="1" dirty="0" smtClean="0">
                <a:solidFill>
                  <a:schemeClr val="accent1">
                    <a:lumMod val="75000"/>
                  </a:schemeClr>
                </a:solidFill>
                <a:latin typeface="Times New Roman" panose="02020603050405020304" pitchFamily="18" charset="0"/>
                <a:cs typeface="Times New Roman" panose="02020603050405020304" pitchFamily="18" charset="0"/>
              </a:rPr>
              <a:t>of Flagellar </a:t>
            </a:r>
            <a:r>
              <a:rPr lang="en-IN" sz="4000" b="1" dirty="0">
                <a:solidFill>
                  <a:schemeClr val="accent1">
                    <a:lumMod val="75000"/>
                  </a:schemeClr>
                </a:solidFill>
                <a:latin typeface="Times New Roman" panose="02020603050405020304" pitchFamily="18" charset="0"/>
                <a:cs typeface="Times New Roman" panose="02020603050405020304" pitchFamily="18" charset="0"/>
              </a:rPr>
              <a:t>Movement</a:t>
            </a:r>
          </a:p>
        </p:txBody>
      </p:sp>
      <p:sp>
        <p:nvSpPr>
          <p:cNvPr id="6" name="Rectangle 5"/>
          <p:cNvSpPr/>
          <p:nvPr/>
        </p:nvSpPr>
        <p:spPr>
          <a:xfrm>
            <a:off x="523494" y="1676400"/>
            <a:ext cx="8229600" cy="4662815"/>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rotor portion of the motor seems to be made primarily of a rod, the M ring,  and a C ring joined to it on the cytoplasmic side of the basal body.</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two rings are made of several proteins; </a:t>
            </a:r>
            <a:r>
              <a:rPr lang="en-US" dirty="0" err="1" smtClean="0">
                <a:solidFill>
                  <a:srgbClr val="FF0000"/>
                </a:solidFill>
                <a:latin typeface="Times New Roman" panose="02020603050405020304" pitchFamily="18" charset="0"/>
                <a:cs typeface="Times New Roman" panose="02020603050405020304" pitchFamily="18" charset="0"/>
              </a:rPr>
              <a:t>Fli</a:t>
            </a:r>
            <a:r>
              <a:rPr lang="en-US" dirty="0" smtClean="0">
                <a:solidFill>
                  <a:srgbClr val="FF0000"/>
                </a:solidFill>
                <a:latin typeface="Times New Roman" panose="02020603050405020304" pitchFamily="18" charset="0"/>
                <a:cs typeface="Times New Roman" panose="02020603050405020304" pitchFamily="18" charset="0"/>
              </a:rPr>
              <a:t> G</a:t>
            </a:r>
            <a:r>
              <a:rPr lang="en-US" dirty="0" smtClean="0">
                <a:latin typeface="Times New Roman" panose="02020603050405020304" pitchFamily="18" charset="0"/>
                <a:cs typeface="Times New Roman" panose="02020603050405020304" pitchFamily="18" charset="0"/>
              </a:rPr>
              <a:t> is particularly important in  generating flagellar rotation.</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two most important proteins in the stator part of the motor are Mot A and  Mot B.</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These form a proton channel through the plasma membrane, and Mot B also  anchors the Mot complex to cell wall peptidoglycan.</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There is some evidence that Mot A and </a:t>
            </a:r>
            <a:r>
              <a:rPr lang="en-US" dirty="0" err="1" smtClean="0">
                <a:latin typeface="Times New Roman" panose="02020603050405020304" pitchFamily="18" charset="0"/>
                <a:cs typeface="Times New Roman" panose="02020603050405020304" pitchFamily="18" charset="0"/>
              </a:rPr>
              <a:t>Fli</a:t>
            </a:r>
            <a:r>
              <a:rPr lang="en-US" dirty="0" smtClean="0">
                <a:latin typeface="Times New Roman" panose="02020603050405020304" pitchFamily="18" charset="0"/>
                <a:cs typeface="Times New Roman" panose="02020603050405020304" pitchFamily="18" charset="0"/>
              </a:rPr>
              <a:t> G directly interact during flagellar  rotation. This rotation is driven by proton or sodium gradients in prokaryotes, not  directly by ATP as is the case with eukaryotic flagella.</a:t>
            </a:r>
          </a:p>
        </p:txBody>
      </p:sp>
      <p:sp>
        <p:nvSpPr>
          <p:cNvPr id="2" name="Slide Number Placeholder 1"/>
          <p:cNvSpPr>
            <a:spLocks noGrp="1"/>
          </p:cNvSpPr>
          <p:nvPr>
            <p:ph type="sldNum" sz="quarter" idx="15"/>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64675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93242" y="152400"/>
            <a:ext cx="7943850"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Flagellar </a:t>
            </a:r>
            <a:r>
              <a:rPr lang="en-IN" sz="5400" b="1" dirty="0">
                <a:solidFill>
                  <a:schemeClr val="accent1">
                    <a:lumMod val="75000"/>
                  </a:schemeClr>
                </a:solidFill>
                <a:latin typeface="Times New Roman" panose="02020603050405020304" pitchFamily="18" charset="0"/>
                <a:cs typeface="Times New Roman" panose="02020603050405020304" pitchFamily="18" charset="0"/>
              </a:rPr>
              <a:t>Movement</a:t>
            </a:r>
          </a:p>
        </p:txBody>
      </p:sp>
      <p:sp>
        <p:nvSpPr>
          <p:cNvPr id="6" name="Rectangle 5"/>
          <p:cNvSpPr/>
          <p:nvPr/>
        </p:nvSpPr>
        <p:spPr>
          <a:xfrm>
            <a:off x="523494" y="1676400"/>
            <a:ext cx="8229600" cy="507831"/>
          </a:xfrm>
          <a:prstGeom prst="rect">
            <a:avLst/>
          </a:prstGeom>
        </p:spPr>
        <p:txBody>
          <a:bodyPr wrap="square">
            <a:spAutoFit/>
          </a:bodyPr>
          <a:lstStyle/>
          <a:p>
            <a:pPr marL="285750" indent="-285750" algn="just">
              <a:lnSpc>
                <a:spcPct val="150000"/>
              </a:lnSpc>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pic>
        <p:nvPicPr>
          <p:cNvPr id="3074" name="Picture 2" descr="https://images.slideplayer.com/14/4428210/slides/slide_4.jpg"/>
          <p:cNvPicPr>
            <a:picLocks noChangeAspect="1" noChangeArrowheads="1"/>
          </p:cNvPicPr>
          <p:nvPr/>
        </p:nvPicPr>
        <p:blipFill rotWithShape="1">
          <a:blip r:embed="rId2">
            <a:extLst>
              <a:ext uri="{28A0092B-C50C-407E-A947-70E740481C1C}">
                <a14:useLocalDpi xmlns:a14="http://schemas.microsoft.com/office/drawing/2010/main" val="0"/>
              </a:ext>
            </a:extLst>
          </a:blip>
          <a:srcRect l="5396" t="14652" r="9202"/>
          <a:stretch/>
        </p:blipFill>
        <p:spPr bwMode="auto">
          <a:xfrm>
            <a:off x="114300" y="1874957"/>
            <a:ext cx="4322826" cy="4320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1.bp.blogspot.com/-fXZpgfdRGV0/XW6OTstmLpI/AAAAAAAAQxU/NoEqpYyUKGoAUgxS3_jK-_yXgg5Kgl5ogCLcBGAs/w640/Screenshot%2B%2528126%2529.png"/>
          <p:cNvPicPr>
            <a:picLocks noChangeAspect="1" noChangeArrowheads="1"/>
          </p:cNvPicPr>
          <p:nvPr/>
        </p:nvPicPr>
        <p:blipFill rotWithShape="1">
          <a:blip r:embed="rId3">
            <a:extLst>
              <a:ext uri="{28A0092B-C50C-407E-A947-70E740481C1C}">
                <a14:useLocalDpi xmlns:a14="http://schemas.microsoft.com/office/drawing/2010/main" val="0"/>
              </a:ext>
            </a:extLst>
          </a:blip>
          <a:srcRect l="21757" t="2519" r="16318"/>
          <a:stretch/>
        </p:blipFill>
        <p:spPr bwMode="auto">
          <a:xfrm>
            <a:off x="6876288" y="1874957"/>
            <a:ext cx="2114550" cy="46518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1124" y="2438400"/>
            <a:ext cx="2400300" cy="2286000"/>
          </a:xfrm>
          <a:prstGeom prst="rect">
            <a:avLst/>
          </a:prstGeom>
        </p:spPr>
      </p:pic>
      <p:sp>
        <p:nvSpPr>
          <p:cNvPr id="2" name="Slide Number Placeholder 1"/>
          <p:cNvSpPr>
            <a:spLocks noGrp="1"/>
          </p:cNvSpPr>
          <p:nvPr>
            <p:ph type="sldNum" sz="quarter" idx="15"/>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146066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800"/>
            <a:ext cx="7467600" cy="1143000"/>
          </a:xfrm>
        </p:spPr>
        <p:txBody>
          <a:bodyPr>
            <a:normAutofit/>
          </a:bodyPr>
          <a:lstStyle/>
          <a:p>
            <a:pPr algn="ctr"/>
            <a:r>
              <a:rPr lang="en-US" sz="5400" b="1" dirty="0" smtClean="0">
                <a:solidFill>
                  <a:srgbClr val="00B0F0"/>
                </a:solidFill>
              </a:rPr>
              <a:t>Thank You</a:t>
            </a:r>
            <a:endParaRPr lang="en-US" sz="5400" b="1" dirty="0">
              <a:solidFill>
                <a:srgbClr val="00B0F0"/>
              </a:solidFill>
            </a:endParaRPr>
          </a:p>
        </p:txBody>
      </p:sp>
      <p:sp>
        <p:nvSpPr>
          <p:cNvPr id="3" name="Slide Number Placeholder 2"/>
          <p:cNvSpPr>
            <a:spLocks noGrp="1"/>
          </p:cNvSpPr>
          <p:nvPr>
            <p:ph type="sldNum" sz="quarter" idx="11"/>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684417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5801" y="76200"/>
            <a:ext cx="6742271" cy="689291"/>
          </a:xfrm>
          <a:prstGeom prst="rect">
            <a:avLst/>
          </a:prstGeom>
        </p:spPr>
        <p:txBody>
          <a:bodyPr vert="horz" wrap="square" lIns="0" tIns="12065" rIns="0" bIns="0" rtlCol="0">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ATP SYNTHASE MOTOR</a:t>
            </a:r>
          </a:p>
        </p:txBody>
      </p:sp>
      <p:sp>
        <p:nvSpPr>
          <p:cNvPr id="6" name="Rectangle 5"/>
          <p:cNvSpPr/>
          <p:nvPr/>
        </p:nvSpPr>
        <p:spPr>
          <a:xfrm>
            <a:off x="0" y="1066800"/>
            <a:ext cx="9144000" cy="5355312"/>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An </a:t>
            </a:r>
            <a:r>
              <a:rPr lang="en-US" sz="1900" dirty="0">
                <a:latin typeface="Times New Roman" panose="02020603050405020304" pitchFamily="18" charset="0"/>
                <a:cs typeface="Times New Roman" panose="02020603050405020304" pitchFamily="18" charset="0"/>
              </a:rPr>
              <a:t>enzyme within our body's cells called an ATP Synthase. </a:t>
            </a: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Like </a:t>
            </a:r>
            <a:r>
              <a:rPr lang="en-US" sz="1900" dirty="0">
                <a:latin typeface="Times New Roman" panose="02020603050405020304" pitchFamily="18" charset="0"/>
                <a:cs typeface="Times New Roman" panose="02020603050405020304" pitchFamily="18" charset="0"/>
              </a:rPr>
              <a:t>any other motor it rotates, and surprisingly fast - in fact at about 6,000 revs per minute.</a:t>
            </a: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Further, it is </a:t>
            </a:r>
            <a:r>
              <a:rPr lang="en-US" sz="1900" dirty="0">
                <a:latin typeface="Times New Roman" panose="02020603050405020304" pitchFamily="18" charset="0"/>
                <a:cs typeface="Times New Roman" panose="02020603050405020304" pitchFamily="18" charset="0"/>
              </a:rPr>
              <a:t>being </a:t>
            </a:r>
            <a:r>
              <a:rPr lang="en-US" sz="1900" dirty="0">
                <a:solidFill>
                  <a:srgbClr val="FF0000"/>
                </a:solidFill>
                <a:latin typeface="Times New Roman" panose="02020603050405020304" pitchFamily="18" charset="0"/>
                <a:cs typeface="Times New Roman" panose="02020603050405020304" pitchFamily="18" charset="0"/>
              </a:rPr>
              <a:t>200,000 times </a:t>
            </a:r>
            <a:r>
              <a:rPr lang="en-US" sz="1900" dirty="0">
                <a:latin typeface="Times New Roman" panose="02020603050405020304" pitchFamily="18" charset="0"/>
                <a:cs typeface="Times New Roman" panose="02020603050405020304" pitchFamily="18" charset="0"/>
              </a:rPr>
              <a:t>smaller than a </a:t>
            </a:r>
            <a:r>
              <a:rPr lang="en-US" sz="1900" dirty="0" smtClean="0">
                <a:latin typeface="Times New Roman" panose="02020603050405020304" pitchFamily="18" charset="0"/>
                <a:cs typeface="Times New Roman" panose="02020603050405020304" pitchFamily="18" charset="0"/>
              </a:rPr>
              <a:t>pinhead</a:t>
            </a:r>
            <a:r>
              <a:rPr lang="en-US" sz="1900" dirty="0">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ATP Synthase motor's job is to manufacture </a:t>
            </a:r>
            <a:r>
              <a:rPr lang="en-US" sz="1900" dirty="0">
                <a:latin typeface="Times New Roman" panose="02020603050405020304" pitchFamily="18" charset="0"/>
                <a:cs typeface="Times New Roman" panose="02020603050405020304" pitchFamily="18" charset="0"/>
              </a:rPr>
              <a:t>a </a:t>
            </a:r>
            <a:r>
              <a:rPr lang="en-US" sz="1900" dirty="0" smtClean="0">
                <a:latin typeface="Times New Roman" panose="02020603050405020304" pitchFamily="18" charset="0"/>
                <a:cs typeface="Times New Roman" panose="02020603050405020304" pitchFamily="18" charset="0"/>
              </a:rPr>
              <a:t>little molecule called ATP - short for Adenosine  </a:t>
            </a:r>
            <a:r>
              <a:rPr lang="en-US" sz="1900" dirty="0">
                <a:latin typeface="Times New Roman" panose="02020603050405020304" pitchFamily="18" charset="0"/>
                <a:cs typeface="Times New Roman" panose="02020603050405020304" pitchFamily="18" charset="0"/>
              </a:rPr>
              <a:t>triphosphate </a:t>
            </a:r>
            <a:r>
              <a:rPr lang="en-US" sz="1900" dirty="0" smtClean="0">
                <a:latin typeface="Times New Roman" panose="02020603050405020304" pitchFamily="18" charset="0"/>
                <a:cs typeface="Times New Roman" panose="02020603050405020304" pitchFamily="18" charset="0"/>
              </a:rPr>
              <a:t>- which is of enormous importance for the successful functioning </a:t>
            </a:r>
            <a:r>
              <a:rPr lang="en-US" sz="1900" dirty="0">
                <a:latin typeface="Times New Roman" panose="02020603050405020304" pitchFamily="18" charset="0"/>
                <a:cs typeface="Times New Roman" panose="02020603050405020304" pitchFamily="18" charset="0"/>
              </a:rPr>
              <a:t>of our bodies.</a:t>
            </a:r>
          </a:p>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ATP synthase is an enzyme that directly generates </a:t>
            </a:r>
            <a:r>
              <a:rPr lang="en-US" sz="1900" dirty="0">
                <a:solidFill>
                  <a:srgbClr val="FF0000"/>
                </a:solidFill>
                <a:latin typeface="Times New Roman" panose="02020603050405020304" pitchFamily="18" charset="0"/>
                <a:cs typeface="Times New Roman" panose="02020603050405020304" pitchFamily="18" charset="0"/>
              </a:rPr>
              <a:t>adenosine triphosphate (ATP) </a:t>
            </a:r>
            <a:r>
              <a:rPr lang="en-US" sz="1900" dirty="0">
                <a:latin typeface="Times New Roman" panose="02020603050405020304" pitchFamily="18" charset="0"/>
                <a:cs typeface="Times New Roman" panose="02020603050405020304" pitchFamily="18" charset="0"/>
              </a:rPr>
              <a:t>during the process of cellular respiration.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ATP </a:t>
            </a:r>
            <a:r>
              <a:rPr lang="en-US" sz="1900" dirty="0">
                <a:latin typeface="Times New Roman" panose="02020603050405020304" pitchFamily="18" charset="0"/>
                <a:cs typeface="Times New Roman" panose="02020603050405020304" pitchFamily="18" charset="0"/>
              </a:rPr>
              <a:t>is the main energy molecule used in cells. ATP synthase forms ATP from adenosine diphosphate (ADP) and an inorganic phosphate (Pi) through oxidative phosphorylation, which is a process in which enzymes oxidize nutrients to form ATP. </a:t>
            </a:r>
          </a:p>
        </p:txBody>
      </p:sp>
      <p:sp>
        <p:nvSpPr>
          <p:cNvPr id="2" name="Slide Number Placeholder 1"/>
          <p:cNvSpPr>
            <a:spLocks noGrp="1"/>
          </p:cNvSpPr>
          <p:nvPr>
            <p:ph type="sldNum" sz="quarter" idx="15"/>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0000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1529" y="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Function</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1026869"/>
            <a:ext cx="8858250" cy="491673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function of ATP synthase is to produce ATP.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ATP </a:t>
            </a:r>
            <a:r>
              <a:rPr lang="en-US" sz="1900" dirty="0">
                <a:latin typeface="Times New Roman" panose="02020603050405020304" pitchFamily="18" charset="0"/>
                <a:cs typeface="Times New Roman" panose="02020603050405020304" pitchFamily="18" charset="0"/>
              </a:rPr>
              <a:t>is necessary to power all cellular processes, so it is constantly being used by cells and constantly needs to be produced.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Each </a:t>
            </a:r>
            <a:r>
              <a:rPr lang="en-US" sz="1900" dirty="0">
                <a:latin typeface="Times New Roman" panose="02020603050405020304" pitchFamily="18" charset="0"/>
                <a:cs typeface="Times New Roman" panose="02020603050405020304" pitchFamily="18" charset="0"/>
              </a:rPr>
              <a:t>ATP synthase can produce about </a:t>
            </a:r>
            <a:r>
              <a:rPr lang="en-US" sz="1900" dirty="0">
                <a:solidFill>
                  <a:srgbClr val="FF0000"/>
                </a:solidFill>
                <a:latin typeface="Times New Roman" panose="02020603050405020304" pitchFamily="18" charset="0"/>
                <a:cs typeface="Times New Roman" panose="02020603050405020304" pitchFamily="18" charset="0"/>
              </a:rPr>
              <a:t>100 molecules of ATP every second</a:t>
            </a:r>
            <a:r>
              <a:rPr lang="en-US" sz="1900" dirty="0">
                <a:latin typeface="Times New Roman" panose="02020603050405020304" pitchFamily="18" charset="0"/>
                <a:cs typeface="Times New Roman" panose="02020603050405020304" pitchFamily="18" charset="0"/>
              </a:rPr>
              <a:t>. Eukaryotes, such as plants, animals, and fungi, have organelles called mitochondria that mainly function as ATP producers.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Plants </a:t>
            </a:r>
            <a:r>
              <a:rPr lang="en-US" sz="1900" dirty="0">
                <a:latin typeface="Times New Roman" panose="02020603050405020304" pitchFamily="18" charset="0"/>
                <a:cs typeface="Times New Roman" panose="02020603050405020304" pitchFamily="18" charset="0"/>
              </a:rPr>
              <a:t>also have chloroplasts that contain ATP synthase and </a:t>
            </a:r>
            <a:r>
              <a:rPr lang="en-US" sz="1900" dirty="0">
                <a:solidFill>
                  <a:srgbClr val="FF0000"/>
                </a:solidFill>
                <a:latin typeface="Times New Roman" panose="02020603050405020304" pitchFamily="18" charset="0"/>
                <a:cs typeface="Times New Roman" panose="02020603050405020304" pitchFamily="18" charset="0"/>
              </a:rPr>
              <a:t>can produce ATP from sunlight and carbon dioxide. </a:t>
            </a:r>
            <a:endParaRPr lang="en-US" sz="1900"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Bacteria </a:t>
            </a:r>
            <a:r>
              <a:rPr lang="en-US" sz="1900" dirty="0">
                <a:latin typeface="Times New Roman" panose="02020603050405020304" pitchFamily="18" charset="0"/>
                <a:cs typeface="Times New Roman" panose="02020603050405020304" pitchFamily="18" charset="0"/>
              </a:rPr>
              <a:t>and archaea, which make up the prokaryotes, do not have mitochondria but </a:t>
            </a:r>
            <a:r>
              <a:rPr lang="en-US" sz="1900" dirty="0">
                <a:solidFill>
                  <a:srgbClr val="FF0000"/>
                </a:solidFill>
                <a:latin typeface="Times New Roman" panose="02020603050405020304" pitchFamily="18" charset="0"/>
                <a:cs typeface="Times New Roman" panose="02020603050405020304" pitchFamily="18" charset="0"/>
              </a:rPr>
              <a:t>produce ATP</a:t>
            </a:r>
            <a:r>
              <a:rPr lang="en-US" sz="1900" dirty="0">
                <a:latin typeface="Times New Roman" panose="02020603050405020304" pitchFamily="18" charset="0"/>
                <a:cs typeface="Times New Roman" panose="02020603050405020304" pitchFamily="18" charset="0"/>
              </a:rPr>
              <a:t> through similar </a:t>
            </a:r>
            <a:r>
              <a:rPr lang="en-US" sz="1900" dirty="0">
                <a:solidFill>
                  <a:srgbClr val="FF0000"/>
                </a:solidFill>
                <a:latin typeface="Times New Roman" panose="02020603050405020304" pitchFamily="18" charset="0"/>
                <a:cs typeface="Times New Roman" panose="02020603050405020304" pitchFamily="18" charset="0"/>
              </a:rPr>
              <a:t>cellular respiration processes in their plasma membrane</a:t>
            </a:r>
            <a:r>
              <a:rPr lang="en-US" sz="1900" dirty="0">
                <a:latin typeface="Times New Roman" panose="02020603050405020304" pitchFamily="18" charset="0"/>
                <a:cs typeface="Times New Roman" panose="02020603050405020304" pitchFamily="18" charset="0"/>
              </a:rPr>
              <a:t>.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Across </a:t>
            </a:r>
            <a:r>
              <a:rPr lang="en-US" sz="1900" dirty="0">
                <a:latin typeface="Times New Roman" panose="02020603050405020304" pitchFamily="18" charset="0"/>
                <a:cs typeface="Times New Roman" panose="02020603050405020304" pitchFamily="18" charset="0"/>
              </a:rPr>
              <a:t>all forms of life, ATP synthase has basically the same structure and function. </a:t>
            </a:r>
          </a:p>
        </p:txBody>
      </p:sp>
      <p:sp>
        <p:nvSpPr>
          <p:cNvPr id="2" name="Slide Number Placeholder 1"/>
          <p:cNvSpPr>
            <a:spLocks noGrp="1"/>
          </p:cNvSpPr>
          <p:nvPr>
            <p:ph type="sldNum" sz="quarter" idx="15"/>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200378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101" y="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Structure</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228600" y="720343"/>
            <a:ext cx="8629650" cy="6232475"/>
          </a:xfrm>
          <a:prstGeom prst="rect">
            <a:avLst/>
          </a:prstGeom>
        </p:spPr>
        <p:txBody>
          <a:bodyPr wrap="square">
            <a:spAutoFit/>
          </a:bodyPr>
          <a:lstStyle/>
          <a:p>
            <a:pPr algn="just">
              <a:lnSpc>
                <a:spcPct val="150000"/>
              </a:lnSpc>
            </a:pPr>
            <a:r>
              <a:rPr lang="en-US" sz="1900" dirty="0">
                <a:latin typeface="Times New Roman" panose="02020603050405020304" pitchFamily="18" charset="0"/>
                <a:cs typeface="Times New Roman" panose="02020603050405020304" pitchFamily="18" charset="0"/>
              </a:rPr>
              <a:t>ATP Synthase has two parts.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part </a:t>
            </a:r>
            <a:r>
              <a:rPr lang="en-US" sz="1900" b="1" dirty="0">
                <a:solidFill>
                  <a:srgbClr val="0070C0"/>
                </a:solidFill>
                <a:latin typeface="Times New Roman" panose="02020603050405020304" pitchFamily="18" charset="0"/>
                <a:cs typeface="Times New Roman" panose="02020603050405020304" pitchFamily="18" charset="0"/>
              </a:rPr>
              <a:t>embedded within the membrane of the mitochondria </a:t>
            </a:r>
            <a:r>
              <a:rPr lang="en-US" sz="1900" dirty="0">
                <a:latin typeface="Times New Roman" panose="02020603050405020304" pitchFamily="18" charset="0"/>
                <a:cs typeface="Times New Roman" panose="02020603050405020304" pitchFamily="18" charset="0"/>
              </a:rPr>
              <a:t>(in eukaryotes), thylakoid membrane of the chloroplast (only in plants), or plasma membrane (in </a:t>
            </a:r>
            <a:r>
              <a:rPr lang="en-US" sz="1900" dirty="0">
                <a:solidFill>
                  <a:srgbClr val="FF0000"/>
                </a:solidFill>
                <a:latin typeface="Times New Roman" panose="02020603050405020304" pitchFamily="18" charset="0"/>
                <a:cs typeface="Times New Roman" panose="02020603050405020304" pitchFamily="18" charset="0"/>
              </a:rPr>
              <a:t>prokaryotes</a:t>
            </a:r>
            <a:r>
              <a:rPr lang="en-US" sz="1900" dirty="0">
                <a:latin typeface="Times New Roman" panose="02020603050405020304" pitchFamily="18" charset="0"/>
                <a:cs typeface="Times New Roman" panose="02020603050405020304" pitchFamily="18" charset="0"/>
              </a:rPr>
              <a:t>) is called </a:t>
            </a:r>
            <a:r>
              <a:rPr lang="en-US" sz="1900" dirty="0">
                <a:solidFill>
                  <a:srgbClr val="FF0000"/>
                </a:solidFill>
                <a:latin typeface="Times New Roman" panose="02020603050405020304" pitchFamily="18" charset="0"/>
                <a:cs typeface="Times New Roman" panose="02020603050405020304" pitchFamily="18" charset="0"/>
              </a:rPr>
              <a:t>FO</a:t>
            </a:r>
            <a:r>
              <a:rPr lang="en-US" sz="1900" dirty="0">
                <a:latin typeface="Times New Roman" panose="02020603050405020304" pitchFamily="18" charset="0"/>
                <a:cs typeface="Times New Roman" panose="02020603050405020304" pitchFamily="18" charset="0"/>
              </a:rPr>
              <a:t>. This is a motor that is powered by H+ ions flowing across the membrane.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part within the </a:t>
            </a:r>
            <a:r>
              <a:rPr lang="en-US" sz="1900" dirty="0">
                <a:solidFill>
                  <a:srgbClr val="FF0000"/>
                </a:solidFill>
                <a:latin typeface="Times New Roman" panose="02020603050405020304" pitchFamily="18" charset="0"/>
                <a:cs typeface="Times New Roman" panose="02020603050405020304" pitchFamily="18" charset="0"/>
              </a:rPr>
              <a:t>mitochondria, stroma of the chloroplast</a:t>
            </a:r>
            <a:r>
              <a:rPr lang="en-US" sz="1900" dirty="0">
                <a:latin typeface="Times New Roman" panose="02020603050405020304" pitchFamily="18" charset="0"/>
                <a:cs typeface="Times New Roman" panose="02020603050405020304" pitchFamily="18" charset="0"/>
              </a:rPr>
              <a:t>, or inside the bacterial or archaeal cell is called </a:t>
            </a:r>
            <a:r>
              <a:rPr lang="en-US" sz="1900" dirty="0">
                <a:solidFill>
                  <a:srgbClr val="FF0000"/>
                </a:solidFill>
                <a:latin typeface="Times New Roman" panose="02020603050405020304" pitchFamily="18" charset="0"/>
                <a:cs typeface="Times New Roman" panose="02020603050405020304" pitchFamily="18" charset="0"/>
              </a:rPr>
              <a:t>F1-ATPase</a:t>
            </a:r>
            <a:r>
              <a:rPr lang="en-US" sz="1900" dirty="0">
                <a:latin typeface="Times New Roman" panose="02020603050405020304" pitchFamily="18" charset="0"/>
                <a:cs typeface="Times New Roman" panose="02020603050405020304" pitchFamily="18" charset="0"/>
              </a:rPr>
              <a:t>, which has α, β and γ subunits. This is another motor that is used to generate ATP. </a:t>
            </a:r>
            <a:endParaRPr lang="en-US" sz="19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900" dirty="0" smtClean="0">
                <a:latin typeface="Times New Roman" panose="02020603050405020304" pitchFamily="18" charset="0"/>
                <a:cs typeface="Times New Roman" panose="02020603050405020304" pitchFamily="18" charset="0"/>
              </a:rPr>
              <a:t>These </a:t>
            </a:r>
            <a:r>
              <a:rPr lang="en-US" sz="1900" dirty="0">
                <a:latin typeface="Times New Roman" panose="02020603050405020304" pitchFamily="18" charset="0"/>
                <a:cs typeface="Times New Roman" panose="02020603050405020304" pitchFamily="18" charset="0"/>
              </a:rPr>
              <a:t>two parts are thought to have been two separate structures with two different functions that eventually evolved into ATP synthase. The FO region is similar to </a:t>
            </a:r>
            <a:r>
              <a:rPr lang="en-US" sz="1900" dirty="0">
                <a:solidFill>
                  <a:srgbClr val="FF0000"/>
                </a:solidFill>
                <a:latin typeface="Times New Roman" panose="02020603050405020304" pitchFamily="18" charset="0"/>
                <a:cs typeface="Times New Roman" panose="02020603050405020304" pitchFamily="18" charset="0"/>
              </a:rPr>
              <a:t>DNA helicases </a:t>
            </a:r>
            <a:r>
              <a:rPr lang="en-US" sz="1900" dirty="0">
                <a:latin typeface="Times New Roman" panose="02020603050405020304" pitchFamily="18" charset="0"/>
                <a:cs typeface="Times New Roman" panose="02020603050405020304" pitchFamily="18" charset="0"/>
              </a:rPr>
              <a:t>(enzymes that unzip DNA so that it can be used as a template for reproduction), while the F1-ATPase region is similar to the H+ motors that allow flagella, arm-like appendages on some bacteria, to move. </a:t>
            </a:r>
            <a:r>
              <a:rPr lang="en-US" sz="1900" dirty="0">
                <a:solidFill>
                  <a:srgbClr val="FF0000"/>
                </a:solidFill>
                <a:latin typeface="Times New Roman" panose="02020603050405020304" pitchFamily="18" charset="0"/>
                <a:cs typeface="Times New Roman" panose="02020603050405020304" pitchFamily="18" charset="0"/>
              </a:rPr>
              <a:t>F1-ATPase</a:t>
            </a:r>
            <a:r>
              <a:rPr lang="en-US" sz="1900" dirty="0">
                <a:latin typeface="Times New Roman" panose="02020603050405020304" pitchFamily="18" charset="0"/>
                <a:cs typeface="Times New Roman" panose="02020603050405020304" pitchFamily="18" charset="0"/>
              </a:rPr>
              <a:t> has a central stalk and rotor that, when turned, converts </a:t>
            </a:r>
            <a:r>
              <a:rPr lang="en-US" sz="1900" dirty="0">
                <a:solidFill>
                  <a:srgbClr val="FF0000"/>
                </a:solidFill>
                <a:latin typeface="Times New Roman" panose="02020603050405020304" pitchFamily="18" charset="0"/>
                <a:cs typeface="Times New Roman" panose="02020603050405020304" pitchFamily="18" charset="0"/>
              </a:rPr>
              <a:t>ADP and Pi into ATP.</a:t>
            </a:r>
          </a:p>
        </p:txBody>
      </p:sp>
      <p:sp>
        <p:nvSpPr>
          <p:cNvPr id="2" name="Slide Number Placeholder 1"/>
          <p:cNvSpPr>
            <a:spLocks noGrp="1"/>
          </p:cNvSpPr>
          <p:nvPr>
            <p:ph type="sldNum" sz="quarter" idx="15"/>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041107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101" y="14742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Structure</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C:\Users\Rajasekar\Desktop\300x425xatp_sythase_mod.jpg.pagespeed.ic.4q8Aa_taUT.jpg"/>
          <p:cNvPicPr/>
          <p:nvPr/>
        </p:nvPicPr>
        <p:blipFill>
          <a:blip r:embed="rId2">
            <a:extLst>
              <a:ext uri="{28A0092B-C50C-407E-A947-70E740481C1C}">
                <a14:useLocalDpi xmlns:a14="http://schemas.microsoft.com/office/drawing/2010/main" val="0"/>
              </a:ext>
            </a:extLst>
          </a:blip>
          <a:srcRect/>
          <a:stretch>
            <a:fillRect/>
          </a:stretch>
        </p:blipFill>
        <p:spPr bwMode="auto">
          <a:xfrm>
            <a:off x="1200151" y="1447800"/>
            <a:ext cx="1749266" cy="3599815"/>
          </a:xfrm>
          <a:prstGeom prst="rect">
            <a:avLst/>
          </a:prstGeom>
          <a:noFill/>
          <a:ln>
            <a:noFill/>
          </a:ln>
        </p:spPr>
      </p:pic>
      <p:sp>
        <p:nvSpPr>
          <p:cNvPr id="2" name="Rectangle 1"/>
          <p:cNvSpPr/>
          <p:nvPr/>
        </p:nvSpPr>
        <p:spPr>
          <a:xfrm>
            <a:off x="171450" y="5428615"/>
            <a:ext cx="4572000" cy="923330"/>
          </a:xfrm>
          <a:prstGeom prst="rect">
            <a:avLst/>
          </a:prstGeom>
        </p:spPr>
        <p:txBody>
          <a:bodyPr>
            <a:spAutoFit/>
          </a:bodyPr>
          <a:lstStyle/>
          <a:p>
            <a:pPr algn="ctr"/>
            <a:r>
              <a:rPr lang="en-IN" dirty="0">
                <a:solidFill>
                  <a:srgbClr val="222222"/>
                </a:solidFill>
                <a:latin typeface="Times New Roman" panose="02020603050405020304" pitchFamily="18" charset="0"/>
                <a:ea typeface="Times New Roman" panose="02020603050405020304" pitchFamily="18" charset="0"/>
              </a:rPr>
              <a:t>Model of the F-ATP synthase showing the </a:t>
            </a:r>
            <a:r>
              <a:rPr lang="en-IN" dirty="0" err="1" smtClean="0">
                <a:solidFill>
                  <a:srgbClr val="222222"/>
                </a:solidFill>
                <a:latin typeface="Times New Roman" panose="02020603050405020304" pitchFamily="18" charset="0"/>
                <a:ea typeface="Times New Roman" panose="02020603050405020304" pitchFamily="18" charset="0"/>
              </a:rPr>
              <a:t>Fo</a:t>
            </a:r>
            <a:r>
              <a:rPr lang="en-IN" dirty="0" smtClean="0">
                <a:solidFill>
                  <a:srgbClr val="222222"/>
                </a:solidFill>
                <a:latin typeface="Times New Roman" panose="02020603050405020304" pitchFamily="18" charset="0"/>
                <a:ea typeface="Times New Roman" panose="02020603050405020304" pitchFamily="18" charset="0"/>
              </a:rPr>
              <a:t> </a:t>
            </a:r>
            <a:r>
              <a:rPr lang="en-IN" dirty="0">
                <a:solidFill>
                  <a:srgbClr val="222222"/>
                </a:solidFill>
                <a:latin typeface="Times New Roman" panose="02020603050405020304" pitchFamily="18" charset="0"/>
                <a:ea typeface="Times New Roman" panose="02020603050405020304" pitchFamily="18" charset="0"/>
              </a:rPr>
              <a:t>and F1 complexes, the central stalk (Axle) and the Stator that prevents rotation of F1</a:t>
            </a:r>
            <a:endParaRPr lang="en-IN" dirty="0"/>
          </a:p>
        </p:txBody>
      </p:sp>
      <p:pic>
        <p:nvPicPr>
          <p:cNvPr id="7" name="Picture 6" descr="Related image"/>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39800"/>
            <a:ext cx="4800600" cy="4298315"/>
          </a:xfrm>
          <a:prstGeom prst="rect">
            <a:avLst/>
          </a:prstGeom>
          <a:noFill/>
          <a:ln>
            <a:noFill/>
          </a:ln>
        </p:spPr>
      </p:pic>
      <p:sp>
        <p:nvSpPr>
          <p:cNvPr id="5" name="Slide Number Placeholder 4"/>
          <p:cNvSpPr>
            <a:spLocks noGrp="1"/>
          </p:cNvSpPr>
          <p:nvPr>
            <p:ph type="sldNum" sz="quarter" idx="15"/>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9066354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2951" y="-79691"/>
            <a:ext cx="6343649" cy="689291"/>
          </a:xfrm>
          <a:prstGeom prst="rect">
            <a:avLst/>
          </a:prstGeom>
        </p:spPr>
        <p:txBody>
          <a:bodyPr vert="horz" wrap="square" lIns="0" tIns="12065" rIns="0" bIns="0" rtlCol="0">
            <a:spAutoFit/>
          </a:bodyPr>
          <a:lstStyle/>
          <a:p>
            <a:r>
              <a:rPr lang="en-IN" sz="4400" b="1" dirty="0" smtClean="0">
                <a:solidFill>
                  <a:schemeClr val="accent1">
                    <a:lumMod val="75000"/>
                  </a:schemeClr>
                </a:solidFill>
                <a:latin typeface="Times New Roman" panose="02020603050405020304" pitchFamily="18" charset="0"/>
                <a:cs typeface="Times New Roman" panose="02020603050405020304" pitchFamily="18" charset="0"/>
              </a:rPr>
              <a:t>Mechanism</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76200" y="647131"/>
            <a:ext cx="9067800" cy="5547929"/>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mitochondria of eukaryotes, the molecules NADH and FADH2, which are products of the citric acid cycle, pass electrons down an electron transport chain, where they travel through three different protein complexes. </a:t>
            </a:r>
            <a:endParaRPr lang="en-US"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process releases energy, and this energy allows protons (H+ ions) to travel down a proton gradient through the protein complexes, which act as proton pumps. The flow of these protons down the gradient turns the rotor and stalk of the ATP synthase, which makes it possible for a phosphate group to join with adenosine diphosphate (ADP), forming ATP. In chloroplasts, the process is similar, except light energy is the type of energy that excites electrons, causing them to flow down the electron transport chain and enable H+ ions to travel through a membrane in the chloroplast. </a:t>
            </a:r>
          </a:p>
        </p:txBody>
      </p:sp>
      <p:sp>
        <p:nvSpPr>
          <p:cNvPr id="2" name="Slide Number Placeholder 1"/>
          <p:cNvSpPr>
            <a:spLocks noGrp="1"/>
          </p:cNvSpPr>
          <p:nvPr>
            <p:ph type="sldNum" sz="quarter" idx="15"/>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53256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42951" y="45720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Mechanism</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Picture 3" descr="https://slideplayer.com/slide/12980554/79/images/13/ATP+Production+ATP+synthase%3A+produces+ATP+using+the+H%2B+gradient.jpg"/>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Layer>
                </a14:imgProps>
              </a:ext>
              <a:ext uri="{28A0092B-C50C-407E-A947-70E740481C1C}">
                <a14:useLocalDpi xmlns:a14="http://schemas.microsoft.com/office/drawing/2010/main" val="0"/>
              </a:ext>
            </a:extLst>
          </a:blip>
          <a:srcRect/>
          <a:stretch>
            <a:fillRect/>
          </a:stretch>
        </p:blipFill>
        <p:spPr bwMode="auto">
          <a:xfrm>
            <a:off x="742951" y="1300380"/>
            <a:ext cx="7639049" cy="5486400"/>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5222" y="457200"/>
            <a:ext cx="1125097" cy="1500129"/>
          </a:xfrm>
          <a:prstGeom prst="rect">
            <a:avLst/>
          </a:prstGeom>
        </p:spPr>
      </p:pic>
      <p:sp>
        <p:nvSpPr>
          <p:cNvPr id="2" name="Slide Number Placeholder 1"/>
          <p:cNvSpPr>
            <a:spLocks noGrp="1"/>
          </p:cNvSpPr>
          <p:nvPr>
            <p:ph type="sldNum" sz="quarter" idx="15"/>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14761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9799" y="363487"/>
            <a:ext cx="6742271" cy="1674176"/>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Bacterial Flagellar Motor</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685800" y="2360727"/>
            <a:ext cx="8229600" cy="2516073"/>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Flagella (s., flagellum) is a threadlike locomotor appendages extending  outward from the plasma membrane and cell wall.</a:t>
            </a:r>
          </a:p>
          <a:p>
            <a:pPr marL="285750" indent="-285750" algn="just">
              <a:lnSpc>
                <a:spcPct val="150000"/>
              </a:lnSpc>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Size: 20 nm across and up to 15 or 20 m long.</a:t>
            </a:r>
          </a:p>
          <a:p>
            <a:pPr marL="285750" indent="-285750" algn="just">
              <a:lnSpc>
                <a:spcPct val="150000"/>
              </a:lnSpc>
              <a:buFont typeface="Arial" panose="020B0604020202020204" pitchFamily="34" charset="0"/>
              <a:buChar char="•"/>
            </a:pPr>
            <a:r>
              <a:rPr lang="en-US" sz="2100" dirty="0" smtClean="0">
                <a:latin typeface="Times New Roman" panose="02020603050405020304" pitchFamily="18" charset="0"/>
                <a:cs typeface="Times New Roman" panose="02020603050405020304" pitchFamily="18" charset="0"/>
              </a:rPr>
              <a:t>structure of a flagellum can only be seen in the electron microscope because  the size is very thin.</a:t>
            </a:r>
          </a:p>
        </p:txBody>
      </p:sp>
      <p:sp>
        <p:nvSpPr>
          <p:cNvPr id="2" name="Slide Number Placeholder 1"/>
          <p:cNvSpPr>
            <a:spLocks noGrp="1"/>
          </p:cNvSpPr>
          <p:nvPr>
            <p:ph type="sldNum" sz="quarter" idx="15"/>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9290975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69799" y="0"/>
            <a:ext cx="6742271" cy="843180"/>
          </a:xfrm>
          <a:prstGeom prst="rect">
            <a:avLst/>
          </a:prstGeom>
        </p:spPr>
        <p:txBody>
          <a:bodyPr vert="horz" wrap="square" lIns="0" tIns="12065" rIns="0" bIns="0" rtlCol="0">
            <a:spAutoFit/>
          </a:bodyPr>
          <a:lstStyle/>
          <a:p>
            <a:r>
              <a:rPr lang="en-IN" sz="5400" b="1" dirty="0" smtClean="0">
                <a:solidFill>
                  <a:schemeClr val="accent1">
                    <a:lumMod val="75000"/>
                  </a:schemeClr>
                </a:solidFill>
                <a:latin typeface="Times New Roman" panose="02020603050405020304" pitchFamily="18" charset="0"/>
                <a:cs typeface="Times New Roman" panose="02020603050405020304" pitchFamily="18" charset="0"/>
              </a:rPr>
              <a:t>Types of Flagella</a:t>
            </a:r>
            <a:endParaRPr lang="en-IN" sz="5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685800" y="609600"/>
            <a:ext cx="4171950" cy="632480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Bacterial species often differ distinctively in their patterns of flagella distribution.</a:t>
            </a:r>
          </a:p>
          <a:p>
            <a:pPr marL="285750" indent="-285750" algn="just">
              <a:lnSpc>
                <a:spcPct val="15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Monotrichous</a:t>
            </a:r>
            <a:r>
              <a:rPr lang="en-US" dirty="0" smtClean="0">
                <a:latin typeface="Times New Roman" panose="02020603050405020304" pitchFamily="18" charset="0"/>
                <a:cs typeface="Times New Roman" panose="02020603050405020304" pitchFamily="18" charset="0"/>
              </a:rPr>
              <a:t> bacteria (</a:t>
            </a:r>
            <a:r>
              <a:rPr lang="en-US" dirty="0" err="1" smtClean="0">
                <a:latin typeface="Times New Roman" panose="02020603050405020304" pitchFamily="18" charset="0"/>
                <a:cs typeface="Times New Roman" panose="02020603050405020304" pitchFamily="18" charset="0"/>
              </a:rPr>
              <a:t>trichous</a:t>
            </a:r>
            <a:r>
              <a:rPr lang="en-US" dirty="0" smtClean="0">
                <a:latin typeface="Times New Roman" panose="02020603050405020304" pitchFamily="18" charset="0"/>
                <a:cs typeface="Times New Roman" panose="02020603050405020304" pitchFamily="18" charset="0"/>
              </a:rPr>
              <a:t> means hair) have one flagellum. It is located at an end, it is said to be a polar flagellum.</a:t>
            </a:r>
          </a:p>
          <a:p>
            <a:pPr marL="285750" indent="-285750" algn="just">
              <a:lnSpc>
                <a:spcPct val="15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Amphitrichous</a:t>
            </a:r>
            <a:r>
              <a:rPr lang="en-US" dirty="0" smtClean="0">
                <a:latin typeface="Times New Roman" panose="02020603050405020304" pitchFamily="18" charset="0"/>
                <a:cs typeface="Times New Roman" panose="02020603050405020304" pitchFamily="18" charset="0"/>
              </a:rPr>
              <a:t> bacteria (</a:t>
            </a:r>
            <a:r>
              <a:rPr lang="en-US" dirty="0" err="1" smtClean="0">
                <a:latin typeface="Times New Roman" panose="02020603050405020304" pitchFamily="18" charset="0"/>
                <a:cs typeface="Times New Roman" panose="02020603050405020304" pitchFamily="18" charset="0"/>
              </a:rPr>
              <a:t>amphimeans</a:t>
            </a:r>
            <a:r>
              <a:rPr lang="en-US" dirty="0" smtClean="0">
                <a:latin typeface="Times New Roman" panose="02020603050405020304" pitchFamily="18" charset="0"/>
                <a:cs typeface="Times New Roman" panose="02020603050405020304" pitchFamily="18" charset="0"/>
              </a:rPr>
              <a:t> “on both sides”) have a single flagellum at  each pole.</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contrast, </a:t>
            </a:r>
            <a:r>
              <a:rPr lang="en-US" dirty="0" err="1" smtClean="0">
                <a:latin typeface="Times New Roman" panose="02020603050405020304" pitchFamily="18" charset="0"/>
                <a:cs typeface="Times New Roman" panose="02020603050405020304" pitchFamily="18" charset="0"/>
              </a:rPr>
              <a:t>lophotrichous</a:t>
            </a:r>
            <a:r>
              <a:rPr lang="en-US" dirty="0" smtClean="0">
                <a:latin typeface="Times New Roman" panose="02020603050405020304" pitchFamily="18" charset="0"/>
                <a:cs typeface="Times New Roman" panose="02020603050405020304" pitchFamily="18" charset="0"/>
              </a:rPr>
              <a:t> bacteria (</a:t>
            </a:r>
            <a:r>
              <a:rPr lang="en-US" dirty="0" err="1" smtClean="0">
                <a:latin typeface="Times New Roman" panose="02020603050405020304" pitchFamily="18" charset="0"/>
                <a:cs typeface="Times New Roman" panose="02020603050405020304" pitchFamily="18" charset="0"/>
              </a:rPr>
              <a:t>lopho</a:t>
            </a:r>
            <a:r>
              <a:rPr lang="en-US" dirty="0" smtClean="0">
                <a:latin typeface="Times New Roman" panose="02020603050405020304" pitchFamily="18" charset="0"/>
                <a:cs typeface="Times New Roman" panose="02020603050405020304" pitchFamily="18" charset="0"/>
              </a:rPr>
              <a:t> means tuft) have a cluster of flagella at  one or both ends.</a:t>
            </a:r>
          </a:p>
          <a:p>
            <a:pPr marL="285750" indent="-28575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Flagella are spread fairly evenly over the whole surface of </a:t>
            </a:r>
            <a:r>
              <a:rPr lang="en-US" dirty="0" err="1" smtClean="0">
                <a:latin typeface="Times New Roman" panose="02020603050405020304" pitchFamily="18" charset="0"/>
                <a:cs typeface="Times New Roman" panose="02020603050405020304" pitchFamily="18" charset="0"/>
              </a:rPr>
              <a:t>peritrichous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peri</a:t>
            </a:r>
            <a:r>
              <a:rPr lang="en-US" dirty="0" smtClean="0">
                <a:latin typeface="Times New Roman" panose="02020603050405020304" pitchFamily="18" charset="0"/>
                <a:cs typeface="Times New Roman" panose="02020603050405020304" pitchFamily="18" charset="0"/>
              </a:rPr>
              <a:t>  means “around”) .</a:t>
            </a:r>
          </a:p>
        </p:txBody>
      </p:sp>
      <p:pic>
        <p:nvPicPr>
          <p:cNvPr id="4" name="Picture 2" descr="https://lh3.googleusercontent.com/proxy/_V98nvVcjOS7UnUsCOR6boIoF4KfhmQa5vC9-QoInleUM25DMAFvRiPVvYfWcGdl4uPTPg17pjlBD4gsmU292Yk9cPgM9Q2Man_yyviLceriRgGiNy-FGlZ2GvYWZ22n"/>
          <p:cNvPicPr>
            <a:picLocks noChangeAspect="1" noChangeArrowheads="1"/>
          </p:cNvPicPr>
          <p:nvPr/>
        </p:nvPicPr>
        <p:blipFill rotWithShape="1">
          <a:blip r:embed="rId2">
            <a:extLst>
              <a:ext uri="{28A0092B-C50C-407E-A947-70E740481C1C}">
                <a14:useLocalDpi xmlns:a14="http://schemas.microsoft.com/office/drawing/2010/main" val="0"/>
              </a:ext>
            </a:extLst>
          </a:blip>
          <a:srcRect t="15342"/>
          <a:stretch/>
        </p:blipFill>
        <p:spPr bwMode="auto">
          <a:xfrm>
            <a:off x="4972050" y="1524000"/>
            <a:ext cx="405765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5"/>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231736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57</TotalTime>
  <Words>1433</Words>
  <Application>Microsoft Office PowerPoint</Application>
  <PresentationFormat>On-screen Show (4:3)</PresentationFormat>
  <Paragraphs>90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Schoolbook</vt:lpstr>
      <vt:lpstr>Times New Roman</vt:lpstr>
      <vt:lpstr>Wingdings</vt:lpstr>
      <vt:lpstr>Wingdings 2</vt:lpstr>
      <vt:lpstr>Oriel</vt:lpstr>
      <vt:lpstr>Unit 4  ATP Synthase motor, Bacterial flagellar motor, Cytoskeleton, Biosensors and Bioremediation</vt:lpstr>
      <vt:lpstr>ATP SYNTHASE MOTOR</vt:lpstr>
      <vt:lpstr>Function</vt:lpstr>
      <vt:lpstr>Structure</vt:lpstr>
      <vt:lpstr>Structure</vt:lpstr>
      <vt:lpstr>Mechanism</vt:lpstr>
      <vt:lpstr>Mechanism</vt:lpstr>
      <vt:lpstr>Bacterial Flagellar Motor</vt:lpstr>
      <vt:lpstr>Types of Flagella</vt:lpstr>
      <vt:lpstr>Flagella Structure</vt:lpstr>
      <vt:lpstr>Hook &amp; Basal body</vt:lpstr>
      <vt:lpstr>Flagellar Synthesis</vt:lpstr>
      <vt:lpstr>Mechanism of Flagellar Movement</vt:lpstr>
      <vt:lpstr>Mechanism of Flagellar Movement</vt:lpstr>
      <vt:lpstr>Flagellar Movement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ATP Synthase motor, Bacterial flagellar motor, Cytoskeleton, Biosensors and Bioremediation</dc:title>
  <dc:creator>senvinoth</dc:creator>
  <cp:lastModifiedBy>user pc</cp:lastModifiedBy>
  <cp:revision>6</cp:revision>
  <dcterms:created xsi:type="dcterms:W3CDTF">2006-08-16T00:00:00Z</dcterms:created>
  <dcterms:modified xsi:type="dcterms:W3CDTF">2021-03-25T04:19:25Z</dcterms:modified>
</cp:coreProperties>
</file>