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7" r:id="rId4"/>
    <p:sldId id="259" r:id="rId5"/>
    <p:sldId id="271" r:id="rId6"/>
    <p:sldId id="261" r:id="rId7"/>
    <p:sldId id="260" r:id="rId8"/>
    <p:sldId id="262" r:id="rId9"/>
    <p:sldId id="263" r:id="rId10"/>
    <p:sldId id="266" r:id="rId11"/>
    <p:sldId id="267" r:id="rId12"/>
    <p:sldId id="264" r:id="rId13"/>
    <p:sldId id="268" r:id="rId14"/>
    <p:sldId id="265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1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5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STEM CELL</a:t>
            </a:r>
            <a:endParaRPr lang="en-US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290054" cy="481584"/>
          </a:xfrm>
        </p:spPr>
        <p:txBody>
          <a:bodyPr>
            <a:normAutofit fontScale="90000"/>
          </a:bodyPr>
          <a:lstStyle/>
          <a:p>
            <a:r>
              <a:rPr lang="en-GB" altLang="en-US" sz="4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Embryonic </a:t>
            </a:r>
            <a:r>
              <a:rPr lang="en-GB" altLang="en-US" sz="4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Stem Cells</a:t>
            </a:r>
            <a:endParaRPr lang="en-US" sz="4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76" indent="-265176" algn="just">
              <a:lnSpc>
                <a:spcPct val="90000"/>
              </a:lnSpc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Embryonic stem cells are derived from an embryo about 4–5 days old (blastocyst).</a:t>
            </a:r>
          </a:p>
          <a:p>
            <a:pPr marL="265176" indent="-265176" algn="just">
              <a:lnSpc>
                <a:spcPct val="90000"/>
              </a:lnSpc>
              <a:defRPr/>
            </a:pP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just">
              <a:lnSpc>
                <a:spcPct val="90000"/>
              </a:lnSpc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These cells have the ability to differentiate into all of the cell types that make up an organism.</a:t>
            </a:r>
            <a:endParaRPr lang="en-GB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62" y="879407"/>
            <a:ext cx="433730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6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si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860"/>
            <a:ext cx="247724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icsi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4" y="229151"/>
            <a:ext cx="24772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ertilized egg day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477246" cy="18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cell_embryo day 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51257"/>
            <a:ext cx="2477247" cy="182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4cell_embryo day 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4" y="2544330"/>
            <a:ext cx="2438978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8cell_embryo day 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63" y="2514600"/>
            <a:ext cx="2466520" cy="181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morula day 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70" y="4736234"/>
            <a:ext cx="2530774" cy="181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blastocyst day 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13" y="4734331"/>
            <a:ext cx="2509909" cy="179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0" y="2085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90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438970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355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4343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6564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647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8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042"/>
            <a:ext cx="7290054" cy="1091184"/>
          </a:xfrm>
        </p:spPr>
        <p:txBody>
          <a:bodyPr>
            <a:normAutofit/>
          </a:bodyPr>
          <a:lstStyle/>
          <a:p>
            <a:r>
              <a:rPr lang="en-GB" altLang="en-US" sz="36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Adult (tissue) </a:t>
            </a:r>
            <a:r>
              <a:rPr lang="en-GB" altLang="en-US" sz="36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Stem Cells</a:t>
            </a:r>
            <a:endParaRPr lang="en-US" sz="3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685800"/>
            <a:ext cx="4495800" cy="5943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  <a:defRPr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Adult or tissue stem cells are found in small numbers in the tissues and organs of adults including the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marrow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skeletal muscle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cells give rise to a much more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range of cell types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will tend to develop into cell types that are closely related to the tissue in which they are found. 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cells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 differentiated cells that need replaced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tissues in which they are found.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17"/>
          <a:stretch/>
        </p:blipFill>
        <p:spPr bwMode="auto">
          <a:xfrm>
            <a:off x="4800600" y="956142"/>
            <a:ext cx="411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 depicting steps in hematopoietic and stromal stem cell different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256345" cy="529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84" y="228600"/>
            <a:ext cx="8058150" cy="8138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Uses Stem Cell in Treatments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941" y="1219200"/>
            <a:ext cx="313459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00B050"/>
                </a:solidFill>
              </a:rPr>
              <a:t>Currently </a:t>
            </a:r>
            <a:r>
              <a:rPr lang="en-US" sz="2000" u="sng" dirty="0" smtClean="0">
                <a:solidFill>
                  <a:srgbClr val="00B050"/>
                </a:solidFill>
              </a:rPr>
              <a:t>Treated</a:t>
            </a:r>
            <a:endParaRPr lang="en-US" sz="2000" u="sng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Diseases (including immune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 disorders)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Genetic metabolic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disorders (very limited/experimental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Tissue/organ replacement (very limited/experimental)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351317" y="1042416"/>
            <a:ext cx="426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1800" u="sng" dirty="0">
                <a:solidFill>
                  <a:srgbClr val="00B050"/>
                </a:solidFill>
                <a:latin typeface="Calibri" pitchFamily="34" charset="0"/>
              </a:rPr>
              <a:t>Potential to Treat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Heart Disease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Liver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Disease 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Neurological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Diseases (Parkinson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s, Alzheimer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s, Huntington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s &amp; others)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Stroke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Type 1 Diabetes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Macular Degeneration (a common cause of blindness)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Cancer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HIV/AIDS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Spinal Cord Injury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Multiple Sclerosis</a:t>
            </a: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ALS (Lou Gehrig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Diseases)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447800"/>
          </a:xfrm>
          <a:prstGeom prst="rect">
            <a:avLst/>
          </a:prstGeom>
        </p:spPr>
        <p:txBody>
          <a:bodyPr rtlCol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Stem cells for drug delivery</a:t>
            </a:r>
            <a:r>
              <a:rPr lang="en-US" b="1" dirty="0" smtClean="0">
                <a:solidFill>
                  <a:srgbClr val="CC0099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CC0099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9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Focused delivery of chemotherapy for cancer</a:t>
            </a:r>
            <a:br>
              <a:rPr lang="en-US" sz="29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9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Another CIRM Disease Team</a:t>
            </a:r>
            <a:endParaRPr lang="en-US" sz="2900" b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107281" y="1712026"/>
            <a:ext cx="6929438" cy="4191000"/>
            <a:chOff x="1423636" y="2014721"/>
            <a:chExt cx="6330992" cy="3323064"/>
          </a:xfrm>
        </p:grpSpPr>
        <p:pic>
          <p:nvPicPr>
            <p:cNvPr id="4" name="Picture 20" descr="Aboody Figure.bm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1" b="37309"/>
            <a:stretch>
              <a:fillRect/>
            </a:stretch>
          </p:blipFill>
          <p:spPr bwMode="auto">
            <a:xfrm>
              <a:off x="1423636" y="2014721"/>
              <a:ext cx="6330992" cy="332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1"/>
            <p:cNvSpPr txBox="1">
              <a:spLocks noChangeArrowheads="1"/>
            </p:cNvSpPr>
            <p:nvPr/>
          </p:nvSpPr>
          <p:spPr bwMode="auto">
            <a:xfrm>
              <a:off x="3233734" y="2981431"/>
              <a:ext cx="1975852" cy="41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5EA4"/>
                  </a:solidFill>
                </a:rPr>
                <a:t>Genetically Engineered</a:t>
              </a:r>
            </a:p>
            <a:p>
              <a:pPr eaLnBrk="1" hangingPunct="1"/>
              <a:r>
                <a:rPr lang="en-US" sz="1400" b="1" dirty="0">
                  <a:solidFill>
                    <a:srgbClr val="005EA4"/>
                  </a:solidFill>
                </a:rPr>
                <a:t>Neural Stem Cells</a:t>
              </a:r>
            </a:p>
          </p:txBody>
        </p:sp>
        <p:sp>
          <p:nvSpPr>
            <p:cNvPr id="6" name="TextBox 35"/>
            <p:cNvSpPr txBox="1">
              <a:spLocks noChangeArrowheads="1"/>
            </p:cNvSpPr>
            <p:nvPr/>
          </p:nvSpPr>
          <p:spPr bwMode="auto">
            <a:xfrm>
              <a:off x="1493255" y="4068979"/>
              <a:ext cx="2756728" cy="117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37A828"/>
                  </a:solidFill>
                </a:rPr>
                <a:t>Mice are given a non-toxic drug, which the neural stem cells can convert to an active drug to shrink tumors!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49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590800"/>
            <a:ext cx="7406640" cy="1472184"/>
          </a:xfrm>
        </p:spPr>
        <p:txBody>
          <a:bodyPr/>
          <a:lstStyle/>
          <a:p>
            <a:pPr algn="ctr"/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0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7756263" cy="537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600" b="1" dirty="0" smtClean="0">
                <a:effectLst/>
                <a:latin typeface="Times New Roman" pitchFamily="18" charset="0"/>
                <a:cs typeface="Times New Roman" pitchFamily="18" charset="0"/>
              </a:rPr>
              <a:t>History</a:t>
            </a:r>
            <a:endParaRPr lang="en-US" sz="36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2826" y="809164"/>
            <a:ext cx="8498774" cy="6016179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1998 - Researchers first extract stem cells from human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embryos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1999 - First Successful human transplant of insulin-making cells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cadavers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2001 - President Bush restricts federal funding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embryonic 	stem-cell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2002 - Juvenile Diabetes Research Foundation International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$20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million fund-raising effort to support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stem-	cell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2002 - California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stem cell research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2004 - Harvard researchers grow stem cells from embryos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private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funding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2004 - Ballot measure for $3 Billion bond for stem cells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03169"/>
            <a:ext cx="7290054" cy="5577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Introduction to Stem Cell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9518"/>
            <a:ext cx="8763000" cy="4023360"/>
          </a:xfrm>
        </p:spPr>
        <p:txBody>
          <a:bodyPr>
            <a:normAutofit/>
          </a:bodyPr>
          <a:lstStyle/>
          <a:p>
            <a:pPr marL="425196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v"/>
            </a:pP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body is made up of many </a:t>
            </a:r>
            <a:r>
              <a:rPr lang="en-GB" altLang="en-US" sz="2000" b="1" dirty="0">
                <a:latin typeface="Times New Roman" pitchFamily="18" charset="0"/>
                <a:cs typeface="Times New Roman" pitchFamily="18" charset="0"/>
              </a:rPr>
              <a:t>specialised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 cells that perform </a:t>
            </a:r>
            <a:r>
              <a:rPr lang="en-GB" altLang="en-US" sz="2000" b="1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000" b="1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GB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25196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v"/>
            </a:pP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Specialised cells arise from the </a:t>
            </a:r>
            <a:r>
              <a:rPr lang="en-GB" altLang="en-US" sz="2000" b="1" dirty="0">
                <a:latin typeface="Times New Roman" pitchFamily="18" charset="0"/>
                <a:cs typeface="Times New Roman" pitchFamily="18" charset="0"/>
              </a:rPr>
              <a:t>differentiation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 of unspecialised 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cells (stem cells) 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during embryological development.</a:t>
            </a:r>
          </a:p>
          <a:p>
            <a:pPr marL="425196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tem cells are </a:t>
            </a:r>
            <a:r>
              <a:rPr lang="en-GB" altLang="en-US" sz="2000" b="1" dirty="0">
                <a:latin typeface="Times New Roman" pitchFamily="18" charset="0"/>
                <a:cs typeface="Times New Roman" pitchFamily="18" charset="0"/>
              </a:rPr>
              <a:t>unspecialised</a:t>
            </a:r>
            <a:r>
              <a:rPr lang="en-GB" altLang="en-US" sz="2000" dirty="0">
                <a:latin typeface="Times New Roman" pitchFamily="18" charset="0"/>
                <a:cs typeface="Times New Roman" pitchFamily="18" charset="0"/>
              </a:rPr>
              <a:t> cells that have the ability to reproduce and </a:t>
            </a:r>
            <a:r>
              <a:rPr lang="en-GB" altLang="en-US" sz="2000" b="1" dirty="0">
                <a:latin typeface="Times New Roman" pitchFamily="18" charset="0"/>
                <a:cs typeface="Times New Roman" pitchFamily="18" charset="0"/>
              </a:rPr>
              <a:t>differentiate into a diverse range of specialised </a:t>
            </a:r>
            <a:r>
              <a:rPr lang="en-GB" altLang="en-US" sz="2000" b="1" dirty="0" smtClean="0">
                <a:latin typeface="Times New Roman" pitchFamily="18" charset="0"/>
                <a:cs typeface="Times New Roman" pitchFamily="18" charset="0"/>
              </a:rPr>
              <a:t>cells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</a:p>
          <a:p>
            <a:pPr marL="402336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cell that has the ability to continuously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divide and differentiate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(develop)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kind(s)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cells/tissues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02336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1510"/>
            <a:ext cx="3496330" cy="226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tem Cell Therapy for Alzheimer'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79" y="4249457"/>
            <a:ext cx="4421621" cy="24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206"/>
            <a:ext cx="8375904" cy="71018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Characteristics OF </a:t>
            </a:r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Stem Cell 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290055" cy="4023360"/>
          </a:xfrm>
        </p:spPr>
        <p:txBody>
          <a:bodyPr>
            <a:normAutofit/>
          </a:bodyPr>
          <a:lstStyle/>
          <a:p>
            <a:pPr marL="579438" indent="-579438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‘Blank cells’ (unspecialized)</a:t>
            </a:r>
          </a:p>
          <a:p>
            <a:pPr marL="579438" indent="-579438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Capable of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dividing and renewing themselves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for long periods of time (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proliferation and renewal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9438" indent="-579438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Have the potential to give rise to specialized cell types (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Physical Properties of Stem Cells Predict What They Will Bec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27" y="3733800"/>
            <a:ext cx="5867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6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390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 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Stem Cells</a:t>
            </a:r>
            <a:endParaRPr lang="en-US" sz="3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very unique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Amazing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ability to develop into several distinct cell types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as a repair system for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theoretically divide without limit in a living organism in order to replenish various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stem cell divides, each new cell has the potential to either remain a stem cell or become another type of cell with a more specialized function (i.e. a muscle cell, a red blood cell, a brain cell,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185" y="76200"/>
            <a:ext cx="72694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of Stem Cells</a:t>
            </a:r>
          </a:p>
        </p:txBody>
      </p:sp>
      <p:graphicFrame>
        <p:nvGraphicFramePr>
          <p:cNvPr id="5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033799"/>
              </p:ext>
            </p:extLst>
          </p:nvPr>
        </p:nvGraphicFramePr>
        <p:xfrm>
          <a:off x="990600" y="762000"/>
          <a:ext cx="8001000" cy="4023312"/>
        </p:xfrm>
        <a:graphic>
          <a:graphicData uri="http://schemas.openxmlformats.org/drawingml/2006/table">
            <a:tbl>
              <a:tblPr/>
              <a:tblGrid>
                <a:gridCol w="1900545"/>
                <a:gridCol w="3434477"/>
                <a:gridCol w="2665978"/>
              </a:tblGrid>
              <a:tr h="614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Stem cell type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Examples</a:t>
                      </a: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Totipotent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Each cell can develop into a new individual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Cells from early (1-3 days) embryos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8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Pluripotent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Cells can form any (over 200) cell types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Some cells of blastocyst (5 to 14 days)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8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Multipotent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Cells differentiated, but can form a number of other tissues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Times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Fetal tissue, cord blood, and adult stem cells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46" name="Picture 2" descr="Do You Know the 5 Types of Stem Cells? | BioInform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71"/>
          <a:stretch/>
        </p:blipFill>
        <p:spPr bwMode="auto">
          <a:xfrm>
            <a:off x="1981200" y="4953000"/>
            <a:ext cx="4876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0"/>
            <a:ext cx="7842504" cy="854647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Stem </a:t>
            </a:r>
            <a:r>
              <a:rPr lang="en-US" sz="3600" b="1" dirty="0" smtClean="0">
                <a:effectLst/>
                <a:latin typeface="Times New Roman" pitchFamily="18" charset="0"/>
                <a:cs typeface="Times New Roman" pitchFamily="18" charset="0"/>
              </a:rPr>
              <a:t>Cell Differentiation</a:t>
            </a:r>
            <a:endParaRPr lang="en-US" sz="36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ell_different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3058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2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73" y="304800"/>
            <a:ext cx="7290054" cy="6339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of Stem </a:t>
            </a:r>
            <a:r>
              <a:rPr lang="en-US" sz="3600" b="1" dirty="0" smtClean="0"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Cells</a:t>
            </a:r>
            <a:endParaRPr lang="en-US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Embryonic stem cells</a:t>
            </a:r>
            <a:r>
              <a:rPr lang="en-US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come from a five to six-day-old embryo. They have the ability to form virtually any type of cell found in the human body.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Embryonic </a:t>
            </a:r>
            <a:r>
              <a:rPr lang="en-US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germ cells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derived from the part of a human embryo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foetus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will ultimately produce eggs or sperm (gametes).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Adult </a:t>
            </a:r>
            <a:r>
              <a:rPr lang="en-US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stem cells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undifferentiated cells found among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specialized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differentiated cells in a tissue or organ after birth. Based on current research they appear to have a more restricted ability to produce different cell types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self-renew. </a:t>
            </a:r>
          </a:p>
          <a:p>
            <a:pPr>
              <a:lnSpc>
                <a:spcPct val="17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6359" y="228600"/>
            <a:ext cx="7290054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GB" altLang="en-US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Stem Cells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3" descr="embryonic stem ce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0825"/>
            <a:ext cx="3660775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adult stem ce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1508125"/>
            <a:ext cx="36734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60537" y="5272087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4A85BF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dirty="0">
                <a:latin typeface="Arial" charset="0"/>
              </a:rPr>
              <a:t>Embryonic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934075" y="52578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4A85BF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Font typeface="Wingdings 2" pitchFamily="18" charset="2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 sz="1800" dirty="0">
                <a:latin typeface="Arial" charset="0"/>
              </a:rPr>
              <a:t>Adult</a:t>
            </a: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</TotalTime>
  <Words>666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Times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STEM CELL</vt:lpstr>
      <vt:lpstr>History</vt:lpstr>
      <vt:lpstr>Introduction to Stem Cell</vt:lpstr>
      <vt:lpstr>Characteristics OF Stem Cell </vt:lpstr>
      <vt:lpstr>Features of  Stem Cells</vt:lpstr>
      <vt:lpstr>Types of Stem Cells</vt:lpstr>
      <vt:lpstr>Stem Cell Differentiation</vt:lpstr>
      <vt:lpstr>Types of Stem Cells</vt:lpstr>
      <vt:lpstr>Types of Stem Cells </vt:lpstr>
      <vt:lpstr>Embryonic Stem Cells</vt:lpstr>
      <vt:lpstr>PowerPoint Presentation</vt:lpstr>
      <vt:lpstr>Adult (tissue) Stem Cells</vt:lpstr>
      <vt:lpstr>PowerPoint Presentation</vt:lpstr>
      <vt:lpstr>Uses Stem Cell in Treatments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senvinoth</dc:creator>
  <cp:lastModifiedBy>user pc</cp:lastModifiedBy>
  <cp:revision>30</cp:revision>
  <dcterms:created xsi:type="dcterms:W3CDTF">2006-08-16T00:00:00Z</dcterms:created>
  <dcterms:modified xsi:type="dcterms:W3CDTF">2020-10-30T06:49:51Z</dcterms:modified>
</cp:coreProperties>
</file>