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6" r:id="rId2"/>
    <p:sldId id="257" r:id="rId3"/>
    <p:sldId id="301" r:id="rId4"/>
    <p:sldId id="258" r:id="rId5"/>
    <p:sldId id="259" r:id="rId6"/>
    <p:sldId id="302" r:id="rId7"/>
    <p:sldId id="305" r:id="rId8"/>
    <p:sldId id="261" r:id="rId9"/>
    <p:sldId id="262" r:id="rId10"/>
    <p:sldId id="263" r:id="rId11"/>
    <p:sldId id="303" r:id="rId12"/>
    <p:sldId id="304" r:id="rId13"/>
    <p:sldId id="266" r:id="rId14"/>
    <p:sldId id="267" r:id="rId15"/>
    <p:sldId id="268" r:id="rId16"/>
    <p:sldId id="269" r:id="rId17"/>
    <p:sldId id="270" r:id="rId18"/>
    <p:sldId id="271"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312" r:id="rId33"/>
    <p:sldId id="313" r:id="rId34"/>
    <p:sldId id="319" r:id="rId35"/>
    <p:sldId id="314" r:id="rId36"/>
    <p:sldId id="316" r:id="rId37"/>
    <p:sldId id="317" r:id="rId38"/>
    <p:sldId id="318" r:id="rId39"/>
    <p:sldId id="299" r:id="rId40"/>
    <p:sldId id="287" r:id="rId41"/>
    <p:sldId id="306" r:id="rId42"/>
    <p:sldId id="307" r:id="rId43"/>
    <p:sldId id="308" r:id="rId44"/>
    <p:sldId id="311" r:id="rId45"/>
    <p:sldId id="310" r:id="rId46"/>
    <p:sldId id="300"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434" autoAdjust="0"/>
  </p:normalViewPr>
  <p:slideViewPr>
    <p:cSldViewPr snapToGrid="0">
      <p:cViewPr varScale="1">
        <p:scale>
          <a:sx n="70" d="100"/>
          <a:sy n="70" d="100"/>
        </p:scale>
        <p:origin x="73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B8CBBC-523C-4066-B35C-7879450D0EE6}" type="datetimeFigureOut">
              <a:rPr lang="en-IN" smtClean="0"/>
              <a:t>01-03-2021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084C48-7626-4B46-96EE-51295BD3CDFE}" type="slidenum">
              <a:rPr lang="en-IN" smtClean="0"/>
              <a:t>‹#›</a:t>
            </a:fld>
            <a:endParaRPr lang="en-IN"/>
          </a:p>
        </p:txBody>
      </p:sp>
    </p:spTree>
    <p:extLst>
      <p:ext uri="{BB962C8B-B14F-4D97-AF65-F5344CB8AC3E}">
        <p14:creationId xmlns:p14="http://schemas.microsoft.com/office/powerpoint/2010/main" val="664388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084C48-7626-4B46-96EE-51295BD3CDFE}" type="slidenum">
              <a:rPr lang="en-IN" smtClean="0"/>
              <a:t>42</a:t>
            </a:fld>
            <a:endParaRPr lang="en-IN"/>
          </a:p>
        </p:txBody>
      </p:sp>
    </p:spTree>
    <p:extLst>
      <p:ext uri="{BB962C8B-B14F-4D97-AF65-F5344CB8AC3E}">
        <p14:creationId xmlns:p14="http://schemas.microsoft.com/office/powerpoint/2010/main" val="4238441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102AB8C-60E1-47D4-A9D2-A7A8EE15722C}" type="datetimeFigureOut">
              <a:rPr lang="en-IN" smtClean="0"/>
              <a:t>01-03-2021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3543E7-1C1C-45C5-83A8-C04B46EE3AD5}" type="slidenum">
              <a:rPr lang="en-IN" smtClean="0"/>
              <a:t>‹#›</a:t>
            </a:fld>
            <a:endParaRPr lang="en-IN"/>
          </a:p>
        </p:txBody>
      </p:sp>
    </p:spTree>
    <p:extLst>
      <p:ext uri="{BB962C8B-B14F-4D97-AF65-F5344CB8AC3E}">
        <p14:creationId xmlns:p14="http://schemas.microsoft.com/office/powerpoint/2010/main" val="2712975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02AB8C-60E1-47D4-A9D2-A7A8EE15722C}" type="datetimeFigureOut">
              <a:rPr lang="en-IN" smtClean="0"/>
              <a:t>01-03-2021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3543E7-1C1C-45C5-83A8-C04B46EE3AD5}" type="slidenum">
              <a:rPr lang="en-IN" smtClean="0"/>
              <a:t>‹#›</a:t>
            </a:fld>
            <a:endParaRPr lang="en-IN"/>
          </a:p>
        </p:txBody>
      </p:sp>
    </p:spTree>
    <p:extLst>
      <p:ext uri="{BB962C8B-B14F-4D97-AF65-F5344CB8AC3E}">
        <p14:creationId xmlns:p14="http://schemas.microsoft.com/office/powerpoint/2010/main" val="3859853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02AB8C-60E1-47D4-A9D2-A7A8EE15722C}" type="datetimeFigureOut">
              <a:rPr lang="en-IN" smtClean="0"/>
              <a:t>01-03-2021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3543E7-1C1C-45C5-83A8-C04B46EE3AD5}" type="slidenum">
              <a:rPr lang="en-IN" smtClean="0"/>
              <a:t>‹#›</a:t>
            </a:fld>
            <a:endParaRPr lang="en-IN"/>
          </a:p>
        </p:txBody>
      </p:sp>
    </p:spTree>
    <p:extLst>
      <p:ext uri="{BB962C8B-B14F-4D97-AF65-F5344CB8AC3E}">
        <p14:creationId xmlns:p14="http://schemas.microsoft.com/office/powerpoint/2010/main" val="1045672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02AB8C-60E1-47D4-A9D2-A7A8EE15722C}" type="datetimeFigureOut">
              <a:rPr lang="en-IN" smtClean="0"/>
              <a:t>01-03-2021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3543E7-1C1C-45C5-83A8-C04B46EE3AD5}"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031026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02AB8C-60E1-47D4-A9D2-A7A8EE15722C}" type="datetimeFigureOut">
              <a:rPr lang="en-IN" smtClean="0"/>
              <a:t>01-03-2021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3543E7-1C1C-45C5-83A8-C04B46EE3AD5}" type="slidenum">
              <a:rPr lang="en-IN" smtClean="0"/>
              <a:t>‹#›</a:t>
            </a:fld>
            <a:endParaRPr lang="en-IN"/>
          </a:p>
        </p:txBody>
      </p:sp>
    </p:spTree>
    <p:extLst>
      <p:ext uri="{BB962C8B-B14F-4D97-AF65-F5344CB8AC3E}">
        <p14:creationId xmlns:p14="http://schemas.microsoft.com/office/powerpoint/2010/main" val="30293792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102AB8C-60E1-47D4-A9D2-A7A8EE15722C}" type="datetimeFigureOut">
              <a:rPr lang="en-IN" smtClean="0"/>
              <a:t>01-03-2021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3543E7-1C1C-45C5-83A8-C04B46EE3AD5}" type="slidenum">
              <a:rPr lang="en-IN" smtClean="0"/>
              <a:t>‹#›</a:t>
            </a:fld>
            <a:endParaRPr lang="en-IN"/>
          </a:p>
        </p:txBody>
      </p:sp>
    </p:spTree>
    <p:extLst>
      <p:ext uri="{BB962C8B-B14F-4D97-AF65-F5344CB8AC3E}">
        <p14:creationId xmlns:p14="http://schemas.microsoft.com/office/powerpoint/2010/main" val="5487187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102AB8C-60E1-47D4-A9D2-A7A8EE15722C}" type="datetimeFigureOut">
              <a:rPr lang="en-IN" smtClean="0"/>
              <a:t>01-03-2021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3543E7-1C1C-45C5-83A8-C04B46EE3AD5}" type="slidenum">
              <a:rPr lang="en-IN" smtClean="0"/>
              <a:t>‹#›</a:t>
            </a:fld>
            <a:endParaRPr lang="en-IN"/>
          </a:p>
        </p:txBody>
      </p:sp>
    </p:spTree>
    <p:extLst>
      <p:ext uri="{BB962C8B-B14F-4D97-AF65-F5344CB8AC3E}">
        <p14:creationId xmlns:p14="http://schemas.microsoft.com/office/powerpoint/2010/main" val="19638571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02AB8C-60E1-47D4-A9D2-A7A8EE15722C}" type="datetimeFigureOut">
              <a:rPr lang="en-IN" smtClean="0"/>
              <a:t>01-03-2021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3543E7-1C1C-45C5-83A8-C04B46EE3AD5}" type="slidenum">
              <a:rPr lang="en-IN" smtClean="0"/>
              <a:t>‹#›</a:t>
            </a:fld>
            <a:endParaRPr lang="en-IN"/>
          </a:p>
        </p:txBody>
      </p:sp>
    </p:spTree>
    <p:extLst>
      <p:ext uri="{BB962C8B-B14F-4D97-AF65-F5344CB8AC3E}">
        <p14:creationId xmlns:p14="http://schemas.microsoft.com/office/powerpoint/2010/main" val="32432040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02AB8C-60E1-47D4-A9D2-A7A8EE15722C}" type="datetimeFigureOut">
              <a:rPr lang="en-IN" smtClean="0"/>
              <a:t>01-03-2021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3543E7-1C1C-45C5-83A8-C04B46EE3AD5}" type="slidenum">
              <a:rPr lang="en-IN" smtClean="0"/>
              <a:t>‹#›</a:t>
            </a:fld>
            <a:endParaRPr lang="en-IN"/>
          </a:p>
        </p:txBody>
      </p:sp>
    </p:spTree>
    <p:extLst>
      <p:ext uri="{BB962C8B-B14F-4D97-AF65-F5344CB8AC3E}">
        <p14:creationId xmlns:p14="http://schemas.microsoft.com/office/powerpoint/2010/main" val="761599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5102AB8C-60E1-47D4-A9D2-A7A8EE15722C}" type="datetimeFigureOut">
              <a:rPr lang="en-IN" smtClean="0"/>
              <a:t>01-03-2021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3543E7-1C1C-45C5-83A8-C04B46EE3AD5}" type="slidenum">
              <a:rPr lang="en-IN" smtClean="0"/>
              <a:t>‹#›</a:t>
            </a:fld>
            <a:endParaRPr lang="en-IN"/>
          </a:p>
        </p:txBody>
      </p:sp>
    </p:spTree>
    <p:extLst>
      <p:ext uri="{BB962C8B-B14F-4D97-AF65-F5344CB8AC3E}">
        <p14:creationId xmlns:p14="http://schemas.microsoft.com/office/powerpoint/2010/main" val="300112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02AB8C-60E1-47D4-A9D2-A7A8EE15722C}" type="datetimeFigureOut">
              <a:rPr lang="en-IN" smtClean="0"/>
              <a:t>01-03-2021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3543E7-1C1C-45C5-83A8-C04B46EE3AD5}" type="slidenum">
              <a:rPr lang="en-IN" smtClean="0"/>
              <a:t>‹#›</a:t>
            </a:fld>
            <a:endParaRPr lang="en-IN"/>
          </a:p>
        </p:txBody>
      </p:sp>
    </p:spTree>
    <p:extLst>
      <p:ext uri="{BB962C8B-B14F-4D97-AF65-F5344CB8AC3E}">
        <p14:creationId xmlns:p14="http://schemas.microsoft.com/office/powerpoint/2010/main" val="3073047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102AB8C-60E1-47D4-A9D2-A7A8EE15722C}" type="datetimeFigureOut">
              <a:rPr lang="en-IN" smtClean="0"/>
              <a:t>01-03-2021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3543E7-1C1C-45C5-83A8-C04B46EE3AD5}" type="slidenum">
              <a:rPr lang="en-IN" smtClean="0"/>
              <a:t>‹#›</a:t>
            </a:fld>
            <a:endParaRPr lang="en-IN"/>
          </a:p>
        </p:txBody>
      </p:sp>
    </p:spTree>
    <p:extLst>
      <p:ext uri="{BB962C8B-B14F-4D97-AF65-F5344CB8AC3E}">
        <p14:creationId xmlns:p14="http://schemas.microsoft.com/office/powerpoint/2010/main" val="847987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102AB8C-60E1-47D4-A9D2-A7A8EE15722C}" type="datetimeFigureOut">
              <a:rPr lang="en-IN" smtClean="0"/>
              <a:t>01-03-2021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23543E7-1C1C-45C5-83A8-C04B46EE3AD5}" type="slidenum">
              <a:rPr lang="en-IN" smtClean="0"/>
              <a:t>‹#›</a:t>
            </a:fld>
            <a:endParaRPr lang="en-IN"/>
          </a:p>
        </p:txBody>
      </p:sp>
    </p:spTree>
    <p:extLst>
      <p:ext uri="{BB962C8B-B14F-4D97-AF65-F5344CB8AC3E}">
        <p14:creationId xmlns:p14="http://schemas.microsoft.com/office/powerpoint/2010/main" val="1285377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5102AB8C-60E1-47D4-A9D2-A7A8EE15722C}" type="datetimeFigureOut">
              <a:rPr lang="en-IN" smtClean="0"/>
              <a:t>01-03-2021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823543E7-1C1C-45C5-83A8-C04B46EE3AD5}" type="slidenum">
              <a:rPr lang="en-IN" smtClean="0"/>
              <a:t>‹#›</a:t>
            </a:fld>
            <a:endParaRPr lang="en-IN"/>
          </a:p>
        </p:txBody>
      </p:sp>
    </p:spTree>
    <p:extLst>
      <p:ext uri="{BB962C8B-B14F-4D97-AF65-F5344CB8AC3E}">
        <p14:creationId xmlns:p14="http://schemas.microsoft.com/office/powerpoint/2010/main" val="3763943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102AB8C-60E1-47D4-A9D2-A7A8EE15722C}" type="datetimeFigureOut">
              <a:rPr lang="en-IN" smtClean="0"/>
              <a:t>01-03-2021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823543E7-1C1C-45C5-83A8-C04B46EE3AD5}" type="slidenum">
              <a:rPr lang="en-IN" smtClean="0"/>
              <a:t>‹#›</a:t>
            </a:fld>
            <a:endParaRPr lang="en-IN"/>
          </a:p>
        </p:txBody>
      </p:sp>
    </p:spTree>
    <p:extLst>
      <p:ext uri="{BB962C8B-B14F-4D97-AF65-F5344CB8AC3E}">
        <p14:creationId xmlns:p14="http://schemas.microsoft.com/office/powerpoint/2010/main" val="24705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5102AB8C-60E1-47D4-A9D2-A7A8EE15722C}" type="datetimeFigureOut">
              <a:rPr lang="en-IN" smtClean="0"/>
              <a:t>01-03-2021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823543E7-1C1C-45C5-83A8-C04B46EE3AD5}" type="slidenum">
              <a:rPr lang="en-IN" smtClean="0"/>
              <a:t>‹#›</a:t>
            </a:fld>
            <a:endParaRPr lang="en-IN"/>
          </a:p>
        </p:txBody>
      </p:sp>
    </p:spTree>
    <p:extLst>
      <p:ext uri="{BB962C8B-B14F-4D97-AF65-F5344CB8AC3E}">
        <p14:creationId xmlns:p14="http://schemas.microsoft.com/office/powerpoint/2010/main" val="49471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02AB8C-60E1-47D4-A9D2-A7A8EE15722C}" type="datetimeFigureOut">
              <a:rPr lang="en-IN" smtClean="0"/>
              <a:t>01-03-2021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3543E7-1C1C-45C5-83A8-C04B46EE3AD5}" type="slidenum">
              <a:rPr lang="en-IN" smtClean="0"/>
              <a:t>‹#›</a:t>
            </a:fld>
            <a:endParaRPr lang="en-IN"/>
          </a:p>
        </p:txBody>
      </p:sp>
    </p:spTree>
    <p:extLst>
      <p:ext uri="{BB962C8B-B14F-4D97-AF65-F5344CB8AC3E}">
        <p14:creationId xmlns:p14="http://schemas.microsoft.com/office/powerpoint/2010/main" val="355546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102AB8C-60E1-47D4-A9D2-A7A8EE15722C}" type="datetimeFigureOut">
              <a:rPr lang="en-IN" smtClean="0"/>
              <a:t>01-03-2021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23543E7-1C1C-45C5-83A8-C04B46EE3AD5}" type="slidenum">
              <a:rPr lang="en-IN" smtClean="0"/>
              <a:t>‹#›</a:t>
            </a:fld>
            <a:endParaRPr lang="en-IN"/>
          </a:p>
        </p:txBody>
      </p:sp>
    </p:spTree>
    <p:extLst>
      <p:ext uri="{BB962C8B-B14F-4D97-AF65-F5344CB8AC3E}">
        <p14:creationId xmlns:p14="http://schemas.microsoft.com/office/powerpoint/2010/main" val="267312230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eol.org/pages/126716"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6868583" cy="1604493"/>
          </a:xfrm>
        </p:spPr>
        <p:txBody>
          <a:bodyPr/>
          <a:lstStyle/>
          <a:p>
            <a:r>
              <a:rPr lang="en-IN" dirty="0" smtClean="0"/>
              <a:t>UNIT 2</a:t>
            </a:r>
            <a:endParaRPr lang="en-IN" dirty="0"/>
          </a:p>
        </p:txBody>
      </p:sp>
      <p:sp>
        <p:nvSpPr>
          <p:cNvPr id="3" name="Subtitle 2"/>
          <p:cNvSpPr>
            <a:spLocks noGrp="1"/>
          </p:cNvSpPr>
          <p:nvPr>
            <p:ph type="subTitle" idx="1"/>
          </p:nvPr>
        </p:nvSpPr>
        <p:spPr>
          <a:xfrm>
            <a:off x="1257986" y="3734191"/>
            <a:ext cx="8825658" cy="861420"/>
          </a:xfrm>
        </p:spPr>
        <p:txBody>
          <a:bodyPr>
            <a:normAutofit/>
          </a:bodyPr>
          <a:lstStyle/>
          <a:p>
            <a:r>
              <a:rPr lang="en-IN" sz="4400" b="1" dirty="0" smtClean="0"/>
              <a:t>THE MOLECULAR DESIGN OF LIFE</a:t>
            </a:r>
            <a:endParaRPr lang="en-IN" sz="4400" b="1" dirty="0"/>
          </a:p>
        </p:txBody>
      </p:sp>
    </p:spTree>
    <p:extLst>
      <p:ext uri="{BB962C8B-B14F-4D97-AF65-F5344CB8AC3E}">
        <p14:creationId xmlns:p14="http://schemas.microsoft.com/office/powerpoint/2010/main" val="39069157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8112" y="-686614"/>
            <a:ext cx="11327877" cy="6001643"/>
          </a:xfrm>
          <a:prstGeom prst="rect">
            <a:avLst/>
          </a:prstGeom>
        </p:spPr>
        <p:txBody>
          <a:bodyPr wrap="square">
            <a:spAutoFit/>
          </a:bodyPr>
          <a:lstStyle/>
          <a:p>
            <a:pPr>
              <a:lnSpc>
                <a:spcPct val="200000"/>
              </a:lnSpc>
            </a:pPr>
            <a:endParaRPr lang="en-IN" sz="2400" b="1" dirty="0" smtClean="0">
              <a:latin typeface="TimesNewRomanPS-BoldMT"/>
            </a:endParaRPr>
          </a:p>
          <a:p>
            <a:pPr>
              <a:lnSpc>
                <a:spcPct val="200000"/>
              </a:lnSpc>
            </a:pPr>
            <a:r>
              <a:rPr lang="en-IN" sz="2400" b="1" dirty="0" smtClean="0">
                <a:latin typeface="TimesNewRomanPS-BoldMT"/>
              </a:rPr>
              <a:t>LOSS </a:t>
            </a:r>
            <a:r>
              <a:rPr lang="en-IN" sz="2400" b="1" dirty="0">
                <a:latin typeface="TimesNewRomanPS-BoldMT"/>
              </a:rPr>
              <a:t>OF BIODIVERSITY</a:t>
            </a:r>
          </a:p>
          <a:p>
            <a:pPr>
              <a:lnSpc>
                <a:spcPct val="200000"/>
              </a:lnSpc>
            </a:pPr>
            <a:r>
              <a:rPr lang="en-IN" sz="2400" dirty="0">
                <a:latin typeface="+mj-lt"/>
              </a:rPr>
              <a:t>The most serious aspect of the loss of biodiversity is the extinction of species.</a:t>
            </a:r>
          </a:p>
          <a:p>
            <a:pPr>
              <a:lnSpc>
                <a:spcPct val="200000"/>
              </a:lnSpc>
            </a:pPr>
            <a:r>
              <a:rPr lang="en-IN" sz="2400" dirty="0">
                <a:latin typeface="+mj-lt"/>
              </a:rPr>
              <a:t>Extinction is of three types they </a:t>
            </a:r>
            <a:r>
              <a:rPr lang="en-IN" sz="2400" dirty="0" smtClean="0">
                <a:latin typeface="+mj-lt"/>
              </a:rPr>
              <a:t>are</a:t>
            </a:r>
            <a:endParaRPr lang="en-IN" sz="2400" dirty="0">
              <a:latin typeface="+mj-lt"/>
            </a:endParaRPr>
          </a:p>
          <a:p>
            <a:pPr marL="514350" indent="-514350">
              <a:lnSpc>
                <a:spcPct val="200000"/>
              </a:lnSpc>
              <a:buAutoNum type="romanUcPeriod"/>
            </a:pPr>
            <a:r>
              <a:rPr lang="en-IN" sz="2400" b="1" dirty="0" smtClean="0">
                <a:latin typeface="TimesNewRomanPSMT"/>
              </a:rPr>
              <a:t>Natural extinction-</a:t>
            </a:r>
          </a:p>
          <a:p>
            <a:r>
              <a:rPr lang="en-IN" sz="2400" dirty="0" smtClean="0"/>
              <a:t>Natural </a:t>
            </a:r>
            <a:r>
              <a:rPr lang="en-IN" sz="2400" dirty="0"/>
              <a:t>extinction is a slow process of replacement </a:t>
            </a:r>
            <a:r>
              <a:rPr lang="en-IN" sz="2400" dirty="0" smtClean="0"/>
              <a:t>due </a:t>
            </a:r>
            <a:r>
              <a:rPr lang="en-IN" sz="2400" dirty="0"/>
              <a:t>to alternate evolution, changes in environmental </a:t>
            </a:r>
            <a:r>
              <a:rPr lang="en-IN" sz="2400" dirty="0" smtClean="0"/>
              <a:t>conditions, predators </a:t>
            </a:r>
            <a:r>
              <a:rPr lang="en-IN" sz="2400" dirty="0"/>
              <a:t>and </a:t>
            </a:r>
            <a:r>
              <a:rPr lang="en-IN" sz="2400" dirty="0" smtClean="0"/>
              <a:t>diseases</a:t>
            </a:r>
            <a:endParaRPr lang="en-IN" sz="2400" dirty="0"/>
          </a:p>
          <a:p>
            <a:r>
              <a:rPr lang="en-IN" sz="2400" dirty="0" smtClean="0"/>
              <a:t> </a:t>
            </a:r>
            <a:r>
              <a:rPr lang="en-IN" sz="2400" dirty="0" err="1" smtClean="0"/>
              <a:t>Eg</a:t>
            </a:r>
            <a:r>
              <a:rPr lang="en-IN" sz="2400" dirty="0" smtClean="0"/>
              <a:t>: </a:t>
            </a:r>
            <a:r>
              <a:rPr lang="en-US" sz="2400" dirty="0"/>
              <a:t>1936 </a:t>
            </a:r>
            <a:r>
              <a:rPr lang="en-US" sz="2400" dirty="0">
                <a:hlinkClick r:id="rId2"/>
              </a:rPr>
              <a:t>Tasmanian wolf</a:t>
            </a:r>
            <a:r>
              <a:rPr lang="en-US" sz="2400" dirty="0"/>
              <a:t> -- extinct from hunting, habitat loss, and competition with </a:t>
            </a:r>
            <a:r>
              <a:rPr lang="en-US" sz="2400" dirty="0" smtClean="0"/>
              <a:t>dogs</a:t>
            </a:r>
          </a:p>
          <a:p>
            <a:endParaRPr lang="en-US" sz="2400" dirty="0" smtClean="0"/>
          </a:p>
          <a:p>
            <a:endParaRPr lang="en-IN" sz="2400" dirty="0">
              <a:latin typeface="TimesNewRomanPSMT"/>
            </a:endParaRPr>
          </a:p>
        </p:txBody>
      </p:sp>
      <p:pic>
        <p:nvPicPr>
          <p:cNvPr id="1030" name="Picture 6" descr="Tasmanian Wol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7915" y="4234645"/>
            <a:ext cx="4363748" cy="244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7837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100" y="151790"/>
            <a:ext cx="9404723" cy="410167"/>
          </a:xfrm>
        </p:spPr>
        <p:txBody>
          <a:bodyPr/>
          <a:lstStyle/>
          <a:p>
            <a:r>
              <a:rPr lang="en-US" dirty="0" smtClean="0"/>
              <a:t>Cont.</a:t>
            </a:r>
            <a:endParaRPr lang="en-US" dirty="0"/>
          </a:p>
        </p:txBody>
      </p:sp>
      <p:sp>
        <p:nvSpPr>
          <p:cNvPr id="3" name="Content Placeholder 2"/>
          <p:cNvSpPr>
            <a:spLocks noGrp="1"/>
          </p:cNvSpPr>
          <p:nvPr>
            <p:ph idx="1"/>
          </p:nvPr>
        </p:nvSpPr>
        <p:spPr>
          <a:xfrm>
            <a:off x="296214" y="898763"/>
            <a:ext cx="11294772" cy="5534233"/>
          </a:xfrm>
        </p:spPr>
        <p:txBody>
          <a:bodyPr>
            <a:normAutofit/>
          </a:bodyPr>
          <a:lstStyle/>
          <a:p>
            <a:pPr marL="0" indent="0">
              <a:buNone/>
            </a:pPr>
            <a:r>
              <a:rPr lang="en-IN" sz="2400" dirty="0">
                <a:latin typeface="TimesNewRomanPSMT"/>
              </a:rPr>
              <a:t>II. </a:t>
            </a:r>
            <a:r>
              <a:rPr lang="en-IN" sz="2400" b="1" dirty="0">
                <a:latin typeface="TimesNewRomanPSMT"/>
              </a:rPr>
              <a:t>Mass extinction </a:t>
            </a:r>
            <a:r>
              <a:rPr lang="en-IN" sz="2400" b="1" dirty="0" smtClean="0">
                <a:latin typeface="TimesNewRomanPSMT"/>
              </a:rPr>
              <a:t>–</a:t>
            </a:r>
          </a:p>
          <a:p>
            <a:r>
              <a:rPr lang="en-IN" sz="2400" dirty="0" smtClean="0">
                <a:latin typeface="TimesNewRomanPSMT"/>
              </a:rPr>
              <a:t>Mass </a:t>
            </a:r>
            <a:r>
              <a:rPr lang="en-IN" sz="2400" dirty="0">
                <a:latin typeface="TimesNewRomanPSMT"/>
              </a:rPr>
              <a:t>extinction is </a:t>
            </a:r>
            <a:r>
              <a:rPr lang="en-IN" sz="2400" dirty="0"/>
              <a:t>due to environmental catastrophes </a:t>
            </a:r>
            <a:r>
              <a:rPr lang="en-IN" sz="2400" dirty="0" smtClean="0"/>
              <a:t>(disaster) </a:t>
            </a:r>
          </a:p>
          <a:p>
            <a:pPr marL="0" indent="0">
              <a:buNone/>
            </a:pPr>
            <a:r>
              <a:rPr lang="en-IN" sz="2400" dirty="0"/>
              <a:t> </a:t>
            </a:r>
            <a:r>
              <a:rPr lang="en-IN" sz="2400" dirty="0" smtClean="0"/>
              <a:t>                        </a:t>
            </a:r>
            <a:r>
              <a:rPr lang="en-IN" sz="2400" dirty="0" err="1" smtClean="0"/>
              <a:t>eg</a:t>
            </a:r>
            <a:r>
              <a:rPr lang="en-IN" sz="2400" dirty="0"/>
              <a:t>: Dinosaurs extinction</a:t>
            </a:r>
          </a:p>
          <a:p>
            <a:pPr marL="0" indent="0">
              <a:buNone/>
            </a:pPr>
            <a:endParaRPr lang="en-IN" sz="2400" dirty="0" smtClean="0">
              <a:latin typeface="TimesNewRomanPSMT"/>
            </a:endParaRPr>
          </a:p>
          <a:p>
            <a:pPr marL="0" indent="0">
              <a:buNone/>
            </a:pPr>
            <a:endParaRPr lang="en-IN" sz="2400" dirty="0" smtClean="0">
              <a:latin typeface="TimesNewRomanPSMT"/>
            </a:endParaRPr>
          </a:p>
          <a:p>
            <a:pPr marL="0" indent="0">
              <a:buNone/>
            </a:pPr>
            <a:endParaRPr lang="en-IN" sz="2400" dirty="0">
              <a:latin typeface="TimesNewRomanPSMT"/>
            </a:endParaRPr>
          </a:p>
          <a:p>
            <a:pPr marL="0" indent="0">
              <a:buNone/>
            </a:pPr>
            <a:endParaRPr lang="en-IN" sz="2400" dirty="0" smtClean="0">
              <a:latin typeface="TimesNewRomanPSMT"/>
            </a:endParaRPr>
          </a:p>
        </p:txBody>
      </p:sp>
      <p:pic>
        <p:nvPicPr>
          <p:cNvPr id="9" name="Picture 2" descr="Graphic on Earth's &quot;mass extinctions&quot; during the last 500 yea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759" y="2600154"/>
            <a:ext cx="8222033" cy="3942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768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4444" y="211240"/>
            <a:ext cx="11318362" cy="6421380"/>
          </a:xfrm>
        </p:spPr>
        <p:txBody>
          <a:bodyPr/>
          <a:lstStyle/>
          <a:p>
            <a:pPr marL="0" indent="0">
              <a:buNone/>
            </a:pPr>
            <a:r>
              <a:rPr lang="en-IN" dirty="0">
                <a:latin typeface="TimesNewRomanPSMT"/>
              </a:rPr>
              <a:t>III. </a:t>
            </a:r>
            <a:r>
              <a:rPr lang="en-IN" b="1" dirty="0">
                <a:latin typeface="TimesNewRomanPSMT"/>
              </a:rPr>
              <a:t>Anthropogenic extinction-</a:t>
            </a:r>
          </a:p>
          <a:p>
            <a:r>
              <a:rPr lang="en-IN" sz="2400" dirty="0" smtClean="0"/>
              <a:t>Anthropogenic </a:t>
            </a:r>
            <a:r>
              <a:rPr lang="en-IN" sz="2400" dirty="0"/>
              <a:t>extinctions are extinctions abetted by human activities </a:t>
            </a:r>
            <a:r>
              <a:rPr lang="en-IN" sz="2400" dirty="0" smtClean="0"/>
              <a:t>like settlements</a:t>
            </a:r>
            <a:r>
              <a:rPr lang="en-IN" sz="2400" dirty="0"/>
              <a:t>, hunting, over-exploitation and habitat destruction </a:t>
            </a:r>
            <a:endParaRPr lang="en-IN" sz="2400" dirty="0" smtClean="0"/>
          </a:p>
          <a:p>
            <a:pPr marL="0" indent="0">
              <a:buNone/>
            </a:pPr>
            <a:r>
              <a:rPr lang="en-IN" sz="2400" dirty="0"/>
              <a:t> </a:t>
            </a:r>
            <a:r>
              <a:rPr lang="en-IN" sz="2400" dirty="0" smtClean="0"/>
              <a:t>     </a:t>
            </a:r>
            <a:r>
              <a:rPr lang="en-IN" sz="2400" dirty="0" err="1" smtClean="0"/>
              <a:t>eg</a:t>
            </a:r>
            <a:r>
              <a:rPr lang="en-IN" sz="2400" dirty="0"/>
              <a:t>: Japanese sea lion; </a:t>
            </a:r>
            <a:r>
              <a:rPr lang="en-IN" sz="2400" dirty="0" err="1"/>
              <a:t>javan</a:t>
            </a:r>
            <a:r>
              <a:rPr lang="en-IN" sz="2400" dirty="0"/>
              <a:t> tiger</a:t>
            </a:r>
          </a:p>
          <a:p>
            <a:endParaRPr lang="en-US" sz="2400" dirty="0"/>
          </a:p>
          <a:p>
            <a:endParaRPr lang="en-US" sz="2400" dirty="0"/>
          </a:p>
        </p:txBody>
      </p:sp>
      <p:pic>
        <p:nvPicPr>
          <p:cNvPr id="3076" name="Picture 4" descr="Japanese Sea Lion | Endangered Li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366" y="2402871"/>
            <a:ext cx="4953000" cy="371475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Javan Tiger Facts for Kids • KidsAnimalsFacts.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3625" y="2402871"/>
            <a:ext cx="5092510" cy="3714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634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0152"/>
            <a:ext cx="9594762" cy="1133342"/>
          </a:xfrm>
        </p:spPr>
        <p:txBody>
          <a:bodyPr/>
          <a:lstStyle/>
          <a:p>
            <a:r>
              <a:rPr lang="en-IN" b="1" dirty="0" smtClean="0"/>
              <a:t>CHEMICAL BOND</a:t>
            </a:r>
            <a:endParaRPr lang="en-IN" b="1" dirty="0"/>
          </a:p>
        </p:txBody>
      </p:sp>
      <p:sp>
        <p:nvSpPr>
          <p:cNvPr id="3" name="Content Placeholder 2"/>
          <p:cNvSpPr>
            <a:spLocks noGrp="1"/>
          </p:cNvSpPr>
          <p:nvPr>
            <p:ph idx="1"/>
          </p:nvPr>
        </p:nvSpPr>
        <p:spPr>
          <a:xfrm>
            <a:off x="321972" y="1223494"/>
            <a:ext cx="11487955" cy="5024906"/>
          </a:xfrm>
        </p:spPr>
        <p:txBody>
          <a:bodyPr>
            <a:normAutofit fontScale="92500" lnSpcReduction="10000"/>
          </a:bodyPr>
          <a:lstStyle/>
          <a:p>
            <a:pPr algn="just">
              <a:lnSpc>
                <a:spcPct val="150000"/>
              </a:lnSpc>
              <a:buFont typeface="Wingdings" panose="05000000000000000000" pitchFamily="2" charset="2"/>
              <a:buChar char="v"/>
            </a:pPr>
            <a:r>
              <a:rPr lang="en-IN" sz="2400" dirty="0"/>
              <a:t>A number of atoms are assembled and held together to form thousands of </a:t>
            </a:r>
            <a:r>
              <a:rPr lang="en-IN" sz="2400" dirty="0" smtClean="0"/>
              <a:t>molecules which </a:t>
            </a:r>
            <a:r>
              <a:rPr lang="en-IN" sz="2400" dirty="0"/>
              <a:t>participate in the building and function of the physical and biological systems. </a:t>
            </a:r>
            <a:endParaRPr lang="en-IN" sz="2400" dirty="0" smtClean="0"/>
          </a:p>
          <a:p>
            <a:pPr algn="just">
              <a:lnSpc>
                <a:spcPct val="150000"/>
              </a:lnSpc>
              <a:buFont typeface="Wingdings" panose="05000000000000000000" pitchFamily="2" charset="2"/>
              <a:buChar char="v"/>
            </a:pPr>
            <a:r>
              <a:rPr lang="en-IN" sz="2400" dirty="0" smtClean="0"/>
              <a:t>A </a:t>
            </a:r>
            <a:r>
              <a:rPr lang="en-IN" sz="2400" dirty="0"/>
              <a:t>bond </a:t>
            </a:r>
            <a:r>
              <a:rPr lang="en-IN" sz="2400" dirty="0" smtClean="0"/>
              <a:t>is any </a:t>
            </a:r>
            <a:r>
              <a:rPr lang="en-IN" sz="2400" dirty="0"/>
              <a:t>force which linked two atoms together. The formation of the bond between two </a:t>
            </a:r>
            <a:r>
              <a:rPr lang="en-IN" sz="2400" dirty="0" smtClean="0"/>
              <a:t>atoms.</a:t>
            </a:r>
          </a:p>
          <a:p>
            <a:pPr marL="0" indent="0">
              <a:lnSpc>
                <a:spcPct val="150000"/>
              </a:lnSpc>
              <a:buNone/>
            </a:pPr>
            <a:r>
              <a:rPr lang="en-IN" sz="2400" dirty="0" smtClean="0"/>
              <a:t>which </a:t>
            </a:r>
            <a:r>
              <a:rPr lang="en-IN" sz="2400" dirty="0"/>
              <a:t>are divided into three major forms of bonds: </a:t>
            </a:r>
            <a:endParaRPr lang="en-IN" sz="2400" dirty="0" smtClean="0"/>
          </a:p>
          <a:p>
            <a:pPr>
              <a:lnSpc>
                <a:spcPct val="150000"/>
              </a:lnSpc>
              <a:buFont typeface="Wingdings" panose="05000000000000000000" pitchFamily="2" charset="2"/>
              <a:buChar char="v"/>
            </a:pPr>
            <a:r>
              <a:rPr lang="en-IN" sz="2400" dirty="0" smtClean="0"/>
              <a:t>Electrovalent or  </a:t>
            </a:r>
            <a:r>
              <a:rPr lang="en-IN" sz="2400" b="1" dirty="0">
                <a:latin typeface="TimesNewRomanPS-BoldMT"/>
              </a:rPr>
              <a:t>Ionic bond</a:t>
            </a:r>
          </a:p>
          <a:p>
            <a:pPr>
              <a:lnSpc>
                <a:spcPct val="150000"/>
              </a:lnSpc>
              <a:buFont typeface="Wingdings" panose="05000000000000000000" pitchFamily="2" charset="2"/>
              <a:buChar char="v"/>
            </a:pPr>
            <a:r>
              <a:rPr lang="en-IN" sz="2400" dirty="0" smtClean="0"/>
              <a:t>Covalent </a:t>
            </a:r>
            <a:r>
              <a:rPr lang="en-IN" sz="2400" dirty="0"/>
              <a:t>and </a:t>
            </a:r>
            <a:endParaRPr lang="en-IN" sz="2400" dirty="0" smtClean="0"/>
          </a:p>
          <a:p>
            <a:pPr>
              <a:lnSpc>
                <a:spcPct val="150000"/>
              </a:lnSpc>
              <a:buFont typeface="Wingdings" panose="05000000000000000000" pitchFamily="2" charset="2"/>
              <a:buChar char="v"/>
            </a:pPr>
            <a:r>
              <a:rPr lang="en-IN" sz="2400" dirty="0" smtClean="0"/>
              <a:t>Coordinate </a:t>
            </a:r>
            <a:r>
              <a:rPr lang="en-IN" sz="2400" dirty="0"/>
              <a:t>bond.</a:t>
            </a:r>
          </a:p>
        </p:txBody>
      </p:sp>
    </p:spTree>
    <p:extLst>
      <p:ext uri="{BB962C8B-B14F-4D97-AF65-F5344CB8AC3E}">
        <p14:creationId xmlns:p14="http://schemas.microsoft.com/office/powerpoint/2010/main" val="2381859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7425" y="0"/>
            <a:ext cx="5898525" cy="7048083"/>
          </a:xfrm>
          <a:prstGeom prst="rect">
            <a:avLst/>
          </a:prstGeom>
        </p:spPr>
        <p:txBody>
          <a:bodyPr wrap="square">
            <a:spAutoFit/>
          </a:bodyPr>
          <a:lstStyle/>
          <a:p>
            <a:r>
              <a:rPr lang="en-IN" sz="2800" b="1" dirty="0">
                <a:latin typeface="TimesNewRomanPS-BoldMT"/>
              </a:rPr>
              <a:t>Electrovalent or Ionic </a:t>
            </a:r>
            <a:r>
              <a:rPr lang="en-IN" sz="2800" b="1" dirty="0" smtClean="0">
                <a:latin typeface="TimesNewRomanPS-BoldMT"/>
              </a:rPr>
              <a:t>bond</a:t>
            </a:r>
          </a:p>
          <a:p>
            <a:endParaRPr lang="en-IN" sz="2800" b="1" dirty="0">
              <a:latin typeface="TimesNewRomanPS-BoldMT"/>
            </a:endParaRPr>
          </a:p>
          <a:p>
            <a:pPr marL="342900" indent="-342900" algn="just">
              <a:lnSpc>
                <a:spcPct val="150000"/>
              </a:lnSpc>
              <a:buFont typeface="Wingdings" panose="05000000000000000000" pitchFamily="2" charset="2"/>
              <a:buChar char="q"/>
            </a:pPr>
            <a:r>
              <a:rPr lang="en-IN" sz="2400" dirty="0"/>
              <a:t>The ionic bond formation can occur between two atoms of strongly electropositive </a:t>
            </a:r>
            <a:r>
              <a:rPr lang="en-IN" sz="2400" dirty="0" smtClean="0"/>
              <a:t>and strongly </a:t>
            </a:r>
            <a:r>
              <a:rPr lang="en-IN" sz="2400" dirty="0"/>
              <a:t>electronegative </a:t>
            </a:r>
            <a:r>
              <a:rPr lang="en-IN" sz="2400" dirty="0" smtClean="0"/>
              <a:t>elements.</a:t>
            </a:r>
          </a:p>
          <a:p>
            <a:pPr marL="342900" indent="-342900" algn="just">
              <a:lnSpc>
                <a:spcPct val="150000"/>
              </a:lnSpc>
              <a:buFont typeface="Wingdings" panose="05000000000000000000" pitchFamily="2" charset="2"/>
              <a:buChar char="q"/>
            </a:pPr>
            <a:r>
              <a:rPr lang="en-IN" sz="2400" dirty="0" smtClean="0"/>
              <a:t>The </a:t>
            </a:r>
            <a:r>
              <a:rPr lang="en-IN" sz="2400" dirty="0"/>
              <a:t>compound formed by </a:t>
            </a:r>
            <a:r>
              <a:rPr lang="en-IN" sz="2400" u="sng" dirty="0"/>
              <a:t>electron transfer</a:t>
            </a:r>
            <a:r>
              <a:rPr lang="en-IN" sz="2400" dirty="0"/>
              <a:t> is termed </a:t>
            </a:r>
            <a:r>
              <a:rPr lang="en-IN" sz="2400" dirty="0" smtClean="0"/>
              <a:t>as “electrovalent”.</a:t>
            </a:r>
          </a:p>
          <a:p>
            <a:pPr marL="342900" indent="-342900" algn="just">
              <a:lnSpc>
                <a:spcPct val="150000"/>
              </a:lnSpc>
              <a:buFont typeface="Wingdings" panose="05000000000000000000" pitchFamily="2" charset="2"/>
              <a:buChar char="q"/>
            </a:pPr>
            <a:r>
              <a:rPr lang="en-IN" sz="2400" dirty="0"/>
              <a:t>Electrovalent linkage is common in inorganic compounds (</a:t>
            </a:r>
            <a:r>
              <a:rPr lang="en-IN" sz="2400" dirty="0" err="1" smtClean="0"/>
              <a:t>NaCl</a:t>
            </a:r>
            <a:r>
              <a:rPr lang="en-IN" sz="2400" dirty="0" smtClean="0"/>
              <a:t>, </a:t>
            </a:r>
            <a:r>
              <a:rPr lang="en-IN" sz="2400" dirty="0"/>
              <a:t>Na 2 O, </a:t>
            </a:r>
            <a:r>
              <a:rPr lang="en-IN" sz="2400" dirty="0" err="1"/>
              <a:t>etc</a:t>
            </a:r>
            <a:r>
              <a:rPr lang="en-IN" sz="2400" dirty="0"/>
              <a:t>).</a:t>
            </a:r>
          </a:p>
          <a:p>
            <a:pPr marL="342900" indent="-342900" algn="just">
              <a:lnSpc>
                <a:spcPct val="150000"/>
              </a:lnSpc>
              <a:buFont typeface="Wingdings" panose="05000000000000000000" pitchFamily="2" charset="2"/>
              <a:buChar char="q"/>
            </a:pPr>
            <a:r>
              <a:rPr lang="en-IN" sz="2400" dirty="0"/>
              <a:t>For example; </a:t>
            </a:r>
            <a:r>
              <a:rPr lang="en-IN" sz="2400" dirty="0" err="1" smtClean="0"/>
              <a:t>NaCl</a:t>
            </a:r>
            <a:endParaRPr lang="en-IN" sz="2400" dirty="0" smtClean="0"/>
          </a:p>
        </p:txBody>
      </p:sp>
      <p:pic>
        <p:nvPicPr>
          <p:cNvPr id="9" name="Picture 2" descr="https://www.shaalaa.com/images/_4:9b3439b80b0648eaa285402cc897d3a9.png"/>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998" b="998"/>
          <a:stretch>
            <a:fillRect/>
          </a:stretch>
        </p:blipFill>
        <p:spPr bwMode="auto">
          <a:xfrm>
            <a:off x="6697014" y="300506"/>
            <a:ext cx="4430333" cy="5839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6538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221" y="-354168"/>
            <a:ext cx="7946264" cy="1094704"/>
          </a:xfrm>
        </p:spPr>
        <p:txBody>
          <a:bodyPr>
            <a:normAutofit/>
          </a:bodyPr>
          <a:lstStyle/>
          <a:p>
            <a:r>
              <a:rPr lang="en-IN" b="1" dirty="0"/>
              <a:t>NON-POLAR or COVALENT BOND</a:t>
            </a:r>
            <a:endParaRPr lang="en-IN" dirty="0"/>
          </a:p>
        </p:txBody>
      </p:sp>
      <p:sp>
        <p:nvSpPr>
          <p:cNvPr id="4" name="Text Placeholder 3"/>
          <p:cNvSpPr>
            <a:spLocks noGrp="1"/>
          </p:cNvSpPr>
          <p:nvPr>
            <p:ph type="body" sz="half" idx="2"/>
          </p:nvPr>
        </p:nvSpPr>
        <p:spPr>
          <a:xfrm>
            <a:off x="101882" y="740536"/>
            <a:ext cx="5705340" cy="5679584"/>
          </a:xfrm>
        </p:spPr>
        <p:txBody>
          <a:bodyPr>
            <a:noAutofit/>
          </a:bodyPr>
          <a:lstStyle/>
          <a:p>
            <a:pPr marL="342900" indent="-342900">
              <a:buFont typeface="Wingdings" panose="05000000000000000000" pitchFamily="2" charset="2"/>
              <a:buChar char="Ø"/>
            </a:pPr>
            <a:r>
              <a:rPr lang="en-IN" sz="2000" dirty="0" smtClean="0"/>
              <a:t>Sharing of one </a:t>
            </a:r>
            <a:r>
              <a:rPr lang="en-IN" sz="2000" dirty="0"/>
              <a:t>or more pairs of electrons between </a:t>
            </a:r>
            <a:r>
              <a:rPr lang="en-IN" sz="2000" dirty="0" smtClean="0"/>
              <a:t>two </a:t>
            </a:r>
            <a:r>
              <a:rPr lang="en-IN" sz="2000" dirty="0"/>
              <a:t>atoms </a:t>
            </a:r>
            <a:r>
              <a:rPr lang="en-IN" sz="2000" dirty="0" smtClean="0"/>
              <a:t>formed covalent bond. </a:t>
            </a:r>
          </a:p>
          <a:p>
            <a:pPr marL="342900" indent="-342900">
              <a:buFont typeface="Wingdings" panose="05000000000000000000" pitchFamily="2" charset="2"/>
              <a:buChar char="Ø"/>
            </a:pPr>
            <a:r>
              <a:rPr lang="en-IN" sz="2000" dirty="0" smtClean="0"/>
              <a:t>This </a:t>
            </a:r>
            <a:r>
              <a:rPr lang="en-IN" sz="2000" dirty="0"/>
              <a:t>type of bond linkage which is the result of </a:t>
            </a:r>
            <a:r>
              <a:rPr lang="en-IN" sz="2000" dirty="0" smtClean="0"/>
              <a:t>equal contribution </a:t>
            </a:r>
            <a:r>
              <a:rPr lang="en-IN" sz="2000" dirty="0"/>
              <a:t>and </a:t>
            </a:r>
            <a:r>
              <a:rPr lang="en-IN" sz="2000" u="sng" dirty="0"/>
              <a:t>equal sharing of electrons</a:t>
            </a:r>
            <a:r>
              <a:rPr lang="en-IN" sz="2000" dirty="0"/>
              <a:t> is called a covalent bond.</a:t>
            </a:r>
          </a:p>
          <a:p>
            <a:pPr marL="342900" indent="-342900">
              <a:buFont typeface="Wingdings" panose="05000000000000000000" pitchFamily="2" charset="2"/>
              <a:buChar char="Ø"/>
            </a:pPr>
            <a:r>
              <a:rPr lang="en-IN" sz="2000" dirty="0" smtClean="0"/>
              <a:t>These </a:t>
            </a:r>
            <a:r>
              <a:rPr lang="en-IN" sz="2000" dirty="0"/>
              <a:t>are soluble in organic solvents such as benzene, ether, pyridine, etc., and have </a:t>
            </a:r>
            <a:r>
              <a:rPr lang="en-IN" sz="2000" dirty="0" smtClean="0"/>
              <a:t>low boiling </a:t>
            </a:r>
            <a:r>
              <a:rPr lang="en-IN" sz="2000" dirty="0"/>
              <a:t>and melting points because of the weaker nature of the bond.</a:t>
            </a:r>
          </a:p>
          <a:p>
            <a:pPr marL="342900" indent="-342900">
              <a:buFont typeface="Wingdings" panose="05000000000000000000" pitchFamily="2" charset="2"/>
              <a:buChar char="Ø"/>
            </a:pPr>
            <a:r>
              <a:rPr lang="en-IN" sz="2000" dirty="0" smtClean="0"/>
              <a:t>● They are usually liquids or gases and are generally soft, volatile and easily fusible and volatile.</a:t>
            </a:r>
          </a:p>
          <a:p>
            <a:pPr marL="342900" indent="-342900">
              <a:buFont typeface="Wingdings" panose="05000000000000000000" pitchFamily="2" charset="2"/>
              <a:buChar char="Ø"/>
            </a:pPr>
            <a:r>
              <a:rPr lang="en-IN" sz="2000" dirty="0"/>
              <a:t>Covalent linkage is common in organic </a:t>
            </a:r>
            <a:r>
              <a:rPr lang="en-IN" sz="2000" dirty="0" smtClean="0"/>
              <a:t>compounds.</a:t>
            </a:r>
            <a:endParaRPr lang="en-IN" sz="2000" dirty="0"/>
          </a:p>
        </p:txBody>
      </p:sp>
      <p:pic>
        <p:nvPicPr>
          <p:cNvPr id="2050" name="Picture 2" descr="Covalent Bond Examples - Science Stru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7222" y="1249251"/>
            <a:ext cx="5988412" cy="4778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77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546" y="0"/>
            <a:ext cx="7044744" cy="953037"/>
          </a:xfrm>
        </p:spPr>
        <p:txBody>
          <a:bodyPr>
            <a:noAutofit/>
          </a:bodyPr>
          <a:lstStyle/>
          <a:p>
            <a:r>
              <a:rPr lang="en-IN" sz="3200" b="1" dirty="0"/>
              <a:t>COORDINATE or DATIVE BOND</a:t>
            </a:r>
            <a:r>
              <a:rPr lang="en-IN" sz="1600" b="1" dirty="0"/>
              <a:t/>
            </a:r>
            <a:br>
              <a:rPr lang="en-IN" sz="1600" b="1" dirty="0"/>
            </a:br>
            <a:endParaRPr lang="en-IN" sz="1600" dirty="0"/>
          </a:p>
        </p:txBody>
      </p:sp>
      <p:sp>
        <p:nvSpPr>
          <p:cNvPr id="3" name="Picture Placeholder 2"/>
          <p:cNvSpPr>
            <a:spLocks noGrp="1"/>
          </p:cNvSpPr>
          <p:nvPr>
            <p:ph type="pic" idx="1"/>
          </p:nvPr>
        </p:nvSpPr>
        <p:spPr/>
      </p:sp>
      <p:sp>
        <p:nvSpPr>
          <p:cNvPr id="4" name="Text Placeholder 3"/>
          <p:cNvSpPr>
            <a:spLocks noGrp="1"/>
          </p:cNvSpPr>
          <p:nvPr>
            <p:ph type="body" sz="half" idx="2"/>
          </p:nvPr>
        </p:nvSpPr>
        <p:spPr>
          <a:xfrm>
            <a:off x="154546" y="811370"/>
            <a:ext cx="6671257" cy="5647386"/>
          </a:xfrm>
        </p:spPr>
        <p:txBody>
          <a:bodyPr>
            <a:noAutofit/>
          </a:bodyPr>
          <a:lstStyle/>
          <a:p>
            <a:pPr marL="342900" indent="-342900" algn="just">
              <a:buFont typeface="Wingdings" panose="05000000000000000000" pitchFamily="2" charset="2"/>
              <a:buChar char="v"/>
            </a:pPr>
            <a:r>
              <a:rPr lang="en-IN" sz="2400" dirty="0" smtClean="0"/>
              <a:t> </a:t>
            </a:r>
            <a:r>
              <a:rPr lang="en-IN" sz="2000" dirty="0" smtClean="0"/>
              <a:t>The </a:t>
            </a:r>
            <a:r>
              <a:rPr lang="en-IN" sz="2000" dirty="0"/>
              <a:t>coordinate bond is formed by mutual sharing </a:t>
            </a:r>
            <a:r>
              <a:rPr lang="en-IN" sz="2000" dirty="0" smtClean="0"/>
              <a:t>of electrons</a:t>
            </a:r>
            <a:r>
              <a:rPr lang="en-IN" sz="2000" dirty="0"/>
              <a:t>, i.e. the two electrons that are shared attracts from the same atom. </a:t>
            </a:r>
            <a:endParaRPr lang="en-IN" sz="2000" dirty="0" smtClean="0"/>
          </a:p>
          <a:p>
            <a:pPr marL="342900" indent="-342900" algn="just">
              <a:buFont typeface="Wingdings" panose="05000000000000000000" pitchFamily="2" charset="2"/>
              <a:buChar char="v"/>
            </a:pPr>
            <a:r>
              <a:rPr lang="en-IN" sz="2000" u="sng" dirty="0" smtClean="0"/>
              <a:t>The </a:t>
            </a:r>
            <a:r>
              <a:rPr lang="en-IN" sz="2000" u="sng" dirty="0"/>
              <a:t>shared pair </a:t>
            </a:r>
            <a:r>
              <a:rPr lang="en-IN" sz="2000" u="sng" dirty="0" smtClean="0"/>
              <a:t>of electrons </a:t>
            </a:r>
            <a:r>
              <a:rPr lang="en-IN" sz="2000" u="sng" dirty="0"/>
              <a:t>is known as the lone pair. </a:t>
            </a:r>
            <a:endParaRPr lang="en-IN" sz="2000" u="sng" dirty="0" smtClean="0"/>
          </a:p>
          <a:p>
            <a:pPr marL="342900" indent="-342900" algn="just">
              <a:buFont typeface="Wingdings" panose="05000000000000000000" pitchFamily="2" charset="2"/>
              <a:buChar char="v"/>
            </a:pPr>
            <a:r>
              <a:rPr lang="en-IN" sz="2000" dirty="0" smtClean="0"/>
              <a:t>The </a:t>
            </a:r>
            <a:r>
              <a:rPr lang="en-IN" sz="2000" dirty="0"/>
              <a:t>atoms which give the pair of electrons is called </a:t>
            </a:r>
            <a:r>
              <a:rPr lang="en-IN" sz="2000" dirty="0" smtClean="0"/>
              <a:t>the donor </a:t>
            </a:r>
            <a:r>
              <a:rPr lang="en-IN" sz="2000" dirty="0"/>
              <a:t>and the atom accepting or gaining this pair is called the acceptor. </a:t>
            </a:r>
            <a:endParaRPr lang="en-IN" sz="2000" dirty="0" smtClean="0"/>
          </a:p>
          <a:p>
            <a:pPr marL="342900" indent="-342900" algn="just">
              <a:buFont typeface="Wingdings" panose="05000000000000000000" pitchFamily="2" charset="2"/>
              <a:buChar char="v"/>
            </a:pPr>
            <a:r>
              <a:rPr lang="en-IN" sz="2000" dirty="0"/>
              <a:t>Coordinate bonds are less common in organic compounds. However, they are commonly</a:t>
            </a:r>
          </a:p>
          <a:p>
            <a:pPr marL="342900" indent="-342900" algn="just">
              <a:buFont typeface="Wingdings" panose="05000000000000000000" pitchFamily="2" charset="2"/>
              <a:buChar char="v"/>
            </a:pPr>
            <a:r>
              <a:rPr lang="en-IN" sz="2000" dirty="0"/>
              <a:t>found in complex molecules</a:t>
            </a:r>
            <a:r>
              <a:rPr lang="en-IN" sz="2000" dirty="0" smtClean="0"/>
              <a:t>.</a:t>
            </a:r>
          </a:p>
          <a:p>
            <a:pPr marL="342900" indent="-342900" algn="just">
              <a:buFont typeface="Wingdings" panose="05000000000000000000" pitchFamily="2" charset="2"/>
              <a:buChar char="v"/>
            </a:pPr>
            <a:r>
              <a:rPr lang="en-IN" sz="2000" dirty="0" smtClean="0"/>
              <a:t> </a:t>
            </a:r>
            <a:r>
              <a:rPr lang="en-IN" sz="2000" dirty="0"/>
              <a:t>The two important biological compounds have </a:t>
            </a:r>
            <a:r>
              <a:rPr lang="en-IN" sz="2000" dirty="0" smtClean="0"/>
              <a:t>the coordinate-covalent </a:t>
            </a:r>
            <a:r>
              <a:rPr lang="en-IN" sz="2000" dirty="0"/>
              <a:t>bond are chlorophyll and </a:t>
            </a:r>
            <a:r>
              <a:rPr lang="en-IN" sz="2000" dirty="0" err="1"/>
              <a:t>heme</a:t>
            </a:r>
            <a:r>
              <a:rPr lang="en-IN" sz="2000" dirty="0"/>
              <a:t>.</a:t>
            </a:r>
            <a:endParaRPr lang="en-IN" sz="2000" dirty="0" smtClean="0"/>
          </a:p>
          <a:p>
            <a:pPr marL="342900" indent="-342900" algn="just">
              <a:buFont typeface="Wingdings" panose="05000000000000000000" pitchFamily="2" charset="2"/>
              <a:buChar char="v"/>
            </a:pPr>
            <a:endParaRPr lang="en-IN" sz="2400" dirty="0"/>
          </a:p>
        </p:txBody>
      </p:sp>
      <p:pic>
        <p:nvPicPr>
          <p:cNvPr id="3074" name="Picture 2" descr="Dative Bond | Definition, Examples, How To Identif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9546" y="811369"/>
            <a:ext cx="5242454" cy="5074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7339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0406" y="0"/>
            <a:ext cx="11801340" cy="5632311"/>
          </a:xfrm>
          <a:prstGeom prst="rect">
            <a:avLst/>
          </a:prstGeom>
        </p:spPr>
        <p:txBody>
          <a:bodyPr wrap="square">
            <a:spAutoFit/>
          </a:bodyPr>
          <a:lstStyle/>
          <a:p>
            <a:pPr marL="457200" indent="-457200" algn="just">
              <a:lnSpc>
                <a:spcPct val="150000"/>
              </a:lnSpc>
              <a:buFont typeface="Wingdings" panose="05000000000000000000" pitchFamily="2" charset="2"/>
              <a:buChar char="Ø"/>
            </a:pPr>
            <a:r>
              <a:rPr lang="en-IN" sz="2400" b="1" dirty="0">
                <a:latin typeface="+mj-lt"/>
              </a:rPr>
              <a:t>Hydrogen bond </a:t>
            </a:r>
            <a:endParaRPr lang="en-IN" sz="2400" b="1" dirty="0" smtClean="0">
              <a:latin typeface="+mj-lt"/>
            </a:endParaRPr>
          </a:p>
          <a:p>
            <a:pPr marL="285750" indent="-285750" algn="just">
              <a:lnSpc>
                <a:spcPct val="150000"/>
              </a:lnSpc>
              <a:buFont typeface="Wingdings" panose="05000000000000000000" pitchFamily="2" charset="2"/>
              <a:buChar char="Ø"/>
            </a:pPr>
            <a:endParaRPr lang="en-IN" sz="1600" b="1" dirty="0">
              <a:latin typeface="+mj-lt"/>
            </a:endParaRPr>
          </a:p>
          <a:p>
            <a:pPr marL="342900" indent="-342900" algn="just">
              <a:lnSpc>
                <a:spcPct val="150000"/>
              </a:lnSpc>
              <a:buFont typeface="Wingdings" panose="05000000000000000000" pitchFamily="2" charset="2"/>
              <a:buChar char="Ø"/>
            </a:pPr>
            <a:r>
              <a:rPr lang="en-IN" sz="2000" dirty="0">
                <a:latin typeface="+mj-lt"/>
                <a:cs typeface="Times New Roman" panose="02020603050405020304" pitchFamily="18" charset="0"/>
              </a:rPr>
              <a:t>Hydrogen bond can be formed between uncharged as well as charged ones. </a:t>
            </a:r>
            <a:endParaRPr lang="en-IN" sz="2000" dirty="0" smtClean="0">
              <a:latin typeface="+mj-lt"/>
              <a:cs typeface="Times New Roman" panose="02020603050405020304" pitchFamily="18" charset="0"/>
            </a:endParaRPr>
          </a:p>
          <a:p>
            <a:pPr marL="342900" indent="-342900" algn="just">
              <a:lnSpc>
                <a:spcPct val="150000"/>
              </a:lnSpc>
              <a:buFont typeface="Wingdings" panose="05000000000000000000" pitchFamily="2" charset="2"/>
              <a:buChar char="Ø"/>
            </a:pPr>
            <a:r>
              <a:rPr lang="en-IN" sz="2000" dirty="0" smtClean="0">
                <a:latin typeface="+mj-lt"/>
                <a:cs typeface="Times New Roman" panose="02020603050405020304" pitchFamily="18" charset="0"/>
              </a:rPr>
              <a:t>In </a:t>
            </a:r>
            <a:r>
              <a:rPr lang="en-IN" sz="2000" dirty="0">
                <a:latin typeface="+mj-lt"/>
                <a:cs typeface="Times New Roman" panose="02020603050405020304" pitchFamily="18" charset="0"/>
              </a:rPr>
              <a:t>a </a:t>
            </a:r>
            <a:r>
              <a:rPr lang="en-IN" sz="2000" dirty="0" smtClean="0">
                <a:latin typeface="+mj-lt"/>
                <a:cs typeface="Times New Roman" panose="02020603050405020304" pitchFamily="18" charset="0"/>
              </a:rPr>
              <a:t>hydrogen bond</a:t>
            </a:r>
            <a:r>
              <a:rPr lang="en-IN" sz="2000" dirty="0">
                <a:latin typeface="+mj-lt"/>
                <a:cs typeface="Times New Roman" panose="02020603050405020304" pitchFamily="18" charset="0"/>
              </a:rPr>
              <a:t>, a hydrogen atom is shared by two other atoms. Hydrogen bonds in biomolecules are </a:t>
            </a:r>
            <a:r>
              <a:rPr lang="en-IN" sz="2000" dirty="0" smtClean="0">
                <a:latin typeface="+mj-lt"/>
                <a:cs typeface="Times New Roman" panose="02020603050405020304" pitchFamily="18" charset="0"/>
              </a:rPr>
              <a:t>also more </a:t>
            </a:r>
            <a:r>
              <a:rPr lang="en-IN" sz="2000" dirty="0">
                <a:latin typeface="+mj-lt"/>
                <a:cs typeface="Times New Roman" panose="02020603050405020304" pitchFamily="18" charset="0"/>
              </a:rPr>
              <a:t>specific than other weak bonds because they </a:t>
            </a:r>
            <a:r>
              <a:rPr lang="en-IN" sz="2000" b="1" dirty="0">
                <a:latin typeface="+mj-lt"/>
                <a:cs typeface="Times New Roman" panose="02020603050405020304" pitchFamily="18" charset="0"/>
              </a:rPr>
              <a:t>require particular complementary groups</a:t>
            </a:r>
            <a:r>
              <a:rPr lang="en-IN" sz="2000" dirty="0">
                <a:latin typeface="+mj-lt"/>
                <a:cs typeface="Times New Roman" panose="02020603050405020304" pitchFamily="18" charset="0"/>
              </a:rPr>
              <a:t> </a:t>
            </a:r>
            <a:r>
              <a:rPr lang="en-IN" sz="2000" dirty="0" smtClean="0">
                <a:latin typeface="+mj-lt"/>
                <a:cs typeface="Times New Roman" panose="02020603050405020304" pitchFamily="18" charset="0"/>
              </a:rPr>
              <a:t>that donate </a:t>
            </a:r>
            <a:r>
              <a:rPr lang="en-IN" sz="2000" dirty="0">
                <a:latin typeface="+mj-lt"/>
                <a:cs typeface="Times New Roman" panose="02020603050405020304" pitchFamily="18" charset="0"/>
              </a:rPr>
              <a:t>or accept hydrogen. </a:t>
            </a:r>
            <a:endParaRPr lang="en-IN" sz="2000" dirty="0" smtClean="0">
              <a:latin typeface="+mj-lt"/>
              <a:cs typeface="Times New Roman" panose="02020603050405020304" pitchFamily="18" charset="0"/>
            </a:endParaRPr>
          </a:p>
          <a:p>
            <a:pPr marL="342900" indent="-342900" algn="just">
              <a:lnSpc>
                <a:spcPct val="150000"/>
              </a:lnSpc>
              <a:buFont typeface="Wingdings" panose="05000000000000000000" pitchFamily="2" charset="2"/>
              <a:buChar char="Ø"/>
            </a:pPr>
            <a:r>
              <a:rPr lang="en-IN" sz="2000" dirty="0" smtClean="0">
                <a:latin typeface="+mj-lt"/>
                <a:cs typeface="Times New Roman" panose="02020603050405020304" pitchFamily="18" charset="0"/>
              </a:rPr>
              <a:t>Hydrogen </a:t>
            </a:r>
            <a:r>
              <a:rPr lang="en-IN" sz="2000" dirty="0">
                <a:latin typeface="+mj-lt"/>
                <a:cs typeface="Times New Roman" panose="02020603050405020304" pitchFamily="18" charset="0"/>
              </a:rPr>
              <a:t>bonding, both intramolecular (within a molecule) and </a:t>
            </a:r>
            <a:r>
              <a:rPr lang="en-IN" sz="2000" dirty="0" smtClean="0">
                <a:latin typeface="+mj-lt"/>
                <a:cs typeface="Times New Roman" panose="02020603050405020304" pitchFamily="18" charset="0"/>
              </a:rPr>
              <a:t>an </a:t>
            </a:r>
            <a:r>
              <a:rPr lang="en-IN" sz="2000" dirty="0">
                <a:latin typeface="+mj-lt"/>
                <a:cs typeface="Times New Roman" panose="02020603050405020304" pitchFamily="18" charset="0"/>
              </a:rPr>
              <a:t>intermolecular (between two molecules), is common to many biological molecules such </a:t>
            </a:r>
            <a:r>
              <a:rPr lang="en-IN" sz="2000" dirty="0" smtClean="0">
                <a:latin typeface="+mj-lt"/>
                <a:cs typeface="Times New Roman" panose="02020603050405020304" pitchFamily="18" charset="0"/>
              </a:rPr>
              <a:t>as proteins </a:t>
            </a:r>
            <a:r>
              <a:rPr lang="en-IN" sz="2000" dirty="0">
                <a:latin typeface="+mj-lt"/>
                <a:cs typeface="Times New Roman" panose="02020603050405020304" pitchFamily="18" charset="0"/>
              </a:rPr>
              <a:t>and DNA molecules</a:t>
            </a:r>
            <a:r>
              <a:rPr lang="en-IN" sz="2000" dirty="0" smtClean="0">
                <a:latin typeface="+mj-lt"/>
                <a:cs typeface="Times New Roman" panose="02020603050405020304" pitchFamily="18" charset="0"/>
              </a:rPr>
              <a:t>. </a:t>
            </a:r>
          </a:p>
          <a:p>
            <a:pPr marL="342900" indent="-342900" algn="just">
              <a:lnSpc>
                <a:spcPct val="150000"/>
              </a:lnSpc>
              <a:buFont typeface="Wingdings" panose="05000000000000000000" pitchFamily="2" charset="2"/>
              <a:buChar char="Ø"/>
            </a:pPr>
            <a:endParaRPr lang="en-IN" sz="2000" dirty="0">
              <a:latin typeface="+mj-lt"/>
              <a:cs typeface="Times New Roman" panose="02020603050405020304" pitchFamily="18" charset="0"/>
            </a:endParaRPr>
          </a:p>
          <a:p>
            <a:pPr marL="342900" indent="-342900" algn="just">
              <a:lnSpc>
                <a:spcPct val="150000"/>
              </a:lnSpc>
              <a:buFont typeface="Wingdings" panose="05000000000000000000" pitchFamily="2" charset="2"/>
              <a:buChar char="Ø"/>
            </a:pPr>
            <a:endParaRPr lang="en-IN" sz="2000" dirty="0" smtClean="0">
              <a:latin typeface="+mj-lt"/>
              <a:cs typeface="Times New Roman" panose="02020603050405020304" pitchFamily="18" charset="0"/>
            </a:endParaRPr>
          </a:p>
          <a:p>
            <a:pPr marL="342900" indent="-342900" algn="just">
              <a:lnSpc>
                <a:spcPct val="150000"/>
              </a:lnSpc>
              <a:buFont typeface="Wingdings" panose="05000000000000000000" pitchFamily="2" charset="2"/>
              <a:buChar char="Ø"/>
            </a:pPr>
            <a:endParaRPr lang="en-IN" sz="2000" dirty="0">
              <a:latin typeface="+mj-lt"/>
              <a:cs typeface="Times New Roman" panose="02020603050405020304" pitchFamily="18" charset="0"/>
            </a:endParaRPr>
          </a:p>
        </p:txBody>
      </p:sp>
      <p:pic>
        <p:nvPicPr>
          <p:cNvPr id="4098" name="Picture 2" descr="Examples of Hydrogen Bonding - Chemistry Examp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4108" y="4507606"/>
            <a:ext cx="7804596" cy="2099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6390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8789" y="103032"/>
            <a:ext cx="11964473" cy="7909858"/>
          </a:xfrm>
          <a:prstGeom prst="rect">
            <a:avLst/>
          </a:prstGeom>
        </p:spPr>
        <p:txBody>
          <a:bodyPr wrap="square">
            <a:spAutoFit/>
          </a:bodyPr>
          <a:lstStyle/>
          <a:p>
            <a:r>
              <a:rPr lang="en-IN" sz="2800" b="1" dirty="0" smtClean="0">
                <a:latin typeface="TimesNewRomanPS-BoldMT"/>
              </a:rPr>
              <a:t>Hydrophilic </a:t>
            </a:r>
            <a:r>
              <a:rPr lang="en-IN" sz="2800" b="1" dirty="0">
                <a:latin typeface="TimesNewRomanPS-BoldMT"/>
              </a:rPr>
              <a:t>(or) hydrophobic </a:t>
            </a:r>
            <a:r>
              <a:rPr lang="en-IN" sz="2800" b="1" dirty="0" smtClean="0">
                <a:latin typeface="TimesNewRomanPS-BoldMT"/>
              </a:rPr>
              <a:t>bond</a:t>
            </a:r>
          </a:p>
          <a:p>
            <a:endParaRPr lang="en-IN" sz="2800" b="1" dirty="0" smtClean="0">
              <a:latin typeface="TimesNewRomanPS-BoldMT"/>
            </a:endParaRPr>
          </a:p>
          <a:p>
            <a:pPr marL="342900" indent="-342900" algn="just">
              <a:lnSpc>
                <a:spcPct val="150000"/>
              </a:lnSpc>
              <a:buFont typeface="Wingdings" panose="05000000000000000000" pitchFamily="2" charset="2"/>
              <a:buChar char="v"/>
            </a:pPr>
            <a:r>
              <a:rPr lang="en-IN" sz="2000" dirty="0" smtClean="0">
                <a:latin typeface="+mj-lt"/>
              </a:rPr>
              <a:t>In </a:t>
            </a:r>
            <a:r>
              <a:rPr lang="en-IN" sz="2000" dirty="0">
                <a:latin typeface="+mj-lt"/>
              </a:rPr>
              <a:t>macromolecules such as proteins, the acceptance or rejection by the </a:t>
            </a:r>
            <a:r>
              <a:rPr lang="en-IN" sz="2000" dirty="0" smtClean="0">
                <a:latin typeface="+mj-lt"/>
              </a:rPr>
              <a:t>aqueous environment </a:t>
            </a:r>
            <a:r>
              <a:rPr lang="en-IN" sz="2000" dirty="0">
                <a:latin typeface="+mj-lt"/>
              </a:rPr>
              <a:t>of the hydrophilic (water-loving) and hydrophobic (water-fearing) </a:t>
            </a:r>
            <a:r>
              <a:rPr lang="en-IN" sz="2000" dirty="0" smtClean="0">
                <a:latin typeface="+mj-lt"/>
              </a:rPr>
              <a:t>components. </a:t>
            </a:r>
          </a:p>
          <a:p>
            <a:pPr marL="342900" indent="-342900" algn="just">
              <a:lnSpc>
                <a:spcPct val="150000"/>
              </a:lnSpc>
              <a:buFont typeface="Wingdings" panose="05000000000000000000" pitchFamily="2" charset="2"/>
              <a:buChar char="v"/>
            </a:pPr>
            <a:r>
              <a:rPr lang="en-IN" sz="2000" dirty="0" smtClean="0">
                <a:latin typeface="+mj-lt"/>
              </a:rPr>
              <a:t>Many </a:t>
            </a:r>
            <a:r>
              <a:rPr lang="en-IN" sz="2000" dirty="0">
                <a:latin typeface="+mj-lt"/>
              </a:rPr>
              <a:t>amino </a:t>
            </a:r>
            <a:r>
              <a:rPr lang="en-IN" sz="2000" dirty="0" smtClean="0">
                <a:latin typeface="+mj-lt"/>
              </a:rPr>
              <a:t>acids (alanine</a:t>
            </a:r>
            <a:r>
              <a:rPr lang="en-IN" sz="2000" dirty="0">
                <a:latin typeface="+mj-lt"/>
              </a:rPr>
              <a:t>, valine, leucine, isoleucine, methionine) have the side chains or R-group which </a:t>
            </a:r>
            <a:r>
              <a:rPr lang="en-IN" sz="2000" dirty="0" smtClean="0">
                <a:latin typeface="+mj-lt"/>
              </a:rPr>
              <a:t>are essentially hydrophobic and </a:t>
            </a:r>
            <a:r>
              <a:rPr lang="en-IN" sz="2000" dirty="0" err="1" smtClean="0">
                <a:latin typeface="+mj-lt"/>
              </a:rPr>
              <a:t>phospho</a:t>
            </a:r>
            <a:r>
              <a:rPr lang="en-IN" sz="2000" dirty="0" smtClean="0">
                <a:latin typeface="+mj-lt"/>
              </a:rPr>
              <a:t> lipid bilayer of cell membrane.</a:t>
            </a:r>
          </a:p>
          <a:p>
            <a:pPr algn="just">
              <a:lnSpc>
                <a:spcPct val="150000"/>
              </a:lnSpc>
            </a:pPr>
            <a:r>
              <a:rPr lang="en-IN" sz="2000" dirty="0" err="1">
                <a:latin typeface="+mj-lt"/>
              </a:rPr>
              <a:t>Eg</a:t>
            </a:r>
            <a:r>
              <a:rPr lang="en-IN" sz="2000" dirty="0"/>
              <a:t>: Enzyme-substrate complex and Antibody-antigen interactions</a:t>
            </a:r>
            <a:r>
              <a:rPr lang="en-IN" sz="2000" dirty="0" smtClean="0"/>
              <a:t>.</a:t>
            </a:r>
            <a:endParaRPr lang="en-IN" sz="2000" dirty="0">
              <a:latin typeface="TimesNewRomanPSMT"/>
            </a:endParaRPr>
          </a:p>
          <a:p>
            <a:r>
              <a:rPr lang="nl-NL" sz="2800" b="1" dirty="0"/>
              <a:t>Van der Waals interactions (vdW)</a:t>
            </a:r>
          </a:p>
          <a:p>
            <a:pPr marL="342900" indent="-342900">
              <a:lnSpc>
                <a:spcPct val="150000"/>
              </a:lnSpc>
              <a:buFont typeface="Wingdings" panose="05000000000000000000" pitchFamily="2" charset="2"/>
              <a:buChar char="Ø"/>
            </a:pPr>
            <a:r>
              <a:rPr lang="en-IN" sz="2000" dirty="0"/>
              <a:t>A Van der Waals interaction is long-range </a:t>
            </a:r>
            <a:r>
              <a:rPr lang="en-IN" sz="2000" dirty="0" smtClean="0"/>
              <a:t>attractions and repulsion  </a:t>
            </a:r>
            <a:r>
              <a:rPr lang="en-IN" sz="2000" dirty="0"/>
              <a:t>between chemical </a:t>
            </a:r>
            <a:r>
              <a:rPr lang="en-IN" sz="2000" dirty="0" smtClean="0"/>
              <a:t>species.</a:t>
            </a:r>
          </a:p>
          <a:p>
            <a:pPr marL="342900" indent="-342900">
              <a:lnSpc>
                <a:spcPct val="150000"/>
              </a:lnSpc>
              <a:buFont typeface="Wingdings" panose="05000000000000000000" pitchFamily="2" charset="2"/>
              <a:buChar char="Ø"/>
            </a:pPr>
            <a:r>
              <a:rPr lang="en-IN" sz="2000" dirty="0" smtClean="0"/>
              <a:t> </a:t>
            </a:r>
            <a:r>
              <a:rPr lang="en-IN" sz="2000" dirty="0"/>
              <a:t>It is present even when there </a:t>
            </a:r>
            <a:r>
              <a:rPr lang="en-IN" sz="2000" dirty="0" smtClean="0"/>
              <a:t>is no </a:t>
            </a:r>
            <a:r>
              <a:rPr lang="en-IN" sz="2000" dirty="0"/>
              <a:t>chemical bond </a:t>
            </a:r>
            <a:endParaRPr lang="en-IN" sz="2000" dirty="0" smtClean="0"/>
          </a:p>
          <a:p>
            <a:pPr marL="342900" indent="-342900">
              <a:lnSpc>
                <a:spcPct val="150000"/>
              </a:lnSpc>
              <a:buFont typeface="Wingdings" panose="05000000000000000000" pitchFamily="2" charset="2"/>
              <a:buChar char="Ø"/>
            </a:pPr>
            <a:r>
              <a:rPr lang="en-IN" sz="2000" dirty="0" smtClean="0"/>
              <a:t>Van der Waals </a:t>
            </a:r>
            <a:r>
              <a:rPr lang="en-IN" sz="2000" dirty="0"/>
              <a:t>is relatively </a:t>
            </a:r>
            <a:r>
              <a:rPr lang="en-IN" sz="2000" b="1" dirty="0"/>
              <a:t>much weaker in strength </a:t>
            </a:r>
            <a:r>
              <a:rPr lang="en-IN" sz="2000" dirty="0"/>
              <a:t>than a normal chemical bond, but it is </a:t>
            </a:r>
            <a:r>
              <a:rPr lang="en-IN" sz="2000" dirty="0" smtClean="0"/>
              <a:t>ubiquitous interaction, weaker </a:t>
            </a:r>
            <a:r>
              <a:rPr lang="en-IN" sz="2000" dirty="0"/>
              <a:t>and </a:t>
            </a:r>
            <a:r>
              <a:rPr lang="en-IN" sz="2000" b="1" dirty="0"/>
              <a:t>less specific </a:t>
            </a:r>
            <a:r>
              <a:rPr lang="en-IN" sz="2000" dirty="0"/>
              <a:t>than ionic and hydrogen bonds, </a:t>
            </a:r>
            <a:endParaRPr lang="en-IN" sz="2000" dirty="0" smtClean="0"/>
          </a:p>
          <a:p>
            <a:pPr marL="342900" indent="-342900">
              <a:lnSpc>
                <a:spcPct val="150000"/>
              </a:lnSpc>
              <a:buFont typeface="Wingdings" panose="05000000000000000000" pitchFamily="2" charset="2"/>
              <a:buChar char="Ø"/>
            </a:pPr>
            <a:r>
              <a:rPr lang="en-IN" sz="2000" dirty="0" smtClean="0"/>
              <a:t>van der Waals </a:t>
            </a:r>
            <a:r>
              <a:rPr lang="en-IN" sz="2000" dirty="0"/>
              <a:t>interactions are </a:t>
            </a:r>
            <a:r>
              <a:rPr lang="en-IN" sz="2000" b="1" dirty="0"/>
              <a:t>no less important in biological </a:t>
            </a:r>
            <a:r>
              <a:rPr lang="en-IN" sz="2000" b="1" dirty="0" smtClean="0"/>
              <a:t>systems</a:t>
            </a:r>
            <a:r>
              <a:rPr lang="en-IN" sz="2000" dirty="0" smtClean="0"/>
              <a:t>. </a:t>
            </a:r>
            <a:r>
              <a:rPr lang="en-IN" sz="2000" dirty="0" err="1" smtClean="0"/>
              <a:t>eg.Geckos</a:t>
            </a:r>
            <a:r>
              <a:rPr lang="en-IN" sz="2000" dirty="0" smtClean="0"/>
              <a:t> hanging on sheer surface.</a:t>
            </a:r>
            <a:endParaRPr lang="en-IN" sz="2000" dirty="0" smtClean="0">
              <a:latin typeface="TimesNewRomanPSMT"/>
            </a:endParaRPr>
          </a:p>
          <a:p>
            <a:pPr marL="342900" indent="-342900">
              <a:buFont typeface="Wingdings" panose="05000000000000000000" pitchFamily="2" charset="2"/>
              <a:buChar char="Ø"/>
            </a:pPr>
            <a:endParaRPr lang="en-IN" sz="2000" dirty="0">
              <a:latin typeface="TimesNewRomanPSMT"/>
            </a:endParaRPr>
          </a:p>
          <a:p>
            <a:pPr marL="342900" indent="-342900">
              <a:buFont typeface="Wingdings" panose="05000000000000000000" pitchFamily="2" charset="2"/>
              <a:buChar char="Ø"/>
            </a:pPr>
            <a:endParaRPr lang="en-IN" sz="2000" dirty="0" smtClean="0">
              <a:latin typeface="TimesNewRomanPSMT"/>
            </a:endParaRPr>
          </a:p>
          <a:p>
            <a:pPr marL="342900" indent="-342900">
              <a:buFont typeface="Wingdings" panose="05000000000000000000" pitchFamily="2" charset="2"/>
              <a:buChar char="Ø"/>
            </a:pPr>
            <a:endParaRPr lang="en-IN" sz="2400" dirty="0">
              <a:latin typeface="TimesNewRomanPSMT"/>
            </a:endParaRPr>
          </a:p>
        </p:txBody>
      </p:sp>
    </p:spTree>
    <p:extLst>
      <p:ext uri="{BB962C8B-B14F-4D97-AF65-F5344CB8AC3E}">
        <p14:creationId xmlns:p14="http://schemas.microsoft.com/office/powerpoint/2010/main" val="2756525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911" y="103032"/>
            <a:ext cx="10225824" cy="772732"/>
          </a:xfrm>
        </p:spPr>
        <p:txBody>
          <a:bodyPr/>
          <a:lstStyle/>
          <a:p>
            <a:r>
              <a:rPr lang="en-IN" b="1" dirty="0" smtClean="0"/>
              <a:t>BIOLOGICAL MACROMOLECULES</a:t>
            </a:r>
            <a:endParaRPr lang="en-IN" b="1" dirty="0"/>
          </a:p>
        </p:txBody>
      </p:sp>
      <p:sp>
        <p:nvSpPr>
          <p:cNvPr id="3" name="Content Placeholder 2"/>
          <p:cNvSpPr>
            <a:spLocks noGrp="1"/>
          </p:cNvSpPr>
          <p:nvPr>
            <p:ph idx="1"/>
          </p:nvPr>
        </p:nvSpPr>
        <p:spPr>
          <a:xfrm>
            <a:off x="304822" y="875764"/>
            <a:ext cx="11492226" cy="5782613"/>
          </a:xfrm>
        </p:spPr>
        <p:txBody>
          <a:bodyPr/>
          <a:lstStyle/>
          <a:p>
            <a:pPr algn="just">
              <a:buFont typeface="Wingdings" panose="05000000000000000000" pitchFamily="2" charset="2"/>
              <a:buChar char="Ø"/>
            </a:pPr>
            <a:endParaRPr lang="en-IN" dirty="0" smtClean="0"/>
          </a:p>
          <a:p>
            <a:pPr algn="just">
              <a:buFont typeface="Wingdings" panose="05000000000000000000" pitchFamily="2" charset="2"/>
              <a:buChar char="Ø"/>
            </a:pPr>
            <a:r>
              <a:rPr lang="en-IN" dirty="0" smtClean="0"/>
              <a:t> </a:t>
            </a:r>
            <a:r>
              <a:rPr lang="en-IN" sz="2400" dirty="0" smtClean="0"/>
              <a:t>Biomolecules </a:t>
            </a:r>
            <a:r>
              <a:rPr lang="en-IN" sz="2400" dirty="0"/>
              <a:t>may be defined as an organic compound normally present as an </a:t>
            </a:r>
            <a:r>
              <a:rPr lang="en-IN" sz="2400" dirty="0" smtClean="0"/>
              <a:t>essential component </a:t>
            </a:r>
            <a:r>
              <a:rPr lang="en-IN" sz="2400" dirty="0"/>
              <a:t>of all living organisms. </a:t>
            </a:r>
            <a:endParaRPr lang="en-IN" sz="2400" dirty="0" smtClean="0"/>
          </a:p>
          <a:p>
            <a:pPr algn="just">
              <a:buFont typeface="Wingdings" panose="05000000000000000000" pitchFamily="2" charset="2"/>
              <a:buChar char="Ø"/>
            </a:pPr>
            <a:r>
              <a:rPr lang="en-IN" sz="2400" dirty="0" smtClean="0"/>
              <a:t>All </a:t>
            </a:r>
            <a:r>
              <a:rPr lang="en-IN" sz="2400" dirty="0"/>
              <a:t>of the solid matter in the cell is organic and is present in four forms they are </a:t>
            </a:r>
            <a:r>
              <a:rPr lang="en-IN" sz="2400" b="1" u="sng" dirty="0" smtClean="0"/>
              <a:t>proteins, nucleic acids</a:t>
            </a:r>
            <a:r>
              <a:rPr lang="en-IN" sz="2400" b="1" u="sng" dirty="0"/>
              <a:t>, polysaccharides (carbohydrates) and </a:t>
            </a:r>
            <a:r>
              <a:rPr lang="en-IN" sz="2400" b="1" u="sng" dirty="0" smtClean="0"/>
              <a:t>lipids</a:t>
            </a:r>
            <a:r>
              <a:rPr lang="en-IN" sz="2400" dirty="0" smtClean="0"/>
              <a:t>.</a:t>
            </a:r>
          </a:p>
          <a:p>
            <a:pPr algn="just">
              <a:buFont typeface="Wingdings" panose="05000000000000000000" pitchFamily="2" charset="2"/>
              <a:buChar char="Ø"/>
            </a:pPr>
            <a:r>
              <a:rPr lang="en-IN" sz="2400" dirty="0"/>
              <a:t>Biological molecules are also called as macromolecules which have polymers of </a:t>
            </a:r>
            <a:r>
              <a:rPr lang="en-IN" sz="2400" dirty="0" smtClean="0"/>
              <a:t>high molecular mass. They are,</a:t>
            </a:r>
          </a:p>
          <a:p>
            <a:pPr algn="just">
              <a:buFont typeface="Wingdings" panose="05000000000000000000" pitchFamily="2" charset="2"/>
              <a:buChar char="Ø"/>
            </a:pPr>
            <a:r>
              <a:rPr lang="en-IN" sz="2400" dirty="0" smtClean="0"/>
              <a:t>Carbohydrate</a:t>
            </a:r>
          </a:p>
          <a:p>
            <a:pPr algn="just">
              <a:buFont typeface="Wingdings" panose="05000000000000000000" pitchFamily="2" charset="2"/>
              <a:buChar char="Ø"/>
            </a:pPr>
            <a:r>
              <a:rPr lang="en-IN" sz="2400" dirty="0" smtClean="0"/>
              <a:t>Proteins</a:t>
            </a:r>
          </a:p>
          <a:p>
            <a:pPr algn="just">
              <a:buFont typeface="Wingdings" panose="05000000000000000000" pitchFamily="2" charset="2"/>
              <a:buChar char="Ø"/>
            </a:pPr>
            <a:r>
              <a:rPr lang="en-IN" sz="2400" dirty="0" smtClean="0"/>
              <a:t>Lipids</a:t>
            </a:r>
          </a:p>
          <a:p>
            <a:pPr algn="just">
              <a:buFont typeface="Wingdings" panose="05000000000000000000" pitchFamily="2" charset="2"/>
              <a:buChar char="Ø"/>
            </a:pPr>
            <a:r>
              <a:rPr lang="en-IN" sz="2400" dirty="0" smtClean="0"/>
              <a:t>Nucleic acid</a:t>
            </a:r>
            <a:endParaRPr lang="en-IN" sz="2400" dirty="0"/>
          </a:p>
        </p:txBody>
      </p:sp>
    </p:spTree>
    <p:extLst>
      <p:ext uri="{BB962C8B-B14F-4D97-AF65-F5344CB8AC3E}">
        <p14:creationId xmlns:p14="http://schemas.microsoft.com/office/powerpoint/2010/main" val="2025001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3792" y="412124"/>
            <a:ext cx="10483401" cy="6445876"/>
          </a:xfrm>
        </p:spPr>
        <p:txBody>
          <a:bodyPr/>
          <a:lstStyle/>
          <a:p>
            <a:r>
              <a:rPr lang="en-IN" sz="3200" dirty="0" smtClean="0"/>
              <a:t>BIODIVERSITY</a:t>
            </a:r>
            <a:br>
              <a:rPr lang="en-IN" sz="3200" dirty="0" smtClean="0"/>
            </a:br>
            <a:r>
              <a:rPr lang="en-IN" sz="3200" dirty="0" smtClean="0"/>
              <a:t>CHEMICAL BOND</a:t>
            </a:r>
            <a:br>
              <a:rPr lang="en-IN" sz="3200" dirty="0" smtClean="0"/>
            </a:br>
            <a:r>
              <a:rPr lang="en-IN" sz="3200" dirty="0" smtClean="0"/>
              <a:t>BIOLOGICAL MACROMOLECULES</a:t>
            </a:r>
            <a:br>
              <a:rPr lang="en-IN" sz="3200" dirty="0" smtClean="0"/>
            </a:br>
            <a:r>
              <a:rPr lang="en-IN" sz="3200" dirty="0" smtClean="0"/>
              <a:t>DNA</a:t>
            </a:r>
            <a:br>
              <a:rPr lang="en-IN" sz="3200" dirty="0" smtClean="0"/>
            </a:br>
            <a:r>
              <a:rPr lang="en-IN" sz="3200" dirty="0" smtClean="0"/>
              <a:t>RNA</a:t>
            </a:r>
            <a:br>
              <a:rPr lang="en-IN" sz="3200" dirty="0" smtClean="0"/>
            </a:br>
            <a:r>
              <a:rPr lang="en-IN" sz="3200" dirty="0" smtClean="0"/>
              <a:t>GENE EXPRESSION</a:t>
            </a:r>
            <a:br>
              <a:rPr lang="en-IN" sz="3200" dirty="0" smtClean="0"/>
            </a:br>
            <a:r>
              <a:rPr lang="en-IN" sz="3200" dirty="0" smtClean="0"/>
              <a:t>DNA REPLICATION</a:t>
            </a:r>
            <a:br>
              <a:rPr lang="en-IN" sz="3200" dirty="0" smtClean="0"/>
            </a:br>
            <a:r>
              <a:rPr lang="en-IN" sz="3200" dirty="0" smtClean="0"/>
              <a:t>TRANSCRIPTION</a:t>
            </a:r>
            <a:br>
              <a:rPr lang="en-IN" sz="3200" dirty="0" smtClean="0"/>
            </a:br>
            <a:r>
              <a:rPr lang="en-IN" sz="3200" dirty="0" smtClean="0"/>
              <a:t>TRANSLATION</a:t>
            </a:r>
            <a:br>
              <a:rPr lang="en-IN" sz="3200" dirty="0" smtClean="0"/>
            </a:br>
            <a:r>
              <a:rPr lang="en-IN" sz="3200" dirty="0" smtClean="0"/>
              <a:t>STEM CELLS</a:t>
            </a:r>
            <a:br>
              <a:rPr lang="en-IN" sz="3200" dirty="0" smtClean="0"/>
            </a:br>
            <a:r>
              <a:rPr lang="en-IN" sz="3200" dirty="0" smtClean="0"/>
              <a:t>RECOMBINANT DNA TECHNOLOGY</a:t>
            </a:r>
            <a:br>
              <a:rPr lang="en-IN" sz="3200" dirty="0" smtClean="0"/>
            </a:br>
            <a:endParaRPr lang="en-IN" sz="3200" dirty="0"/>
          </a:p>
        </p:txBody>
      </p:sp>
    </p:spTree>
    <p:extLst>
      <p:ext uri="{BB962C8B-B14F-4D97-AF65-F5344CB8AC3E}">
        <p14:creationId xmlns:p14="http://schemas.microsoft.com/office/powerpoint/2010/main" val="8790765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852339" cy="682580"/>
          </a:xfrm>
        </p:spPr>
        <p:txBody>
          <a:bodyPr/>
          <a:lstStyle/>
          <a:p>
            <a:r>
              <a:rPr lang="en-IN" b="1" dirty="0"/>
              <a:t>CARBOHYDRATES</a:t>
            </a:r>
            <a:endParaRPr lang="en-IN" dirty="0"/>
          </a:p>
        </p:txBody>
      </p:sp>
      <p:sp>
        <p:nvSpPr>
          <p:cNvPr id="3" name="Content Placeholder 2"/>
          <p:cNvSpPr>
            <a:spLocks noGrp="1"/>
          </p:cNvSpPr>
          <p:nvPr>
            <p:ph idx="1"/>
          </p:nvPr>
        </p:nvSpPr>
        <p:spPr>
          <a:xfrm>
            <a:off x="206062" y="579549"/>
            <a:ext cx="11985937" cy="6156101"/>
          </a:xfrm>
        </p:spPr>
        <p:txBody>
          <a:bodyPr>
            <a:noAutofit/>
          </a:bodyPr>
          <a:lstStyle/>
          <a:p>
            <a:pPr marL="0" indent="0">
              <a:buNone/>
            </a:pPr>
            <a:endParaRPr lang="en-IN" sz="2400" dirty="0" smtClean="0"/>
          </a:p>
          <a:p>
            <a:pPr marL="0" indent="0">
              <a:buNone/>
            </a:pPr>
            <a:r>
              <a:rPr lang="en-IN" sz="2400" dirty="0" smtClean="0"/>
              <a:t>Carbohydrates </a:t>
            </a:r>
            <a:r>
              <a:rPr lang="en-IN" sz="2400" dirty="0"/>
              <a:t>are broadly present in plants and animals they have very </a:t>
            </a:r>
            <a:r>
              <a:rPr lang="en-IN" sz="2400" dirty="0" smtClean="0"/>
              <a:t>important structural </a:t>
            </a:r>
            <a:r>
              <a:rPr lang="en-IN" sz="2400" dirty="0"/>
              <a:t>and metabolic roles in the cell.</a:t>
            </a:r>
          </a:p>
          <a:p>
            <a:r>
              <a:rPr lang="en-IN" sz="2400" dirty="0" smtClean="0"/>
              <a:t> </a:t>
            </a:r>
            <a:r>
              <a:rPr lang="en-IN" sz="2400" dirty="0"/>
              <a:t>In a plant cell, glucose is synthesized from carbon dioxide and water in the way </a:t>
            </a:r>
            <a:r>
              <a:rPr lang="en-IN" sz="2400" dirty="0" smtClean="0"/>
              <a:t>of photosynthesis </a:t>
            </a:r>
            <a:r>
              <a:rPr lang="en-IN" sz="2400" dirty="0"/>
              <a:t>and stored as starch or used to the formation of the cellulose.</a:t>
            </a:r>
          </a:p>
          <a:p>
            <a:r>
              <a:rPr lang="en-IN" sz="2400" dirty="0" smtClean="0"/>
              <a:t> </a:t>
            </a:r>
            <a:r>
              <a:rPr lang="en-IN" sz="2400" dirty="0"/>
              <a:t>In animal, the cell can produce carbohydrate from lipid glycerol and amino </a:t>
            </a:r>
            <a:r>
              <a:rPr lang="en-IN" sz="2400" dirty="0" smtClean="0"/>
              <a:t>acids, but </a:t>
            </a:r>
            <a:r>
              <a:rPr lang="en-IN" sz="2400" dirty="0"/>
              <a:t>most of the animal carbohydrates are derived from plants</a:t>
            </a:r>
            <a:r>
              <a:rPr lang="en-IN" sz="2400" dirty="0" smtClean="0"/>
              <a:t>.</a:t>
            </a:r>
          </a:p>
          <a:p>
            <a:pPr marL="0" indent="0">
              <a:buNone/>
            </a:pPr>
            <a:r>
              <a:rPr lang="en-IN" sz="2400" b="1" dirty="0" smtClean="0"/>
              <a:t>CLASSIFICATION</a:t>
            </a:r>
          </a:p>
          <a:p>
            <a:pPr>
              <a:buFont typeface="Wingdings" panose="05000000000000000000" pitchFamily="2" charset="2"/>
              <a:buChar char="v"/>
            </a:pPr>
            <a:r>
              <a:rPr lang="en-IN" sz="2400" b="1" dirty="0" smtClean="0"/>
              <a:t>Monosaccharides: Monosaccharides </a:t>
            </a:r>
            <a:r>
              <a:rPr lang="en-IN" sz="2400" dirty="0"/>
              <a:t>are otherwise known as simple </a:t>
            </a:r>
            <a:r>
              <a:rPr lang="en-IN" sz="2400" dirty="0" smtClean="0"/>
              <a:t>sugar</a:t>
            </a:r>
          </a:p>
          <a:p>
            <a:pPr marL="0" indent="0" algn="just">
              <a:buNone/>
            </a:pPr>
            <a:r>
              <a:rPr lang="en-IN" sz="2400" dirty="0" smtClean="0"/>
              <a:t>(</a:t>
            </a:r>
            <a:r>
              <a:rPr lang="en-IN" sz="2400" dirty="0"/>
              <a:t>that cannot be </a:t>
            </a:r>
            <a:r>
              <a:rPr lang="en-IN" sz="2400" dirty="0" err="1"/>
              <a:t>hydrolyzed</a:t>
            </a:r>
            <a:r>
              <a:rPr lang="en-IN" sz="2400" dirty="0"/>
              <a:t> into simpler carbohydrates</a:t>
            </a:r>
            <a:r>
              <a:rPr lang="en-IN" sz="2400" dirty="0" smtClean="0"/>
              <a:t>).</a:t>
            </a:r>
            <a:r>
              <a:rPr lang="en-IN" sz="2400" b="1" dirty="0" smtClean="0"/>
              <a:t> </a:t>
            </a:r>
            <a:r>
              <a:rPr lang="en-IN" sz="2400" b="1" dirty="0" err="1" smtClean="0"/>
              <a:t>eg.Aldose</a:t>
            </a:r>
            <a:r>
              <a:rPr lang="en-IN" sz="2400" b="1" dirty="0" smtClean="0"/>
              <a:t> </a:t>
            </a:r>
            <a:r>
              <a:rPr lang="en-IN" sz="2400" b="1" dirty="0"/>
              <a:t>sugar (Glucose) and Keto sugar (</a:t>
            </a:r>
            <a:r>
              <a:rPr lang="en-IN" sz="2400" b="1" dirty="0" smtClean="0"/>
              <a:t>Fructose)</a:t>
            </a:r>
          </a:p>
        </p:txBody>
      </p:sp>
    </p:spTree>
    <p:extLst>
      <p:ext uri="{BB962C8B-B14F-4D97-AF65-F5344CB8AC3E}">
        <p14:creationId xmlns:p14="http://schemas.microsoft.com/office/powerpoint/2010/main" val="3466648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9702" y="2112135"/>
            <a:ext cx="11243256" cy="4136264"/>
          </a:xfrm>
        </p:spPr>
        <p:txBody>
          <a:bodyPr>
            <a:normAutofit/>
          </a:bodyPr>
          <a:lstStyle/>
          <a:p>
            <a:pPr algn="just">
              <a:buFont typeface="Wingdings" panose="05000000000000000000" pitchFamily="2" charset="2"/>
              <a:buChar char="v"/>
            </a:pPr>
            <a:r>
              <a:rPr lang="en-IN" sz="2400" b="1" u="sng" dirty="0"/>
              <a:t>Oligosaccharides</a:t>
            </a:r>
            <a:r>
              <a:rPr lang="en-IN" sz="2400" b="1" dirty="0"/>
              <a:t> </a:t>
            </a:r>
            <a:r>
              <a:rPr lang="en-IN" sz="2400" b="1" dirty="0" smtClean="0"/>
              <a:t>:Oligosaccharides </a:t>
            </a:r>
            <a:r>
              <a:rPr lang="en-IN" sz="2400" dirty="0"/>
              <a:t>(</a:t>
            </a:r>
            <a:r>
              <a:rPr lang="en-IN" sz="2400" i="1" dirty="0" smtClean="0"/>
              <a:t>oligo </a:t>
            </a:r>
            <a:r>
              <a:rPr lang="en-IN" sz="2400" dirty="0"/>
              <a:t>means in Greek – few) are condensation products of </a:t>
            </a:r>
            <a:r>
              <a:rPr lang="en-IN" sz="2400" dirty="0">
                <a:solidFill>
                  <a:srgbClr val="FF0000"/>
                </a:solidFill>
              </a:rPr>
              <a:t>two to </a:t>
            </a:r>
            <a:r>
              <a:rPr lang="en-IN" sz="2400" dirty="0" smtClean="0">
                <a:solidFill>
                  <a:srgbClr val="FF0000"/>
                </a:solidFill>
              </a:rPr>
              <a:t>ten monosaccharides </a:t>
            </a:r>
            <a:r>
              <a:rPr lang="en-IN" sz="2400" dirty="0">
                <a:solidFill>
                  <a:srgbClr val="FF0000"/>
                </a:solidFill>
              </a:rPr>
              <a:t>units </a:t>
            </a:r>
            <a:r>
              <a:rPr lang="en-IN" sz="2400" dirty="0"/>
              <a:t>joined by characteristics linkages called </a:t>
            </a:r>
            <a:r>
              <a:rPr lang="en-IN" sz="2400" dirty="0" err="1"/>
              <a:t>glycosidic</a:t>
            </a:r>
            <a:r>
              <a:rPr lang="en-IN" sz="2400" dirty="0"/>
              <a:t> bonds. One </a:t>
            </a:r>
            <a:r>
              <a:rPr lang="en-IN" sz="2400" dirty="0" smtClean="0"/>
              <a:t>of the </a:t>
            </a:r>
            <a:r>
              <a:rPr lang="en-IN" sz="2400" dirty="0"/>
              <a:t>examples is a </a:t>
            </a:r>
            <a:r>
              <a:rPr lang="en-IN" sz="2400" dirty="0" err="1"/>
              <a:t>maltotriose</a:t>
            </a:r>
            <a:r>
              <a:rPr lang="en-IN" sz="2400" dirty="0"/>
              <a:t> (three glucose molecule).</a:t>
            </a:r>
            <a:endParaRPr lang="en-IN" sz="2400" b="1" dirty="0"/>
          </a:p>
          <a:p>
            <a:pPr algn="just">
              <a:buFont typeface="Wingdings" panose="05000000000000000000" pitchFamily="2" charset="2"/>
              <a:buChar char="v"/>
            </a:pPr>
            <a:r>
              <a:rPr lang="en-IN" sz="2400" b="1" u="sng" dirty="0" smtClean="0"/>
              <a:t>Polysaccharides</a:t>
            </a:r>
            <a:r>
              <a:rPr lang="en-IN" sz="2400" b="1" dirty="0" smtClean="0"/>
              <a:t> </a:t>
            </a:r>
            <a:r>
              <a:rPr lang="en-IN" sz="2400" b="1" dirty="0" err="1"/>
              <a:t>Polysaccharides</a:t>
            </a:r>
            <a:r>
              <a:rPr lang="en-IN" sz="2400" b="1" dirty="0"/>
              <a:t> </a:t>
            </a:r>
            <a:r>
              <a:rPr lang="en-IN" sz="2400" dirty="0"/>
              <a:t>(also known as </a:t>
            </a:r>
            <a:r>
              <a:rPr lang="en-IN" sz="2400" dirty="0" err="1"/>
              <a:t>glycanes</a:t>
            </a:r>
            <a:r>
              <a:rPr lang="en-IN" sz="2400" dirty="0"/>
              <a:t> or poly sides) are condensation products </a:t>
            </a:r>
            <a:r>
              <a:rPr lang="en-IN" sz="2400" dirty="0" smtClean="0"/>
              <a:t>may have </a:t>
            </a:r>
            <a:r>
              <a:rPr lang="en-IN" sz="2400" dirty="0">
                <a:solidFill>
                  <a:srgbClr val="FF0000"/>
                </a:solidFill>
              </a:rPr>
              <a:t>hundreds or thousands of monosaccharides units</a:t>
            </a:r>
            <a:r>
              <a:rPr lang="en-IN" sz="2400" dirty="0" smtClean="0"/>
              <a:t>.</a:t>
            </a:r>
          </a:p>
          <a:p>
            <a:pPr algn="just">
              <a:buFont typeface="Wingdings" panose="05000000000000000000" pitchFamily="2" charset="2"/>
              <a:buChar char="v"/>
            </a:pPr>
            <a:r>
              <a:rPr lang="en-IN" sz="2400" dirty="0"/>
              <a:t>They serve as both storage (starch, glycogen, inulin) and structural (</a:t>
            </a:r>
            <a:r>
              <a:rPr lang="en-IN" sz="2400" dirty="0" smtClean="0"/>
              <a:t>cellulose, pectin</a:t>
            </a:r>
            <a:r>
              <a:rPr lang="en-IN" sz="2400" dirty="0"/>
              <a:t>, chitin) form of polysaccharides</a:t>
            </a:r>
          </a:p>
        </p:txBody>
      </p:sp>
      <p:sp>
        <p:nvSpPr>
          <p:cNvPr id="4" name="Rectangle 3"/>
          <p:cNvSpPr/>
          <p:nvPr/>
        </p:nvSpPr>
        <p:spPr>
          <a:xfrm>
            <a:off x="669702" y="824247"/>
            <a:ext cx="11243255" cy="1200329"/>
          </a:xfrm>
          <a:prstGeom prst="rect">
            <a:avLst/>
          </a:prstGeom>
        </p:spPr>
        <p:txBody>
          <a:bodyPr wrap="square">
            <a:spAutoFit/>
          </a:bodyPr>
          <a:lstStyle/>
          <a:p>
            <a:pPr marL="342900" indent="-342900">
              <a:buFont typeface="Wingdings" panose="05000000000000000000" pitchFamily="2" charset="2"/>
              <a:buChar char="v"/>
            </a:pPr>
            <a:r>
              <a:rPr lang="en-IN" sz="2400" b="1" u="sng" dirty="0"/>
              <a:t>Disaccharides </a:t>
            </a:r>
            <a:r>
              <a:rPr lang="en-IN" sz="2400" b="1" dirty="0"/>
              <a:t>: Disaccharides </a:t>
            </a:r>
            <a:r>
              <a:rPr lang="en-IN" sz="2400" dirty="0"/>
              <a:t>are condensation products of </a:t>
            </a:r>
            <a:r>
              <a:rPr lang="en-IN" sz="2400" dirty="0">
                <a:solidFill>
                  <a:srgbClr val="FF0000"/>
                </a:solidFill>
              </a:rPr>
              <a:t>two monosaccharide units</a:t>
            </a:r>
            <a:r>
              <a:rPr lang="en-IN" sz="2400" dirty="0"/>
              <a:t>. Examples are </a:t>
            </a:r>
            <a:r>
              <a:rPr lang="en-IN" sz="2400" b="1" dirty="0"/>
              <a:t>sucrose</a:t>
            </a:r>
            <a:r>
              <a:rPr lang="en-IN" sz="2400" dirty="0"/>
              <a:t> (Glucose +fructose) and </a:t>
            </a:r>
            <a:r>
              <a:rPr lang="en-IN" sz="2400" b="1" dirty="0"/>
              <a:t>maltose</a:t>
            </a:r>
            <a:r>
              <a:rPr lang="en-IN" sz="2400" dirty="0"/>
              <a:t> (glucose + glucose)</a:t>
            </a:r>
            <a:endParaRPr lang="en-IN" sz="2400" b="1" dirty="0"/>
          </a:p>
        </p:txBody>
      </p:sp>
    </p:spTree>
    <p:extLst>
      <p:ext uri="{BB962C8B-B14F-4D97-AF65-F5344CB8AC3E}">
        <p14:creationId xmlns:p14="http://schemas.microsoft.com/office/powerpoint/2010/main" val="2718584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819" y="115910"/>
            <a:ext cx="2987899" cy="862884"/>
          </a:xfrm>
        </p:spPr>
        <p:txBody>
          <a:bodyPr/>
          <a:lstStyle/>
          <a:p>
            <a:r>
              <a:rPr lang="en-IN" dirty="0" smtClean="0"/>
              <a:t>PROTEIN</a:t>
            </a:r>
            <a:endParaRPr lang="en-IN" dirty="0"/>
          </a:p>
        </p:txBody>
      </p:sp>
      <p:sp>
        <p:nvSpPr>
          <p:cNvPr id="3" name="Content Placeholder 2"/>
          <p:cNvSpPr>
            <a:spLocks noGrp="1"/>
          </p:cNvSpPr>
          <p:nvPr>
            <p:ph idx="1"/>
          </p:nvPr>
        </p:nvSpPr>
        <p:spPr>
          <a:xfrm>
            <a:off x="1" y="746976"/>
            <a:ext cx="12041746" cy="5937160"/>
          </a:xfrm>
        </p:spPr>
        <p:txBody>
          <a:bodyPr>
            <a:noAutofit/>
          </a:bodyPr>
          <a:lstStyle/>
          <a:p>
            <a:endParaRPr lang="en-IN" sz="2400" dirty="0" smtClean="0"/>
          </a:p>
          <a:p>
            <a:r>
              <a:rPr lang="en-IN" sz="2400" dirty="0"/>
              <a:t> </a:t>
            </a:r>
            <a:r>
              <a:rPr lang="en-IN" sz="2400" dirty="0" smtClean="0"/>
              <a:t>Proteins </a:t>
            </a:r>
            <a:r>
              <a:rPr lang="en-IN" sz="2400" dirty="0"/>
              <a:t>are macromolecules of high molecular mass</a:t>
            </a:r>
            <a:r>
              <a:rPr lang="en-IN" sz="2400" dirty="0" smtClean="0"/>
              <a:t>, </a:t>
            </a:r>
            <a:r>
              <a:rPr lang="en-IN" sz="2400" dirty="0"/>
              <a:t>between </a:t>
            </a:r>
            <a:r>
              <a:rPr lang="en-IN" sz="2400" dirty="0" smtClean="0"/>
              <a:t>several thousand </a:t>
            </a:r>
            <a:r>
              <a:rPr lang="en-IN" sz="2400" dirty="0"/>
              <a:t>and several million, consisting of chains of amino acids. </a:t>
            </a:r>
            <a:endParaRPr lang="en-IN" sz="2400" dirty="0" smtClean="0"/>
          </a:p>
          <a:p>
            <a:r>
              <a:rPr lang="en-IN" sz="2400" dirty="0" smtClean="0"/>
              <a:t>There are twenty </a:t>
            </a:r>
            <a:r>
              <a:rPr lang="en-IN" sz="2400" dirty="0"/>
              <a:t>different amino acids which are commonly found in naturally </a:t>
            </a:r>
            <a:r>
              <a:rPr lang="en-IN" sz="2400" dirty="0" smtClean="0"/>
              <a:t>occurring proteins</a:t>
            </a:r>
            <a:r>
              <a:rPr lang="en-IN" sz="2400" dirty="0"/>
              <a:t>.</a:t>
            </a:r>
          </a:p>
          <a:p>
            <a:r>
              <a:rPr lang="en-IN" sz="2400" dirty="0" smtClean="0"/>
              <a:t> </a:t>
            </a:r>
            <a:r>
              <a:rPr lang="en-IN" sz="2400" dirty="0"/>
              <a:t>Proteins are made up of amino acids and therefore always contain the </a:t>
            </a:r>
            <a:r>
              <a:rPr lang="en-IN" sz="2400" dirty="0" smtClean="0"/>
              <a:t>elements like </a:t>
            </a:r>
            <a:r>
              <a:rPr lang="en-IN" sz="2400" dirty="0"/>
              <a:t>carbon, oxygen, hydrogen, and nitrogen and in some occasions </a:t>
            </a:r>
            <a:r>
              <a:rPr lang="en-IN" sz="2400" dirty="0" err="1"/>
              <a:t>sulfur</a:t>
            </a:r>
            <a:r>
              <a:rPr lang="en-IN" sz="2400" dirty="0"/>
              <a:t>. </a:t>
            </a:r>
          </a:p>
          <a:p>
            <a:r>
              <a:rPr lang="en-IN" sz="2400" dirty="0" smtClean="0"/>
              <a:t>There </a:t>
            </a:r>
            <a:r>
              <a:rPr lang="en-IN" sz="2400" dirty="0"/>
              <a:t>is an essential component of the diet of animals and may be converted </a:t>
            </a:r>
            <a:r>
              <a:rPr lang="en-IN" sz="2400" dirty="0" smtClean="0"/>
              <a:t>to both </a:t>
            </a:r>
            <a:r>
              <a:rPr lang="en-IN" sz="2400" dirty="0"/>
              <a:t>fat and carbohydrate by the cells. </a:t>
            </a:r>
            <a:endParaRPr lang="en-IN" sz="2400" dirty="0" smtClean="0"/>
          </a:p>
          <a:p>
            <a:r>
              <a:rPr lang="en-IN" sz="2400" smtClean="0"/>
              <a:t>Their </a:t>
            </a:r>
            <a:r>
              <a:rPr lang="en-IN" sz="2400" dirty="0"/>
              <a:t>diversity enables them to display </a:t>
            </a:r>
            <a:r>
              <a:rPr lang="en-IN" sz="2400" dirty="0" smtClean="0"/>
              <a:t>a great </a:t>
            </a:r>
            <a:r>
              <a:rPr lang="en-IN" sz="2400" dirty="0"/>
              <a:t>range of structural and metabolic activities within the </a:t>
            </a:r>
            <a:r>
              <a:rPr lang="en-IN" sz="2400" dirty="0" smtClean="0"/>
              <a:t>organism the </a:t>
            </a:r>
            <a:r>
              <a:rPr lang="en-IN" sz="2400" dirty="0"/>
              <a:t>proteins are a secondary structure (little or no tertiary </a:t>
            </a:r>
            <a:r>
              <a:rPr lang="en-IN" sz="2400"/>
              <a:t>structure</a:t>
            </a:r>
            <a:r>
              <a:rPr lang="en-IN" sz="2400" smtClean="0"/>
              <a:t>)</a:t>
            </a:r>
            <a:endParaRPr lang="en-IN" sz="2400" dirty="0"/>
          </a:p>
        </p:txBody>
      </p:sp>
    </p:spTree>
    <p:extLst>
      <p:ext uri="{BB962C8B-B14F-4D97-AF65-F5344CB8AC3E}">
        <p14:creationId xmlns:p14="http://schemas.microsoft.com/office/powerpoint/2010/main" val="1462228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890975" cy="721217"/>
          </a:xfrm>
        </p:spPr>
        <p:txBody>
          <a:bodyPr/>
          <a:lstStyle/>
          <a:p>
            <a:r>
              <a:rPr lang="en-IN" b="1" dirty="0"/>
              <a:t>TYPES OF PROTEINS</a:t>
            </a:r>
            <a:br>
              <a:rPr lang="en-IN" b="1" dirty="0"/>
            </a:br>
            <a:endParaRPr lang="en-IN" dirty="0"/>
          </a:p>
        </p:txBody>
      </p:sp>
      <p:sp>
        <p:nvSpPr>
          <p:cNvPr id="3" name="Content Placeholder 2"/>
          <p:cNvSpPr>
            <a:spLocks noGrp="1"/>
          </p:cNvSpPr>
          <p:nvPr>
            <p:ph idx="1"/>
          </p:nvPr>
        </p:nvSpPr>
        <p:spPr>
          <a:xfrm>
            <a:off x="128790" y="721218"/>
            <a:ext cx="11912956" cy="5975796"/>
          </a:xfrm>
        </p:spPr>
        <p:txBody>
          <a:bodyPr>
            <a:normAutofit/>
          </a:bodyPr>
          <a:lstStyle/>
          <a:p>
            <a:pPr marL="0" indent="0">
              <a:buNone/>
            </a:pPr>
            <a:r>
              <a:rPr lang="en-IN" sz="2800" b="1" u="sng" dirty="0"/>
              <a:t>Fibrous proteins</a:t>
            </a:r>
          </a:p>
          <a:p>
            <a:pPr marL="0" indent="0">
              <a:buNone/>
            </a:pPr>
            <a:r>
              <a:rPr lang="en-IN" dirty="0" smtClean="0"/>
              <a:t> </a:t>
            </a:r>
            <a:r>
              <a:rPr lang="en-IN" dirty="0"/>
              <a:t>Fibrous proteins are a secondary </a:t>
            </a:r>
            <a:r>
              <a:rPr lang="en-IN" dirty="0" smtClean="0"/>
              <a:t>structure, insoluble in </a:t>
            </a:r>
            <a:r>
              <a:rPr lang="en-IN" dirty="0"/>
              <a:t>water, physically tough, long parallel polypeptide chains cross-linked </a:t>
            </a:r>
            <a:r>
              <a:rPr lang="en-IN" dirty="0" smtClean="0"/>
              <a:t>at intervals </a:t>
            </a:r>
            <a:r>
              <a:rPr lang="en-IN" dirty="0"/>
              <a:t>forming long </a:t>
            </a:r>
            <a:r>
              <a:rPr lang="en-IN" dirty="0" err="1"/>
              <a:t>fibers</a:t>
            </a:r>
            <a:r>
              <a:rPr lang="en-IN" dirty="0"/>
              <a:t> or sheets. These are mainly of animal origin</a:t>
            </a:r>
            <a:r>
              <a:rPr lang="en-IN" dirty="0" smtClean="0"/>
              <a:t>.</a:t>
            </a:r>
          </a:p>
          <a:p>
            <a:pPr marL="0" indent="0">
              <a:buNone/>
            </a:pPr>
            <a:r>
              <a:rPr lang="en-IN" b="1" dirty="0" smtClean="0"/>
              <a:t>Functions </a:t>
            </a:r>
          </a:p>
          <a:p>
            <a:pPr marL="0" indent="0">
              <a:buNone/>
            </a:pPr>
            <a:r>
              <a:rPr lang="en-IN" dirty="0" smtClean="0"/>
              <a:t>Fibrous </a:t>
            </a:r>
            <a:r>
              <a:rPr lang="en-IN" dirty="0"/>
              <a:t>proteins perform structural functions or protective role in cells </a:t>
            </a:r>
            <a:r>
              <a:rPr lang="en-IN" dirty="0" smtClean="0"/>
              <a:t>and organisms </a:t>
            </a:r>
            <a:r>
              <a:rPr lang="en-IN" dirty="0"/>
              <a:t>examples, collagen (tendons, bone, connective tissue), myosin (</a:t>
            </a:r>
            <a:r>
              <a:rPr lang="en-IN" dirty="0" smtClean="0"/>
              <a:t>in muscle</a:t>
            </a:r>
            <a:r>
              <a:rPr lang="en-IN" dirty="0"/>
              <a:t>), silk (spiders webs), keratin (hair, nails, feathers</a:t>
            </a:r>
            <a:r>
              <a:rPr lang="en-IN" dirty="0" smtClean="0"/>
              <a:t>).</a:t>
            </a:r>
          </a:p>
          <a:p>
            <a:pPr marL="0" indent="0">
              <a:buNone/>
            </a:pPr>
            <a:r>
              <a:rPr lang="en-IN" sz="3000" b="1" u="sng" dirty="0"/>
              <a:t>Globular proteins</a:t>
            </a:r>
          </a:p>
          <a:p>
            <a:pPr marL="0" indent="0">
              <a:buNone/>
            </a:pPr>
            <a:r>
              <a:rPr lang="en-IN" dirty="0" smtClean="0"/>
              <a:t> </a:t>
            </a:r>
            <a:r>
              <a:rPr lang="en-IN" dirty="0"/>
              <a:t>Globular proteins are more </a:t>
            </a:r>
            <a:r>
              <a:rPr lang="en-IN" dirty="0" smtClean="0"/>
              <a:t>complex </a:t>
            </a:r>
            <a:r>
              <a:rPr lang="en-IN" dirty="0"/>
              <a:t>than fibrous proteins</a:t>
            </a:r>
            <a:r>
              <a:rPr lang="en-IN" dirty="0" smtClean="0"/>
              <a:t>, </a:t>
            </a:r>
            <a:r>
              <a:rPr lang="en-IN" dirty="0"/>
              <a:t>biological </a:t>
            </a:r>
            <a:r>
              <a:rPr lang="en-IN" dirty="0" smtClean="0"/>
              <a:t>Globular </a:t>
            </a:r>
            <a:r>
              <a:rPr lang="en-IN" dirty="0"/>
              <a:t>proteins are mostly tertiary structure, polypeptide </a:t>
            </a:r>
            <a:r>
              <a:rPr lang="en-IN" dirty="0" smtClean="0"/>
              <a:t>chains tightly </a:t>
            </a:r>
            <a:r>
              <a:rPr lang="en-IN" dirty="0"/>
              <a:t>folded to form spherical shape, easily soluble in nature.</a:t>
            </a:r>
          </a:p>
          <a:p>
            <a:pPr marL="0" indent="0">
              <a:buNone/>
            </a:pPr>
            <a:r>
              <a:rPr lang="en-IN" b="1" dirty="0"/>
              <a:t>Functions</a:t>
            </a:r>
          </a:p>
          <a:p>
            <a:pPr marL="0" indent="0">
              <a:buNone/>
            </a:pPr>
            <a:r>
              <a:rPr lang="en-IN" dirty="0" smtClean="0"/>
              <a:t>  </a:t>
            </a:r>
            <a:r>
              <a:rPr lang="en-IN" dirty="0"/>
              <a:t>E</a:t>
            </a:r>
            <a:r>
              <a:rPr lang="en-IN" dirty="0" smtClean="0"/>
              <a:t>nzymes</a:t>
            </a:r>
            <a:r>
              <a:rPr lang="en-IN" dirty="0"/>
              <a:t>, antibodies, blood transport proteins, nutrient </a:t>
            </a:r>
            <a:r>
              <a:rPr lang="en-IN" dirty="0" smtClean="0"/>
              <a:t>storage proteins</a:t>
            </a:r>
            <a:r>
              <a:rPr lang="en-IN" dirty="0"/>
              <a:t>, and some hormones</a:t>
            </a:r>
          </a:p>
        </p:txBody>
      </p:sp>
    </p:spTree>
    <p:extLst>
      <p:ext uri="{BB962C8B-B14F-4D97-AF65-F5344CB8AC3E}">
        <p14:creationId xmlns:p14="http://schemas.microsoft.com/office/powerpoint/2010/main" val="30446144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218942" y="218942"/>
            <a:ext cx="11809926" cy="6529588"/>
          </a:xfrm>
        </p:spPr>
        <p:txBody>
          <a:bodyPr>
            <a:normAutofit/>
          </a:bodyPr>
          <a:lstStyle/>
          <a:p>
            <a:pPr marL="0" indent="0">
              <a:buNone/>
            </a:pPr>
            <a:r>
              <a:rPr lang="en-IN" sz="2800" b="1" u="sng" dirty="0"/>
              <a:t>Conjugated proteins</a:t>
            </a:r>
          </a:p>
          <a:p>
            <a:pPr marL="0" indent="0">
              <a:buNone/>
            </a:pPr>
            <a:r>
              <a:rPr lang="en-IN" b="1" dirty="0" smtClean="0"/>
              <a:t> </a:t>
            </a:r>
            <a:r>
              <a:rPr lang="en-IN" dirty="0"/>
              <a:t>Conjugated proteins are complex </a:t>
            </a:r>
            <a:r>
              <a:rPr lang="en-IN" dirty="0" smtClean="0"/>
              <a:t>globular </a:t>
            </a:r>
            <a:r>
              <a:rPr lang="en-IN" dirty="0"/>
              <a:t>proteins </a:t>
            </a:r>
            <a:r>
              <a:rPr lang="en-IN" dirty="0" smtClean="0"/>
              <a:t>and were </a:t>
            </a:r>
            <a:r>
              <a:rPr lang="en-IN" dirty="0"/>
              <a:t>tightly bound. These are the proteins are linked with </a:t>
            </a:r>
            <a:r>
              <a:rPr lang="en-IN" dirty="0" smtClean="0"/>
              <a:t>non-protein </a:t>
            </a:r>
            <a:r>
              <a:rPr lang="en-IN" dirty="0"/>
              <a:t>part is called </a:t>
            </a:r>
            <a:r>
              <a:rPr lang="en-IN" b="1" dirty="0">
                <a:solidFill>
                  <a:srgbClr val="FF0000"/>
                </a:solidFill>
              </a:rPr>
              <a:t>prosthetic group</a:t>
            </a:r>
            <a:r>
              <a:rPr lang="en-IN" dirty="0"/>
              <a:t>. Further classified based on the </a:t>
            </a:r>
            <a:r>
              <a:rPr lang="en-IN" dirty="0" smtClean="0"/>
              <a:t>nature of </a:t>
            </a:r>
            <a:r>
              <a:rPr lang="en-IN" dirty="0"/>
              <a:t>the prosthetic group. </a:t>
            </a:r>
            <a:endParaRPr lang="en-IN" dirty="0" smtClean="0"/>
          </a:p>
          <a:p>
            <a:pPr marL="0" indent="0">
              <a:buNone/>
            </a:pPr>
            <a:r>
              <a:rPr lang="en-IN" dirty="0" smtClean="0"/>
              <a:t>They </a:t>
            </a:r>
            <a:r>
              <a:rPr lang="en-IN" dirty="0"/>
              <a:t>are </a:t>
            </a:r>
            <a:r>
              <a:rPr lang="en-IN" dirty="0" err="1"/>
              <a:t>metalloproteins</a:t>
            </a:r>
            <a:r>
              <a:rPr lang="en-IN" dirty="0"/>
              <a:t>, glycoproteins, </a:t>
            </a:r>
            <a:r>
              <a:rPr lang="en-IN" dirty="0" err="1" smtClean="0"/>
              <a:t>chromoproteins</a:t>
            </a:r>
            <a:r>
              <a:rPr lang="en-IN" dirty="0" smtClean="0"/>
              <a:t>, lipoproteins</a:t>
            </a:r>
            <a:r>
              <a:rPr lang="en-IN" dirty="0"/>
              <a:t>, phosphoproteins, and nucleoproteins</a:t>
            </a:r>
            <a:r>
              <a:rPr lang="en-IN" dirty="0" smtClean="0"/>
              <a:t>.</a:t>
            </a:r>
          </a:p>
          <a:p>
            <a:pPr marL="0" indent="0">
              <a:buNone/>
            </a:pPr>
            <a:r>
              <a:rPr lang="en-IN" sz="4000" b="1" dirty="0" smtClean="0"/>
              <a:t>LIPIDS</a:t>
            </a:r>
          </a:p>
          <a:p>
            <a:pPr algn="just">
              <a:lnSpc>
                <a:spcPct val="150000"/>
              </a:lnSpc>
            </a:pPr>
            <a:r>
              <a:rPr lang="en-IN" dirty="0"/>
              <a:t>The lipids form a heterogeneous class of compounds related to fatty acids </a:t>
            </a:r>
            <a:r>
              <a:rPr lang="en-IN" dirty="0" smtClean="0"/>
              <a:t>and include </a:t>
            </a:r>
            <a:r>
              <a:rPr lang="en-IN" dirty="0"/>
              <a:t>fats, oils, waxes, steroids, and related compounds</a:t>
            </a:r>
            <a:r>
              <a:rPr lang="en-IN" dirty="0" smtClean="0"/>
              <a:t>.</a:t>
            </a:r>
          </a:p>
          <a:p>
            <a:pPr algn="just">
              <a:lnSpc>
                <a:spcPct val="150000"/>
              </a:lnSpc>
            </a:pPr>
            <a:r>
              <a:rPr lang="en-IN" dirty="0"/>
              <a:t>Phospholipids and sterols are major structural elements of biological </a:t>
            </a:r>
            <a:r>
              <a:rPr lang="en-IN" dirty="0" smtClean="0"/>
              <a:t>membranes.</a:t>
            </a:r>
          </a:p>
          <a:p>
            <a:pPr algn="just">
              <a:lnSpc>
                <a:spcPct val="150000"/>
              </a:lnSpc>
            </a:pPr>
            <a:r>
              <a:rPr lang="en-IN" dirty="0" smtClean="0"/>
              <a:t>Other </a:t>
            </a:r>
            <a:r>
              <a:rPr lang="en-IN" dirty="0"/>
              <a:t>lipids although present in small quantities, plays a crucial role as </a:t>
            </a:r>
            <a:r>
              <a:rPr lang="en-IN" dirty="0" smtClean="0"/>
              <a:t>enzyme cofactors</a:t>
            </a:r>
            <a:r>
              <a:rPr lang="en-IN" dirty="0"/>
              <a:t>, electron carriers, light-absorbing pigments, hydrophobic </a:t>
            </a:r>
            <a:r>
              <a:rPr lang="en-IN" dirty="0" smtClean="0"/>
              <a:t>anchors, emulsifying </a:t>
            </a:r>
            <a:r>
              <a:rPr lang="en-IN" dirty="0"/>
              <a:t>agents, hormones and intercellular messengers.</a:t>
            </a:r>
            <a:endParaRPr lang="en-IN" dirty="0" smtClean="0"/>
          </a:p>
          <a:p>
            <a:pPr marL="0" indent="0">
              <a:buNone/>
            </a:pPr>
            <a:endParaRPr lang="en-IN" dirty="0"/>
          </a:p>
        </p:txBody>
      </p:sp>
    </p:spTree>
    <p:extLst>
      <p:ext uri="{BB962C8B-B14F-4D97-AF65-F5344CB8AC3E}">
        <p14:creationId xmlns:p14="http://schemas.microsoft.com/office/powerpoint/2010/main" val="27710376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5910" y="180305"/>
            <a:ext cx="11848563" cy="6617196"/>
          </a:xfrm>
          <a:prstGeom prst="rect">
            <a:avLst/>
          </a:prstGeom>
        </p:spPr>
        <p:txBody>
          <a:bodyPr wrap="square">
            <a:spAutoFit/>
          </a:bodyPr>
          <a:lstStyle/>
          <a:p>
            <a:pPr algn="ctr"/>
            <a:r>
              <a:rPr lang="en-IN" sz="3200" b="1" dirty="0">
                <a:latin typeface="+mj-lt"/>
              </a:rPr>
              <a:t>CLASSIFICATION OF </a:t>
            </a:r>
            <a:r>
              <a:rPr lang="en-IN" sz="3200" b="1" dirty="0" smtClean="0">
                <a:latin typeface="+mj-lt"/>
              </a:rPr>
              <a:t>LIPIDS</a:t>
            </a:r>
          </a:p>
          <a:p>
            <a:endParaRPr lang="en-IN" sz="3200" b="1" dirty="0">
              <a:latin typeface="+mj-lt"/>
            </a:endParaRPr>
          </a:p>
          <a:p>
            <a:r>
              <a:rPr lang="en-IN" sz="2800" b="1" u="sng" dirty="0" smtClean="0">
                <a:latin typeface="+mj-lt"/>
              </a:rPr>
              <a:t>Simple </a:t>
            </a:r>
            <a:r>
              <a:rPr lang="en-IN" sz="2800" b="1" u="sng" dirty="0">
                <a:latin typeface="+mj-lt"/>
              </a:rPr>
              <a:t>lipids or </a:t>
            </a:r>
            <a:r>
              <a:rPr lang="en-IN" sz="2800" b="1" u="sng" dirty="0" err="1">
                <a:latin typeface="+mj-lt"/>
              </a:rPr>
              <a:t>Homolipids</a:t>
            </a:r>
            <a:r>
              <a:rPr lang="en-IN" sz="2800" b="1" u="sng" dirty="0">
                <a:latin typeface="+mj-lt"/>
              </a:rPr>
              <a:t> </a:t>
            </a:r>
            <a:r>
              <a:rPr lang="en-IN" sz="2800" dirty="0" smtClean="0">
                <a:latin typeface="+mj-lt"/>
              </a:rPr>
              <a:t>:</a:t>
            </a:r>
          </a:p>
          <a:p>
            <a:pPr marL="342900" indent="-342900">
              <a:buFont typeface="Wingdings" panose="05000000000000000000" pitchFamily="2" charset="2"/>
              <a:buChar char="Ø"/>
            </a:pPr>
            <a:r>
              <a:rPr lang="en-IN" sz="2400" dirty="0" smtClean="0">
                <a:latin typeface="+mj-lt"/>
              </a:rPr>
              <a:t>These </a:t>
            </a:r>
            <a:r>
              <a:rPr lang="en-IN" sz="2400" dirty="0">
                <a:latin typeface="+mj-lt"/>
              </a:rPr>
              <a:t>are esters of fatty acids with various </a:t>
            </a:r>
            <a:r>
              <a:rPr lang="en-IN" sz="2400" dirty="0">
                <a:solidFill>
                  <a:srgbClr val="FF0000"/>
                </a:solidFill>
                <a:latin typeface="+mj-lt"/>
              </a:rPr>
              <a:t>alcohols.</a:t>
            </a:r>
          </a:p>
          <a:p>
            <a:pPr marL="342900" indent="-342900">
              <a:buFont typeface="Wingdings" panose="05000000000000000000" pitchFamily="2" charset="2"/>
              <a:buChar char="Ø"/>
            </a:pPr>
            <a:r>
              <a:rPr lang="en-IN" sz="2400" dirty="0" smtClean="0">
                <a:latin typeface="+mj-lt"/>
              </a:rPr>
              <a:t>The </a:t>
            </a:r>
            <a:r>
              <a:rPr lang="en-IN" sz="2400" dirty="0">
                <a:latin typeface="+mj-lt"/>
              </a:rPr>
              <a:t>Fats and </a:t>
            </a:r>
            <a:r>
              <a:rPr lang="en-IN" sz="2400" dirty="0" smtClean="0">
                <a:latin typeface="+mj-lt"/>
              </a:rPr>
              <a:t>oils </a:t>
            </a:r>
            <a:r>
              <a:rPr lang="en-IN" sz="2400" dirty="0">
                <a:latin typeface="+mj-lt"/>
              </a:rPr>
              <a:t>are stored form of energy in many organisms are derivatives </a:t>
            </a:r>
            <a:r>
              <a:rPr lang="en-IN" sz="2400" dirty="0" smtClean="0">
                <a:latin typeface="+mj-lt"/>
              </a:rPr>
              <a:t>of fatty </a:t>
            </a:r>
            <a:r>
              <a:rPr lang="en-IN" sz="2400" dirty="0">
                <a:latin typeface="+mj-lt"/>
              </a:rPr>
              <a:t>acids. </a:t>
            </a:r>
            <a:endParaRPr lang="en-IN" sz="2400" dirty="0" smtClean="0">
              <a:latin typeface="+mj-lt"/>
            </a:endParaRPr>
          </a:p>
          <a:p>
            <a:pPr marL="342900" indent="-342900">
              <a:buFont typeface="Wingdings" panose="05000000000000000000" pitchFamily="2" charset="2"/>
              <a:buChar char="Ø"/>
            </a:pPr>
            <a:r>
              <a:rPr lang="en-IN" sz="2400" dirty="0" smtClean="0">
                <a:latin typeface="+mj-lt"/>
              </a:rPr>
              <a:t>Fats </a:t>
            </a:r>
            <a:r>
              <a:rPr lang="en-IN" sz="2400" dirty="0">
                <a:latin typeface="+mj-lt"/>
              </a:rPr>
              <a:t>are stored in adipose tissue, where they also serve as a thermal</a:t>
            </a:r>
          </a:p>
          <a:p>
            <a:r>
              <a:rPr lang="en-IN" sz="2400" dirty="0">
                <a:latin typeface="+mj-lt"/>
              </a:rPr>
              <a:t>insulator in subcutaneous tissues and around nearby organs</a:t>
            </a:r>
            <a:r>
              <a:rPr lang="en-IN" dirty="0" smtClean="0">
                <a:latin typeface="+mj-lt"/>
              </a:rPr>
              <a:t>.</a:t>
            </a:r>
          </a:p>
          <a:p>
            <a:endParaRPr lang="en-IN" dirty="0">
              <a:latin typeface="+mj-lt"/>
            </a:endParaRPr>
          </a:p>
          <a:p>
            <a:r>
              <a:rPr lang="en-IN" sz="2800" b="1" u="sng" dirty="0" err="1" smtClean="0">
                <a:latin typeface="+mj-lt"/>
              </a:rPr>
              <a:t>Triacylglycerols</a:t>
            </a:r>
            <a:r>
              <a:rPr lang="en-IN" sz="2400" b="1" dirty="0" smtClean="0">
                <a:latin typeface="+mj-lt"/>
              </a:rPr>
              <a:t> </a:t>
            </a:r>
            <a:r>
              <a:rPr lang="en-IN" sz="2400" dirty="0">
                <a:latin typeface="+mj-lt"/>
              </a:rPr>
              <a:t>are fatty acid esters of </a:t>
            </a:r>
            <a:r>
              <a:rPr lang="en-IN" sz="2400" b="1" dirty="0">
                <a:solidFill>
                  <a:srgbClr val="FF0000"/>
                </a:solidFill>
                <a:latin typeface="+mj-lt"/>
              </a:rPr>
              <a:t>glycerol</a:t>
            </a:r>
            <a:r>
              <a:rPr lang="en-IN" sz="2400" dirty="0">
                <a:latin typeface="+mj-lt"/>
              </a:rPr>
              <a:t>. It is mainly defined as the</a:t>
            </a:r>
          </a:p>
          <a:p>
            <a:r>
              <a:rPr lang="en-IN" sz="2400" dirty="0">
                <a:latin typeface="+mj-lt"/>
              </a:rPr>
              <a:t>simplest lipids. </a:t>
            </a:r>
            <a:endParaRPr lang="en-IN" sz="2400" dirty="0" smtClean="0">
              <a:latin typeface="+mj-lt"/>
            </a:endParaRPr>
          </a:p>
          <a:p>
            <a:r>
              <a:rPr lang="en-IN" sz="2400" dirty="0" smtClean="0">
                <a:latin typeface="+mj-lt"/>
              </a:rPr>
              <a:t>These </a:t>
            </a:r>
            <a:r>
              <a:rPr lang="en-IN" sz="2400" dirty="0">
                <a:latin typeface="+mj-lt"/>
              </a:rPr>
              <a:t>are composed of three fatty acids are linked in ester bond</a:t>
            </a:r>
          </a:p>
          <a:p>
            <a:r>
              <a:rPr lang="en-IN" sz="2400" dirty="0">
                <a:latin typeface="+mj-lt"/>
              </a:rPr>
              <a:t>with single glycerol</a:t>
            </a:r>
            <a:r>
              <a:rPr lang="en-IN" sz="2400" dirty="0" smtClean="0">
                <a:latin typeface="+mj-lt"/>
              </a:rPr>
              <a:t>.</a:t>
            </a:r>
          </a:p>
          <a:p>
            <a:endParaRPr lang="en-IN" sz="2400" dirty="0">
              <a:latin typeface="+mj-lt"/>
            </a:endParaRPr>
          </a:p>
          <a:p>
            <a:r>
              <a:rPr lang="en-IN" sz="2800" b="1" u="sng" dirty="0" smtClean="0">
                <a:latin typeface="+mj-lt"/>
              </a:rPr>
              <a:t>Waxes</a:t>
            </a:r>
            <a:r>
              <a:rPr lang="en-IN" sz="2800" b="1" dirty="0" smtClean="0">
                <a:latin typeface="+mj-lt"/>
              </a:rPr>
              <a:t> </a:t>
            </a:r>
            <a:r>
              <a:rPr lang="en-IN" sz="2400" dirty="0">
                <a:latin typeface="+mj-lt"/>
              </a:rPr>
              <a:t>are esters of fatty </a:t>
            </a:r>
            <a:r>
              <a:rPr lang="en-IN" sz="2400" dirty="0" smtClean="0">
                <a:latin typeface="+mj-lt"/>
              </a:rPr>
              <a:t>acids. </a:t>
            </a:r>
            <a:r>
              <a:rPr lang="en-IN" sz="2400" dirty="0">
                <a:latin typeface="+mj-lt"/>
              </a:rPr>
              <a:t>They can serve as a major storage form of metabolic </a:t>
            </a:r>
            <a:r>
              <a:rPr lang="en-IN" sz="2400" b="1" dirty="0">
                <a:solidFill>
                  <a:srgbClr val="FF0000"/>
                </a:solidFill>
                <a:latin typeface="+mj-lt"/>
              </a:rPr>
              <a:t>fuels</a:t>
            </a:r>
            <a:r>
              <a:rPr lang="en-IN" sz="2400" dirty="0">
                <a:latin typeface="+mj-lt"/>
              </a:rPr>
              <a:t>. Waxes </a:t>
            </a:r>
            <a:r>
              <a:rPr lang="en-IN" sz="2400" dirty="0" smtClean="0">
                <a:latin typeface="+mj-lt"/>
              </a:rPr>
              <a:t>are helped </a:t>
            </a:r>
            <a:r>
              <a:rPr lang="en-IN" sz="2400" dirty="0">
                <a:latin typeface="+mj-lt"/>
              </a:rPr>
              <a:t>to protect hair and skin.</a:t>
            </a:r>
          </a:p>
          <a:p>
            <a:endParaRPr lang="en-IN" dirty="0">
              <a:latin typeface="+mj-lt"/>
            </a:endParaRPr>
          </a:p>
        </p:txBody>
      </p:sp>
    </p:spTree>
    <p:extLst>
      <p:ext uri="{BB962C8B-B14F-4D97-AF65-F5344CB8AC3E}">
        <p14:creationId xmlns:p14="http://schemas.microsoft.com/office/powerpoint/2010/main" val="35874734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1527" y="275683"/>
            <a:ext cx="6933584" cy="584775"/>
          </a:xfrm>
          <a:prstGeom prst="rect">
            <a:avLst/>
          </a:prstGeom>
        </p:spPr>
        <p:txBody>
          <a:bodyPr wrap="square">
            <a:spAutoFit/>
          </a:bodyPr>
          <a:lstStyle/>
          <a:p>
            <a:pPr algn="ctr"/>
            <a:r>
              <a:rPr lang="en-IN" sz="3200" b="1" dirty="0">
                <a:latin typeface="TimesNewRomanPS-BoldMT"/>
              </a:rPr>
              <a:t>NUCLEIC ACIDS</a:t>
            </a:r>
            <a:endParaRPr lang="en-IN" sz="3200" dirty="0"/>
          </a:p>
        </p:txBody>
      </p:sp>
      <p:sp>
        <p:nvSpPr>
          <p:cNvPr id="3" name="Rectangle 2"/>
          <p:cNvSpPr/>
          <p:nvPr/>
        </p:nvSpPr>
        <p:spPr>
          <a:xfrm>
            <a:off x="154547" y="816595"/>
            <a:ext cx="12037453" cy="5262979"/>
          </a:xfrm>
          <a:prstGeom prst="rect">
            <a:avLst/>
          </a:prstGeom>
        </p:spPr>
        <p:txBody>
          <a:bodyPr wrap="square">
            <a:spAutoFit/>
          </a:bodyPr>
          <a:lstStyle/>
          <a:p>
            <a:pPr marL="342900" indent="-342900" algn="just">
              <a:lnSpc>
                <a:spcPct val="200000"/>
              </a:lnSpc>
              <a:buFont typeface="Wingdings" panose="05000000000000000000" pitchFamily="2" charset="2"/>
              <a:buChar char="v"/>
            </a:pPr>
            <a:r>
              <a:rPr lang="en-IN" sz="2400" dirty="0">
                <a:latin typeface="TimesNewRomanPSMT"/>
              </a:rPr>
              <a:t>Nucleic acids are polymers of </a:t>
            </a:r>
            <a:r>
              <a:rPr lang="en-IN" sz="2400" dirty="0" smtClean="0">
                <a:latin typeface="TimesNewRomanPSMT"/>
              </a:rPr>
              <a:t>nucleotides (</a:t>
            </a:r>
            <a:r>
              <a:rPr lang="en-IN" sz="2400" dirty="0" smtClean="0">
                <a:solidFill>
                  <a:srgbClr val="FF0000"/>
                </a:solidFill>
                <a:latin typeface="TimesNewRomanPSMT"/>
              </a:rPr>
              <a:t>nucleosides</a:t>
            </a:r>
            <a:r>
              <a:rPr lang="en-IN" sz="2400" dirty="0" smtClean="0">
                <a:latin typeface="TimesNewRomanPSMT"/>
              </a:rPr>
              <a:t>), </a:t>
            </a:r>
            <a:r>
              <a:rPr lang="en-IN" sz="2400" dirty="0">
                <a:latin typeface="TimesNewRomanPSMT"/>
              </a:rPr>
              <a:t>which are made up of three </a:t>
            </a:r>
            <a:r>
              <a:rPr lang="en-IN" sz="2400" dirty="0" smtClean="0">
                <a:latin typeface="TimesNewRomanPSMT"/>
              </a:rPr>
              <a:t>major components</a:t>
            </a:r>
            <a:r>
              <a:rPr lang="en-IN" sz="2400" dirty="0">
                <a:latin typeface="TimesNewRomanPSMT"/>
              </a:rPr>
              <a:t>, namely, a </a:t>
            </a:r>
            <a:r>
              <a:rPr lang="en-IN" sz="2400" b="1" dirty="0">
                <a:latin typeface="TimesNewRomanPSMT"/>
              </a:rPr>
              <a:t>nitrogenous base</a:t>
            </a:r>
            <a:r>
              <a:rPr lang="en-IN" sz="2400" dirty="0">
                <a:latin typeface="TimesNewRomanPSMT"/>
              </a:rPr>
              <a:t>, a </a:t>
            </a:r>
            <a:r>
              <a:rPr lang="en-IN" sz="2400" b="1" dirty="0">
                <a:latin typeface="TimesNewRomanPSMT"/>
              </a:rPr>
              <a:t>pentose sugar </a:t>
            </a:r>
            <a:r>
              <a:rPr lang="en-IN" sz="2400" dirty="0">
                <a:latin typeface="TimesNewRomanPSMT"/>
              </a:rPr>
              <a:t>(five-carbon sugar) </a:t>
            </a:r>
            <a:r>
              <a:rPr lang="en-IN" sz="2400" dirty="0" smtClean="0">
                <a:latin typeface="TimesNewRomanPSMT"/>
              </a:rPr>
              <a:t>and a </a:t>
            </a:r>
            <a:r>
              <a:rPr lang="en-IN" sz="2400" b="1" dirty="0">
                <a:latin typeface="TimesNewRomanPSMT"/>
              </a:rPr>
              <a:t>phosphate molecule</a:t>
            </a:r>
            <a:r>
              <a:rPr lang="en-IN" dirty="0" smtClean="0">
                <a:latin typeface="TimesNewRomanPSMT"/>
              </a:rPr>
              <a:t>.</a:t>
            </a:r>
          </a:p>
          <a:p>
            <a:pPr marL="342900" indent="-342900" algn="just">
              <a:lnSpc>
                <a:spcPct val="200000"/>
              </a:lnSpc>
              <a:buFont typeface="Wingdings" panose="05000000000000000000" pitchFamily="2" charset="2"/>
              <a:buChar char="v"/>
            </a:pPr>
            <a:r>
              <a:rPr lang="en-IN" sz="2400" dirty="0"/>
              <a:t>They are responsible for the storage and transfer of the information needed for </a:t>
            </a:r>
            <a:r>
              <a:rPr lang="en-IN" sz="2400" dirty="0" smtClean="0"/>
              <a:t>the synthesis </a:t>
            </a:r>
            <a:r>
              <a:rPr lang="en-IN" sz="2400" dirty="0"/>
              <a:t>of polypeptides or </a:t>
            </a:r>
            <a:r>
              <a:rPr lang="en-IN" sz="2400" dirty="0" smtClean="0"/>
              <a:t>proteins.</a:t>
            </a:r>
          </a:p>
          <a:p>
            <a:pPr marL="342900" indent="-342900" algn="just">
              <a:lnSpc>
                <a:spcPct val="200000"/>
              </a:lnSpc>
              <a:buFont typeface="Wingdings" panose="05000000000000000000" pitchFamily="2" charset="2"/>
              <a:buChar char="v"/>
            </a:pPr>
            <a:r>
              <a:rPr lang="en-IN" sz="2400" dirty="0"/>
              <a:t>The </a:t>
            </a:r>
            <a:r>
              <a:rPr lang="en-IN" sz="2400" b="1" dirty="0"/>
              <a:t>two </a:t>
            </a:r>
            <a:r>
              <a:rPr lang="en-IN" sz="2400" b="1" dirty="0" smtClean="0"/>
              <a:t>types </a:t>
            </a:r>
            <a:r>
              <a:rPr lang="en-IN" sz="2400" dirty="0" smtClean="0"/>
              <a:t>of </a:t>
            </a:r>
            <a:r>
              <a:rPr lang="en-IN" sz="2400" dirty="0"/>
              <a:t>nucleic acids are </a:t>
            </a:r>
            <a:r>
              <a:rPr lang="en-IN" sz="2400" b="1" dirty="0"/>
              <a:t>DNA (Deoxyribonucleic acid</a:t>
            </a:r>
            <a:r>
              <a:rPr lang="en-IN" sz="2400" dirty="0"/>
              <a:t>) which is double-stranded, </a:t>
            </a:r>
            <a:r>
              <a:rPr lang="en-IN" sz="2400" dirty="0" smtClean="0"/>
              <a:t>and </a:t>
            </a:r>
            <a:r>
              <a:rPr lang="en-IN" sz="2400" b="1" dirty="0" smtClean="0"/>
              <a:t>RNA </a:t>
            </a:r>
            <a:r>
              <a:rPr lang="en-IN" sz="2400" b="1" dirty="0"/>
              <a:t>(Ribonucleic acid</a:t>
            </a:r>
            <a:r>
              <a:rPr lang="en-IN" sz="2400" dirty="0"/>
              <a:t>) which is single-stranded</a:t>
            </a:r>
            <a:r>
              <a:rPr lang="en-IN" sz="2400" dirty="0" smtClean="0"/>
              <a:t>.</a:t>
            </a:r>
          </a:p>
        </p:txBody>
      </p:sp>
    </p:spTree>
    <p:extLst>
      <p:ext uri="{BB962C8B-B14F-4D97-AF65-F5344CB8AC3E}">
        <p14:creationId xmlns:p14="http://schemas.microsoft.com/office/powerpoint/2010/main" val="1168917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304" y="141668"/>
            <a:ext cx="7296843" cy="523220"/>
          </a:xfrm>
          <a:prstGeom prst="rect">
            <a:avLst/>
          </a:prstGeom>
        </p:spPr>
        <p:txBody>
          <a:bodyPr wrap="square">
            <a:spAutoFit/>
          </a:bodyPr>
          <a:lstStyle/>
          <a:p>
            <a:r>
              <a:rPr lang="en-IN" sz="2800" b="1" dirty="0">
                <a:latin typeface="TimesNewRomanPS-BoldMT"/>
              </a:rPr>
              <a:t>NITROGENOUS BASES</a:t>
            </a:r>
            <a:endParaRPr lang="en-IN" sz="2800" dirty="0"/>
          </a:p>
        </p:txBody>
      </p:sp>
      <p:sp>
        <p:nvSpPr>
          <p:cNvPr id="3" name="Rectangle 2"/>
          <p:cNvSpPr/>
          <p:nvPr/>
        </p:nvSpPr>
        <p:spPr>
          <a:xfrm>
            <a:off x="180304" y="664889"/>
            <a:ext cx="12011696" cy="6001643"/>
          </a:xfrm>
          <a:prstGeom prst="rect">
            <a:avLst/>
          </a:prstGeom>
        </p:spPr>
        <p:txBody>
          <a:bodyPr wrap="square">
            <a:spAutoFit/>
          </a:bodyPr>
          <a:lstStyle/>
          <a:p>
            <a:r>
              <a:rPr lang="en-IN" sz="2400" dirty="0">
                <a:latin typeface="TimesNewRomanPSMT"/>
              </a:rPr>
              <a:t>The nitrogenous bases are derivatives of 2 parent compounds namely, </a:t>
            </a:r>
            <a:r>
              <a:rPr lang="en-IN" sz="2400" u="sng" dirty="0">
                <a:latin typeface="TimesNewRomanPSMT"/>
              </a:rPr>
              <a:t>Pyrimidine</a:t>
            </a:r>
            <a:r>
              <a:rPr lang="en-IN" sz="2400" dirty="0">
                <a:latin typeface="TimesNewRomanPSMT"/>
              </a:rPr>
              <a:t> and</a:t>
            </a:r>
          </a:p>
          <a:p>
            <a:r>
              <a:rPr lang="en-IN" sz="2400" u="sng" dirty="0">
                <a:latin typeface="TimesNewRomanPSMT"/>
              </a:rPr>
              <a:t>Purine</a:t>
            </a:r>
            <a:r>
              <a:rPr lang="en-IN" sz="2400" u="sng" dirty="0" smtClean="0">
                <a:latin typeface="TimesNewRomanPSMT"/>
              </a:rPr>
              <a:t>.</a:t>
            </a:r>
          </a:p>
          <a:p>
            <a:endParaRPr lang="en-IN" sz="2400" dirty="0" smtClean="0">
              <a:latin typeface="TimesNewRomanPSMT"/>
            </a:endParaRPr>
          </a:p>
          <a:p>
            <a:r>
              <a:rPr lang="en-IN" sz="2400" b="1" dirty="0">
                <a:solidFill>
                  <a:srgbClr val="FFC000"/>
                </a:solidFill>
              </a:rPr>
              <a:t>Purine bases</a:t>
            </a:r>
          </a:p>
          <a:p>
            <a:r>
              <a:rPr lang="en-IN" sz="2400" dirty="0"/>
              <a:t>The DNA and RNA both are containing the purine bases. </a:t>
            </a:r>
            <a:r>
              <a:rPr lang="en-IN" sz="2400" dirty="0" smtClean="0"/>
              <a:t>Purine </a:t>
            </a:r>
            <a:r>
              <a:rPr lang="en-IN" sz="2400" dirty="0"/>
              <a:t>ring bases are two namely:</a:t>
            </a:r>
          </a:p>
          <a:p>
            <a:r>
              <a:rPr lang="en-IN" sz="2400" b="1" dirty="0"/>
              <a:t>a) Adenine: </a:t>
            </a:r>
            <a:r>
              <a:rPr lang="en-IN" sz="2400" dirty="0"/>
              <a:t>Chemically it is referred 6-aminopurine.</a:t>
            </a:r>
          </a:p>
          <a:p>
            <a:r>
              <a:rPr lang="en-IN" sz="2400" b="1" dirty="0"/>
              <a:t>b) Guanine: </a:t>
            </a:r>
            <a:r>
              <a:rPr lang="en-IN" sz="2400" dirty="0"/>
              <a:t>Chemically it is referred 2-amino-6-oxy purine.</a:t>
            </a:r>
          </a:p>
          <a:p>
            <a:endParaRPr lang="en-IN" sz="2400" dirty="0">
              <a:latin typeface="TimesNewRomanPSMT"/>
            </a:endParaRPr>
          </a:p>
          <a:p>
            <a:r>
              <a:rPr lang="en-IN" sz="2400" b="1" dirty="0">
                <a:solidFill>
                  <a:srgbClr val="FFFF00"/>
                </a:solidFill>
                <a:latin typeface="TimesNewRomanPS-BoldMT"/>
              </a:rPr>
              <a:t>Pyrimidine Bases</a:t>
            </a:r>
          </a:p>
          <a:p>
            <a:r>
              <a:rPr lang="en-IN" sz="2400" dirty="0">
                <a:latin typeface="TimesNewRomanPSMT"/>
              </a:rPr>
              <a:t>Pyrimidine bases are found in nucleic acids which are mainly three. </a:t>
            </a:r>
          </a:p>
          <a:p>
            <a:r>
              <a:rPr lang="en-IN" sz="2400" dirty="0">
                <a:latin typeface="TimesNewRomanPSMT"/>
              </a:rPr>
              <a:t>A. </a:t>
            </a:r>
            <a:r>
              <a:rPr lang="en-IN" sz="2400" b="1" dirty="0">
                <a:latin typeface="TimesNewRomanPS-BoldMT"/>
              </a:rPr>
              <a:t>Cytosine: </a:t>
            </a:r>
            <a:r>
              <a:rPr lang="en-IN" sz="2400" dirty="0">
                <a:latin typeface="TimesNewRomanPSMT"/>
              </a:rPr>
              <a:t>Based on the structure it is </a:t>
            </a:r>
            <a:r>
              <a:rPr lang="en-IN" sz="2400" dirty="0" smtClean="0">
                <a:latin typeface="TimesNewRomanPSMT"/>
              </a:rPr>
              <a:t>“2-deoxy-4-amino </a:t>
            </a:r>
            <a:r>
              <a:rPr lang="en-IN" sz="2400" dirty="0">
                <a:latin typeface="TimesNewRomanPSMT"/>
              </a:rPr>
              <a:t>pyrimidine”. </a:t>
            </a:r>
            <a:r>
              <a:rPr lang="en-IN" sz="2400" dirty="0" smtClean="0">
                <a:latin typeface="TimesNewRomanPSMT"/>
              </a:rPr>
              <a:t>This is </a:t>
            </a:r>
            <a:r>
              <a:rPr lang="en-IN" sz="2400" dirty="0">
                <a:latin typeface="TimesNewRomanPSMT"/>
              </a:rPr>
              <a:t>found both in DNA and RNA.</a:t>
            </a:r>
          </a:p>
          <a:p>
            <a:r>
              <a:rPr lang="en-IN" sz="2400" b="1" dirty="0">
                <a:latin typeface="TimesNewRomanPS-BoldMT"/>
              </a:rPr>
              <a:t>B. Thymine: </a:t>
            </a:r>
            <a:r>
              <a:rPr lang="en-IN" sz="2400" dirty="0">
                <a:latin typeface="TimesNewRomanPSMT"/>
              </a:rPr>
              <a:t>Chemically it </a:t>
            </a:r>
            <a:r>
              <a:rPr lang="en-IN" sz="2400" dirty="0" smtClean="0">
                <a:latin typeface="TimesNewRomanPSMT"/>
              </a:rPr>
              <a:t>is </a:t>
            </a:r>
            <a:r>
              <a:rPr lang="en-IN" sz="2400" dirty="0">
                <a:latin typeface="TimesNewRomanPSMT"/>
              </a:rPr>
              <a:t>2,4-deoxy-5Methyl Pyrimidine. This exists </a:t>
            </a:r>
            <a:r>
              <a:rPr lang="en-IN" sz="2400" dirty="0" smtClean="0">
                <a:latin typeface="TimesNewRomanPSMT"/>
              </a:rPr>
              <a:t>only in DNA.</a:t>
            </a:r>
            <a:endParaRPr lang="en-IN" sz="2400" dirty="0">
              <a:latin typeface="TimesNewRomanPSMT"/>
            </a:endParaRPr>
          </a:p>
          <a:p>
            <a:r>
              <a:rPr lang="en-IN" sz="2400" b="1" dirty="0">
                <a:latin typeface="TimesNewRomanPS-BoldMT"/>
              </a:rPr>
              <a:t>C. Uracil: </a:t>
            </a:r>
            <a:r>
              <a:rPr lang="en-IN" sz="2400" dirty="0">
                <a:latin typeface="TimesNewRomanPSMT"/>
              </a:rPr>
              <a:t>Chemically it </a:t>
            </a:r>
            <a:r>
              <a:rPr lang="en-IN" sz="2400" dirty="0" smtClean="0">
                <a:latin typeface="TimesNewRomanPSMT"/>
              </a:rPr>
              <a:t>is as </a:t>
            </a:r>
            <a:r>
              <a:rPr lang="en-IN" sz="2400" dirty="0">
                <a:latin typeface="TimesNewRomanPSMT"/>
              </a:rPr>
              <a:t>2,4-deoxy Pyrimidine, which can occur only </a:t>
            </a:r>
            <a:r>
              <a:rPr lang="en-IN" sz="2400" dirty="0" smtClean="0">
                <a:latin typeface="TimesNewRomanPSMT"/>
              </a:rPr>
              <a:t>in RNA.</a:t>
            </a:r>
          </a:p>
          <a:p>
            <a:endParaRPr lang="en-IN" sz="2400" dirty="0" smtClean="0">
              <a:latin typeface="TimesNewRomanPSMT"/>
            </a:endParaRPr>
          </a:p>
        </p:txBody>
      </p:sp>
    </p:spTree>
    <p:extLst>
      <p:ext uri="{BB962C8B-B14F-4D97-AF65-F5344CB8AC3E}">
        <p14:creationId xmlns:p14="http://schemas.microsoft.com/office/powerpoint/2010/main" val="30953672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425" y="103031"/>
            <a:ext cx="7895331" cy="646331"/>
          </a:xfrm>
          <a:prstGeom prst="rect">
            <a:avLst/>
          </a:prstGeom>
        </p:spPr>
        <p:txBody>
          <a:bodyPr wrap="square">
            <a:spAutoFit/>
          </a:bodyPr>
          <a:lstStyle/>
          <a:p>
            <a:r>
              <a:rPr lang="en-IN" sz="3600" b="1" dirty="0" smtClean="0">
                <a:latin typeface="TimesNewRomanPS-BoldMT"/>
              </a:rPr>
              <a:t>DEOXY RIBO NUCLEIC </a:t>
            </a:r>
            <a:r>
              <a:rPr lang="en-IN" sz="3600" b="1" dirty="0">
                <a:latin typeface="TimesNewRomanPS-BoldMT"/>
              </a:rPr>
              <a:t>ACID (DNA)</a:t>
            </a:r>
            <a:endParaRPr lang="en-IN" sz="3600" dirty="0"/>
          </a:p>
        </p:txBody>
      </p:sp>
      <p:sp>
        <p:nvSpPr>
          <p:cNvPr id="3" name="Rectangle 2"/>
          <p:cNvSpPr/>
          <p:nvPr/>
        </p:nvSpPr>
        <p:spPr>
          <a:xfrm>
            <a:off x="167425" y="749362"/>
            <a:ext cx="11874321" cy="6863417"/>
          </a:xfrm>
          <a:prstGeom prst="rect">
            <a:avLst/>
          </a:prstGeom>
        </p:spPr>
        <p:txBody>
          <a:bodyPr wrap="square">
            <a:spAutoFit/>
          </a:bodyPr>
          <a:lstStyle/>
          <a:p>
            <a:pPr marL="342900" indent="-342900" algn="just">
              <a:lnSpc>
                <a:spcPct val="150000"/>
              </a:lnSpc>
              <a:buFont typeface="Wingdings" panose="05000000000000000000" pitchFamily="2" charset="2"/>
              <a:buChar char="v"/>
            </a:pPr>
            <a:r>
              <a:rPr lang="en-IN" sz="2400" dirty="0" smtClean="0"/>
              <a:t>DNA </a:t>
            </a:r>
            <a:r>
              <a:rPr lang="en-IN" sz="2400" dirty="0"/>
              <a:t>(Deoxyribonucleic acid) is a molecule that is responsible for carrying and transmitting the hereditary materials or the genetic instructions from parents to </a:t>
            </a:r>
            <a:r>
              <a:rPr lang="en-IN" sz="2400" dirty="0" err="1"/>
              <a:t>offsprings</a:t>
            </a:r>
            <a:r>
              <a:rPr lang="en-IN" sz="2400" dirty="0"/>
              <a:t> and for the production of </a:t>
            </a:r>
            <a:r>
              <a:rPr lang="en-IN" sz="2400" dirty="0" smtClean="0"/>
              <a:t>proteins.</a:t>
            </a:r>
            <a:endParaRPr lang="en-IN" sz="2400" dirty="0">
              <a:latin typeface="TimesNewRomanPSMT"/>
            </a:endParaRPr>
          </a:p>
          <a:p>
            <a:pPr marL="342900" indent="-342900" algn="just">
              <a:lnSpc>
                <a:spcPct val="150000"/>
              </a:lnSpc>
              <a:buFont typeface="Wingdings" panose="05000000000000000000" pitchFamily="2" charset="2"/>
              <a:buChar char="v"/>
            </a:pPr>
            <a:r>
              <a:rPr lang="en-IN" sz="2400" dirty="0" smtClean="0">
                <a:latin typeface="TimesNewRomanPSMT"/>
              </a:rPr>
              <a:t>DNA </a:t>
            </a:r>
            <a:r>
              <a:rPr lang="en-IN" sz="2400" dirty="0">
                <a:latin typeface="TimesNewRomanPSMT"/>
              </a:rPr>
              <a:t>is found in both animal and plant cell in chromosomes, mitochondria, </a:t>
            </a:r>
            <a:r>
              <a:rPr lang="en-IN" sz="2400" dirty="0" smtClean="0">
                <a:latin typeface="TimesNewRomanPSMT"/>
              </a:rPr>
              <a:t>and chloroplasts.</a:t>
            </a:r>
          </a:p>
          <a:p>
            <a:r>
              <a:rPr lang="en-IN" sz="3200" b="1" dirty="0" smtClean="0"/>
              <a:t>DNA </a:t>
            </a:r>
            <a:r>
              <a:rPr lang="en-IN" sz="3200" b="1" dirty="0"/>
              <a:t>structure </a:t>
            </a:r>
            <a:endParaRPr lang="en-IN" sz="3200" dirty="0"/>
          </a:p>
          <a:p>
            <a:pPr marL="342900" indent="-342900">
              <a:lnSpc>
                <a:spcPct val="150000"/>
              </a:lnSpc>
              <a:buFont typeface="Wingdings" panose="05000000000000000000" pitchFamily="2" charset="2"/>
              <a:buChar char="Ø"/>
            </a:pPr>
            <a:r>
              <a:rPr lang="en-IN" sz="2400" dirty="0"/>
              <a:t> </a:t>
            </a:r>
            <a:r>
              <a:rPr lang="en-IN" sz="2400" dirty="0" smtClean="0"/>
              <a:t>The </a:t>
            </a:r>
            <a:r>
              <a:rPr lang="en-IN" sz="2400" dirty="0"/>
              <a:t>double helix structure of a DNA molecule was discovered by </a:t>
            </a:r>
            <a:r>
              <a:rPr lang="en-IN" sz="2400" b="1" dirty="0"/>
              <a:t>James Watson and </a:t>
            </a:r>
            <a:r>
              <a:rPr lang="en-IN" sz="2400" b="1" dirty="0" smtClean="0"/>
              <a:t>Francis Crick. </a:t>
            </a:r>
          </a:p>
          <a:p>
            <a:pPr marL="342900" indent="-342900">
              <a:lnSpc>
                <a:spcPct val="150000"/>
              </a:lnSpc>
              <a:buFont typeface="Wingdings" panose="05000000000000000000" pitchFamily="2" charset="2"/>
              <a:buChar char="Ø"/>
            </a:pPr>
            <a:r>
              <a:rPr lang="en-IN" sz="2400" dirty="0" smtClean="0"/>
              <a:t>The </a:t>
            </a:r>
            <a:r>
              <a:rPr lang="en-IN" sz="2400" dirty="0"/>
              <a:t>DNA structure is a long, double </a:t>
            </a:r>
            <a:r>
              <a:rPr lang="en-IN" sz="2400" dirty="0" smtClean="0"/>
              <a:t>helix, </a:t>
            </a:r>
            <a:r>
              <a:rPr lang="en-IN" sz="2400" dirty="0"/>
              <a:t>which is twisted at both the ends. It is a nucleic acid and all nucleic acids are made up of nucleotides</a:t>
            </a:r>
            <a:r>
              <a:rPr lang="en-IN" sz="2400" dirty="0" smtClean="0"/>
              <a:t>.</a:t>
            </a:r>
            <a:r>
              <a:rPr lang="en-IN" sz="2400" dirty="0"/>
              <a:t/>
            </a:r>
            <a:br>
              <a:rPr lang="en-IN" sz="2400" dirty="0"/>
            </a:br>
            <a:endParaRPr lang="en-IN" sz="2400" dirty="0"/>
          </a:p>
          <a:p>
            <a:endParaRPr lang="en-IN" sz="2400" dirty="0"/>
          </a:p>
          <a:p>
            <a:endParaRPr lang="en-IN" sz="2400" dirty="0"/>
          </a:p>
        </p:txBody>
      </p:sp>
    </p:spTree>
    <p:extLst>
      <p:ext uri="{BB962C8B-B14F-4D97-AF65-F5344CB8AC3E}">
        <p14:creationId xmlns:p14="http://schemas.microsoft.com/office/powerpoint/2010/main" val="5360612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88679"/>
            <a:ext cx="12462457"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DNA Structure</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3"/>
          <p:cNvSpPr>
            <a:spLocks noChangeArrowheads="1"/>
          </p:cNvSpPr>
          <p:nvPr/>
        </p:nvSpPr>
        <p:spPr bwMode="auto">
          <a:xfrm>
            <a:off x="-132144" y="1757965"/>
            <a:ext cx="1259460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4" name="Rectangle 3"/>
          <p:cNvSpPr/>
          <p:nvPr/>
        </p:nvSpPr>
        <p:spPr>
          <a:xfrm>
            <a:off x="193183" y="875763"/>
            <a:ext cx="11667759" cy="6093976"/>
          </a:xfrm>
          <a:prstGeom prst="rect">
            <a:avLst/>
          </a:prstGeom>
        </p:spPr>
        <p:txBody>
          <a:bodyPr wrap="square">
            <a:spAutoFit/>
          </a:bodyPr>
          <a:lstStyle/>
          <a:p>
            <a:pPr marL="342900" marR="12700" indent="-342900" algn="just">
              <a:lnSpc>
                <a:spcPct val="150000"/>
              </a:lnSpc>
              <a:spcAft>
                <a:spcPts val="0"/>
              </a:spcAft>
              <a:buFont typeface="Wingdings" panose="05000000000000000000" pitchFamily="2" charset="2"/>
              <a:buChar char="Ø"/>
            </a:pPr>
            <a:r>
              <a:rPr lang="en-IN" sz="2000" dirty="0">
                <a:latin typeface="+mj-lt"/>
                <a:ea typeface="Times New Roman" panose="02020603050405020304" pitchFamily="18" charset="0"/>
                <a:cs typeface="Arial" panose="020B0604020202020204" pitchFamily="34" charset="0"/>
              </a:rPr>
              <a:t>The DNA molecule is composed of basic materials called </a:t>
            </a:r>
            <a:r>
              <a:rPr lang="en-IN" sz="2000" b="1" dirty="0">
                <a:latin typeface="+mj-lt"/>
                <a:ea typeface="Times New Roman" panose="02020603050405020304" pitchFamily="18" charset="0"/>
                <a:cs typeface="Arial" panose="020B0604020202020204" pitchFamily="34" charset="0"/>
              </a:rPr>
              <a:t>nucleotides</a:t>
            </a:r>
            <a:r>
              <a:rPr lang="en-IN" sz="2000" dirty="0">
                <a:latin typeface="+mj-lt"/>
                <a:ea typeface="Times New Roman" panose="02020603050405020304" pitchFamily="18" charset="0"/>
                <a:cs typeface="Arial" panose="020B0604020202020204" pitchFamily="34" charset="0"/>
              </a:rPr>
              <a:t> and each </a:t>
            </a:r>
            <a:r>
              <a:rPr lang="en-IN" sz="2000" b="1" dirty="0">
                <a:latin typeface="+mj-lt"/>
                <a:ea typeface="Times New Roman" panose="02020603050405020304" pitchFamily="18" charset="0"/>
                <a:cs typeface="Arial" panose="020B0604020202020204" pitchFamily="34" charset="0"/>
              </a:rPr>
              <a:t>nucleotide</a:t>
            </a:r>
            <a:r>
              <a:rPr lang="en-IN" sz="2000" dirty="0">
                <a:latin typeface="+mj-lt"/>
                <a:ea typeface="Times New Roman" panose="02020603050405020304" pitchFamily="18" charset="0"/>
                <a:cs typeface="Arial" panose="020B0604020202020204" pitchFamily="34" charset="0"/>
              </a:rPr>
              <a:t> is composed of three different components such as </a:t>
            </a:r>
            <a:r>
              <a:rPr lang="en-IN" sz="2000" b="1" dirty="0">
                <a:latin typeface="+mj-lt"/>
                <a:ea typeface="Times New Roman" panose="02020603050405020304" pitchFamily="18" charset="0"/>
                <a:cs typeface="Arial" panose="020B0604020202020204" pitchFamily="34" charset="0"/>
              </a:rPr>
              <a:t>sugar, phosphate groups, and nitrogen</a:t>
            </a:r>
            <a:r>
              <a:rPr lang="en-IN" sz="2000" dirty="0">
                <a:latin typeface="+mj-lt"/>
                <a:ea typeface="Times New Roman" panose="02020603050405020304" pitchFamily="18" charset="0"/>
                <a:cs typeface="Arial" panose="020B0604020202020204" pitchFamily="34" charset="0"/>
              </a:rPr>
              <a:t> </a:t>
            </a:r>
            <a:r>
              <a:rPr lang="en-IN" sz="2000" b="1" dirty="0">
                <a:latin typeface="+mj-lt"/>
                <a:ea typeface="Times New Roman" panose="02020603050405020304" pitchFamily="18" charset="0"/>
                <a:cs typeface="Arial" panose="020B0604020202020204" pitchFamily="34" charset="0"/>
              </a:rPr>
              <a:t>bases</a:t>
            </a:r>
            <a:r>
              <a:rPr lang="en-IN" sz="2000" b="1" dirty="0" smtClean="0">
                <a:latin typeface="+mj-lt"/>
                <a:ea typeface="Times New Roman" panose="02020603050405020304" pitchFamily="18" charset="0"/>
                <a:cs typeface="Arial" panose="020B0604020202020204" pitchFamily="34" charset="0"/>
              </a:rPr>
              <a:t>.</a:t>
            </a:r>
            <a:endParaRPr lang="en-IN" sz="2000" dirty="0">
              <a:latin typeface="+mj-lt"/>
              <a:ea typeface="Calibri" panose="020F0502020204030204" pitchFamily="34" charset="0"/>
              <a:cs typeface="Arial" panose="020B0604020202020204" pitchFamily="34" charset="0"/>
            </a:endParaRPr>
          </a:p>
          <a:p>
            <a:pPr marL="342900" indent="-342900" algn="just">
              <a:lnSpc>
                <a:spcPct val="150000"/>
              </a:lnSpc>
              <a:spcAft>
                <a:spcPts val="0"/>
              </a:spcAft>
              <a:buFont typeface="Wingdings" panose="05000000000000000000" pitchFamily="2" charset="2"/>
              <a:buChar char="Ø"/>
            </a:pPr>
            <a:r>
              <a:rPr lang="en-IN" sz="2000" dirty="0">
                <a:latin typeface="+mj-lt"/>
                <a:ea typeface="Times New Roman" panose="02020603050405020304" pitchFamily="18" charset="0"/>
                <a:cs typeface="Arial" panose="020B0604020202020204" pitchFamily="34" charset="0"/>
              </a:rPr>
              <a:t>The sugar and phosphate groups link the </a:t>
            </a:r>
            <a:r>
              <a:rPr lang="en-IN" sz="2000" b="1" dirty="0">
                <a:latin typeface="+mj-lt"/>
                <a:ea typeface="Times New Roman" panose="02020603050405020304" pitchFamily="18" charset="0"/>
                <a:cs typeface="Arial" panose="020B0604020202020204" pitchFamily="34" charset="0"/>
              </a:rPr>
              <a:t>nucleotides</a:t>
            </a:r>
            <a:r>
              <a:rPr lang="en-IN" sz="2000" dirty="0">
                <a:latin typeface="+mj-lt"/>
                <a:ea typeface="Times New Roman" panose="02020603050405020304" pitchFamily="18" charset="0"/>
                <a:cs typeface="Arial" panose="020B0604020202020204" pitchFamily="34" charset="0"/>
              </a:rPr>
              <a:t> together to form each strand of DNA</a:t>
            </a:r>
            <a:r>
              <a:rPr lang="en-IN" sz="2000" dirty="0" smtClean="0">
                <a:latin typeface="+mj-lt"/>
                <a:ea typeface="Times New Roman" panose="02020603050405020304" pitchFamily="18" charset="0"/>
                <a:cs typeface="Arial" panose="020B0604020202020204" pitchFamily="34" charset="0"/>
              </a:rPr>
              <a:t>.</a:t>
            </a:r>
            <a:endParaRPr lang="en-IN" sz="2000" dirty="0">
              <a:latin typeface="+mj-lt"/>
              <a:ea typeface="Calibri" panose="020F0502020204030204" pitchFamily="34" charset="0"/>
              <a:cs typeface="Arial" panose="020B0604020202020204" pitchFamily="34" charset="0"/>
            </a:endParaRPr>
          </a:p>
          <a:p>
            <a:pPr marL="342900" indent="-342900" algn="just">
              <a:lnSpc>
                <a:spcPct val="150000"/>
              </a:lnSpc>
              <a:spcAft>
                <a:spcPts val="0"/>
              </a:spcAft>
              <a:buFont typeface="Wingdings" panose="05000000000000000000" pitchFamily="2" charset="2"/>
              <a:buChar char="Ø"/>
            </a:pPr>
            <a:r>
              <a:rPr lang="en-IN" sz="2000" dirty="0" smtClean="0">
                <a:latin typeface="+mj-lt"/>
                <a:ea typeface="Times New Roman" panose="02020603050405020304" pitchFamily="18" charset="0"/>
                <a:cs typeface="Arial" panose="020B0604020202020204" pitchFamily="34" charset="0"/>
              </a:rPr>
              <a:t>The </a:t>
            </a:r>
            <a:r>
              <a:rPr lang="en-IN" sz="2000" dirty="0">
                <a:latin typeface="+mj-lt"/>
                <a:ea typeface="Times New Roman" panose="02020603050405020304" pitchFamily="18" charset="0"/>
                <a:cs typeface="Arial" panose="020B0604020202020204" pitchFamily="34" charset="0"/>
              </a:rPr>
              <a:t>DNA molecule consists of four nitrogen bases namely </a:t>
            </a:r>
            <a:r>
              <a:rPr lang="en-IN" sz="2000" b="1" dirty="0">
                <a:solidFill>
                  <a:srgbClr val="FFFF00"/>
                </a:solidFill>
                <a:latin typeface="+mj-lt"/>
                <a:ea typeface="Times New Roman" panose="02020603050405020304" pitchFamily="18" charset="0"/>
                <a:cs typeface="Arial" panose="020B0604020202020204" pitchFamily="34" charset="0"/>
              </a:rPr>
              <a:t>adenine (A), thymine (T), </a:t>
            </a:r>
            <a:r>
              <a:rPr lang="en-IN" sz="2000" b="1" dirty="0" smtClean="0">
                <a:solidFill>
                  <a:srgbClr val="FFFF00"/>
                </a:solidFill>
                <a:latin typeface="+mj-lt"/>
                <a:ea typeface="Times New Roman" panose="02020603050405020304" pitchFamily="18" charset="0"/>
                <a:cs typeface="Arial" panose="020B0604020202020204" pitchFamily="34" charset="0"/>
              </a:rPr>
              <a:t>Cytosine(C)</a:t>
            </a:r>
            <a:r>
              <a:rPr lang="en-IN" sz="2000" b="1" dirty="0">
                <a:solidFill>
                  <a:srgbClr val="FFFF00"/>
                </a:solidFill>
                <a:latin typeface="+mj-lt"/>
                <a:ea typeface="Times New Roman" panose="02020603050405020304" pitchFamily="18" charset="0"/>
                <a:cs typeface="Arial" panose="020B0604020202020204" pitchFamily="34" charset="0"/>
              </a:rPr>
              <a:t> </a:t>
            </a:r>
            <a:r>
              <a:rPr lang="en-IN" sz="2000" b="1" dirty="0" smtClean="0">
                <a:solidFill>
                  <a:srgbClr val="FFFF00"/>
                </a:solidFill>
                <a:latin typeface="+mj-lt"/>
                <a:ea typeface="Times New Roman" panose="02020603050405020304" pitchFamily="18" charset="0"/>
                <a:cs typeface="Arial" panose="020B0604020202020204" pitchFamily="34" charset="0"/>
              </a:rPr>
              <a:t>and Guanine (G),</a:t>
            </a:r>
            <a:r>
              <a:rPr lang="en-IN" sz="2000" b="1" dirty="0" smtClean="0">
                <a:solidFill>
                  <a:srgbClr val="FF0000"/>
                </a:solidFill>
                <a:latin typeface="+mj-lt"/>
                <a:ea typeface="Times New Roman" panose="02020603050405020304" pitchFamily="18" charset="0"/>
                <a:cs typeface="Arial" panose="020B0604020202020204" pitchFamily="34" charset="0"/>
              </a:rPr>
              <a:t> </a:t>
            </a:r>
            <a:r>
              <a:rPr lang="en-IN" sz="2000" dirty="0" smtClean="0">
                <a:latin typeface="+mj-lt"/>
                <a:ea typeface="Times New Roman" panose="02020603050405020304" pitchFamily="18" charset="0"/>
                <a:cs typeface="Arial" panose="020B0604020202020204" pitchFamily="34" charset="0"/>
              </a:rPr>
              <a:t>which completely forms the structure of a nucleotide. </a:t>
            </a:r>
          </a:p>
          <a:p>
            <a:pPr marL="342900" marR="12700" indent="-342900" algn="just">
              <a:lnSpc>
                <a:spcPct val="150000"/>
              </a:lnSpc>
              <a:buFont typeface="Wingdings" panose="05000000000000000000" pitchFamily="2" charset="2"/>
              <a:buChar char="v"/>
            </a:pPr>
            <a:r>
              <a:rPr lang="en-IN" sz="2000" dirty="0">
                <a:ea typeface="Times New Roman" panose="02020603050405020304" pitchFamily="18" charset="0"/>
                <a:cs typeface="Arial" panose="020B0604020202020204" pitchFamily="34" charset="0"/>
              </a:rPr>
              <a:t>The A and G from a pair of purines and the C and T from </a:t>
            </a:r>
            <a:r>
              <a:rPr lang="en-IN" sz="2000" dirty="0" err="1">
                <a:ea typeface="Times New Roman" panose="02020603050405020304" pitchFamily="18" charset="0"/>
                <a:cs typeface="Arial" panose="020B0604020202020204" pitchFamily="34" charset="0"/>
              </a:rPr>
              <a:t>pyrimidines</a:t>
            </a:r>
            <a:endParaRPr lang="en-IN" sz="2000" dirty="0">
              <a:ea typeface="Times New Roman" panose="02020603050405020304" pitchFamily="18" charset="0"/>
              <a:cs typeface="Arial" panose="020B0604020202020204" pitchFamily="34" charset="0"/>
            </a:endParaRPr>
          </a:p>
          <a:p>
            <a:pPr marL="342900" marR="12700" indent="-342900" algn="just">
              <a:lnSpc>
                <a:spcPct val="150000"/>
              </a:lnSpc>
              <a:spcAft>
                <a:spcPts val="0"/>
              </a:spcAft>
              <a:buFont typeface="Wingdings" panose="05000000000000000000" pitchFamily="2" charset="2"/>
              <a:buChar char="v"/>
            </a:pPr>
            <a:r>
              <a:rPr lang="en-IN" sz="2000" dirty="0">
                <a:ea typeface="Times New Roman" panose="02020603050405020304" pitchFamily="18" charset="0"/>
                <a:cs typeface="Arial" panose="020B0604020202020204" pitchFamily="34" charset="0"/>
              </a:rPr>
              <a:t>Among the three components of DNA structure, sugar is the one, which forms the backbone of the DNA molecule called </a:t>
            </a:r>
            <a:r>
              <a:rPr lang="en-IN" sz="2000" dirty="0" err="1">
                <a:ea typeface="Times New Roman" panose="02020603050405020304" pitchFamily="18" charset="0"/>
                <a:cs typeface="Arial" panose="020B0604020202020204" pitchFamily="34" charset="0"/>
              </a:rPr>
              <a:t>deoxyribose</a:t>
            </a:r>
            <a:r>
              <a:rPr lang="en-IN" sz="2000" dirty="0">
                <a:ea typeface="Times New Roman" panose="02020603050405020304" pitchFamily="18" charset="0"/>
                <a:cs typeface="Arial" panose="020B0604020202020204" pitchFamily="34" charset="0"/>
              </a:rPr>
              <a:t>. </a:t>
            </a:r>
          </a:p>
          <a:p>
            <a:pPr marL="342900" marR="12700" indent="-342900" algn="just">
              <a:lnSpc>
                <a:spcPct val="150000"/>
              </a:lnSpc>
              <a:spcAft>
                <a:spcPts val="0"/>
              </a:spcAft>
              <a:buFont typeface="Wingdings" panose="05000000000000000000" pitchFamily="2" charset="2"/>
              <a:buChar char="v"/>
            </a:pPr>
            <a:r>
              <a:rPr lang="en-IN" sz="2000" dirty="0">
                <a:ea typeface="Times New Roman" panose="02020603050405020304" pitchFamily="18" charset="0"/>
                <a:cs typeface="Arial" panose="020B0604020202020204" pitchFamily="34" charset="0"/>
              </a:rPr>
              <a:t>The nitrogenous bases of the opposite strands form hydrogen bonds, forming a ladder-like structure.</a:t>
            </a:r>
          </a:p>
          <a:p>
            <a:pPr marL="342900" indent="-342900" algn="just">
              <a:lnSpc>
                <a:spcPct val="150000"/>
              </a:lnSpc>
              <a:spcAft>
                <a:spcPts val="0"/>
              </a:spcAft>
              <a:buFont typeface="Wingdings" panose="05000000000000000000" pitchFamily="2" charset="2"/>
              <a:buChar char="Ø"/>
            </a:pPr>
            <a:endParaRPr lang="en-IN" sz="2000" dirty="0" smtClean="0">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829363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5204" y="864842"/>
            <a:ext cx="9404723" cy="1400530"/>
          </a:xfrm>
        </p:spPr>
        <p:txBody>
          <a:bodyPr/>
          <a:lstStyle/>
          <a:p>
            <a:pPr algn="ctr"/>
            <a:r>
              <a:rPr lang="en-US" dirty="0" smtClean="0"/>
              <a:t>Introduction</a:t>
            </a:r>
            <a:endParaRPr lang="en-US" dirty="0"/>
          </a:p>
        </p:txBody>
      </p:sp>
      <p:sp>
        <p:nvSpPr>
          <p:cNvPr id="3" name="Content Placeholder 2"/>
          <p:cNvSpPr>
            <a:spLocks noGrp="1"/>
          </p:cNvSpPr>
          <p:nvPr>
            <p:ph idx="1"/>
          </p:nvPr>
        </p:nvSpPr>
        <p:spPr>
          <a:xfrm>
            <a:off x="1103312" y="2052918"/>
            <a:ext cx="10629342" cy="4195481"/>
          </a:xfrm>
        </p:spPr>
        <p:txBody>
          <a:bodyPr/>
          <a:lstStyle/>
          <a:p>
            <a:pPr>
              <a:lnSpc>
                <a:spcPct val="200000"/>
              </a:lnSpc>
            </a:pPr>
            <a:r>
              <a:rPr lang="en-US" dirty="0" smtClean="0"/>
              <a:t>A group </a:t>
            </a:r>
            <a:r>
              <a:rPr lang="en-US" dirty="0"/>
              <a:t>of living organisms consisting of similar individuals capable of exchanging genes or </a:t>
            </a:r>
            <a:r>
              <a:rPr lang="en-US" dirty="0" smtClean="0"/>
              <a:t>interbreeding are called as </a:t>
            </a:r>
            <a:r>
              <a:rPr lang="en-US" b="1" dirty="0" smtClean="0"/>
              <a:t>species </a:t>
            </a:r>
          </a:p>
          <a:p>
            <a:pPr>
              <a:lnSpc>
                <a:spcPct val="200000"/>
              </a:lnSpc>
            </a:pPr>
            <a:r>
              <a:rPr lang="en-US" dirty="0" smtClean="0"/>
              <a:t>An</a:t>
            </a:r>
            <a:r>
              <a:rPr lang="en-US" dirty="0"/>
              <a:t> </a:t>
            </a:r>
            <a:r>
              <a:rPr lang="en-US" b="1" dirty="0"/>
              <a:t>ecosystem</a:t>
            </a:r>
            <a:r>
              <a:rPr lang="en-US" dirty="0"/>
              <a:t> is a geographic area where plants, animals, and other organisms, as well as weather and landscape, work together to </a:t>
            </a:r>
            <a:r>
              <a:rPr lang="en-US" dirty="0" smtClean="0"/>
              <a:t>form a life</a:t>
            </a:r>
          </a:p>
        </p:txBody>
      </p:sp>
    </p:spTree>
    <p:extLst>
      <p:ext uri="{BB962C8B-B14F-4D97-AF65-F5344CB8AC3E}">
        <p14:creationId xmlns:p14="http://schemas.microsoft.com/office/powerpoint/2010/main" val="10264466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6061" y="206061"/>
            <a:ext cx="11578107" cy="1107996"/>
          </a:xfrm>
          <a:prstGeom prst="rect">
            <a:avLst/>
          </a:prstGeom>
        </p:spPr>
        <p:txBody>
          <a:bodyPr wrap="square">
            <a:spAutoFit/>
          </a:bodyPr>
          <a:lstStyle/>
          <a:p>
            <a:endParaRPr lang="en-IN" sz="2400" dirty="0" smtClean="0">
              <a:latin typeface="Times New Roman" panose="02020603050405020304" pitchFamily="18" charset="0"/>
              <a:ea typeface="Times New Roman" panose="02020603050405020304" pitchFamily="18" charset="0"/>
              <a:cs typeface="Arial" panose="020B0604020202020204" pitchFamily="34" charset="0"/>
            </a:endParaRPr>
          </a:p>
          <a:p>
            <a:endParaRPr lang="en-IN" sz="2400" dirty="0">
              <a:latin typeface="Times New Roman" panose="02020603050405020304" pitchFamily="18" charset="0"/>
              <a:ea typeface="Times New Roman" panose="02020603050405020304" pitchFamily="18" charset="0"/>
              <a:cs typeface="Arial" panose="020B0604020202020204" pitchFamily="34" charset="0"/>
            </a:endParaRPr>
          </a:p>
          <a:p>
            <a:r>
              <a:rPr lang="en-IN" dirty="0" smtClean="0">
                <a:latin typeface="Times New Roman" panose="02020603050405020304" pitchFamily="18" charset="0"/>
                <a:ea typeface="Times New Roman" panose="02020603050405020304" pitchFamily="18" charset="0"/>
                <a:cs typeface="Arial" panose="020B0604020202020204" pitchFamily="34" charset="0"/>
              </a:rPr>
              <a:t>.</a:t>
            </a:r>
            <a:endParaRPr lang="en-IN" dirty="0"/>
          </a:p>
        </p:txBody>
      </p:sp>
      <p:sp>
        <p:nvSpPr>
          <p:cNvPr id="3" name="Rectangle 2"/>
          <p:cNvSpPr/>
          <p:nvPr/>
        </p:nvSpPr>
        <p:spPr>
          <a:xfrm>
            <a:off x="206061" y="206061"/>
            <a:ext cx="6581104" cy="7392793"/>
          </a:xfrm>
          <a:prstGeom prst="rect">
            <a:avLst/>
          </a:prstGeom>
        </p:spPr>
        <p:txBody>
          <a:bodyPr wrap="square">
            <a:spAutoFit/>
          </a:bodyPr>
          <a:lstStyle/>
          <a:p>
            <a:pPr marL="342900" marR="12700" indent="-342900" algn="just">
              <a:lnSpc>
                <a:spcPct val="200000"/>
              </a:lnSpc>
              <a:buFont typeface="Wingdings" panose="05000000000000000000" pitchFamily="2" charset="2"/>
              <a:buChar char="v"/>
            </a:pPr>
            <a:r>
              <a:rPr lang="en-IN" sz="2000" dirty="0" smtClean="0">
                <a:cs typeface="Times New Roman" panose="02020603050405020304" pitchFamily="18" charset="0"/>
              </a:rPr>
              <a:t>The </a:t>
            </a:r>
            <a:r>
              <a:rPr lang="en-IN" sz="2000" dirty="0">
                <a:cs typeface="Times New Roman" panose="02020603050405020304" pitchFamily="18" charset="0"/>
              </a:rPr>
              <a:t>two strands of DNA run in opposite </a:t>
            </a:r>
            <a:r>
              <a:rPr lang="en-IN" sz="2000" dirty="0" smtClean="0">
                <a:cs typeface="Times New Roman" panose="02020603050405020304" pitchFamily="18" charset="0"/>
              </a:rPr>
              <a:t>directions</a:t>
            </a:r>
          </a:p>
          <a:p>
            <a:pPr marL="342900" marR="12700" indent="-342900" algn="just">
              <a:lnSpc>
                <a:spcPct val="200000"/>
              </a:lnSpc>
              <a:buFont typeface="Wingdings" panose="05000000000000000000" pitchFamily="2" charset="2"/>
              <a:buChar char="v"/>
            </a:pPr>
            <a:r>
              <a:rPr lang="en-IN" sz="2000" dirty="0" smtClean="0">
                <a:cs typeface="Times New Roman" panose="02020603050405020304" pitchFamily="18" charset="0"/>
              </a:rPr>
              <a:t>The </a:t>
            </a:r>
            <a:r>
              <a:rPr lang="en-IN" sz="2000" dirty="0">
                <a:cs typeface="Times New Roman" panose="02020603050405020304" pitchFamily="18" charset="0"/>
              </a:rPr>
              <a:t>two strands are held together by the hydrogen bond that is present between the two. </a:t>
            </a:r>
            <a:endParaRPr lang="en-IN" sz="2000" dirty="0" smtClean="0">
              <a:cs typeface="Times New Roman" panose="02020603050405020304" pitchFamily="18" charset="0"/>
            </a:endParaRPr>
          </a:p>
          <a:p>
            <a:pPr marL="342900" marR="12700" indent="-342900" algn="just">
              <a:lnSpc>
                <a:spcPct val="200000"/>
              </a:lnSpc>
              <a:buFont typeface="Wingdings" panose="05000000000000000000" pitchFamily="2" charset="2"/>
              <a:buChar char="v"/>
            </a:pPr>
            <a:r>
              <a:rPr lang="en-IN" sz="2000" dirty="0" smtClean="0">
                <a:cs typeface="Times New Roman" panose="02020603050405020304" pitchFamily="18" charset="0"/>
              </a:rPr>
              <a:t>The </a:t>
            </a:r>
            <a:r>
              <a:rPr lang="en-IN" sz="2000" dirty="0">
                <a:cs typeface="Times New Roman" panose="02020603050405020304" pitchFamily="18" charset="0"/>
              </a:rPr>
              <a:t>strands are </a:t>
            </a:r>
            <a:r>
              <a:rPr lang="en-IN" sz="2000" b="1" dirty="0">
                <a:solidFill>
                  <a:srgbClr val="FFFF00"/>
                </a:solidFill>
                <a:cs typeface="Times New Roman" panose="02020603050405020304" pitchFamily="18" charset="0"/>
              </a:rPr>
              <a:t>helically twisted</a:t>
            </a:r>
            <a:r>
              <a:rPr lang="en-IN" sz="2000" dirty="0">
                <a:cs typeface="Times New Roman" panose="02020603050405020304" pitchFamily="18" charset="0"/>
              </a:rPr>
              <a:t>, where each strand forms a right-handed coil and 10 nucleotides make up a single turn</a:t>
            </a:r>
            <a:r>
              <a:rPr lang="en-IN" sz="2000" dirty="0" smtClean="0">
                <a:cs typeface="Times New Roman" panose="02020603050405020304" pitchFamily="18" charset="0"/>
              </a:rPr>
              <a:t>.</a:t>
            </a:r>
          </a:p>
          <a:p>
            <a:pPr marL="342900" marR="12700" indent="-342900" algn="just">
              <a:lnSpc>
                <a:spcPct val="200000"/>
              </a:lnSpc>
              <a:buFont typeface="Wingdings" panose="05000000000000000000" pitchFamily="2" charset="2"/>
              <a:buChar char="v"/>
            </a:pPr>
            <a:r>
              <a:rPr lang="en-IN" sz="2000" dirty="0"/>
              <a:t>The </a:t>
            </a:r>
            <a:r>
              <a:rPr lang="en-IN" sz="2000" dirty="0">
                <a:solidFill>
                  <a:srgbClr val="FFFF00"/>
                </a:solidFill>
              </a:rPr>
              <a:t>pitch</a:t>
            </a:r>
            <a:r>
              <a:rPr lang="en-IN" sz="2000" dirty="0">
                <a:solidFill>
                  <a:srgbClr val="FF0000"/>
                </a:solidFill>
              </a:rPr>
              <a:t> </a:t>
            </a:r>
            <a:r>
              <a:rPr lang="en-IN" sz="2000" dirty="0"/>
              <a:t>of each helix is </a:t>
            </a:r>
            <a:r>
              <a:rPr lang="en-IN" sz="2000" b="1" dirty="0">
                <a:solidFill>
                  <a:srgbClr val="FFFF00"/>
                </a:solidFill>
              </a:rPr>
              <a:t>3.4 nm</a:t>
            </a:r>
            <a:r>
              <a:rPr lang="en-IN" sz="2000" dirty="0"/>
              <a:t>. Hence, the distance between two consecutive base pairs (i.e., hydrogen-bonded bases of the opposite strands) is </a:t>
            </a:r>
            <a:r>
              <a:rPr lang="en-IN" sz="2000" b="1" dirty="0">
                <a:solidFill>
                  <a:srgbClr val="FFFF00"/>
                </a:solidFill>
              </a:rPr>
              <a:t>0.34 nm</a:t>
            </a:r>
            <a:r>
              <a:rPr lang="en-IN" sz="2000" dirty="0"/>
              <a:t>.</a:t>
            </a:r>
          </a:p>
          <a:p>
            <a:pPr marL="342900" marR="12700" indent="-342900" algn="just">
              <a:lnSpc>
                <a:spcPct val="200000"/>
              </a:lnSpc>
              <a:buFont typeface="Wingdings" panose="05000000000000000000" pitchFamily="2" charset="2"/>
              <a:buChar char="v"/>
            </a:pPr>
            <a:endParaRPr lang="en-IN" sz="2000" dirty="0">
              <a:latin typeface="Times New Roman" panose="02020603050405020304" pitchFamily="18" charset="0"/>
              <a:cs typeface="Times New Roman" panose="02020603050405020304" pitchFamily="18" charset="0"/>
            </a:endParaRPr>
          </a:p>
          <a:p>
            <a:pPr marL="342900" marR="12700" indent="-342900" algn="just">
              <a:lnSpc>
                <a:spcPct val="200000"/>
              </a:lnSpc>
              <a:spcAft>
                <a:spcPts val="0"/>
              </a:spcAft>
              <a:buFont typeface="Wingdings" panose="05000000000000000000" pitchFamily="2" charset="2"/>
              <a:buChar char="v"/>
            </a:pPr>
            <a:endParaRPr lang="en-IN" sz="20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026" name="Picture 2" descr="https://cdn.technologynetworks.com/tn/images/body/dnavsrna-final-final1516884024461.jpg"/>
          <p:cNvPicPr>
            <a:picLocks noChangeAspect="1" noChangeArrowheads="1"/>
          </p:cNvPicPr>
          <p:nvPr/>
        </p:nvPicPr>
        <p:blipFill rotWithShape="1">
          <a:blip r:embed="rId2">
            <a:extLst>
              <a:ext uri="{28A0092B-C50C-407E-A947-70E740481C1C}">
                <a14:useLocalDpi xmlns:a14="http://schemas.microsoft.com/office/drawing/2010/main" val="0"/>
              </a:ext>
            </a:extLst>
          </a:blip>
          <a:srcRect r="49735"/>
          <a:stretch/>
        </p:blipFill>
        <p:spPr bwMode="auto">
          <a:xfrm>
            <a:off x="7070501" y="566670"/>
            <a:ext cx="4314423" cy="5911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00457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566" y="437881"/>
            <a:ext cx="5183152" cy="269168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15910" y="3889417"/>
            <a:ext cx="11887200" cy="2792111"/>
          </a:xfrm>
          <a:prstGeom prst="rect">
            <a:avLst/>
          </a:prstGeom>
        </p:spPr>
        <p:txBody>
          <a:bodyPr wrap="square">
            <a:spAutoFit/>
          </a:bodyPr>
          <a:lstStyle/>
          <a:p>
            <a:pPr marL="342900" marR="12700" indent="-342900" algn="just">
              <a:lnSpc>
                <a:spcPct val="150000"/>
              </a:lnSpc>
              <a:spcAft>
                <a:spcPts val="0"/>
              </a:spcAft>
              <a:buFont typeface="Wingdings" panose="05000000000000000000" pitchFamily="2" charset="2"/>
              <a:buChar char="Ø"/>
            </a:pPr>
            <a:r>
              <a:rPr lang="en-IN" sz="2400" dirty="0" smtClean="0">
                <a:ea typeface="Times New Roman" panose="02020603050405020304" pitchFamily="18" charset="0"/>
                <a:cs typeface="Arial" panose="020B0604020202020204" pitchFamily="34" charset="0"/>
              </a:rPr>
              <a:t>DNAs </a:t>
            </a:r>
            <a:r>
              <a:rPr lang="en-IN" sz="2400" dirty="0">
                <a:ea typeface="Times New Roman" panose="02020603050405020304" pitchFamily="18" charset="0"/>
                <a:cs typeface="Arial" panose="020B0604020202020204" pitchFamily="34" charset="0"/>
              </a:rPr>
              <a:t>are coiled up forming chromosomes and each chromosome has a single molecule of DNA in it. Overall, human beings have around twenty-three pairs of chromosomes in them. </a:t>
            </a:r>
            <a:endParaRPr lang="en-IN" sz="2400" dirty="0" smtClean="0">
              <a:ea typeface="Times New Roman" panose="02020603050405020304" pitchFamily="18" charset="0"/>
              <a:cs typeface="Arial" panose="020B0604020202020204" pitchFamily="34" charset="0"/>
            </a:endParaRPr>
          </a:p>
          <a:p>
            <a:pPr marL="342900" marR="12700" indent="-342900" algn="just">
              <a:lnSpc>
                <a:spcPct val="150000"/>
              </a:lnSpc>
              <a:spcAft>
                <a:spcPts val="0"/>
              </a:spcAft>
              <a:buFont typeface="Wingdings" panose="05000000000000000000" pitchFamily="2" charset="2"/>
              <a:buChar char="Ø"/>
            </a:pPr>
            <a:r>
              <a:rPr lang="en-IN" sz="2400" dirty="0" smtClean="0">
                <a:ea typeface="Times New Roman" panose="02020603050405020304" pitchFamily="18" charset="0"/>
                <a:cs typeface="Arial" panose="020B0604020202020204" pitchFamily="34" charset="0"/>
              </a:rPr>
              <a:t>These </a:t>
            </a:r>
            <a:r>
              <a:rPr lang="en-IN" sz="2400" dirty="0">
                <a:ea typeface="Times New Roman" panose="02020603050405020304" pitchFamily="18" charset="0"/>
                <a:cs typeface="Arial" panose="020B0604020202020204" pitchFamily="34" charset="0"/>
              </a:rPr>
              <a:t>chromosomes are found in the cells of the nucleus. </a:t>
            </a:r>
            <a:endParaRPr lang="en-IN" sz="2400" dirty="0" smtClean="0">
              <a:ea typeface="Times New Roman" panose="02020603050405020304" pitchFamily="18" charset="0"/>
              <a:cs typeface="Arial" panose="020B0604020202020204" pitchFamily="34" charset="0"/>
            </a:endParaRPr>
          </a:p>
          <a:p>
            <a:pPr marL="342900" marR="12700" indent="-342900" algn="just">
              <a:lnSpc>
                <a:spcPct val="150000"/>
              </a:lnSpc>
              <a:spcAft>
                <a:spcPts val="0"/>
              </a:spcAft>
              <a:buFont typeface="Wingdings" panose="05000000000000000000" pitchFamily="2" charset="2"/>
              <a:buChar char="Ø"/>
            </a:pPr>
            <a:r>
              <a:rPr lang="en-IN" sz="2400" dirty="0" smtClean="0">
                <a:ea typeface="Times New Roman" panose="02020603050405020304" pitchFamily="18" charset="0"/>
                <a:cs typeface="Arial" panose="020B0604020202020204" pitchFamily="34" charset="0"/>
              </a:rPr>
              <a:t>DNAs </a:t>
            </a:r>
            <a:r>
              <a:rPr lang="en-IN" sz="2400" dirty="0">
                <a:ea typeface="Times New Roman" panose="02020603050405020304" pitchFamily="18" charset="0"/>
                <a:cs typeface="Arial" panose="020B0604020202020204" pitchFamily="34" charset="0"/>
              </a:rPr>
              <a:t>play an important role in the process of cell division</a:t>
            </a:r>
            <a:r>
              <a:rPr lang="en-IN" dirty="0">
                <a:latin typeface="Times New Roman" panose="02020603050405020304" pitchFamily="18" charset="0"/>
                <a:ea typeface="Times New Roman" panose="02020603050405020304" pitchFamily="18" charset="0"/>
                <a:cs typeface="Arial" panose="020B0604020202020204" pitchFamily="34" charset="0"/>
              </a:rPr>
              <a:t>.</a:t>
            </a:r>
            <a:endParaRPr lang="en-IN" sz="12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026" name="Picture 2" descr="DNA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5190" y="112443"/>
            <a:ext cx="6272010" cy="362243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40822316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304" y="283335"/>
            <a:ext cx="6606863" cy="5998437"/>
          </a:xfrm>
          <a:prstGeom prst="rect">
            <a:avLst/>
          </a:prstGeom>
        </p:spPr>
        <p:txBody>
          <a:bodyPr wrap="square">
            <a:spAutoFit/>
          </a:bodyPr>
          <a:lstStyle/>
          <a:p>
            <a:pPr marL="6350" marR="32385" indent="-6350">
              <a:lnSpc>
                <a:spcPct val="108000"/>
              </a:lnSpc>
              <a:spcAft>
                <a:spcPts val="1670"/>
              </a:spcAft>
              <a:tabLst>
                <a:tab pos="1244600" algn="ctr"/>
              </a:tabLst>
            </a:pPr>
            <a:r>
              <a:rPr lang="en-IN" sz="2800" b="1" dirty="0">
                <a:latin typeface="Times New Roman" panose="02020603050405020304" pitchFamily="18" charset="0"/>
                <a:ea typeface="Times New Roman" panose="02020603050405020304" pitchFamily="18" charset="0"/>
              </a:rPr>
              <a:t>CENTRAL</a:t>
            </a:r>
            <a:r>
              <a:rPr lang="en-IN" sz="2400" b="1" dirty="0">
                <a:latin typeface="Times New Roman" panose="02020603050405020304" pitchFamily="18" charset="0"/>
                <a:ea typeface="Times New Roman" panose="02020603050405020304" pitchFamily="18" charset="0"/>
              </a:rPr>
              <a:t> </a:t>
            </a:r>
            <a:r>
              <a:rPr lang="en-IN" sz="2800" b="1" dirty="0" smtClean="0">
                <a:latin typeface="Times New Roman" panose="02020603050405020304" pitchFamily="18" charset="0"/>
                <a:ea typeface="Times New Roman" panose="02020603050405020304" pitchFamily="18" charset="0"/>
              </a:rPr>
              <a:t>DOGMA</a:t>
            </a:r>
          </a:p>
          <a:p>
            <a:pPr marL="342900" marR="32385" indent="-342900">
              <a:lnSpc>
                <a:spcPct val="108000"/>
              </a:lnSpc>
              <a:spcAft>
                <a:spcPts val="1670"/>
              </a:spcAft>
              <a:buFont typeface="Wingdings" pitchFamily="2" charset="2"/>
              <a:buChar char="Ø"/>
              <a:tabLst>
                <a:tab pos="1244600" algn="ctr"/>
              </a:tabLst>
            </a:pPr>
            <a:r>
              <a:rPr lang="en-IN" sz="2400" b="1" dirty="0" smtClean="0">
                <a:solidFill>
                  <a:srgbClr val="FFFF00"/>
                </a:solidFill>
                <a:latin typeface="Times New Roman" pitchFamily="18" charset="0"/>
                <a:cs typeface="Times New Roman" pitchFamily="18" charset="0"/>
              </a:rPr>
              <a:t>'Central </a:t>
            </a:r>
            <a:r>
              <a:rPr lang="en-IN" sz="2400" b="1" dirty="0">
                <a:solidFill>
                  <a:srgbClr val="FFFF00"/>
                </a:solidFill>
                <a:latin typeface="Times New Roman" pitchFamily="18" charset="0"/>
                <a:cs typeface="Times New Roman" pitchFamily="18" charset="0"/>
              </a:rPr>
              <a:t>Dogma' </a:t>
            </a:r>
            <a:r>
              <a:rPr lang="en-IN" sz="2400" dirty="0">
                <a:latin typeface="Times New Roman" pitchFamily="18" charset="0"/>
                <a:cs typeface="Times New Roman" pitchFamily="18" charset="0"/>
              </a:rPr>
              <a:t>is the process by which the instructions in DNA are converted into a functional product. </a:t>
            </a:r>
            <a:endParaRPr lang="en-IN" sz="2400" dirty="0" smtClean="0">
              <a:latin typeface="Times New Roman" pitchFamily="18" charset="0"/>
              <a:cs typeface="Times New Roman" pitchFamily="18" charset="0"/>
            </a:endParaRPr>
          </a:p>
          <a:p>
            <a:pPr marL="342900" marR="32385" indent="-342900">
              <a:lnSpc>
                <a:spcPct val="108000"/>
              </a:lnSpc>
              <a:spcAft>
                <a:spcPts val="1670"/>
              </a:spcAft>
              <a:buFont typeface="Wingdings" pitchFamily="2" charset="2"/>
              <a:buChar char="Ø"/>
              <a:tabLst>
                <a:tab pos="1244600" algn="ctr"/>
              </a:tabLst>
            </a:pPr>
            <a:r>
              <a:rPr lang="en-IN" sz="2400" dirty="0" smtClean="0">
                <a:latin typeface="Times New Roman" pitchFamily="18" charset="0"/>
                <a:cs typeface="Times New Roman" pitchFamily="18" charset="0"/>
              </a:rPr>
              <a:t>It </a:t>
            </a:r>
            <a:r>
              <a:rPr lang="en-IN" sz="2400" dirty="0">
                <a:latin typeface="Times New Roman" pitchFamily="18" charset="0"/>
                <a:cs typeface="Times New Roman" pitchFamily="18" charset="0"/>
              </a:rPr>
              <a:t>was first proposed in 1958 by </a:t>
            </a:r>
            <a:r>
              <a:rPr lang="en-IN" sz="2400" b="1" dirty="0">
                <a:solidFill>
                  <a:srgbClr val="FFFF00"/>
                </a:solidFill>
                <a:latin typeface="Times New Roman" pitchFamily="18" charset="0"/>
                <a:cs typeface="Times New Roman" pitchFamily="18" charset="0"/>
              </a:rPr>
              <a:t>Francis Crick</a:t>
            </a:r>
            <a:r>
              <a:rPr lang="en-IN" sz="2400" dirty="0">
                <a:latin typeface="Times New Roman" pitchFamily="18" charset="0"/>
                <a:cs typeface="Times New Roman" pitchFamily="18" charset="0"/>
              </a:rPr>
              <a:t>, discoverer of the structure of DNA.</a:t>
            </a:r>
            <a:r>
              <a:rPr lang="en-IN" sz="2400" b="1" dirty="0" smtClean="0">
                <a:latin typeface="Times New Roman" panose="02020603050405020304" pitchFamily="18" charset="0"/>
                <a:ea typeface="Times New Roman" panose="02020603050405020304" pitchFamily="18" charset="0"/>
                <a:cs typeface="Times New Roman" pitchFamily="18" charset="0"/>
              </a:rPr>
              <a:t> </a:t>
            </a:r>
          </a:p>
          <a:p>
            <a:pPr marL="342900" marR="32385" indent="-342900">
              <a:lnSpc>
                <a:spcPct val="108000"/>
              </a:lnSpc>
              <a:spcAft>
                <a:spcPts val="1670"/>
              </a:spcAft>
              <a:buFont typeface="Wingdings" pitchFamily="2" charset="2"/>
              <a:buChar char="Ø"/>
              <a:tabLst>
                <a:tab pos="1244600" algn="ctr"/>
              </a:tabLst>
            </a:pPr>
            <a:r>
              <a:rPr lang="en-IN" sz="2400" b="1" dirty="0">
                <a:solidFill>
                  <a:srgbClr val="FFFF00"/>
                </a:solidFill>
                <a:latin typeface="Times New Roman" pitchFamily="18" charset="0"/>
                <a:cs typeface="Times New Roman" pitchFamily="18" charset="0"/>
              </a:rPr>
              <a:t>Replication, Transcription, and Translation</a:t>
            </a:r>
            <a:r>
              <a:rPr lang="en-IN" sz="2400" dirty="0">
                <a:latin typeface="Times New Roman" pitchFamily="18" charset="0"/>
                <a:cs typeface="Times New Roman" pitchFamily="18" charset="0"/>
              </a:rPr>
              <a:t> are the three main processes used by all cells to maintain their genetic information and to convert the genetic information encoded in DNA into gene products, which are either RNAs or proteins, depending on the gene.</a:t>
            </a:r>
            <a:endParaRPr lang="en-IN" sz="2400" dirty="0">
              <a:effectLst/>
              <a:latin typeface="Times New Roman" panose="02020603050405020304" pitchFamily="18" charset="0"/>
              <a:ea typeface="Times New Roman" panose="02020603050405020304" pitchFamily="18" charset="0"/>
              <a:cs typeface="Times New Roman" pitchFamily="18" charset="0"/>
            </a:endParaRPr>
          </a:p>
        </p:txBody>
      </p:sp>
      <p:pic>
        <p:nvPicPr>
          <p:cNvPr id="4098" name="Picture 2" descr="Central Dogma - Steps Involved in Central Dog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7166" y="898209"/>
            <a:ext cx="5404834" cy="5756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40572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8027903"/>
          </a:xfrm>
          <a:prstGeom prst="rect">
            <a:avLst/>
          </a:prstGeom>
        </p:spPr>
        <p:txBody>
          <a:bodyPr wrap="square">
            <a:spAutoFit/>
          </a:bodyPr>
          <a:lstStyle/>
          <a:p>
            <a:pPr marL="6350" marR="32385" indent="-6350">
              <a:lnSpc>
                <a:spcPct val="108000"/>
              </a:lnSpc>
              <a:spcAft>
                <a:spcPts val="685"/>
              </a:spcAft>
              <a:tabLst>
                <a:tab pos="1090295" algn="ctr"/>
              </a:tabLst>
            </a:pPr>
            <a:r>
              <a:rPr lang="en-IN" sz="2800" b="1" dirty="0" smtClean="0">
                <a:solidFill>
                  <a:srgbClr val="FFFF00"/>
                </a:solidFill>
                <a:latin typeface="Times New Roman" panose="02020603050405020304" pitchFamily="18" charset="0"/>
                <a:ea typeface="Times New Roman" panose="02020603050405020304" pitchFamily="18" charset="0"/>
              </a:rPr>
              <a:t>REPLICATION OF DNA </a:t>
            </a:r>
            <a:r>
              <a:rPr lang="en-IN" sz="2400" b="1" dirty="0" smtClean="0">
                <a:solidFill>
                  <a:srgbClr val="FFFF00"/>
                </a:solidFill>
                <a:latin typeface="Times New Roman" panose="02020603050405020304" pitchFamily="18" charset="0"/>
                <a:ea typeface="Times New Roman" panose="02020603050405020304" pitchFamily="18" charset="0"/>
              </a:rPr>
              <a:t> </a:t>
            </a:r>
          </a:p>
          <a:p>
            <a:pPr marL="342900" marR="32385" indent="-342900">
              <a:lnSpc>
                <a:spcPct val="108000"/>
              </a:lnSpc>
              <a:spcAft>
                <a:spcPts val="685"/>
              </a:spcAft>
              <a:buFont typeface="Wingdings" pitchFamily="2" charset="2"/>
              <a:buChar char="Ø"/>
              <a:tabLst>
                <a:tab pos="1090295" algn="ctr"/>
              </a:tabLst>
            </a:pPr>
            <a:r>
              <a:rPr lang="en-IN" sz="2400" dirty="0" smtClean="0">
                <a:latin typeface="Times New Roman" pitchFamily="18" charset="0"/>
                <a:ea typeface="Times New Roman" pitchFamily="18" charset="0"/>
                <a:cs typeface="Times New Roman" pitchFamily="18" charset="0"/>
              </a:rPr>
              <a:t>Replication </a:t>
            </a:r>
            <a:r>
              <a:rPr lang="en-IN" sz="2400" dirty="0">
                <a:latin typeface="Times New Roman" pitchFamily="18" charset="0"/>
                <a:ea typeface="Times New Roman" pitchFamily="18" charset="0"/>
                <a:cs typeface="Times New Roman" pitchFamily="18" charset="0"/>
              </a:rPr>
              <a:t>is a process by which DNA molecules produce an identical copy of their own structure during cell division and the newly synthesized chains are complementary to the </a:t>
            </a:r>
            <a:r>
              <a:rPr lang="en-IN" sz="2400" dirty="0" smtClean="0">
                <a:latin typeface="Times New Roman" pitchFamily="18" charset="0"/>
                <a:ea typeface="Times New Roman" pitchFamily="18" charset="0"/>
                <a:cs typeface="Times New Roman" pitchFamily="18" charset="0"/>
              </a:rPr>
              <a:t>parental </a:t>
            </a:r>
            <a:r>
              <a:rPr lang="en-IN" sz="2400" dirty="0">
                <a:latin typeface="Times New Roman" pitchFamily="18" charset="0"/>
                <a:ea typeface="Times New Roman" pitchFamily="18" charset="0"/>
                <a:cs typeface="Times New Roman" pitchFamily="18" charset="0"/>
              </a:rPr>
              <a:t>strands of the </a:t>
            </a:r>
            <a:r>
              <a:rPr lang="en-IN" sz="2400" dirty="0" smtClean="0">
                <a:latin typeface="Times New Roman" pitchFamily="18" charset="0"/>
                <a:ea typeface="Times New Roman" pitchFamily="18" charset="0"/>
                <a:cs typeface="Times New Roman" pitchFamily="18" charset="0"/>
              </a:rPr>
              <a:t>DNA.</a:t>
            </a:r>
          </a:p>
          <a:p>
            <a:pPr marL="342900" indent="-342900">
              <a:buFont typeface="Wingdings" pitchFamily="2" charset="2"/>
              <a:buChar char="Ø"/>
            </a:pPr>
            <a:r>
              <a:rPr lang="en-IN" sz="2400" dirty="0" smtClean="0">
                <a:latin typeface="Times New Roman" pitchFamily="18" charset="0"/>
                <a:cs typeface="Times New Roman" pitchFamily="18" charset="0"/>
              </a:rPr>
              <a:t>DNA </a:t>
            </a:r>
            <a:r>
              <a:rPr lang="en-IN" sz="2400" dirty="0">
                <a:latin typeface="Times New Roman" pitchFamily="18" charset="0"/>
                <a:cs typeface="Times New Roman" pitchFamily="18" charset="0"/>
              </a:rPr>
              <a:t>could theoretically replicate in three ways, namely, </a:t>
            </a:r>
            <a:r>
              <a:rPr lang="en-IN" sz="2400" b="1" dirty="0">
                <a:latin typeface="Times New Roman" pitchFamily="18" charset="0"/>
                <a:cs typeface="Times New Roman" pitchFamily="18" charset="0"/>
              </a:rPr>
              <a:t>conservative, semiconservative and dispersive </a:t>
            </a:r>
            <a:r>
              <a:rPr lang="en-IN" sz="2400" dirty="0">
                <a:latin typeface="Times New Roman" pitchFamily="18" charset="0"/>
                <a:cs typeface="Times New Roman" pitchFamily="18" charset="0"/>
              </a:rPr>
              <a:t>methods</a:t>
            </a:r>
            <a:r>
              <a:rPr lang="en-IN" sz="2400" dirty="0"/>
              <a:t>. </a:t>
            </a:r>
            <a:endParaRPr lang="en-IN" sz="2400" dirty="0" smtClean="0"/>
          </a:p>
          <a:p>
            <a:endParaRPr lang="en-IN" sz="2400" dirty="0" smtClean="0"/>
          </a:p>
          <a:p>
            <a:pPr marL="342900" indent="-342900">
              <a:lnSpc>
                <a:spcPct val="150000"/>
              </a:lnSpc>
              <a:buFont typeface="Wingdings" pitchFamily="2" charset="2"/>
              <a:buChar char="Ø"/>
            </a:pPr>
            <a:r>
              <a:rPr lang="en-IN" sz="2400" b="1" u="sng" dirty="0" smtClean="0">
                <a:solidFill>
                  <a:srgbClr val="FFFF00"/>
                </a:solidFill>
                <a:latin typeface="Times New Roman" pitchFamily="18" charset="0"/>
                <a:cs typeface="Times New Roman" pitchFamily="18" charset="0"/>
              </a:rPr>
              <a:t>Conservative: </a:t>
            </a:r>
            <a:r>
              <a:rPr lang="en-IN" sz="2400" dirty="0">
                <a:solidFill>
                  <a:srgbClr val="FFFF00"/>
                </a:solidFill>
                <a:latin typeface="Times New Roman" pitchFamily="18" charset="0"/>
                <a:cs typeface="Times New Roman" pitchFamily="18" charset="0"/>
              </a:rPr>
              <a:t> </a:t>
            </a:r>
            <a:r>
              <a:rPr lang="en-IN" sz="2400" dirty="0" smtClean="0">
                <a:latin typeface="Times New Roman" pitchFamily="18" charset="0"/>
                <a:cs typeface="Times New Roman" pitchFamily="18" charset="0"/>
              </a:rPr>
              <a:t>Two </a:t>
            </a:r>
            <a:r>
              <a:rPr lang="en-IN" sz="2400" dirty="0">
                <a:latin typeface="Times New Roman" pitchFamily="18" charset="0"/>
                <a:cs typeface="Times New Roman" pitchFamily="18" charset="0"/>
              </a:rPr>
              <a:t>helices formed, one was entirely old and the other entirely new one helix. In this method, the </a:t>
            </a:r>
            <a:r>
              <a:rPr lang="en-IN" sz="2400" b="1" dirty="0">
                <a:latin typeface="Times New Roman" pitchFamily="18" charset="0"/>
                <a:cs typeface="Times New Roman" pitchFamily="18" charset="0"/>
              </a:rPr>
              <a:t>two strands of parent DNA</a:t>
            </a:r>
            <a:r>
              <a:rPr lang="en-IN" sz="2400" dirty="0">
                <a:latin typeface="Times New Roman" pitchFamily="18" charset="0"/>
                <a:cs typeface="Times New Roman" pitchFamily="18" charset="0"/>
              </a:rPr>
              <a:t> were </a:t>
            </a:r>
            <a:r>
              <a:rPr lang="en-IN" sz="2400" dirty="0" smtClean="0">
                <a:latin typeface="Times New Roman" pitchFamily="18" charset="0"/>
                <a:cs typeface="Times New Roman" pitchFamily="18" charset="0"/>
              </a:rPr>
              <a:t>fully conserved</a:t>
            </a:r>
            <a:r>
              <a:rPr lang="en-IN" sz="2400" dirty="0">
                <a:latin typeface="Times New Roman" pitchFamily="18" charset="0"/>
                <a:cs typeface="Times New Roman" pitchFamily="18" charset="0"/>
              </a:rPr>
              <a:t>. </a:t>
            </a:r>
            <a:endParaRPr lang="en-IN" sz="2400" dirty="0" smtClean="0">
              <a:latin typeface="Times New Roman" pitchFamily="18" charset="0"/>
              <a:cs typeface="Times New Roman" pitchFamily="18" charset="0"/>
            </a:endParaRPr>
          </a:p>
          <a:p>
            <a:pPr marL="342900" indent="-342900">
              <a:lnSpc>
                <a:spcPct val="150000"/>
              </a:lnSpc>
              <a:buFont typeface="Wingdings" pitchFamily="2" charset="2"/>
              <a:buChar char="Ø"/>
            </a:pPr>
            <a:r>
              <a:rPr lang="en-IN" sz="2400" b="1" u="sng" dirty="0" smtClean="0">
                <a:solidFill>
                  <a:srgbClr val="FFFF00"/>
                </a:solidFill>
                <a:latin typeface="Times New Roman" pitchFamily="18" charset="0"/>
                <a:cs typeface="Times New Roman" pitchFamily="18" charset="0"/>
              </a:rPr>
              <a:t>Semiconservative: </a:t>
            </a:r>
            <a:r>
              <a:rPr lang="en-IN" sz="2400" dirty="0">
                <a:latin typeface="Times New Roman" pitchFamily="18" charset="0"/>
                <a:cs typeface="Times New Roman" pitchFamily="18" charset="0"/>
              </a:rPr>
              <a:t> I</a:t>
            </a:r>
            <a:r>
              <a:rPr lang="en-IN" sz="2400" dirty="0" smtClean="0">
                <a:latin typeface="Times New Roman" pitchFamily="18" charset="0"/>
                <a:cs typeface="Times New Roman" pitchFamily="18" charset="0"/>
              </a:rPr>
              <a:t>t  </a:t>
            </a:r>
            <a:r>
              <a:rPr lang="en-IN" sz="2400" dirty="0">
                <a:latin typeface="Times New Roman" pitchFamily="18" charset="0"/>
                <a:cs typeface="Times New Roman" pitchFamily="18" charset="0"/>
              </a:rPr>
              <a:t>was proposed by Watson and Crick, the </a:t>
            </a:r>
            <a:r>
              <a:rPr lang="en-IN" sz="2400" dirty="0" smtClean="0">
                <a:latin typeface="Times New Roman" pitchFamily="18" charset="0"/>
                <a:cs typeface="Times New Roman" pitchFamily="18" charset="0"/>
              </a:rPr>
              <a:t>two double </a:t>
            </a:r>
            <a:r>
              <a:rPr lang="en-IN" sz="2400" dirty="0">
                <a:latin typeface="Times New Roman" pitchFamily="18" charset="0"/>
                <a:cs typeface="Times New Roman" pitchFamily="18" charset="0"/>
              </a:rPr>
              <a:t>helices formed have one </a:t>
            </a:r>
            <a:r>
              <a:rPr lang="en-IN" sz="2400" b="1" dirty="0">
                <a:latin typeface="Times New Roman" pitchFamily="18" charset="0"/>
                <a:cs typeface="Times New Roman" pitchFamily="18" charset="0"/>
              </a:rPr>
              <a:t>old parental strand and one newly synthesized strand.</a:t>
            </a:r>
            <a:r>
              <a:rPr lang="en-IN" sz="2400" b="1" dirty="0">
                <a:solidFill>
                  <a:srgbClr val="FF0000"/>
                </a:solidFill>
                <a:latin typeface="Times New Roman" pitchFamily="18" charset="0"/>
                <a:cs typeface="Times New Roman" pitchFamily="18" charset="0"/>
              </a:rPr>
              <a:t> </a:t>
            </a:r>
            <a:endParaRPr lang="en-IN" sz="2400" b="1" dirty="0" smtClean="0">
              <a:solidFill>
                <a:srgbClr val="FF0000"/>
              </a:solidFill>
              <a:latin typeface="Times New Roman" pitchFamily="18" charset="0"/>
              <a:cs typeface="Times New Roman" pitchFamily="18" charset="0"/>
            </a:endParaRPr>
          </a:p>
          <a:p>
            <a:pPr marL="342900" indent="-342900">
              <a:lnSpc>
                <a:spcPct val="150000"/>
              </a:lnSpc>
              <a:buFont typeface="Wingdings" pitchFamily="2" charset="2"/>
              <a:buChar char="Ø"/>
            </a:pPr>
            <a:r>
              <a:rPr lang="en-IN" sz="2400" b="1" u="sng" dirty="0" smtClean="0">
                <a:solidFill>
                  <a:srgbClr val="FFFF00"/>
                </a:solidFill>
                <a:latin typeface="Times New Roman" pitchFamily="18" charset="0"/>
                <a:cs typeface="Times New Roman" pitchFamily="18" charset="0"/>
              </a:rPr>
              <a:t>Dispersive: </a:t>
            </a:r>
            <a:r>
              <a:rPr lang="en-IN" sz="2400" dirty="0">
                <a:latin typeface="Times New Roman" pitchFamily="18" charset="0"/>
                <a:cs typeface="Times New Roman" pitchFamily="18" charset="0"/>
              </a:rPr>
              <a:t>the DNA double helix would break at several points and then combine at random. Thus the double helices formed would have a </a:t>
            </a:r>
            <a:r>
              <a:rPr lang="en-IN" sz="2400" b="1" dirty="0">
                <a:latin typeface="Times New Roman" pitchFamily="18" charset="0"/>
                <a:cs typeface="Times New Roman" pitchFamily="18" charset="0"/>
              </a:rPr>
              <a:t>patchwork of old and new pieces here and there</a:t>
            </a:r>
            <a:r>
              <a:rPr lang="en-IN" sz="2400" dirty="0">
                <a:latin typeface="Times New Roman" pitchFamily="18" charset="0"/>
                <a:cs typeface="Times New Roman" pitchFamily="18" charset="0"/>
              </a:rPr>
              <a:t>. </a:t>
            </a:r>
          </a:p>
          <a:p>
            <a:endParaRPr lang="en-IN" sz="2400" u="sng" dirty="0"/>
          </a:p>
          <a:p>
            <a:endParaRPr lang="en-IN" sz="2400" u="sng" dirty="0"/>
          </a:p>
          <a:p>
            <a:endParaRPr lang="en-IN" sz="2400" dirty="0"/>
          </a:p>
        </p:txBody>
      </p:sp>
    </p:spTree>
    <p:extLst>
      <p:ext uri="{BB962C8B-B14F-4D97-AF65-F5344CB8AC3E}">
        <p14:creationId xmlns:p14="http://schemas.microsoft.com/office/powerpoint/2010/main" val="1570104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6" name="Picture 2" descr="Schematic representation of models of DNA replication.&#10;&#10;1. Conservative. Replication produces one helix made entirely of old DNA and one helix made entirely of new DNA.&#10;&#10;2. Semi-conservative. Replication produces two helices that contain one old and one new DNA strand.&#10;&#10;3. Dispersive. Replication produces two helices in which the  individual strands are patchworks of old and new DN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0996" y="432427"/>
            <a:ext cx="7231643" cy="6007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60923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1669" y="-1"/>
            <a:ext cx="12050332" cy="6155531"/>
          </a:xfrm>
          <a:prstGeom prst="rect">
            <a:avLst/>
          </a:prstGeom>
        </p:spPr>
        <p:txBody>
          <a:bodyPr wrap="square">
            <a:spAutoFit/>
          </a:bodyPr>
          <a:lstStyle/>
          <a:p>
            <a:r>
              <a:rPr lang="en-IN" sz="2800" b="1" dirty="0">
                <a:solidFill>
                  <a:srgbClr val="FFFF00"/>
                </a:solidFill>
                <a:latin typeface="Times New Roman" pitchFamily="18" charset="0"/>
                <a:ea typeface="Times New Roman" pitchFamily="18" charset="0"/>
                <a:cs typeface="Times New Roman" pitchFamily="18" charset="0"/>
              </a:rPr>
              <a:t>PROCESS OF REPLICATION </a:t>
            </a:r>
            <a:endParaRPr lang="en-IN" sz="2800" b="1" dirty="0" smtClean="0">
              <a:solidFill>
                <a:srgbClr val="FFFF00"/>
              </a:solidFill>
              <a:latin typeface="Times New Roman" pitchFamily="18" charset="0"/>
              <a:ea typeface="Times New Roman" pitchFamily="18" charset="0"/>
              <a:cs typeface="Times New Roman" pitchFamily="18" charset="0"/>
            </a:endParaRPr>
          </a:p>
          <a:p>
            <a:endParaRPr lang="en-IN" sz="24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The </a:t>
            </a:r>
            <a:r>
              <a:rPr lang="en-IN" sz="2000" dirty="0">
                <a:latin typeface="Times New Roman" pitchFamily="18" charset="0"/>
                <a:cs typeface="Times New Roman" pitchFamily="18" charset="0"/>
              </a:rPr>
              <a:t>synthesis process of DNA molecule occurs in three different steps. </a:t>
            </a:r>
            <a:r>
              <a:rPr lang="en-IN" sz="2000" b="1" dirty="0" smtClean="0">
                <a:solidFill>
                  <a:srgbClr val="FFFF00"/>
                </a:solidFill>
                <a:latin typeface="Times New Roman" pitchFamily="18" charset="0"/>
                <a:cs typeface="Times New Roman" pitchFamily="18" charset="0"/>
              </a:rPr>
              <a:t>Initiating, </a:t>
            </a:r>
            <a:r>
              <a:rPr lang="en-IN" sz="2000" b="1" dirty="0">
                <a:solidFill>
                  <a:srgbClr val="FFFF00"/>
                </a:solidFill>
                <a:latin typeface="Times New Roman" pitchFamily="18" charset="0"/>
                <a:cs typeface="Times New Roman" pitchFamily="18" charset="0"/>
              </a:rPr>
              <a:t>E</a:t>
            </a:r>
            <a:r>
              <a:rPr lang="en-IN" sz="2000" b="1" dirty="0" smtClean="0">
                <a:solidFill>
                  <a:srgbClr val="FFFF00"/>
                </a:solidFill>
                <a:latin typeface="Times New Roman" pitchFamily="18" charset="0"/>
                <a:cs typeface="Times New Roman" pitchFamily="18" charset="0"/>
              </a:rPr>
              <a:t>longation </a:t>
            </a:r>
            <a:r>
              <a:rPr lang="en-IN" sz="2000" b="1" dirty="0">
                <a:solidFill>
                  <a:srgbClr val="FFFF00"/>
                </a:solidFill>
                <a:latin typeface="Times New Roman" pitchFamily="18" charset="0"/>
                <a:cs typeface="Times New Roman" pitchFamily="18" charset="0"/>
              </a:rPr>
              <a:t>and T</a:t>
            </a:r>
            <a:r>
              <a:rPr lang="en-IN" sz="2000" b="1" dirty="0" smtClean="0">
                <a:solidFill>
                  <a:srgbClr val="FFFF00"/>
                </a:solidFill>
                <a:latin typeface="Times New Roman" pitchFamily="18" charset="0"/>
                <a:cs typeface="Times New Roman" pitchFamily="18" charset="0"/>
              </a:rPr>
              <a:t>ermination.</a:t>
            </a:r>
          </a:p>
          <a:p>
            <a:endParaRPr lang="en-IN" sz="2400" u="sng" dirty="0" smtClean="0">
              <a:latin typeface="Times New Roman" pitchFamily="18" charset="0"/>
              <a:cs typeface="Times New Roman" pitchFamily="18" charset="0"/>
            </a:endParaRPr>
          </a:p>
          <a:p>
            <a:r>
              <a:rPr lang="en-IN" sz="2800" b="1" u="sng" dirty="0" smtClean="0">
                <a:solidFill>
                  <a:srgbClr val="FFFF00"/>
                </a:solidFill>
                <a:latin typeface="Times New Roman" pitchFamily="18" charset="0"/>
                <a:cs typeface="Times New Roman" pitchFamily="18" charset="0"/>
              </a:rPr>
              <a:t>Initiation</a:t>
            </a:r>
            <a:r>
              <a:rPr lang="en-IN" sz="2400" b="1" u="sng" dirty="0" smtClean="0">
                <a:solidFill>
                  <a:srgbClr val="FFFF00"/>
                </a:solidFill>
                <a:latin typeface="Times New Roman" pitchFamily="18" charset="0"/>
                <a:cs typeface="Times New Roman" pitchFamily="18" charset="0"/>
              </a:rPr>
              <a:t>: </a:t>
            </a:r>
          </a:p>
          <a:p>
            <a:pPr marL="342900" indent="-342900">
              <a:lnSpc>
                <a:spcPct val="150000"/>
              </a:lnSpc>
              <a:buFont typeface="Wingdings" pitchFamily="2" charset="2"/>
              <a:buChar char="Ø"/>
            </a:pPr>
            <a:r>
              <a:rPr lang="en-IN" sz="2000" dirty="0">
                <a:latin typeface="Times New Roman" pitchFamily="18" charset="0"/>
                <a:cs typeface="Times New Roman" pitchFamily="18" charset="0"/>
              </a:rPr>
              <a:t>Before </a:t>
            </a:r>
            <a:r>
              <a:rPr lang="en-IN" sz="2000" dirty="0" smtClean="0">
                <a:latin typeface="Times New Roman" pitchFamily="18" charset="0"/>
                <a:cs typeface="Times New Roman" pitchFamily="18" charset="0"/>
              </a:rPr>
              <a:t>DNA </a:t>
            </a:r>
            <a:r>
              <a:rPr lang="en-IN" sz="2000" dirty="0">
                <a:latin typeface="Times New Roman" pitchFamily="18" charset="0"/>
                <a:cs typeface="Times New Roman" pitchFamily="18" charset="0"/>
              </a:rPr>
              <a:t>replicated, the double stranded molecule must be “unzipped” into two single strands. </a:t>
            </a:r>
            <a:endParaRPr lang="en-IN" sz="2000" dirty="0" smtClean="0">
              <a:latin typeface="Times New Roman" pitchFamily="18" charset="0"/>
              <a:cs typeface="Times New Roman" pitchFamily="18" charset="0"/>
            </a:endParaRPr>
          </a:p>
          <a:p>
            <a:pPr marL="342900" indent="-342900">
              <a:lnSpc>
                <a:spcPct val="150000"/>
              </a:lnSpc>
              <a:buFont typeface="Wingdings" pitchFamily="2" charset="2"/>
              <a:buChar char="Ø"/>
            </a:pPr>
            <a:r>
              <a:rPr lang="en-IN" sz="2000" dirty="0" smtClean="0">
                <a:latin typeface="Times New Roman" pitchFamily="18" charset="0"/>
                <a:cs typeface="Times New Roman" pitchFamily="18" charset="0"/>
              </a:rPr>
              <a:t>DNA </a:t>
            </a:r>
            <a:r>
              <a:rPr lang="en-IN" sz="2000" dirty="0">
                <a:latin typeface="Times New Roman" pitchFamily="18" charset="0"/>
                <a:cs typeface="Times New Roman" pitchFamily="18" charset="0"/>
              </a:rPr>
              <a:t>has four bases called </a:t>
            </a:r>
            <a:r>
              <a:rPr lang="en-IN" sz="2000" b="1" dirty="0">
                <a:solidFill>
                  <a:srgbClr val="FFFF00"/>
                </a:solidFill>
                <a:latin typeface="Times New Roman" pitchFamily="18" charset="0"/>
                <a:cs typeface="Times New Roman" pitchFamily="18" charset="0"/>
              </a:rPr>
              <a:t>adenine (A)</a:t>
            </a:r>
            <a:r>
              <a:rPr lang="en-IN" sz="2000" dirty="0">
                <a:solidFill>
                  <a:srgbClr val="FFFF00"/>
                </a:solidFill>
                <a:latin typeface="Times New Roman" pitchFamily="18" charset="0"/>
                <a:cs typeface="Times New Roman" pitchFamily="18" charset="0"/>
              </a:rPr>
              <a:t>, </a:t>
            </a:r>
            <a:r>
              <a:rPr lang="en-IN" sz="2000" b="1" dirty="0">
                <a:solidFill>
                  <a:srgbClr val="FFFF00"/>
                </a:solidFill>
                <a:latin typeface="Times New Roman" pitchFamily="18" charset="0"/>
                <a:cs typeface="Times New Roman" pitchFamily="18" charset="0"/>
              </a:rPr>
              <a:t>thymine (T)</a:t>
            </a:r>
            <a:r>
              <a:rPr lang="en-IN" sz="2000" dirty="0">
                <a:solidFill>
                  <a:srgbClr val="FFFF00"/>
                </a:solidFill>
                <a:latin typeface="Times New Roman" pitchFamily="18" charset="0"/>
                <a:cs typeface="Times New Roman" pitchFamily="18" charset="0"/>
              </a:rPr>
              <a:t>, </a:t>
            </a:r>
            <a:r>
              <a:rPr lang="en-IN" sz="2000" b="1" dirty="0">
                <a:solidFill>
                  <a:srgbClr val="FFFF00"/>
                </a:solidFill>
                <a:latin typeface="Times New Roman" pitchFamily="18" charset="0"/>
                <a:cs typeface="Times New Roman" pitchFamily="18" charset="0"/>
              </a:rPr>
              <a:t>cytosine (C)</a:t>
            </a:r>
            <a:r>
              <a:rPr lang="en-IN" sz="2000" dirty="0">
                <a:solidFill>
                  <a:srgbClr val="FFFF00"/>
                </a:solidFill>
                <a:latin typeface="Times New Roman" pitchFamily="18" charset="0"/>
                <a:cs typeface="Times New Roman" pitchFamily="18" charset="0"/>
              </a:rPr>
              <a:t> and </a:t>
            </a:r>
            <a:r>
              <a:rPr lang="en-IN" sz="2000" b="1" dirty="0">
                <a:solidFill>
                  <a:srgbClr val="FFFF00"/>
                </a:solidFill>
                <a:latin typeface="Times New Roman" pitchFamily="18" charset="0"/>
                <a:cs typeface="Times New Roman" pitchFamily="18" charset="0"/>
              </a:rPr>
              <a:t>guanine (G)</a:t>
            </a:r>
            <a:r>
              <a:rPr lang="en-IN" sz="2000" dirty="0">
                <a:latin typeface="Times New Roman" pitchFamily="18" charset="0"/>
                <a:cs typeface="Times New Roman" pitchFamily="18" charset="0"/>
              </a:rPr>
              <a:t> that form pairs between the two strands</a:t>
            </a:r>
            <a:r>
              <a:rPr lang="en-IN" sz="2000" dirty="0" smtClean="0">
                <a:latin typeface="Times New Roman" pitchFamily="18" charset="0"/>
                <a:cs typeface="Times New Roman" pitchFamily="18" charset="0"/>
              </a:rPr>
              <a:t>.</a:t>
            </a:r>
          </a:p>
          <a:p>
            <a:pPr marL="342900" indent="-342900">
              <a:lnSpc>
                <a:spcPct val="150000"/>
              </a:lnSpc>
              <a:buFont typeface="Wingdings" pitchFamily="2" charset="2"/>
              <a:buChar char="Ø"/>
            </a:pPr>
            <a:r>
              <a:rPr lang="en-IN" sz="2000" dirty="0" smtClean="0">
                <a:latin typeface="Times New Roman" pitchFamily="18" charset="0"/>
                <a:cs typeface="Times New Roman" pitchFamily="18" charset="0"/>
              </a:rPr>
              <a:t>Adenine </a:t>
            </a:r>
            <a:r>
              <a:rPr lang="en-IN" sz="2000" dirty="0">
                <a:latin typeface="Times New Roman" pitchFamily="18" charset="0"/>
                <a:cs typeface="Times New Roman" pitchFamily="18" charset="0"/>
              </a:rPr>
              <a:t>only pairs with thymine and cytosine only binds with guanine</a:t>
            </a:r>
            <a:r>
              <a:rPr lang="en-IN" sz="2000" dirty="0" smtClean="0">
                <a:latin typeface="Times New Roman" pitchFamily="18" charset="0"/>
                <a:cs typeface="Times New Roman" pitchFamily="18" charset="0"/>
              </a:rPr>
              <a:t>.</a:t>
            </a:r>
          </a:p>
          <a:p>
            <a:pPr marL="342900" indent="-342900">
              <a:lnSpc>
                <a:spcPct val="150000"/>
              </a:lnSpc>
              <a:buFont typeface="Wingdings" pitchFamily="2" charset="2"/>
              <a:buChar char="Ø"/>
            </a:pPr>
            <a:r>
              <a:rPr lang="en-IN" sz="2000" dirty="0" smtClean="0">
                <a:latin typeface="Times New Roman" pitchFamily="18" charset="0"/>
                <a:cs typeface="Times New Roman" pitchFamily="18" charset="0"/>
              </a:rPr>
              <a:t>In </a:t>
            </a:r>
            <a:r>
              <a:rPr lang="en-IN" sz="2000" dirty="0">
                <a:latin typeface="Times New Roman" pitchFamily="18" charset="0"/>
                <a:cs typeface="Times New Roman" pitchFamily="18" charset="0"/>
              </a:rPr>
              <a:t>order to unwind DNA, these interactions between base pairs must be broken. </a:t>
            </a:r>
            <a:endParaRPr lang="en-IN" sz="2000" dirty="0" smtClean="0">
              <a:latin typeface="Times New Roman" pitchFamily="18" charset="0"/>
              <a:cs typeface="Times New Roman" pitchFamily="18" charset="0"/>
            </a:endParaRPr>
          </a:p>
          <a:p>
            <a:pPr marL="342900" indent="-342900">
              <a:lnSpc>
                <a:spcPct val="150000"/>
              </a:lnSpc>
              <a:buFont typeface="Wingdings" pitchFamily="2" charset="2"/>
              <a:buChar char="Ø"/>
            </a:pPr>
            <a:r>
              <a:rPr lang="en-IN" sz="2000" dirty="0" smtClean="0">
                <a:latin typeface="Times New Roman" pitchFamily="18" charset="0"/>
                <a:cs typeface="Times New Roman" pitchFamily="18" charset="0"/>
              </a:rPr>
              <a:t>This </a:t>
            </a:r>
            <a:r>
              <a:rPr lang="en-IN" sz="2000" dirty="0">
                <a:latin typeface="Times New Roman" pitchFamily="18" charset="0"/>
                <a:cs typeface="Times New Roman" pitchFamily="18" charset="0"/>
              </a:rPr>
              <a:t>is performed by an enzyme known as DNA </a:t>
            </a:r>
            <a:r>
              <a:rPr lang="en-IN" sz="2000" b="1" dirty="0">
                <a:latin typeface="Times New Roman" pitchFamily="18" charset="0"/>
                <a:cs typeface="Times New Roman" pitchFamily="18" charset="0"/>
              </a:rPr>
              <a:t>helicase</a:t>
            </a:r>
            <a:r>
              <a:rPr lang="en-IN" sz="2000" dirty="0">
                <a:latin typeface="Times New Roman" pitchFamily="18" charset="0"/>
                <a:cs typeface="Times New Roman" pitchFamily="18" charset="0"/>
              </a:rPr>
              <a:t>. </a:t>
            </a:r>
            <a:endParaRPr lang="en-IN" sz="2000" dirty="0" smtClean="0">
              <a:latin typeface="Times New Roman" pitchFamily="18" charset="0"/>
              <a:cs typeface="Times New Roman" pitchFamily="18" charset="0"/>
            </a:endParaRPr>
          </a:p>
          <a:p>
            <a:pPr marL="342900" indent="-342900">
              <a:lnSpc>
                <a:spcPct val="150000"/>
              </a:lnSpc>
              <a:buFont typeface="Wingdings" pitchFamily="2" charset="2"/>
              <a:buChar char="Ø"/>
            </a:pPr>
            <a:r>
              <a:rPr lang="en-IN" sz="2000" b="1" dirty="0" smtClean="0">
                <a:solidFill>
                  <a:srgbClr val="FF0000"/>
                </a:solidFill>
                <a:latin typeface="Times New Roman" pitchFamily="18" charset="0"/>
                <a:cs typeface="Times New Roman" pitchFamily="18" charset="0"/>
              </a:rPr>
              <a:t>DNA </a:t>
            </a:r>
            <a:r>
              <a:rPr lang="en-IN" sz="2000" b="1" dirty="0">
                <a:solidFill>
                  <a:srgbClr val="FF0000"/>
                </a:solidFill>
                <a:latin typeface="Times New Roman" pitchFamily="18" charset="0"/>
                <a:cs typeface="Times New Roman" pitchFamily="18" charset="0"/>
              </a:rPr>
              <a:t>helicase </a:t>
            </a:r>
            <a:r>
              <a:rPr lang="en-IN" sz="2000" dirty="0">
                <a:latin typeface="Times New Roman" pitchFamily="18" charset="0"/>
                <a:cs typeface="Times New Roman" pitchFamily="18" charset="0"/>
              </a:rPr>
              <a:t>disrupts the </a:t>
            </a:r>
            <a:r>
              <a:rPr lang="en-IN" sz="2000" b="1" dirty="0" smtClean="0">
                <a:solidFill>
                  <a:srgbClr val="FFFF00"/>
                </a:solidFill>
                <a:latin typeface="Times New Roman" pitchFamily="18" charset="0"/>
                <a:cs typeface="Times New Roman" pitchFamily="18" charset="0"/>
              </a:rPr>
              <a:t>Hydrogen bonding</a:t>
            </a:r>
            <a:r>
              <a:rPr lang="en-IN" sz="2000" dirty="0">
                <a:latin typeface="Times New Roman" pitchFamily="18" charset="0"/>
                <a:cs typeface="Times New Roman" pitchFamily="18" charset="0"/>
              </a:rPr>
              <a:t> between base pairs to separate the strands into a Y shape known as the </a:t>
            </a:r>
            <a:r>
              <a:rPr lang="en-IN" sz="2000" b="1" dirty="0">
                <a:latin typeface="Times New Roman" pitchFamily="18" charset="0"/>
                <a:cs typeface="Times New Roman" pitchFamily="18" charset="0"/>
              </a:rPr>
              <a:t>replication fork</a:t>
            </a:r>
            <a:r>
              <a:rPr lang="en-IN" sz="2000" dirty="0">
                <a:latin typeface="Times New Roman" pitchFamily="18" charset="0"/>
                <a:cs typeface="Times New Roman" pitchFamily="18" charset="0"/>
              </a:rPr>
              <a:t>. </a:t>
            </a:r>
            <a:endParaRPr lang="en-IN" sz="2000" dirty="0" smtClean="0">
              <a:latin typeface="Times New Roman" pitchFamily="18" charset="0"/>
              <a:cs typeface="Times New Roman" pitchFamily="18" charset="0"/>
            </a:endParaRPr>
          </a:p>
          <a:p>
            <a:pPr marL="342900" indent="-342900">
              <a:lnSpc>
                <a:spcPct val="150000"/>
              </a:lnSpc>
              <a:buFont typeface="Wingdings" pitchFamily="2" charset="2"/>
              <a:buChar char="Ø"/>
            </a:pPr>
            <a:r>
              <a:rPr lang="en-IN" sz="2000" dirty="0" smtClean="0">
                <a:latin typeface="Times New Roman" pitchFamily="18" charset="0"/>
                <a:cs typeface="Times New Roman" pitchFamily="18" charset="0"/>
              </a:rPr>
              <a:t>This </a:t>
            </a:r>
            <a:r>
              <a:rPr lang="en-IN" sz="2000" dirty="0">
                <a:latin typeface="Times New Roman" pitchFamily="18" charset="0"/>
                <a:cs typeface="Times New Roman" pitchFamily="18" charset="0"/>
              </a:rPr>
              <a:t>area will be the template for replication to begin</a:t>
            </a:r>
            <a:r>
              <a:rPr lang="en-IN" sz="20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13957819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204" y="706259"/>
            <a:ext cx="11874321" cy="6278642"/>
          </a:xfrm>
          <a:prstGeom prst="rect">
            <a:avLst/>
          </a:prstGeom>
        </p:spPr>
        <p:txBody>
          <a:bodyPr wrap="square">
            <a:spAutoFit/>
          </a:bodyPr>
          <a:lstStyle/>
          <a:p>
            <a:endParaRPr lang="en-IN" sz="2400" dirty="0" smtClean="0"/>
          </a:p>
          <a:p>
            <a:pPr marL="342900" indent="-342900">
              <a:lnSpc>
                <a:spcPct val="150000"/>
              </a:lnSpc>
              <a:buFont typeface="Wingdings" pitchFamily="2" charset="2"/>
              <a:buChar char="Ø"/>
            </a:pPr>
            <a:r>
              <a:rPr lang="en-IN" sz="2400" dirty="0"/>
              <a:t> </a:t>
            </a:r>
            <a:r>
              <a:rPr lang="en-IN" sz="2400" dirty="0" smtClean="0">
                <a:latin typeface="Times New Roman" pitchFamily="18" charset="0"/>
                <a:cs typeface="Times New Roman" pitchFamily="18" charset="0"/>
              </a:rPr>
              <a:t>The </a:t>
            </a:r>
            <a:r>
              <a:rPr lang="en-IN" sz="2400" dirty="0">
                <a:latin typeface="Times New Roman" pitchFamily="18" charset="0"/>
                <a:cs typeface="Times New Roman" pitchFamily="18" charset="0"/>
              </a:rPr>
              <a:t>directionality is important for replication as it only progresses in the </a:t>
            </a:r>
            <a:r>
              <a:rPr lang="en-IN" sz="2400" b="1" u="sng" dirty="0">
                <a:solidFill>
                  <a:srgbClr val="FFFF00"/>
                </a:solidFill>
                <a:latin typeface="Times New Roman" pitchFamily="18" charset="0"/>
                <a:cs typeface="Times New Roman" pitchFamily="18" charset="0"/>
              </a:rPr>
              <a:t>5' to 3' direction</a:t>
            </a:r>
            <a:r>
              <a:rPr lang="en-IN" sz="2400" b="1" dirty="0">
                <a:solidFill>
                  <a:srgbClr val="FFFF00"/>
                </a:solidFill>
                <a:latin typeface="Times New Roman" pitchFamily="18" charset="0"/>
                <a:cs typeface="Times New Roman" pitchFamily="18" charset="0"/>
              </a:rPr>
              <a:t> </a:t>
            </a:r>
            <a:r>
              <a:rPr lang="en-IN" sz="2400" dirty="0">
                <a:latin typeface="Times New Roman" pitchFamily="18" charset="0"/>
                <a:cs typeface="Times New Roman" pitchFamily="18" charset="0"/>
              </a:rPr>
              <a:t>but the replication fork is bi-directional; one strand is 3' to 5' direction </a:t>
            </a:r>
            <a:r>
              <a:rPr lang="en-IN" sz="2400" b="1" dirty="0">
                <a:latin typeface="Times New Roman" pitchFamily="18" charset="0"/>
                <a:cs typeface="Times New Roman" pitchFamily="18" charset="0"/>
              </a:rPr>
              <a:t>(</a:t>
            </a:r>
            <a:r>
              <a:rPr lang="en-IN" sz="2400" b="1" dirty="0">
                <a:solidFill>
                  <a:schemeClr val="accent3"/>
                </a:solidFill>
                <a:latin typeface="Times New Roman" pitchFamily="18" charset="0"/>
                <a:cs typeface="Times New Roman" pitchFamily="18" charset="0"/>
              </a:rPr>
              <a:t>leading strand</a:t>
            </a:r>
            <a:r>
              <a:rPr lang="en-IN" sz="2400" b="1" dirty="0">
                <a:latin typeface="Times New Roman" pitchFamily="18" charset="0"/>
                <a:cs typeface="Times New Roman" pitchFamily="18" charset="0"/>
              </a:rPr>
              <a:t>)</a:t>
            </a:r>
            <a:r>
              <a:rPr lang="en-IN" sz="2400" dirty="0">
                <a:latin typeface="Times New Roman" pitchFamily="18" charset="0"/>
                <a:cs typeface="Times New Roman" pitchFamily="18" charset="0"/>
              </a:rPr>
              <a:t> while the other is 5' to 3' </a:t>
            </a:r>
            <a:r>
              <a:rPr lang="en-IN" sz="2400" b="1" dirty="0">
                <a:latin typeface="Times New Roman" pitchFamily="18" charset="0"/>
                <a:cs typeface="Times New Roman" pitchFamily="18" charset="0"/>
              </a:rPr>
              <a:t>(</a:t>
            </a:r>
            <a:r>
              <a:rPr lang="en-IN" sz="2400" b="1" dirty="0">
                <a:solidFill>
                  <a:schemeClr val="accent3"/>
                </a:solidFill>
                <a:latin typeface="Times New Roman" pitchFamily="18" charset="0"/>
                <a:cs typeface="Times New Roman" pitchFamily="18" charset="0"/>
              </a:rPr>
              <a:t>lagging strand</a:t>
            </a:r>
            <a:r>
              <a:rPr lang="en-IN" sz="2400" b="1" dirty="0" smtClean="0">
                <a:latin typeface="Times New Roman" pitchFamily="18" charset="0"/>
                <a:cs typeface="Times New Roman" pitchFamily="18" charset="0"/>
              </a:rPr>
              <a:t>)</a:t>
            </a:r>
            <a:r>
              <a:rPr lang="en-IN" sz="2400" dirty="0" smtClean="0">
                <a:latin typeface="Times New Roman" pitchFamily="18" charset="0"/>
                <a:cs typeface="Times New Roman" pitchFamily="18" charset="0"/>
              </a:rPr>
              <a:t>.</a:t>
            </a:r>
          </a:p>
          <a:p>
            <a:pPr marL="342900" indent="-342900">
              <a:lnSpc>
                <a:spcPct val="150000"/>
              </a:lnSpc>
              <a:buFont typeface="Wingdings" pitchFamily="2" charset="2"/>
              <a:buChar char="Ø"/>
            </a:pPr>
            <a:r>
              <a:rPr lang="en-IN" sz="2400" dirty="0" smtClean="0">
                <a:latin typeface="Times New Roman" pitchFamily="18" charset="0"/>
                <a:cs typeface="Times New Roman" pitchFamily="18" charset="0"/>
              </a:rPr>
              <a:t>The </a:t>
            </a:r>
            <a:r>
              <a:rPr lang="en-IN" sz="2400" dirty="0">
                <a:latin typeface="Times New Roman" pitchFamily="18" charset="0"/>
                <a:cs typeface="Times New Roman" pitchFamily="18" charset="0"/>
              </a:rPr>
              <a:t>leading strand is the simplest to replicate</a:t>
            </a:r>
            <a:r>
              <a:rPr lang="en-IN" sz="2400" dirty="0" smtClean="0">
                <a:latin typeface="Times New Roman" pitchFamily="18" charset="0"/>
                <a:cs typeface="Times New Roman" pitchFamily="18" charset="0"/>
              </a:rPr>
              <a:t>.</a:t>
            </a:r>
          </a:p>
          <a:p>
            <a:pPr marL="342900" indent="-342900">
              <a:lnSpc>
                <a:spcPct val="150000"/>
              </a:lnSpc>
              <a:buFont typeface="Wingdings" pitchFamily="2" charset="2"/>
              <a:buChar char="Ø"/>
            </a:pPr>
            <a:r>
              <a:rPr lang="en-IN" sz="2400" dirty="0">
                <a:latin typeface="Times New Roman" pitchFamily="18" charset="0"/>
                <a:cs typeface="Times New Roman" pitchFamily="18" charset="0"/>
              </a:rPr>
              <a:t>Primers are generated by the enzyme </a:t>
            </a:r>
            <a:r>
              <a:rPr lang="en-IN" sz="2400" b="1" dirty="0">
                <a:solidFill>
                  <a:srgbClr val="FFFF00"/>
                </a:solidFill>
                <a:latin typeface="Times New Roman" pitchFamily="18" charset="0"/>
                <a:cs typeface="Times New Roman" pitchFamily="18" charset="0"/>
              </a:rPr>
              <a:t>DNA </a:t>
            </a:r>
            <a:r>
              <a:rPr lang="en-IN" sz="2400" b="1" dirty="0" err="1">
                <a:solidFill>
                  <a:srgbClr val="FFFF00"/>
                </a:solidFill>
                <a:latin typeface="Times New Roman" pitchFamily="18" charset="0"/>
                <a:cs typeface="Times New Roman" pitchFamily="18" charset="0"/>
              </a:rPr>
              <a:t>primase</a:t>
            </a:r>
            <a:r>
              <a:rPr lang="en-IN" sz="2400" b="1" dirty="0" smtClean="0">
                <a:solidFill>
                  <a:srgbClr val="FFFF00"/>
                </a:solidFill>
                <a:latin typeface="Times New Roman" pitchFamily="18" charset="0"/>
                <a:cs typeface="Times New Roman" pitchFamily="18" charset="0"/>
              </a:rPr>
              <a:t>.</a:t>
            </a:r>
            <a:endParaRPr lang="en-IN" sz="2400" dirty="0" smtClean="0">
              <a:latin typeface="Times New Roman" pitchFamily="18" charset="0"/>
              <a:cs typeface="Times New Roman" pitchFamily="18" charset="0"/>
            </a:endParaRPr>
          </a:p>
          <a:p>
            <a:pPr marL="342900" indent="-342900">
              <a:lnSpc>
                <a:spcPct val="150000"/>
              </a:lnSpc>
              <a:buFont typeface="Wingdings" pitchFamily="2" charset="2"/>
              <a:buChar char="Ø"/>
            </a:pPr>
            <a:r>
              <a:rPr lang="en-IN" sz="2400" dirty="0" smtClean="0">
                <a:latin typeface="Times New Roman" pitchFamily="18" charset="0"/>
                <a:cs typeface="Times New Roman" pitchFamily="18" charset="0"/>
              </a:rPr>
              <a:t>The </a:t>
            </a:r>
            <a:r>
              <a:rPr lang="en-IN" sz="2400" dirty="0">
                <a:latin typeface="Times New Roman" pitchFamily="18" charset="0"/>
                <a:cs typeface="Times New Roman" pitchFamily="18" charset="0"/>
              </a:rPr>
              <a:t>primer always binds as the starting point for replication. </a:t>
            </a:r>
            <a:endParaRPr lang="en-IN" sz="2400" dirty="0" smtClean="0">
              <a:latin typeface="Times New Roman" pitchFamily="18" charset="0"/>
              <a:cs typeface="Times New Roman" pitchFamily="18" charset="0"/>
            </a:endParaRPr>
          </a:p>
          <a:p>
            <a:pPr marL="342900" indent="-342900">
              <a:lnSpc>
                <a:spcPct val="150000"/>
              </a:lnSpc>
              <a:buFont typeface="Wingdings" pitchFamily="2" charset="2"/>
              <a:buChar char="Ø"/>
            </a:pPr>
            <a:r>
              <a:rPr lang="en-IN" sz="2400" dirty="0" smtClean="0">
                <a:latin typeface="Times New Roman" pitchFamily="18" charset="0"/>
                <a:cs typeface="Times New Roman" pitchFamily="18" charset="0"/>
              </a:rPr>
              <a:t>Once </a:t>
            </a:r>
            <a:r>
              <a:rPr lang="en-IN" sz="2400" dirty="0">
                <a:latin typeface="Times New Roman" pitchFamily="18" charset="0"/>
                <a:cs typeface="Times New Roman" pitchFamily="18" charset="0"/>
              </a:rPr>
              <a:t>the DNA strands have been separated, a short piece of </a:t>
            </a:r>
            <a:r>
              <a:rPr lang="en-IN" sz="2400" b="1" dirty="0" smtClean="0">
                <a:latin typeface="Times New Roman" pitchFamily="18" charset="0"/>
                <a:cs typeface="Times New Roman" pitchFamily="18" charset="0"/>
              </a:rPr>
              <a:t>RNA</a:t>
            </a:r>
            <a:r>
              <a:rPr lang="en-IN" sz="2400" dirty="0">
                <a:latin typeface="Times New Roman" pitchFamily="18" charset="0"/>
                <a:cs typeface="Times New Roman" pitchFamily="18" charset="0"/>
              </a:rPr>
              <a:t> called a </a:t>
            </a:r>
            <a:r>
              <a:rPr lang="en-IN" sz="2400" b="1" dirty="0">
                <a:latin typeface="Times New Roman" pitchFamily="18" charset="0"/>
                <a:cs typeface="Times New Roman" pitchFamily="18" charset="0"/>
              </a:rPr>
              <a:t>primer</a:t>
            </a:r>
            <a:r>
              <a:rPr lang="en-IN" sz="2400" dirty="0">
                <a:latin typeface="Times New Roman" pitchFamily="18" charset="0"/>
                <a:cs typeface="Times New Roman" pitchFamily="18" charset="0"/>
              </a:rPr>
              <a:t> binds to the 3' end of the strand. </a:t>
            </a:r>
            <a:endParaRPr lang="en-IN" sz="2400" dirty="0" smtClean="0">
              <a:latin typeface="Times New Roman" pitchFamily="18" charset="0"/>
              <a:cs typeface="Times New Roman" pitchFamily="18" charset="0"/>
            </a:endParaRPr>
          </a:p>
          <a:p>
            <a:endParaRPr lang="en-IN" dirty="0"/>
          </a:p>
          <a:p>
            <a:r>
              <a:rPr lang="en-IN" dirty="0"/>
              <a:t>  </a:t>
            </a:r>
          </a:p>
          <a:p>
            <a:endParaRPr lang="en-IN" dirty="0"/>
          </a:p>
          <a:p>
            <a:r>
              <a:rPr lang="en-IN" u="sng" dirty="0"/>
              <a:t> </a:t>
            </a:r>
          </a:p>
          <a:p>
            <a:endParaRPr lang="en-IN" dirty="0"/>
          </a:p>
        </p:txBody>
      </p:sp>
    </p:spTree>
    <p:extLst>
      <p:ext uri="{BB962C8B-B14F-4D97-AF65-F5344CB8AC3E}">
        <p14:creationId xmlns:p14="http://schemas.microsoft.com/office/powerpoint/2010/main" val="27040060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031" y="128788"/>
            <a:ext cx="11977352" cy="6924973"/>
          </a:xfrm>
          <a:prstGeom prst="rect">
            <a:avLst/>
          </a:prstGeom>
        </p:spPr>
        <p:txBody>
          <a:bodyPr wrap="square">
            <a:spAutoFit/>
          </a:bodyPr>
          <a:lstStyle/>
          <a:p>
            <a:pPr fontAlgn="base">
              <a:lnSpc>
                <a:spcPct val="150000"/>
              </a:lnSpc>
            </a:pPr>
            <a:r>
              <a:rPr lang="en-IN" sz="3200" b="1" dirty="0" smtClean="0">
                <a:solidFill>
                  <a:srgbClr val="FFFF00"/>
                </a:solidFill>
                <a:latin typeface="Times New Roman" pitchFamily="18" charset="0"/>
                <a:cs typeface="Times New Roman" pitchFamily="18" charset="0"/>
              </a:rPr>
              <a:t>Elongation</a:t>
            </a:r>
          </a:p>
          <a:p>
            <a:pPr marL="342900" indent="-342900" fontAlgn="base">
              <a:lnSpc>
                <a:spcPct val="150000"/>
              </a:lnSpc>
              <a:buFont typeface="Wingdings" pitchFamily="2" charset="2"/>
              <a:buChar char="q"/>
            </a:pPr>
            <a:r>
              <a:rPr lang="en-IN" sz="2400" dirty="0" smtClean="0">
                <a:latin typeface="Times New Roman" pitchFamily="18" charset="0"/>
                <a:cs typeface="Times New Roman" pitchFamily="18" charset="0"/>
              </a:rPr>
              <a:t>Enzymes </a:t>
            </a:r>
            <a:r>
              <a:rPr lang="en-IN" sz="2400" dirty="0">
                <a:latin typeface="Times New Roman" pitchFamily="18" charset="0"/>
                <a:cs typeface="Times New Roman" pitchFamily="18" charset="0"/>
              </a:rPr>
              <a:t>known as </a:t>
            </a:r>
            <a:r>
              <a:rPr lang="en-IN" sz="2400" b="1" dirty="0">
                <a:solidFill>
                  <a:srgbClr val="FFFF00"/>
                </a:solidFill>
                <a:latin typeface="Times New Roman" pitchFamily="18" charset="0"/>
                <a:cs typeface="Times New Roman" pitchFamily="18" charset="0"/>
              </a:rPr>
              <a:t>DNA polymerases</a:t>
            </a:r>
            <a:r>
              <a:rPr lang="en-IN" sz="2400" dirty="0">
                <a:latin typeface="Times New Roman" pitchFamily="18" charset="0"/>
                <a:cs typeface="Times New Roman" pitchFamily="18" charset="0"/>
              </a:rPr>
              <a:t> are responsible creating the new strand by a process called elongation. </a:t>
            </a:r>
            <a:endParaRPr lang="en-IN" sz="2400" dirty="0" smtClean="0">
              <a:latin typeface="Times New Roman" pitchFamily="18" charset="0"/>
              <a:cs typeface="Times New Roman" pitchFamily="18" charset="0"/>
            </a:endParaRPr>
          </a:p>
          <a:p>
            <a:pPr marL="342900" indent="-342900" fontAlgn="base">
              <a:lnSpc>
                <a:spcPct val="150000"/>
              </a:lnSpc>
              <a:buFont typeface="Wingdings" pitchFamily="2" charset="2"/>
              <a:buChar char="q"/>
            </a:pPr>
            <a:r>
              <a:rPr lang="en-IN" sz="2400" b="1" dirty="0">
                <a:solidFill>
                  <a:srgbClr val="FFFF00"/>
                </a:solidFill>
                <a:latin typeface="Times New Roman" pitchFamily="18" charset="0"/>
                <a:cs typeface="Times New Roman" pitchFamily="18" charset="0"/>
              </a:rPr>
              <a:t>polymerase III</a:t>
            </a:r>
            <a:r>
              <a:rPr lang="en-IN" sz="2400" dirty="0">
                <a:solidFill>
                  <a:srgbClr val="FFFF00"/>
                </a:solidFill>
                <a:latin typeface="Times New Roman" pitchFamily="18" charset="0"/>
                <a:cs typeface="Times New Roman" pitchFamily="18" charset="0"/>
              </a:rPr>
              <a:t> </a:t>
            </a:r>
            <a:r>
              <a:rPr lang="en-IN" sz="2400" dirty="0">
                <a:latin typeface="Times New Roman" pitchFamily="18" charset="0"/>
                <a:cs typeface="Times New Roman" pitchFamily="18" charset="0"/>
              </a:rPr>
              <a:t>is the main replication enzyme, while polymerase I, II, IV and V are responsible for</a:t>
            </a:r>
            <a:r>
              <a:rPr lang="en-IN" sz="2400" dirty="0">
                <a:solidFill>
                  <a:srgbClr val="FFFF00"/>
                </a:solidFill>
                <a:latin typeface="Times New Roman" pitchFamily="18" charset="0"/>
                <a:cs typeface="Times New Roman" pitchFamily="18" charset="0"/>
              </a:rPr>
              <a:t> </a:t>
            </a:r>
            <a:r>
              <a:rPr lang="en-IN" sz="2400" dirty="0">
                <a:latin typeface="Times New Roman" pitchFamily="18" charset="0"/>
                <a:cs typeface="Times New Roman" pitchFamily="18" charset="0"/>
              </a:rPr>
              <a:t>error checking and </a:t>
            </a:r>
            <a:r>
              <a:rPr lang="en-IN" sz="2400" dirty="0" smtClean="0">
                <a:latin typeface="Times New Roman" pitchFamily="18" charset="0"/>
                <a:cs typeface="Times New Roman" pitchFamily="18" charset="0"/>
              </a:rPr>
              <a:t>repair.</a:t>
            </a:r>
          </a:p>
          <a:p>
            <a:pPr marL="342900" indent="-342900" fontAlgn="base">
              <a:lnSpc>
                <a:spcPct val="150000"/>
              </a:lnSpc>
              <a:buFont typeface="Wingdings" pitchFamily="2" charset="2"/>
              <a:buChar char="q"/>
            </a:pPr>
            <a:r>
              <a:rPr lang="en-IN" sz="2400" dirty="0" smtClean="0">
                <a:latin typeface="Times New Roman" pitchFamily="18" charset="0"/>
                <a:cs typeface="Times New Roman" pitchFamily="18" charset="0"/>
              </a:rPr>
              <a:t>Replication </a:t>
            </a:r>
            <a:r>
              <a:rPr lang="en-IN" sz="2400" dirty="0">
                <a:latin typeface="Times New Roman" pitchFamily="18" charset="0"/>
                <a:cs typeface="Times New Roman" pitchFamily="18" charset="0"/>
              </a:rPr>
              <a:t>proceeds in the 5' to 3' direction on the leading strand, the newly formed strand is continuous</a:t>
            </a:r>
            <a:r>
              <a:rPr lang="en-IN" sz="2400" dirty="0" smtClean="0">
                <a:latin typeface="Times New Roman" pitchFamily="18" charset="0"/>
                <a:cs typeface="Times New Roman" pitchFamily="18" charset="0"/>
              </a:rPr>
              <a:t>.</a:t>
            </a:r>
          </a:p>
          <a:p>
            <a:pPr marL="342900" indent="-342900" fontAlgn="base">
              <a:lnSpc>
                <a:spcPct val="150000"/>
              </a:lnSpc>
              <a:buFont typeface="Wingdings" pitchFamily="2" charset="2"/>
              <a:buChar char="q"/>
            </a:pPr>
            <a:r>
              <a:rPr lang="en-IN" sz="2400" dirty="0" smtClean="0">
                <a:latin typeface="Times New Roman" pitchFamily="18" charset="0"/>
                <a:cs typeface="Times New Roman" pitchFamily="18" charset="0"/>
              </a:rPr>
              <a:t>The</a:t>
            </a:r>
            <a:r>
              <a:rPr lang="en-IN" sz="2400" dirty="0">
                <a:latin typeface="Times New Roman" pitchFamily="18" charset="0"/>
                <a:cs typeface="Times New Roman" pitchFamily="18" charset="0"/>
              </a:rPr>
              <a:t> </a:t>
            </a:r>
            <a:r>
              <a:rPr lang="en-IN" sz="2400" b="1" dirty="0">
                <a:latin typeface="Times New Roman" pitchFamily="18" charset="0"/>
                <a:cs typeface="Times New Roman" pitchFamily="18" charset="0"/>
              </a:rPr>
              <a:t>lagging strand</a:t>
            </a:r>
            <a:r>
              <a:rPr lang="en-IN" sz="2400" dirty="0">
                <a:latin typeface="Times New Roman" pitchFamily="18" charset="0"/>
                <a:cs typeface="Times New Roman" pitchFamily="18" charset="0"/>
              </a:rPr>
              <a:t> begins replication by binding with multiple primers. Each primer is only several bases apart. DNA polymerase then adds pieces of DNA, called </a:t>
            </a:r>
            <a:r>
              <a:rPr lang="en-IN" sz="2400" b="1" u="sng" dirty="0">
                <a:solidFill>
                  <a:srgbClr val="FFFF00"/>
                </a:solidFill>
                <a:latin typeface="Times New Roman" pitchFamily="18" charset="0"/>
                <a:cs typeface="Times New Roman" pitchFamily="18" charset="0"/>
              </a:rPr>
              <a:t>Okazaki fragments</a:t>
            </a:r>
            <a:r>
              <a:rPr lang="en-IN" sz="2400" dirty="0">
                <a:latin typeface="Times New Roman" pitchFamily="18" charset="0"/>
                <a:cs typeface="Times New Roman" pitchFamily="18" charset="0"/>
              </a:rPr>
              <a:t>, to the strand between primers</a:t>
            </a:r>
            <a:r>
              <a:rPr lang="en-IN" sz="2400" dirty="0" smtClean="0">
                <a:latin typeface="Times New Roman" pitchFamily="18" charset="0"/>
                <a:cs typeface="Times New Roman" pitchFamily="18" charset="0"/>
              </a:rPr>
              <a:t>.</a:t>
            </a:r>
          </a:p>
          <a:p>
            <a:pPr marL="342900" indent="-342900" fontAlgn="base">
              <a:lnSpc>
                <a:spcPct val="150000"/>
              </a:lnSpc>
              <a:buFont typeface="Wingdings" pitchFamily="2" charset="2"/>
              <a:buChar char="q"/>
            </a:pPr>
            <a:r>
              <a:rPr lang="en-IN" sz="2400" dirty="0" smtClean="0">
                <a:latin typeface="Times New Roman" pitchFamily="18" charset="0"/>
                <a:cs typeface="Times New Roman" pitchFamily="18" charset="0"/>
              </a:rPr>
              <a:t>This </a:t>
            </a:r>
            <a:r>
              <a:rPr lang="en-IN" sz="2400" dirty="0">
                <a:latin typeface="Times New Roman" pitchFamily="18" charset="0"/>
                <a:cs typeface="Times New Roman" pitchFamily="18" charset="0"/>
              </a:rPr>
              <a:t>process of replication is discontinuous as the newly created fragments are disjointed.</a:t>
            </a:r>
          </a:p>
          <a:p>
            <a:pPr fontAlgn="base">
              <a:lnSpc>
                <a:spcPct val="150000"/>
              </a:lnSpc>
            </a:pPr>
            <a:endParaRPr lang="en-IN" sz="2400" b="0" i="0" dirty="0">
              <a:effectLst/>
              <a:latin typeface="Georgia" panose="02040502050405020303" pitchFamily="18" charset="0"/>
            </a:endParaRPr>
          </a:p>
        </p:txBody>
      </p:sp>
    </p:spTree>
    <p:extLst>
      <p:ext uri="{BB962C8B-B14F-4D97-AF65-F5344CB8AC3E}">
        <p14:creationId xmlns:p14="http://schemas.microsoft.com/office/powerpoint/2010/main" val="41338158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8789" y="141668"/>
            <a:ext cx="11938715" cy="5816977"/>
          </a:xfrm>
          <a:prstGeom prst="rect">
            <a:avLst/>
          </a:prstGeom>
        </p:spPr>
        <p:txBody>
          <a:bodyPr wrap="square">
            <a:spAutoFit/>
          </a:bodyPr>
          <a:lstStyle/>
          <a:p>
            <a:pPr fontAlgn="base">
              <a:lnSpc>
                <a:spcPct val="150000"/>
              </a:lnSpc>
            </a:pPr>
            <a:r>
              <a:rPr lang="en-IN" sz="3200" b="1" dirty="0" smtClean="0">
                <a:solidFill>
                  <a:srgbClr val="FFFF00"/>
                </a:solidFill>
                <a:latin typeface="Times New Roman" pitchFamily="18" charset="0"/>
                <a:cs typeface="Times New Roman" pitchFamily="18" charset="0"/>
              </a:rPr>
              <a:t>Termination</a:t>
            </a:r>
          </a:p>
          <a:p>
            <a:pPr marL="342900" indent="-342900" fontAlgn="base">
              <a:lnSpc>
                <a:spcPct val="150000"/>
              </a:lnSpc>
              <a:buFont typeface="Wingdings" pitchFamily="2" charset="2"/>
              <a:buChar char="v"/>
            </a:pPr>
            <a:r>
              <a:rPr lang="en-IN" sz="2400" dirty="0" smtClean="0">
                <a:latin typeface="Times New Roman" pitchFamily="18" charset="0"/>
                <a:cs typeface="Times New Roman" pitchFamily="18" charset="0"/>
              </a:rPr>
              <a:t>Once </a:t>
            </a:r>
            <a:r>
              <a:rPr lang="en-IN" sz="2400" dirty="0">
                <a:latin typeface="Times New Roman" pitchFamily="18" charset="0"/>
                <a:cs typeface="Times New Roman" pitchFamily="18" charset="0"/>
              </a:rPr>
              <a:t>both the continuous and discontinuous strands are formed, an enzyme called </a:t>
            </a:r>
            <a:r>
              <a:rPr lang="en-IN" sz="2400" b="1" dirty="0">
                <a:solidFill>
                  <a:srgbClr val="FFFF00"/>
                </a:solidFill>
                <a:latin typeface="Times New Roman" pitchFamily="18" charset="0"/>
                <a:cs typeface="Times New Roman" pitchFamily="18" charset="0"/>
              </a:rPr>
              <a:t>exonuclease</a:t>
            </a:r>
            <a:r>
              <a:rPr lang="en-IN" sz="2400" dirty="0">
                <a:solidFill>
                  <a:srgbClr val="FFFF00"/>
                </a:solidFill>
                <a:latin typeface="Times New Roman" pitchFamily="18" charset="0"/>
                <a:cs typeface="Times New Roman" pitchFamily="18" charset="0"/>
              </a:rPr>
              <a:t> </a:t>
            </a:r>
            <a:r>
              <a:rPr lang="en-IN" sz="2400" dirty="0">
                <a:latin typeface="Times New Roman" pitchFamily="18" charset="0"/>
                <a:cs typeface="Times New Roman" pitchFamily="18" charset="0"/>
              </a:rPr>
              <a:t>removes all RNA primers from the original strands</a:t>
            </a:r>
            <a:r>
              <a:rPr lang="en-IN" sz="2400" dirty="0" smtClean="0">
                <a:latin typeface="Times New Roman" pitchFamily="18" charset="0"/>
                <a:cs typeface="Times New Roman" pitchFamily="18" charset="0"/>
              </a:rPr>
              <a:t>.</a:t>
            </a:r>
          </a:p>
          <a:p>
            <a:pPr marL="342900" indent="-342900" fontAlgn="base">
              <a:lnSpc>
                <a:spcPct val="150000"/>
              </a:lnSpc>
              <a:buFont typeface="Wingdings" pitchFamily="2" charset="2"/>
              <a:buChar char="v"/>
            </a:pPr>
            <a:r>
              <a:rPr lang="en-IN" sz="2400" dirty="0" smtClean="0">
                <a:latin typeface="Times New Roman" pitchFamily="18" charset="0"/>
                <a:cs typeface="Times New Roman" pitchFamily="18" charset="0"/>
              </a:rPr>
              <a:t>These </a:t>
            </a:r>
            <a:r>
              <a:rPr lang="en-IN" sz="2400" dirty="0">
                <a:latin typeface="Times New Roman" pitchFamily="18" charset="0"/>
                <a:cs typeface="Times New Roman" pitchFamily="18" charset="0"/>
              </a:rPr>
              <a:t>primers are then replaced with appropriate bases. </a:t>
            </a:r>
            <a:endParaRPr lang="en-IN" sz="2400" dirty="0" smtClean="0">
              <a:latin typeface="Times New Roman" pitchFamily="18" charset="0"/>
              <a:cs typeface="Times New Roman" pitchFamily="18" charset="0"/>
            </a:endParaRPr>
          </a:p>
          <a:p>
            <a:pPr marL="342900" indent="-342900" fontAlgn="base">
              <a:lnSpc>
                <a:spcPct val="150000"/>
              </a:lnSpc>
              <a:buFont typeface="Wingdings" pitchFamily="2" charset="2"/>
              <a:buChar char="v"/>
            </a:pPr>
            <a:r>
              <a:rPr lang="en-IN" sz="2400" dirty="0" smtClean="0">
                <a:latin typeface="Times New Roman" pitchFamily="18" charset="0"/>
                <a:cs typeface="Times New Roman" pitchFamily="18" charset="0"/>
              </a:rPr>
              <a:t>Another </a:t>
            </a:r>
            <a:r>
              <a:rPr lang="en-IN" sz="2400" dirty="0">
                <a:latin typeface="Times New Roman" pitchFamily="18" charset="0"/>
                <a:cs typeface="Times New Roman" pitchFamily="18" charset="0"/>
              </a:rPr>
              <a:t>exonuclease “proofreads” the newly formed DNA to check, remove and replace any errors. </a:t>
            </a:r>
            <a:endParaRPr lang="en-IN" sz="2400" dirty="0" smtClean="0">
              <a:latin typeface="Times New Roman" pitchFamily="18" charset="0"/>
              <a:cs typeface="Times New Roman" pitchFamily="18" charset="0"/>
            </a:endParaRPr>
          </a:p>
          <a:p>
            <a:pPr marL="342900" indent="-342900" fontAlgn="base">
              <a:lnSpc>
                <a:spcPct val="150000"/>
              </a:lnSpc>
              <a:buFont typeface="Wingdings" pitchFamily="2" charset="2"/>
              <a:buChar char="v"/>
            </a:pPr>
            <a:r>
              <a:rPr lang="en-IN" sz="2400" dirty="0" smtClean="0">
                <a:latin typeface="Times New Roman" pitchFamily="18" charset="0"/>
                <a:cs typeface="Times New Roman" pitchFamily="18" charset="0"/>
              </a:rPr>
              <a:t>Another </a:t>
            </a:r>
            <a:r>
              <a:rPr lang="en-IN" sz="2400" dirty="0">
                <a:latin typeface="Times New Roman" pitchFamily="18" charset="0"/>
                <a:cs typeface="Times New Roman" pitchFamily="18" charset="0"/>
              </a:rPr>
              <a:t>enzyme called </a:t>
            </a:r>
            <a:r>
              <a:rPr lang="en-IN" sz="2400" b="1" dirty="0">
                <a:solidFill>
                  <a:srgbClr val="FFFF00"/>
                </a:solidFill>
                <a:latin typeface="Times New Roman" pitchFamily="18" charset="0"/>
                <a:cs typeface="Times New Roman" pitchFamily="18" charset="0"/>
              </a:rPr>
              <a:t>DNA ligase</a:t>
            </a:r>
            <a:r>
              <a:rPr lang="en-IN" sz="2400" dirty="0">
                <a:latin typeface="Times New Roman" pitchFamily="18" charset="0"/>
                <a:cs typeface="Times New Roman" pitchFamily="18" charset="0"/>
              </a:rPr>
              <a:t> joins Okazaki fragments together forming a single unified strand</a:t>
            </a:r>
            <a:r>
              <a:rPr lang="en-IN" sz="2400" dirty="0" smtClean="0">
                <a:latin typeface="Times New Roman" pitchFamily="18" charset="0"/>
                <a:cs typeface="Times New Roman" pitchFamily="18" charset="0"/>
              </a:rPr>
              <a:t>.</a:t>
            </a:r>
          </a:p>
          <a:p>
            <a:pPr marL="342900" indent="-342900" fontAlgn="base">
              <a:lnSpc>
                <a:spcPct val="150000"/>
              </a:lnSpc>
              <a:buFont typeface="Wingdings" pitchFamily="2" charset="2"/>
              <a:buChar char="v"/>
            </a:pPr>
            <a:r>
              <a:rPr lang="en-IN" sz="2400" dirty="0">
                <a:latin typeface="Times New Roman" pitchFamily="18" charset="0"/>
                <a:cs typeface="Times New Roman" pitchFamily="18" charset="0"/>
              </a:rPr>
              <a:t>The ends of the parent strands consist of repeated DNA sequences called </a:t>
            </a:r>
            <a:r>
              <a:rPr lang="en-IN" sz="2400" dirty="0" smtClean="0">
                <a:latin typeface="Times New Roman" pitchFamily="18" charset="0"/>
                <a:cs typeface="Times New Roman" pitchFamily="18" charset="0"/>
              </a:rPr>
              <a:t>telomeres and they acts </a:t>
            </a:r>
            <a:r>
              <a:rPr lang="en-IN" sz="2400" dirty="0">
                <a:latin typeface="Times New Roman" pitchFamily="18" charset="0"/>
                <a:cs typeface="Times New Roman" pitchFamily="18" charset="0"/>
              </a:rPr>
              <a:t>as protective </a:t>
            </a:r>
            <a:r>
              <a:rPr lang="en-IN" sz="2400" dirty="0" smtClean="0">
                <a:latin typeface="Times New Roman" pitchFamily="18" charset="0"/>
                <a:cs typeface="Times New Roman" pitchFamily="18" charset="0"/>
              </a:rPr>
              <a:t>caps</a:t>
            </a:r>
            <a:endParaRPr lang="en-IN" sz="2400" b="0" i="0" dirty="0">
              <a:effectLst/>
              <a:latin typeface="Times New Roman" pitchFamily="18" charset="0"/>
              <a:cs typeface="Times New Roman" pitchFamily="18" charset="0"/>
            </a:endParaRPr>
          </a:p>
        </p:txBody>
      </p:sp>
    </p:spTree>
    <p:extLst>
      <p:ext uri="{BB962C8B-B14F-4D97-AF65-F5344CB8AC3E}">
        <p14:creationId xmlns:p14="http://schemas.microsoft.com/office/powerpoint/2010/main" val="42764693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DNA Repli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668" y="66366"/>
            <a:ext cx="6221317" cy="633443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Solved: Depicts Watson And Crick's Initial Proposal For Ho... | Chegg.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1934" y="66366"/>
            <a:ext cx="5590415" cy="645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668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125" y="452718"/>
            <a:ext cx="9638710" cy="770775"/>
          </a:xfrm>
        </p:spPr>
        <p:txBody>
          <a:bodyPr/>
          <a:lstStyle/>
          <a:p>
            <a:r>
              <a:rPr lang="en-IN" b="1" dirty="0"/>
              <a:t>BIODIVERSITY</a:t>
            </a:r>
            <a:endParaRPr lang="en-IN" dirty="0"/>
          </a:p>
        </p:txBody>
      </p:sp>
      <p:sp>
        <p:nvSpPr>
          <p:cNvPr id="3" name="Content Placeholder 2"/>
          <p:cNvSpPr>
            <a:spLocks noGrp="1"/>
          </p:cNvSpPr>
          <p:nvPr>
            <p:ph idx="1"/>
          </p:nvPr>
        </p:nvSpPr>
        <p:spPr>
          <a:xfrm>
            <a:off x="412124" y="1468192"/>
            <a:ext cx="11269014" cy="4780207"/>
          </a:xfrm>
        </p:spPr>
        <p:txBody>
          <a:bodyPr>
            <a:normAutofit/>
          </a:bodyPr>
          <a:lstStyle/>
          <a:p>
            <a:pPr algn="just"/>
            <a:r>
              <a:rPr lang="en-IN" sz="2400" dirty="0">
                <a:latin typeface="Times New Roman" panose="02020603050405020304" pitchFamily="18" charset="0"/>
                <a:cs typeface="Times New Roman" panose="02020603050405020304" pitchFamily="18" charset="0"/>
              </a:rPr>
              <a:t>Biodiversity </a:t>
            </a:r>
            <a:r>
              <a:rPr lang="en-IN" sz="2400" dirty="0" smtClean="0">
                <a:latin typeface="Times New Roman" panose="02020603050405020304" pitchFamily="18" charset="0"/>
                <a:cs typeface="Times New Roman" panose="02020603050405020304" pitchFamily="18" charset="0"/>
              </a:rPr>
              <a:t>is </a:t>
            </a:r>
            <a:r>
              <a:rPr lang="en-IN" sz="2400" dirty="0">
                <a:latin typeface="Times New Roman" panose="02020603050405020304" pitchFamily="18" charset="0"/>
                <a:cs typeface="Times New Roman" panose="02020603050405020304" pitchFamily="18" charset="0"/>
              </a:rPr>
              <a:t>defined as the occurrence of different types of ecosystem, </a:t>
            </a:r>
            <a:r>
              <a:rPr lang="en-IN" sz="2400" dirty="0" smtClean="0">
                <a:latin typeface="Times New Roman" panose="02020603050405020304" pitchFamily="18" charset="0"/>
                <a:cs typeface="Times New Roman" panose="02020603050405020304" pitchFamily="18" charset="0"/>
              </a:rPr>
              <a:t>different species </a:t>
            </a:r>
            <a:r>
              <a:rPr lang="en-IN" sz="2400" dirty="0">
                <a:latin typeface="Times New Roman" panose="02020603050405020304" pitchFamily="18" charset="0"/>
                <a:cs typeface="Times New Roman" panose="02020603050405020304" pitchFamily="18" charset="0"/>
              </a:rPr>
              <a:t>of organisms with the whole range of their variants and genes adapted to </a:t>
            </a:r>
            <a:r>
              <a:rPr lang="en-IN" sz="2400" dirty="0" smtClean="0">
                <a:latin typeface="Times New Roman" panose="02020603050405020304" pitchFamily="18" charset="0"/>
                <a:cs typeface="Times New Roman" panose="02020603050405020304" pitchFamily="18" charset="0"/>
              </a:rPr>
              <a:t>different environments </a:t>
            </a:r>
            <a:r>
              <a:rPr lang="en-IN" sz="2400" dirty="0">
                <a:latin typeface="Times New Roman" panose="02020603050405020304" pitchFamily="18" charset="0"/>
                <a:cs typeface="Times New Roman" panose="02020603050405020304" pitchFamily="18" charset="0"/>
              </a:rPr>
              <a:t>along with their processes and </a:t>
            </a:r>
            <a:r>
              <a:rPr lang="en-IN" sz="2400" dirty="0" smtClean="0">
                <a:latin typeface="Times New Roman" panose="02020603050405020304" pitchFamily="18" charset="0"/>
                <a:cs typeface="Times New Roman" panose="02020603050405020304" pitchFamily="18" charset="0"/>
              </a:rPr>
              <a:t>interactions.</a:t>
            </a:r>
          </a:p>
          <a:p>
            <a:pPr algn="just"/>
            <a:r>
              <a:rPr lang="en-IN" sz="2400" dirty="0">
                <a:latin typeface="Times New Roman" panose="02020603050405020304" pitchFamily="18" charset="0"/>
                <a:cs typeface="Times New Roman" panose="02020603050405020304" pitchFamily="18" charset="0"/>
              </a:rPr>
              <a:t>The term biodiversity was coined by W. G. Rosen in 1985 whereas Edward Wilson </a:t>
            </a:r>
            <a:r>
              <a:rPr lang="en-IN" sz="2400" dirty="0" smtClean="0">
                <a:latin typeface="Times New Roman" panose="02020603050405020304" pitchFamily="18" charset="0"/>
                <a:cs typeface="Times New Roman" panose="02020603050405020304" pitchFamily="18" charset="0"/>
              </a:rPr>
              <a:t>in1992.</a:t>
            </a:r>
          </a:p>
          <a:p>
            <a:pPr algn="just"/>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According to the IUCN in 2004 report globally total number of known plants and </a:t>
            </a:r>
            <a:r>
              <a:rPr lang="en-IN" sz="2400" dirty="0" smtClean="0">
                <a:latin typeface="Times New Roman" panose="02020603050405020304" pitchFamily="18" charset="0"/>
                <a:cs typeface="Times New Roman" panose="02020603050405020304" pitchFamily="18" charset="0"/>
              </a:rPr>
              <a:t>animals species </a:t>
            </a:r>
            <a:r>
              <a:rPr lang="en-IN" sz="2400" dirty="0">
                <a:latin typeface="Times New Roman" panose="02020603050405020304" pitchFamily="18" charset="0"/>
                <a:cs typeface="Times New Roman" panose="02020603050405020304" pitchFamily="18" charset="0"/>
              </a:rPr>
              <a:t>are more than 1.5 million</a:t>
            </a:r>
            <a:r>
              <a:rPr lang="en-IN" sz="2400" dirty="0" smtClean="0">
                <a:latin typeface="Times New Roman" panose="02020603050405020304" pitchFamily="18" charset="0"/>
                <a:cs typeface="Times New Roman" panose="02020603050405020304" pitchFamily="18" charset="0"/>
              </a:rPr>
              <a:t>.</a:t>
            </a:r>
          </a:p>
          <a:p>
            <a:pPr algn="just"/>
            <a:r>
              <a:rPr lang="en-IN" sz="2400" dirty="0">
                <a:latin typeface="Times New Roman" panose="02020603050405020304" pitchFamily="18" charset="0"/>
                <a:cs typeface="Times New Roman" panose="02020603050405020304" pitchFamily="18" charset="0"/>
              </a:rPr>
              <a:t>India is one of the 12 mega diversity regions of the world. India shares</a:t>
            </a:r>
          </a:p>
          <a:p>
            <a:pPr marL="0" indent="0" algn="just">
              <a:buNone/>
            </a:pPr>
            <a:r>
              <a:rPr lang="en-IN" sz="2400" dirty="0">
                <a:latin typeface="Times New Roman" panose="02020603050405020304" pitchFamily="18" charset="0"/>
                <a:cs typeface="Times New Roman" panose="02020603050405020304" pitchFamily="18" charset="0"/>
              </a:rPr>
              <a:t>8.1% of total global species diversity</a:t>
            </a:r>
            <a:r>
              <a:rPr lang="en-IN" sz="2400" dirty="0" smtClean="0">
                <a:latin typeface="Times New Roman" panose="02020603050405020304" pitchFamily="18" charset="0"/>
                <a:cs typeface="Times New Roman" panose="02020603050405020304" pitchFamily="18" charset="0"/>
              </a:rPr>
              <a:t>.</a:t>
            </a:r>
          </a:p>
          <a:p>
            <a:pPr algn="just"/>
            <a:r>
              <a:rPr lang="en-IN" sz="2400" dirty="0">
                <a:latin typeface="Times New Roman" panose="02020603050405020304" pitchFamily="18" charset="0"/>
                <a:cs typeface="Times New Roman" panose="02020603050405020304" pitchFamily="18" charset="0"/>
              </a:rPr>
              <a:t>Total numbers of known species </a:t>
            </a:r>
            <a:r>
              <a:rPr lang="en-IN" sz="2400" dirty="0" smtClean="0">
                <a:latin typeface="Times New Roman" panose="02020603050405020304" pitchFamily="18" charset="0"/>
                <a:cs typeface="Times New Roman" panose="02020603050405020304" pitchFamily="18" charset="0"/>
              </a:rPr>
              <a:t>in India </a:t>
            </a:r>
            <a:r>
              <a:rPr lang="en-IN" sz="2400" dirty="0">
                <a:latin typeface="Times New Roman" panose="02020603050405020304" pitchFamily="18" charset="0"/>
                <a:cs typeface="Times New Roman" panose="02020603050405020304" pitchFamily="18" charset="0"/>
              </a:rPr>
              <a:t>are about 1, 42,000 in these approximately 45,000 plants and around twice as many </a:t>
            </a:r>
            <a:r>
              <a:rPr lang="en-IN" sz="2400" dirty="0" smtClean="0">
                <a:latin typeface="Times New Roman" panose="02020603050405020304" pitchFamily="18" charset="0"/>
                <a:cs typeface="Times New Roman" panose="02020603050405020304" pitchFamily="18" charset="0"/>
              </a:rPr>
              <a:t>as animals</a:t>
            </a:r>
            <a:r>
              <a:rPr lang="en-IN"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200230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3334" y="218940"/>
            <a:ext cx="6207617" cy="6916317"/>
          </a:xfrm>
          <a:prstGeom prst="rect">
            <a:avLst/>
          </a:prstGeom>
        </p:spPr>
        <p:txBody>
          <a:bodyPr wrap="square">
            <a:spAutoFit/>
          </a:bodyPr>
          <a:lstStyle/>
          <a:p>
            <a:pPr marL="457200" indent="-457200" algn="just">
              <a:buFont typeface="Wingdings" panose="05000000000000000000" pitchFamily="2" charset="2"/>
              <a:buChar char="v"/>
            </a:pPr>
            <a:r>
              <a:rPr lang="en-IN" sz="3200" b="1" dirty="0">
                <a:latin typeface="+mj-lt"/>
              </a:rPr>
              <a:t>RIBONUCLEIC ACID (RNA</a:t>
            </a:r>
            <a:r>
              <a:rPr lang="en-IN" sz="3200" b="1" dirty="0" smtClean="0">
                <a:latin typeface="+mj-lt"/>
              </a:rPr>
              <a:t>)</a:t>
            </a:r>
          </a:p>
          <a:p>
            <a:pPr marL="457200" indent="-457200" algn="just">
              <a:buFont typeface="Wingdings" panose="05000000000000000000" pitchFamily="2" charset="2"/>
              <a:buChar char="v"/>
            </a:pPr>
            <a:endParaRPr lang="en-IN" sz="3200" b="1" dirty="0">
              <a:latin typeface="+mj-lt"/>
            </a:endParaRPr>
          </a:p>
          <a:p>
            <a:pPr marL="342900" indent="-342900" algn="just">
              <a:buFont typeface="Wingdings" panose="05000000000000000000" pitchFamily="2" charset="2"/>
              <a:buChar char="v"/>
            </a:pPr>
            <a:r>
              <a:rPr lang="en-IN" sz="2400" dirty="0">
                <a:latin typeface="+mj-lt"/>
              </a:rPr>
              <a:t>RNA is a polyribonucleotide of Adenine, Guanine, </a:t>
            </a:r>
            <a:r>
              <a:rPr lang="en-IN" sz="2400" dirty="0" smtClean="0">
                <a:latin typeface="+mj-lt"/>
              </a:rPr>
              <a:t>Cytosine and Uracil </a:t>
            </a:r>
            <a:r>
              <a:rPr lang="en-IN" sz="2400" dirty="0">
                <a:latin typeface="+mj-lt"/>
              </a:rPr>
              <a:t>linked </a:t>
            </a:r>
            <a:r>
              <a:rPr lang="en-IN" sz="2400" dirty="0" smtClean="0">
                <a:latin typeface="+mj-lt"/>
              </a:rPr>
              <a:t>together by </a:t>
            </a:r>
            <a:r>
              <a:rPr lang="en-IN" sz="2400" dirty="0">
                <a:latin typeface="+mj-lt"/>
              </a:rPr>
              <a:t>3’ – 5’ phosphodiester bonds. </a:t>
            </a:r>
            <a:endParaRPr lang="en-IN" sz="2400" dirty="0" smtClean="0">
              <a:latin typeface="+mj-lt"/>
            </a:endParaRPr>
          </a:p>
          <a:p>
            <a:pPr marL="342900" indent="-342900" algn="just">
              <a:buFont typeface="Wingdings" panose="05000000000000000000" pitchFamily="2" charset="2"/>
              <a:buChar char="v"/>
            </a:pPr>
            <a:endParaRPr lang="en-IN" sz="2400" dirty="0" smtClean="0">
              <a:latin typeface="+mj-lt"/>
            </a:endParaRPr>
          </a:p>
          <a:p>
            <a:pPr marL="342900" indent="-342900" algn="just">
              <a:buFont typeface="Wingdings" panose="05000000000000000000" pitchFamily="2" charset="2"/>
              <a:buChar char="v"/>
            </a:pPr>
            <a:r>
              <a:rPr lang="en-IN" sz="2400" dirty="0" smtClean="0">
                <a:latin typeface="+mj-lt"/>
              </a:rPr>
              <a:t>RNA </a:t>
            </a:r>
            <a:r>
              <a:rPr lang="en-IN" sz="2400" dirty="0">
                <a:latin typeface="+mj-lt"/>
              </a:rPr>
              <a:t>is found in the nucleolus, </a:t>
            </a:r>
            <a:r>
              <a:rPr lang="en-IN" sz="2400" dirty="0" err="1">
                <a:latin typeface="+mj-lt"/>
              </a:rPr>
              <a:t>Nissel</a:t>
            </a:r>
            <a:r>
              <a:rPr lang="en-IN" sz="2400" dirty="0">
                <a:latin typeface="+mj-lt"/>
              </a:rPr>
              <a:t> granules, </a:t>
            </a:r>
            <a:r>
              <a:rPr lang="en-IN" sz="2400" dirty="0" smtClean="0">
                <a:latin typeface="+mj-lt"/>
              </a:rPr>
              <a:t>mitochondria, and cytoplasm.</a:t>
            </a:r>
          </a:p>
          <a:p>
            <a:pPr marL="342900" indent="-342900" algn="just">
              <a:buFont typeface="Wingdings" panose="05000000000000000000" pitchFamily="2" charset="2"/>
              <a:buChar char="v"/>
            </a:pPr>
            <a:endParaRPr lang="en-IN" sz="2400" dirty="0" smtClean="0">
              <a:latin typeface="+mj-lt"/>
            </a:endParaRPr>
          </a:p>
          <a:p>
            <a:pPr marL="342900" indent="-342900" algn="just">
              <a:buFont typeface="Wingdings" panose="05000000000000000000" pitchFamily="2" charset="2"/>
              <a:buChar char="v"/>
            </a:pPr>
            <a:r>
              <a:rPr lang="en-IN" sz="2400" u="sng" dirty="0" smtClean="0">
                <a:latin typeface="+mj-lt"/>
              </a:rPr>
              <a:t>Types of </a:t>
            </a:r>
            <a:r>
              <a:rPr lang="en-IN" sz="2400" b="1" u="sng" dirty="0" smtClean="0">
                <a:latin typeface="+mj-lt"/>
              </a:rPr>
              <a:t> RNA</a:t>
            </a:r>
          </a:p>
          <a:p>
            <a:pPr marL="342900" indent="-342900" algn="just">
              <a:lnSpc>
                <a:spcPct val="150000"/>
              </a:lnSpc>
              <a:buFont typeface="Wingdings" panose="05000000000000000000" pitchFamily="2" charset="2"/>
              <a:buChar char="Ø"/>
            </a:pPr>
            <a:r>
              <a:rPr lang="en-IN" sz="2400" dirty="0" smtClean="0">
                <a:latin typeface="+mj-lt"/>
              </a:rPr>
              <a:t>mRNA- messenger RNA</a:t>
            </a:r>
          </a:p>
          <a:p>
            <a:pPr marL="342900" indent="-342900" algn="just">
              <a:lnSpc>
                <a:spcPct val="150000"/>
              </a:lnSpc>
              <a:buFont typeface="Wingdings" panose="05000000000000000000" pitchFamily="2" charset="2"/>
              <a:buChar char="Ø"/>
            </a:pPr>
            <a:r>
              <a:rPr lang="en-IN" sz="2400" dirty="0" err="1" smtClean="0">
                <a:latin typeface="+mj-lt"/>
              </a:rPr>
              <a:t>tRNA</a:t>
            </a:r>
            <a:r>
              <a:rPr lang="en-IN" sz="2400" dirty="0" smtClean="0">
                <a:latin typeface="+mj-lt"/>
              </a:rPr>
              <a:t>- transfer RNA</a:t>
            </a:r>
          </a:p>
          <a:p>
            <a:pPr marL="342900" indent="-342900" algn="just">
              <a:lnSpc>
                <a:spcPct val="150000"/>
              </a:lnSpc>
              <a:buFont typeface="Wingdings" panose="05000000000000000000" pitchFamily="2" charset="2"/>
              <a:buChar char="Ø"/>
            </a:pPr>
            <a:r>
              <a:rPr lang="en-IN" sz="2400" dirty="0" err="1" smtClean="0">
                <a:latin typeface="+mj-lt"/>
              </a:rPr>
              <a:t>rRNA</a:t>
            </a:r>
            <a:r>
              <a:rPr lang="en-IN" sz="2400" dirty="0" smtClean="0">
                <a:latin typeface="+mj-lt"/>
              </a:rPr>
              <a:t>- ribosomal RNA</a:t>
            </a:r>
          </a:p>
          <a:p>
            <a:pPr marL="342900" indent="-342900" algn="just">
              <a:lnSpc>
                <a:spcPct val="150000"/>
              </a:lnSpc>
              <a:buFont typeface="Wingdings" panose="05000000000000000000" pitchFamily="2" charset="2"/>
              <a:buChar char="v"/>
            </a:pPr>
            <a:endParaRPr lang="en-IN" sz="2400" dirty="0">
              <a:latin typeface="+mj-lt"/>
            </a:endParaRPr>
          </a:p>
        </p:txBody>
      </p:sp>
      <p:pic>
        <p:nvPicPr>
          <p:cNvPr id="2050" name="Picture 2" descr="https://cdn.technologynetworks.com/tn/images/body/dnavsrna-final-final1516884024461.jpg"/>
          <p:cNvPicPr>
            <a:picLocks noChangeAspect="1" noChangeArrowheads="1"/>
          </p:cNvPicPr>
          <p:nvPr/>
        </p:nvPicPr>
        <p:blipFill rotWithShape="1">
          <a:blip r:embed="rId2">
            <a:extLst>
              <a:ext uri="{28A0092B-C50C-407E-A947-70E740481C1C}">
                <a14:useLocalDpi xmlns:a14="http://schemas.microsoft.com/office/drawing/2010/main" val="0"/>
              </a:ext>
            </a:extLst>
          </a:blip>
          <a:srcRect l="48838"/>
          <a:stretch/>
        </p:blipFill>
        <p:spPr bwMode="auto">
          <a:xfrm>
            <a:off x="6658376" y="218940"/>
            <a:ext cx="4941223" cy="6452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7352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dons — Definition &amp; Role in Translation - Expi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70468" y="283174"/>
            <a:ext cx="8165204" cy="262101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28789" y="2959905"/>
            <a:ext cx="11513711" cy="3903954"/>
          </a:xfrm>
          <a:prstGeom prst="rect">
            <a:avLst/>
          </a:prstGeom>
        </p:spPr>
        <p:txBody>
          <a:bodyPr wrap="square">
            <a:spAutoFit/>
          </a:bodyPr>
          <a:lstStyle/>
          <a:p>
            <a:pPr marL="457200" indent="-457200">
              <a:lnSpc>
                <a:spcPct val="150000"/>
              </a:lnSpc>
              <a:buFont typeface="Wingdings" pitchFamily="2" charset="2"/>
              <a:buChar char="Ø"/>
            </a:pPr>
            <a:r>
              <a:rPr lang="en-IN" sz="2400" dirty="0" smtClean="0">
                <a:latin typeface="Times New Roman" pitchFamily="18" charset="0"/>
                <a:cs typeface="Times New Roman" pitchFamily="18" charset="0"/>
              </a:rPr>
              <a:t>m-RNA </a:t>
            </a:r>
            <a:r>
              <a:rPr lang="en-IN" sz="2400" dirty="0">
                <a:latin typeface="Times New Roman" pitchFamily="18" charset="0"/>
                <a:cs typeface="Times New Roman" pitchFamily="18" charset="0"/>
              </a:rPr>
              <a:t>molecules are formed with the help of DNA template (3’ – 5’) strand </a:t>
            </a:r>
            <a:r>
              <a:rPr lang="en-IN" sz="2400" dirty="0" smtClean="0">
                <a:latin typeface="Times New Roman" pitchFamily="18" charset="0"/>
                <a:cs typeface="Times New Roman" pitchFamily="18" charset="0"/>
              </a:rPr>
              <a:t>during the </a:t>
            </a:r>
            <a:r>
              <a:rPr lang="en-IN" sz="2400" dirty="0">
                <a:latin typeface="Times New Roman" pitchFamily="18" charset="0"/>
                <a:cs typeface="Times New Roman" pitchFamily="18" charset="0"/>
              </a:rPr>
              <a:t>process of transcription.</a:t>
            </a:r>
          </a:p>
          <a:p>
            <a:pPr marL="457200" indent="-457200">
              <a:lnSpc>
                <a:spcPct val="150000"/>
              </a:lnSpc>
              <a:buFont typeface="Wingdings" pitchFamily="2" charset="2"/>
              <a:buChar char="Ø"/>
            </a:pPr>
            <a:r>
              <a:rPr lang="en-IN" sz="2400" dirty="0" smtClean="0">
                <a:latin typeface="Times New Roman" pitchFamily="18" charset="0"/>
                <a:cs typeface="Times New Roman" pitchFamily="18" charset="0"/>
              </a:rPr>
              <a:t>m-RNA </a:t>
            </a:r>
            <a:r>
              <a:rPr lang="en-IN" sz="2400" dirty="0">
                <a:latin typeface="Times New Roman" pitchFamily="18" charset="0"/>
                <a:cs typeface="Times New Roman" pitchFamily="18" charset="0"/>
              </a:rPr>
              <a:t>carries a specific sequence of nucleotides in triplets called as </a:t>
            </a:r>
            <a:r>
              <a:rPr lang="en-IN" sz="2400" dirty="0" smtClean="0">
                <a:latin typeface="Times New Roman" pitchFamily="18" charset="0"/>
                <a:cs typeface="Times New Roman" pitchFamily="18" charset="0"/>
              </a:rPr>
              <a:t>codons responsible </a:t>
            </a:r>
            <a:r>
              <a:rPr lang="en-IN" sz="2400" dirty="0">
                <a:latin typeface="Times New Roman" pitchFamily="18" charset="0"/>
                <a:cs typeface="Times New Roman" pitchFamily="18" charset="0"/>
              </a:rPr>
              <a:t>for the </a:t>
            </a:r>
            <a:r>
              <a:rPr lang="en-IN" sz="2400" b="1" dirty="0">
                <a:solidFill>
                  <a:srgbClr val="FFFF00"/>
                </a:solidFill>
                <a:latin typeface="Times New Roman" pitchFamily="18" charset="0"/>
                <a:cs typeface="Times New Roman" pitchFamily="18" charset="0"/>
              </a:rPr>
              <a:t>synthesis of a specific protein molecule</a:t>
            </a:r>
            <a:r>
              <a:rPr lang="en-IN" sz="2400" dirty="0" smtClean="0">
                <a:latin typeface="Times New Roman" pitchFamily="18" charset="0"/>
                <a:cs typeface="Times New Roman" pitchFamily="18" charset="0"/>
              </a:rPr>
              <a:t>.</a:t>
            </a:r>
          </a:p>
          <a:p>
            <a:pPr marL="457200" indent="-457200">
              <a:lnSpc>
                <a:spcPct val="150000"/>
              </a:lnSpc>
              <a:buFont typeface="Wingdings" pitchFamily="2" charset="2"/>
              <a:buChar char="Ø"/>
            </a:pPr>
            <a:r>
              <a:rPr lang="en-IN" sz="2400" dirty="0" smtClean="0">
                <a:latin typeface="Times New Roman" pitchFamily="18" charset="0"/>
                <a:cs typeface="Times New Roman" pitchFamily="18" charset="0"/>
              </a:rPr>
              <a:t>3’OH </a:t>
            </a:r>
            <a:r>
              <a:rPr lang="en-IN" sz="2400" dirty="0">
                <a:latin typeface="Times New Roman" pitchFamily="18" charset="0"/>
                <a:cs typeface="Times New Roman" pitchFamily="18" charset="0"/>
              </a:rPr>
              <a:t>end of most m-RNA molecules carries polynucleotides or </a:t>
            </a:r>
            <a:r>
              <a:rPr lang="en-IN" sz="2400" dirty="0" smtClean="0">
                <a:latin typeface="Times New Roman" pitchFamily="18" charset="0"/>
                <a:cs typeface="Times New Roman" pitchFamily="18" charset="0"/>
              </a:rPr>
              <a:t>adenylate ribonucleotides </a:t>
            </a:r>
            <a:r>
              <a:rPr lang="en-IN" sz="2400" dirty="0">
                <a:latin typeface="Times New Roman" pitchFamily="18" charset="0"/>
                <a:cs typeface="Times New Roman" pitchFamily="18" charset="0"/>
              </a:rPr>
              <a:t>consisting of </a:t>
            </a:r>
            <a:r>
              <a:rPr lang="en-IN" sz="2400" b="1" dirty="0">
                <a:solidFill>
                  <a:srgbClr val="FFFF00"/>
                </a:solidFill>
                <a:latin typeface="Times New Roman" pitchFamily="18" charset="0"/>
                <a:cs typeface="Times New Roman" pitchFamily="18" charset="0"/>
              </a:rPr>
              <a:t>20 to 250 residues in length</a:t>
            </a:r>
            <a:r>
              <a:rPr lang="en-IN" sz="2400" dirty="0" smtClean="0">
                <a:latin typeface="Times New Roman" pitchFamily="18" charset="0"/>
                <a:cs typeface="Times New Roman" pitchFamily="18" charset="0"/>
              </a:rPr>
              <a:t>.</a:t>
            </a:r>
          </a:p>
          <a:p>
            <a:pPr marL="457200" indent="-457200">
              <a:lnSpc>
                <a:spcPct val="150000"/>
              </a:lnSpc>
              <a:buFont typeface="Wingdings" pitchFamily="2" charset="2"/>
              <a:buChar char="Ø"/>
            </a:pPr>
            <a:r>
              <a:rPr lang="en-IN" sz="2400" dirty="0" smtClean="0">
                <a:latin typeface="Times New Roman" pitchFamily="18" charset="0"/>
                <a:cs typeface="Times New Roman" pitchFamily="18" charset="0"/>
              </a:rPr>
              <a:t>This </a:t>
            </a:r>
            <a:r>
              <a:rPr lang="en-IN" sz="2400" dirty="0">
                <a:latin typeface="Times New Roman" pitchFamily="18" charset="0"/>
                <a:cs typeface="Times New Roman" pitchFamily="18" charset="0"/>
              </a:rPr>
              <a:t>is called </a:t>
            </a:r>
            <a:r>
              <a:rPr lang="en-IN" sz="2400" b="1" dirty="0">
                <a:solidFill>
                  <a:srgbClr val="FFFF00"/>
                </a:solidFill>
                <a:latin typeface="Times New Roman" pitchFamily="18" charset="0"/>
                <a:cs typeface="Times New Roman" pitchFamily="18" charset="0"/>
              </a:rPr>
              <a:t>poly A tail</a:t>
            </a:r>
            <a:r>
              <a:rPr lang="en-IN" sz="2400" dirty="0">
                <a:latin typeface="Times New Roman" pitchFamily="18" charset="0"/>
                <a:cs typeface="Times New Roman" pitchFamily="18" charset="0"/>
              </a:rPr>
              <a:t>.</a:t>
            </a:r>
          </a:p>
        </p:txBody>
      </p:sp>
    </p:spTree>
    <p:extLst>
      <p:ext uri="{BB962C8B-B14F-4D97-AF65-F5344CB8AC3E}">
        <p14:creationId xmlns:p14="http://schemas.microsoft.com/office/powerpoint/2010/main" val="25733284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598" y="1067658"/>
            <a:ext cx="7526816" cy="5940088"/>
          </a:xfrm>
          <a:prstGeom prst="rect">
            <a:avLst/>
          </a:prstGeom>
          <a:ln>
            <a:noFill/>
          </a:ln>
        </p:spPr>
        <p:txBody>
          <a:bodyPr wrap="square">
            <a:spAutoFit/>
          </a:bodyPr>
          <a:lstStyle/>
          <a:p>
            <a:pPr marL="342900" indent="-342900">
              <a:buFont typeface="Wingdings" pitchFamily="2" charset="2"/>
              <a:buChar char="Ø"/>
            </a:pPr>
            <a:r>
              <a:rPr lang="en-IN" sz="2400" dirty="0" smtClean="0">
                <a:latin typeface="Times New Roman" pitchFamily="18" charset="0"/>
                <a:cs typeface="Times New Roman" pitchFamily="18" charset="0"/>
              </a:rPr>
              <a:t>t-RNA </a:t>
            </a:r>
            <a:r>
              <a:rPr lang="en-IN" sz="2400" dirty="0">
                <a:latin typeface="Times New Roman" pitchFamily="18" charset="0"/>
                <a:cs typeface="Times New Roman" pitchFamily="18" charset="0"/>
              </a:rPr>
              <a:t>molecules consist of approximately </a:t>
            </a:r>
            <a:r>
              <a:rPr lang="en-IN" sz="2400" b="1" dirty="0">
                <a:solidFill>
                  <a:srgbClr val="FFFF00"/>
                </a:solidFill>
                <a:latin typeface="Times New Roman" pitchFamily="18" charset="0"/>
                <a:cs typeface="Times New Roman" pitchFamily="18" charset="0"/>
              </a:rPr>
              <a:t>75 nucleotides. </a:t>
            </a:r>
            <a:endParaRPr lang="en-IN" sz="2400" b="1" dirty="0" smtClean="0">
              <a:solidFill>
                <a:srgbClr val="FFFF00"/>
              </a:solidFill>
              <a:latin typeface="Times New Roman" pitchFamily="18" charset="0"/>
              <a:cs typeface="Times New Roman" pitchFamily="18" charset="0"/>
            </a:endParaRPr>
          </a:p>
          <a:p>
            <a:pPr marL="342900" indent="-342900">
              <a:buFont typeface="Wingdings" pitchFamily="2" charset="2"/>
              <a:buChar char="Ø"/>
            </a:pPr>
            <a:r>
              <a:rPr lang="en-IN" sz="2400" dirty="0" smtClean="0">
                <a:latin typeface="Times New Roman" pitchFamily="18" charset="0"/>
                <a:cs typeface="Times New Roman" pitchFamily="18" charset="0"/>
              </a:rPr>
              <a:t>Their </a:t>
            </a:r>
            <a:r>
              <a:rPr lang="en-IN" sz="2400" dirty="0">
                <a:latin typeface="Times New Roman" pitchFamily="18" charset="0"/>
                <a:cs typeface="Times New Roman" pitchFamily="18" charset="0"/>
              </a:rPr>
              <a:t>bases include </a:t>
            </a:r>
            <a:r>
              <a:rPr lang="en-IN" sz="2400" b="1" dirty="0">
                <a:solidFill>
                  <a:srgbClr val="FFFF00"/>
                </a:solidFill>
                <a:latin typeface="Times New Roman" pitchFamily="18" charset="0"/>
                <a:cs typeface="Times New Roman" pitchFamily="18" charset="0"/>
              </a:rPr>
              <a:t>adenine, guanine, cytosine, </a:t>
            </a:r>
            <a:r>
              <a:rPr lang="en-IN" sz="2400" b="1" dirty="0" smtClean="0">
                <a:solidFill>
                  <a:srgbClr val="FFFF00"/>
                </a:solidFill>
                <a:latin typeface="Times New Roman" pitchFamily="18" charset="0"/>
                <a:cs typeface="Times New Roman" pitchFamily="18" charset="0"/>
              </a:rPr>
              <a:t>uracil</a:t>
            </a:r>
            <a:r>
              <a:rPr lang="en-IN" sz="2400" b="1" dirty="0">
                <a:solidFill>
                  <a:srgbClr val="FFFF00"/>
                </a:solidFill>
                <a:latin typeface="Times New Roman" pitchFamily="18" charset="0"/>
                <a:cs typeface="Times New Roman" pitchFamily="18" charset="0"/>
              </a:rPr>
              <a:t>.</a:t>
            </a:r>
            <a:r>
              <a:rPr lang="en-IN" sz="2400" b="1" dirty="0" smtClean="0">
                <a:solidFill>
                  <a:srgbClr val="FFFF00"/>
                </a:solidFill>
                <a:latin typeface="Times New Roman" pitchFamily="18" charset="0"/>
                <a:cs typeface="Times New Roman" pitchFamily="18" charset="0"/>
              </a:rPr>
              <a:t> </a:t>
            </a:r>
            <a:endParaRPr lang="en-IN" sz="2400" b="1" dirty="0">
              <a:solidFill>
                <a:srgbClr val="FFFF00"/>
              </a:solidFill>
              <a:latin typeface="Times New Roman" pitchFamily="18" charset="0"/>
              <a:cs typeface="Times New Roman" pitchFamily="18" charset="0"/>
            </a:endParaRPr>
          </a:p>
          <a:p>
            <a:pPr marL="342900" indent="-342900">
              <a:buFont typeface="Wingdings" pitchFamily="2" charset="2"/>
              <a:buChar char="Ø"/>
            </a:pPr>
            <a:r>
              <a:rPr lang="en-IN" sz="2400" dirty="0">
                <a:latin typeface="Times New Roman" pitchFamily="18" charset="0"/>
                <a:cs typeface="Times New Roman" pitchFamily="18" charset="0"/>
              </a:rPr>
              <a:t>Each single-stranded t-RNA molecule remains folded to form a</a:t>
            </a:r>
            <a:r>
              <a:rPr lang="en-IN" sz="2400" b="1" dirty="0">
                <a:latin typeface="Times New Roman" pitchFamily="18" charset="0"/>
                <a:cs typeface="Times New Roman" pitchFamily="18" charset="0"/>
              </a:rPr>
              <a:t> </a:t>
            </a:r>
            <a:r>
              <a:rPr lang="en-IN" sz="2400" dirty="0">
                <a:solidFill>
                  <a:srgbClr val="FFFF00"/>
                </a:solidFill>
                <a:latin typeface="Times New Roman" pitchFamily="18" charset="0"/>
                <a:cs typeface="Times New Roman" pitchFamily="18" charset="0"/>
              </a:rPr>
              <a:t>cloverleaf​ secondary structure</a:t>
            </a:r>
            <a:r>
              <a:rPr lang="en-IN" sz="2400" dirty="0">
                <a:latin typeface="Times New Roman" pitchFamily="18" charset="0"/>
                <a:cs typeface="Times New Roman" pitchFamily="18" charset="0"/>
              </a:rPr>
              <a:t>.</a:t>
            </a:r>
            <a:endParaRPr lang="en-IN" sz="2400" dirty="0">
              <a:solidFill>
                <a:srgbClr val="000000"/>
              </a:solidFill>
              <a:latin typeface="Times New Roman" pitchFamily="18" charset="0"/>
              <a:ea typeface="Times New Roman" panose="02020603050405020304" pitchFamily="18" charset="0"/>
              <a:cs typeface="Times New Roman" pitchFamily="18" charset="0"/>
            </a:endParaRPr>
          </a:p>
          <a:p>
            <a:pPr marL="342900" indent="-342900">
              <a:buFont typeface="Wingdings" pitchFamily="2" charset="2"/>
              <a:buChar char="Ø"/>
            </a:pPr>
            <a:r>
              <a:rPr lang="en-IN" sz="2400" b="1" dirty="0" err="1" smtClean="0">
                <a:latin typeface="Times New Roman" pitchFamily="18" charset="0"/>
                <a:cs typeface="Times New Roman" pitchFamily="18" charset="0"/>
              </a:rPr>
              <a:t>tRNA</a:t>
            </a:r>
            <a:r>
              <a:rPr lang="en-IN" sz="2400" dirty="0">
                <a:latin typeface="Times New Roman" pitchFamily="18" charset="0"/>
                <a:cs typeface="Times New Roman" pitchFamily="18" charset="0"/>
              </a:rPr>
              <a:t> molecule has a </a:t>
            </a:r>
            <a:r>
              <a:rPr lang="en-IN" sz="2400" dirty="0" smtClean="0">
                <a:latin typeface="Times New Roman" pitchFamily="18" charset="0"/>
                <a:cs typeface="Times New Roman" pitchFamily="18" charset="0"/>
              </a:rPr>
              <a:t>distinctive folded</a:t>
            </a:r>
            <a:r>
              <a:rPr lang="en-IN" sz="2400" dirty="0">
                <a:latin typeface="Times New Roman" pitchFamily="18" charset="0"/>
                <a:cs typeface="Times New Roman" pitchFamily="18" charset="0"/>
              </a:rPr>
              <a:t> </a:t>
            </a:r>
            <a:r>
              <a:rPr lang="en-IN" sz="2400" b="1" dirty="0">
                <a:latin typeface="Times New Roman" pitchFamily="18" charset="0"/>
                <a:cs typeface="Times New Roman" pitchFamily="18" charset="0"/>
              </a:rPr>
              <a:t>structure</a:t>
            </a:r>
            <a:r>
              <a:rPr lang="en-IN" sz="2400" dirty="0">
                <a:latin typeface="Times New Roman" pitchFamily="18" charset="0"/>
                <a:cs typeface="Times New Roman" pitchFamily="18" charset="0"/>
              </a:rPr>
              <a:t> </a:t>
            </a:r>
            <a:r>
              <a:rPr lang="en-IN" sz="2400" b="1" dirty="0">
                <a:solidFill>
                  <a:srgbClr val="FFFF00"/>
                </a:solidFill>
                <a:latin typeface="Times New Roman" pitchFamily="18" charset="0"/>
                <a:cs typeface="Times New Roman" pitchFamily="18" charset="0"/>
              </a:rPr>
              <a:t>with three hairpin loops that form </a:t>
            </a:r>
            <a:r>
              <a:rPr lang="en-IN" sz="2400" b="1" dirty="0" smtClean="0">
                <a:solidFill>
                  <a:srgbClr val="FFFF00"/>
                </a:solidFill>
                <a:latin typeface="Times New Roman" pitchFamily="18" charset="0"/>
                <a:cs typeface="Times New Roman" pitchFamily="18" charset="0"/>
              </a:rPr>
              <a:t>shape </a:t>
            </a:r>
            <a:r>
              <a:rPr lang="en-IN" sz="2400" b="1" dirty="0">
                <a:solidFill>
                  <a:srgbClr val="FFFF00"/>
                </a:solidFill>
                <a:latin typeface="Times New Roman" pitchFamily="18" charset="0"/>
                <a:cs typeface="Times New Roman" pitchFamily="18" charset="0"/>
              </a:rPr>
              <a:t>of a three-leafed clover. </a:t>
            </a:r>
            <a:endParaRPr lang="en-IN" sz="2400" b="1" dirty="0" smtClean="0">
              <a:solidFill>
                <a:srgbClr val="FFFF00"/>
              </a:solidFill>
              <a:latin typeface="Times New Roman" pitchFamily="18" charset="0"/>
              <a:cs typeface="Times New Roman" pitchFamily="18" charset="0"/>
            </a:endParaRPr>
          </a:p>
          <a:p>
            <a:pPr marL="342900" indent="-342900">
              <a:buFont typeface="Wingdings" pitchFamily="2" charset="2"/>
              <a:buChar char="Ø"/>
            </a:pPr>
            <a:r>
              <a:rPr lang="en-IN" sz="2400" dirty="0" smtClean="0">
                <a:latin typeface="Times New Roman" pitchFamily="18" charset="0"/>
                <a:cs typeface="Times New Roman" pitchFamily="18" charset="0"/>
              </a:rPr>
              <a:t>One </a:t>
            </a:r>
            <a:r>
              <a:rPr lang="en-IN" sz="2400" dirty="0">
                <a:latin typeface="Times New Roman" pitchFamily="18" charset="0"/>
                <a:cs typeface="Times New Roman" pitchFamily="18" charset="0"/>
              </a:rPr>
              <a:t>of these hairpin loops contains a sequence called the anticodon, which can recognize and </a:t>
            </a:r>
            <a:r>
              <a:rPr lang="en-IN" sz="2400" b="1" dirty="0">
                <a:solidFill>
                  <a:srgbClr val="FFFF00"/>
                </a:solidFill>
                <a:latin typeface="Times New Roman" pitchFamily="18" charset="0"/>
                <a:cs typeface="Times New Roman" pitchFamily="18" charset="0"/>
              </a:rPr>
              <a:t>decode an mRNA codon</a:t>
            </a:r>
            <a:r>
              <a:rPr lang="en-IN" sz="2400" dirty="0" smtClean="0">
                <a:latin typeface="Times New Roman" pitchFamily="18" charset="0"/>
                <a:cs typeface="Times New Roman" pitchFamily="18" charset="0"/>
              </a:rPr>
              <a:t>.</a:t>
            </a:r>
          </a:p>
          <a:p>
            <a:pPr marL="342900" indent="-342900">
              <a:buFont typeface="Wingdings" pitchFamily="2" charset="2"/>
              <a:buChar char="Ø"/>
            </a:pPr>
            <a:r>
              <a:rPr lang="en-IN" sz="2400" dirty="0" smtClean="0">
                <a:latin typeface="Times New Roman" pitchFamily="18" charset="0"/>
                <a:cs typeface="Times New Roman" pitchFamily="18" charset="0"/>
              </a:rPr>
              <a:t>Each</a:t>
            </a:r>
            <a:r>
              <a:rPr lang="en-IN" sz="2400" dirty="0">
                <a:latin typeface="Times New Roman" pitchFamily="18" charset="0"/>
                <a:cs typeface="Times New Roman" pitchFamily="18" charset="0"/>
              </a:rPr>
              <a:t> </a:t>
            </a:r>
            <a:r>
              <a:rPr lang="en-IN" sz="2400" b="1" dirty="0" err="1">
                <a:latin typeface="Times New Roman" pitchFamily="18" charset="0"/>
                <a:cs typeface="Times New Roman" pitchFamily="18" charset="0"/>
              </a:rPr>
              <a:t>tRNA</a:t>
            </a:r>
            <a:r>
              <a:rPr lang="en-IN" sz="2400" dirty="0">
                <a:latin typeface="Times New Roman" pitchFamily="18" charset="0"/>
                <a:cs typeface="Times New Roman" pitchFamily="18" charset="0"/>
              </a:rPr>
              <a:t> has its corresponding amino acid attached to its end</a:t>
            </a:r>
            <a:r>
              <a:rPr lang="en-IN" sz="2400" dirty="0" smtClean="0">
                <a:latin typeface="Times New Roman" pitchFamily="18" charset="0"/>
                <a:cs typeface="Times New Roman" pitchFamily="18" charset="0"/>
              </a:rPr>
              <a:t>.</a:t>
            </a:r>
          </a:p>
          <a:p>
            <a:endParaRPr lang="en-IN" sz="2000" dirty="0">
              <a:solidFill>
                <a:srgbClr val="222222"/>
              </a:solidFill>
              <a:latin typeface="arial" panose="020B0604020202020204" pitchFamily="34" charset="0"/>
            </a:endParaRPr>
          </a:p>
          <a:p>
            <a:endParaRPr lang="en-IN" sz="2400" dirty="0" smtClean="0">
              <a:solidFill>
                <a:srgbClr val="222222"/>
              </a:solidFill>
              <a:latin typeface="arial" panose="020B0604020202020204" pitchFamily="34" charset="0"/>
            </a:endParaRPr>
          </a:p>
          <a:p>
            <a:endParaRPr lang="en-IN" sz="2400" dirty="0"/>
          </a:p>
        </p:txBody>
      </p:sp>
      <p:pic>
        <p:nvPicPr>
          <p:cNvPr id="1026" name="Picture 2" descr="Synthesis of proteins__regulation_11"/>
          <p:cNvPicPr>
            <a:picLocks noChangeAspect="1" noChangeArrowheads="1"/>
          </p:cNvPicPr>
          <p:nvPr/>
        </p:nvPicPr>
        <p:blipFill rotWithShape="1">
          <a:blip r:embed="rId3">
            <a:extLst>
              <a:ext uri="{28A0092B-C50C-407E-A947-70E740481C1C}">
                <a14:useLocalDpi xmlns:a14="http://schemas.microsoft.com/office/drawing/2010/main" val="0"/>
              </a:ext>
            </a:extLst>
          </a:blip>
          <a:srcRect r="20886"/>
          <a:stretch/>
        </p:blipFill>
        <p:spPr bwMode="auto">
          <a:xfrm>
            <a:off x="7714445" y="1067658"/>
            <a:ext cx="4108361" cy="472654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a:xfrm>
            <a:off x="504217" y="27036"/>
            <a:ext cx="9404723" cy="1400530"/>
          </a:xfrm>
        </p:spPr>
        <p:txBody>
          <a:bodyPr/>
          <a:lstStyle/>
          <a:p>
            <a:pPr lvl="0"/>
            <a:r>
              <a:rPr lang="en-IN" sz="4400" b="1" dirty="0">
                <a:solidFill>
                  <a:srgbClr val="FFFF00"/>
                </a:solidFill>
                <a:latin typeface="Times New Roman" panose="02020603050405020304" pitchFamily="18" charset="0"/>
                <a:ea typeface="Times New Roman" panose="02020603050405020304" pitchFamily="18" charset="0"/>
              </a:rPr>
              <a:t>t-RNA –(transfer </a:t>
            </a:r>
            <a:r>
              <a:rPr lang="en-IN" sz="4400" b="1" dirty="0" smtClean="0">
                <a:solidFill>
                  <a:srgbClr val="FFFF00"/>
                </a:solidFill>
                <a:latin typeface="Times New Roman" panose="02020603050405020304" pitchFamily="18" charset="0"/>
                <a:ea typeface="Times New Roman" panose="02020603050405020304" pitchFamily="18" charset="0"/>
              </a:rPr>
              <a:t>RNA)</a:t>
            </a:r>
            <a:r>
              <a:rPr lang="en-IN" sz="4400" b="1" dirty="0" smtClean="0">
                <a:latin typeface="Times New Roman" panose="02020603050405020304" pitchFamily="18" charset="0"/>
                <a:ea typeface="Times New Roman" panose="02020603050405020304" pitchFamily="18" charset="0"/>
              </a:rPr>
              <a:t/>
            </a:r>
            <a:br>
              <a:rPr lang="en-IN" sz="4400" b="1" dirty="0" smtClean="0">
                <a:latin typeface="Times New Roman" panose="02020603050405020304" pitchFamily="18" charset="0"/>
                <a:ea typeface="Times New Roman" panose="02020603050405020304" pitchFamily="18" charset="0"/>
              </a:rPr>
            </a:br>
            <a:endParaRPr lang="en-US" dirty="0"/>
          </a:p>
        </p:txBody>
      </p:sp>
    </p:spTree>
    <p:extLst>
      <p:ext uri="{BB962C8B-B14F-4D97-AF65-F5344CB8AC3E}">
        <p14:creationId xmlns:p14="http://schemas.microsoft.com/office/powerpoint/2010/main" val="17556236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46" y="206062"/>
            <a:ext cx="7146655" cy="525528"/>
          </a:xfrm>
          <a:prstGeom prst="rect">
            <a:avLst/>
          </a:prstGeom>
        </p:spPr>
        <p:txBody>
          <a:bodyPr wrap="square">
            <a:spAutoFit/>
          </a:bodyPr>
          <a:lstStyle/>
          <a:p>
            <a:pPr marL="101600" marR="32385" indent="-6350">
              <a:lnSpc>
                <a:spcPct val="108000"/>
              </a:lnSpc>
              <a:spcAft>
                <a:spcPts val="810"/>
              </a:spcAft>
            </a:pPr>
            <a:r>
              <a:rPr lang="en-IN" sz="2800" b="1" dirty="0">
                <a:solidFill>
                  <a:srgbClr val="FFFF00"/>
                </a:solidFill>
                <a:latin typeface="Times New Roman" panose="02020603050405020304" pitchFamily="18" charset="0"/>
                <a:ea typeface="Times New Roman" panose="02020603050405020304" pitchFamily="18" charset="0"/>
              </a:rPr>
              <a:t>Ribosomal or r-RNA </a:t>
            </a:r>
            <a:endParaRPr lang="en-IN" sz="2800" dirty="0">
              <a:solidFill>
                <a:srgbClr val="FFFF00"/>
              </a:solidFill>
              <a:effectLst/>
              <a:latin typeface="Times New Roman" panose="02020603050405020304" pitchFamily="18" charset="0"/>
              <a:ea typeface="Times New Roman" panose="02020603050405020304" pitchFamily="18" charset="0"/>
            </a:endParaRPr>
          </a:p>
        </p:txBody>
      </p:sp>
      <p:sp>
        <p:nvSpPr>
          <p:cNvPr id="4" name="AutoShape 4" descr="RNA- Properties, Structure, Types and Functions | Molecular Biology |  Microbe Notes"/>
          <p:cNvSpPr>
            <a:spLocks noChangeAspect="1" noChangeArrowheads="1"/>
          </p:cNvSpPr>
          <p:nvPr/>
        </p:nvSpPr>
        <p:spPr bwMode="auto">
          <a:xfrm>
            <a:off x="1314673" y="25601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Rectangle 5"/>
          <p:cNvSpPr/>
          <p:nvPr/>
        </p:nvSpPr>
        <p:spPr>
          <a:xfrm>
            <a:off x="210278" y="1176845"/>
            <a:ext cx="6297769" cy="6186309"/>
          </a:xfrm>
          <a:prstGeom prst="rect">
            <a:avLst/>
          </a:prstGeom>
        </p:spPr>
        <p:txBody>
          <a:bodyPr wrap="square">
            <a:spAutoFit/>
          </a:bodyPr>
          <a:lstStyle/>
          <a:p>
            <a:pPr marL="342900" indent="-342900">
              <a:lnSpc>
                <a:spcPct val="150000"/>
              </a:lnSpc>
              <a:buFont typeface="Wingdings" pitchFamily="2" charset="2"/>
              <a:buChar char="Ø"/>
            </a:pPr>
            <a:r>
              <a:rPr lang="en-IN" sz="2400" b="1" dirty="0">
                <a:latin typeface="Times New Roman" pitchFamily="18" charset="0"/>
                <a:cs typeface="Times New Roman" pitchFamily="18" charset="0"/>
              </a:rPr>
              <a:t>rRNAs</a:t>
            </a:r>
            <a:r>
              <a:rPr lang="en-IN" sz="2400" dirty="0">
                <a:latin typeface="Times New Roman" pitchFamily="18" charset="0"/>
                <a:cs typeface="Times New Roman" pitchFamily="18" charset="0"/>
              </a:rPr>
              <a:t> are </a:t>
            </a:r>
            <a:r>
              <a:rPr lang="en-IN" sz="2400" b="1" dirty="0">
                <a:latin typeface="Times New Roman" pitchFamily="18" charset="0"/>
                <a:cs typeface="Times New Roman" pitchFamily="18" charset="0"/>
              </a:rPr>
              <a:t>found</a:t>
            </a:r>
            <a:r>
              <a:rPr lang="en-IN" sz="2400" dirty="0">
                <a:latin typeface="Times New Roman" pitchFamily="18" charset="0"/>
                <a:cs typeface="Times New Roman" pitchFamily="18" charset="0"/>
              </a:rPr>
              <a:t> in the ribosomes and account for </a:t>
            </a:r>
            <a:r>
              <a:rPr lang="en-IN" sz="2400" b="1" dirty="0">
                <a:solidFill>
                  <a:srgbClr val="FFFF00"/>
                </a:solidFill>
                <a:latin typeface="Times New Roman" pitchFamily="18" charset="0"/>
                <a:cs typeface="Times New Roman" pitchFamily="18" charset="0"/>
              </a:rPr>
              <a:t>80% of the total RNA present in the cell. </a:t>
            </a:r>
            <a:endParaRPr lang="en-IN" sz="2400" b="1" dirty="0" smtClean="0">
              <a:solidFill>
                <a:srgbClr val="FFFF00"/>
              </a:solidFill>
              <a:latin typeface="Times New Roman" pitchFamily="18" charset="0"/>
              <a:cs typeface="Times New Roman" pitchFamily="18" charset="0"/>
            </a:endParaRPr>
          </a:p>
          <a:p>
            <a:pPr marL="342900" indent="-342900">
              <a:lnSpc>
                <a:spcPct val="150000"/>
              </a:lnSpc>
              <a:buFont typeface="Wingdings" pitchFamily="2" charset="2"/>
              <a:buChar char="Ø"/>
            </a:pPr>
            <a:r>
              <a:rPr lang="en-IN" sz="2400" dirty="0" smtClean="0">
                <a:latin typeface="Times New Roman" pitchFamily="18" charset="0"/>
                <a:cs typeface="Times New Roman" pitchFamily="18" charset="0"/>
              </a:rPr>
              <a:t>Ribosomal </a:t>
            </a:r>
            <a:r>
              <a:rPr lang="en-IN" sz="2400" dirty="0">
                <a:latin typeface="Times New Roman" pitchFamily="18" charset="0"/>
                <a:cs typeface="Times New Roman" pitchFamily="18" charset="0"/>
              </a:rPr>
              <a:t>RNA (</a:t>
            </a:r>
            <a:r>
              <a:rPr lang="en-IN" sz="2400" dirty="0" err="1">
                <a:latin typeface="Times New Roman" pitchFamily="18" charset="0"/>
                <a:cs typeface="Times New Roman" pitchFamily="18" charset="0"/>
              </a:rPr>
              <a:t>rRNA</a:t>
            </a:r>
            <a:r>
              <a:rPr lang="en-IN" sz="2400" dirty="0">
                <a:latin typeface="Times New Roman" pitchFamily="18" charset="0"/>
                <a:cs typeface="Times New Roman" pitchFamily="18" charset="0"/>
              </a:rPr>
              <a:t>) associates with a set of </a:t>
            </a:r>
            <a:r>
              <a:rPr lang="en-IN" sz="2400" b="1" dirty="0">
                <a:solidFill>
                  <a:srgbClr val="FFFF00"/>
                </a:solidFill>
                <a:latin typeface="Times New Roman" pitchFamily="18" charset="0"/>
                <a:cs typeface="Times New Roman" pitchFamily="18" charset="0"/>
              </a:rPr>
              <a:t>proteins to form ribosomes</a:t>
            </a:r>
            <a:r>
              <a:rPr lang="en-IN" sz="2400" dirty="0">
                <a:latin typeface="Times New Roman" pitchFamily="18" charset="0"/>
                <a:cs typeface="Times New Roman" pitchFamily="18" charset="0"/>
              </a:rPr>
              <a:t>. </a:t>
            </a:r>
            <a:endParaRPr lang="en-IN" sz="2400" dirty="0" smtClean="0">
              <a:latin typeface="Times New Roman" pitchFamily="18" charset="0"/>
              <a:cs typeface="Times New Roman" pitchFamily="18" charset="0"/>
            </a:endParaRPr>
          </a:p>
          <a:p>
            <a:pPr marL="342900" indent="-342900">
              <a:lnSpc>
                <a:spcPct val="150000"/>
              </a:lnSpc>
              <a:buFont typeface="Wingdings" pitchFamily="2" charset="2"/>
              <a:buChar char="Ø"/>
            </a:pPr>
            <a:r>
              <a:rPr lang="en-IN" sz="2400" dirty="0" smtClean="0">
                <a:latin typeface="Times New Roman" pitchFamily="18" charset="0"/>
                <a:cs typeface="Times New Roman" pitchFamily="18" charset="0"/>
              </a:rPr>
              <a:t>These </a:t>
            </a:r>
            <a:r>
              <a:rPr lang="en-IN" sz="2400" dirty="0">
                <a:latin typeface="Times New Roman" pitchFamily="18" charset="0"/>
                <a:cs typeface="Times New Roman" pitchFamily="18" charset="0"/>
              </a:rPr>
              <a:t>complex structures, which physically move along an mRNA molecule</a:t>
            </a:r>
            <a:r>
              <a:rPr lang="en-IN" sz="2400" b="1" dirty="0">
                <a:solidFill>
                  <a:srgbClr val="FFFF00"/>
                </a:solidFill>
                <a:latin typeface="Times New Roman" pitchFamily="18" charset="0"/>
                <a:cs typeface="Times New Roman" pitchFamily="18" charset="0"/>
              </a:rPr>
              <a:t>, </a:t>
            </a:r>
            <a:r>
              <a:rPr lang="en-IN" sz="2400" b="1" dirty="0" err="1">
                <a:solidFill>
                  <a:srgbClr val="FFFF00"/>
                </a:solidFill>
                <a:latin typeface="Times New Roman" pitchFamily="18" charset="0"/>
                <a:cs typeface="Times New Roman" pitchFamily="18" charset="0"/>
              </a:rPr>
              <a:t>catalyze</a:t>
            </a:r>
            <a:r>
              <a:rPr lang="en-IN" sz="2400" b="1" dirty="0">
                <a:solidFill>
                  <a:srgbClr val="FFFF00"/>
                </a:solidFill>
                <a:latin typeface="Times New Roman" pitchFamily="18" charset="0"/>
                <a:cs typeface="Times New Roman" pitchFamily="18" charset="0"/>
              </a:rPr>
              <a:t> the assembly of amino acids into protein chains</a:t>
            </a:r>
            <a:r>
              <a:rPr lang="en-IN" sz="2400" dirty="0">
                <a:latin typeface="Times New Roman" pitchFamily="18" charset="0"/>
                <a:cs typeface="Times New Roman" pitchFamily="18" charset="0"/>
              </a:rPr>
              <a:t>. </a:t>
            </a:r>
            <a:endParaRPr lang="en-IN" sz="2400" dirty="0" smtClean="0">
              <a:latin typeface="Times New Roman" pitchFamily="18" charset="0"/>
              <a:cs typeface="Times New Roman" pitchFamily="18" charset="0"/>
            </a:endParaRPr>
          </a:p>
          <a:p>
            <a:pPr marL="342900" indent="-342900">
              <a:lnSpc>
                <a:spcPct val="150000"/>
              </a:lnSpc>
              <a:buFont typeface="Wingdings" pitchFamily="2" charset="2"/>
              <a:buChar char="Ø"/>
            </a:pPr>
            <a:r>
              <a:rPr lang="en-IN" sz="2400" dirty="0" smtClean="0">
                <a:latin typeface="Times New Roman" pitchFamily="18" charset="0"/>
                <a:cs typeface="Times New Roman" pitchFamily="18" charset="0"/>
              </a:rPr>
              <a:t>They </a:t>
            </a:r>
            <a:r>
              <a:rPr lang="en-IN" sz="2400" dirty="0">
                <a:latin typeface="Times New Roman" pitchFamily="18" charset="0"/>
                <a:cs typeface="Times New Roman" pitchFamily="18" charset="0"/>
              </a:rPr>
              <a:t>also bind </a:t>
            </a:r>
            <a:r>
              <a:rPr lang="en-IN" sz="2400" dirty="0" err="1">
                <a:latin typeface="Times New Roman" pitchFamily="18" charset="0"/>
                <a:cs typeface="Times New Roman" pitchFamily="18" charset="0"/>
              </a:rPr>
              <a:t>tRNAs</a:t>
            </a:r>
            <a:r>
              <a:rPr lang="en-IN" sz="2400" dirty="0">
                <a:latin typeface="Times New Roman" pitchFamily="18" charset="0"/>
                <a:cs typeface="Times New Roman" pitchFamily="18" charset="0"/>
              </a:rPr>
              <a:t> and various accessory molecules necessary for </a:t>
            </a:r>
            <a:r>
              <a:rPr lang="en-IN" sz="2400" b="1" dirty="0">
                <a:solidFill>
                  <a:srgbClr val="FFFF00"/>
                </a:solidFill>
                <a:latin typeface="Times New Roman" pitchFamily="18" charset="0"/>
                <a:cs typeface="Times New Roman" pitchFamily="18" charset="0"/>
              </a:rPr>
              <a:t>protein </a:t>
            </a:r>
            <a:r>
              <a:rPr lang="en-IN" sz="2400" b="1" dirty="0" smtClean="0">
                <a:solidFill>
                  <a:srgbClr val="FFFF00"/>
                </a:solidFill>
                <a:latin typeface="Times New Roman" pitchFamily="18" charset="0"/>
                <a:cs typeface="Times New Roman" pitchFamily="18" charset="0"/>
              </a:rPr>
              <a:t>synthesis.</a:t>
            </a:r>
          </a:p>
          <a:p>
            <a:pPr marL="342900" indent="-342900">
              <a:lnSpc>
                <a:spcPct val="150000"/>
              </a:lnSpc>
              <a:buFont typeface="Wingdings" pitchFamily="2" charset="2"/>
              <a:buChar char="Ø"/>
            </a:pPr>
            <a:r>
              <a:rPr lang="en-IN" sz="2400" dirty="0" smtClean="0">
                <a:latin typeface="Times New Roman" pitchFamily="18" charset="0"/>
                <a:cs typeface="Times New Roman" pitchFamily="18" charset="0"/>
              </a:rPr>
              <a:t> </a:t>
            </a:r>
            <a:endParaRPr lang="en-IN" sz="2400" dirty="0">
              <a:latin typeface="Times New Roman" pitchFamily="18" charset="0"/>
              <a:cs typeface="Times New Roman" pitchFamily="18" charset="0"/>
            </a:endParaRPr>
          </a:p>
        </p:txBody>
      </p:sp>
      <p:pic>
        <p:nvPicPr>
          <p:cNvPr id="5122" name="Picture 2" descr="tRNA structure and fun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5345" y="731590"/>
            <a:ext cx="5636655" cy="5449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65166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081825"/>
            <a:ext cx="11874321" cy="6740307"/>
          </a:xfrm>
          <a:prstGeom prst="rect">
            <a:avLst/>
          </a:prstGeom>
        </p:spPr>
        <p:txBody>
          <a:bodyPr wrap="square">
            <a:spAutoFit/>
          </a:bodyPr>
          <a:lstStyle/>
          <a:p>
            <a:pPr marL="342900" indent="-342900">
              <a:buFont typeface="Wingdings" pitchFamily="2" charset="2"/>
              <a:buChar char="v"/>
            </a:pPr>
            <a:r>
              <a:rPr lang="en-IN" sz="2400" dirty="0" smtClean="0">
                <a:latin typeface="Times New Roman" pitchFamily="18" charset="0"/>
                <a:cs typeface="Times New Roman" pitchFamily="18" charset="0"/>
              </a:rPr>
              <a:t>Genetic </a:t>
            </a:r>
            <a:r>
              <a:rPr lang="en-IN" sz="2400" dirty="0">
                <a:latin typeface="Times New Roman" pitchFamily="18" charset="0"/>
                <a:cs typeface="Times New Roman" pitchFamily="18" charset="0"/>
              </a:rPr>
              <a:t>code may be defined as the exact sequence of DNA nucleotides (A, T, G, and C) read as three letter words or codons (AUG), that determines the sequence of amino acids in protein synthesis</a:t>
            </a:r>
            <a:r>
              <a:rPr lang="en-IN" sz="2400" dirty="0" smtClean="0">
                <a:latin typeface="Times New Roman" pitchFamily="18" charset="0"/>
                <a:cs typeface="Times New Roman" pitchFamily="18" charset="0"/>
              </a:rPr>
              <a:t>.</a:t>
            </a:r>
          </a:p>
          <a:p>
            <a:pPr marL="342900" indent="-342900">
              <a:buFont typeface="Wingdings" pitchFamily="2" charset="2"/>
              <a:buChar char="v"/>
            </a:pPr>
            <a:endParaRPr lang="en-IN" sz="2400" dirty="0">
              <a:latin typeface="Times New Roman" pitchFamily="18" charset="0"/>
              <a:cs typeface="Times New Roman" pitchFamily="18" charset="0"/>
            </a:endParaRPr>
          </a:p>
          <a:p>
            <a:pPr marL="342900" indent="-342900">
              <a:buFont typeface="Wingdings" pitchFamily="2" charset="2"/>
              <a:buChar char="v"/>
            </a:pPr>
            <a:r>
              <a:rPr lang="en-IN" sz="2400" dirty="0" smtClean="0">
                <a:latin typeface="Times New Roman" pitchFamily="18" charset="0"/>
                <a:cs typeface="Times New Roman" pitchFamily="18" charset="0"/>
              </a:rPr>
              <a:t>A </a:t>
            </a:r>
            <a:r>
              <a:rPr lang="en-IN" sz="2400" b="1" dirty="0">
                <a:solidFill>
                  <a:srgbClr val="FFFF00"/>
                </a:solidFill>
                <a:latin typeface="Times New Roman" pitchFamily="18" charset="0"/>
                <a:cs typeface="Times New Roman" pitchFamily="18" charset="0"/>
              </a:rPr>
              <a:t>codon</a:t>
            </a:r>
            <a:r>
              <a:rPr lang="en-IN" sz="2400" dirty="0">
                <a:latin typeface="Times New Roman" pitchFamily="18" charset="0"/>
                <a:cs typeface="Times New Roman" pitchFamily="18" charset="0"/>
              </a:rPr>
              <a:t> is a triplet of bases (or nucleotides) in the DNA coding for one amino acid. </a:t>
            </a:r>
          </a:p>
          <a:p>
            <a:pPr marL="342900" indent="-342900">
              <a:buFont typeface="Wingdings" pitchFamily="2" charset="2"/>
              <a:buChar char="v"/>
            </a:pPr>
            <a:endParaRPr lang="en-IN" sz="2400" dirty="0" smtClean="0">
              <a:latin typeface="Times New Roman" pitchFamily="18" charset="0"/>
              <a:cs typeface="Times New Roman" pitchFamily="18" charset="0"/>
            </a:endParaRPr>
          </a:p>
          <a:p>
            <a:pPr marL="342900" indent="-342900">
              <a:buFont typeface="Wingdings" pitchFamily="2" charset="2"/>
              <a:buChar char="v"/>
            </a:pPr>
            <a:r>
              <a:rPr lang="en-IN" sz="2400" dirty="0" smtClean="0">
                <a:latin typeface="Times New Roman" pitchFamily="18" charset="0"/>
                <a:cs typeface="Times New Roman" pitchFamily="18" charset="0"/>
              </a:rPr>
              <a:t>There </a:t>
            </a:r>
            <a:r>
              <a:rPr lang="en-IN" sz="2400" dirty="0">
                <a:latin typeface="Times New Roman" pitchFamily="18" charset="0"/>
                <a:cs typeface="Times New Roman" pitchFamily="18" charset="0"/>
              </a:rPr>
              <a:t>are 64 codons, which correspond to </a:t>
            </a:r>
            <a:r>
              <a:rPr lang="en-IN" sz="2400" b="1" dirty="0">
                <a:solidFill>
                  <a:srgbClr val="FFFF00"/>
                </a:solidFill>
                <a:latin typeface="Times New Roman" pitchFamily="18" charset="0"/>
                <a:cs typeface="Times New Roman" pitchFamily="18" charset="0"/>
              </a:rPr>
              <a:t>20 amino acids </a:t>
            </a:r>
            <a:r>
              <a:rPr lang="en-IN" sz="2400" dirty="0">
                <a:latin typeface="Times New Roman" pitchFamily="18" charset="0"/>
                <a:cs typeface="Times New Roman" pitchFamily="18" charset="0"/>
              </a:rPr>
              <a:t>and </a:t>
            </a:r>
            <a:r>
              <a:rPr lang="en-IN" sz="2400" dirty="0" smtClean="0">
                <a:latin typeface="Times New Roman" pitchFamily="18" charset="0"/>
                <a:cs typeface="Times New Roman" pitchFamily="18" charset="0"/>
              </a:rPr>
              <a:t>it signals </a:t>
            </a:r>
            <a:r>
              <a:rPr lang="en-IN" sz="2400" dirty="0">
                <a:latin typeface="Times New Roman" pitchFamily="18" charset="0"/>
                <a:cs typeface="Times New Roman" pitchFamily="18" charset="0"/>
              </a:rPr>
              <a:t>for the </a:t>
            </a:r>
            <a:r>
              <a:rPr lang="en-IN" sz="2400" b="1" dirty="0">
                <a:solidFill>
                  <a:srgbClr val="FFFF00"/>
                </a:solidFill>
                <a:latin typeface="Times New Roman" pitchFamily="18" charset="0"/>
                <a:cs typeface="Times New Roman" pitchFamily="18" charset="0"/>
              </a:rPr>
              <a:t>initiation and termination of transcription</a:t>
            </a:r>
            <a:r>
              <a:rPr lang="en-IN" sz="2400" dirty="0" smtClean="0">
                <a:latin typeface="Times New Roman" pitchFamily="18" charset="0"/>
                <a:cs typeface="Times New Roman" pitchFamily="18" charset="0"/>
              </a:rPr>
              <a:t>.</a:t>
            </a:r>
          </a:p>
          <a:p>
            <a:pPr marL="342900" indent="-342900">
              <a:buFont typeface="Wingdings" pitchFamily="2" charset="2"/>
              <a:buChar char="v"/>
            </a:pPr>
            <a:endParaRPr lang="en-IN" sz="2400" dirty="0">
              <a:latin typeface="Times New Roman" pitchFamily="18" charset="0"/>
              <a:cs typeface="Times New Roman" pitchFamily="18" charset="0"/>
            </a:endParaRPr>
          </a:p>
          <a:p>
            <a:pPr marL="342900" indent="-342900">
              <a:buFont typeface="Wingdings" pitchFamily="2" charset="2"/>
              <a:buChar char="v"/>
            </a:pPr>
            <a:r>
              <a:rPr lang="en-IN" sz="2400" dirty="0" smtClean="0">
                <a:latin typeface="Times New Roman" pitchFamily="18" charset="0"/>
                <a:cs typeface="Times New Roman" pitchFamily="18" charset="0"/>
              </a:rPr>
              <a:t>Each </a:t>
            </a:r>
            <a:r>
              <a:rPr lang="en-IN" sz="2400" dirty="0">
                <a:latin typeface="Times New Roman" pitchFamily="18" charset="0"/>
                <a:cs typeface="Times New Roman" pitchFamily="18" charset="0"/>
              </a:rPr>
              <a:t>triplet [codon] specifies one amino acid in a protein structure or a</a:t>
            </a:r>
            <a:r>
              <a:rPr lang="en-IN" sz="2400" u="sng" dirty="0">
                <a:latin typeface="Times New Roman" pitchFamily="18" charset="0"/>
                <a:cs typeface="Times New Roman" pitchFamily="18" charset="0"/>
              </a:rPr>
              <a:t> </a:t>
            </a:r>
            <a:r>
              <a:rPr lang="en-IN" sz="2400" u="sng" dirty="0">
                <a:solidFill>
                  <a:srgbClr val="FFFF00"/>
                </a:solidFill>
                <a:latin typeface="Times New Roman" pitchFamily="18" charset="0"/>
                <a:cs typeface="Times New Roman" pitchFamily="18" charset="0"/>
              </a:rPr>
              <a:t>start</a:t>
            </a:r>
            <a:r>
              <a:rPr lang="en-IN" sz="2400" u="sng" dirty="0">
                <a:latin typeface="Times New Roman" pitchFamily="18" charset="0"/>
                <a:cs typeface="Times New Roman" pitchFamily="18" charset="0"/>
              </a:rPr>
              <a:t> </a:t>
            </a:r>
            <a:r>
              <a:rPr lang="en-IN" sz="2400" dirty="0">
                <a:latin typeface="Times New Roman" pitchFamily="18" charset="0"/>
                <a:cs typeface="Times New Roman" pitchFamily="18" charset="0"/>
              </a:rPr>
              <a:t>codon (</a:t>
            </a:r>
            <a:r>
              <a:rPr lang="en-IN" sz="2400" b="1" dirty="0">
                <a:solidFill>
                  <a:srgbClr val="FFFF00"/>
                </a:solidFill>
                <a:latin typeface="Times New Roman" pitchFamily="18" charset="0"/>
                <a:cs typeface="Times New Roman" pitchFamily="18" charset="0"/>
              </a:rPr>
              <a:t>AUG</a:t>
            </a:r>
            <a:r>
              <a:rPr lang="en-IN" sz="2400" dirty="0">
                <a:latin typeface="Times New Roman" pitchFamily="18" charset="0"/>
                <a:cs typeface="Times New Roman" pitchFamily="18" charset="0"/>
              </a:rPr>
              <a:t>) or </a:t>
            </a:r>
            <a:r>
              <a:rPr lang="en-IN" sz="2400" u="sng" dirty="0">
                <a:solidFill>
                  <a:srgbClr val="FFFF00"/>
                </a:solidFill>
                <a:latin typeface="Times New Roman" pitchFamily="18" charset="0"/>
                <a:cs typeface="Times New Roman" pitchFamily="18" charset="0"/>
              </a:rPr>
              <a:t>stop</a:t>
            </a:r>
            <a:r>
              <a:rPr lang="en-IN" sz="2400" dirty="0">
                <a:latin typeface="Times New Roman" pitchFamily="18" charset="0"/>
                <a:cs typeface="Times New Roman" pitchFamily="18" charset="0"/>
              </a:rPr>
              <a:t> codon (</a:t>
            </a:r>
            <a:r>
              <a:rPr lang="en-IN" sz="2400" b="1" dirty="0">
                <a:solidFill>
                  <a:srgbClr val="FFFF00"/>
                </a:solidFill>
                <a:latin typeface="Times New Roman" pitchFamily="18" charset="0"/>
                <a:cs typeface="Times New Roman" pitchFamily="18" charset="0"/>
              </a:rPr>
              <a:t>UAA, UAG and UGA) </a:t>
            </a:r>
            <a:r>
              <a:rPr lang="en-IN" sz="2400" dirty="0">
                <a:latin typeface="Times New Roman" pitchFamily="18" charset="0"/>
                <a:cs typeface="Times New Roman" pitchFamily="18" charset="0"/>
              </a:rPr>
              <a:t>in protein </a:t>
            </a:r>
            <a:r>
              <a:rPr lang="en-IN" sz="2400" dirty="0" smtClean="0">
                <a:latin typeface="Times New Roman" pitchFamily="18" charset="0"/>
                <a:cs typeface="Times New Roman" pitchFamily="18" charset="0"/>
              </a:rPr>
              <a:t>synthesis</a:t>
            </a:r>
          </a:p>
          <a:p>
            <a:pPr marL="342900" indent="-342900">
              <a:buFont typeface="Wingdings" pitchFamily="2" charset="2"/>
              <a:buChar char="v"/>
            </a:pPr>
            <a:endParaRPr lang="en-IN" sz="2400" b="1" dirty="0" smtClean="0">
              <a:solidFill>
                <a:srgbClr val="FFFF00"/>
              </a:solidFill>
              <a:latin typeface="Times New Roman" pitchFamily="18" charset="0"/>
              <a:cs typeface="Times New Roman" pitchFamily="18" charset="0"/>
            </a:endParaRPr>
          </a:p>
          <a:p>
            <a:pPr marL="342900" indent="-342900">
              <a:buFont typeface="Wingdings" pitchFamily="2" charset="2"/>
              <a:buChar char="v"/>
            </a:pPr>
            <a:r>
              <a:rPr lang="en-IN" sz="2400" dirty="0" smtClean="0">
                <a:latin typeface="Times New Roman" pitchFamily="18" charset="0"/>
                <a:cs typeface="Times New Roman" pitchFamily="18" charset="0"/>
              </a:rPr>
              <a:t>The </a:t>
            </a:r>
            <a:r>
              <a:rPr lang="en-IN" sz="2400" dirty="0">
                <a:latin typeface="Times New Roman" pitchFamily="18" charset="0"/>
                <a:cs typeface="Times New Roman" pitchFamily="18" charset="0"/>
              </a:rPr>
              <a:t>triplet of bases that is complementary to a codon is called an </a:t>
            </a:r>
            <a:r>
              <a:rPr lang="en-IN" sz="2400" b="1" dirty="0">
                <a:latin typeface="Times New Roman" pitchFamily="18" charset="0"/>
                <a:cs typeface="Times New Roman" pitchFamily="18" charset="0"/>
              </a:rPr>
              <a:t>anti-codon</a:t>
            </a:r>
            <a:r>
              <a:rPr lang="en-IN" sz="2400" dirty="0">
                <a:latin typeface="Times New Roman" pitchFamily="18" charset="0"/>
                <a:cs typeface="Times New Roman" pitchFamily="18" charset="0"/>
              </a:rPr>
              <a:t>; conventionally, the triplet in the mRNA is called the codon and the triplet in the </a:t>
            </a:r>
            <a:r>
              <a:rPr lang="en-IN" sz="2400" dirty="0" err="1">
                <a:latin typeface="Times New Roman" pitchFamily="18" charset="0"/>
                <a:cs typeface="Times New Roman" pitchFamily="18" charset="0"/>
              </a:rPr>
              <a:t>tRNA</a:t>
            </a:r>
            <a:r>
              <a:rPr lang="en-IN" sz="2400" dirty="0">
                <a:latin typeface="Times New Roman" pitchFamily="18" charset="0"/>
                <a:cs typeface="Times New Roman" pitchFamily="18" charset="0"/>
              </a:rPr>
              <a:t> is called the </a:t>
            </a:r>
            <a:r>
              <a:rPr lang="en-IN" sz="2400" b="1" dirty="0">
                <a:solidFill>
                  <a:srgbClr val="FFFF00"/>
                </a:solidFill>
                <a:latin typeface="Times New Roman" pitchFamily="18" charset="0"/>
                <a:cs typeface="Times New Roman" pitchFamily="18" charset="0"/>
              </a:rPr>
              <a:t>anti-codon</a:t>
            </a:r>
            <a:r>
              <a:rPr lang="en-IN" sz="2400" dirty="0">
                <a:solidFill>
                  <a:srgbClr val="FFFF00"/>
                </a:solidFill>
                <a:latin typeface="Times New Roman" pitchFamily="18" charset="0"/>
                <a:cs typeface="Times New Roman" pitchFamily="18" charset="0"/>
              </a:rPr>
              <a:t>.</a:t>
            </a:r>
          </a:p>
          <a:p>
            <a:endParaRPr lang="en-IN" sz="2400" dirty="0"/>
          </a:p>
          <a:p>
            <a:r>
              <a:rPr lang="en-IN" sz="2400" dirty="0"/>
              <a:t/>
            </a:r>
            <a:br>
              <a:rPr lang="en-IN" sz="2400" dirty="0"/>
            </a:br>
            <a:endParaRPr lang="en-IN" sz="2400" dirty="0">
              <a:effectLst/>
              <a:ea typeface="Calibri" panose="020F0502020204030204" pitchFamily="34" charset="0"/>
              <a:cs typeface="Arial" panose="020B0604020202020204" pitchFamily="34" charset="0"/>
            </a:endParaRPr>
          </a:p>
        </p:txBody>
      </p:sp>
      <p:sp>
        <p:nvSpPr>
          <p:cNvPr id="2" name="Title 1"/>
          <p:cNvSpPr>
            <a:spLocks noGrp="1"/>
          </p:cNvSpPr>
          <p:nvPr>
            <p:ph type="title"/>
          </p:nvPr>
        </p:nvSpPr>
        <p:spPr>
          <a:xfrm>
            <a:off x="425387" y="42802"/>
            <a:ext cx="9404723" cy="1400530"/>
          </a:xfrm>
        </p:spPr>
        <p:txBody>
          <a:bodyPr/>
          <a:lstStyle/>
          <a:p>
            <a:r>
              <a:rPr lang="en-IN" sz="4400" b="1" dirty="0">
                <a:ea typeface="Times New Roman" panose="02020603050405020304" pitchFamily="18" charset="0"/>
                <a:cs typeface="Arial" panose="020B0604020202020204" pitchFamily="34" charset="0"/>
              </a:rPr>
              <a:t>Genetic code</a:t>
            </a:r>
            <a:br>
              <a:rPr lang="en-IN" sz="4400" b="1" dirty="0">
                <a:ea typeface="Times New Roman" panose="02020603050405020304" pitchFamily="18" charset="0"/>
                <a:cs typeface="Arial" panose="020B0604020202020204" pitchFamily="34" charset="0"/>
              </a:rPr>
            </a:br>
            <a:endParaRPr lang="en-US" dirty="0"/>
          </a:p>
        </p:txBody>
      </p:sp>
    </p:spTree>
    <p:extLst>
      <p:ext uri="{BB962C8B-B14F-4D97-AF65-F5344CB8AC3E}">
        <p14:creationId xmlns:p14="http://schemas.microsoft.com/office/powerpoint/2010/main" val="36219506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569851890"/>
              </p:ext>
            </p:extLst>
          </p:nvPr>
        </p:nvGraphicFramePr>
        <p:xfrm>
          <a:off x="173422" y="2"/>
          <a:ext cx="11765294" cy="6591867"/>
        </p:xfrm>
        <a:graphic>
          <a:graphicData uri="http://schemas.openxmlformats.org/drawingml/2006/table">
            <a:tbl>
              <a:tblPr firstRow="1" firstCol="1" bandRow="1">
                <a:tableStyleId>{8799B23B-EC83-4686-B30A-512413B5E67A}</a:tableStyleId>
              </a:tblPr>
              <a:tblGrid>
                <a:gridCol w="5908330"/>
                <a:gridCol w="5856964"/>
              </a:tblGrid>
              <a:tr h="571067">
                <a:tc>
                  <a:txBody>
                    <a:bodyPr/>
                    <a:lstStyle/>
                    <a:p>
                      <a:pPr marL="6350" marR="36195" indent="-6350" algn="ctr">
                        <a:lnSpc>
                          <a:spcPct val="107000"/>
                        </a:lnSpc>
                        <a:spcAft>
                          <a:spcPts val="0"/>
                        </a:spcAft>
                      </a:pPr>
                      <a:r>
                        <a:rPr lang="en-IN" sz="2000" b="1" dirty="0">
                          <a:solidFill>
                            <a:schemeClr val="tx1"/>
                          </a:solidFill>
                          <a:effectLst/>
                          <a:latin typeface="Times New Roman" pitchFamily="18" charset="0"/>
                          <a:cs typeface="Times New Roman" pitchFamily="18" charset="0"/>
                        </a:rPr>
                        <a:t>DNA </a:t>
                      </a:r>
                      <a:endParaRPr lang="en-IN" sz="2000" b="1" dirty="0">
                        <a:solidFill>
                          <a:schemeClr val="tx1"/>
                        </a:solidFill>
                        <a:effectLst/>
                        <a:latin typeface="Times New Roman" panose="02020603050405020304" pitchFamily="18" charset="0"/>
                        <a:ea typeface="Times New Roman" panose="02020603050405020304" pitchFamily="18" charset="0"/>
                        <a:cs typeface="Times New Roman" pitchFamily="18" charset="0"/>
                      </a:endParaRPr>
                    </a:p>
                  </a:txBody>
                  <a:tcPr marL="62230" marR="37465" marT="41910" marB="0"/>
                </a:tc>
                <a:tc>
                  <a:txBody>
                    <a:bodyPr/>
                    <a:lstStyle/>
                    <a:p>
                      <a:pPr marL="6350" marR="26670" indent="-6350" algn="ctr">
                        <a:lnSpc>
                          <a:spcPct val="107000"/>
                        </a:lnSpc>
                        <a:spcAft>
                          <a:spcPts val="0"/>
                        </a:spcAft>
                      </a:pPr>
                      <a:r>
                        <a:rPr lang="en-IN" sz="2000" b="1" dirty="0">
                          <a:solidFill>
                            <a:schemeClr val="tx1"/>
                          </a:solidFill>
                          <a:effectLst/>
                          <a:latin typeface="Times New Roman" pitchFamily="18" charset="0"/>
                          <a:cs typeface="Times New Roman" pitchFamily="18" charset="0"/>
                        </a:rPr>
                        <a:t>RNA </a:t>
                      </a:r>
                      <a:endParaRPr lang="en-IN" sz="2000" b="1" dirty="0">
                        <a:solidFill>
                          <a:schemeClr val="tx1"/>
                        </a:solidFill>
                        <a:effectLst/>
                        <a:latin typeface="Times New Roman" panose="02020603050405020304" pitchFamily="18" charset="0"/>
                        <a:ea typeface="Times New Roman" panose="02020603050405020304" pitchFamily="18" charset="0"/>
                        <a:cs typeface="Times New Roman" pitchFamily="18" charset="0"/>
                      </a:endParaRPr>
                    </a:p>
                  </a:txBody>
                  <a:tcPr marL="62230" marR="37465" marT="41910" marB="0"/>
                </a:tc>
              </a:tr>
              <a:tr h="935056">
                <a:tc>
                  <a:txBody>
                    <a:bodyPr/>
                    <a:lstStyle/>
                    <a:p>
                      <a:pPr marL="6350" marR="32385" indent="-6350" algn="l">
                        <a:lnSpc>
                          <a:spcPct val="107000"/>
                        </a:lnSpc>
                        <a:spcAft>
                          <a:spcPts val="675"/>
                        </a:spcAft>
                      </a:pPr>
                      <a:r>
                        <a:rPr lang="en-IN" sz="1600" b="1" dirty="0">
                          <a:solidFill>
                            <a:schemeClr val="tx1"/>
                          </a:solidFill>
                          <a:effectLst/>
                          <a:latin typeface="Times New Roman" pitchFamily="18" charset="0"/>
                          <a:cs typeface="Times New Roman" pitchFamily="18" charset="0"/>
                        </a:rPr>
                        <a:t>Double helical strand and rarely single </a:t>
                      </a:r>
                    </a:p>
                    <a:p>
                      <a:pPr marL="6350" marR="32385" indent="-6350" algn="l">
                        <a:lnSpc>
                          <a:spcPct val="107000"/>
                        </a:lnSpc>
                        <a:spcAft>
                          <a:spcPts val="0"/>
                        </a:spcAft>
                      </a:pPr>
                      <a:r>
                        <a:rPr lang="en-IN" sz="1600" b="1" dirty="0">
                          <a:solidFill>
                            <a:schemeClr val="tx1"/>
                          </a:solidFill>
                          <a:effectLst/>
                          <a:latin typeface="Times New Roman" pitchFamily="18" charset="0"/>
                          <a:cs typeface="Times New Roman" pitchFamily="18" charset="0"/>
                        </a:rPr>
                        <a:t>strand </a:t>
                      </a:r>
                      <a:endParaRPr lang="en-IN" sz="1600" b="1" dirty="0">
                        <a:solidFill>
                          <a:schemeClr val="tx1"/>
                        </a:solidFill>
                        <a:effectLst/>
                        <a:latin typeface="Times New Roman" panose="02020603050405020304" pitchFamily="18" charset="0"/>
                        <a:ea typeface="Times New Roman" panose="02020603050405020304" pitchFamily="18" charset="0"/>
                        <a:cs typeface="Times New Roman" pitchFamily="18" charset="0"/>
                      </a:endParaRPr>
                    </a:p>
                  </a:txBody>
                  <a:tcPr marL="62230" marR="37465" marT="41910" marB="0"/>
                </a:tc>
                <a:tc>
                  <a:txBody>
                    <a:bodyPr/>
                    <a:lstStyle/>
                    <a:p>
                      <a:pPr marL="6350" marR="32385" indent="-6350" algn="l">
                        <a:lnSpc>
                          <a:spcPct val="107000"/>
                        </a:lnSpc>
                        <a:spcAft>
                          <a:spcPts val="0"/>
                        </a:spcAft>
                      </a:pPr>
                      <a:r>
                        <a:rPr lang="en-IN" sz="1600" b="1" kern="1200" dirty="0">
                          <a:solidFill>
                            <a:schemeClr val="tx1"/>
                          </a:solidFill>
                          <a:effectLst/>
                          <a:latin typeface="Times New Roman" pitchFamily="18" charset="0"/>
                          <a:cs typeface="Times New Roman" pitchFamily="18" charset="0"/>
                        </a:rPr>
                        <a:t>Single strand and rarely double strand </a:t>
                      </a:r>
                      <a:endParaRPr lang="en-IN" sz="1600" b="1" kern="1200" dirty="0">
                        <a:solidFill>
                          <a:schemeClr val="tx1"/>
                        </a:solidFill>
                        <a:effectLst/>
                        <a:latin typeface="Times New Roman" panose="02020603050405020304" pitchFamily="18" charset="0"/>
                        <a:ea typeface="Times New Roman" panose="02020603050405020304" pitchFamily="18" charset="0"/>
                        <a:cs typeface="Times New Roman" pitchFamily="18" charset="0"/>
                      </a:endParaRPr>
                    </a:p>
                  </a:txBody>
                  <a:tcPr marL="62230" marR="37465" marT="41910" marB="0"/>
                </a:tc>
              </a:tr>
              <a:tr h="935056">
                <a:tc>
                  <a:txBody>
                    <a:bodyPr/>
                    <a:lstStyle/>
                    <a:p>
                      <a:pPr marL="6350" marR="32385" indent="-6350" algn="l">
                        <a:lnSpc>
                          <a:spcPct val="107000"/>
                        </a:lnSpc>
                        <a:spcAft>
                          <a:spcPts val="675"/>
                        </a:spcAft>
                      </a:pPr>
                      <a:r>
                        <a:rPr lang="en-IN" sz="1600" b="1" dirty="0">
                          <a:solidFill>
                            <a:schemeClr val="tx1"/>
                          </a:solidFill>
                          <a:effectLst/>
                          <a:latin typeface="Times New Roman" pitchFamily="18" charset="0"/>
                          <a:cs typeface="Times New Roman" pitchFamily="18" charset="0"/>
                        </a:rPr>
                        <a:t>In pentose sugar </a:t>
                      </a:r>
                      <a:r>
                        <a:rPr lang="en-IN" sz="1600" b="1" dirty="0" smtClean="0">
                          <a:solidFill>
                            <a:schemeClr val="tx1"/>
                          </a:solidFill>
                          <a:effectLst/>
                          <a:latin typeface="Times New Roman" pitchFamily="18" charset="0"/>
                          <a:cs typeface="Times New Roman" pitchFamily="18" charset="0"/>
                        </a:rPr>
                        <a:t>has</a:t>
                      </a:r>
                      <a:r>
                        <a:rPr lang="en-IN" sz="1600" b="1" baseline="0" dirty="0" smtClean="0">
                          <a:solidFill>
                            <a:schemeClr val="tx1"/>
                          </a:solidFill>
                          <a:effectLst/>
                          <a:latin typeface="Times New Roman" pitchFamily="18" charset="0"/>
                          <a:cs typeface="Times New Roman" pitchFamily="18" charset="0"/>
                        </a:rPr>
                        <a:t> </a:t>
                      </a:r>
                      <a:r>
                        <a:rPr lang="en-IN" sz="1600" b="1" dirty="0" smtClean="0">
                          <a:solidFill>
                            <a:schemeClr val="tx1"/>
                          </a:solidFill>
                          <a:effectLst/>
                          <a:latin typeface="Times New Roman" pitchFamily="18" charset="0"/>
                          <a:cs typeface="Times New Roman" pitchFamily="18" charset="0"/>
                        </a:rPr>
                        <a:t>deoxyribose </a:t>
                      </a:r>
                      <a:endParaRPr lang="en-IN" sz="1600" b="1" dirty="0">
                        <a:solidFill>
                          <a:schemeClr val="tx1"/>
                        </a:solidFill>
                        <a:effectLst/>
                        <a:latin typeface="Times New Roman" pitchFamily="18" charset="0"/>
                        <a:cs typeface="Times New Roman" pitchFamily="18" charset="0"/>
                      </a:endParaRPr>
                    </a:p>
                    <a:p>
                      <a:pPr marL="6350" marR="32385" indent="-6350" algn="l">
                        <a:lnSpc>
                          <a:spcPct val="107000"/>
                        </a:lnSpc>
                        <a:spcAft>
                          <a:spcPts val="0"/>
                        </a:spcAft>
                      </a:pPr>
                      <a:r>
                        <a:rPr lang="en-IN" sz="1600" b="1" dirty="0">
                          <a:solidFill>
                            <a:schemeClr val="tx1"/>
                          </a:solidFill>
                          <a:effectLst/>
                          <a:latin typeface="Times New Roman" pitchFamily="18" charset="0"/>
                          <a:cs typeface="Times New Roman" pitchFamily="18" charset="0"/>
                        </a:rPr>
                        <a:t>which contains an H atom at C-2 </a:t>
                      </a:r>
                      <a:endParaRPr lang="en-IN" sz="1600" b="1" dirty="0">
                        <a:solidFill>
                          <a:schemeClr val="tx1"/>
                        </a:solidFill>
                        <a:effectLst/>
                        <a:latin typeface="Times New Roman" panose="02020603050405020304" pitchFamily="18" charset="0"/>
                        <a:ea typeface="Times New Roman" panose="02020603050405020304" pitchFamily="18" charset="0"/>
                        <a:cs typeface="Times New Roman" pitchFamily="18" charset="0"/>
                      </a:endParaRPr>
                    </a:p>
                  </a:txBody>
                  <a:tcPr marL="62230" marR="37465" marT="41910" marB="0"/>
                </a:tc>
                <a:tc>
                  <a:txBody>
                    <a:bodyPr/>
                    <a:lstStyle/>
                    <a:p>
                      <a:pPr marL="6350" marR="32385" indent="-6350" algn="l">
                        <a:lnSpc>
                          <a:spcPct val="107000"/>
                        </a:lnSpc>
                        <a:spcAft>
                          <a:spcPts val="675"/>
                        </a:spcAft>
                      </a:pPr>
                      <a:r>
                        <a:rPr lang="en-IN" sz="1600" b="1" kern="1200" dirty="0">
                          <a:solidFill>
                            <a:schemeClr val="tx1"/>
                          </a:solidFill>
                          <a:effectLst/>
                          <a:latin typeface="Times New Roman" pitchFamily="18" charset="0"/>
                          <a:cs typeface="Times New Roman" pitchFamily="18" charset="0"/>
                        </a:rPr>
                        <a:t>In pentose sugar have ribose which contains </a:t>
                      </a:r>
                    </a:p>
                    <a:p>
                      <a:pPr marL="6350" marR="32385" indent="-6350" algn="l">
                        <a:lnSpc>
                          <a:spcPct val="107000"/>
                        </a:lnSpc>
                        <a:spcAft>
                          <a:spcPts val="0"/>
                        </a:spcAft>
                      </a:pPr>
                      <a:r>
                        <a:rPr lang="en-IN" sz="1600" b="1" kern="1200" dirty="0" smtClean="0">
                          <a:solidFill>
                            <a:schemeClr val="tx1"/>
                          </a:solidFill>
                          <a:effectLst/>
                          <a:latin typeface="Times New Roman" pitchFamily="18" charset="0"/>
                          <a:cs typeface="Times New Roman" pitchFamily="18" charset="0"/>
                        </a:rPr>
                        <a:t>hydroxyl </a:t>
                      </a:r>
                      <a:r>
                        <a:rPr lang="en-IN" sz="1600" b="1" kern="1200" dirty="0">
                          <a:solidFill>
                            <a:schemeClr val="tx1"/>
                          </a:solidFill>
                          <a:effectLst/>
                          <a:latin typeface="Times New Roman" pitchFamily="18" charset="0"/>
                          <a:cs typeface="Times New Roman" pitchFamily="18" charset="0"/>
                        </a:rPr>
                        <a:t>group </a:t>
                      </a:r>
                      <a:endParaRPr lang="en-IN" sz="1600" b="1" kern="1200" dirty="0">
                        <a:solidFill>
                          <a:schemeClr val="tx1"/>
                        </a:solidFill>
                        <a:effectLst/>
                        <a:latin typeface="Times New Roman" panose="02020603050405020304" pitchFamily="18" charset="0"/>
                        <a:ea typeface="Times New Roman" panose="02020603050405020304" pitchFamily="18" charset="0"/>
                        <a:cs typeface="Times New Roman" pitchFamily="18" charset="0"/>
                      </a:endParaRPr>
                    </a:p>
                  </a:txBody>
                  <a:tcPr marL="62230" marR="37465" marT="41910" marB="0"/>
                </a:tc>
              </a:tr>
              <a:tr h="935056">
                <a:tc>
                  <a:txBody>
                    <a:bodyPr/>
                    <a:lstStyle/>
                    <a:p>
                      <a:pPr marL="6350" marR="32385" indent="-6350" algn="l">
                        <a:lnSpc>
                          <a:spcPct val="107000"/>
                        </a:lnSpc>
                        <a:spcAft>
                          <a:spcPts val="675"/>
                        </a:spcAft>
                      </a:pPr>
                      <a:r>
                        <a:rPr lang="en-IN" sz="1600" b="1" dirty="0">
                          <a:solidFill>
                            <a:schemeClr val="tx1"/>
                          </a:solidFill>
                          <a:effectLst/>
                          <a:latin typeface="Times New Roman" pitchFamily="18" charset="0"/>
                          <a:cs typeface="Times New Roman" pitchFamily="18" charset="0"/>
                        </a:rPr>
                        <a:t>The nitrogenous bases are adenine, </a:t>
                      </a:r>
                    </a:p>
                    <a:p>
                      <a:pPr marL="6350" marR="32385" indent="-6350" algn="l">
                        <a:lnSpc>
                          <a:spcPct val="107000"/>
                        </a:lnSpc>
                        <a:spcAft>
                          <a:spcPts val="0"/>
                        </a:spcAft>
                      </a:pPr>
                      <a:r>
                        <a:rPr lang="en-IN" sz="1600" b="1" dirty="0">
                          <a:solidFill>
                            <a:schemeClr val="tx1"/>
                          </a:solidFill>
                          <a:effectLst/>
                          <a:latin typeface="Times New Roman" pitchFamily="18" charset="0"/>
                          <a:cs typeface="Times New Roman" pitchFamily="18" charset="0"/>
                        </a:rPr>
                        <a:t>thymine, guanine, and cytosine </a:t>
                      </a:r>
                      <a:endParaRPr lang="en-IN" sz="1600" b="1" dirty="0">
                        <a:solidFill>
                          <a:schemeClr val="tx1"/>
                        </a:solidFill>
                        <a:effectLst/>
                        <a:latin typeface="Times New Roman" panose="02020603050405020304" pitchFamily="18" charset="0"/>
                        <a:ea typeface="Times New Roman" panose="02020603050405020304" pitchFamily="18" charset="0"/>
                        <a:cs typeface="Times New Roman" pitchFamily="18" charset="0"/>
                      </a:endParaRPr>
                    </a:p>
                  </a:txBody>
                  <a:tcPr marL="62230" marR="37465" marT="41910" marB="0"/>
                </a:tc>
                <a:tc>
                  <a:txBody>
                    <a:bodyPr/>
                    <a:lstStyle/>
                    <a:p>
                      <a:pPr marL="6350" marR="32385" indent="-6350" algn="l">
                        <a:lnSpc>
                          <a:spcPct val="107000"/>
                        </a:lnSpc>
                        <a:spcAft>
                          <a:spcPts val="675"/>
                        </a:spcAft>
                      </a:pPr>
                      <a:r>
                        <a:rPr lang="en-IN" sz="1600" b="1" kern="1200" dirty="0">
                          <a:solidFill>
                            <a:schemeClr val="tx1"/>
                          </a:solidFill>
                          <a:effectLst/>
                          <a:latin typeface="Times New Roman" pitchFamily="18" charset="0"/>
                          <a:cs typeface="Times New Roman" pitchFamily="18" charset="0"/>
                        </a:rPr>
                        <a:t>The nitrogenous bases are adenine, uracil, </a:t>
                      </a:r>
                    </a:p>
                    <a:p>
                      <a:pPr marL="6350" marR="32385" indent="-6350" algn="l">
                        <a:lnSpc>
                          <a:spcPct val="107000"/>
                        </a:lnSpc>
                        <a:spcAft>
                          <a:spcPts val="0"/>
                        </a:spcAft>
                      </a:pPr>
                      <a:r>
                        <a:rPr lang="en-IN" sz="1600" b="1" kern="1200" dirty="0">
                          <a:solidFill>
                            <a:schemeClr val="tx1"/>
                          </a:solidFill>
                          <a:effectLst/>
                          <a:latin typeface="Times New Roman" pitchFamily="18" charset="0"/>
                          <a:cs typeface="Times New Roman" pitchFamily="18" charset="0"/>
                        </a:rPr>
                        <a:t>guanine, and cytosine </a:t>
                      </a:r>
                      <a:endParaRPr lang="en-IN" sz="1600" b="1" kern="1200" dirty="0">
                        <a:solidFill>
                          <a:schemeClr val="tx1"/>
                        </a:solidFill>
                        <a:effectLst/>
                        <a:latin typeface="Times New Roman" panose="02020603050405020304" pitchFamily="18" charset="0"/>
                        <a:ea typeface="Times New Roman" panose="02020603050405020304" pitchFamily="18" charset="0"/>
                        <a:cs typeface="Times New Roman" pitchFamily="18" charset="0"/>
                      </a:endParaRPr>
                    </a:p>
                  </a:txBody>
                  <a:tcPr marL="62230" marR="37465" marT="41910" marB="0"/>
                </a:tc>
              </a:tr>
              <a:tr h="935056">
                <a:tc>
                  <a:txBody>
                    <a:bodyPr/>
                    <a:lstStyle/>
                    <a:p>
                      <a:pPr marL="6350" marR="32385" indent="-6350" algn="l">
                        <a:lnSpc>
                          <a:spcPct val="107000"/>
                        </a:lnSpc>
                        <a:spcAft>
                          <a:spcPts val="675"/>
                        </a:spcAft>
                      </a:pPr>
                      <a:r>
                        <a:rPr lang="en-IN" sz="1600" b="1" dirty="0">
                          <a:solidFill>
                            <a:schemeClr val="tx1"/>
                          </a:solidFill>
                          <a:effectLst/>
                          <a:latin typeface="Times New Roman" pitchFamily="18" charset="0"/>
                          <a:cs typeface="Times New Roman" pitchFamily="18" charset="0"/>
                        </a:rPr>
                        <a:t>Base pairing is </a:t>
                      </a:r>
                      <a:r>
                        <a:rPr lang="en-IN" sz="1600" b="1" dirty="0" smtClean="0">
                          <a:solidFill>
                            <a:schemeClr val="tx1"/>
                          </a:solidFill>
                          <a:effectLst/>
                          <a:latin typeface="Times New Roman" pitchFamily="18" charset="0"/>
                          <a:cs typeface="Times New Roman" pitchFamily="18" charset="0"/>
                        </a:rPr>
                        <a:t> </a:t>
                      </a:r>
                      <a:r>
                        <a:rPr lang="en-IN" sz="1600" b="1" dirty="0">
                          <a:solidFill>
                            <a:schemeClr val="tx1"/>
                          </a:solidFill>
                          <a:effectLst/>
                          <a:latin typeface="Times New Roman" pitchFamily="18" charset="0"/>
                          <a:cs typeface="Times New Roman" pitchFamily="18" charset="0"/>
                        </a:rPr>
                        <a:t>which A </a:t>
                      </a:r>
                    </a:p>
                    <a:p>
                      <a:pPr marL="6350" marR="32385" indent="-6350" algn="l">
                        <a:lnSpc>
                          <a:spcPct val="107000"/>
                        </a:lnSpc>
                        <a:spcAft>
                          <a:spcPts val="0"/>
                        </a:spcAft>
                      </a:pPr>
                      <a:r>
                        <a:rPr lang="en-IN" sz="1600" b="1" dirty="0">
                          <a:solidFill>
                            <a:schemeClr val="tx1"/>
                          </a:solidFill>
                          <a:effectLst/>
                          <a:latin typeface="Times New Roman" pitchFamily="18" charset="0"/>
                          <a:cs typeface="Times New Roman" pitchFamily="18" charset="0"/>
                        </a:rPr>
                        <a:t>is pairs with T and G pairs with C </a:t>
                      </a:r>
                      <a:endParaRPr lang="en-IN" sz="1600" b="1" dirty="0">
                        <a:solidFill>
                          <a:schemeClr val="tx1"/>
                        </a:solidFill>
                        <a:effectLst/>
                        <a:latin typeface="Times New Roman" panose="02020603050405020304" pitchFamily="18" charset="0"/>
                        <a:ea typeface="Times New Roman" panose="02020603050405020304" pitchFamily="18" charset="0"/>
                        <a:cs typeface="Times New Roman" pitchFamily="18" charset="0"/>
                      </a:endParaRPr>
                    </a:p>
                  </a:txBody>
                  <a:tcPr marL="62230" marR="37465" marT="41910" marB="0"/>
                </a:tc>
                <a:tc>
                  <a:txBody>
                    <a:bodyPr/>
                    <a:lstStyle/>
                    <a:p>
                      <a:pPr marL="6350" marR="32385" indent="-6350" algn="l">
                        <a:lnSpc>
                          <a:spcPct val="107000"/>
                        </a:lnSpc>
                        <a:spcAft>
                          <a:spcPts val="675"/>
                        </a:spcAft>
                      </a:pPr>
                      <a:r>
                        <a:rPr lang="en-IN" sz="1600" b="1" kern="1200" dirty="0">
                          <a:solidFill>
                            <a:schemeClr val="tx1"/>
                          </a:solidFill>
                          <a:effectLst/>
                          <a:latin typeface="Times New Roman" pitchFamily="18" charset="0"/>
                          <a:cs typeface="Times New Roman" pitchFamily="18" charset="0"/>
                        </a:rPr>
                        <a:t>Base pairing takes place, A pairs with U and </a:t>
                      </a:r>
                    </a:p>
                    <a:p>
                      <a:pPr marL="6350" marR="32385" indent="-6350" algn="l">
                        <a:lnSpc>
                          <a:spcPct val="107000"/>
                        </a:lnSpc>
                        <a:spcAft>
                          <a:spcPts val="0"/>
                        </a:spcAft>
                      </a:pPr>
                      <a:r>
                        <a:rPr lang="en-IN" sz="1600" b="1" kern="1200" dirty="0">
                          <a:solidFill>
                            <a:schemeClr val="tx1"/>
                          </a:solidFill>
                          <a:effectLst/>
                          <a:latin typeface="Times New Roman" pitchFamily="18" charset="0"/>
                          <a:cs typeface="Times New Roman" pitchFamily="18" charset="0"/>
                        </a:rPr>
                        <a:t>G pairs with C </a:t>
                      </a:r>
                      <a:endParaRPr lang="en-IN" sz="1600" b="1" kern="1200" dirty="0">
                        <a:solidFill>
                          <a:schemeClr val="tx1"/>
                        </a:solidFill>
                        <a:effectLst/>
                        <a:latin typeface="Times New Roman" panose="02020603050405020304" pitchFamily="18" charset="0"/>
                        <a:ea typeface="Times New Roman" panose="02020603050405020304" pitchFamily="18" charset="0"/>
                        <a:cs typeface="Times New Roman" pitchFamily="18" charset="0"/>
                      </a:endParaRPr>
                    </a:p>
                  </a:txBody>
                  <a:tcPr marL="62230" marR="37465" marT="41910" marB="0"/>
                </a:tc>
              </a:tr>
              <a:tr h="672831">
                <a:tc>
                  <a:txBody>
                    <a:bodyPr/>
                    <a:lstStyle/>
                    <a:p>
                      <a:pPr marL="6350" marR="32385" indent="-6350" algn="l">
                        <a:lnSpc>
                          <a:spcPct val="107000"/>
                        </a:lnSpc>
                        <a:spcAft>
                          <a:spcPts val="675"/>
                        </a:spcAft>
                      </a:pPr>
                      <a:r>
                        <a:rPr lang="en-IN" sz="1600" b="1" dirty="0">
                          <a:solidFill>
                            <a:schemeClr val="tx1"/>
                          </a:solidFill>
                          <a:effectLst/>
                          <a:latin typeface="Times New Roman" pitchFamily="18" charset="0"/>
                          <a:cs typeface="Times New Roman" pitchFamily="18" charset="0"/>
                        </a:rPr>
                        <a:t>Base pairing occupies the entire length of </a:t>
                      </a:r>
                    </a:p>
                    <a:p>
                      <a:pPr marL="6350" marR="32385" indent="-6350" algn="l">
                        <a:lnSpc>
                          <a:spcPct val="107000"/>
                        </a:lnSpc>
                        <a:spcAft>
                          <a:spcPts val="0"/>
                        </a:spcAft>
                      </a:pPr>
                      <a:r>
                        <a:rPr lang="en-IN" sz="1600" b="1" dirty="0">
                          <a:solidFill>
                            <a:schemeClr val="tx1"/>
                          </a:solidFill>
                          <a:effectLst/>
                          <a:latin typeface="Times New Roman" pitchFamily="18" charset="0"/>
                          <a:cs typeface="Times New Roman" pitchFamily="18" charset="0"/>
                        </a:rPr>
                        <a:t>DNA molecule </a:t>
                      </a:r>
                      <a:endParaRPr lang="en-IN" sz="1600" b="1" dirty="0">
                        <a:solidFill>
                          <a:schemeClr val="tx1"/>
                        </a:solidFill>
                        <a:effectLst/>
                        <a:latin typeface="Times New Roman" panose="02020603050405020304" pitchFamily="18" charset="0"/>
                        <a:ea typeface="Times New Roman" panose="02020603050405020304" pitchFamily="18" charset="0"/>
                        <a:cs typeface="Times New Roman" pitchFamily="18" charset="0"/>
                      </a:endParaRPr>
                    </a:p>
                  </a:txBody>
                  <a:tcPr marL="62230" marR="37465" marT="41910" marB="0"/>
                </a:tc>
                <a:tc>
                  <a:txBody>
                    <a:bodyPr/>
                    <a:lstStyle/>
                    <a:p>
                      <a:pPr marL="6350" marR="32385" indent="-6350" algn="l">
                        <a:lnSpc>
                          <a:spcPct val="107000"/>
                        </a:lnSpc>
                        <a:spcAft>
                          <a:spcPts val="675"/>
                        </a:spcAft>
                      </a:pPr>
                      <a:r>
                        <a:rPr lang="en-IN" sz="1600" b="1" kern="1200" dirty="0">
                          <a:solidFill>
                            <a:schemeClr val="tx1"/>
                          </a:solidFill>
                          <a:effectLst/>
                          <a:latin typeface="Times New Roman" pitchFamily="18" charset="0"/>
                          <a:cs typeface="Times New Roman" pitchFamily="18" charset="0"/>
                        </a:rPr>
                        <a:t>Base pairing involves in only the helical </a:t>
                      </a:r>
                    </a:p>
                    <a:p>
                      <a:pPr marL="6350" marR="32385" indent="-6350" algn="l">
                        <a:lnSpc>
                          <a:spcPct val="107000"/>
                        </a:lnSpc>
                        <a:spcAft>
                          <a:spcPts val="0"/>
                        </a:spcAft>
                      </a:pPr>
                      <a:r>
                        <a:rPr lang="en-IN" sz="1600" b="1" kern="1200" dirty="0">
                          <a:solidFill>
                            <a:schemeClr val="tx1"/>
                          </a:solidFill>
                          <a:effectLst/>
                          <a:latin typeface="Times New Roman" pitchFamily="18" charset="0"/>
                          <a:cs typeface="Times New Roman" pitchFamily="18" charset="0"/>
                        </a:rPr>
                        <a:t>region of an RNA molecule.  </a:t>
                      </a:r>
                      <a:endParaRPr lang="en-IN" sz="1600" b="1" kern="1200" dirty="0">
                        <a:solidFill>
                          <a:schemeClr val="tx1"/>
                        </a:solidFill>
                        <a:effectLst/>
                        <a:latin typeface="Times New Roman" panose="02020603050405020304" pitchFamily="18" charset="0"/>
                        <a:ea typeface="Times New Roman" panose="02020603050405020304" pitchFamily="18" charset="0"/>
                        <a:cs typeface="Times New Roman" pitchFamily="18" charset="0"/>
                      </a:endParaRPr>
                    </a:p>
                  </a:txBody>
                  <a:tcPr marL="62230" marR="37465" marT="41910" marB="0"/>
                </a:tc>
              </a:tr>
              <a:tr h="935056">
                <a:tc>
                  <a:txBody>
                    <a:bodyPr/>
                    <a:lstStyle/>
                    <a:p>
                      <a:pPr marL="6350" marR="32385" indent="-6350" algn="l">
                        <a:lnSpc>
                          <a:spcPct val="107000"/>
                        </a:lnSpc>
                        <a:spcAft>
                          <a:spcPts val="675"/>
                        </a:spcAft>
                      </a:pPr>
                      <a:r>
                        <a:rPr lang="en-IN" sz="1600" b="1" dirty="0">
                          <a:solidFill>
                            <a:schemeClr val="tx1"/>
                          </a:solidFill>
                          <a:effectLst/>
                          <a:latin typeface="Times New Roman" pitchFamily="18" charset="0"/>
                          <a:cs typeface="Times New Roman" pitchFamily="18" charset="0"/>
                        </a:rPr>
                        <a:t>DNA is of three types: Double helical </a:t>
                      </a:r>
                    </a:p>
                    <a:p>
                      <a:pPr marL="6350" marR="32385" indent="-6350" algn="l">
                        <a:lnSpc>
                          <a:spcPct val="107000"/>
                        </a:lnSpc>
                        <a:spcAft>
                          <a:spcPts val="0"/>
                        </a:spcAft>
                      </a:pPr>
                      <a:r>
                        <a:rPr lang="en-IN" sz="1600" b="1" dirty="0">
                          <a:solidFill>
                            <a:schemeClr val="tx1"/>
                          </a:solidFill>
                          <a:effectLst/>
                          <a:latin typeface="Times New Roman" pitchFamily="18" charset="0"/>
                          <a:cs typeface="Times New Roman" pitchFamily="18" charset="0"/>
                        </a:rPr>
                        <a:t>stranded, circular or single-stranded </a:t>
                      </a:r>
                      <a:endParaRPr lang="en-IN" sz="1600" b="1" dirty="0">
                        <a:solidFill>
                          <a:schemeClr val="tx1"/>
                        </a:solidFill>
                        <a:effectLst/>
                        <a:latin typeface="Times New Roman" panose="02020603050405020304" pitchFamily="18" charset="0"/>
                        <a:ea typeface="Times New Roman" panose="02020603050405020304" pitchFamily="18" charset="0"/>
                        <a:cs typeface="Times New Roman" pitchFamily="18" charset="0"/>
                      </a:endParaRPr>
                    </a:p>
                  </a:txBody>
                  <a:tcPr marL="62230" marR="37465" marT="41910" marB="0"/>
                </a:tc>
                <a:tc>
                  <a:txBody>
                    <a:bodyPr/>
                    <a:lstStyle/>
                    <a:p>
                      <a:pPr marL="6350" marR="32385" indent="-6350" algn="l">
                        <a:lnSpc>
                          <a:spcPct val="107000"/>
                        </a:lnSpc>
                        <a:spcAft>
                          <a:spcPts val="675"/>
                        </a:spcAft>
                      </a:pPr>
                      <a:r>
                        <a:rPr lang="en-IN" sz="1600" b="1" kern="1200" dirty="0">
                          <a:solidFill>
                            <a:schemeClr val="tx1"/>
                          </a:solidFill>
                          <a:effectLst/>
                          <a:latin typeface="Times New Roman" pitchFamily="18" charset="0"/>
                          <a:cs typeface="Times New Roman" pitchFamily="18" charset="0"/>
                        </a:rPr>
                        <a:t>RNA is of 5 types: mRNA, </a:t>
                      </a:r>
                      <a:r>
                        <a:rPr lang="en-IN" sz="1600" b="1" kern="1200" dirty="0" err="1">
                          <a:solidFill>
                            <a:schemeClr val="tx1"/>
                          </a:solidFill>
                          <a:effectLst/>
                          <a:latin typeface="Times New Roman" pitchFamily="18" charset="0"/>
                          <a:cs typeface="Times New Roman" pitchFamily="18" charset="0"/>
                        </a:rPr>
                        <a:t>tRNA</a:t>
                      </a:r>
                      <a:r>
                        <a:rPr lang="en-IN" sz="1600" b="1" kern="1200" dirty="0">
                          <a:solidFill>
                            <a:schemeClr val="tx1"/>
                          </a:solidFill>
                          <a:effectLst/>
                          <a:latin typeface="Times New Roman" pitchFamily="18" charset="0"/>
                          <a:cs typeface="Times New Roman" pitchFamily="18" charset="0"/>
                        </a:rPr>
                        <a:t>. </a:t>
                      </a:r>
                      <a:r>
                        <a:rPr lang="en-IN" sz="1600" b="1" kern="1200" dirty="0" err="1">
                          <a:solidFill>
                            <a:schemeClr val="tx1"/>
                          </a:solidFill>
                          <a:effectLst/>
                          <a:latin typeface="Times New Roman" pitchFamily="18" charset="0"/>
                          <a:cs typeface="Times New Roman" pitchFamily="18" charset="0"/>
                        </a:rPr>
                        <a:t>rRNA</a:t>
                      </a:r>
                      <a:r>
                        <a:rPr lang="en-IN" sz="1600" b="1" kern="1200" dirty="0">
                          <a:solidFill>
                            <a:schemeClr val="tx1"/>
                          </a:solidFill>
                          <a:effectLst/>
                          <a:latin typeface="Times New Roman" pitchFamily="18" charset="0"/>
                          <a:cs typeface="Times New Roman" pitchFamily="18" charset="0"/>
                        </a:rPr>
                        <a:t>, </a:t>
                      </a:r>
                    </a:p>
                    <a:p>
                      <a:pPr marL="6350" marR="32385" indent="-6350" algn="l">
                        <a:lnSpc>
                          <a:spcPct val="107000"/>
                        </a:lnSpc>
                        <a:spcAft>
                          <a:spcPts val="0"/>
                        </a:spcAft>
                      </a:pPr>
                      <a:r>
                        <a:rPr lang="en-IN" sz="1600" b="1" kern="1200" dirty="0">
                          <a:solidFill>
                            <a:schemeClr val="tx1"/>
                          </a:solidFill>
                          <a:effectLst/>
                          <a:latin typeface="Times New Roman" pitchFamily="18" charset="0"/>
                          <a:cs typeface="Times New Roman" pitchFamily="18" charset="0"/>
                        </a:rPr>
                        <a:t>viral RNA, and double-stranded RNA </a:t>
                      </a:r>
                      <a:endParaRPr lang="en-IN" sz="1600" b="1" kern="1200" dirty="0">
                        <a:solidFill>
                          <a:schemeClr val="tx1"/>
                        </a:solidFill>
                        <a:effectLst/>
                        <a:latin typeface="Times New Roman" panose="02020603050405020304" pitchFamily="18" charset="0"/>
                        <a:ea typeface="Times New Roman" panose="02020603050405020304" pitchFamily="18" charset="0"/>
                        <a:cs typeface="Times New Roman" pitchFamily="18" charset="0"/>
                      </a:endParaRPr>
                    </a:p>
                  </a:txBody>
                  <a:tcPr marL="62230" marR="37465" marT="41910" marB="0"/>
                </a:tc>
              </a:tr>
              <a:tr h="672689">
                <a:tc>
                  <a:txBody>
                    <a:bodyPr/>
                    <a:lstStyle/>
                    <a:p>
                      <a:pPr marL="6350" marR="24130" indent="-6350" algn="l">
                        <a:lnSpc>
                          <a:spcPct val="107000"/>
                        </a:lnSpc>
                        <a:spcAft>
                          <a:spcPts val="0"/>
                        </a:spcAft>
                      </a:pPr>
                      <a:r>
                        <a:rPr lang="en-IN" sz="1600" b="1" dirty="0">
                          <a:solidFill>
                            <a:schemeClr val="tx1"/>
                          </a:solidFill>
                          <a:effectLst/>
                          <a:latin typeface="Times New Roman" pitchFamily="18" charset="0"/>
                          <a:cs typeface="Times New Roman" pitchFamily="18" charset="0"/>
                        </a:rPr>
                        <a:t>It consists of a larger number of nucleotide base pairs (around 3 – 4 million) and has, therefore, higher molecular weight </a:t>
                      </a:r>
                      <a:endParaRPr lang="en-IN" sz="1600" b="1" dirty="0">
                        <a:solidFill>
                          <a:schemeClr val="tx1"/>
                        </a:solidFill>
                        <a:effectLst/>
                        <a:latin typeface="Times New Roman" panose="02020603050405020304" pitchFamily="18" charset="0"/>
                        <a:ea typeface="Times New Roman" panose="02020603050405020304" pitchFamily="18" charset="0"/>
                        <a:cs typeface="Times New Roman" pitchFamily="18" charset="0"/>
                      </a:endParaRPr>
                    </a:p>
                  </a:txBody>
                  <a:tcPr marL="62230" marR="37465" marT="41910" marB="0"/>
                </a:tc>
                <a:tc>
                  <a:txBody>
                    <a:bodyPr/>
                    <a:lstStyle/>
                    <a:p>
                      <a:pPr marL="6350" marR="32385" indent="-6350" algn="l">
                        <a:lnSpc>
                          <a:spcPct val="107000"/>
                        </a:lnSpc>
                        <a:spcAft>
                          <a:spcPts val="0"/>
                        </a:spcAft>
                      </a:pPr>
                      <a:r>
                        <a:rPr lang="en-IN" sz="1600" b="1" kern="1200" dirty="0">
                          <a:solidFill>
                            <a:schemeClr val="tx1"/>
                          </a:solidFill>
                          <a:effectLst/>
                          <a:latin typeface="Times New Roman" pitchFamily="18" charset="0"/>
                          <a:cs typeface="Times New Roman" pitchFamily="18" charset="0"/>
                        </a:rPr>
                        <a:t>It consists of the fewer number of nucleotide (up to 12,000) and has, therefore, low molecular weight. </a:t>
                      </a:r>
                      <a:endParaRPr lang="en-IN" sz="1600" b="1" kern="1200" dirty="0">
                        <a:solidFill>
                          <a:schemeClr val="tx1"/>
                        </a:solidFill>
                        <a:effectLst/>
                        <a:latin typeface="Times New Roman" panose="02020603050405020304" pitchFamily="18" charset="0"/>
                        <a:ea typeface="Times New Roman" panose="02020603050405020304" pitchFamily="18" charset="0"/>
                        <a:cs typeface="Times New Roman" pitchFamily="18" charset="0"/>
                      </a:endParaRPr>
                    </a:p>
                  </a:txBody>
                  <a:tcPr marL="62230" marR="37465" marT="41910" marB="0"/>
                </a:tc>
              </a:tr>
            </a:tbl>
          </a:graphicData>
        </a:graphic>
      </p:graphicFrame>
    </p:spTree>
    <p:extLst>
      <p:ext uri="{BB962C8B-B14F-4D97-AF65-F5344CB8AC3E}">
        <p14:creationId xmlns:p14="http://schemas.microsoft.com/office/powerpoint/2010/main" val="796110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3657" y="2614411"/>
            <a:ext cx="6091708" cy="875764"/>
          </a:xfrm>
        </p:spPr>
        <p:txBody>
          <a:bodyPr/>
          <a:lstStyle/>
          <a:p>
            <a:r>
              <a:rPr lang="en-IN" sz="6000" dirty="0" smtClean="0"/>
              <a:t>Thank You</a:t>
            </a:r>
            <a:endParaRPr lang="en-IN" sz="6000" dirty="0"/>
          </a:p>
        </p:txBody>
      </p:sp>
    </p:spTree>
    <p:extLst>
      <p:ext uri="{BB962C8B-B14F-4D97-AF65-F5344CB8AC3E}">
        <p14:creationId xmlns:p14="http://schemas.microsoft.com/office/powerpoint/2010/main" val="2213439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310" y="128789"/>
            <a:ext cx="7269530" cy="862884"/>
          </a:xfrm>
        </p:spPr>
        <p:txBody>
          <a:bodyPr/>
          <a:lstStyle/>
          <a:p>
            <a:r>
              <a:rPr lang="en-IN" b="1" dirty="0"/>
              <a:t>TYPES OF BIODIVERSITY</a:t>
            </a:r>
            <a:endParaRPr lang="en-IN" dirty="0"/>
          </a:p>
        </p:txBody>
      </p:sp>
      <p:sp>
        <p:nvSpPr>
          <p:cNvPr id="3" name="Content Placeholder 2"/>
          <p:cNvSpPr>
            <a:spLocks noGrp="1"/>
          </p:cNvSpPr>
          <p:nvPr>
            <p:ph idx="1"/>
          </p:nvPr>
        </p:nvSpPr>
        <p:spPr>
          <a:xfrm>
            <a:off x="115910" y="991673"/>
            <a:ext cx="11977352" cy="5692462"/>
          </a:xfrm>
        </p:spPr>
        <p:txBody>
          <a:bodyPr>
            <a:noAutofit/>
          </a:bodyPr>
          <a:lstStyle/>
          <a:p>
            <a:pPr marL="0" indent="0">
              <a:lnSpc>
                <a:spcPct val="150000"/>
              </a:lnSpc>
              <a:buNone/>
            </a:pPr>
            <a:r>
              <a:rPr lang="en-IN" sz="2400" dirty="0" smtClean="0"/>
              <a:t> Diversity </a:t>
            </a:r>
            <a:r>
              <a:rPr lang="en-IN" sz="2400" dirty="0"/>
              <a:t>helps in producing more productive and stable ecosystems which can </a:t>
            </a:r>
            <a:r>
              <a:rPr lang="en-IN" sz="2400" dirty="0" smtClean="0"/>
              <a:t>tolerate various </a:t>
            </a:r>
            <a:r>
              <a:rPr lang="en-IN" sz="2400" dirty="0"/>
              <a:t>stresses. Biodiversity has three inter-related hierarchical levels</a:t>
            </a:r>
            <a:r>
              <a:rPr lang="en-IN" sz="2400" dirty="0" smtClean="0"/>
              <a:t>.</a:t>
            </a:r>
          </a:p>
          <a:p>
            <a:pPr marL="0" indent="0">
              <a:lnSpc>
                <a:spcPct val="150000"/>
              </a:lnSpc>
              <a:buNone/>
            </a:pPr>
            <a:r>
              <a:rPr lang="en-IN" sz="2400" b="1" dirty="0" smtClean="0"/>
              <a:t>1</a:t>
            </a:r>
            <a:r>
              <a:rPr lang="en-IN" sz="2400" b="1" dirty="0"/>
              <a:t>) </a:t>
            </a:r>
            <a:r>
              <a:rPr lang="en-IN" sz="2400" b="1" u="sng" dirty="0"/>
              <a:t>Genetic diversity </a:t>
            </a:r>
            <a:r>
              <a:rPr lang="en-IN" sz="2400" dirty="0"/>
              <a:t>: The diversity in the numbers and types of genes as well as </a:t>
            </a:r>
            <a:r>
              <a:rPr lang="en-IN" sz="2400" dirty="0" smtClean="0"/>
              <a:t>chromosomes present </a:t>
            </a:r>
            <a:r>
              <a:rPr lang="en-IN" sz="2400" dirty="0"/>
              <a:t>in different species and the variations in the genes and their alleles in the same species</a:t>
            </a:r>
            <a:r>
              <a:rPr lang="en-IN" sz="2400" dirty="0" smtClean="0"/>
              <a:t>. </a:t>
            </a:r>
            <a:r>
              <a:rPr lang="en-IN" sz="2400" dirty="0" err="1" smtClean="0"/>
              <a:t>Eg</a:t>
            </a:r>
            <a:r>
              <a:rPr lang="en-IN" sz="2400" dirty="0" smtClean="0"/>
              <a:t>. Different breeds of Dogs.</a:t>
            </a:r>
          </a:p>
          <a:p>
            <a:pPr marL="0" indent="0">
              <a:lnSpc>
                <a:spcPct val="150000"/>
              </a:lnSpc>
              <a:buNone/>
            </a:pPr>
            <a:r>
              <a:rPr lang="en-IN" sz="2400" b="1" dirty="0" smtClean="0"/>
              <a:t>2</a:t>
            </a:r>
            <a:r>
              <a:rPr lang="en-IN" sz="2400" b="1" dirty="0"/>
              <a:t>) </a:t>
            </a:r>
            <a:r>
              <a:rPr lang="en-IN" sz="2400" b="1" u="sng" dirty="0"/>
              <a:t>Species diversity: </a:t>
            </a:r>
            <a:r>
              <a:rPr lang="en-IN" sz="2400" dirty="0"/>
              <a:t>The variety in the number and richness of the species of a region. </a:t>
            </a:r>
            <a:r>
              <a:rPr lang="en-IN" sz="2400" dirty="0" smtClean="0"/>
              <a:t>The number </a:t>
            </a:r>
            <a:r>
              <a:rPr lang="en-IN" sz="2400" dirty="0"/>
              <a:t>of the species per unit area is called species richness. A number of individuals </a:t>
            </a:r>
            <a:r>
              <a:rPr lang="en-IN" sz="2400" dirty="0" smtClean="0"/>
              <a:t>of different </a:t>
            </a:r>
            <a:r>
              <a:rPr lang="en-IN" sz="2400" dirty="0"/>
              <a:t>species represent species evenness or species equitability</a:t>
            </a:r>
            <a:r>
              <a:rPr lang="en-IN" sz="2400" dirty="0" smtClean="0"/>
              <a:t>. </a:t>
            </a:r>
            <a:r>
              <a:rPr lang="en-IN" sz="2400" dirty="0" err="1" smtClean="0"/>
              <a:t>Eg.Aquatic</a:t>
            </a:r>
            <a:r>
              <a:rPr lang="en-IN" sz="2400" dirty="0" smtClean="0"/>
              <a:t> species from blue whales to micro organism.</a:t>
            </a:r>
            <a:endParaRPr lang="en-IN" sz="2400" dirty="0"/>
          </a:p>
        </p:txBody>
      </p:sp>
    </p:spTree>
    <p:extLst>
      <p:ext uri="{BB962C8B-B14F-4D97-AF65-F5344CB8AC3E}">
        <p14:creationId xmlns:p14="http://schemas.microsoft.com/office/powerpoint/2010/main" val="13443993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755582" y="2027160"/>
            <a:ext cx="11080103" cy="4195481"/>
          </a:xfrm>
        </p:spPr>
        <p:txBody>
          <a:bodyPr/>
          <a:lstStyle/>
          <a:p>
            <a:pPr marL="0" indent="0">
              <a:lnSpc>
                <a:spcPct val="150000"/>
              </a:lnSpc>
              <a:buNone/>
            </a:pPr>
            <a:r>
              <a:rPr lang="en-IN" sz="2800" b="1" dirty="0"/>
              <a:t>3) </a:t>
            </a:r>
            <a:r>
              <a:rPr lang="en-IN" sz="2800" b="1" u="sng" dirty="0"/>
              <a:t>Ecological diversity: </a:t>
            </a:r>
            <a:r>
              <a:rPr lang="en-IN" sz="2800" dirty="0"/>
              <a:t>It is the variety of forms in the ecosystem due to the diversity of richness of niches, trophic lands, energy flow, food web, etc.,</a:t>
            </a:r>
          </a:p>
          <a:p>
            <a:pPr marL="0" indent="0">
              <a:lnSpc>
                <a:spcPct val="150000"/>
              </a:lnSpc>
              <a:buNone/>
            </a:pPr>
            <a:endParaRPr lang="en-IN" sz="2800" b="1" dirty="0"/>
          </a:p>
          <a:p>
            <a:pPr marL="0" indent="0">
              <a:lnSpc>
                <a:spcPct val="150000"/>
              </a:lnSpc>
              <a:buNone/>
            </a:pPr>
            <a:endParaRPr lang="en-IN" b="1" dirty="0"/>
          </a:p>
          <a:p>
            <a:endParaRPr lang="en-US" dirty="0"/>
          </a:p>
        </p:txBody>
      </p:sp>
    </p:spTree>
    <p:extLst>
      <p:ext uri="{BB962C8B-B14F-4D97-AF65-F5344CB8AC3E}">
        <p14:creationId xmlns:p14="http://schemas.microsoft.com/office/powerpoint/2010/main" val="645871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5041" y="871538"/>
            <a:ext cx="9058275" cy="511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17826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428" y="0"/>
            <a:ext cx="9767499" cy="745017"/>
          </a:xfrm>
        </p:spPr>
        <p:txBody>
          <a:bodyPr/>
          <a:lstStyle/>
          <a:p>
            <a:pPr algn="ctr"/>
            <a:r>
              <a:rPr lang="en-IN" b="1" dirty="0"/>
              <a:t>IMPORTANCE OF BIODIVERSITY</a:t>
            </a:r>
            <a:br>
              <a:rPr lang="en-IN" b="1" dirty="0"/>
            </a:br>
            <a:endParaRPr lang="en-IN" dirty="0"/>
          </a:p>
        </p:txBody>
      </p:sp>
      <p:sp>
        <p:nvSpPr>
          <p:cNvPr id="3" name="Content Placeholder 2"/>
          <p:cNvSpPr>
            <a:spLocks noGrp="1"/>
          </p:cNvSpPr>
          <p:nvPr>
            <p:ph idx="1"/>
          </p:nvPr>
        </p:nvSpPr>
        <p:spPr>
          <a:xfrm>
            <a:off x="167426" y="875764"/>
            <a:ext cx="11784168" cy="5372636"/>
          </a:xfrm>
        </p:spPr>
        <p:txBody>
          <a:bodyPr>
            <a:normAutofit fontScale="92500"/>
          </a:bodyPr>
          <a:lstStyle/>
          <a:p>
            <a:pPr marL="0" indent="0" algn="just">
              <a:lnSpc>
                <a:spcPct val="150000"/>
              </a:lnSpc>
              <a:buNone/>
            </a:pPr>
            <a:r>
              <a:rPr lang="en-IN" sz="2400" dirty="0" smtClean="0"/>
              <a:t> The </a:t>
            </a:r>
            <a:r>
              <a:rPr lang="en-IN" sz="2400" dirty="0"/>
              <a:t>maintenances of biodiversity are important because of the following reasons:</a:t>
            </a:r>
          </a:p>
          <a:p>
            <a:pPr marL="0" indent="0" algn="just">
              <a:lnSpc>
                <a:spcPct val="150000"/>
              </a:lnSpc>
              <a:buNone/>
            </a:pPr>
            <a:r>
              <a:rPr lang="en-IN" sz="2400" dirty="0"/>
              <a:t>● Biodiversity is essential for the </a:t>
            </a:r>
            <a:r>
              <a:rPr lang="en-IN" sz="2400" b="1" dirty="0"/>
              <a:t>stability of an ecosystem</a:t>
            </a:r>
            <a:r>
              <a:rPr lang="en-IN" sz="2400" dirty="0"/>
              <a:t>.</a:t>
            </a:r>
          </a:p>
          <a:p>
            <a:pPr marL="0" indent="0" algn="just">
              <a:lnSpc>
                <a:spcPct val="150000"/>
              </a:lnSpc>
              <a:buNone/>
            </a:pPr>
            <a:r>
              <a:rPr lang="en-IN" sz="2400" dirty="0"/>
              <a:t>● Biodiversity serves as a </a:t>
            </a:r>
            <a:r>
              <a:rPr lang="en-IN" sz="2400" b="1" dirty="0"/>
              <a:t>source of food </a:t>
            </a:r>
            <a:r>
              <a:rPr lang="en-IN" sz="2400" dirty="0"/>
              <a:t>and provides source materials for the </a:t>
            </a:r>
            <a:r>
              <a:rPr lang="en-IN" sz="2400" dirty="0" smtClean="0"/>
              <a:t>new improved </a:t>
            </a:r>
            <a:r>
              <a:rPr lang="en-IN" sz="2400" dirty="0"/>
              <a:t>varieties.</a:t>
            </a:r>
          </a:p>
          <a:p>
            <a:pPr marL="0" indent="0" algn="just">
              <a:lnSpc>
                <a:spcPct val="150000"/>
              </a:lnSpc>
              <a:buNone/>
            </a:pPr>
            <a:r>
              <a:rPr lang="en-IN" sz="2400" dirty="0"/>
              <a:t>● Various </a:t>
            </a:r>
            <a:r>
              <a:rPr lang="en-IN" sz="2400" b="1" dirty="0"/>
              <a:t>products of human use </a:t>
            </a:r>
            <a:r>
              <a:rPr lang="en-IN" sz="2400" dirty="0"/>
              <a:t>can be obtained from rich biodiversity. E.g. gums, </a:t>
            </a:r>
            <a:r>
              <a:rPr lang="en-IN" sz="2400" dirty="0" err="1" smtClean="0"/>
              <a:t>resins,dyes</a:t>
            </a:r>
            <a:r>
              <a:rPr lang="en-IN" sz="2400" dirty="0"/>
              <a:t>, paper, </a:t>
            </a:r>
            <a:r>
              <a:rPr lang="en-IN" sz="2400" dirty="0" err="1"/>
              <a:t>fibers</a:t>
            </a:r>
            <a:r>
              <a:rPr lang="en-IN" sz="2400" dirty="0"/>
              <a:t>, etc.</a:t>
            </a:r>
          </a:p>
          <a:p>
            <a:pPr marL="0" indent="0" algn="just">
              <a:lnSpc>
                <a:spcPct val="150000"/>
              </a:lnSpc>
              <a:buNone/>
            </a:pPr>
            <a:r>
              <a:rPr lang="en-IN" sz="2400" dirty="0"/>
              <a:t>● Various plant species provide different </a:t>
            </a:r>
            <a:r>
              <a:rPr lang="en-IN" sz="2400" b="1" dirty="0"/>
              <a:t>drugs and medicines</a:t>
            </a:r>
            <a:r>
              <a:rPr lang="en-IN" sz="2400" dirty="0"/>
              <a:t>. E.g. </a:t>
            </a:r>
            <a:r>
              <a:rPr lang="en-IN" sz="2400" dirty="0" smtClean="0"/>
              <a:t>quinine</a:t>
            </a:r>
            <a:endParaRPr lang="en-IN" sz="2400" dirty="0"/>
          </a:p>
          <a:p>
            <a:pPr marL="0" indent="0" algn="just">
              <a:lnSpc>
                <a:spcPct val="150000"/>
              </a:lnSpc>
              <a:buNone/>
            </a:pPr>
            <a:r>
              <a:rPr lang="en-IN" sz="2400" dirty="0"/>
              <a:t>● Different animal species are used for biological and </a:t>
            </a:r>
            <a:r>
              <a:rPr lang="en-IN" sz="2400" b="1" dirty="0"/>
              <a:t>medical research</a:t>
            </a:r>
            <a:r>
              <a:rPr lang="en-IN" sz="2400" b="1" dirty="0" smtClean="0"/>
              <a:t>.</a:t>
            </a:r>
          </a:p>
          <a:p>
            <a:pPr marL="0" indent="0" algn="just">
              <a:lnSpc>
                <a:spcPct val="150000"/>
              </a:lnSpc>
              <a:buNone/>
            </a:pPr>
            <a:r>
              <a:rPr lang="en-IN" dirty="0" smtClean="0"/>
              <a:t>  </a:t>
            </a:r>
            <a:endParaRPr lang="en-IN" dirty="0"/>
          </a:p>
        </p:txBody>
      </p:sp>
    </p:spTree>
    <p:extLst>
      <p:ext uri="{BB962C8B-B14F-4D97-AF65-F5344CB8AC3E}">
        <p14:creationId xmlns:p14="http://schemas.microsoft.com/office/powerpoint/2010/main" val="34876817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9702" y="669702"/>
            <a:ext cx="9380152" cy="5578698"/>
          </a:xfrm>
        </p:spPr>
        <p:txBody>
          <a:bodyPr>
            <a:normAutofit/>
          </a:bodyPr>
          <a:lstStyle/>
          <a:p>
            <a:r>
              <a:rPr lang="en-IN" sz="2800" b="1" dirty="0"/>
              <a:t>Biodiversity in the ecosystem provides services for human welfare without these </a:t>
            </a:r>
            <a:r>
              <a:rPr lang="en-IN" sz="2800" b="1" dirty="0" smtClean="0"/>
              <a:t>we cannot </a:t>
            </a:r>
            <a:r>
              <a:rPr lang="en-IN" sz="2800" b="1" dirty="0"/>
              <a:t>survive</a:t>
            </a:r>
            <a:r>
              <a:rPr lang="en-IN" sz="2400" dirty="0"/>
              <a:t>. </a:t>
            </a:r>
            <a:endParaRPr lang="en-IN" sz="2400" dirty="0" smtClean="0"/>
          </a:p>
          <a:p>
            <a:pPr marL="0" indent="0">
              <a:buNone/>
            </a:pPr>
            <a:r>
              <a:rPr lang="en-IN" sz="2400" dirty="0"/>
              <a:t> </a:t>
            </a:r>
            <a:r>
              <a:rPr lang="en-IN" sz="2400" dirty="0" smtClean="0"/>
              <a:t>These </a:t>
            </a:r>
            <a:r>
              <a:rPr lang="en-IN" sz="2400" dirty="0"/>
              <a:t>include;</a:t>
            </a:r>
          </a:p>
          <a:p>
            <a:pPr marL="0" indent="0">
              <a:buNone/>
            </a:pPr>
            <a:r>
              <a:rPr lang="en-IN" sz="2400" dirty="0"/>
              <a:t>♦ Soil fertility,</a:t>
            </a:r>
          </a:p>
          <a:p>
            <a:pPr marL="0" indent="0">
              <a:buNone/>
            </a:pPr>
            <a:r>
              <a:rPr lang="en-IN" sz="2400" dirty="0"/>
              <a:t>♦ Pollinators of plants,</a:t>
            </a:r>
          </a:p>
          <a:p>
            <a:pPr marL="0" indent="0">
              <a:buNone/>
            </a:pPr>
            <a:r>
              <a:rPr lang="en-IN" sz="2400" dirty="0"/>
              <a:t>♦ Predators,</a:t>
            </a:r>
          </a:p>
          <a:p>
            <a:pPr marL="0" indent="0">
              <a:buNone/>
            </a:pPr>
            <a:r>
              <a:rPr lang="en-IN" sz="2400" dirty="0"/>
              <a:t>♦ Decomposition of wastes,</a:t>
            </a:r>
          </a:p>
          <a:p>
            <a:pPr marL="0" indent="0">
              <a:buNone/>
            </a:pPr>
            <a:r>
              <a:rPr lang="en-IN" sz="2400" dirty="0"/>
              <a:t>♦ Purification of the air and water,</a:t>
            </a:r>
          </a:p>
          <a:p>
            <a:pPr marL="0" indent="0">
              <a:buNone/>
            </a:pPr>
            <a:r>
              <a:rPr lang="en-IN" sz="2400" dirty="0"/>
              <a:t>♦ Stabilization and moderation of the climate,</a:t>
            </a:r>
          </a:p>
          <a:p>
            <a:pPr marL="0" indent="0">
              <a:buNone/>
            </a:pPr>
            <a:r>
              <a:rPr lang="en-IN" sz="2400" dirty="0"/>
              <a:t>♦ Decreasing floods, droughts, and other environmental disasters.</a:t>
            </a:r>
          </a:p>
        </p:txBody>
      </p:sp>
    </p:spTree>
    <p:extLst>
      <p:ext uri="{BB962C8B-B14F-4D97-AF65-F5344CB8AC3E}">
        <p14:creationId xmlns:p14="http://schemas.microsoft.com/office/powerpoint/2010/main" val="1868056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3487</TotalTime>
  <Words>3286</Words>
  <Application>Microsoft Office PowerPoint</Application>
  <PresentationFormat>Widescreen</PresentationFormat>
  <Paragraphs>310</Paragraphs>
  <Slides>46</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46</vt:i4>
      </vt:variant>
    </vt:vector>
  </HeadingPairs>
  <TitlesOfParts>
    <vt:vector size="57" baseType="lpstr">
      <vt:lpstr>arial</vt:lpstr>
      <vt:lpstr>arial</vt:lpstr>
      <vt:lpstr>Calibri</vt:lpstr>
      <vt:lpstr>Century Gothic</vt:lpstr>
      <vt:lpstr>Georgia</vt:lpstr>
      <vt:lpstr>Times New Roman</vt:lpstr>
      <vt:lpstr>TimesNewRomanPS-BoldMT</vt:lpstr>
      <vt:lpstr>TimesNewRomanPSMT</vt:lpstr>
      <vt:lpstr>Wingdings</vt:lpstr>
      <vt:lpstr>Wingdings 3</vt:lpstr>
      <vt:lpstr>Ion</vt:lpstr>
      <vt:lpstr>UNIT 2</vt:lpstr>
      <vt:lpstr>BIODIVERSITY CHEMICAL BOND BIOLOGICAL MACROMOLECULES DNA RNA GENE EXPRESSION DNA REPLICATION TRANSCRIPTION TRANSLATION STEM CELLS RECOMBINANT DNA TECHNOLOGY </vt:lpstr>
      <vt:lpstr>Introduction</vt:lpstr>
      <vt:lpstr>BIODIVERSITY</vt:lpstr>
      <vt:lpstr>TYPES OF BIODIVERSITY</vt:lpstr>
      <vt:lpstr>Cont.</vt:lpstr>
      <vt:lpstr>PowerPoint Presentation</vt:lpstr>
      <vt:lpstr>IMPORTANCE OF BIODIVERSITY </vt:lpstr>
      <vt:lpstr>PowerPoint Presentation</vt:lpstr>
      <vt:lpstr>PowerPoint Presentation</vt:lpstr>
      <vt:lpstr>Cont.</vt:lpstr>
      <vt:lpstr>PowerPoint Presentation</vt:lpstr>
      <vt:lpstr>CHEMICAL BOND</vt:lpstr>
      <vt:lpstr>PowerPoint Presentation</vt:lpstr>
      <vt:lpstr>NON-POLAR or COVALENT BOND</vt:lpstr>
      <vt:lpstr>COORDINATE or DATIVE BOND </vt:lpstr>
      <vt:lpstr>PowerPoint Presentation</vt:lpstr>
      <vt:lpstr>PowerPoint Presentation</vt:lpstr>
      <vt:lpstr>BIOLOGICAL MACROMOLECULES</vt:lpstr>
      <vt:lpstr>CARBOHYDRATES</vt:lpstr>
      <vt:lpstr>PowerPoint Presentation</vt:lpstr>
      <vt:lpstr>PROTEIN</vt:lpstr>
      <vt:lpstr>TYPES OF PROTEINS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t-RNA –(transfer RNA) </vt:lpstr>
      <vt:lpstr>PowerPoint Presentation</vt:lpstr>
      <vt:lpstr>Genetic code </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dc:title>
  <dc:creator>Dhasan Francis</dc:creator>
  <cp:lastModifiedBy>user pc</cp:lastModifiedBy>
  <cp:revision>163</cp:revision>
  <dcterms:created xsi:type="dcterms:W3CDTF">2020-10-08T06:20:42Z</dcterms:created>
  <dcterms:modified xsi:type="dcterms:W3CDTF">2021-03-01T03:37:03Z</dcterms:modified>
</cp:coreProperties>
</file>