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4"/>
  </p:notesMasterIdLst>
  <p:sldIdLst>
    <p:sldId id="257" r:id="rId2"/>
    <p:sldId id="258" r:id="rId3"/>
    <p:sldId id="261" r:id="rId4"/>
    <p:sldId id="347" r:id="rId5"/>
    <p:sldId id="262" r:id="rId6"/>
    <p:sldId id="263" r:id="rId7"/>
    <p:sldId id="264" r:id="rId8"/>
    <p:sldId id="265" r:id="rId9"/>
    <p:sldId id="387" r:id="rId10"/>
    <p:sldId id="266" r:id="rId11"/>
    <p:sldId id="267" r:id="rId12"/>
    <p:sldId id="390" r:id="rId13"/>
    <p:sldId id="391" r:id="rId14"/>
    <p:sldId id="392" r:id="rId15"/>
    <p:sldId id="393" r:id="rId16"/>
    <p:sldId id="431" r:id="rId17"/>
    <p:sldId id="432" r:id="rId18"/>
    <p:sldId id="394" r:id="rId19"/>
    <p:sldId id="377" r:id="rId20"/>
    <p:sldId id="378" r:id="rId21"/>
    <p:sldId id="379" r:id="rId22"/>
    <p:sldId id="268" r:id="rId23"/>
    <p:sldId id="269" r:id="rId24"/>
    <p:sldId id="270" r:id="rId25"/>
    <p:sldId id="273" r:id="rId26"/>
    <p:sldId id="272" r:id="rId27"/>
    <p:sldId id="348" r:id="rId28"/>
    <p:sldId id="349" r:id="rId29"/>
    <p:sldId id="380" r:id="rId30"/>
    <p:sldId id="350" r:id="rId31"/>
    <p:sldId id="351" r:id="rId32"/>
    <p:sldId id="353" r:id="rId33"/>
    <p:sldId id="354" r:id="rId34"/>
    <p:sldId id="355" r:id="rId35"/>
    <p:sldId id="356" r:id="rId36"/>
    <p:sldId id="384" r:id="rId37"/>
    <p:sldId id="381" r:id="rId38"/>
    <p:sldId id="357" r:id="rId39"/>
    <p:sldId id="358" r:id="rId40"/>
    <p:sldId id="359" r:id="rId41"/>
    <p:sldId id="385" r:id="rId42"/>
    <p:sldId id="382" r:id="rId43"/>
    <p:sldId id="360" r:id="rId44"/>
    <p:sldId id="361" r:id="rId45"/>
    <p:sldId id="367" r:id="rId46"/>
    <p:sldId id="383" r:id="rId47"/>
    <p:sldId id="368" r:id="rId48"/>
    <p:sldId id="369" r:id="rId49"/>
    <p:sldId id="370" r:id="rId50"/>
    <p:sldId id="371" r:id="rId51"/>
    <p:sldId id="386" r:id="rId52"/>
    <p:sldId id="372" r:id="rId53"/>
    <p:sldId id="373" r:id="rId54"/>
    <p:sldId id="374" r:id="rId55"/>
    <p:sldId id="388" r:id="rId56"/>
    <p:sldId id="375" r:id="rId57"/>
    <p:sldId id="389" r:id="rId58"/>
    <p:sldId id="376" r:id="rId59"/>
    <p:sldId id="395" r:id="rId60"/>
    <p:sldId id="396" r:id="rId61"/>
    <p:sldId id="410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9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274" r:id="rId84"/>
    <p:sldId id="422" r:id="rId85"/>
    <p:sldId id="423" r:id="rId86"/>
    <p:sldId id="424" r:id="rId87"/>
    <p:sldId id="425" r:id="rId88"/>
    <p:sldId id="426" r:id="rId89"/>
    <p:sldId id="427" r:id="rId90"/>
    <p:sldId id="428" r:id="rId91"/>
    <p:sldId id="429" r:id="rId92"/>
    <p:sldId id="430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50FA-AE7C-46C6-ADB3-51A251EBC6A2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B2EC-9DF3-4CF6-BB55-3975AA9764C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83A472-6CF7-4464-807E-CBD935E07D77}" type="datetimeFigureOut">
              <a:rPr lang="en-US" smtClean="0"/>
              <a:pPr/>
              <a:t>8/10/2017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51B222-7D05-4810-BD53-7863E9AF875A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3.bp.blogspot.com/-dIV-5j1EY7A/TyLkRUm7WwI/AAAAAAAAARk/h7L55KuCb60/s1600/c+program+of+doubly+linked+list-+delete+-+inser.pn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://geeksforgeeks.org/wp-content/uploads/cll_inserted.gi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://lh6.ggpht.com/-Xd1VnYIkKFw/UI1dAjYiOsI/AAAAAAAAAnA/eaINLFzY4tE/s1600-h/clip_image001%5b4%5d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://lh6.ggpht.com/--wE8oyl0IRY/UI1dDyvtm-I/AAAAAAAAAnQ/-OjiBkK59Ns/s1600-h/clip_image002%5b4%5d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hyperlink" Target="http://lh3.ggpht.com/-jTZeIjpQNjs/UI1dGgRngSI/AAAAAAAAAng/NNF0LL3vrw4/s1600-h/clip_image003%5b6%5d.gif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hyperlink" Target="http://lh6.ggpht.com/-LnQE0SOe-o0/UI1dJZC_VNI/AAAAAAAAAnw/zEI6WD1WMU8/s1600-h/clip_image004%5b4%5d.gi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8143932" cy="1928826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SRM UNIVERSITY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DEPARTMENT OF SOFTWARE ENGINEERING 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3357586"/>
          </a:xfrm>
        </p:spPr>
        <p:txBody>
          <a:bodyPr>
            <a:normAutofit/>
          </a:bodyPr>
          <a:lstStyle/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15CS201J-UNIT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ARRAYS AND LISTS            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RM-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571480"/>
            <a:ext cx="2436876" cy="138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Array Implementation...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7848600" cy="4114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Requires an estimate of the maximum size of the list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waste space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printList</a:t>
            </a:r>
            <a:r>
              <a:rPr lang="en-US" dirty="0"/>
              <a:t> and find: 	</a:t>
            </a:r>
            <a:r>
              <a:rPr lang="en-US" dirty="0" smtClean="0"/>
              <a:t>O(n)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findKth</a:t>
            </a:r>
            <a:r>
              <a:rPr lang="en-US" dirty="0"/>
              <a:t>: 		</a:t>
            </a:r>
            <a:r>
              <a:rPr lang="en-US" dirty="0" smtClean="0"/>
              <a:t>O(k)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insert and delete:  </a:t>
            </a:r>
            <a:r>
              <a:rPr lang="en-US" dirty="0" smtClean="0"/>
              <a:t>O(n)</a:t>
            </a:r>
            <a:endParaRPr lang="en-US" dirty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e.g. insert at position 0 (making a new element)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requires first pushing the entire array down one spot to make room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e.g. delete at position 0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requires shifting all the elements in the list up one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On average, half of the lists needs to be moved for either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Implementation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424378"/>
          </a:xfrm>
        </p:spPr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Array-based implementation</a:t>
            </a:r>
          </a:p>
          <a:p>
            <a:pPr lvl="1" eaLnBrk="1" hangingPunct="1"/>
            <a:r>
              <a:rPr lang="en-US" dirty="0" smtClean="0"/>
              <a:t>Uses an </a:t>
            </a:r>
            <a:r>
              <a:rPr lang="en-US" dirty="0" err="1" smtClean="0"/>
              <a:t>iterator</a:t>
            </a:r>
            <a:r>
              <a:rPr lang="en-US" dirty="0" smtClean="0"/>
              <a:t> to move cursor</a:t>
            </a:r>
          </a:p>
          <a:p>
            <a:pPr lvl="1" eaLnBrk="1" hangingPunct="1"/>
            <a:r>
              <a:rPr lang="en-US" dirty="0" smtClean="0"/>
              <a:t>Has a fixed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matrix is a two-dimensional data object made of m rows and n columns, therefore having </a:t>
            </a:r>
            <a:r>
              <a:rPr lang="en-US" i="1" dirty="0"/>
              <a:t>m</a:t>
            </a:r>
            <a:r>
              <a:rPr lang="en-US" dirty="0"/>
              <a:t> </a:t>
            </a:r>
            <a:r>
              <a:rPr lang="en-US" dirty="0" smtClean="0"/>
              <a:t>X </a:t>
            </a:r>
            <a:r>
              <a:rPr lang="en-US" i="1" dirty="0" smtClean="0"/>
              <a:t>n</a:t>
            </a:r>
            <a:r>
              <a:rPr lang="en-US" dirty="0"/>
              <a:t> values. When </a:t>
            </a:r>
            <a:r>
              <a:rPr lang="en-US" i="1" dirty="0"/>
              <a:t>m</a:t>
            </a:r>
            <a:r>
              <a:rPr lang="en-US" dirty="0"/>
              <a:t>=</a:t>
            </a:r>
            <a:r>
              <a:rPr lang="en-US" i="1" dirty="0"/>
              <a:t>n</a:t>
            </a:r>
            <a:r>
              <a:rPr lang="en-US" dirty="0"/>
              <a:t>, we call it a </a:t>
            </a:r>
            <a:r>
              <a:rPr lang="en-US" dirty="0">
                <a:solidFill>
                  <a:srgbClr val="FF0000"/>
                </a:solidFill>
              </a:rPr>
              <a:t>square matrix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There may be a situation in which a matrix contains </a:t>
            </a:r>
            <a:r>
              <a:rPr lang="en-US" dirty="0">
                <a:solidFill>
                  <a:srgbClr val="FF0000"/>
                </a:solidFill>
              </a:rPr>
              <a:t>more number of ZERO </a:t>
            </a:r>
            <a:r>
              <a:rPr lang="en-US" dirty="0"/>
              <a:t>values than NON-ZERO values. Such matrix is known as </a:t>
            </a:r>
            <a:r>
              <a:rPr lang="en-US" dirty="0">
                <a:solidFill>
                  <a:srgbClr val="FF0000"/>
                </a:solidFill>
              </a:rPr>
              <a:t>sparse matrix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When a sparse matrix is represented with 2-dimensional array, we waste lot of space to represent that matrix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example, consider a matrix of size 100 X 100 containing only 10 non-zero elements.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matrix, only 10 spaces are filled with non-zero values and remaining spaces of matrix are filled with zero</a:t>
            </a:r>
            <a:r>
              <a:rPr lang="en-US" dirty="0" smtClean="0"/>
              <a:t>.</a:t>
            </a:r>
          </a:p>
          <a:p>
            <a:r>
              <a:rPr lang="en-US" dirty="0"/>
              <a:t>totally we allocate 100 X 100 X 2 = 20000 bytes of space to store this integer matrix</a:t>
            </a:r>
            <a:r>
              <a:rPr lang="en-US" dirty="0" smtClean="0"/>
              <a:t>.</a:t>
            </a:r>
          </a:p>
          <a:p>
            <a:r>
              <a:rPr lang="en-US" dirty="0"/>
              <a:t>to access these 10 non-zero elements we have to make scanning for 10000 times</a:t>
            </a:r>
            <a:r>
              <a:rPr lang="en-US" dirty="0" smtClean="0"/>
              <a:t>.</a:t>
            </a:r>
          </a:p>
          <a:p>
            <a:r>
              <a:rPr lang="en-US" dirty="0"/>
              <a:t>If most of the elements in a matrix have the value 0, then the matrix is called spare matrix.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Example For 3 X 3 Sparse Matrix: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1   0   0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0   0   0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0   4   0 |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Sparse Matrix Representations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sparse matrix can be represented by using TWO representations, those are as follows...</a:t>
            </a:r>
          </a:p>
          <a:p>
            <a:r>
              <a:rPr lang="en-US" dirty="0"/>
              <a:t>Triplet Representation</a:t>
            </a:r>
          </a:p>
          <a:p>
            <a:r>
              <a:rPr lang="en-US" dirty="0"/>
              <a:t>Linked Representation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Representation Of Sparse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Example For 3 X 3 Sparse Matrix: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1   0   0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0   0   0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0   4   0 </a:t>
            </a:r>
            <a:r>
              <a:rPr lang="en-US" dirty="0" smtClean="0"/>
              <a:t>|</a:t>
            </a:r>
          </a:p>
          <a:p>
            <a:r>
              <a:rPr lang="en-US" b="1" dirty="0"/>
              <a:t>3-Tuple Representation Of Sparse Matrix: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3   3   2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0   0   1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2   1   4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Elements in the first row represents the number of rows, columns and non-zero values in sparse matrix.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First Row  -  |  3   3   2 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3 - rows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3 -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2 - non- zero </a:t>
            </a:r>
            <a:r>
              <a:rPr lang="en-US" dirty="0" smtClean="0"/>
              <a:t>values</a:t>
            </a:r>
          </a:p>
          <a:p>
            <a:r>
              <a:rPr lang="en-US" dirty="0"/>
              <a:t>Elements in the other rows gives information about the location and value of non-zero elements.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0   0   1 | ( Second Row) - represents value 1 at 0th Row, 0th column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|  2   1   4 | (Third Row)     - represents value 4 at 2nd Row, 1st column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r>
              <a:rPr lang="en-US" dirty="0" smtClean="0"/>
              <a:t>Array Declaration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a[10];</a:t>
            </a:r>
          </a:p>
          <a:p>
            <a:r>
              <a:rPr lang="en-US" dirty="0" smtClean="0"/>
              <a:t>B=10;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c[b];</a:t>
            </a:r>
          </a:p>
          <a:p>
            <a:r>
              <a:rPr lang="en-US" dirty="0" err="1" smtClean="0"/>
              <a:t>Innt</a:t>
            </a:r>
            <a:r>
              <a:rPr lang="en-US" dirty="0" smtClean="0"/>
              <a:t> [b+5];</a:t>
            </a:r>
          </a:p>
          <a:p>
            <a:endParaRPr lang="en-US" dirty="0" smtClean="0"/>
          </a:p>
          <a:p>
            <a:r>
              <a:rPr lang="en-US" dirty="0" smtClean="0"/>
              <a:t>2-D Array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a[4][5];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Dynamic array declaration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size; 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("&amp;</a:t>
            </a:r>
            <a:r>
              <a:rPr lang="en-US" dirty="0" err="1" smtClean="0"/>
              <a:t>d",&amp;size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*p1 = (</a:t>
            </a:r>
            <a:r>
              <a:rPr lang="en-US" dirty="0" err="1" smtClean="0"/>
              <a:t>int</a:t>
            </a:r>
            <a:r>
              <a:rPr lang="en-US" dirty="0" smtClean="0"/>
              <a:t>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)*size);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p1[size];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 ) 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r>
              <a:rPr lang="en-US" dirty="0" smtClean="0"/>
              <a:t> { </a:t>
            </a:r>
            <a:r>
              <a:rPr lang="en-US" dirty="0" err="1" smtClean="0"/>
              <a:t>scanf</a:t>
            </a:r>
            <a:r>
              <a:rPr lang="en-US" dirty="0" smtClean="0"/>
              <a:t>("%d",(</a:t>
            </a:r>
            <a:r>
              <a:rPr lang="en-US" dirty="0" err="1" smtClean="0"/>
              <a:t>p+i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Implementation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90600"/>
            <a:ext cx="3526606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=0;i&lt;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m;i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(j=0;j&lt;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"%d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,A[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=0;i&lt;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m;i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(j=0;j&lt;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(A[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][j]!=0)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B[s][0]=A[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B[s][1]=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B[s][2]=j;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s++;}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066800"/>
            <a:ext cx="7391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Alternate approach to maintaining an array of elements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Rather than allocating one large group of elements, allocate elements as needed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Q: how do we know what is part of the array?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 have the elements keep track of each other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pointers to connect the elements together as 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1" y="4424033"/>
            <a:ext cx="3657600" cy="2433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 implementation of List – Traversing</a:t>
            </a:r>
          </a:p>
          <a:p>
            <a:r>
              <a:rPr lang="en-US" dirty="0" smtClean="0"/>
              <a:t>Insertion – Deletion – Application of List</a:t>
            </a:r>
            <a:endParaRPr lang="en-IN" dirty="0" smtClean="0"/>
          </a:p>
          <a:p>
            <a:r>
              <a:rPr lang="en-US" dirty="0" smtClean="0"/>
              <a:t>Linked list – Implementation – Insertion – Deletion and Search</a:t>
            </a:r>
            <a:endParaRPr lang="en-IN" dirty="0" smtClean="0"/>
          </a:p>
          <a:p>
            <a:r>
              <a:rPr lang="en-US" dirty="0" smtClean="0"/>
              <a:t>Double linked list</a:t>
            </a:r>
            <a:endParaRPr lang="en-IN" dirty="0" smtClean="0"/>
          </a:p>
          <a:p>
            <a:r>
              <a:rPr lang="en-US" dirty="0" smtClean="0"/>
              <a:t>Circular Linked List – Applications – Josephus Problem</a:t>
            </a:r>
            <a:endParaRPr lang="en-IN" dirty="0" smtClean="0"/>
          </a:p>
          <a:p>
            <a:r>
              <a:rPr lang="en-US" dirty="0" smtClean="0"/>
              <a:t>Cursor based implementation </a:t>
            </a:r>
          </a:p>
          <a:p>
            <a:r>
              <a:rPr lang="en-US" dirty="0" smtClean="0"/>
              <a:t>Polynomial Arithmetic</a:t>
            </a:r>
            <a:endParaRPr lang="en-IN" dirty="0" smtClean="0"/>
          </a:p>
          <a:p>
            <a:r>
              <a:rPr lang="en-US" dirty="0" smtClean="0"/>
              <a:t>Multidimensional Arrays-Sparse Matrix</a:t>
            </a:r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Linked </a:t>
            </a:r>
            <a:r>
              <a:rPr lang="en-US" dirty="0"/>
              <a:t>List ADT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 linked list is a series of connected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nodes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where each node is a data structure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 linked list can grow or shrink in size as the program runs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Insertion and deletion of nodes is quicker with linked lists.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images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24400"/>
            <a:ext cx="8610600" cy="198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z="4000"/>
              <a:t>Dynamically Allocating Elements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Allocate elements one at a time as needed, have each element keep track of the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is referred to as linked list of elements, track next element with a pointer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609600" y="3962400"/>
          <a:ext cx="7772400" cy="2535238"/>
        </p:xfrm>
        <a:graphic>
          <a:graphicData uri="http://schemas.openxmlformats.org/presentationml/2006/ole">
            <p:oleObj spid="_x0000_s114690" name="VISIO" r:id="rId3" imgW="5147280" imgH="16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Pointer Implementation (Linked List)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28736"/>
            <a:ext cx="8255000" cy="1195382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Ensure that the list is not stored contiguously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use a linked list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 series of structures that are not necessarily adjacent in memory</a:t>
            </a:r>
          </a:p>
        </p:txBody>
      </p:sp>
      <p:pic>
        <p:nvPicPr>
          <p:cNvPr id="17412" name="Picture 4" descr="fig3_1"/>
          <p:cNvPicPr>
            <a:picLocks noChangeAspect="1" noChangeArrowheads="1"/>
          </p:cNvPicPr>
          <p:nvPr/>
        </p:nvPicPr>
        <p:blipFill>
          <a:blip r:embed="rId2" cstate="print">
            <a:lum bright="-40000" contrast="60000"/>
          </a:blip>
          <a:srcRect/>
          <a:stretch>
            <a:fillRect/>
          </a:stretch>
        </p:blipFill>
        <p:spPr bwMode="auto">
          <a:xfrm>
            <a:off x="990600" y="2819400"/>
            <a:ext cx="710565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3962400"/>
            <a:ext cx="8321675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kumimoji="1" lang="en-US" sz="2400" b="0" dirty="0">
                <a:latin typeface="Times New Roman" pitchFamily="18" charset="0"/>
              </a:rPr>
              <a:t>   </a:t>
            </a:r>
            <a:r>
              <a:rPr kumimoji="1" lang="en-US" sz="2400" b="0" dirty="0"/>
              <a:t>Each node contains the element and a pointer to a structure containing its successor</a:t>
            </a:r>
          </a:p>
          <a:p>
            <a:pPr lvl="1"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kumimoji="1" lang="en-US" b="0" dirty="0"/>
              <a:t>the last cell’s next link points to NULL</a:t>
            </a:r>
          </a:p>
          <a:p>
            <a:pPr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kumimoji="1" lang="en-US" sz="2400" b="0" dirty="0"/>
              <a:t>   Compared to the array implementation, </a:t>
            </a:r>
          </a:p>
          <a:p>
            <a:pPr lvl="1">
              <a:buClr>
                <a:schemeClr val="accent2"/>
              </a:buClr>
              <a:buSzTx/>
              <a:buFont typeface="Wingdings" pitchFamily="2" charset="2"/>
              <a:buChar char="ü"/>
            </a:pPr>
            <a:r>
              <a:rPr kumimoji="1" lang="en-US" b="0" dirty="0"/>
              <a:t>the pointer implementation uses only as much space as is needed for the elements currently on the list</a:t>
            </a:r>
          </a:p>
          <a:p>
            <a:pPr lvl="1">
              <a:buClr>
                <a:schemeClr val="accent2"/>
              </a:buClr>
              <a:buSzTx/>
              <a:buFont typeface="Monotype Sorts" pitchFamily="2" charset="2"/>
              <a:buChar char="û"/>
            </a:pPr>
            <a:r>
              <a:rPr kumimoji="1" lang="en-US" b="0" dirty="0"/>
              <a:t>but requires space for the pointers in each cell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Linked Lists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971800"/>
            <a:ext cx="7848600" cy="3048000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>
                <a:solidFill>
                  <a:srgbClr val="002060"/>
                </a:solidFill>
              </a:rPr>
              <a:t>linked list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en-US" smtClean="0"/>
              <a:t>is a series of connected </a:t>
            </a:r>
            <a:r>
              <a:rPr lang="en-US" i="1" smtClean="0">
                <a:solidFill>
                  <a:srgbClr val="002060"/>
                </a:solidFill>
              </a:rPr>
              <a:t>nodes</a:t>
            </a:r>
          </a:p>
          <a:p>
            <a:pPr eaLnBrk="1" hangingPunct="1"/>
            <a:r>
              <a:rPr lang="en-US" smtClean="0"/>
              <a:t>Each node contains at least</a:t>
            </a:r>
          </a:p>
          <a:p>
            <a:pPr lvl="1" eaLnBrk="1" hangingPunct="1"/>
            <a:r>
              <a:rPr lang="en-US" smtClean="0"/>
              <a:t>A piece of data (any type)</a:t>
            </a:r>
          </a:p>
          <a:p>
            <a:pPr lvl="1" eaLnBrk="1" hangingPunct="1"/>
            <a:r>
              <a:rPr lang="en-US" smtClean="0"/>
              <a:t>Pointer to the next node in the list</a:t>
            </a:r>
          </a:p>
          <a:p>
            <a:pPr eaLnBrk="1" hangingPunct="1"/>
            <a:r>
              <a:rPr lang="en-US" i="1" smtClean="0">
                <a:solidFill>
                  <a:srgbClr val="002060"/>
                </a:solidFill>
              </a:rPr>
              <a:t>Head</a:t>
            </a:r>
            <a:r>
              <a:rPr lang="en-US" smtClean="0"/>
              <a:t>: pointer to</a:t>
            </a:r>
            <a:r>
              <a:rPr lang="en-US" altLang="zh-CN" smtClean="0">
                <a:ea typeface="SimSun" pitchFamily="2" charset="-122"/>
              </a:rPr>
              <a:t> the first</a:t>
            </a:r>
            <a:r>
              <a:rPr lang="en-US" smtClean="0"/>
              <a:t> node</a:t>
            </a:r>
          </a:p>
          <a:p>
            <a:pPr eaLnBrk="1" hangingPunct="1"/>
            <a:r>
              <a:rPr lang="en-US" smtClean="0"/>
              <a:t>The last node points to </a:t>
            </a:r>
            <a:r>
              <a:rPr lang="en-US" smtClean="0">
                <a:latin typeface="Courier New" pitchFamily="49" charset="0"/>
              </a:rPr>
              <a:t>NULL</a:t>
            </a:r>
          </a:p>
        </p:txBody>
      </p:sp>
      <p:sp>
        <p:nvSpPr>
          <p:cNvPr id="18436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438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440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18461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18442" name="Text Box 29"/>
          <p:cNvSpPr txBox="1">
            <a:spLocks noChangeArrowheads="1"/>
          </p:cNvSpPr>
          <p:nvPr/>
        </p:nvSpPr>
        <p:spPr bwMode="auto">
          <a:xfrm>
            <a:off x="7050088" y="19431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pitchFamily="34" charset="0"/>
                <a:sym typeface="Symbol" pitchFamily="18" charset="2"/>
              </a:rPr>
              <a:t></a:t>
            </a:r>
            <a:endParaRPr lang="en-US">
              <a:latin typeface="Tahoma" pitchFamily="34" charset="0"/>
            </a:endParaRPr>
          </a:p>
        </p:txBody>
      </p:sp>
      <p:sp>
        <p:nvSpPr>
          <p:cNvPr id="18443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445" name="Text Box 34"/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18459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184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18448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18455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18450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/>
              <a:t>data</a:t>
            </a:r>
          </a:p>
        </p:txBody>
      </p:sp>
      <p:sp>
        <p:nvSpPr>
          <p:cNvPr id="18451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/>
              <a:t>pointer</a:t>
            </a:r>
          </a:p>
        </p:txBody>
      </p:sp>
      <p:sp>
        <p:nvSpPr>
          <p:cNvPr id="18452" name="Rectangle 54"/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/>
              <a:t>node</a:t>
            </a:r>
          </a:p>
        </p:txBody>
      </p:sp>
      <p:sp>
        <p:nvSpPr>
          <p:cNvPr id="18454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Linked Implementation...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7848600" cy="41148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Requires </a:t>
            </a:r>
            <a:r>
              <a:rPr lang="en-US" dirty="0" smtClean="0"/>
              <a:t>no </a:t>
            </a:r>
            <a:r>
              <a:rPr lang="en-US" dirty="0"/>
              <a:t>estimate of the maximum size of the list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No wasted </a:t>
            </a:r>
            <a:r>
              <a:rPr lang="en-US" dirty="0"/>
              <a:t>space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printList</a:t>
            </a:r>
            <a:r>
              <a:rPr lang="en-US" dirty="0"/>
              <a:t> and find: 	</a:t>
            </a:r>
            <a:r>
              <a:rPr lang="en-US" dirty="0" smtClean="0"/>
              <a:t>O(n)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findKth</a:t>
            </a:r>
            <a:r>
              <a:rPr lang="en-US" dirty="0"/>
              <a:t>: 		</a:t>
            </a:r>
            <a:r>
              <a:rPr lang="en-US" dirty="0" smtClean="0"/>
              <a:t>O(k)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insert and delete:  </a:t>
            </a:r>
            <a:r>
              <a:rPr lang="en-US" dirty="0" smtClean="0"/>
              <a:t>O(1)</a:t>
            </a:r>
            <a:endParaRPr lang="en-US" dirty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e.g. insert at position 0 (making a new element)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Insert does not require moving the other elements</a:t>
            </a:r>
            <a:endParaRPr lang="en-US" dirty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e.g. delete at position 0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requires </a:t>
            </a:r>
            <a:r>
              <a:rPr lang="en-US" dirty="0" smtClean="0"/>
              <a:t>no shifting of elements</a:t>
            </a:r>
            <a:endParaRPr lang="en-US" dirty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Insertion and deletion becomes easier, but finding the </a:t>
            </a:r>
            <a:r>
              <a:rPr lang="en-US" dirty="0" err="1" smtClean="0"/>
              <a:t>Kth</a:t>
            </a:r>
            <a:r>
              <a:rPr lang="en-US" dirty="0" smtClean="0"/>
              <a:t> element moves from O(1) to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Variations of Linked Lists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chemeClr val="hlink"/>
                </a:solidFill>
              </a:rPr>
              <a:t>Doubly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node points to not only successor but the predecessor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are two </a:t>
            </a:r>
            <a:r>
              <a:rPr lang="en-US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NULL: </a:t>
            </a:r>
            <a:r>
              <a:rPr lang="en-US" smtClean="0"/>
              <a:t>at the first and last nodes in the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Advantage: given a node, it is easy to visit its predecessor. Convenient to traverse lists </a:t>
            </a:r>
            <a:r>
              <a:rPr lang="en-US" smtClean="0">
                <a:solidFill>
                  <a:schemeClr val="hlink"/>
                </a:solidFill>
              </a:rPr>
              <a:t>backwards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12988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2617788" y="4667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03388" y="4422775"/>
            <a:ext cx="609600" cy="609600"/>
            <a:chOff x="1728" y="2880"/>
            <a:chExt cx="384" cy="384"/>
          </a:xfrm>
        </p:grpSpPr>
        <p:sp>
          <p:nvSpPr>
            <p:cNvPr id="22554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22535" name="Rectangle 14"/>
          <p:cNvSpPr>
            <a:spLocks noChangeArrowheads="1"/>
          </p:cNvSpPr>
          <p:nvPr/>
        </p:nvSpPr>
        <p:spPr bwMode="auto">
          <a:xfrm>
            <a:off x="1651000" y="56578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 flipV="1">
            <a:off x="1955800" y="504825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1651000" y="6350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sp>
        <p:nvSpPr>
          <p:cNvPr id="22538" name="Rectangle 23"/>
          <p:cNvSpPr>
            <a:spLocks noChangeArrowheads="1"/>
          </p:cNvSpPr>
          <p:nvPr/>
        </p:nvSpPr>
        <p:spPr bwMode="auto">
          <a:xfrm>
            <a:off x="1079500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24"/>
          <p:cNvSpPr>
            <a:spLocks noChangeArrowheads="1"/>
          </p:cNvSpPr>
          <p:nvPr/>
        </p:nvSpPr>
        <p:spPr bwMode="auto">
          <a:xfrm>
            <a:off x="4775200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165600" y="4422775"/>
            <a:ext cx="609600" cy="609600"/>
            <a:chOff x="1728" y="2880"/>
            <a:chExt cx="384" cy="384"/>
          </a:xfrm>
        </p:grpSpPr>
        <p:sp>
          <p:nvSpPr>
            <p:cNvPr id="22552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rPr>
                <a:t>B</a:t>
              </a:r>
            </a:p>
          </p:txBody>
        </p:sp>
      </p:grp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3541713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29"/>
          <p:cNvSpPr>
            <a:spLocks noChangeShapeType="1"/>
          </p:cNvSpPr>
          <p:nvPr/>
        </p:nvSpPr>
        <p:spPr bwMode="auto">
          <a:xfrm flipH="1">
            <a:off x="2933700" y="4821238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43" name="Text Box 35"/>
          <p:cNvSpPr txBox="1">
            <a:spLocks noChangeArrowheads="1"/>
          </p:cNvSpPr>
          <p:nvPr/>
        </p:nvSpPr>
        <p:spPr bwMode="auto">
          <a:xfrm>
            <a:off x="1193800" y="451485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pitchFamily="34" charset="0"/>
                <a:sym typeface="Symbol" pitchFamily="18" charset="2"/>
              </a:rPr>
              <a:t></a:t>
            </a:r>
            <a:endParaRPr lang="en-US">
              <a:latin typeface="Tahoma" pitchFamily="34" charset="0"/>
            </a:endParaRPr>
          </a:p>
        </p:txBody>
      </p:sp>
      <p:sp>
        <p:nvSpPr>
          <p:cNvPr id="22544" name="Rectangle 36"/>
          <p:cNvSpPr>
            <a:spLocks noChangeArrowheads="1"/>
          </p:cNvSpPr>
          <p:nvPr/>
        </p:nvSpPr>
        <p:spPr bwMode="auto">
          <a:xfrm>
            <a:off x="7239000" y="4419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629400" y="4419600"/>
            <a:ext cx="609600" cy="609600"/>
            <a:chOff x="1728" y="2880"/>
            <a:chExt cx="384" cy="384"/>
          </a:xfrm>
        </p:grpSpPr>
        <p:sp>
          <p:nvSpPr>
            <p:cNvPr id="22550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22546" name="Rectangle 40"/>
          <p:cNvSpPr>
            <a:spLocks noChangeArrowheads="1"/>
          </p:cNvSpPr>
          <p:nvPr/>
        </p:nvSpPr>
        <p:spPr bwMode="auto">
          <a:xfrm>
            <a:off x="6005513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41"/>
          <p:cNvSpPr txBox="1">
            <a:spLocks noChangeArrowheads="1"/>
          </p:cNvSpPr>
          <p:nvPr/>
        </p:nvSpPr>
        <p:spPr bwMode="auto">
          <a:xfrm>
            <a:off x="7353300" y="453707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pitchFamily="34" charset="0"/>
                <a:sym typeface="Symbol" pitchFamily="18" charset="2"/>
              </a:rPr>
              <a:t></a:t>
            </a:r>
            <a:endParaRPr lang="en-US">
              <a:latin typeface="Tahoma" pitchFamily="34" charset="0"/>
            </a:endParaRPr>
          </a:p>
        </p:txBody>
      </p:sp>
      <p:sp>
        <p:nvSpPr>
          <p:cNvPr id="22548" name="Line 42"/>
          <p:cNvSpPr>
            <a:spLocks noChangeShapeType="1"/>
          </p:cNvSpPr>
          <p:nvPr/>
        </p:nvSpPr>
        <p:spPr bwMode="auto">
          <a:xfrm flipH="1">
            <a:off x="5397500" y="4818063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49" name="Line 43"/>
          <p:cNvSpPr>
            <a:spLocks noChangeShapeType="1"/>
          </p:cNvSpPr>
          <p:nvPr/>
        </p:nvSpPr>
        <p:spPr bwMode="auto">
          <a:xfrm flipV="1">
            <a:off x="5067300" y="46640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Variations of Linked Lists</a:t>
            </a:r>
            <a:endParaRPr lang="en-US" dirty="0" smtClean="0">
              <a:ea typeface="SimSun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chemeClr val="hlink"/>
                </a:solidFill>
              </a:rPr>
              <a:t>Circular linked lists</a:t>
            </a:r>
          </a:p>
          <a:p>
            <a:pPr lvl="1" eaLnBrk="1" hangingPunct="1"/>
            <a:r>
              <a:rPr lang="en-US" dirty="0" smtClean="0"/>
              <a:t>The last node points to the first node of the list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How do we know when we have finished traversing the list? (Tip: check if the pointer of the current node is equal to the head.)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3528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36576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1816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54864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0104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43200" y="3336925"/>
            <a:ext cx="609600" cy="609600"/>
            <a:chOff x="1728" y="2880"/>
            <a:chExt cx="384" cy="384"/>
          </a:xfrm>
        </p:grpSpPr>
        <p:sp>
          <p:nvSpPr>
            <p:cNvPr id="21526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Text Box 11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524000" y="33305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 flipV="1">
            <a:off x="18288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1457325" y="4022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572000" y="3336925"/>
            <a:ext cx="609600" cy="609600"/>
            <a:chOff x="1728" y="2880"/>
            <a:chExt cx="384" cy="384"/>
          </a:xfrm>
        </p:grpSpPr>
        <p:sp>
          <p:nvSpPr>
            <p:cNvPr id="21524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Text Box 1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400800" y="3336925"/>
            <a:ext cx="609600" cy="609600"/>
            <a:chOff x="1728" y="2880"/>
            <a:chExt cx="384" cy="384"/>
          </a:xfrm>
        </p:grpSpPr>
        <p:sp>
          <p:nvSpPr>
            <p:cNvPr id="21522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21519" name="Line 21"/>
          <p:cNvSpPr>
            <a:spLocks noChangeShapeType="1"/>
          </p:cNvSpPr>
          <p:nvPr/>
        </p:nvSpPr>
        <p:spPr bwMode="auto">
          <a:xfrm flipV="1">
            <a:off x="7299325" y="2967038"/>
            <a:ext cx="1588" cy="7159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oval" w="med" len="med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520" name="Line 22"/>
          <p:cNvSpPr>
            <a:spLocks noChangeShapeType="1"/>
          </p:cNvSpPr>
          <p:nvPr/>
        </p:nvSpPr>
        <p:spPr bwMode="auto">
          <a:xfrm flipH="1">
            <a:off x="3057525" y="2971800"/>
            <a:ext cx="4241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521" name="Line 23"/>
          <p:cNvSpPr>
            <a:spLocks noChangeShapeType="1"/>
          </p:cNvSpPr>
          <p:nvPr/>
        </p:nvSpPr>
        <p:spPr bwMode="auto">
          <a:xfrm>
            <a:off x="3057525" y="2971800"/>
            <a:ext cx="0" cy="381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 Simple Linked List Class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981200"/>
            <a:ext cx="7848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Operations of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List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IsEmpty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determine whether or not the list is empty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InsertNode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insert a new node at a particular position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FindNode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find a node with a given value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DeleteNode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delete a node with a given value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DisplayList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print all the nodes in the list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019800"/>
            <a:ext cx="1905000" cy="457200"/>
          </a:xfrm>
        </p:spPr>
        <p:txBody>
          <a:bodyPr/>
          <a:lstStyle/>
          <a:p>
            <a:fld id="{10758148-583D-4940-9DAB-8DD13B6BB4B7}" type="slidenum">
              <a:rPr lang="en-US"/>
              <a:pPr/>
              <a:t>28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6002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To append a node to a linked list means to add the node to the end of the list.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3124200"/>
            <a:ext cx="7620000" cy="3139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cs typeface="Times New Roman" pitchFamily="18" charset="0"/>
              </a:rPr>
              <a:t>	</a:t>
            </a:r>
            <a:r>
              <a:rPr lang="en-US" i="1" dirty="0" smtClean="0">
                <a:cs typeface="Times New Roman" pitchFamily="18" charset="0"/>
              </a:rPr>
              <a:t>Begin Node Creation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cs typeface="Times New Roman" pitchFamily="18" charset="0"/>
              </a:rPr>
              <a:t>	Create </a:t>
            </a:r>
            <a:r>
              <a:rPr lang="en-US" i="1" dirty="0">
                <a:cs typeface="Times New Roman" pitchFamily="18" charset="0"/>
              </a:rPr>
              <a:t>a new node.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i="1" dirty="0">
                <a:cs typeface="Times New Roman" pitchFamily="18" charset="0"/>
              </a:rPr>
              <a:t>	Store data in the new node.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i="1" dirty="0">
                <a:cs typeface="Times New Roman" pitchFamily="18" charset="0"/>
              </a:rPr>
              <a:t>	If there are no nodes in the list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i="1" dirty="0">
                <a:cs typeface="Times New Roman" pitchFamily="18" charset="0"/>
              </a:rPr>
              <a:t>		Make the new node the first node.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i="1" dirty="0">
                <a:cs typeface="Times New Roman" pitchFamily="18" charset="0"/>
              </a:rPr>
              <a:t>	Else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i="1" dirty="0">
                <a:cs typeface="Times New Roman" pitchFamily="18" charset="0"/>
              </a:rPr>
              <a:t>		Traverse the List to Find the last node.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i="1" dirty="0">
                <a:cs typeface="Times New Roman" pitchFamily="18" charset="0"/>
              </a:rPr>
              <a:t>		Add the new node to the end of the list.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i="1" dirty="0">
                <a:cs typeface="Times New Roman" pitchFamily="18" charset="0"/>
              </a:rPr>
              <a:t>	End If</a:t>
            </a:r>
            <a:r>
              <a:rPr lang="en-US" i="1" dirty="0" smtClean="0"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cs typeface="Times New Roman" pitchFamily="18" charset="0"/>
              </a:rPr>
              <a:t>	End Node Creation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01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CREATION OF A NODE TO THE LIST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Creating the structure of a node in C program</a:t>
            </a:r>
            <a:endParaRPr lang="en-US" dirty="0"/>
          </a:p>
        </p:txBody>
      </p:sp>
      <p:sp>
        <p:nvSpPr>
          <p:cNvPr id="191489" name="Rectangle 1"/>
          <p:cNvSpPr>
            <a:spLocks noChangeArrowheads="1"/>
          </p:cNvSpPr>
          <p:nvPr/>
        </p:nvSpPr>
        <p:spPr bwMode="auto">
          <a:xfrm>
            <a:off x="357158" y="235743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*next;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}*head = NULL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Abstract data Type (ADT)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List ADT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List ADT with Array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Linked lists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Basic operations of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Insert, find, delete, print,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Variations of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Circular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Doubly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Inserting a new node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981200"/>
            <a:ext cx="8534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Possible cases of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InsertNode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Insert into an empty list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Insert in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Insert at back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Insert in middle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But, in fact, only need to handle two cases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Insert as the first node (Case 1 and Case 2)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Insert in the middle or at the end of the list (Case 3 and Case 4)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Singly-linked 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is a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singly-linked list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SLL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1000" y="3671888"/>
            <a:ext cx="8574088" cy="24606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contains a value and a link to its successor (the last node has no successor)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header points to the first node in the list (or contains the null link if the list is empty)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85800" y="2362200"/>
            <a:ext cx="7772400" cy="1143000"/>
            <a:chOff x="432" y="1488"/>
            <a:chExt cx="4896" cy="72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728" y="1961"/>
              <a:ext cx="3600" cy="246"/>
              <a:chOff x="1056" y="2011"/>
              <a:chExt cx="3600" cy="246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1056" y="2011"/>
                <a:ext cx="577" cy="243"/>
                <a:chOff x="863" y="1536"/>
                <a:chExt cx="577" cy="243"/>
              </a:xfrm>
            </p:grpSpPr>
            <p:sp>
              <p:nvSpPr>
                <p:cNvPr id="42" name="Rectangle 7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3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063" y="2014"/>
                <a:ext cx="577" cy="243"/>
                <a:chOff x="863" y="1536"/>
                <a:chExt cx="577" cy="243"/>
              </a:xfrm>
            </p:grpSpPr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1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3071" y="2014"/>
                <a:ext cx="577" cy="243"/>
                <a:chOff x="863" y="1536"/>
                <a:chExt cx="577" cy="243"/>
              </a:xfrm>
            </p:grpSpPr>
            <p:sp>
              <p:nvSpPr>
                <p:cNvPr id="38" name="Rectangle 13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9" name="Rectangle 14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4079" y="2014"/>
                <a:ext cx="577" cy="243"/>
                <a:chOff x="863" y="1536"/>
                <a:chExt cx="577" cy="243"/>
              </a:xfrm>
            </p:grpSpPr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1728" y="1966"/>
              <a:ext cx="3312" cy="242"/>
              <a:chOff x="1056" y="2302"/>
              <a:chExt cx="3312" cy="242"/>
            </a:xfrm>
          </p:grpSpPr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1056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a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2064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b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3072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c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4080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d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2112" y="2014"/>
              <a:ext cx="2640" cy="96"/>
              <a:chOff x="1440" y="2064"/>
              <a:chExt cx="2640" cy="96"/>
            </a:xfrm>
          </p:grpSpPr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>
                <a:off x="1440" y="2064"/>
                <a:ext cx="624" cy="96"/>
                <a:chOff x="1008" y="2304"/>
                <a:chExt cx="624" cy="96"/>
              </a:xfrm>
            </p:grpSpPr>
            <p:sp>
              <p:nvSpPr>
                <p:cNvPr id="26" name="Oval 25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6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7"/>
              <p:cNvGrpSpPr>
                <a:grpSpLocks/>
              </p:cNvGrpSpPr>
              <p:nvPr/>
            </p:nvGrpSpPr>
            <p:grpSpPr bwMode="auto">
              <a:xfrm>
                <a:off x="2448" y="2064"/>
                <a:ext cx="624" cy="96"/>
                <a:chOff x="1008" y="2304"/>
                <a:chExt cx="624" cy="96"/>
              </a:xfrm>
            </p:grpSpPr>
            <p:sp>
              <p:nvSpPr>
                <p:cNvPr id="24" name="Oval 28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9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0"/>
              <p:cNvGrpSpPr>
                <a:grpSpLocks/>
              </p:cNvGrpSpPr>
              <p:nvPr/>
            </p:nvGrpSpPr>
            <p:grpSpPr bwMode="auto">
              <a:xfrm>
                <a:off x="3456" y="2064"/>
                <a:ext cx="624" cy="96"/>
                <a:chOff x="1008" y="2304"/>
                <a:chExt cx="624" cy="96"/>
              </a:xfrm>
            </p:grpSpPr>
            <p:sp>
              <p:nvSpPr>
                <p:cNvPr id="22" name="Oval 31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32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5136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34"/>
            <p:cNvGrpSpPr>
              <a:grpSpLocks/>
            </p:cNvGrpSpPr>
            <p:nvPr/>
          </p:nvGrpSpPr>
          <p:grpSpPr bwMode="auto">
            <a:xfrm>
              <a:off x="432" y="1488"/>
              <a:ext cx="1248" cy="480"/>
              <a:chOff x="192" y="1872"/>
              <a:chExt cx="1248" cy="480"/>
            </a:xfrm>
          </p:grpSpPr>
          <p:grpSp>
            <p:nvGrpSpPr>
              <p:cNvPr id="32" name="Group 35"/>
              <p:cNvGrpSpPr>
                <a:grpSpLocks/>
              </p:cNvGrpSpPr>
              <p:nvPr/>
            </p:nvGrpSpPr>
            <p:grpSpPr bwMode="auto">
              <a:xfrm>
                <a:off x="960" y="1920"/>
                <a:ext cx="480" cy="432"/>
                <a:chOff x="432" y="2352"/>
                <a:chExt cx="480" cy="432"/>
              </a:xfrm>
            </p:grpSpPr>
            <p:grpSp>
              <p:nvGrpSpPr>
                <p:cNvPr id="33" name="Group 36"/>
                <p:cNvGrpSpPr>
                  <a:grpSpLocks/>
                </p:cNvGrpSpPr>
                <p:nvPr/>
              </p:nvGrpSpPr>
              <p:grpSpPr bwMode="auto">
                <a:xfrm>
                  <a:off x="432" y="2352"/>
                  <a:ext cx="288" cy="240"/>
                  <a:chOff x="960" y="1584"/>
                  <a:chExt cx="288" cy="240"/>
                </a:xfrm>
              </p:grpSpPr>
              <p:sp>
                <p:nvSpPr>
                  <p:cNvPr id="1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3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584"/>
                    <a:ext cx="288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Line 39"/>
                <p:cNvSpPr>
                  <a:spLocks noChangeShapeType="1"/>
                </p:cNvSpPr>
                <p:nvPr/>
              </p:nvSpPr>
              <p:spPr bwMode="auto">
                <a:xfrm>
                  <a:off x="576" y="2448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 Box 40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8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myList</a:t>
                </a:r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  <p:bldP spid="6" grpId="0" build="p" bldLvl="4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Inserting a node into a SLL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many ways you might want to insert a new node into a list: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new first element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new last element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a given node (specified by a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a given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a given value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a given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are possible, but differ in difficulty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Using a header node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The entry point into a linked list is called the </a:t>
            </a:r>
            <a:r>
              <a:rPr lang="en-US" sz="2400" b="1" dirty="0" smtClean="0"/>
              <a:t>head</a:t>
            </a:r>
            <a:r>
              <a:rPr lang="en-US" sz="2400" dirty="0" smtClean="0"/>
              <a:t> of the list.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It should be noted that head is not a separate node, but the reference to the first node.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 If the list is empty then the head is a null reference.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781800" y="4029075"/>
            <a:ext cx="1600200" cy="385762"/>
            <a:chOff x="3792" y="3501"/>
            <a:chExt cx="1008" cy="243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379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nsolas" pitchFamily="49" charset="0"/>
                </a:rPr>
                <a:t>two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4416" y="3501"/>
              <a:ext cx="384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latin typeface="Consolas" pitchFamily="49" charset="0"/>
                </a:rPr>
                <a:t>NULL</a:t>
              </a:r>
              <a:endParaRPr lang="en-US" dirty="0">
                <a:latin typeface="Consolas" pitchFamily="49" charset="0"/>
              </a:endParaRPr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800600" y="4029075"/>
            <a:ext cx="1981200" cy="385762"/>
            <a:chOff x="2544" y="3501"/>
            <a:chExt cx="1248" cy="243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54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one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16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26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31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2143108" y="3929066"/>
            <a:ext cx="1828800" cy="396875"/>
            <a:chOff x="432" y="3062"/>
            <a:chExt cx="1152" cy="250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432" y="3062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latin typeface="Consolas" pitchFamily="49" charset="0"/>
                </a:rPr>
                <a:t>head</a:t>
              </a:r>
              <a:endParaRPr lang="en-US" sz="2000" dirty="0">
                <a:solidFill>
                  <a:srgbClr val="FF0000"/>
                </a:solidFill>
                <a:latin typeface="Consolas" pitchFamily="49" charset="0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929058" y="421481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Beginning of the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70"/>
            <a:ext cx="8229600" cy="475298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We can use the following steps to insert a new node at beginning of the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 Create a </a:t>
            </a:r>
            <a:r>
              <a:rPr lang="en-US" b="1" dirty="0" err="1" smtClean="0"/>
              <a:t>newNode</a:t>
            </a:r>
            <a:r>
              <a:rPr lang="en-US" dirty="0" smtClean="0"/>
              <a:t> with given value.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 Check whether list is </a:t>
            </a:r>
            <a:r>
              <a:rPr lang="en-US" b="1" dirty="0" smtClean="0"/>
              <a:t>Empty</a:t>
            </a:r>
            <a:r>
              <a:rPr lang="en-US" dirty="0" smtClean="0"/>
              <a:t> (</a:t>
            </a:r>
            <a:r>
              <a:rPr lang="en-US" b="1" dirty="0" smtClean="0"/>
              <a:t>head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 If it is </a:t>
            </a:r>
            <a:r>
              <a:rPr lang="en-US" b="1" dirty="0" smtClean="0"/>
              <a:t>Empty</a:t>
            </a:r>
            <a:r>
              <a:rPr lang="en-US" dirty="0" smtClean="0"/>
              <a:t> then, set </a:t>
            </a:r>
            <a:r>
              <a:rPr lang="en-US" b="1" dirty="0" err="1" smtClean="0"/>
              <a:t>newNode→next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 and </a:t>
            </a:r>
            <a:r>
              <a:rPr lang="en-US" b="1" dirty="0" smtClean="0"/>
              <a:t>head</a:t>
            </a:r>
            <a:r>
              <a:rPr lang="en-US" dirty="0" smtClean="0"/>
              <a:t> = 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 If it is </a:t>
            </a:r>
            <a:r>
              <a:rPr lang="en-US" b="1" dirty="0" smtClean="0"/>
              <a:t>Not Empty</a:t>
            </a:r>
            <a:r>
              <a:rPr lang="en-US" dirty="0" smtClean="0"/>
              <a:t> then, set </a:t>
            </a:r>
            <a:r>
              <a:rPr lang="en-US" b="1" dirty="0" err="1" smtClean="0"/>
              <a:t>newNode→next</a:t>
            </a:r>
            <a:r>
              <a:rPr lang="en-US" dirty="0" smtClean="0"/>
              <a:t> = </a:t>
            </a:r>
            <a:r>
              <a:rPr lang="en-US" b="1" dirty="0" smtClean="0"/>
              <a:t>head</a:t>
            </a:r>
            <a:r>
              <a:rPr lang="en-US" dirty="0" smtClean="0"/>
              <a:t> and </a:t>
            </a:r>
            <a:r>
              <a:rPr lang="en-US" b="1" dirty="0" smtClean="0"/>
              <a:t>head</a:t>
            </a:r>
            <a:r>
              <a:rPr lang="en-US" dirty="0" smtClean="0"/>
              <a:t> = 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7-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1676400"/>
            <a:ext cx="2590800" cy="12668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609600"/>
            <a:ext cx="563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CREATING and INSERTING A NODE</a:t>
            </a:r>
          </a:p>
          <a:p>
            <a:pPr algn="ctr"/>
            <a:endParaRPr lang="en-US" sz="25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4400" y="1676401"/>
            <a:ext cx="5486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Creating a new node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>
                <a:cs typeface="Times New Roman" pitchFamily="18" charset="0"/>
              </a:rPr>
              <a:t/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 smtClean="0">
                <a:cs typeface="Times New Roman" pitchFamily="18" charset="0"/>
              </a:rPr>
              <a:t>	</a:t>
            </a:r>
            <a:r>
              <a:rPr lang="en-US" b="1" dirty="0" err="1" smtClean="0">
                <a:cs typeface="Times New Roman" pitchFamily="18" charset="0"/>
              </a:rPr>
              <a:t>n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ewNode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&gt;value = 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 it’s the first node set it to point header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head=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>
                <a:cs typeface="Times New Roman" pitchFamily="18" charset="0"/>
              </a:rPr>
              <a:t/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>
                <a:cs typeface="Times New Roman" pitchFamily="18" charset="0"/>
              </a:rPr>
              <a:t>	</a:t>
            </a:r>
            <a:r>
              <a:rPr lang="en-US" b="1" dirty="0" smtClean="0">
                <a:cs typeface="Times New Roman" pitchFamily="18" charset="0"/>
              </a:rPr>
              <a:t>head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already elements are there in the list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head;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head=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>
              <a:spcBef>
                <a:spcPct val="50000"/>
              </a:spcBef>
            </a:pPr>
            <a:endParaRPr lang="en-US" b="1" dirty="0"/>
          </a:p>
        </p:txBody>
      </p:sp>
      <p:pic>
        <p:nvPicPr>
          <p:cNvPr id="7" name="Picture 3" descr="Figure 17-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43650" y="4419600"/>
            <a:ext cx="280035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insert_star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19374"/>
            <a:ext cx="6286544" cy="295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7150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2449" name="Rectangle 1"/>
          <p:cNvSpPr>
            <a:spLocks noChangeArrowheads="1"/>
          </p:cNvSpPr>
          <p:nvPr/>
        </p:nvSpPr>
        <p:spPr bwMode="auto">
          <a:xfrm>
            <a:off x="428596" y="1071546"/>
            <a:ext cx="776687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insertAtBeginning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value)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Node*)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malloc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-&gt;data = value;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if(head ==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 = NULL;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head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 = head;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head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inserted!!!\n");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End of the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Step 1:</a:t>
            </a:r>
            <a:r>
              <a:rPr lang="en-US" dirty="0" smtClean="0"/>
              <a:t> Create a </a:t>
            </a:r>
            <a:r>
              <a:rPr lang="en-US" b="1" dirty="0" err="1" smtClean="0"/>
              <a:t>newNode</a:t>
            </a:r>
            <a:r>
              <a:rPr lang="en-US" dirty="0" smtClean="0"/>
              <a:t> with given value and 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 as 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Step 2:</a:t>
            </a:r>
            <a:r>
              <a:rPr lang="en-US" dirty="0" smtClean="0"/>
              <a:t> Check whether list is </a:t>
            </a:r>
            <a:r>
              <a:rPr lang="en-US" b="1" dirty="0" smtClean="0"/>
              <a:t>Empty</a:t>
            </a:r>
            <a:r>
              <a:rPr lang="en-US" dirty="0" smtClean="0"/>
              <a:t> (</a:t>
            </a:r>
            <a:r>
              <a:rPr lang="en-US" b="1" dirty="0" smtClean="0"/>
              <a:t>head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/>
              <a:t>Step 3:</a:t>
            </a:r>
            <a:r>
              <a:rPr lang="en-US" dirty="0" smtClean="0"/>
              <a:t> If it is </a:t>
            </a:r>
            <a:r>
              <a:rPr lang="en-US" b="1" dirty="0" smtClean="0"/>
              <a:t>Empty</a:t>
            </a:r>
            <a:r>
              <a:rPr lang="en-US" dirty="0" smtClean="0"/>
              <a:t> then, set </a:t>
            </a:r>
            <a:r>
              <a:rPr lang="en-US" b="1" dirty="0" smtClean="0"/>
              <a:t>head</a:t>
            </a:r>
            <a:r>
              <a:rPr lang="en-US" dirty="0" smtClean="0"/>
              <a:t> = 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Step 4:</a:t>
            </a:r>
            <a:r>
              <a:rPr lang="en-US" dirty="0" smtClean="0"/>
              <a:t> If it is </a:t>
            </a:r>
            <a:r>
              <a:rPr lang="en-US" b="1" dirty="0" smtClean="0"/>
              <a:t>Not Empty</a:t>
            </a:r>
            <a:r>
              <a:rPr lang="en-US" dirty="0" smtClean="0"/>
              <a:t> then, define a node pointer </a:t>
            </a:r>
            <a:r>
              <a:rPr lang="en-US" b="1" dirty="0" smtClean="0"/>
              <a:t>temp</a:t>
            </a:r>
            <a:r>
              <a:rPr lang="en-US" dirty="0" smtClean="0"/>
              <a:t> and initialize with 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Step 5:</a:t>
            </a:r>
            <a:r>
              <a:rPr lang="en-US" dirty="0" smtClean="0"/>
              <a:t> Keep moving the </a:t>
            </a:r>
            <a:r>
              <a:rPr lang="en-US" b="1" dirty="0" smtClean="0"/>
              <a:t>temp</a:t>
            </a:r>
            <a:r>
              <a:rPr lang="en-US" dirty="0" smtClean="0"/>
              <a:t> to its next node until it reaches to the last node in the list (until </a:t>
            </a:r>
            <a:r>
              <a:rPr lang="en-US" b="1" dirty="0" smtClean="0"/>
              <a:t>temp → next</a:t>
            </a:r>
            <a:r>
              <a:rPr lang="en-US" dirty="0" smtClean="0"/>
              <a:t> is equal to </a:t>
            </a:r>
            <a:r>
              <a:rPr lang="en-US" b="1" dirty="0" smtClean="0"/>
              <a:t>NULL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/>
              <a:t>Step 6:</a:t>
            </a:r>
            <a:r>
              <a:rPr lang="en-US" dirty="0" smtClean="0"/>
              <a:t> Set </a:t>
            </a:r>
            <a:r>
              <a:rPr lang="en-US" b="1" dirty="0" smtClean="0"/>
              <a:t>temp → next</a:t>
            </a:r>
            <a:r>
              <a:rPr lang="en-US" dirty="0" smtClean="0"/>
              <a:t> = 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7-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524000"/>
            <a:ext cx="3552825" cy="1762125"/>
          </a:xfrm>
          <a:prstGeom prst="rect">
            <a:avLst/>
          </a:prstGeom>
          <a:noFill/>
        </p:spPr>
      </p:pic>
      <p:pic>
        <p:nvPicPr>
          <p:cNvPr id="5" name="Picture 3" descr="Figure 17-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4114800"/>
            <a:ext cx="4086225" cy="20288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33600" y="685800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INSERTING A NEW NODE AT END</a:t>
            </a:r>
            <a:endParaRPr 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a Node Pointer to trace to the current position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419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Move the Node pointer to traverse till the end of the list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= properties + operations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 </a:t>
            </a:r>
            <a:r>
              <a:rPr lang="en-US" sz="2800" b="1" dirty="0"/>
              <a:t>ADT</a:t>
            </a:r>
            <a:r>
              <a:rPr lang="en-US" sz="2800" dirty="0"/>
              <a:t> describes a set of objects sharing the same properties and behaviors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/>
              <a:t>properties</a:t>
            </a:r>
            <a:r>
              <a:rPr lang="en-US" sz="2400" dirty="0"/>
              <a:t> of an ADT are its </a:t>
            </a:r>
            <a:r>
              <a:rPr lang="en-US" sz="2400" b="1" dirty="0"/>
              <a:t>data </a:t>
            </a:r>
            <a:r>
              <a:rPr lang="en-US" sz="2400" dirty="0"/>
              <a:t>(representing the internal state of each object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double d;</a:t>
            </a:r>
            <a:r>
              <a:rPr lang="en-US" sz="2000" dirty="0"/>
              <a:t>	-- bits representing exponent &amp; mantissa are its data or state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/>
              <a:t>behaviors</a:t>
            </a:r>
            <a:r>
              <a:rPr lang="en-US" sz="2400" dirty="0"/>
              <a:t> of an ADT are its </a:t>
            </a:r>
            <a:r>
              <a:rPr lang="en-US" sz="2400" b="1" dirty="0"/>
              <a:t>operations</a:t>
            </a:r>
            <a:r>
              <a:rPr lang="en-US" sz="2400" dirty="0"/>
              <a:t> or </a:t>
            </a:r>
            <a:r>
              <a:rPr lang="en-US" sz="2400" b="1" dirty="0"/>
              <a:t>functions</a:t>
            </a:r>
            <a:r>
              <a:rPr lang="en-US" sz="2400" dirty="0"/>
              <a:t> (operations on each instance)</a:t>
            </a:r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(d) / 2;</a:t>
            </a:r>
            <a:r>
              <a:rPr lang="en-US" sz="2000" dirty="0"/>
              <a:t> //operators &amp; functions are its behaviors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gure 17-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1905000"/>
            <a:ext cx="4800600" cy="1857375"/>
          </a:xfrm>
          <a:prstGeom prst="rect">
            <a:avLst/>
          </a:prstGeom>
          <a:noFill/>
        </p:spPr>
      </p:pic>
      <p:pic>
        <p:nvPicPr>
          <p:cNvPr id="8" name="Picture 7" descr="Figure 17-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810000"/>
            <a:ext cx="4038600" cy="1561019"/>
          </a:xfrm>
          <a:prstGeom prst="rect">
            <a:avLst/>
          </a:prstGeom>
          <a:noFill/>
        </p:spPr>
      </p:pic>
      <p:pic>
        <p:nvPicPr>
          <p:cNvPr id="9" name="Picture 3" descr="Figure 17-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800600"/>
            <a:ext cx="4572000" cy="17716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3400" y="685800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the Node pointer does not points to NULL then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Move the Node pointer to the next node until it points to NULL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b="1" dirty="0" err="1" smtClean="0"/>
              <a:t>nodePtr</a:t>
            </a:r>
            <a:r>
              <a:rPr lang="en-US" b="1" dirty="0" smtClean="0"/>
              <a:t>=</a:t>
            </a:r>
            <a:r>
              <a:rPr lang="en-US" b="1" dirty="0" err="1" smtClean="0"/>
              <a:t>nodePtr</a:t>
            </a:r>
            <a:r>
              <a:rPr lang="en-US" b="1" dirty="0" smtClean="0"/>
              <a:t>-&gt;next;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When it reaches NULL append the </a:t>
            </a:r>
            <a:r>
              <a:rPr lang="en-US" b="1" dirty="0" err="1" smtClean="0"/>
              <a:t>newNode</a:t>
            </a:r>
            <a:r>
              <a:rPr lang="en-US" b="1" dirty="0" smtClean="0"/>
              <a:t> at the last</a:t>
            </a:r>
          </a:p>
          <a:p>
            <a:endParaRPr lang="en-US" b="1" dirty="0" smtClean="0"/>
          </a:p>
          <a:p>
            <a:r>
              <a:rPr lang="en-US" b="1" dirty="0" err="1" smtClean="0"/>
              <a:t>nodePtr</a:t>
            </a:r>
            <a:r>
              <a:rPr lang="en-US" b="1" dirty="0" smtClean="0"/>
              <a:t> -&gt;next=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newNode</a:t>
            </a:r>
            <a:r>
              <a:rPr lang="en-US" b="1" dirty="0" smtClean="0"/>
              <a:t>-&gt;next=NULL;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2" name="Picture 11" descr="Figure 17-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228600"/>
            <a:ext cx="411480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28824"/>
            <a:ext cx="8358246" cy="390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56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0" y="1357298"/>
            <a:ext cx="8648521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insertAtEnd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value)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Node*)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malloc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-&gt;data = value;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 = NULL;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if(head ==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head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*temp = head;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while(temp-&gt;next !=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temp = temp-&gt;next;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temp-&gt;next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inserted!!!\n");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INSERTING A NEW NODE IN THE MIDDLE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 smtClean="0"/>
              <a:t>Step 1:</a:t>
            </a:r>
            <a:r>
              <a:rPr lang="en-US" sz="3400" dirty="0" smtClean="0"/>
              <a:t> Create a </a:t>
            </a:r>
            <a:r>
              <a:rPr lang="en-US" sz="3400" b="1" dirty="0" err="1" smtClean="0"/>
              <a:t>newNode</a:t>
            </a:r>
            <a:r>
              <a:rPr lang="en-US" sz="3400" dirty="0" smtClean="0"/>
              <a:t> with given value.</a:t>
            </a:r>
          </a:p>
          <a:p>
            <a:r>
              <a:rPr lang="en-US" sz="3400" b="1" dirty="0" smtClean="0"/>
              <a:t>Step 2:</a:t>
            </a:r>
            <a:r>
              <a:rPr lang="en-US" sz="3400" dirty="0" smtClean="0"/>
              <a:t> Check whether list is </a:t>
            </a:r>
            <a:r>
              <a:rPr lang="en-US" sz="3400" b="1" dirty="0" smtClean="0"/>
              <a:t>Empty</a:t>
            </a:r>
            <a:r>
              <a:rPr lang="en-US" sz="3400" dirty="0" smtClean="0"/>
              <a:t> (</a:t>
            </a:r>
            <a:r>
              <a:rPr lang="en-US" sz="3400" b="1" dirty="0" smtClean="0"/>
              <a:t>head</a:t>
            </a:r>
            <a:r>
              <a:rPr lang="en-US" sz="3400" dirty="0" smtClean="0"/>
              <a:t> == </a:t>
            </a:r>
            <a:r>
              <a:rPr lang="en-US" sz="3400" b="1" dirty="0" smtClean="0"/>
              <a:t>NULL</a:t>
            </a:r>
            <a:r>
              <a:rPr lang="en-US" sz="3400" dirty="0" smtClean="0"/>
              <a:t>)</a:t>
            </a:r>
          </a:p>
          <a:p>
            <a:r>
              <a:rPr lang="en-US" sz="3400" b="1" dirty="0" smtClean="0"/>
              <a:t>Step 3:</a:t>
            </a:r>
            <a:r>
              <a:rPr lang="en-US" sz="3400" dirty="0" smtClean="0"/>
              <a:t> If it is </a:t>
            </a:r>
            <a:r>
              <a:rPr lang="en-US" sz="3400" b="1" dirty="0" smtClean="0"/>
              <a:t>Empty</a:t>
            </a:r>
            <a:r>
              <a:rPr lang="en-US" sz="3400" dirty="0" smtClean="0"/>
              <a:t> then, set </a:t>
            </a:r>
            <a:r>
              <a:rPr lang="en-US" sz="3400" b="1" dirty="0" err="1" smtClean="0"/>
              <a:t>newNode</a:t>
            </a:r>
            <a:r>
              <a:rPr lang="en-US" sz="3400" b="1" dirty="0" smtClean="0"/>
              <a:t> → next</a:t>
            </a:r>
            <a:r>
              <a:rPr lang="en-US" sz="3400" dirty="0" smtClean="0"/>
              <a:t> = </a:t>
            </a:r>
            <a:r>
              <a:rPr lang="en-US" sz="3400" b="1" dirty="0" smtClean="0"/>
              <a:t>NULL</a:t>
            </a:r>
            <a:r>
              <a:rPr lang="en-US" sz="3400" dirty="0" smtClean="0"/>
              <a:t> and </a:t>
            </a:r>
            <a:r>
              <a:rPr lang="en-US" sz="3400" b="1" dirty="0" smtClean="0"/>
              <a:t>head</a:t>
            </a:r>
            <a:r>
              <a:rPr lang="en-US" sz="3400" dirty="0" smtClean="0"/>
              <a:t> = </a:t>
            </a:r>
            <a:r>
              <a:rPr lang="en-US" sz="3400" b="1" dirty="0" err="1" smtClean="0"/>
              <a:t>newNode</a:t>
            </a:r>
            <a:r>
              <a:rPr lang="en-US" sz="3400" dirty="0" smtClean="0"/>
              <a:t>.</a:t>
            </a:r>
          </a:p>
          <a:p>
            <a:r>
              <a:rPr lang="en-US" sz="3400" b="1" dirty="0" smtClean="0"/>
              <a:t>Step 4:</a:t>
            </a:r>
            <a:r>
              <a:rPr lang="en-US" sz="3400" dirty="0" smtClean="0"/>
              <a:t> If it is </a:t>
            </a:r>
            <a:r>
              <a:rPr lang="en-US" sz="3400" b="1" dirty="0" smtClean="0"/>
              <a:t>Not Empty</a:t>
            </a:r>
            <a:r>
              <a:rPr lang="en-US" sz="3400" dirty="0" smtClean="0"/>
              <a:t> then, define a node pointer </a:t>
            </a:r>
            <a:r>
              <a:rPr lang="en-US" sz="3400" b="1" dirty="0" smtClean="0"/>
              <a:t>temp</a:t>
            </a:r>
            <a:r>
              <a:rPr lang="en-US" sz="3400" dirty="0" smtClean="0"/>
              <a:t> and initialize with </a:t>
            </a:r>
            <a:r>
              <a:rPr lang="en-US" sz="3400" b="1" dirty="0" smtClean="0"/>
              <a:t>head</a:t>
            </a:r>
            <a:r>
              <a:rPr lang="en-US" sz="3400" dirty="0" smtClean="0"/>
              <a:t>.</a:t>
            </a:r>
          </a:p>
          <a:p>
            <a:r>
              <a:rPr lang="en-US" sz="3400" b="1" dirty="0" smtClean="0"/>
              <a:t>Step 5:</a:t>
            </a:r>
            <a:r>
              <a:rPr lang="en-US" sz="3400" dirty="0" smtClean="0"/>
              <a:t> Keep moving the </a:t>
            </a:r>
            <a:r>
              <a:rPr lang="en-US" sz="3400" b="1" dirty="0" smtClean="0"/>
              <a:t>temp</a:t>
            </a:r>
            <a:r>
              <a:rPr lang="en-US" sz="3400" dirty="0" smtClean="0"/>
              <a:t> to its next node until it reaches to the node after which we want to insert the </a:t>
            </a:r>
            <a:r>
              <a:rPr lang="en-US" sz="3400" dirty="0" err="1" smtClean="0"/>
              <a:t>newNode</a:t>
            </a:r>
            <a:r>
              <a:rPr lang="en-US" sz="3400" dirty="0" smtClean="0"/>
              <a:t> (until </a:t>
            </a:r>
            <a:r>
              <a:rPr lang="en-US" sz="3400" b="1" dirty="0" smtClean="0"/>
              <a:t>temp → data</a:t>
            </a:r>
            <a:r>
              <a:rPr lang="en-US" sz="3400" dirty="0" smtClean="0"/>
              <a:t> is equal to </a:t>
            </a:r>
            <a:r>
              <a:rPr lang="en-US" sz="3400" b="1" dirty="0" smtClean="0"/>
              <a:t>location</a:t>
            </a:r>
            <a:r>
              <a:rPr lang="en-US" sz="3400" dirty="0" smtClean="0"/>
              <a:t>, here location is the node value after which we want to insert the </a:t>
            </a:r>
            <a:r>
              <a:rPr lang="en-US" sz="3400" dirty="0" err="1" smtClean="0"/>
              <a:t>newNode</a:t>
            </a:r>
            <a:r>
              <a:rPr lang="en-US" sz="3400" dirty="0" smtClean="0"/>
              <a:t>).</a:t>
            </a:r>
          </a:p>
          <a:p>
            <a:r>
              <a:rPr lang="en-US" sz="3400" b="1" dirty="0" smtClean="0"/>
              <a:t>Step 6:</a:t>
            </a:r>
            <a:r>
              <a:rPr lang="en-US" sz="3400" dirty="0" smtClean="0"/>
              <a:t> Every time check whether </a:t>
            </a:r>
            <a:r>
              <a:rPr lang="en-US" sz="3400" b="1" dirty="0" smtClean="0"/>
              <a:t>temp</a:t>
            </a:r>
            <a:r>
              <a:rPr lang="en-US" sz="3400" dirty="0" smtClean="0"/>
              <a:t> is reached to last node or not. If it is reached to last node then display </a:t>
            </a:r>
            <a:r>
              <a:rPr lang="en-US" sz="3400" b="1" dirty="0" smtClean="0"/>
              <a:t>'Given node is not found in the list!!! Insertion not possible!!!'</a:t>
            </a:r>
            <a:r>
              <a:rPr lang="en-US" sz="3400" dirty="0" smtClean="0"/>
              <a:t> and terminate the function. Otherwise move the </a:t>
            </a:r>
            <a:r>
              <a:rPr lang="en-US" sz="3400" b="1" dirty="0" smtClean="0"/>
              <a:t>temp</a:t>
            </a:r>
            <a:r>
              <a:rPr lang="en-US" sz="3400" dirty="0" smtClean="0"/>
              <a:t> to next node.</a:t>
            </a:r>
          </a:p>
          <a:p>
            <a:r>
              <a:rPr lang="en-US" sz="3400" b="1" dirty="0" smtClean="0"/>
              <a:t>Step 7:</a:t>
            </a:r>
            <a:r>
              <a:rPr lang="en-US" sz="3400" dirty="0" smtClean="0"/>
              <a:t> Finally, Set '</a:t>
            </a:r>
            <a:r>
              <a:rPr lang="en-US" sz="3400" b="1" dirty="0" err="1" smtClean="0"/>
              <a:t>newNode</a:t>
            </a:r>
            <a:r>
              <a:rPr lang="en-US" sz="3400" b="1" dirty="0" smtClean="0"/>
              <a:t> → next</a:t>
            </a:r>
            <a:r>
              <a:rPr lang="en-US" sz="3400" dirty="0" smtClean="0"/>
              <a:t> = </a:t>
            </a:r>
            <a:r>
              <a:rPr lang="en-US" sz="3400" b="1" dirty="0" smtClean="0"/>
              <a:t>temp → next</a:t>
            </a:r>
            <a:r>
              <a:rPr lang="en-US" sz="3400" dirty="0" smtClean="0"/>
              <a:t>' and '</a:t>
            </a:r>
            <a:r>
              <a:rPr lang="en-US" sz="3400" b="1" dirty="0" smtClean="0"/>
              <a:t>temp → next</a:t>
            </a:r>
            <a:r>
              <a:rPr lang="en-US" sz="3400" dirty="0" smtClean="0"/>
              <a:t> = </a:t>
            </a:r>
            <a:r>
              <a:rPr lang="en-US" sz="3400" b="1" dirty="0" err="1" smtClean="0"/>
              <a:t>newNode</a:t>
            </a:r>
            <a:r>
              <a:rPr lang="en-US" sz="3400" dirty="0" smtClean="0"/>
              <a:t>'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685800"/>
            <a:ext cx="556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INSERTING A NEW NODE IN THE MIDDLE</a:t>
            </a:r>
            <a:endParaRPr lang="en-US" sz="2500" b="1" dirty="0"/>
          </a:p>
        </p:txBody>
      </p:sp>
      <p:pic>
        <p:nvPicPr>
          <p:cNvPr id="5" name="Picture 3" descr="Figure 17-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1600200"/>
            <a:ext cx="4114800" cy="2143125"/>
          </a:xfrm>
          <a:prstGeom prst="rect">
            <a:avLst/>
          </a:prstGeom>
          <a:noFill/>
        </p:spPr>
      </p:pic>
      <p:pic>
        <p:nvPicPr>
          <p:cNvPr id="6" name="Picture 3" descr="Figure 17-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4267200"/>
            <a:ext cx="4572000" cy="24098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800" y="21336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Use a Node Pointer to trace to the current position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Also to store the value of the next address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Use a Previous Node Pointer to trace to the current position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r>
              <a:rPr lang="en-US" b="1" dirty="0" err="1" smtClean="0"/>
              <a:t>previousNode</a:t>
            </a:r>
            <a:r>
              <a:rPr lang="en-US" b="1" dirty="0" smtClean="0"/>
              <a:t>=</a:t>
            </a:r>
            <a:r>
              <a:rPr lang="en-US" b="1" dirty="0" err="1" smtClean="0"/>
              <a:t>nodePtr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nodePtr</a:t>
            </a:r>
            <a:r>
              <a:rPr lang="en-US" b="1" dirty="0" smtClean="0"/>
              <a:t>=</a:t>
            </a:r>
            <a:r>
              <a:rPr lang="en-US" b="1" dirty="0" err="1" smtClean="0"/>
              <a:t>nodePtr</a:t>
            </a:r>
            <a:r>
              <a:rPr lang="en-US" b="1" dirty="0" smtClean="0"/>
              <a:t>-&gt;next;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7-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685800"/>
            <a:ext cx="3657600" cy="2143125"/>
          </a:xfrm>
          <a:prstGeom prst="rect">
            <a:avLst/>
          </a:prstGeom>
          <a:noFill/>
        </p:spPr>
      </p:pic>
      <p:pic>
        <p:nvPicPr>
          <p:cNvPr id="5" name="Picture 3" descr="Figure 17-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505200"/>
            <a:ext cx="4114800" cy="24098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1143000"/>
            <a:ext cx="4098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New Node Pointer find the next node to insert the node </a:t>
            </a:r>
          </a:p>
          <a:p>
            <a:endParaRPr lang="en-US" dirty="0" smtClean="0"/>
          </a:p>
          <a:p>
            <a:r>
              <a:rPr lang="en-US" dirty="0" err="1" smtClean="0"/>
              <a:t>previousNode</a:t>
            </a:r>
            <a:r>
              <a:rPr lang="en-US" dirty="0" smtClean="0"/>
              <a:t>-&gt;next=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newnode</a:t>
            </a:r>
            <a:r>
              <a:rPr lang="en-US" dirty="0" smtClean="0"/>
              <a:t>-&gt;next=</a:t>
            </a:r>
            <a:r>
              <a:rPr lang="en-US" dirty="0" err="1" smtClean="0"/>
              <a:t>nodePtr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4497" name="Rectangle 1"/>
          <p:cNvSpPr>
            <a:spLocks noChangeArrowheads="1"/>
          </p:cNvSpPr>
          <p:nvPr/>
        </p:nvSpPr>
        <p:spPr bwMode="auto">
          <a:xfrm>
            <a:off x="214282" y="575857"/>
            <a:ext cx="776687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insertBetween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value,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loc)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prev_ptr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cur_ptr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Node*)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malloc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-&gt;data =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cur_ptr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=head;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if(head == NULL)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 = NULL;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head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=1;i&lt;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loc;i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prev_ptr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 =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cur_ptr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inserted!!!\n");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Deleting a node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x)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Delete a node with the value equal to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 from the list.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If such a node is found, return its position. Otherwise, return 0.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Steps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Find the desirable node (similar to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FindNode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Release the memory occupied by the found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Set the pointer of the predecessor of the found node to the successor of the found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Like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, there are two special cases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Delete first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Courier New" pitchFamily="49" charset="0"/>
              </a:rPr>
              <a:t>Delete the node in middle or at the end of the list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Deleting a node from a SLL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delete a node from a SLL, you have to change the link in its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predecessor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slightly tricky, because you can</a:t>
            </a:r>
            <a:r>
              <a:rPr kumimoji="0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follow a pointer backwards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the first node in a list is a special case, because the node</a:t>
            </a:r>
            <a:r>
              <a:rPr kumimoji="0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predecessor is the list header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from Beginning of the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 Check whether list is </a:t>
            </a:r>
            <a:r>
              <a:rPr lang="en-US" b="1" dirty="0" smtClean="0"/>
              <a:t>Empty</a:t>
            </a:r>
            <a:r>
              <a:rPr lang="en-US" dirty="0" smtClean="0"/>
              <a:t> (</a:t>
            </a:r>
            <a:r>
              <a:rPr lang="en-US" b="1" dirty="0" smtClean="0"/>
              <a:t>head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 If it is </a:t>
            </a:r>
            <a:r>
              <a:rPr lang="en-US" b="1" dirty="0" smtClean="0"/>
              <a:t>Empty</a:t>
            </a:r>
            <a:r>
              <a:rPr lang="en-US" dirty="0" smtClean="0"/>
              <a:t> then, display 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 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 If it is </a:t>
            </a:r>
            <a:r>
              <a:rPr lang="en-US" b="1" dirty="0" smtClean="0"/>
              <a:t>Not Empty</a:t>
            </a:r>
            <a:r>
              <a:rPr lang="en-US" dirty="0" smtClean="0"/>
              <a:t> then, define a Node pointer </a:t>
            </a:r>
            <a:r>
              <a:rPr lang="en-US" b="1" dirty="0" smtClean="0"/>
              <a:t>'temp'</a:t>
            </a:r>
            <a:r>
              <a:rPr lang="en-US" dirty="0" smtClean="0"/>
              <a:t> and initialize with 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 Check whether list is having only one node (</a:t>
            </a:r>
            <a:r>
              <a:rPr lang="en-US" b="1" dirty="0" smtClean="0"/>
              <a:t>temp → next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 If it is </a:t>
            </a:r>
            <a:r>
              <a:rPr lang="en-US" b="1" dirty="0" smtClean="0"/>
              <a:t>TRUE</a:t>
            </a:r>
            <a:r>
              <a:rPr lang="en-US" dirty="0" smtClean="0"/>
              <a:t> then set </a:t>
            </a:r>
            <a:r>
              <a:rPr lang="en-US" b="1" dirty="0" smtClean="0"/>
              <a:t>head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 and delete </a:t>
            </a:r>
            <a:r>
              <a:rPr lang="en-US" b="1" dirty="0" smtClean="0"/>
              <a:t>temp</a:t>
            </a:r>
            <a:r>
              <a:rPr lang="en-US" dirty="0" smtClean="0"/>
              <a:t> (Setting </a:t>
            </a:r>
            <a:r>
              <a:rPr lang="en-US" b="1" dirty="0" smtClean="0"/>
              <a:t>Empty</a:t>
            </a:r>
            <a:r>
              <a:rPr lang="en-US" dirty="0" smtClean="0"/>
              <a:t> list conditions)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 If it is </a:t>
            </a:r>
            <a:r>
              <a:rPr lang="en-US" b="1" dirty="0" smtClean="0"/>
              <a:t>FALSE</a:t>
            </a:r>
            <a:r>
              <a:rPr lang="en-US" dirty="0" smtClean="0"/>
              <a:t> then set </a:t>
            </a:r>
            <a:r>
              <a:rPr lang="en-US" b="1" dirty="0" smtClean="0"/>
              <a:t>head</a:t>
            </a:r>
            <a:r>
              <a:rPr lang="en-US" dirty="0" smtClean="0"/>
              <a:t> = </a:t>
            </a:r>
            <a:r>
              <a:rPr lang="en-US" b="1" dirty="0" smtClean="0"/>
              <a:t>temp → next</a:t>
            </a:r>
            <a:r>
              <a:rPr lang="en-US" dirty="0" smtClean="0"/>
              <a:t>, and delete </a:t>
            </a:r>
            <a:r>
              <a:rPr lang="en-US" b="1" dirty="0" smtClean="0"/>
              <a:t>temp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List ADT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848600" cy="4114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 sequence of zero or more elements</a:t>
            </a:r>
          </a:p>
          <a:p>
            <a:pPr marL="274320" indent="-274320" algn="ctr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 A</a:t>
            </a:r>
            <a:r>
              <a:rPr lang="en-US" baseline="-25000" dirty="0"/>
              <a:t>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N: length of the list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: first element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: last element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: position </a:t>
            </a:r>
            <a:r>
              <a:rPr lang="en-US" dirty="0" err="1"/>
              <a:t>i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If N=0, then empty list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Linearly ordered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precedes A</a:t>
            </a:r>
            <a:r>
              <a:rPr lang="en-US" baseline="-25000" dirty="0"/>
              <a:t>i+1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follows A</a:t>
            </a:r>
            <a:r>
              <a:rPr lang="en-US" baseline="-25000" dirty="0"/>
              <a:t>i-1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Deleting an element from a SLL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66800" y="1981200"/>
            <a:ext cx="7239000" cy="1087438"/>
            <a:chOff x="672" y="1680"/>
            <a:chExt cx="4560" cy="685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4272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nsolas" pitchFamily="49" charset="0"/>
                </a:rPr>
                <a:t>three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896" y="2119"/>
              <a:ext cx="336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nsolas" pitchFamily="49" charset="0"/>
                </a:rPr>
                <a:t>NULL</a:t>
              </a:r>
              <a:endParaRPr lang="en-US" dirty="0">
                <a:latin typeface="Consolas" pitchFamily="49" charset="0"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024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two</a:t>
              </a: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648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3744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792" y="221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776" y="2123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nsolas" pitchFamily="49" charset="0"/>
                </a:rPr>
                <a:t>one</a:t>
              </a: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2400" y="212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2496" y="217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2544" y="2221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9"/>
            <p:cNvSpPr>
              <a:spLocks noChangeArrowheads="1"/>
            </p:cNvSpPr>
            <p:nvPr/>
          </p:nvSpPr>
          <p:spPr bwMode="auto">
            <a:xfrm>
              <a:off x="1392" y="173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1296" y="1690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672" y="1680"/>
              <a:ext cx="912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chemeClr val="accent2"/>
                  </a:solidFill>
                  <a:latin typeface="Consolas" pitchFamily="49" charset="0"/>
                </a:rPr>
                <a:t>head</a:t>
              </a:r>
              <a:endParaRPr lang="en-US" sz="2000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1440" y="1776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Line 53"/>
          <p:cNvSpPr>
            <a:spLocks noChangeShapeType="1"/>
          </p:cNvSpPr>
          <p:nvPr/>
        </p:nvSpPr>
        <p:spPr bwMode="auto">
          <a:xfrm>
            <a:off x="2286000" y="2514600"/>
            <a:ext cx="53340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4038600" y="5197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762000" y="11430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• </a:t>
            </a:r>
            <a:r>
              <a:rPr lang="en-US" dirty="0">
                <a:latin typeface="Times New Roman" pitchFamily="18" charset="0"/>
              </a:rPr>
              <a:t>To delete the first element, change the link in the header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4" name="Text Box 62"/>
          <p:cNvSpPr txBox="1">
            <a:spLocks noChangeArrowheads="1"/>
          </p:cNvSpPr>
          <p:nvPr/>
        </p:nvSpPr>
        <p:spPr bwMode="auto">
          <a:xfrm>
            <a:off x="457200" y="3276600"/>
            <a:ext cx="8001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 dirty="0" smtClean="0"/>
              <a:t>Assign head to a temp.  temp=head;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 dirty="0" smtClean="0"/>
              <a:t>If the temp is not </a:t>
            </a:r>
            <a:r>
              <a:rPr lang="en-US" b="1" dirty="0" err="1" smtClean="0"/>
              <a:t>NULL,check</a:t>
            </a:r>
            <a:r>
              <a:rPr lang="en-US" b="1" dirty="0" smtClean="0"/>
              <a:t> whether the data to be deleted is head.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 dirty="0" smtClean="0"/>
              <a:t>If true then delete the head node and make the next node as head.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	head=temp-&gt;next;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	free(temp);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 </a:t>
            </a:r>
          </a:p>
          <a:p>
            <a:pPr>
              <a:spcBef>
                <a:spcPct val="50000"/>
              </a:spcBef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990600" y="5334000"/>
            <a:ext cx="5334000" cy="917575"/>
            <a:chOff x="672" y="1680"/>
            <a:chExt cx="3360" cy="578"/>
          </a:xfrm>
        </p:grpSpPr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3024" y="2016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three</a:t>
              </a:r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3648" y="2016"/>
              <a:ext cx="384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1776" y="2016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two</a:t>
              </a: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400" y="201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0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544" y="211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1392" y="173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1296" y="1690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672" y="1680"/>
              <a:ext cx="912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chemeClr val="accent2"/>
                  </a:solidFill>
                  <a:latin typeface="Consolas" pitchFamily="49" charset="0"/>
                </a:rPr>
                <a:t>head</a:t>
              </a:r>
              <a:endParaRPr lang="en-US" sz="2000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1440" y="1776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nimBg="1"/>
      <p:bldP spid="42" grpId="0" autoUpdateAnimBg="0"/>
      <p:bldP spid="4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5521" name="Rectangle 1"/>
          <p:cNvSpPr>
            <a:spLocks noChangeArrowheads="1"/>
          </p:cNvSpPr>
          <p:nvPr/>
        </p:nvSpPr>
        <p:spPr bwMode="auto">
          <a:xfrm>
            <a:off x="0" y="1214422"/>
            <a:ext cx="628651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removeBeginning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if(head == NULL)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("\n\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is Empty!!!");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*temp = head;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if(head-&gt;next == NULL)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head = NULL;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free(temp);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head = temp-&gt;next;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free(temp);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deleted!!!\n\n");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a Specific Node from the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 Check whether list is </a:t>
            </a:r>
            <a:r>
              <a:rPr lang="en-US" b="1" dirty="0" smtClean="0"/>
              <a:t>Empty</a:t>
            </a:r>
            <a:r>
              <a:rPr lang="en-US" dirty="0" smtClean="0"/>
              <a:t> (</a:t>
            </a:r>
            <a:r>
              <a:rPr lang="en-US" b="1" dirty="0" smtClean="0"/>
              <a:t>head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 If it is </a:t>
            </a:r>
            <a:r>
              <a:rPr lang="en-US" b="1" dirty="0" smtClean="0"/>
              <a:t>Empty</a:t>
            </a:r>
            <a:r>
              <a:rPr lang="en-US" dirty="0" smtClean="0"/>
              <a:t> then, display 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 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 If it is </a:t>
            </a:r>
            <a:r>
              <a:rPr lang="en-US" b="1" dirty="0" smtClean="0"/>
              <a:t>Not Empty</a:t>
            </a:r>
            <a:r>
              <a:rPr lang="en-US" dirty="0" smtClean="0"/>
              <a:t> then, define two Node pointers </a:t>
            </a:r>
            <a:r>
              <a:rPr lang="en-US" b="1" dirty="0" smtClean="0"/>
              <a:t>'temp1'</a:t>
            </a:r>
            <a:r>
              <a:rPr lang="en-US" dirty="0" smtClean="0"/>
              <a:t> and '</a:t>
            </a:r>
            <a:r>
              <a:rPr lang="en-US" b="1" dirty="0" smtClean="0"/>
              <a:t>temp2</a:t>
            </a:r>
            <a:r>
              <a:rPr lang="en-US" dirty="0" smtClean="0"/>
              <a:t>' and initialize '</a:t>
            </a:r>
            <a:r>
              <a:rPr lang="en-US" b="1" dirty="0" smtClean="0"/>
              <a:t>temp1</a:t>
            </a:r>
            <a:r>
              <a:rPr lang="en-US" dirty="0" smtClean="0"/>
              <a:t>' with 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 Keep moving the </a:t>
            </a:r>
            <a:r>
              <a:rPr lang="en-US" b="1" dirty="0" smtClean="0"/>
              <a:t>temp1</a:t>
            </a:r>
            <a:r>
              <a:rPr lang="en-US" dirty="0" smtClean="0"/>
              <a:t> until it reaches to the exact node to be deleted or to the last node. And every time set '</a:t>
            </a:r>
            <a:r>
              <a:rPr lang="en-US" b="1" dirty="0" smtClean="0"/>
              <a:t>temp2 = temp1</a:t>
            </a:r>
            <a:r>
              <a:rPr lang="en-US" dirty="0" smtClean="0"/>
              <a:t>' before moving the '</a:t>
            </a:r>
            <a:r>
              <a:rPr lang="en-US" b="1" dirty="0" smtClean="0"/>
              <a:t>temp1</a:t>
            </a:r>
            <a:r>
              <a:rPr lang="en-US" dirty="0" smtClean="0"/>
              <a:t>' to its next node.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 If it is reached to the last node then display </a:t>
            </a:r>
            <a:r>
              <a:rPr lang="en-US" b="1" dirty="0" smtClean="0"/>
              <a:t>'Given node not found in the list! Deletion not possible!!!'</a:t>
            </a:r>
            <a:r>
              <a:rPr lang="en-US" dirty="0" smtClean="0"/>
              <a:t>. And terminate the function.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 If it is reached to the exact node which we want to delete, then check whether list is having only one node or not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7:</a:t>
            </a:r>
            <a:r>
              <a:rPr lang="en-US" dirty="0" smtClean="0"/>
              <a:t> If list has only one node and that is the node to be deleted, then set </a:t>
            </a:r>
            <a:r>
              <a:rPr lang="en-US" b="1" dirty="0" smtClean="0"/>
              <a:t>head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 and delete </a:t>
            </a:r>
            <a:r>
              <a:rPr lang="en-US" b="1" dirty="0" smtClean="0"/>
              <a:t>temp1</a:t>
            </a:r>
            <a:r>
              <a:rPr lang="en-US" dirty="0" smtClean="0"/>
              <a:t> 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8:</a:t>
            </a:r>
            <a:r>
              <a:rPr lang="en-US" dirty="0" smtClean="0"/>
              <a:t> If list contains multiple nodes, then check whether </a:t>
            </a:r>
            <a:r>
              <a:rPr lang="en-US" b="1" dirty="0" smtClean="0"/>
              <a:t>temp1</a:t>
            </a:r>
            <a:r>
              <a:rPr lang="en-US" dirty="0" smtClean="0"/>
              <a:t> is the first node in the list (</a:t>
            </a:r>
            <a:r>
              <a:rPr lang="en-US" b="1" dirty="0" smtClean="0"/>
              <a:t>temp1 == head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9:</a:t>
            </a:r>
            <a:r>
              <a:rPr lang="en-US" dirty="0" smtClean="0"/>
              <a:t> If </a:t>
            </a:r>
            <a:r>
              <a:rPr lang="en-US" b="1" dirty="0" smtClean="0"/>
              <a:t>temp1</a:t>
            </a:r>
            <a:r>
              <a:rPr lang="en-US" dirty="0" smtClean="0"/>
              <a:t> is the first node then move the </a:t>
            </a:r>
            <a:r>
              <a:rPr lang="en-US" b="1" dirty="0" smtClean="0"/>
              <a:t>head</a:t>
            </a:r>
            <a:r>
              <a:rPr lang="en-US" dirty="0" smtClean="0"/>
              <a:t> to the next node (</a:t>
            </a:r>
            <a:r>
              <a:rPr lang="en-US" b="1" dirty="0" smtClean="0"/>
              <a:t>head = head → next</a:t>
            </a:r>
            <a:r>
              <a:rPr lang="en-US" dirty="0" smtClean="0"/>
              <a:t>) and delete </a:t>
            </a:r>
            <a:r>
              <a:rPr lang="en-US" b="1" dirty="0" smtClean="0"/>
              <a:t>temp1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10:</a:t>
            </a:r>
            <a:r>
              <a:rPr lang="en-US" dirty="0" smtClean="0"/>
              <a:t> If </a:t>
            </a:r>
            <a:r>
              <a:rPr lang="en-US" b="1" dirty="0" smtClean="0"/>
              <a:t>temp1</a:t>
            </a:r>
            <a:r>
              <a:rPr lang="en-US" dirty="0" smtClean="0"/>
              <a:t> is not first node then check whether it is last node in the list (</a:t>
            </a:r>
            <a:r>
              <a:rPr lang="en-US" b="1" dirty="0" smtClean="0"/>
              <a:t>temp1 → next == NULL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11:</a:t>
            </a:r>
            <a:r>
              <a:rPr lang="en-US" dirty="0" smtClean="0"/>
              <a:t> If </a:t>
            </a:r>
            <a:r>
              <a:rPr lang="en-US" b="1" dirty="0" smtClean="0"/>
              <a:t>temp1</a:t>
            </a:r>
            <a:r>
              <a:rPr lang="en-US" dirty="0" smtClean="0"/>
              <a:t> is last node then set </a:t>
            </a:r>
            <a:r>
              <a:rPr lang="en-US" b="1" dirty="0" smtClean="0"/>
              <a:t>temp2 → next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 and delete </a:t>
            </a:r>
            <a:r>
              <a:rPr lang="en-US" b="1" dirty="0" smtClean="0"/>
              <a:t>temp1</a:t>
            </a:r>
            <a:r>
              <a:rPr lang="en-US" dirty="0" smtClean="0"/>
              <a:t> 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12:</a:t>
            </a:r>
            <a:r>
              <a:rPr lang="en-US" dirty="0" smtClean="0"/>
              <a:t> If </a:t>
            </a:r>
            <a:r>
              <a:rPr lang="en-US" b="1" dirty="0" smtClean="0"/>
              <a:t>temp1</a:t>
            </a:r>
            <a:r>
              <a:rPr lang="en-US" dirty="0" smtClean="0"/>
              <a:t> is not first node and not last node then set </a:t>
            </a:r>
            <a:r>
              <a:rPr lang="en-US" b="1" dirty="0" smtClean="0"/>
              <a:t>temp2 → next</a:t>
            </a:r>
            <a:r>
              <a:rPr lang="en-US" dirty="0" smtClean="0"/>
              <a:t> = </a:t>
            </a:r>
            <a:r>
              <a:rPr lang="en-US" b="1" dirty="0" smtClean="0"/>
              <a:t>temp1 → next</a:t>
            </a:r>
            <a:r>
              <a:rPr lang="en-US" dirty="0" smtClean="0"/>
              <a:t> and delete </a:t>
            </a:r>
            <a:r>
              <a:rPr lang="en-US" b="1" dirty="0" smtClean="0"/>
              <a:t>temp1</a:t>
            </a:r>
            <a:r>
              <a:rPr lang="en-US" dirty="0" smtClean="0"/>
              <a:t> 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Deleting an element from a SLL</a:t>
            </a:r>
          </a:p>
        </p:txBody>
      </p:sp>
      <p:sp>
        <p:nvSpPr>
          <p:cNvPr id="6" name="Freeform 51"/>
          <p:cNvSpPr>
            <a:spLocks/>
          </p:cNvSpPr>
          <p:nvPr/>
        </p:nvSpPr>
        <p:spPr bwMode="auto">
          <a:xfrm>
            <a:off x="3962400" y="2514600"/>
            <a:ext cx="2744788" cy="492125"/>
          </a:xfrm>
          <a:custGeom>
            <a:avLst/>
            <a:gdLst>
              <a:gd name="T0" fmla="*/ 0 w 1729"/>
              <a:gd name="T1" fmla="*/ 2147483647 h 310"/>
              <a:gd name="T2" fmla="*/ 2147483647 w 1729"/>
              <a:gd name="T3" fmla="*/ 2147483647 h 310"/>
              <a:gd name="T4" fmla="*/ 2147483647 w 1729"/>
              <a:gd name="T5" fmla="*/ 2147483647 h 310"/>
              <a:gd name="T6" fmla="*/ 2147483647 w 1729"/>
              <a:gd name="T7" fmla="*/ 2147483647 h 310"/>
              <a:gd name="T8" fmla="*/ 2147483647 w 1729"/>
              <a:gd name="T9" fmla="*/ 2147483647 h 310"/>
              <a:gd name="T10" fmla="*/ 2147483647 w 1729"/>
              <a:gd name="T11" fmla="*/ 2147483647 h 310"/>
              <a:gd name="T12" fmla="*/ 2147483647 w 1729"/>
              <a:gd name="T13" fmla="*/ 2147483647 h 310"/>
              <a:gd name="T14" fmla="*/ 2147483647 w 1729"/>
              <a:gd name="T15" fmla="*/ 2147483647 h 310"/>
              <a:gd name="T16" fmla="*/ 2147483647 w 1729"/>
              <a:gd name="T17" fmla="*/ 2147483647 h 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29"/>
              <a:gd name="T28" fmla="*/ 0 h 310"/>
              <a:gd name="T29" fmla="*/ 1729 w 1729"/>
              <a:gd name="T30" fmla="*/ 310 h 3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29" h="310">
                <a:moveTo>
                  <a:pt x="0" y="310"/>
                </a:moveTo>
                <a:cubicBezTo>
                  <a:pt x="25" y="305"/>
                  <a:pt x="100" y="298"/>
                  <a:pt x="150" y="279"/>
                </a:cubicBezTo>
                <a:cubicBezTo>
                  <a:pt x="200" y="260"/>
                  <a:pt x="246" y="224"/>
                  <a:pt x="303" y="193"/>
                </a:cubicBezTo>
                <a:cubicBezTo>
                  <a:pt x="360" y="162"/>
                  <a:pt x="408" y="123"/>
                  <a:pt x="493" y="95"/>
                </a:cubicBezTo>
                <a:cubicBezTo>
                  <a:pt x="578" y="67"/>
                  <a:pt x="711" y="37"/>
                  <a:pt x="816" y="22"/>
                </a:cubicBezTo>
                <a:cubicBezTo>
                  <a:pt x="921" y="7"/>
                  <a:pt x="1030" y="0"/>
                  <a:pt x="1123" y="4"/>
                </a:cubicBezTo>
                <a:cubicBezTo>
                  <a:pt x="1216" y="8"/>
                  <a:pt x="1298" y="27"/>
                  <a:pt x="1374" y="46"/>
                </a:cubicBezTo>
                <a:cubicBezTo>
                  <a:pt x="1450" y="65"/>
                  <a:pt x="1523" y="92"/>
                  <a:pt x="1582" y="120"/>
                </a:cubicBezTo>
                <a:cubicBezTo>
                  <a:pt x="1641" y="148"/>
                  <a:pt x="1698" y="193"/>
                  <a:pt x="1729" y="2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>
            <a:off x="2286000" y="2514600"/>
            <a:ext cx="53340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133600"/>
            <a:ext cx="7696200" cy="1087438"/>
            <a:chOff x="432" y="3062"/>
            <a:chExt cx="4848" cy="685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27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three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4896" y="3501"/>
              <a:ext cx="384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302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two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64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374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379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1776" y="3505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one</a:t>
              </a: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2400" y="3504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96" y="355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39" name="Oval 19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432" y="3062"/>
              <a:ext cx="912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chemeClr val="accent2"/>
                  </a:solidFill>
                  <a:latin typeface="Consolas" pitchFamily="49" charset="0"/>
                </a:rPr>
                <a:t>head</a:t>
              </a:r>
              <a:endParaRPr lang="en-US" sz="2000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440" y="3168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2544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4038600" y="5197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81000" y="1371600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• </a:t>
            </a:r>
            <a:r>
              <a:rPr lang="en-US" dirty="0">
                <a:latin typeface="Times New Roman" pitchFamily="18" charset="0"/>
              </a:rPr>
              <a:t>To delete some other element, change the link in its predecessor</a:t>
            </a:r>
            <a:endParaRPr lang="en-US" sz="2800" dirty="0">
              <a:latin typeface="Times New Roman" pitchFamily="18" charset="0"/>
            </a:endParaRP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724400" y="2286000"/>
            <a:ext cx="1600200" cy="1006475"/>
            <a:chOff x="1728" y="2832"/>
            <a:chExt cx="1008" cy="634"/>
          </a:xfrm>
        </p:grpSpPr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1728" y="3130"/>
              <a:ext cx="1008" cy="336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1728" y="2832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(predecessor)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14400" y="35814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Use a Node Pointer to trace to the current position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Also to store the value of the next address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24400" y="35814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Use a Previous Node Pointer to trace to the current position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r>
              <a:rPr lang="en-US" b="1" dirty="0" smtClean="0"/>
              <a:t>temp2=temp1;</a:t>
            </a:r>
          </a:p>
          <a:p>
            <a:r>
              <a:rPr lang="en-US" b="1" dirty="0" smtClean="0"/>
              <a:t>temp1=temp1-&gt;next;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609600" y="5257800"/>
            <a:ext cx="8229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• </a:t>
            </a:r>
            <a:r>
              <a:rPr lang="en-US" b="1" dirty="0" smtClean="0"/>
              <a:t>If the deleted element is found then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temp2-&gt;next=temp1-&gt;next;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free( temp1);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19400" y="2438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temp2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76800" y="2057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 1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41" grpId="0" animBg="1"/>
      <p:bldP spid="43" grpId="0" autoUpdateAnimBg="0"/>
      <p:bldP spid="5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8593" name="Rectangle 1"/>
          <p:cNvSpPr>
            <a:spLocks noChangeArrowheads="1"/>
          </p:cNvSpPr>
          <p:nvPr/>
        </p:nvSpPr>
        <p:spPr bwMode="auto">
          <a:xfrm>
            <a:off x="0" y="928670"/>
            <a:ext cx="9619941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removeSpecific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delValue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*temp1 = head, *temp2;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while(temp1-&gt;data !=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delValue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if(temp1 -&gt; next == NULL){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nGiven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not found in the list!!!");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temp2 = temp1;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temp1 = temp1 -&gt; next;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temp2 -&gt; next = temp1 -&gt; next;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free(temp1);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deleted!!!\n\n");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from End of the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 Check whether list is </a:t>
            </a:r>
            <a:r>
              <a:rPr lang="en-US" b="1" dirty="0" smtClean="0"/>
              <a:t>Empty</a:t>
            </a:r>
            <a:r>
              <a:rPr lang="en-US" dirty="0" smtClean="0"/>
              <a:t> (</a:t>
            </a:r>
            <a:r>
              <a:rPr lang="en-US" b="1" dirty="0" smtClean="0"/>
              <a:t>head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 If it is </a:t>
            </a:r>
            <a:r>
              <a:rPr lang="en-US" b="1" dirty="0" smtClean="0"/>
              <a:t>Empty</a:t>
            </a:r>
            <a:r>
              <a:rPr lang="en-US" dirty="0" smtClean="0"/>
              <a:t> then, display 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 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 If it is </a:t>
            </a:r>
            <a:r>
              <a:rPr lang="en-US" b="1" dirty="0" smtClean="0"/>
              <a:t>Not Empty</a:t>
            </a:r>
            <a:r>
              <a:rPr lang="en-US" dirty="0" smtClean="0"/>
              <a:t> then, define two Node pointers </a:t>
            </a:r>
            <a:r>
              <a:rPr lang="en-US" b="1" dirty="0" smtClean="0"/>
              <a:t>'temp1'</a:t>
            </a:r>
            <a:r>
              <a:rPr lang="en-US" dirty="0" smtClean="0"/>
              <a:t> and '</a:t>
            </a:r>
            <a:r>
              <a:rPr lang="en-US" b="1" dirty="0" smtClean="0"/>
              <a:t>temp2'</a:t>
            </a:r>
            <a:r>
              <a:rPr lang="en-US" dirty="0" smtClean="0"/>
              <a:t> and initialize '</a:t>
            </a:r>
            <a:r>
              <a:rPr lang="en-US" b="1" dirty="0" smtClean="0"/>
              <a:t>temp1</a:t>
            </a:r>
            <a:r>
              <a:rPr lang="en-US" dirty="0" smtClean="0"/>
              <a:t>' with 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 Check whether list has only one Node (</a:t>
            </a:r>
            <a:r>
              <a:rPr lang="en-US" b="1" dirty="0" smtClean="0"/>
              <a:t>temp1 → next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 If it is </a:t>
            </a:r>
            <a:r>
              <a:rPr lang="en-US" b="1" dirty="0" smtClean="0"/>
              <a:t>TRUE</a:t>
            </a:r>
            <a:r>
              <a:rPr lang="en-US" dirty="0" smtClean="0"/>
              <a:t>. Then, set </a:t>
            </a:r>
            <a:r>
              <a:rPr lang="en-US" b="1" dirty="0" smtClean="0"/>
              <a:t>head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 and delete </a:t>
            </a:r>
            <a:r>
              <a:rPr lang="en-US" b="1" dirty="0" smtClean="0"/>
              <a:t>temp1</a:t>
            </a:r>
            <a:r>
              <a:rPr lang="en-US" dirty="0" smtClean="0"/>
              <a:t>. And terminate the function. (Setting </a:t>
            </a:r>
            <a:r>
              <a:rPr lang="en-US" b="1" dirty="0" smtClean="0"/>
              <a:t>Empty</a:t>
            </a:r>
            <a:r>
              <a:rPr lang="en-US" dirty="0" smtClean="0"/>
              <a:t> list condition)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 If it is </a:t>
            </a:r>
            <a:r>
              <a:rPr lang="en-US" b="1" dirty="0" smtClean="0"/>
              <a:t>FALSE</a:t>
            </a:r>
            <a:r>
              <a:rPr lang="en-US" dirty="0" smtClean="0"/>
              <a:t>. Then, set '</a:t>
            </a:r>
            <a:r>
              <a:rPr lang="en-US" b="1" dirty="0" smtClean="0"/>
              <a:t>temp2 = temp1 </a:t>
            </a:r>
            <a:r>
              <a:rPr lang="en-US" dirty="0" smtClean="0"/>
              <a:t>' and move </a:t>
            </a:r>
            <a:r>
              <a:rPr lang="en-US" b="1" dirty="0" smtClean="0"/>
              <a:t>temp1</a:t>
            </a:r>
            <a:r>
              <a:rPr lang="en-US" dirty="0" smtClean="0"/>
              <a:t> to its next node. Repeat the same until it reaches to the last node in the list. (until </a:t>
            </a:r>
            <a:r>
              <a:rPr lang="en-US" b="1" dirty="0" smtClean="0"/>
              <a:t>temp1 → next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 Finally, Set </a:t>
            </a:r>
            <a:r>
              <a:rPr lang="en-US" b="1" dirty="0" smtClean="0"/>
              <a:t>temp2 → next </a:t>
            </a:r>
            <a:r>
              <a:rPr lang="en-US" dirty="0" smtClean="0"/>
              <a:t>= </a:t>
            </a:r>
            <a:r>
              <a:rPr lang="en-US" b="1" dirty="0" smtClean="0"/>
              <a:t>NULL</a:t>
            </a:r>
            <a:r>
              <a:rPr lang="en-US" dirty="0" smtClean="0"/>
              <a:t> and delete </a:t>
            </a:r>
            <a:r>
              <a:rPr lang="en-US" b="1" dirty="0" smtClean="0"/>
              <a:t>temp1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0641" name="Rectangle 1"/>
          <p:cNvSpPr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removeEnd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if(head ==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is Empty!!!\n");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*temp1 = head,*temp2;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if(head-&gt;next ==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head = NULL;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while(temp1-&gt;next !=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   temp2 = temp1;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   temp1 = temp1-&gt;next;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temp2-&gt;next = NULL;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free(temp1);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node deleted!!!\n\n");}}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Displaying a Single Linked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 Check whether list is </a:t>
            </a:r>
            <a:r>
              <a:rPr lang="en-US" b="1" dirty="0" smtClean="0"/>
              <a:t>Empty</a:t>
            </a:r>
            <a:r>
              <a:rPr lang="en-US" dirty="0" smtClean="0"/>
              <a:t> (</a:t>
            </a:r>
            <a:r>
              <a:rPr lang="en-US" b="1" dirty="0" smtClean="0"/>
              <a:t>head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 If it is </a:t>
            </a:r>
            <a:r>
              <a:rPr lang="en-US" b="1" dirty="0" smtClean="0"/>
              <a:t>Empty</a:t>
            </a:r>
            <a:r>
              <a:rPr lang="en-US" dirty="0" smtClean="0"/>
              <a:t> then, display </a:t>
            </a:r>
            <a:r>
              <a:rPr lang="en-US" b="1" dirty="0" smtClean="0"/>
              <a:t>'List is Empty!!!'</a:t>
            </a:r>
            <a:r>
              <a:rPr lang="en-US" dirty="0" smtClean="0"/>
              <a:t> 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 If it is </a:t>
            </a:r>
            <a:r>
              <a:rPr lang="en-US" b="1" dirty="0" smtClean="0"/>
              <a:t>Not Empty</a:t>
            </a:r>
            <a:r>
              <a:rPr lang="en-US" dirty="0" smtClean="0"/>
              <a:t> then, define a Node pointer </a:t>
            </a:r>
            <a:r>
              <a:rPr lang="en-US" b="1" dirty="0" smtClean="0"/>
              <a:t>'temp'</a:t>
            </a:r>
            <a:r>
              <a:rPr lang="en-US" dirty="0" smtClean="0"/>
              <a:t> and initialize with 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 Keep displaying </a:t>
            </a:r>
            <a:r>
              <a:rPr lang="en-US" b="1" dirty="0" smtClean="0"/>
              <a:t>temp → data</a:t>
            </a:r>
            <a:r>
              <a:rPr lang="en-US" dirty="0" smtClean="0"/>
              <a:t> with an arrow (</a:t>
            </a:r>
            <a:r>
              <a:rPr lang="en-US" b="1" dirty="0" smtClean="0"/>
              <a:t>---&gt;</a:t>
            </a:r>
            <a:r>
              <a:rPr lang="en-US" dirty="0" smtClean="0"/>
              <a:t>) until </a:t>
            </a:r>
            <a:r>
              <a:rPr lang="en-US" b="1" dirty="0" smtClean="0"/>
              <a:t>temp</a:t>
            </a:r>
            <a:r>
              <a:rPr lang="en-US" dirty="0" smtClean="0"/>
              <a:t> reaches to the last node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 Finally display </a:t>
            </a:r>
            <a:r>
              <a:rPr lang="en-US" b="1" dirty="0" smtClean="0"/>
              <a:t>temp → data</a:t>
            </a:r>
            <a:r>
              <a:rPr lang="en-US" dirty="0" smtClean="0"/>
              <a:t> with arrow pointing to </a:t>
            </a:r>
            <a:r>
              <a:rPr lang="en-US" b="1" dirty="0" smtClean="0"/>
              <a:t>NULL</a:t>
            </a:r>
            <a:r>
              <a:rPr lang="en-US" dirty="0" smtClean="0"/>
              <a:t> (</a:t>
            </a:r>
            <a:r>
              <a:rPr lang="en-US" b="1" dirty="0" smtClean="0"/>
              <a:t>temp → data ---&gt; NULL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void display()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if(head == NULL)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nList</a:t>
            </a:r>
            <a:r>
              <a:rPr lang="en-US" dirty="0" smtClean="0"/>
              <a:t> is Empty\n");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else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struct</a:t>
            </a:r>
            <a:r>
              <a:rPr lang="en-US" dirty="0" smtClean="0"/>
              <a:t> Node *temp = head;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("\n\</a:t>
            </a:r>
            <a:r>
              <a:rPr lang="en-US" dirty="0" err="1" smtClean="0"/>
              <a:t>nList</a:t>
            </a:r>
            <a:r>
              <a:rPr lang="en-US" dirty="0" smtClean="0"/>
              <a:t> elements are - \n");</a:t>
            </a:r>
          </a:p>
          <a:p>
            <a:pPr>
              <a:buNone/>
            </a:pPr>
            <a:r>
              <a:rPr lang="en-US" dirty="0" smtClean="0"/>
              <a:t>      while(temp-&gt;next != NULL)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printf</a:t>
            </a:r>
            <a:r>
              <a:rPr lang="en-US" dirty="0" smtClean="0"/>
              <a:t>("%d ---&gt;",temp-&gt;data);</a:t>
            </a:r>
          </a:p>
          <a:p>
            <a:pPr>
              <a:buNone/>
            </a:pPr>
            <a:r>
              <a:rPr lang="en-US" dirty="0" smtClean="0"/>
              <a:t>	 temp = temp-&gt;next;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("%d ---&gt;</a:t>
            </a:r>
            <a:r>
              <a:rPr lang="en-US" dirty="0" err="1" smtClean="0"/>
              <a:t>NULL",temp</a:t>
            </a:r>
            <a:r>
              <a:rPr lang="en-US" dirty="0" smtClean="0"/>
              <a:t>-&gt;data);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Operations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848600" cy="4114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printList: print the list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makeEmpty: create an empty list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find: locate the position of an object in a list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list: 34,12, 52, 16, 12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find(52) </a:t>
            </a:r>
            <a:r>
              <a:rPr lang="en-US">
                <a:sym typeface="Symbol" pitchFamily="18" charset="2"/>
              </a:rPr>
              <a:t> </a:t>
            </a:r>
            <a:r>
              <a:rPr lang="en-US"/>
              <a:t>3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insert: insert an object to a list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insert(x,3) </a:t>
            </a:r>
            <a:r>
              <a:rPr lang="en-US">
                <a:sym typeface="Symbol" pitchFamily="18" charset="2"/>
              </a:rPr>
              <a:t> </a:t>
            </a:r>
            <a:r>
              <a:rPr lang="en-US"/>
              <a:t>34, 12, 52, x, 16, 12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remove: delete an element from the list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remove(52) </a:t>
            </a:r>
            <a:r>
              <a:rPr lang="en-US">
                <a:sym typeface="Symbol" pitchFamily="18" charset="2"/>
              </a:rPr>
              <a:t> </a:t>
            </a:r>
            <a:r>
              <a:rPr lang="en-US"/>
              <a:t>34, 12, x, 16, 12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findKth: retrieve the element at a certain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/>
              <a:t>Doubly Linked Lists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chemeClr val="hlink"/>
                </a:solidFill>
              </a:rPr>
              <a:t>Doubly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Each node points to not only successor but the predecessor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There are two </a:t>
            </a:r>
            <a:r>
              <a:rPr lang="en-US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NULL: </a:t>
            </a:r>
            <a:r>
              <a:rPr lang="en-US" dirty="0" smtClean="0"/>
              <a:t>at the first and last nodes in the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Advantage: given a node, it is easy to visit its predecessor. Convenient to traverse lists </a:t>
            </a:r>
            <a:r>
              <a:rPr lang="en-US" dirty="0" smtClean="0">
                <a:solidFill>
                  <a:schemeClr val="hlink"/>
                </a:solidFill>
              </a:rPr>
              <a:t>backwards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12988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2617788" y="4667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03388" y="4422775"/>
            <a:ext cx="609600" cy="609600"/>
            <a:chOff x="1728" y="2880"/>
            <a:chExt cx="384" cy="384"/>
          </a:xfrm>
        </p:grpSpPr>
        <p:sp>
          <p:nvSpPr>
            <p:cNvPr id="22554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22535" name="Rectangle 14"/>
          <p:cNvSpPr>
            <a:spLocks noChangeArrowheads="1"/>
          </p:cNvSpPr>
          <p:nvPr/>
        </p:nvSpPr>
        <p:spPr bwMode="auto">
          <a:xfrm>
            <a:off x="1651000" y="56578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 flipV="1">
            <a:off x="1955800" y="504825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1651000" y="6350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sp>
        <p:nvSpPr>
          <p:cNvPr id="22538" name="Rectangle 23"/>
          <p:cNvSpPr>
            <a:spLocks noChangeArrowheads="1"/>
          </p:cNvSpPr>
          <p:nvPr/>
        </p:nvSpPr>
        <p:spPr bwMode="auto">
          <a:xfrm>
            <a:off x="1079500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24"/>
          <p:cNvSpPr>
            <a:spLocks noChangeArrowheads="1"/>
          </p:cNvSpPr>
          <p:nvPr/>
        </p:nvSpPr>
        <p:spPr bwMode="auto">
          <a:xfrm>
            <a:off x="4775200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165600" y="4422775"/>
            <a:ext cx="609600" cy="609600"/>
            <a:chOff x="1728" y="2880"/>
            <a:chExt cx="384" cy="384"/>
          </a:xfrm>
        </p:grpSpPr>
        <p:sp>
          <p:nvSpPr>
            <p:cNvPr id="22552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rPr>
                <a:t>B</a:t>
              </a:r>
            </a:p>
          </p:txBody>
        </p:sp>
      </p:grp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3541713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29"/>
          <p:cNvSpPr>
            <a:spLocks noChangeShapeType="1"/>
          </p:cNvSpPr>
          <p:nvPr/>
        </p:nvSpPr>
        <p:spPr bwMode="auto">
          <a:xfrm flipH="1">
            <a:off x="2933700" y="4821238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43" name="Text Box 35"/>
          <p:cNvSpPr txBox="1">
            <a:spLocks noChangeArrowheads="1"/>
          </p:cNvSpPr>
          <p:nvPr/>
        </p:nvSpPr>
        <p:spPr bwMode="auto">
          <a:xfrm>
            <a:off x="1193800" y="451485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pitchFamily="34" charset="0"/>
                <a:sym typeface="Symbol" pitchFamily="18" charset="2"/>
              </a:rPr>
              <a:t></a:t>
            </a:r>
            <a:endParaRPr lang="en-US">
              <a:latin typeface="Tahoma" pitchFamily="34" charset="0"/>
            </a:endParaRPr>
          </a:p>
        </p:txBody>
      </p:sp>
      <p:sp>
        <p:nvSpPr>
          <p:cNvPr id="22544" name="Rectangle 36"/>
          <p:cNvSpPr>
            <a:spLocks noChangeArrowheads="1"/>
          </p:cNvSpPr>
          <p:nvPr/>
        </p:nvSpPr>
        <p:spPr bwMode="auto">
          <a:xfrm>
            <a:off x="7239000" y="4419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629400" y="4419600"/>
            <a:ext cx="609600" cy="609600"/>
            <a:chOff x="1728" y="2880"/>
            <a:chExt cx="384" cy="384"/>
          </a:xfrm>
        </p:grpSpPr>
        <p:sp>
          <p:nvSpPr>
            <p:cNvPr id="22550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22546" name="Rectangle 40"/>
          <p:cNvSpPr>
            <a:spLocks noChangeArrowheads="1"/>
          </p:cNvSpPr>
          <p:nvPr/>
        </p:nvSpPr>
        <p:spPr bwMode="auto">
          <a:xfrm>
            <a:off x="6005513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41"/>
          <p:cNvSpPr txBox="1">
            <a:spLocks noChangeArrowheads="1"/>
          </p:cNvSpPr>
          <p:nvPr/>
        </p:nvSpPr>
        <p:spPr bwMode="auto">
          <a:xfrm>
            <a:off x="7353300" y="453707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pitchFamily="34" charset="0"/>
                <a:sym typeface="Symbol" pitchFamily="18" charset="2"/>
              </a:rPr>
              <a:t></a:t>
            </a:r>
            <a:endParaRPr lang="en-US">
              <a:latin typeface="Tahoma" pitchFamily="34" charset="0"/>
            </a:endParaRPr>
          </a:p>
        </p:txBody>
      </p:sp>
      <p:sp>
        <p:nvSpPr>
          <p:cNvPr id="22548" name="Line 42"/>
          <p:cNvSpPr>
            <a:spLocks noChangeShapeType="1"/>
          </p:cNvSpPr>
          <p:nvPr/>
        </p:nvSpPr>
        <p:spPr bwMode="auto">
          <a:xfrm flipH="1">
            <a:off x="5397500" y="4818063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549" name="Line 43"/>
          <p:cNvSpPr>
            <a:spLocks noChangeShapeType="1"/>
          </p:cNvSpPr>
          <p:nvPr/>
        </p:nvSpPr>
        <p:spPr bwMode="auto">
          <a:xfrm flipV="1">
            <a:off x="5067300" y="46640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Doubly-linked 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9912" y="1143000"/>
            <a:ext cx="8574088" cy="70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is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doubly-linked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09600" y="4267200"/>
            <a:ext cx="7772400" cy="2362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contains a value, a link to its successor (if any),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link to its predecessor (if any)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header points to the first node in the list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last node in the list (or contains null links if the list is empty)</a:t>
            </a: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685800" y="2286000"/>
            <a:ext cx="7543800" cy="1828800"/>
            <a:chOff x="384" y="1440"/>
            <a:chExt cx="4752" cy="1152"/>
          </a:xfrm>
        </p:grpSpPr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829" y="1728"/>
              <a:ext cx="297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384" y="1440"/>
              <a:ext cx="81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myDLL</a:t>
              </a:r>
            </a:p>
          </p:txBody>
        </p:sp>
        <p:sp>
          <p:nvSpPr>
            <p:cNvPr id="10" name="Rectangle 84"/>
            <p:cNvSpPr>
              <a:spLocks noChangeArrowheads="1"/>
            </p:cNvSpPr>
            <p:nvPr/>
          </p:nvSpPr>
          <p:spPr bwMode="auto">
            <a:xfrm>
              <a:off x="1152" y="2016"/>
              <a:ext cx="28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5"/>
            <p:cNvSpPr>
              <a:spLocks noChangeArrowheads="1"/>
            </p:cNvSpPr>
            <p:nvPr/>
          </p:nvSpPr>
          <p:spPr bwMode="auto">
            <a:xfrm>
              <a:off x="1248" y="206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6"/>
            <p:cNvSpPr>
              <a:spLocks noChangeShapeType="1"/>
            </p:cNvSpPr>
            <p:nvPr/>
          </p:nvSpPr>
          <p:spPr bwMode="auto">
            <a:xfrm>
              <a:off x="1296" y="21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7"/>
            <p:cNvSpPr>
              <a:spLocks noChangeArrowheads="1"/>
            </p:cNvSpPr>
            <p:nvPr/>
          </p:nvSpPr>
          <p:spPr bwMode="auto">
            <a:xfrm>
              <a:off x="1152" y="2304"/>
              <a:ext cx="28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8"/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>
              <a:off x="1296" y="2448"/>
              <a:ext cx="20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1728" y="2016"/>
              <a:ext cx="864" cy="288"/>
              <a:chOff x="1824" y="3840"/>
              <a:chExt cx="864" cy="288"/>
            </a:xfrm>
          </p:grpSpPr>
          <p:sp>
            <p:nvSpPr>
              <p:cNvPr id="42" name="Rectangle 92"/>
              <p:cNvSpPr>
                <a:spLocks noChangeArrowheads="1"/>
              </p:cNvSpPr>
              <p:nvPr/>
            </p:nvSpPr>
            <p:spPr bwMode="auto">
              <a:xfrm>
                <a:off x="1824" y="3840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3"/>
              <p:cNvSpPr>
                <a:spLocks noChangeArrowheads="1"/>
              </p:cNvSpPr>
              <p:nvPr/>
            </p:nvSpPr>
            <p:spPr bwMode="auto">
              <a:xfrm>
                <a:off x="2400" y="3840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4"/>
              <p:cNvSpPr>
                <a:spLocks noChangeArrowheads="1"/>
              </p:cNvSpPr>
              <p:nvPr/>
            </p:nvSpPr>
            <p:spPr bwMode="auto">
              <a:xfrm>
                <a:off x="2112" y="3840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2400" y="2064"/>
              <a:ext cx="480" cy="96"/>
              <a:chOff x="2496" y="3888"/>
              <a:chExt cx="480" cy="96"/>
            </a:xfrm>
          </p:grpSpPr>
          <p:sp>
            <p:nvSpPr>
              <p:cNvPr id="40" name="Oval 96"/>
              <p:cNvSpPr>
                <a:spLocks noChangeArrowheads="1"/>
              </p:cNvSpPr>
              <p:nvPr/>
            </p:nvSpPr>
            <p:spPr bwMode="auto">
              <a:xfrm>
                <a:off x="2496" y="38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97"/>
              <p:cNvSpPr>
                <a:spLocks noChangeShapeType="1"/>
              </p:cNvSpPr>
              <p:nvPr/>
            </p:nvSpPr>
            <p:spPr bwMode="auto">
              <a:xfrm>
                <a:off x="2544" y="393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Oval 98"/>
            <p:cNvSpPr>
              <a:spLocks noChangeArrowheads="1"/>
            </p:cNvSpPr>
            <p:nvPr/>
          </p:nvSpPr>
          <p:spPr bwMode="auto">
            <a:xfrm>
              <a:off x="1824" y="2160"/>
              <a:ext cx="96" cy="9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0"/>
            <p:cNvSpPr>
              <a:spLocks noChangeArrowheads="1"/>
            </p:cNvSpPr>
            <p:nvPr/>
          </p:nvSpPr>
          <p:spPr bwMode="auto">
            <a:xfrm>
              <a:off x="2880" y="2016"/>
              <a:ext cx="28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01"/>
            <p:cNvSpPr>
              <a:spLocks noChangeArrowheads="1"/>
            </p:cNvSpPr>
            <p:nvPr/>
          </p:nvSpPr>
          <p:spPr bwMode="auto">
            <a:xfrm>
              <a:off x="3456" y="2016"/>
              <a:ext cx="28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02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03"/>
            <p:cNvSpPr>
              <a:spLocks noChangeArrowheads="1"/>
            </p:cNvSpPr>
            <p:nvPr/>
          </p:nvSpPr>
          <p:spPr bwMode="auto">
            <a:xfrm>
              <a:off x="35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4"/>
            <p:cNvSpPr>
              <a:spLocks noChangeArrowheads="1"/>
            </p:cNvSpPr>
            <p:nvPr/>
          </p:nvSpPr>
          <p:spPr bwMode="auto">
            <a:xfrm>
              <a:off x="2976" y="2160"/>
              <a:ext cx="96" cy="9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3600" y="21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 flipH="1">
              <a:off x="2592" y="2207"/>
              <a:ext cx="432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08"/>
            <p:cNvGrpSpPr>
              <a:grpSpLocks/>
            </p:cNvGrpSpPr>
            <p:nvPr/>
          </p:nvGrpSpPr>
          <p:grpSpPr bwMode="auto">
            <a:xfrm>
              <a:off x="4032" y="2016"/>
              <a:ext cx="960" cy="288"/>
              <a:chOff x="1824" y="3840"/>
              <a:chExt cx="960" cy="288"/>
            </a:xfrm>
          </p:grpSpPr>
          <p:sp>
            <p:nvSpPr>
              <p:cNvPr id="37" name="Rectangle 109"/>
              <p:cNvSpPr>
                <a:spLocks noChangeArrowheads="1"/>
              </p:cNvSpPr>
              <p:nvPr/>
            </p:nvSpPr>
            <p:spPr bwMode="auto">
              <a:xfrm>
                <a:off x="1824" y="3840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10"/>
              <p:cNvSpPr>
                <a:spLocks noChangeArrowheads="1"/>
              </p:cNvSpPr>
              <p:nvPr/>
            </p:nvSpPr>
            <p:spPr bwMode="auto">
              <a:xfrm>
                <a:off x="2400" y="3840"/>
                <a:ext cx="384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39" name="Rectangle 111"/>
              <p:cNvSpPr>
                <a:spLocks noChangeArrowheads="1"/>
              </p:cNvSpPr>
              <p:nvPr/>
            </p:nvSpPr>
            <p:spPr bwMode="auto">
              <a:xfrm>
                <a:off x="2112" y="3840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12"/>
            <p:cNvGrpSpPr>
              <a:grpSpLocks/>
            </p:cNvGrpSpPr>
            <p:nvPr/>
          </p:nvGrpSpPr>
          <p:grpSpPr bwMode="auto">
            <a:xfrm>
              <a:off x="3744" y="2160"/>
              <a:ext cx="480" cy="96"/>
              <a:chOff x="1536" y="3984"/>
              <a:chExt cx="480" cy="96"/>
            </a:xfrm>
          </p:grpSpPr>
          <p:sp>
            <p:nvSpPr>
              <p:cNvPr id="35" name="Oval 113"/>
              <p:cNvSpPr>
                <a:spLocks noChangeArrowheads="1"/>
              </p:cNvSpPr>
              <p:nvPr/>
            </p:nvSpPr>
            <p:spPr bwMode="auto">
              <a:xfrm>
                <a:off x="1920" y="3984"/>
                <a:ext cx="96" cy="96"/>
              </a:xfrm>
              <a:prstGeom prst="ellipse">
                <a:avLst/>
              </a:prstGeom>
              <a:solidFill>
                <a:srgbClr val="3333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14"/>
              <p:cNvSpPr>
                <a:spLocks noChangeShapeType="1"/>
              </p:cNvSpPr>
              <p:nvPr/>
            </p:nvSpPr>
            <p:spPr bwMode="auto">
              <a:xfrm flipH="1">
                <a:off x="1536" y="4031"/>
                <a:ext cx="432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Freeform 117"/>
            <p:cNvSpPr>
              <a:spLocks/>
            </p:cNvSpPr>
            <p:nvPr/>
          </p:nvSpPr>
          <p:spPr bwMode="auto">
            <a:xfrm>
              <a:off x="4906" y="2208"/>
              <a:ext cx="230" cy="240"/>
            </a:xfrm>
            <a:custGeom>
              <a:avLst/>
              <a:gdLst>
                <a:gd name="T0" fmla="*/ 0 w 230"/>
                <a:gd name="T1" fmla="*/ 240 h 240"/>
                <a:gd name="T2" fmla="*/ 192 w 230"/>
                <a:gd name="T3" fmla="*/ 192 h 240"/>
                <a:gd name="T4" fmla="*/ 198 w 230"/>
                <a:gd name="T5" fmla="*/ 60 h 240"/>
                <a:gd name="T6" fmla="*/ 0 w 230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40"/>
                <a:gd name="T14" fmla="*/ 230 w 23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40">
                  <a:moveTo>
                    <a:pt x="0" y="240"/>
                  </a:moveTo>
                  <a:cubicBezTo>
                    <a:pt x="80" y="228"/>
                    <a:pt x="159" y="222"/>
                    <a:pt x="192" y="192"/>
                  </a:cubicBezTo>
                  <a:cubicBezTo>
                    <a:pt x="225" y="162"/>
                    <a:pt x="230" y="92"/>
                    <a:pt x="198" y="60"/>
                  </a:cubicBezTo>
                  <a:cubicBezTo>
                    <a:pt x="166" y="28"/>
                    <a:pt x="41" y="1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18"/>
            <p:cNvSpPr>
              <a:spLocks noChangeShapeType="1"/>
            </p:cNvSpPr>
            <p:nvPr/>
          </p:nvSpPr>
          <p:spPr bwMode="auto">
            <a:xfrm flipH="1">
              <a:off x="4704" y="2448"/>
              <a:ext cx="25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19"/>
            <p:cNvSpPr>
              <a:spLocks noChangeShapeType="1"/>
            </p:cNvSpPr>
            <p:nvPr/>
          </p:nvSpPr>
          <p:spPr bwMode="auto">
            <a:xfrm>
              <a:off x="3312" y="2448"/>
              <a:ext cx="14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20"/>
            <p:cNvSpPr>
              <a:spLocks noChangeArrowheads="1"/>
            </p:cNvSpPr>
            <p:nvPr/>
          </p:nvSpPr>
          <p:spPr bwMode="auto">
            <a:xfrm>
              <a:off x="2016" y="2014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3" name="Rectangle 121"/>
            <p:cNvSpPr>
              <a:spLocks noChangeArrowheads="1"/>
            </p:cNvSpPr>
            <p:nvPr/>
          </p:nvSpPr>
          <p:spPr bwMode="auto">
            <a:xfrm>
              <a:off x="3168" y="2014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4" name="Rectangle 122"/>
            <p:cNvSpPr>
              <a:spLocks noChangeArrowheads="1"/>
            </p:cNvSpPr>
            <p:nvPr/>
          </p:nvSpPr>
          <p:spPr bwMode="auto">
            <a:xfrm>
              <a:off x="4320" y="2016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6" name="Group 51"/>
          <p:cNvGrpSpPr/>
          <p:nvPr/>
        </p:nvGrpSpPr>
        <p:grpSpPr>
          <a:xfrm>
            <a:off x="2286000" y="2209800"/>
            <a:ext cx="4038600" cy="460375"/>
            <a:chOff x="2286000" y="2209800"/>
            <a:chExt cx="4038600" cy="460375"/>
          </a:xfrm>
        </p:grpSpPr>
        <p:sp>
          <p:nvSpPr>
            <p:cNvPr id="46" name="Rectangle 120"/>
            <p:cNvSpPr>
              <a:spLocks noChangeArrowheads="1"/>
            </p:cNvSpPr>
            <p:nvPr/>
          </p:nvSpPr>
          <p:spPr bwMode="auto">
            <a:xfrm>
              <a:off x="2286000" y="2209800"/>
              <a:ext cx="1600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latin typeface="Calibri" pitchFamily="34" charset="0"/>
                </a:rPr>
                <a:t>Previous pointer</a:t>
              </a:r>
              <a:endParaRPr lang="en-US" sz="1400" b="1" dirty="0">
                <a:latin typeface="Calibri" pitchFamily="34" charset="0"/>
              </a:endParaRPr>
            </a:p>
          </p:txBody>
        </p:sp>
        <p:grpSp>
          <p:nvGrpSpPr>
            <p:cNvPr id="27" name="Group 50"/>
            <p:cNvGrpSpPr/>
            <p:nvPr/>
          </p:nvGrpSpPr>
          <p:grpSpPr>
            <a:xfrm>
              <a:off x="3886200" y="2209800"/>
              <a:ext cx="2438400" cy="460375"/>
              <a:chOff x="3886200" y="2209800"/>
              <a:chExt cx="2438400" cy="460375"/>
            </a:xfrm>
          </p:grpSpPr>
          <p:sp>
            <p:nvSpPr>
              <p:cNvPr id="47" name="Rectangle 120"/>
              <p:cNvSpPr>
                <a:spLocks noChangeArrowheads="1"/>
              </p:cNvSpPr>
              <p:nvPr/>
            </p:nvSpPr>
            <p:spPr bwMode="auto">
              <a:xfrm>
                <a:off x="3886200" y="2209800"/>
                <a:ext cx="1219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</a:rPr>
                  <a:t>Data</a:t>
                </a:r>
                <a:endParaRPr lang="en-US" sz="1400" b="1" dirty="0">
                  <a:latin typeface="Calibri" pitchFamily="34" charset="0"/>
                </a:endParaRPr>
              </a:p>
            </p:txBody>
          </p:sp>
          <p:sp>
            <p:nvSpPr>
              <p:cNvPr id="48" name="Rectangle 120"/>
              <p:cNvSpPr>
                <a:spLocks noChangeArrowheads="1"/>
              </p:cNvSpPr>
              <p:nvPr/>
            </p:nvSpPr>
            <p:spPr bwMode="auto">
              <a:xfrm>
                <a:off x="5105400" y="2209800"/>
                <a:ext cx="1219200" cy="4603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</a:rPr>
                  <a:t>Next pointer</a:t>
                </a:r>
                <a:endParaRPr lang="en-US" sz="1400" b="1" dirty="0">
                  <a:latin typeface="Calibri" pitchFamily="34" charset="0"/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1066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430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  <p:bldP spid="6" grpId="0" build="p" bldLvl="4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Node data</a:t>
            </a:r>
            <a:r>
              <a:rPr lang="en-US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6858000" cy="1828800"/>
          </a:xfrm>
        </p:spPr>
        <p:txBody>
          <a:bodyPr/>
          <a:lstStyle/>
          <a:p>
            <a:r>
              <a:rPr lang="en-US" u="sng" dirty="0">
                <a:cs typeface="Times New Roman" pitchFamily="18" charset="0"/>
              </a:rPr>
              <a:t>info</a:t>
            </a:r>
            <a:r>
              <a:rPr lang="en-US" dirty="0">
                <a:cs typeface="Times New Roman" pitchFamily="18" charset="0"/>
              </a:rPr>
              <a:t>: the user's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>
                <a:ea typeface="MS Mincho" pitchFamily="49" charset="-128"/>
              </a:rPr>
              <a:t>next, </a:t>
            </a:r>
            <a:r>
              <a:rPr lang="en-US" u="sng" dirty="0" smtClean="0">
                <a:ea typeface="MS Mincho" pitchFamily="49" charset="-128"/>
              </a:rPr>
              <a:t>previous</a:t>
            </a:r>
            <a:r>
              <a:rPr lang="en-US" dirty="0" smtClean="0">
                <a:ea typeface="MS Mincho" pitchFamily="49" charset="-128"/>
              </a:rPr>
              <a:t>: </a:t>
            </a:r>
            <a:r>
              <a:rPr lang="en-US" dirty="0">
                <a:ea typeface="MS Mincho" pitchFamily="49" charset="-128"/>
              </a:rPr>
              <a:t>the address of the next and previous node in the list</a:t>
            </a:r>
            <a:r>
              <a:rPr lang="en-US" dirty="0"/>
              <a:t>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90800" y="4572000"/>
            <a:ext cx="3962400" cy="9906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5814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5626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714612" y="421481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.back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56388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.next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1148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.info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1981200" y="5029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096000" y="5029200"/>
            <a:ext cx="114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00298" y="46434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7620" y="492919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2132" y="521495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DLL</a:t>
            </a:r>
            <a:endParaRPr lang="en-US" dirty="0"/>
          </a:p>
        </p:txBody>
      </p:sp>
      <p:pic>
        <p:nvPicPr>
          <p:cNvPr id="247810" name="Picture 2" descr="doubly-linked-list-c-cod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00240"/>
            <a:ext cx="7429552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Advantages and Disadvantages of Doubly Linked List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Advantages: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We can traverse in both directions i.e. from starting to end and as well as from end to starting.</a:t>
            </a:r>
            <a:br>
              <a:rPr lang="en-US" dirty="0" smtClean="0"/>
            </a:br>
            <a:r>
              <a:rPr lang="en-US" dirty="0" smtClean="0"/>
              <a:t>2. It is easy to reverse the linked list.</a:t>
            </a:r>
            <a:br>
              <a:rPr lang="en-US" dirty="0" smtClean="0"/>
            </a:br>
            <a:r>
              <a:rPr lang="en-US" dirty="0" smtClean="0"/>
              <a:t>3. If we are at a node, then we can go to any node. But in linear linked list, it is not possible to reach the previous node.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Disadvantages: 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It requires more space per space per node because one extra field is required for pointer to previous node.</a:t>
            </a:r>
            <a:br>
              <a:rPr lang="en-US" dirty="0" smtClean="0"/>
            </a:br>
            <a:r>
              <a:rPr lang="en-US" dirty="0" smtClean="0"/>
              <a:t>2. Insertion and deletion take more time than linear linked list because more pointer operations are required than linear linked list.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Creation</a:t>
            </a:r>
            <a:endParaRPr lang="en-US" dirty="0"/>
          </a:p>
        </p:txBody>
      </p:sp>
      <p:sp>
        <p:nvSpPr>
          <p:cNvPr id="195585" name="Rectangle 1"/>
          <p:cNvSpPr>
            <a:spLocks noChangeArrowheads="1"/>
          </p:cNvSpPr>
          <p:nvPr/>
        </p:nvSpPr>
        <p:spPr bwMode="auto">
          <a:xfrm>
            <a:off x="214282" y="2000240"/>
            <a:ext cx="953017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void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create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data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Consolas" pitchFamily="49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temp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node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*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malloc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sizeof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temp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-&gt;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prev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NULL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temp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next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NULL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\n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Enter value to node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"%d"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&amp;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data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temp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data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++;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64294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Insert at beginning</a:t>
            </a:r>
            <a:endParaRPr lang="en-US" dirty="0"/>
          </a:p>
        </p:txBody>
      </p:sp>
      <p:sp>
        <p:nvSpPr>
          <p:cNvPr id="160769" name="Rectangle 1"/>
          <p:cNvSpPr>
            <a:spLocks noChangeArrowheads="1"/>
          </p:cNvSpPr>
          <p:nvPr/>
        </p:nvSpPr>
        <p:spPr bwMode="auto">
          <a:xfrm>
            <a:off x="714348" y="955075"/>
            <a:ext cx="8429652" cy="63718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318A0"/>
                </a:solidFill>
                <a:effectLst/>
                <a:latin typeface="inherit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insert_begning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2318A0"/>
                </a:solidFill>
                <a:effectLst/>
                <a:latin typeface="inheri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value)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2318A0"/>
                </a:solidFill>
                <a:effectLst/>
                <a:latin typeface="inherit"/>
                <a:cs typeface="Arial" pitchFamily="34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node *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,*temp;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=(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2318A0"/>
                </a:solidFill>
                <a:effectLst/>
                <a:latin typeface="inherit"/>
                <a:cs typeface="Arial" pitchFamily="34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node *)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malloc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2D22AE"/>
                </a:solidFill>
                <a:effectLst/>
                <a:latin typeface="inherit"/>
                <a:cs typeface="Arial" pitchFamily="34" charset="0"/>
              </a:rPr>
              <a:t>sizeof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2318A0"/>
                </a:solidFill>
                <a:effectLst/>
                <a:latin typeface="inherit"/>
                <a:cs typeface="Arial" pitchFamily="34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node));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-&gt;data=value;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D22AE"/>
                </a:solidFill>
                <a:effectLst/>
                <a:latin typeface="inherit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(head==NULL)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head=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head-&gt;previous=NULL;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head-&gt;next=NULL;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last=head;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D22AE"/>
                </a:solidFill>
                <a:effectLst/>
                <a:latin typeface="inherit"/>
                <a:cs typeface="Arial" pitchFamily="34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temp=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temp-&gt;previous=NULL;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temp-&gt;next=head;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head-&gt;previous=temp;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head=temp;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Courier New" pitchFamily="49" charset="0"/>
                <a:cs typeface="Arial" pitchFamily="34" charset="0"/>
              </a:rPr>
              <a:t> } 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4704"/>
            <a:ext cx="4495800" cy="5590221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insert_end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value) { </a:t>
            </a:r>
          </a:p>
          <a:p>
            <a:pPr>
              <a:buNone/>
            </a:pPr>
            <a:r>
              <a:rPr lang="en-US" b="1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newNode</a:t>
            </a:r>
            <a:r>
              <a:rPr lang="en-US" dirty="0" smtClean="0"/>
              <a:t>,*last,*next, *previous;</a:t>
            </a:r>
          </a:p>
          <a:p>
            <a:pPr>
              <a:buNone/>
            </a:pPr>
            <a:r>
              <a:rPr lang="en-US" dirty="0" err="1" smtClean="0"/>
              <a:t>newNode</a:t>
            </a:r>
            <a:r>
              <a:rPr lang="en-US" dirty="0" smtClean="0"/>
              <a:t>=(</a:t>
            </a:r>
            <a:r>
              <a:rPr lang="en-US" b="1" dirty="0" err="1" smtClean="0"/>
              <a:t>struct</a:t>
            </a:r>
            <a:r>
              <a:rPr lang="en-US" dirty="0" smtClean="0"/>
              <a:t> node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b="1" dirty="0" err="1" smtClean="0"/>
              <a:t>sizeof</a:t>
            </a:r>
            <a:r>
              <a:rPr lang="en-US" dirty="0" smtClean="0"/>
              <a:t>(</a:t>
            </a:r>
            <a:r>
              <a:rPr lang="en-US" b="1" dirty="0" err="1" smtClean="0"/>
              <a:t>struct</a:t>
            </a:r>
            <a:r>
              <a:rPr lang="en-US" dirty="0" smtClean="0"/>
              <a:t> node));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newNode</a:t>
            </a:r>
            <a:r>
              <a:rPr lang="en-US" dirty="0" smtClean="0"/>
              <a:t>-&gt;data=value; </a:t>
            </a:r>
            <a:r>
              <a:rPr lang="en-US" b="1" dirty="0" smtClean="0"/>
              <a:t>if</a:t>
            </a:r>
            <a:r>
              <a:rPr lang="en-US" dirty="0" smtClean="0"/>
              <a:t>(head==NULL)</a:t>
            </a:r>
          </a:p>
          <a:p>
            <a:pPr>
              <a:buNone/>
            </a:pPr>
            <a:r>
              <a:rPr lang="en-US" dirty="0" smtClean="0"/>
              <a:t> { head=</a:t>
            </a:r>
            <a:r>
              <a:rPr lang="en-US" dirty="0" err="1" smtClean="0"/>
              <a:t>newNode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head-&gt;previous=NULL; head-&gt;next=NULL; </a:t>
            </a:r>
          </a:p>
          <a:p>
            <a:pPr>
              <a:buNone/>
            </a:pPr>
            <a:r>
              <a:rPr lang="en-US" dirty="0" smtClean="0"/>
              <a:t>last=head; </a:t>
            </a:r>
          </a:p>
          <a:p>
            <a:pPr>
              <a:buNone/>
            </a:pPr>
            <a:r>
              <a:rPr lang="en-US" dirty="0" smtClean="0"/>
              <a:t>}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316288" cy="545265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else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last=head; </a:t>
            </a:r>
          </a:p>
          <a:p>
            <a:pPr>
              <a:buNone/>
            </a:pPr>
            <a:r>
              <a:rPr lang="en-US" b="1" dirty="0" smtClean="0"/>
              <a:t>While </a:t>
            </a:r>
            <a:r>
              <a:rPr lang="en-US" dirty="0" smtClean="0"/>
              <a:t>(last-&gt;next!=NULL)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last=last-&gt;next;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last-&gt;next=</a:t>
            </a:r>
            <a:r>
              <a:rPr lang="en-US" dirty="0" err="1" smtClean="0"/>
              <a:t>newNode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/>
              <a:t>newNode</a:t>
            </a:r>
            <a:r>
              <a:rPr lang="en-US" dirty="0" smtClean="0"/>
              <a:t>-&gt;previous=last; </a:t>
            </a:r>
          </a:p>
          <a:p>
            <a:pPr>
              <a:buNone/>
            </a:pPr>
            <a:r>
              <a:rPr lang="en-US" dirty="0" err="1" smtClean="0"/>
              <a:t>newNode</a:t>
            </a:r>
            <a:r>
              <a:rPr lang="en-US" dirty="0" smtClean="0"/>
              <a:t>-&gt;next=NULL; </a:t>
            </a:r>
          </a:p>
          <a:p>
            <a:pPr>
              <a:buNone/>
            </a:pPr>
            <a:r>
              <a:rPr lang="en-US" dirty="0" smtClean="0"/>
              <a:t>last=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6446" y="285728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Insert at End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2696"/>
            <a:ext cx="4186808" cy="58326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insert_after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value,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loc)</a:t>
            </a:r>
          </a:p>
          <a:p>
            <a:pPr>
              <a:buNone/>
            </a:pP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b="1" dirty="0" err="1" smtClean="0"/>
              <a:t>struct</a:t>
            </a:r>
            <a:r>
              <a:rPr lang="en-US" sz="2000" dirty="0" smtClean="0"/>
              <a:t> node *temp,*</a:t>
            </a:r>
            <a:r>
              <a:rPr lang="en-US" sz="2000" dirty="0" err="1" smtClean="0"/>
              <a:t>newNode</a:t>
            </a:r>
            <a:r>
              <a:rPr lang="en-US" sz="2000" dirty="0" smtClean="0"/>
              <a:t>,*</a:t>
            </a:r>
            <a:r>
              <a:rPr lang="en-US" sz="2000" dirty="0" err="1" smtClean="0"/>
              <a:t>cur_ptr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err="1" smtClean="0"/>
              <a:t>prev_ptr</a:t>
            </a:r>
            <a:r>
              <a:rPr lang="en-US" sz="2000" dirty="0" smtClean="0"/>
              <a:t>, *next,*previous;</a:t>
            </a:r>
          </a:p>
          <a:p>
            <a:pPr>
              <a:buNone/>
            </a:pPr>
            <a:r>
              <a:rPr lang="en-US" sz="2000" dirty="0" err="1" smtClean="0"/>
              <a:t>newNode</a:t>
            </a:r>
            <a:r>
              <a:rPr lang="en-US" sz="2000" dirty="0" smtClean="0"/>
              <a:t>=(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b="1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node));</a:t>
            </a:r>
          </a:p>
          <a:p>
            <a:pPr>
              <a:buNone/>
            </a:pPr>
            <a:r>
              <a:rPr lang="en-US" sz="2000" dirty="0" err="1" smtClean="0"/>
              <a:t>newNode</a:t>
            </a:r>
            <a:r>
              <a:rPr lang="en-US" sz="2000" dirty="0" smtClean="0"/>
              <a:t>-&gt;data=value; </a:t>
            </a:r>
          </a:p>
          <a:p>
            <a:pPr>
              <a:buNone/>
            </a:pPr>
            <a:r>
              <a:rPr lang="en-US" sz="2000" dirty="0" err="1" smtClean="0"/>
              <a:t>cur_ptr</a:t>
            </a:r>
            <a:r>
              <a:rPr lang="en-US" sz="2000" dirty="0" smtClean="0"/>
              <a:t>=head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(head==NULL)</a:t>
            </a:r>
          </a:p>
          <a:p>
            <a:pPr>
              <a:buNone/>
            </a:pPr>
            <a:r>
              <a:rPr lang="en-US" sz="2000" dirty="0" smtClean="0"/>
              <a:t> {  </a:t>
            </a:r>
          </a:p>
          <a:p>
            <a:pPr>
              <a:buNone/>
            </a:pPr>
            <a:r>
              <a:rPr lang="en-US" sz="2000" dirty="0" smtClean="0"/>
              <a:t>head=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head-&gt;previous=NULL; </a:t>
            </a:r>
          </a:p>
          <a:p>
            <a:pPr>
              <a:buNone/>
            </a:pPr>
            <a:r>
              <a:rPr lang="en-US" sz="2000" dirty="0" smtClean="0"/>
              <a:t>head-&gt;next=NULL; </a:t>
            </a:r>
          </a:p>
          <a:p>
            <a:pPr>
              <a:buNone/>
            </a:pPr>
            <a:r>
              <a:rPr lang="en-US" sz="2000" dirty="0" smtClean="0"/>
              <a:t> } </a:t>
            </a:r>
          </a:p>
          <a:p>
            <a:pPr>
              <a:buNone/>
            </a:pPr>
            <a:r>
              <a:rPr lang="en-US" sz="2000" b="1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56913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 for(</a:t>
            </a:r>
            <a:r>
              <a:rPr lang="en-US" sz="2100" dirty="0" err="1" smtClean="0"/>
              <a:t>i</a:t>
            </a:r>
            <a:r>
              <a:rPr lang="en-US" sz="2100" dirty="0" smtClean="0"/>
              <a:t>=1;i&lt;</a:t>
            </a:r>
            <a:r>
              <a:rPr lang="en-US" sz="2100" dirty="0" err="1" smtClean="0"/>
              <a:t>loc;i</a:t>
            </a:r>
            <a:r>
              <a:rPr lang="en-US" sz="2100" dirty="0" smtClean="0"/>
              <a:t>++)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err="1" smtClean="0"/>
              <a:t>prev_ptr</a:t>
            </a:r>
            <a:r>
              <a:rPr lang="en-US" sz="2100" dirty="0" smtClean="0"/>
              <a:t>=</a:t>
            </a:r>
            <a:r>
              <a:rPr lang="en-US" sz="2100" dirty="0" err="1" smtClean="0"/>
              <a:t>cur_ptr</a:t>
            </a:r>
            <a:r>
              <a:rPr lang="en-US" sz="2100" dirty="0" smtClean="0"/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err="1" smtClean="0"/>
              <a:t>cur_ptr</a:t>
            </a:r>
            <a:r>
              <a:rPr lang="en-US" sz="2100" dirty="0" smtClean="0"/>
              <a:t> = </a:t>
            </a:r>
            <a:r>
              <a:rPr lang="en-US" sz="2100" dirty="0" err="1" smtClean="0"/>
              <a:t>cur_ptr</a:t>
            </a:r>
            <a:r>
              <a:rPr lang="en-US" sz="2100" dirty="0" smtClean="0"/>
              <a:t>-&gt;next;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 }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	</a:t>
            </a:r>
            <a:r>
              <a:rPr lang="en-US" sz="2100" dirty="0" err="1" smtClean="0"/>
              <a:t>prev_ptr</a:t>
            </a:r>
            <a:r>
              <a:rPr lang="en-US" sz="2100" dirty="0" smtClean="0"/>
              <a:t>-&gt;next = </a:t>
            </a:r>
            <a:r>
              <a:rPr lang="en-US" sz="2100" dirty="0" err="1" smtClean="0"/>
              <a:t>newNode</a:t>
            </a:r>
            <a:r>
              <a:rPr lang="en-US" sz="2100" dirty="0" smtClean="0"/>
              <a:t>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 </a:t>
            </a:r>
            <a:r>
              <a:rPr lang="en-US" sz="2100" dirty="0" err="1" smtClean="0"/>
              <a:t>newNode</a:t>
            </a:r>
            <a:r>
              <a:rPr lang="en-US" sz="2100" dirty="0" smtClean="0"/>
              <a:t>-&gt;previous = </a:t>
            </a:r>
            <a:r>
              <a:rPr lang="en-US" sz="2100" dirty="0" err="1" smtClean="0"/>
              <a:t>prev_ptr</a:t>
            </a:r>
            <a:r>
              <a:rPr lang="en-US" sz="2100" dirty="0" smtClean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	</a:t>
            </a:r>
            <a:r>
              <a:rPr lang="en-US" sz="2100" dirty="0" err="1" smtClean="0"/>
              <a:t>newNode</a:t>
            </a:r>
            <a:r>
              <a:rPr lang="en-US" sz="2100" dirty="0" smtClean="0"/>
              <a:t>-&gt;next = </a:t>
            </a:r>
            <a:r>
              <a:rPr lang="en-US" sz="2100" dirty="0" err="1" smtClean="0"/>
              <a:t>cur_ptr</a:t>
            </a:r>
            <a:r>
              <a:rPr lang="en-US" sz="2100" dirty="0" smtClean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	</a:t>
            </a:r>
            <a:r>
              <a:rPr lang="en-US" sz="2100" dirty="0" err="1" smtClean="0"/>
              <a:t>cur_ptr</a:t>
            </a:r>
            <a:r>
              <a:rPr lang="en-US" sz="2100" dirty="0" smtClean="0"/>
              <a:t>-&gt;previous=</a:t>
            </a:r>
            <a:r>
              <a:rPr lang="en-US" sz="2100" dirty="0" err="1" smtClean="0"/>
              <a:t>newNode</a:t>
            </a:r>
            <a:r>
              <a:rPr lang="en-US" sz="2100" dirty="0" smtClean="0"/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1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last=head; </a:t>
            </a:r>
          </a:p>
          <a:p>
            <a:pPr>
              <a:buNone/>
            </a:pPr>
            <a:r>
              <a:rPr lang="en-US" sz="2000" b="1" dirty="0" smtClean="0"/>
              <a:t>while</a:t>
            </a:r>
            <a:r>
              <a:rPr lang="en-US" sz="2000" dirty="0" smtClean="0"/>
              <a:t>(last-&gt;next!=NULL) 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last=last-&gt;next;</a:t>
            </a:r>
          </a:p>
          <a:p>
            <a:pPr>
              <a:buNone/>
            </a:pPr>
            <a:r>
              <a:rPr lang="en-US" sz="2000" dirty="0" smtClean="0"/>
              <a:t>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21429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IN THE MIDDLE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at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delete_from_end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node *temp;</a:t>
            </a:r>
          </a:p>
          <a:p>
            <a:pPr>
              <a:buNone/>
            </a:pPr>
            <a:r>
              <a:rPr lang="en-US" sz="2000" dirty="0" smtClean="0"/>
              <a:t>	     temp=last; 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  <a:r>
              <a:rPr lang="en-US" sz="2000" dirty="0" smtClean="0"/>
              <a:t>(temp-&gt;previous==NULL)     </a:t>
            </a:r>
          </a:p>
          <a:p>
            <a:pPr>
              <a:buNone/>
            </a:pPr>
            <a:r>
              <a:rPr lang="en-US" sz="2000" dirty="0" smtClean="0"/>
              <a:t> {          </a:t>
            </a:r>
          </a:p>
          <a:p>
            <a:pPr>
              <a:buNone/>
            </a:pPr>
            <a:r>
              <a:rPr lang="en-US" sz="2000" dirty="0" smtClean="0"/>
              <a:t> free(temp);        </a:t>
            </a:r>
          </a:p>
          <a:p>
            <a:pPr>
              <a:buNone/>
            </a:pPr>
            <a:r>
              <a:rPr lang="en-US" sz="2000" dirty="0" smtClean="0"/>
              <a:t>   head=NULL;          </a:t>
            </a:r>
          </a:p>
          <a:p>
            <a:pPr>
              <a:buNone/>
            </a:pPr>
            <a:r>
              <a:rPr lang="en-US" sz="2000" dirty="0" smtClean="0"/>
              <a:t> last=NULL;  </a:t>
            </a:r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</a:t>
            </a:r>
            <a:r>
              <a:rPr lang="en-US" sz="2000" dirty="0" smtClean="0"/>
              <a:t> 0;   </a:t>
            </a:r>
          </a:p>
          <a:p>
            <a:pPr>
              <a:buNone/>
            </a:pPr>
            <a:r>
              <a:rPr lang="en-US" sz="2000" dirty="0" smtClean="0"/>
              <a:t>   }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</a:t>
            </a:r>
            <a:r>
              <a:rPr lang="en-US" sz="2000" b="1" dirty="0" smtClean="0"/>
              <a:t>"\</a:t>
            </a:r>
            <a:r>
              <a:rPr lang="en-US" sz="2000" b="1" dirty="0" err="1" smtClean="0"/>
              <a:t>nData</a:t>
            </a:r>
            <a:r>
              <a:rPr lang="en-US" sz="2000" b="1" dirty="0" smtClean="0"/>
              <a:t> deleted from list is %d \</a:t>
            </a:r>
            <a:r>
              <a:rPr lang="en-US" sz="2000" b="1" dirty="0" err="1" smtClean="0"/>
              <a:t>n"</a:t>
            </a:r>
            <a:r>
              <a:rPr lang="en-US" sz="2000" dirty="0" err="1" smtClean="0"/>
              <a:t>,last</a:t>
            </a:r>
            <a:r>
              <a:rPr lang="en-US" sz="2000" dirty="0" smtClean="0"/>
              <a:t>-&gt;data); </a:t>
            </a:r>
          </a:p>
          <a:p>
            <a:pPr>
              <a:buNone/>
            </a:pPr>
            <a:r>
              <a:rPr lang="en-US" sz="2000" dirty="0" smtClean="0"/>
              <a:t>     last=temp-&gt;previous;</a:t>
            </a:r>
          </a:p>
          <a:p>
            <a:pPr>
              <a:buNone/>
            </a:pPr>
            <a:r>
              <a:rPr lang="en-US" sz="2000" dirty="0" smtClean="0"/>
              <a:t>      last-&gt;next=NULL;   </a:t>
            </a:r>
          </a:p>
          <a:p>
            <a:pPr>
              <a:buNone/>
            </a:pPr>
            <a:r>
              <a:rPr lang="en-US" sz="2000" dirty="0" smtClean="0"/>
              <a:t>   free(temp);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return</a:t>
            </a:r>
            <a:r>
              <a:rPr lang="en-US" sz="2000" dirty="0" smtClean="0"/>
              <a:t> 0;</a:t>
            </a:r>
          </a:p>
          <a:p>
            <a:pPr>
              <a:buNone/>
            </a:pPr>
            <a:r>
              <a:rPr lang="en-US" sz="2000" dirty="0" smtClean="0"/>
              <a:t>} 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Implementation of an ADT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848600" cy="4114800"/>
          </a:xfrm>
        </p:spPr>
        <p:txBody>
          <a:bodyPr/>
          <a:lstStyle/>
          <a:p>
            <a:pPr eaLnBrk="1" hangingPunct="1"/>
            <a:r>
              <a:rPr lang="en-US" smtClean="0"/>
              <a:t>Choose a </a:t>
            </a:r>
            <a:r>
              <a:rPr lang="en-US" b="1" smtClean="0"/>
              <a:t>data structure</a:t>
            </a:r>
            <a:r>
              <a:rPr lang="en-US" smtClean="0"/>
              <a:t> to represent the ADT</a:t>
            </a:r>
          </a:p>
          <a:p>
            <a:pPr lvl="1" eaLnBrk="1" hangingPunct="1"/>
            <a:r>
              <a:rPr lang="en-US" smtClean="0"/>
              <a:t>E.g. arrays, records, etc.</a:t>
            </a:r>
          </a:p>
          <a:p>
            <a:pPr eaLnBrk="1" hangingPunct="1"/>
            <a:r>
              <a:rPr lang="en-US" smtClean="0"/>
              <a:t>Each operation associated with the ADT is implemented by one or more subroutines</a:t>
            </a:r>
          </a:p>
          <a:p>
            <a:pPr eaLnBrk="1" hangingPunct="1"/>
            <a:r>
              <a:rPr lang="en-US" smtClean="0"/>
              <a:t>Two standard implementations for the list ADT</a:t>
            </a:r>
          </a:p>
          <a:p>
            <a:pPr lvl="1" eaLnBrk="1" hangingPunct="1"/>
            <a:r>
              <a:rPr lang="en-US" smtClean="0"/>
              <a:t>Array-based</a:t>
            </a:r>
          </a:p>
          <a:p>
            <a:pPr lvl="1" eaLnBrk="1" hangingPunct="1"/>
            <a:r>
              <a:rPr lang="en-US" smtClean="0"/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2918"/>
            <a:ext cx="4038600" cy="58579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delete_from_middle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value)</a:t>
            </a:r>
          </a:p>
          <a:p>
            <a:pPr>
              <a:buNone/>
            </a:pPr>
            <a:r>
              <a:rPr lang="en-US" sz="2000" dirty="0" smtClean="0"/>
              <a:t>{    </a:t>
            </a:r>
          </a:p>
          <a:p>
            <a:pPr>
              <a:buNone/>
            </a:pPr>
            <a:r>
              <a:rPr lang="en-US" sz="2000" b="1" dirty="0" err="1" smtClean="0"/>
              <a:t>struct</a:t>
            </a:r>
            <a:r>
              <a:rPr lang="en-US" sz="2000" dirty="0" smtClean="0"/>
              <a:t> node *temp,*</a:t>
            </a:r>
            <a:r>
              <a:rPr lang="en-US" sz="2000" dirty="0" err="1" smtClean="0"/>
              <a:t>var</a:t>
            </a:r>
            <a:r>
              <a:rPr lang="en-US" sz="2000" dirty="0" smtClean="0"/>
              <a:t>,*t, *temp1;    temp=head;    </a:t>
            </a:r>
            <a:r>
              <a:rPr lang="en-US" sz="2000" b="1" dirty="0" smtClean="0"/>
              <a:t>while</a:t>
            </a:r>
            <a:r>
              <a:rPr lang="en-US" sz="2000" dirty="0" smtClean="0"/>
              <a:t>(temp!=NULL)  </a:t>
            </a:r>
          </a:p>
          <a:p>
            <a:pPr>
              <a:buNone/>
            </a:pPr>
            <a:r>
              <a:rPr lang="en-US" sz="2000" dirty="0" smtClean="0"/>
              <a:t>  {   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  <a:r>
              <a:rPr lang="en-US" sz="2000" dirty="0" smtClean="0"/>
              <a:t>(temp-&gt;data == value)      </a:t>
            </a:r>
          </a:p>
          <a:p>
            <a:pPr>
              <a:buNone/>
            </a:pPr>
            <a:r>
              <a:rPr lang="en-US" sz="2000" dirty="0" smtClean="0"/>
              <a:t>  {             </a:t>
            </a:r>
          </a:p>
          <a:p>
            <a:pPr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(temp-&gt;previous==NULL)             {                 </a:t>
            </a:r>
          </a:p>
          <a:p>
            <a:pPr>
              <a:buNone/>
            </a:pPr>
            <a:r>
              <a:rPr lang="en-US" sz="2000" dirty="0" smtClean="0"/>
              <a:t> free(temp);           </a:t>
            </a:r>
          </a:p>
          <a:p>
            <a:pPr>
              <a:buNone/>
            </a:pPr>
            <a:r>
              <a:rPr lang="en-US" sz="2000" dirty="0" smtClean="0"/>
              <a:t>       head=NULL;                  last=NULL;           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b="1" dirty="0" smtClean="0"/>
              <a:t>return</a:t>
            </a:r>
            <a:r>
              <a:rPr lang="en-US" sz="2000" dirty="0" smtClean="0"/>
              <a:t> 0;      </a:t>
            </a:r>
          </a:p>
          <a:p>
            <a:pPr>
              <a:buNone/>
            </a:pPr>
            <a:r>
              <a:rPr lang="en-US" sz="2000" dirty="0" smtClean="0"/>
              <a:t>       }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56913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else</a:t>
            </a:r>
            <a:r>
              <a:rPr lang="en-US" sz="2000" dirty="0" smtClean="0"/>
              <a:t>            </a:t>
            </a:r>
          </a:p>
          <a:p>
            <a:pPr>
              <a:buNone/>
            </a:pPr>
            <a:r>
              <a:rPr lang="en-US" sz="2000" dirty="0" smtClean="0"/>
              <a:t> {                  </a:t>
            </a:r>
          </a:p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-&gt;next=temp1;     </a:t>
            </a:r>
          </a:p>
          <a:p>
            <a:pPr>
              <a:buNone/>
            </a:pPr>
            <a:r>
              <a:rPr lang="en-US" sz="2000" dirty="0" smtClean="0"/>
              <a:t> temp1-&gt;previous=</a:t>
            </a:r>
            <a:r>
              <a:rPr lang="en-US" sz="2000" dirty="0" err="1" smtClean="0"/>
              <a:t>var</a:t>
            </a:r>
            <a:r>
              <a:rPr lang="en-US" sz="2000" dirty="0" smtClean="0"/>
              <a:t>;                  free(temp);    </a:t>
            </a:r>
          </a:p>
          <a:p>
            <a:pPr>
              <a:buNone/>
            </a:pPr>
            <a:r>
              <a:rPr lang="en-US" sz="2000" dirty="0" smtClean="0"/>
              <a:t>              </a:t>
            </a:r>
            <a:r>
              <a:rPr lang="en-US" sz="2000" b="1" dirty="0" smtClean="0"/>
              <a:t>return</a:t>
            </a:r>
            <a:r>
              <a:rPr lang="en-US" sz="2000" dirty="0" smtClean="0"/>
              <a:t> 0;  </a:t>
            </a:r>
          </a:p>
          <a:p>
            <a:pPr>
              <a:buNone/>
            </a:pPr>
            <a:r>
              <a:rPr lang="en-US" sz="2000" dirty="0" smtClean="0"/>
              <a:t>           }        }    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else</a:t>
            </a:r>
            <a:r>
              <a:rPr lang="en-US" sz="2000" dirty="0" smtClean="0"/>
              <a:t>        {           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=temp;             </a:t>
            </a:r>
          </a:p>
          <a:p>
            <a:pPr>
              <a:buNone/>
            </a:pPr>
            <a:r>
              <a:rPr lang="en-US" sz="2000" dirty="0" smtClean="0"/>
              <a:t> temp=temp-&gt;next;              temp1=temp-&gt;next;     </a:t>
            </a:r>
          </a:p>
          <a:p>
            <a:pPr>
              <a:buNone/>
            </a:pPr>
            <a:r>
              <a:rPr lang="en-US" sz="2000" dirty="0" smtClean="0"/>
              <a:t>   }    }    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</a:t>
            </a:r>
            <a:r>
              <a:rPr lang="en-US" sz="2000" b="1" dirty="0" smtClean="0"/>
              <a:t>"data deleted from list is %</a:t>
            </a:r>
            <a:r>
              <a:rPr lang="en-US" sz="2000" b="1" dirty="0" err="1" smtClean="0"/>
              <a:t>d"</a:t>
            </a:r>
            <a:r>
              <a:rPr lang="en-US" sz="2000" dirty="0" err="1" smtClean="0"/>
              <a:t>,value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}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21429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FROM MIDDLE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DLLs compared to SLLs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371600"/>
            <a:ext cx="4203700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traversed in either direction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operations, such as deletion and inserting before a node, become easier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751388" y="1371600"/>
            <a:ext cx="4203700" cy="47609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more space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manipulations are slower (because more links must be changed)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Greater chance of having bugs (because more links must be manipulated)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en-US" b="1" i="1" dirty="0" smtClean="0"/>
              <a:t>Circular linked list</a:t>
            </a:r>
            <a:r>
              <a:rPr lang="en-US" i="1" dirty="0" smtClean="0"/>
              <a:t> is a linked list where all nodes are connected to form a circle.</a:t>
            </a:r>
          </a:p>
          <a:p>
            <a:r>
              <a:rPr lang="en-US" i="1" dirty="0" smtClean="0"/>
              <a:t>There is no NULL at the end. </a:t>
            </a:r>
          </a:p>
          <a:p>
            <a:r>
              <a:rPr lang="en-US" i="1" dirty="0" smtClean="0"/>
              <a:t>A circular linked list can be a singly circular linked list or doubly circular linked list.</a:t>
            </a:r>
          </a:p>
          <a:p>
            <a:endParaRPr lang="en-US" dirty="0"/>
          </a:p>
        </p:txBody>
      </p:sp>
      <p:pic>
        <p:nvPicPr>
          <p:cNvPr id="4" name="Picture 3" descr="http://geeksforgeeks.org/wp-content/uploads/cll_inserted.gif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714752"/>
            <a:ext cx="71438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of Circular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/>
          <a:lstStyle/>
          <a:p>
            <a:r>
              <a:rPr lang="en-US" dirty="0" smtClean="0"/>
              <a:t>Any node can be a starting point. We can traverse the whole list by starting from any point. We just need to stop when the first visited node is visited again.</a:t>
            </a:r>
          </a:p>
          <a:p>
            <a:r>
              <a:rPr lang="en-US" b="1" dirty="0" smtClean="0"/>
              <a:t> </a:t>
            </a:r>
            <a:r>
              <a:rPr lang="en-US" dirty="0" smtClean="0"/>
              <a:t>Useful for implementation of queue.</a:t>
            </a:r>
          </a:p>
          <a:p>
            <a:r>
              <a:rPr lang="en-US" smtClean="0"/>
              <a:t>For example, when multiple applications are running on a PC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OPERATIONS  ON CIRCULARLY LINKED LIST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Circular  linked list - Creation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63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head = new;</a:t>
            </a:r>
          </a:p>
          <a:p>
            <a:pPr>
              <a:buNone/>
            </a:pPr>
            <a:r>
              <a:rPr lang="en-US" dirty="0" smtClean="0"/>
              <a:t>new-&gt;next=head;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0034" y="285749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Circular  linked list – Insertion ( only head node is available)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472" y="4214818"/>
            <a:ext cx="8229600" cy="113633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dirty="0" smtClean="0"/>
              <a:t>temp=head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dirty="0" smtClean="0"/>
              <a:t>temp-&gt;next = new;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-&gt; next = head;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Circular  linked list – Insertion(More nodes)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while( temp-&gt;next !=head)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temp=temp-&gt;next;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temp-&gt;next=new;</a:t>
            </a:r>
          </a:p>
          <a:p>
            <a:pPr>
              <a:buNone/>
            </a:pPr>
            <a:r>
              <a:rPr lang="en-US" dirty="0" smtClean="0"/>
              <a:t>new-&gt;next=head;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Insertion at first</a:t>
            </a:r>
          </a:p>
          <a:p>
            <a:pPr>
              <a:buNone/>
            </a:pPr>
            <a:r>
              <a:rPr lang="en-US" dirty="0" smtClean="0"/>
              <a:t>new-&gt;next = head</a:t>
            </a:r>
          </a:p>
          <a:p>
            <a:pPr>
              <a:buNone/>
            </a:pPr>
            <a:r>
              <a:rPr lang="en-US" dirty="0" smtClean="0"/>
              <a:t>head =new;</a:t>
            </a:r>
          </a:p>
          <a:p>
            <a:pPr>
              <a:buNone/>
            </a:pPr>
            <a:r>
              <a:rPr lang="en-US" dirty="0" smtClean="0"/>
              <a:t>temp-&gt;next= head;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Insertion at middle</a:t>
            </a:r>
          </a:p>
          <a:p>
            <a:pPr>
              <a:buNone/>
            </a:pPr>
            <a:r>
              <a:rPr lang="en-US" dirty="0" smtClean="0"/>
              <a:t>n1-&gt;next = new;</a:t>
            </a:r>
          </a:p>
          <a:p>
            <a:pPr>
              <a:buNone/>
            </a:pPr>
            <a:r>
              <a:rPr lang="en-US" dirty="0" smtClean="0"/>
              <a:t>new-&gt;next = n2;</a:t>
            </a:r>
          </a:p>
          <a:p>
            <a:pPr>
              <a:buNone/>
            </a:pPr>
            <a:r>
              <a:rPr lang="en-US" dirty="0" smtClean="0"/>
              <a:t>n2-&gt;next = head;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Insertion at last</a:t>
            </a:r>
          </a:p>
          <a:p>
            <a:pPr>
              <a:buNone/>
            </a:pPr>
            <a:r>
              <a:rPr lang="en-US" dirty="0" smtClean="0"/>
              <a:t>n2-&gt;next=new;</a:t>
            </a:r>
          </a:p>
          <a:p>
            <a:pPr>
              <a:buNone/>
            </a:pPr>
            <a:r>
              <a:rPr lang="en-US" dirty="0" smtClean="0"/>
              <a:t>new-</a:t>
            </a:r>
            <a:r>
              <a:rPr lang="en-US" smtClean="0"/>
              <a:t>&gt;next = head;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Array versus Linked Lists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267200"/>
          </a:xfrm>
        </p:spPr>
        <p:txBody>
          <a:bodyPr/>
          <a:lstStyle/>
          <a:p>
            <a:pPr eaLnBrk="1" hangingPunct="1"/>
            <a:r>
              <a:rPr lang="en-US" sz="2400" smtClean="0"/>
              <a:t>Linked lists are more complex to code and manage than arrays, but they have some distinct advantages.</a:t>
            </a:r>
          </a:p>
          <a:p>
            <a:pPr lvl="1" eaLnBrk="1" hangingPunct="1"/>
            <a:r>
              <a:rPr lang="en-US" sz="2000" b="1" smtClean="0">
                <a:solidFill>
                  <a:schemeClr val="hlink"/>
                </a:solidFill>
              </a:rPr>
              <a:t>Dynamic</a:t>
            </a:r>
            <a:r>
              <a:rPr lang="en-US" sz="2000" smtClean="0"/>
              <a:t>: a linked list can easily grow and shrink in size.</a:t>
            </a:r>
          </a:p>
          <a:p>
            <a:pPr lvl="2" eaLnBrk="1" hangingPunct="1"/>
            <a:r>
              <a:rPr lang="en-US" sz="1800" smtClean="0"/>
              <a:t>We don’t need to know how many nodes will be in the list. They are created in memory as needed.</a:t>
            </a:r>
          </a:p>
          <a:p>
            <a:pPr lvl="2" eaLnBrk="1" hangingPunct="1"/>
            <a:r>
              <a:rPr lang="en-US" sz="1800" smtClean="0"/>
              <a:t>In contrast, the size of a C++ array is fixed at compilation time.</a:t>
            </a:r>
          </a:p>
          <a:p>
            <a:pPr lvl="1" eaLnBrk="1" hangingPunct="1"/>
            <a:r>
              <a:rPr lang="en-US" sz="2000" b="1" smtClean="0">
                <a:solidFill>
                  <a:schemeClr val="hlink"/>
                </a:solidFill>
              </a:rPr>
              <a:t>Easy and fast insertions and deletions</a:t>
            </a:r>
          </a:p>
          <a:p>
            <a:pPr lvl="2" eaLnBrk="1" hangingPunct="1"/>
            <a:r>
              <a:rPr lang="en-US" sz="1800" smtClean="0"/>
              <a:t>To insert or delete an element in an array, we need to copy to temporary variables to make room for new elements or close the gap caused by deleted elements.</a:t>
            </a:r>
          </a:p>
          <a:p>
            <a:pPr lvl="2" eaLnBrk="1" hangingPunct="1"/>
            <a:r>
              <a:rPr lang="en-US" sz="1800" smtClean="0"/>
              <a:t>With a linked list, no need to move other nodes. Only need to reset some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Josephus Problem using Linked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3"/>
            <a:ext cx="8229600" cy="491174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Josephus </a:t>
            </a:r>
            <a:r>
              <a:rPr lang="en-US" dirty="0"/>
              <a:t>Problem talks about a problem where there are people standing in a circle waiting to be executed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counting out begins at some point in the circle and proceeds around the circle in a fixed direction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each step, a certain number of people are skipped and the next person is executed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elimination proceeds around the </a:t>
            </a:r>
            <a:r>
              <a:rPr lang="en-US" dirty="0" smtClean="0"/>
              <a:t>circle, </a:t>
            </a:r>
            <a:r>
              <a:rPr lang="en-US" dirty="0"/>
              <a:t>until only the last person remains, who is given freedom.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clip_image001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77206"/>
            <a:ext cx="7086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Array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7848600" cy="4114800"/>
          </a:xfrm>
        </p:spPr>
        <p:txBody>
          <a:bodyPr/>
          <a:lstStyle/>
          <a:p>
            <a:pPr eaLnBrk="1" hangingPunct="1"/>
            <a:r>
              <a:rPr lang="en-US" smtClean="0"/>
              <a:t>Elements are stored in contiguous array positions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4340" name="Picture 4" descr="li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133600"/>
            <a:ext cx="50292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p_image002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"/>
            <a:ext cx="60960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lip_image003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276600"/>
            <a:ext cx="6096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p_image004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986631"/>
            <a:ext cx="6096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Josephus Problem -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josephus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m,node</a:t>
            </a:r>
            <a:r>
              <a:rPr lang="en-US" b="1" dirty="0"/>
              <a:t> *head)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node *f;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c=1;</a:t>
            </a:r>
          </a:p>
          <a:p>
            <a:r>
              <a:rPr lang="en-US" b="1" dirty="0"/>
              <a:t>        while(head-&gt;next!=head)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    c=1;</a:t>
            </a:r>
          </a:p>
          <a:p>
            <a:r>
              <a:rPr lang="en-US" b="1" dirty="0"/>
              <a:t>                while(c!=m)</a:t>
            </a:r>
          </a:p>
          <a:p>
            <a:r>
              <a:rPr lang="en-US" b="1" dirty="0"/>
              <a:t>                {</a:t>
            </a:r>
          </a:p>
          <a:p>
            <a:r>
              <a:rPr lang="en-US" b="1" dirty="0"/>
              <a:t>                        f=head;</a:t>
            </a:r>
          </a:p>
          <a:p>
            <a:r>
              <a:rPr lang="en-US" b="1" dirty="0"/>
              <a:t>                        head=head-&gt;next;</a:t>
            </a:r>
          </a:p>
          <a:p>
            <a:r>
              <a:rPr lang="en-US" b="1" dirty="0"/>
              <a:t>                        </a:t>
            </a:r>
            <a:r>
              <a:rPr lang="en-US" b="1" dirty="0" err="1"/>
              <a:t>c++</a:t>
            </a:r>
            <a:r>
              <a:rPr lang="en-US" b="1" dirty="0"/>
              <a:t>;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       f-&gt;next=head-&gt;next;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printf</a:t>
            </a:r>
            <a:r>
              <a:rPr lang="en-US" b="1" dirty="0"/>
              <a:t>("%d-&gt;",head-&gt;data); //sequence in which nodes getting deleted</a:t>
            </a:r>
          </a:p>
          <a:p>
            <a:r>
              <a:rPr lang="en-US" b="1" dirty="0"/>
              <a:t>                head=f-&gt;next;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("\n");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("Winner is:%d\</a:t>
            </a:r>
            <a:r>
              <a:rPr lang="en-US" b="1" dirty="0" err="1"/>
              <a:t>n",head</a:t>
            </a:r>
            <a:r>
              <a:rPr lang="en-US" b="1" dirty="0"/>
              <a:t>-&gt;data);</a:t>
            </a:r>
          </a:p>
          <a:p>
            <a:r>
              <a:rPr lang="en-US" b="1" dirty="0"/>
              <a:t>        return;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 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Array versus Linked Lists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267200"/>
          </a:xfrm>
        </p:spPr>
        <p:txBody>
          <a:bodyPr/>
          <a:lstStyle/>
          <a:p>
            <a:pPr eaLnBrk="1" hangingPunct="1"/>
            <a:r>
              <a:rPr lang="en-US" sz="2400" smtClean="0"/>
              <a:t>Linked lists are more complex to code and manage than arrays, but they have some distinct advantages.</a:t>
            </a:r>
          </a:p>
          <a:p>
            <a:pPr lvl="1" eaLnBrk="1" hangingPunct="1"/>
            <a:r>
              <a:rPr lang="en-US" sz="2000" b="1" smtClean="0">
                <a:solidFill>
                  <a:schemeClr val="hlink"/>
                </a:solidFill>
              </a:rPr>
              <a:t>Dynamic</a:t>
            </a:r>
            <a:r>
              <a:rPr lang="en-US" sz="2000" smtClean="0"/>
              <a:t>: a linked list can easily grow and shrink in size.</a:t>
            </a:r>
          </a:p>
          <a:p>
            <a:pPr lvl="2" eaLnBrk="1" hangingPunct="1"/>
            <a:r>
              <a:rPr lang="en-US" sz="1800" smtClean="0"/>
              <a:t>We don’t need to know how many nodes will be in the list. They are created in memory as needed.</a:t>
            </a:r>
          </a:p>
          <a:p>
            <a:pPr lvl="2" eaLnBrk="1" hangingPunct="1"/>
            <a:r>
              <a:rPr lang="en-US" sz="1800" smtClean="0"/>
              <a:t>In contrast, the size of a C++ array is fixed at compilation time.</a:t>
            </a:r>
          </a:p>
          <a:p>
            <a:pPr lvl="1" eaLnBrk="1" hangingPunct="1"/>
            <a:r>
              <a:rPr lang="en-US" sz="2000" b="1" smtClean="0">
                <a:solidFill>
                  <a:schemeClr val="hlink"/>
                </a:solidFill>
              </a:rPr>
              <a:t>Easy and fast insertions and deletions</a:t>
            </a:r>
          </a:p>
          <a:p>
            <a:pPr lvl="2" eaLnBrk="1" hangingPunct="1"/>
            <a:r>
              <a:rPr lang="en-US" sz="1800" smtClean="0"/>
              <a:t>To insert or delete an element in an array, we need to copy to temporary variables to make room for new elements or close the gap caused by deleted elements.</a:t>
            </a:r>
          </a:p>
          <a:p>
            <a:pPr lvl="2" eaLnBrk="1" hangingPunct="1"/>
            <a:r>
              <a:rPr lang="en-US" sz="1800" smtClean="0"/>
              <a:t>With a linked list, no need to move other nodes. Only need to reset some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Polynomials</a:t>
            </a:r>
            <a:endParaRPr lang="en-US" altLang="zh-TW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93100" cy="4105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Representing Polynomials As Singly Linked Lists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The manipulation of symbolic polynomials, has a classic example of list processing.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In general, we want to represent the polynomial:</a:t>
            </a:r>
          </a:p>
          <a:p>
            <a:pPr lvl="2">
              <a:lnSpc>
                <a:spcPct val="90000"/>
              </a:lnSpc>
            </a:pPr>
            <a:endParaRPr lang="en-US" altLang="zh-TW" sz="2000"/>
          </a:p>
          <a:p>
            <a:pPr lvl="2">
              <a:lnSpc>
                <a:spcPct val="90000"/>
              </a:lnSpc>
            </a:pPr>
            <a:endParaRPr lang="en-US" altLang="zh-TW" sz="2000"/>
          </a:p>
          <a:p>
            <a:pPr lvl="2">
              <a:lnSpc>
                <a:spcPct val="90000"/>
              </a:lnSpc>
            </a:pPr>
            <a:r>
              <a:rPr lang="en-US" altLang="zh-TW" sz="2000"/>
              <a:t>Where the </a:t>
            </a:r>
            <a:r>
              <a:rPr lang="en-US" altLang="zh-TW" sz="2000" i="1"/>
              <a:t>a</a:t>
            </a:r>
            <a:r>
              <a:rPr lang="en-US" altLang="zh-TW" sz="2000" i="1" baseline="-25000"/>
              <a:t>i  </a:t>
            </a:r>
            <a:r>
              <a:rPr lang="en-US" altLang="zh-TW" sz="2000"/>
              <a:t>are nonzero coefficients and the </a:t>
            </a:r>
            <a:r>
              <a:rPr lang="en-US" altLang="zh-TW" sz="2000" i="1"/>
              <a:t>e</a:t>
            </a:r>
            <a:r>
              <a:rPr lang="en-US" altLang="zh-TW" sz="2000" i="1" baseline="-25000"/>
              <a:t>i</a:t>
            </a:r>
            <a:r>
              <a:rPr lang="en-US" altLang="zh-TW" sz="2000"/>
              <a:t> are nonnegative integer exponents such that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i="1"/>
              <a:t>   e</a:t>
            </a:r>
            <a:r>
              <a:rPr lang="en-US" altLang="zh-TW" sz="2000" i="1" baseline="-25000"/>
              <a:t>m-1 </a:t>
            </a:r>
            <a:r>
              <a:rPr lang="zh-TW" altLang="en-US" sz="2000"/>
              <a:t>＞ </a:t>
            </a:r>
            <a:r>
              <a:rPr lang="en-US" altLang="zh-TW" sz="2000" i="1"/>
              <a:t>e</a:t>
            </a:r>
            <a:r>
              <a:rPr lang="en-US" altLang="zh-TW" sz="2000" i="1" baseline="-25000"/>
              <a:t>m-2</a:t>
            </a:r>
            <a:r>
              <a:rPr lang="en-US" altLang="zh-TW" sz="2000"/>
              <a:t> </a:t>
            </a:r>
            <a:r>
              <a:rPr lang="zh-TW" altLang="en-US" sz="2000"/>
              <a:t>＞ </a:t>
            </a:r>
            <a:r>
              <a:rPr lang="en-US" altLang="zh-TW" sz="2000">
                <a:cs typeface="Times New Roman" pitchFamily="18" charset="0"/>
              </a:rPr>
              <a:t>… </a:t>
            </a:r>
            <a:r>
              <a:rPr lang="zh-TW" altLang="en-US" sz="2000"/>
              <a:t>＞</a:t>
            </a:r>
            <a:r>
              <a:rPr lang="zh-TW" altLang="en-US" sz="2000">
                <a:cs typeface="Times New Roman" pitchFamily="18" charset="0"/>
              </a:rPr>
              <a:t> </a:t>
            </a:r>
            <a:r>
              <a:rPr lang="en-US" altLang="zh-TW" sz="2000" i="1"/>
              <a:t>e</a:t>
            </a:r>
            <a:r>
              <a:rPr lang="en-US" altLang="zh-TW" sz="2000" i="1" baseline="-25000"/>
              <a:t>1 </a:t>
            </a:r>
            <a:r>
              <a:rPr lang="zh-TW" altLang="en-US" sz="2000"/>
              <a:t>＞ </a:t>
            </a:r>
            <a:r>
              <a:rPr lang="en-US" altLang="zh-TW" sz="2000" i="1"/>
              <a:t>e</a:t>
            </a:r>
            <a:r>
              <a:rPr lang="en-US" altLang="zh-TW" sz="2000" i="1" baseline="-25000"/>
              <a:t>0  </a:t>
            </a:r>
            <a:r>
              <a:rPr lang="en-US" altLang="zh-TW" sz="2000"/>
              <a:t>≧ 0 .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We will represent each term as a node containing </a:t>
            </a:r>
            <a:r>
              <a:rPr lang="en-US" altLang="zh-TW" sz="2000">
                <a:solidFill>
                  <a:schemeClr val="tx2"/>
                </a:solidFill>
              </a:rPr>
              <a:t>coefficient</a:t>
            </a:r>
            <a:r>
              <a:rPr lang="en-US" altLang="zh-TW" sz="2000"/>
              <a:t> and </a:t>
            </a:r>
            <a:r>
              <a:rPr lang="en-US" altLang="zh-TW" sz="2000">
                <a:solidFill>
                  <a:schemeClr val="tx2"/>
                </a:solidFill>
              </a:rPr>
              <a:t>exponent</a:t>
            </a:r>
            <a:r>
              <a:rPr lang="en-US" altLang="zh-TW" sz="2000"/>
              <a:t> fields, as well as a </a:t>
            </a:r>
            <a:r>
              <a:rPr lang="en-US" altLang="zh-TW" sz="2000">
                <a:solidFill>
                  <a:schemeClr val="tx2"/>
                </a:solidFill>
              </a:rPr>
              <a:t>pointer </a:t>
            </a:r>
            <a:r>
              <a:rPr lang="en-US" altLang="zh-TW" sz="2000"/>
              <a:t>to the next term</a:t>
            </a:r>
            <a:r>
              <a:rPr lang="en-US" altLang="zh-TW" sz="2400"/>
              <a:t>.</a:t>
            </a:r>
            <a:endParaRPr lang="en-US" altLang="zh-TW" sz="200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258888" y="3190875"/>
          <a:ext cx="3200400" cy="454025"/>
        </p:xfrm>
        <a:graphic>
          <a:graphicData uri="http://schemas.openxmlformats.org/presentationml/2006/ole">
            <p:oleObj spid="_x0000_s215042" name="方程式" r:id="rId3" imgW="1688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Polynomials</a:t>
            </a:r>
            <a:endParaRPr lang="en-US" altLang="zh-TW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0488" y="1598613"/>
            <a:ext cx="8226425" cy="3559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Assuming that the coefficients are integers, the type declarations are</a:t>
            </a:r>
            <a:r>
              <a:rPr lang="en-US" altLang="zh-TW" sz="2400" dirty="0" smtClean="0"/>
              <a:t>:</a:t>
            </a: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link{</a:t>
            </a: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		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coeff</a:t>
            </a:r>
            <a:r>
              <a:rPr lang="en-US" sz="2800" dirty="0" smtClean="0"/>
              <a:t>;</a:t>
            </a: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		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pow</a:t>
            </a:r>
            <a:r>
              <a:rPr lang="en-US" sz="2800" dirty="0" smtClean="0"/>
              <a:t>;</a:t>
            </a: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link *next;</a:t>
            </a: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		 };</a:t>
            </a:r>
            <a:endParaRPr lang="en-US" sz="36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Draw </a:t>
            </a:r>
            <a:r>
              <a:rPr lang="en-US" altLang="zh-TW" sz="2400" i="1" dirty="0" err="1">
                <a:latin typeface="Times New Roman" pitchFamily="18" charset="0"/>
              </a:rPr>
              <a:t>poly_nodes</a:t>
            </a:r>
            <a:r>
              <a:rPr lang="en-US" altLang="zh-TW" sz="2400" dirty="0"/>
              <a:t> as:</a:t>
            </a:r>
          </a:p>
        </p:txBody>
      </p:sp>
      <p:graphicFrame>
        <p:nvGraphicFramePr>
          <p:cNvPr id="44050" name="Group 18"/>
          <p:cNvGraphicFramePr>
            <a:graphicFrameLocks noGrp="1"/>
          </p:cNvGraphicFramePr>
          <p:nvPr/>
        </p:nvGraphicFramePr>
        <p:xfrm>
          <a:off x="900113" y="5257800"/>
          <a:ext cx="5105400" cy="533400"/>
        </p:xfrm>
        <a:graphic>
          <a:graphicData uri="http://schemas.openxmlformats.org/drawingml/2006/table">
            <a:tbl>
              <a:tblPr/>
              <a:tblGrid>
                <a:gridCol w="1701800"/>
                <a:gridCol w="1701800"/>
                <a:gridCol w="1701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PMingLiU" pitchFamily="18" charset="-120"/>
                        </a:rPr>
                        <a:t>coef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PMingLiU" pitchFamily="18" charset="-120"/>
                        </a:rPr>
                        <a:t>expon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PMingLiU" pitchFamily="18" charset="-120"/>
                        </a:rPr>
                        <a:t>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51" name="Picture 19" descr="fig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071678"/>
            <a:ext cx="5800725" cy="3016260"/>
          </a:xfrm>
          <a:prstGeom prst="rect">
            <a:avLst/>
          </a:prstGeom>
          <a:noFill/>
        </p:spPr>
      </p:pic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6394450" y="3141663"/>
          <a:ext cx="2570163" cy="406400"/>
        </p:xfrm>
        <a:graphic>
          <a:graphicData uri="http://schemas.openxmlformats.org/presentationml/2006/ole">
            <p:oleObj spid="_x0000_s216066" name="方程式" r:id="rId4" imgW="1091880" imgH="203040" progId="Equation.3">
              <p:embed/>
            </p:oleObj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6219825" y="4427538"/>
          <a:ext cx="2889250" cy="369887"/>
        </p:xfrm>
        <a:graphic>
          <a:graphicData uri="http://schemas.openxmlformats.org/presentationml/2006/ole">
            <p:oleObj spid="_x0000_s216067" name="方程式" r:id="rId5" imgW="10918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Polynomials</a:t>
            </a:r>
            <a:endParaRPr lang="en-US" altLang="zh-TW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412875"/>
            <a:ext cx="8226425" cy="4968875"/>
          </a:xfrm>
        </p:spPr>
        <p:txBody>
          <a:bodyPr/>
          <a:lstStyle/>
          <a:p>
            <a:pPr marL="533400" indent="-533400"/>
            <a:r>
              <a:rPr lang="en-US" altLang="zh-TW" sz="2800">
                <a:effectLst/>
              </a:rPr>
              <a:t>Adding Polynomials</a:t>
            </a:r>
          </a:p>
          <a:p>
            <a:pPr marL="914400" lvl="1" indent="-457200"/>
            <a:r>
              <a:rPr lang="en-US" altLang="zh-TW" sz="2400">
                <a:effectLst/>
              </a:rPr>
              <a:t>To add two polynomials,we examine their terms starting at the nodes pointed to by </a:t>
            </a:r>
            <a:r>
              <a:rPr lang="en-US" altLang="zh-TW" sz="2400" i="1">
                <a:effectLst/>
              </a:rPr>
              <a:t>a</a:t>
            </a:r>
            <a:r>
              <a:rPr lang="en-US" altLang="zh-TW" sz="2400">
                <a:effectLst/>
              </a:rPr>
              <a:t> and </a:t>
            </a:r>
            <a:r>
              <a:rPr lang="en-US" altLang="zh-TW" sz="2400" i="1">
                <a:effectLst/>
              </a:rPr>
              <a:t>b</a:t>
            </a:r>
            <a:r>
              <a:rPr lang="en-US" altLang="zh-TW" sz="2400">
                <a:effectLst/>
              </a:rPr>
              <a:t>.</a:t>
            </a:r>
          </a:p>
          <a:p>
            <a:pPr marL="1295400" lvl="2" indent="-381000"/>
            <a:r>
              <a:rPr lang="en-US" altLang="zh-TW" sz="2000">
                <a:effectLst/>
              </a:rPr>
              <a:t>If the exponents of the two terms are equal</a:t>
            </a:r>
          </a:p>
          <a:p>
            <a:pPr marL="1714500" lvl="3" indent="-342900">
              <a:buFont typeface="Wingdings" pitchFamily="2" charset="2"/>
              <a:buAutoNum type="arabicPeriod"/>
            </a:pPr>
            <a:r>
              <a:rPr lang="en-US" altLang="zh-TW" sz="1800">
                <a:effectLst/>
              </a:rPr>
              <a:t>add the two coefficients</a:t>
            </a:r>
          </a:p>
          <a:p>
            <a:pPr marL="1714500" lvl="3" indent="-342900">
              <a:buFont typeface="Wingdings" pitchFamily="2" charset="2"/>
              <a:buAutoNum type="arabicPeriod"/>
            </a:pPr>
            <a:r>
              <a:rPr lang="en-US" altLang="zh-TW" sz="1800">
                <a:effectLst/>
              </a:rPr>
              <a:t>create a new term for the result.</a:t>
            </a:r>
          </a:p>
          <a:p>
            <a:pPr marL="1295400" lvl="2" indent="-381000"/>
            <a:r>
              <a:rPr lang="en-US" altLang="zh-TW" sz="2000">
                <a:effectLst/>
              </a:rPr>
              <a:t>If the exponent of the current term in </a:t>
            </a:r>
            <a:r>
              <a:rPr lang="en-US" altLang="zh-TW" sz="2000" i="1">
                <a:effectLst/>
              </a:rPr>
              <a:t>a</a:t>
            </a:r>
            <a:r>
              <a:rPr lang="en-US" altLang="zh-TW" sz="2000">
                <a:effectLst/>
              </a:rPr>
              <a:t> is less than </a:t>
            </a:r>
            <a:r>
              <a:rPr lang="en-US" altLang="zh-TW" sz="2000" i="1">
                <a:effectLst/>
              </a:rPr>
              <a:t>b</a:t>
            </a:r>
          </a:p>
          <a:p>
            <a:pPr marL="1714500" lvl="3" indent="-342900">
              <a:buFont typeface="Wingdings" pitchFamily="2" charset="2"/>
              <a:buAutoNum type="arabicPeriod"/>
            </a:pPr>
            <a:r>
              <a:rPr lang="en-US" altLang="zh-TW" sz="1800">
                <a:effectLst/>
              </a:rPr>
              <a:t>create a duplicate term of </a:t>
            </a:r>
            <a:r>
              <a:rPr lang="en-US" altLang="zh-TW" sz="1800" i="1">
                <a:effectLst/>
              </a:rPr>
              <a:t>b</a:t>
            </a:r>
          </a:p>
          <a:p>
            <a:pPr marL="1714500" lvl="3" indent="-342900">
              <a:buFont typeface="Wingdings" pitchFamily="2" charset="2"/>
              <a:buAutoNum type="arabicPeriod"/>
            </a:pPr>
            <a:r>
              <a:rPr lang="en-US" altLang="zh-TW" sz="1800">
                <a:effectLst/>
              </a:rPr>
              <a:t>attach this term to the result, called </a:t>
            </a:r>
            <a:r>
              <a:rPr lang="en-US" altLang="zh-TW" sz="1800" i="1">
                <a:effectLst/>
              </a:rPr>
              <a:t>d</a:t>
            </a:r>
          </a:p>
          <a:p>
            <a:pPr marL="1714500" lvl="3" indent="-342900">
              <a:buFont typeface="Wingdings" pitchFamily="2" charset="2"/>
              <a:buAutoNum type="arabicPeriod"/>
            </a:pPr>
            <a:r>
              <a:rPr lang="en-US" altLang="zh-TW" sz="1800">
                <a:effectLst/>
              </a:rPr>
              <a:t>advance the pointer to the next term in </a:t>
            </a:r>
            <a:r>
              <a:rPr lang="en-US" altLang="zh-TW" sz="1800" i="1">
                <a:effectLst/>
              </a:rPr>
              <a:t>b</a:t>
            </a:r>
            <a:r>
              <a:rPr lang="en-US" altLang="zh-TW" sz="1800">
                <a:effectLst/>
              </a:rPr>
              <a:t>.</a:t>
            </a:r>
          </a:p>
          <a:p>
            <a:pPr marL="1295400" lvl="2" indent="-381000"/>
            <a:r>
              <a:rPr lang="en-US" altLang="zh-TW" sz="2000">
                <a:effectLst/>
              </a:rPr>
              <a:t>We take a similar action on </a:t>
            </a:r>
            <a:r>
              <a:rPr lang="en-US" altLang="zh-TW" sz="2000" i="1">
                <a:effectLst/>
              </a:rPr>
              <a:t>a</a:t>
            </a:r>
            <a:r>
              <a:rPr lang="en-US" altLang="zh-TW" sz="2000">
                <a:effectLst/>
              </a:rPr>
              <a:t> if </a:t>
            </a:r>
            <a:r>
              <a:rPr lang="en-US" altLang="zh-TW" sz="2000" i="1">
                <a:effectLst/>
              </a:rPr>
              <a:t>a-&gt;expon &gt; b-&gt;expon.</a:t>
            </a:r>
          </a:p>
          <a:p>
            <a:pPr marL="914400" lvl="1" indent="-457200"/>
            <a:r>
              <a:rPr lang="en-US" altLang="zh-TW" sz="2400">
                <a:effectLst/>
              </a:rPr>
              <a:t>Figure 4.12 generating the first three term of </a:t>
            </a:r>
            <a:br>
              <a:rPr lang="en-US" altLang="zh-TW" sz="2400">
                <a:effectLst/>
              </a:rPr>
            </a:br>
            <a:r>
              <a:rPr lang="en-US" altLang="zh-TW" sz="2400" i="1">
                <a:effectLst/>
              </a:rPr>
              <a:t>d = a+b </a:t>
            </a:r>
            <a:r>
              <a:rPr lang="en-US" altLang="zh-TW" sz="2400">
                <a:effectLst/>
              </a:rPr>
              <a:t>(next page)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3203575" cy="1657350"/>
          </a:xfrm>
          <a:noFill/>
          <a:ln/>
        </p:spPr>
        <p:txBody>
          <a:bodyPr/>
          <a:lstStyle/>
          <a:p>
            <a:r>
              <a:rPr lang="en-US" altLang="zh-TW" dirty="0"/>
              <a:t>Polynomials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6084" name="Picture 4" descr="figure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28588"/>
            <a:ext cx="9501222" cy="6613525"/>
          </a:xfrm>
          <a:noFill/>
          <a:ln/>
        </p:spPr>
      </p:pic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284663" y="2060575"/>
            <a:ext cx="1655762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284663" y="3933825"/>
            <a:ext cx="1655762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284663" y="6092825"/>
            <a:ext cx="1655762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7143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Polynomial -  Creation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void create(</a:t>
            </a:r>
            <a:r>
              <a:rPr lang="en-US" b="1" dirty="0" err="1" smtClean="0"/>
              <a:t>struct</a:t>
            </a:r>
            <a:r>
              <a:rPr lang="en-US" b="1" dirty="0" smtClean="0"/>
              <a:t> link *node)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char </a:t>
            </a:r>
            <a:r>
              <a:rPr lang="en-US" b="1" dirty="0" err="1" smtClean="0"/>
              <a:t>ch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do</a:t>
            </a:r>
          </a:p>
          <a:p>
            <a:r>
              <a:rPr lang="en-US" b="1" dirty="0" smtClean="0"/>
              <a:t> {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printf</a:t>
            </a:r>
            <a:r>
              <a:rPr lang="en-US" b="1" dirty="0" smtClean="0"/>
              <a:t>("\n enter </a:t>
            </a:r>
            <a:r>
              <a:rPr lang="en-US" b="1" dirty="0" err="1" smtClean="0"/>
              <a:t>coeff</a:t>
            </a:r>
            <a:r>
              <a:rPr lang="en-US" b="1" dirty="0" smtClean="0"/>
              <a:t>:");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scanf</a:t>
            </a:r>
            <a:r>
              <a:rPr lang="en-US" b="1" dirty="0" smtClean="0"/>
              <a:t>("%</a:t>
            </a:r>
            <a:r>
              <a:rPr lang="en-US" b="1" dirty="0" err="1" smtClean="0"/>
              <a:t>d",&amp;node</a:t>
            </a:r>
            <a:r>
              <a:rPr lang="en-US" b="1" dirty="0" smtClean="0"/>
              <a:t>-&gt;</a:t>
            </a:r>
            <a:r>
              <a:rPr lang="en-US" b="1" dirty="0" err="1" smtClean="0"/>
              <a:t>coeff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printf</a:t>
            </a:r>
            <a:r>
              <a:rPr lang="en-US" b="1" dirty="0" smtClean="0"/>
              <a:t>("\n enter power:");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scanf</a:t>
            </a:r>
            <a:r>
              <a:rPr lang="en-US" b="1" dirty="0" smtClean="0"/>
              <a:t>("%</a:t>
            </a:r>
            <a:r>
              <a:rPr lang="en-US" b="1" dirty="0" err="1" smtClean="0"/>
              <a:t>d",&amp;node</a:t>
            </a:r>
            <a:r>
              <a:rPr lang="en-US" b="1" dirty="0" smtClean="0"/>
              <a:t>-&gt;</a:t>
            </a:r>
            <a:r>
              <a:rPr lang="en-US" b="1" dirty="0" err="1" smtClean="0"/>
              <a:t>pow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</a:t>
            </a:r>
            <a:r>
              <a:rPr lang="en-US" b="1" dirty="0" smtClean="0"/>
              <a:t>node=(</a:t>
            </a:r>
            <a:r>
              <a:rPr lang="en-US" b="1" dirty="0" err="1" smtClean="0"/>
              <a:t>struct</a:t>
            </a:r>
            <a:r>
              <a:rPr lang="en-US" b="1" dirty="0" smtClean="0"/>
              <a:t> link*)</a:t>
            </a:r>
            <a:r>
              <a:rPr lang="en-US" b="1" dirty="0" err="1" smtClean="0"/>
              <a:t>malloc</a:t>
            </a:r>
            <a:r>
              <a:rPr lang="en-US" b="1" dirty="0" smtClean="0"/>
              <a:t>(</a:t>
            </a:r>
            <a:r>
              <a:rPr lang="en-US" b="1" dirty="0" err="1" smtClean="0"/>
              <a:t>sizeof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link));</a:t>
            </a:r>
          </a:p>
          <a:p>
            <a:r>
              <a:rPr lang="en-US" b="1" smtClean="0"/>
              <a:t>  node-</a:t>
            </a:r>
            <a:r>
              <a:rPr lang="en-US" b="1" dirty="0" smtClean="0"/>
              <a:t>&gt;next=NULL;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printf</a:t>
            </a:r>
            <a:r>
              <a:rPr lang="en-US" b="1" dirty="0" smtClean="0"/>
              <a:t>("\n continue(y/n):");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ch</a:t>
            </a:r>
            <a:r>
              <a:rPr lang="en-US" b="1" dirty="0" smtClean="0"/>
              <a:t>=</a:t>
            </a: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}</a:t>
            </a:r>
          </a:p>
          <a:p>
            <a:r>
              <a:rPr lang="en-US" b="1" dirty="0" smtClean="0"/>
              <a:t> while(</a:t>
            </a:r>
            <a:r>
              <a:rPr lang="en-US" b="1" dirty="0" err="1" smtClean="0"/>
              <a:t>ch</a:t>
            </a:r>
            <a:r>
              <a:rPr lang="en-US" b="1" dirty="0" smtClean="0"/>
              <a:t>=='y' || </a:t>
            </a:r>
            <a:r>
              <a:rPr lang="en-US" b="1" dirty="0" err="1" smtClean="0"/>
              <a:t>ch</a:t>
            </a:r>
            <a:r>
              <a:rPr lang="en-US" b="1" dirty="0" smtClean="0"/>
              <a:t>=='Y');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Polynomial - Display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void show(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link *node)</a:t>
            </a:r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 while(node-&gt;next!=NULL)</a:t>
            </a:r>
          </a:p>
          <a:p>
            <a:r>
              <a:rPr lang="en-US" sz="2400" b="1" dirty="0" smtClean="0"/>
              <a:t> {</a:t>
            </a:r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("%</a:t>
            </a:r>
            <a:r>
              <a:rPr lang="en-US" sz="2400" b="1" dirty="0" err="1" smtClean="0"/>
              <a:t>dx</a:t>
            </a:r>
            <a:r>
              <a:rPr lang="en-US" sz="2400" b="1" dirty="0" smtClean="0"/>
              <a:t>^%</a:t>
            </a:r>
            <a:r>
              <a:rPr lang="en-US" sz="2400" b="1" dirty="0" err="1" smtClean="0"/>
              <a:t>d",node</a:t>
            </a:r>
            <a:r>
              <a:rPr lang="en-US" sz="2400" b="1" dirty="0" smtClean="0"/>
              <a:t>-&gt;</a:t>
            </a:r>
            <a:r>
              <a:rPr lang="en-US" sz="2400" b="1" dirty="0" err="1" smtClean="0"/>
              <a:t>coeff,node</a:t>
            </a:r>
            <a:r>
              <a:rPr lang="en-US" sz="2400" b="1" dirty="0" smtClean="0"/>
              <a:t>-&gt;</a:t>
            </a:r>
            <a:r>
              <a:rPr lang="en-US" sz="2400" b="1" dirty="0" err="1" smtClean="0"/>
              <a:t>pow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  node=node-&gt;next;</a:t>
            </a:r>
          </a:p>
          <a:p>
            <a:r>
              <a:rPr lang="en-US" sz="2400" b="1" dirty="0" smtClean="0"/>
              <a:t>  if(node-&gt;next!=NULL)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("+");</a:t>
            </a:r>
          </a:p>
          <a:p>
            <a:r>
              <a:rPr lang="en-US" sz="2400" b="1" dirty="0" smtClean="0"/>
              <a:t> }</a:t>
            </a:r>
          </a:p>
          <a:p>
            <a:r>
              <a:rPr lang="en-US" sz="2400" b="1" dirty="0" smtClean="0"/>
              <a:t>}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Elements of Same Data Type</a:t>
            </a:r>
          </a:p>
          <a:p>
            <a:r>
              <a:rPr lang="en-US" dirty="0" smtClean="0"/>
              <a:t>Array Used for Maintaining multiple variable names using single name</a:t>
            </a:r>
          </a:p>
          <a:p>
            <a:r>
              <a:rPr lang="en-US" dirty="0" smtClean="0"/>
              <a:t>Array Can be Used for Sorting Elements</a:t>
            </a:r>
          </a:p>
          <a:p>
            <a:r>
              <a:rPr lang="en-US" dirty="0" smtClean="0"/>
              <a:t>Array Can Perform Matrix Operation</a:t>
            </a:r>
          </a:p>
          <a:p>
            <a:r>
              <a:rPr lang="en-US" dirty="0" smtClean="0"/>
              <a:t>Array Can be Used in CPU Scheduling</a:t>
            </a:r>
          </a:p>
          <a:p>
            <a:r>
              <a:rPr lang="en-US" dirty="0" smtClean="0"/>
              <a:t>Array Can be Used in Recursive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Add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38576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polyadd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link *poly1,struct link *poly2,struct link *poly)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  while(poly1-&gt;next &amp;&amp;  poly2-&gt;next)</a:t>
            </a:r>
          </a:p>
          <a:p>
            <a:r>
              <a:rPr lang="en-US" b="1" dirty="0" smtClean="0"/>
              <a:t>     {</a:t>
            </a:r>
          </a:p>
          <a:p>
            <a:r>
              <a:rPr lang="en-US" b="1" dirty="0" smtClean="0"/>
              <a:t>      if(poly1-&gt;</a:t>
            </a:r>
            <a:r>
              <a:rPr lang="en-US" b="1" dirty="0" err="1" smtClean="0"/>
              <a:t>pow</a:t>
            </a:r>
            <a:r>
              <a:rPr lang="en-US" b="1" dirty="0" smtClean="0"/>
              <a:t>&gt;poly2-&gt;</a:t>
            </a:r>
            <a:r>
              <a:rPr lang="en-US" b="1" dirty="0" err="1" smtClean="0"/>
              <a:t>pow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  {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pow</a:t>
            </a:r>
            <a:r>
              <a:rPr lang="en-US" b="1" dirty="0" smtClean="0"/>
              <a:t>=poly1-&gt;</a:t>
            </a:r>
            <a:r>
              <a:rPr lang="en-US" b="1" dirty="0" err="1" smtClean="0"/>
              <a:t>pow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coeff</a:t>
            </a:r>
            <a:r>
              <a:rPr lang="en-US" b="1" dirty="0" smtClean="0"/>
              <a:t>=poly1-&gt;</a:t>
            </a:r>
            <a:r>
              <a:rPr lang="en-US" b="1" dirty="0" err="1" smtClean="0"/>
              <a:t>coeff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poly1=poly1-&gt;next;</a:t>
            </a:r>
          </a:p>
          <a:p>
            <a:r>
              <a:rPr lang="en-US" b="1" dirty="0" smtClean="0"/>
              <a:t>       }</a:t>
            </a:r>
          </a:p>
          <a:p>
            <a:r>
              <a:rPr lang="en-US" b="1" dirty="0" smtClean="0"/>
              <a:t>else if(poly1-&gt;</a:t>
            </a:r>
            <a:r>
              <a:rPr lang="en-US" b="1" dirty="0" err="1" smtClean="0"/>
              <a:t>pow</a:t>
            </a:r>
            <a:r>
              <a:rPr lang="en-US" b="1" dirty="0" smtClean="0"/>
              <a:t>&lt;poly2-&gt;</a:t>
            </a:r>
            <a:r>
              <a:rPr lang="en-US" b="1" dirty="0" err="1" smtClean="0"/>
              <a:t>pow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  {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pow</a:t>
            </a:r>
            <a:r>
              <a:rPr lang="en-US" b="1" dirty="0" smtClean="0"/>
              <a:t>=poly2-&gt;</a:t>
            </a:r>
            <a:r>
              <a:rPr lang="en-US" b="1" dirty="0" err="1" smtClean="0"/>
              <a:t>pow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coeff</a:t>
            </a:r>
            <a:r>
              <a:rPr lang="en-US" b="1" dirty="0" smtClean="0"/>
              <a:t>=poly2-&gt;</a:t>
            </a:r>
            <a:r>
              <a:rPr lang="en-US" b="1" dirty="0" err="1" smtClean="0"/>
              <a:t>coeff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1000108"/>
            <a:ext cx="47148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poly2=poly2-&gt;next;</a:t>
            </a:r>
          </a:p>
          <a:p>
            <a:r>
              <a:rPr lang="en-US" b="1" dirty="0" smtClean="0"/>
              <a:t>       }</a:t>
            </a:r>
          </a:p>
          <a:p>
            <a:r>
              <a:rPr lang="en-US" b="1" dirty="0" smtClean="0"/>
              <a:t>      else</a:t>
            </a:r>
          </a:p>
          <a:p>
            <a:r>
              <a:rPr lang="en-US" b="1" dirty="0" smtClean="0"/>
              <a:t>      {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pow</a:t>
            </a:r>
            <a:r>
              <a:rPr lang="en-US" b="1" dirty="0" smtClean="0"/>
              <a:t>=poly1-&gt;</a:t>
            </a:r>
            <a:r>
              <a:rPr lang="en-US" b="1" dirty="0" err="1" smtClean="0"/>
              <a:t>pow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coeff</a:t>
            </a:r>
            <a:r>
              <a:rPr lang="en-US" b="1" dirty="0" smtClean="0"/>
              <a:t>=poly1-&gt;coeff+poly2-&gt;</a:t>
            </a:r>
            <a:r>
              <a:rPr lang="en-US" b="1" dirty="0" err="1" smtClean="0"/>
              <a:t>coeff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poly1=poly1-&gt;next;</a:t>
            </a:r>
          </a:p>
          <a:p>
            <a:r>
              <a:rPr lang="en-US" b="1" dirty="0" smtClean="0"/>
              <a:t>       poly2=poly2-&gt;next;</a:t>
            </a:r>
          </a:p>
          <a:p>
            <a:r>
              <a:rPr lang="en-US" b="1" dirty="0" smtClean="0"/>
              <a:t>       }</a:t>
            </a:r>
          </a:p>
          <a:p>
            <a:r>
              <a:rPr lang="en-US" b="1" dirty="0" smtClean="0"/>
              <a:t>      poly-&gt;next=(</a:t>
            </a:r>
            <a:r>
              <a:rPr lang="en-US" b="1" dirty="0" err="1" smtClean="0"/>
              <a:t>struct</a:t>
            </a:r>
            <a:r>
              <a:rPr lang="en-US" b="1" dirty="0" smtClean="0"/>
              <a:t> link *)</a:t>
            </a:r>
            <a:r>
              <a:rPr lang="en-US" b="1" dirty="0" err="1" smtClean="0"/>
              <a:t>malloc</a:t>
            </a:r>
            <a:r>
              <a:rPr lang="en-US" b="1" dirty="0" smtClean="0"/>
              <a:t>(</a:t>
            </a:r>
            <a:r>
              <a:rPr lang="en-US" b="1" dirty="0" err="1" smtClean="0"/>
              <a:t>sizeof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link));</a:t>
            </a:r>
          </a:p>
          <a:p>
            <a:r>
              <a:rPr lang="en-US" b="1" dirty="0" smtClean="0"/>
              <a:t>      poly=poly-&gt;next;</a:t>
            </a:r>
          </a:p>
          <a:p>
            <a:r>
              <a:rPr lang="en-US" b="1" dirty="0" smtClean="0"/>
              <a:t>      poly-&gt;next=NULL;</a:t>
            </a:r>
          </a:p>
          <a:p>
            <a:r>
              <a:rPr lang="en-US" b="1" dirty="0" smtClean="0"/>
              <a:t>     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8581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000109"/>
            <a:ext cx="8143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while(poly1-&gt;next || poly2-&gt;next)</a:t>
            </a:r>
          </a:p>
          <a:p>
            <a:r>
              <a:rPr lang="en-US" b="1" dirty="0" smtClean="0"/>
              <a:t>     {</a:t>
            </a:r>
          </a:p>
          <a:p>
            <a:r>
              <a:rPr lang="en-US" b="1" dirty="0" smtClean="0"/>
              <a:t>      if(poly1-&gt;next)</a:t>
            </a:r>
          </a:p>
          <a:p>
            <a:r>
              <a:rPr lang="en-US" b="1" dirty="0" smtClean="0"/>
              <a:t>      {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pow</a:t>
            </a:r>
            <a:r>
              <a:rPr lang="en-US" b="1" dirty="0" smtClean="0"/>
              <a:t>=poly1-&gt;</a:t>
            </a:r>
            <a:r>
              <a:rPr lang="en-US" b="1" dirty="0" err="1" smtClean="0"/>
              <a:t>pow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coeff</a:t>
            </a:r>
            <a:r>
              <a:rPr lang="en-US" b="1" dirty="0" smtClean="0"/>
              <a:t>=poly1-&gt;</a:t>
            </a:r>
            <a:r>
              <a:rPr lang="en-US" b="1" dirty="0" err="1" smtClean="0"/>
              <a:t>coeff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poly1=poly1-&gt;next;</a:t>
            </a:r>
          </a:p>
          <a:p>
            <a:r>
              <a:rPr lang="en-US" b="1" dirty="0" smtClean="0"/>
              <a:t>       }</a:t>
            </a:r>
          </a:p>
          <a:p>
            <a:r>
              <a:rPr lang="en-US" b="1" dirty="0" smtClean="0"/>
              <a:t>      if(poly2-&gt;next)</a:t>
            </a:r>
          </a:p>
          <a:p>
            <a:r>
              <a:rPr lang="en-US" b="1" dirty="0" smtClean="0"/>
              <a:t>      {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pow</a:t>
            </a:r>
            <a:r>
              <a:rPr lang="en-US" b="1" dirty="0" smtClean="0"/>
              <a:t>=poly2-&gt;</a:t>
            </a:r>
            <a:r>
              <a:rPr lang="en-US" b="1" dirty="0" err="1" smtClean="0"/>
              <a:t>pow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poly-&gt;</a:t>
            </a:r>
            <a:r>
              <a:rPr lang="en-US" b="1" dirty="0" err="1" smtClean="0"/>
              <a:t>coeff</a:t>
            </a:r>
            <a:r>
              <a:rPr lang="en-US" b="1" dirty="0" smtClean="0"/>
              <a:t>=poly2-&gt;</a:t>
            </a:r>
            <a:r>
              <a:rPr lang="en-US" b="1" dirty="0" err="1" smtClean="0"/>
              <a:t>coeff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poly2=poly2-&gt;next;</a:t>
            </a:r>
          </a:p>
          <a:p>
            <a:r>
              <a:rPr lang="en-US" b="1" dirty="0" smtClean="0"/>
              <a:t>       }</a:t>
            </a:r>
          </a:p>
          <a:p>
            <a:r>
              <a:rPr lang="en-US" b="1" dirty="0" smtClean="0"/>
              <a:t>       poly-&gt;next=(</a:t>
            </a:r>
            <a:r>
              <a:rPr lang="en-US" b="1" dirty="0" err="1" smtClean="0"/>
              <a:t>struct</a:t>
            </a:r>
            <a:r>
              <a:rPr lang="en-US" b="1" dirty="0" smtClean="0"/>
              <a:t> link *)</a:t>
            </a:r>
            <a:r>
              <a:rPr lang="en-US" b="1" dirty="0" err="1" smtClean="0"/>
              <a:t>malloc</a:t>
            </a:r>
            <a:r>
              <a:rPr lang="en-US" b="1" dirty="0" smtClean="0"/>
              <a:t>(</a:t>
            </a:r>
            <a:r>
              <a:rPr lang="en-US" b="1" dirty="0" err="1" smtClean="0"/>
              <a:t>sizeof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link));</a:t>
            </a:r>
          </a:p>
          <a:p>
            <a:r>
              <a:rPr lang="en-US" b="1" dirty="0" smtClean="0"/>
              <a:t>       poly=poly-&gt;next;</a:t>
            </a:r>
          </a:p>
          <a:p>
            <a:r>
              <a:rPr lang="en-US" b="1" dirty="0" smtClean="0"/>
              <a:t>       poly-&gt;next=NULL;</a:t>
            </a:r>
          </a:p>
          <a:p>
            <a:r>
              <a:rPr lang="en-US" b="1" dirty="0" smtClean="0"/>
              <a:t>       }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</TotalTime>
  <Words>3952</Words>
  <Application>Microsoft Office PowerPoint</Application>
  <PresentationFormat>On-screen Show (4:3)</PresentationFormat>
  <Paragraphs>931</Paragraphs>
  <Slides>92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95" baseType="lpstr">
      <vt:lpstr>Flow</vt:lpstr>
      <vt:lpstr>方程式</vt:lpstr>
      <vt:lpstr>VISIO</vt:lpstr>
      <vt:lpstr>SRM UNIVERSITY  DEPARTMENT OF SOFTWARE ENGINEERING  </vt:lpstr>
      <vt:lpstr>Syllabus</vt:lpstr>
      <vt:lpstr>Outline</vt:lpstr>
      <vt:lpstr>ADT = properties + operations</vt:lpstr>
      <vt:lpstr>The List ADT</vt:lpstr>
      <vt:lpstr>Operations</vt:lpstr>
      <vt:lpstr>Implementation of an ADT</vt:lpstr>
      <vt:lpstr>Array Implementation</vt:lpstr>
      <vt:lpstr>Array Application</vt:lpstr>
      <vt:lpstr>Array Implementation...</vt:lpstr>
      <vt:lpstr>Example Implementation</vt:lpstr>
      <vt:lpstr>SPARSE Matrix</vt:lpstr>
      <vt:lpstr>Contd…</vt:lpstr>
      <vt:lpstr>Sparse Matrix Representations </vt:lpstr>
      <vt:lpstr>Array Representation Of Sparse Matrix </vt:lpstr>
      <vt:lpstr>Slide 16</vt:lpstr>
      <vt:lpstr>Slide 17</vt:lpstr>
      <vt:lpstr>Array Implementation</vt:lpstr>
      <vt:lpstr>Linked List</vt:lpstr>
      <vt:lpstr>Linked List ADT</vt:lpstr>
      <vt:lpstr>Dynamically Allocating Elements</vt:lpstr>
      <vt:lpstr>Pointer Implementation (Linked List)</vt:lpstr>
      <vt:lpstr>Linked Lists</vt:lpstr>
      <vt:lpstr>Linked Implementation...</vt:lpstr>
      <vt:lpstr>Variations of Linked Lists</vt:lpstr>
      <vt:lpstr>Variations of Linked Lists</vt:lpstr>
      <vt:lpstr>A Simple Linked List Class </vt:lpstr>
      <vt:lpstr>Slide 28</vt:lpstr>
      <vt:lpstr>Creating the structure of a node in C program</vt:lpstr>
      <vt:lpstr>Inserting a new node</vt:lpstr>
      <vt:lpstr>Singly-linked lists</vt:lpstr>
      <vt:lpstr>Inserting a node into a SLL</vt:lpstr>
      <vt:lpstr>Using a header node</vt:lpstr>
      <vt:lpstr>Inserting At Beginning of the list </vt:lpstr>
      <vt:lpstr>Slide 35</vt:lpstr>
      <vt:lpstr>Example</vt:lpstr>
      <vt:lpstr>Contd…</vt:lpstr>
      <vt:lpstr>Inserting At End of the list </vt:lpstr>
      <vt:lpstr>Slide 39</vt:lpstr>
      <vt:lpstr>Slide 40</vt:lpstr>
      <vt:lpstr>Example</vt:lpstr>
      <vt:lpstr>Contd…..</vt:lpstr>
      <vt:lpstr>INSERTING A NEW NODE IN THE MIDDLE </vt:lpstr>
      <vt:lpstr>Slide 44</vt:lpstr>
      <vt:lpstr>Slide 45</vt:lpstr>
      <vt:lpstr>Contd…</vt:lpstr>
      <vt:lpstr>Deleting a node</vt:lpstr>
      <vt:lpstr>Deleting a node from a SLL</vt:lpstr>
      <vt:lpstr>Deleting from Beginning of the list </vt:lpstr>
      <vt:lpstr>Deleting an element from a SLL</vt:lpstr>
      <vt:lpstr>Contd…</vt:lpstr>
      <vt:lpstr>Deleting a Specific Node from the list </vt:lpstr>
      <vt:lpstr>Contd….</vt:lpstr>
      <vt:lpstr>Deleting an element from a SLL</vt:lpstr>
      <vt:lpstr>Contd…</vt:lpstr>
      <vt:lpstr>Deleting from End of the list </vt:lpstr>
      <vt:lpstr>Contd…</vt:lpstr>
      <vt:lpstr>Displaying a Single Linked List </vt:lpstr>
      <vt:lpstr>Slide 59</vt:lpstr>
      <vt:lpstr>Doubly Linked Lists</vt:lpstr>
      <vt:lpstr>Doubly-linked lists</vt:lpstr>
      <vt:lpstr>Node data </vt:lpstr>
      <vt:lpstr>DLL</vt:lpstr>
      <vt:lpstr>   Advantages and Disadvantages of Doubly Linked List </vt:lpstr>
      <vt:lpstr>Node Creation</vt:lpstr>
      <vt:lpstr>Insert at beginning</vt:lpstr>
      <vt:lpstr>Slide 67</vt:lpstr>
      <vt:lpstr>Slide 68</vt:lpstr>
      <vt:lpstr>Delete at end</vt:lpstr>
      <vt:lpstr>Slide 70</vt:lpstr>
      <vt:lpstr>DLLs compared to SLLs</vt:lpstr>
      <vt:lpstr>Circular Linked List</vt:lpstr>
      <vt:lpstr>Advantages of Circular Linked Lists</vt:lpstr>
      <vt:lpstr>OPERATIONS  ON CIRCULARLY LINKED LIST   Circular  linked list - Creation</vt:lpstr>
      <vt:lpstr>Circular  linked list – Insertion(More nodes)</vt:lpstr>
      <vt:lpstr>Slide 76</vt:lpstr>
      <vt:lpstr>Array versus Linked Lists</vt:lpstr>
      <vt:lpstr>Josephus Problem using Linked List </vt:lpstr>
      <vt:lpstr>Example</vt:lpstr>
      <vt:lpstr>Slide 80</vt:lpstr>
      <vt:lpstr>Slide 81</vt:lpstr>
      <vt:lpstr>Josephus Problem - Snippet</vt:lpstr>
      <vt:lpstr>Array versus Linked Lists</vt:lpstr>
      <vt:lpstr>Polynomials</vt:lpstr>
      <vt:lpstr>Polynomials</vt:lpstr>
      <vt:lpstr>Polynomials</vt:lpstr>
      <vt:lpstr>Polynomials </vt:lpstr>
      <vt:lpstr>Polynomial -  Creation</vt:lpstr>
      <vt:lpstr>Polynomial - Display</vt:lpstr>
      <vt:lpstr>Polynomial Add </vt:lpstr>
      <vt:lpstr>Contd…</vt:lpstr>
      <vt:lpstr>Slide 92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UNIVERSITY  DEPARTMENT OF SOFTWARE ENGINEERING</dc:title>
  <dc:creator>admin</dc:creator>
  <cp:lastModifiedBy>ROSARIO</cp:lastModifiedBy>
  <cp:revision>67</cp:revision>
  <dcterms:created xsi:type="dcterms:W3CDTF">2016-06-30T06:26:29Z</dcterms:created>
  <dcterms:modified xsi:type="dcterms:W3CDTF">2017-08-10T12:01:06Z</dcterms:modified>
</cp:coreProperties>
</file>