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1" r:id="rId5"/>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Constantia" panose="02030602050306030303" pitchFamily="18"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ThJEyCRmtpl5Y9HsE+x5pVdok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A7AE0-DE48-4431-A31A-84B45A4041FC}" v="1" dt="2021-10-23T12:18:55.711"/>
  </p1510:revLst>
</p1510:revInfo>
</file>

<file path=ppt/tableStyles.xml><?xml version="1.0" encoding="utf-8"?>
<a:tblStyleLst xmlns:a="http://schemas.openxmlformats.org/drawingml/2006/main" def="{A6F75023-65CB-46CA-92D5-108BDC968E1C}">
  <a:tblStyle styleId="{A6F75023-65CB-46CA-92D5-108BDC968E1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Prashanth" userId="S::2020109029@srmistedu.onmicrosoft.com::afa022a4-5064-4f16-9dee-d2d75e2e64ed" providerId="AD" clId="Web-{052A7AE0-DE48-4431-A31A-84B45A4041FC}"/>
    <pc:docChg chg="modSld">
      <pc:chgData name="V Prashanth" userId="S::2020109029@srmistedu.onmicrosoft.com::afa022a4-5064-4f16-9dee-d2d75e2e64ed" providerId="AD" clId="Web-{052A7AE0-DE48-4431-A31A-84B45A4041FC}" dt="2021-10-23T12:18:55.711" v="0"/>
      <pc:docMkLst>
        <pc:docMk/>
      </pc:docMkLst>
      <pc:sldChg chg="addSp">
        <pc:chgData name="V Prashanth" userId="S::2020109029@srmistedu.onmicrosoft.com::afa022a4-5064-4f16-9dee-d2d75e2e64ed" providerId="AD" clId="Web-{052A7AE0-DE48-4431-A31A-84B45A4041FC}" dt="2021-10-23T12:18:55.711" v="0"/>
        <pc:sldMkLst>
          <pc:docMk/>
          <pc:sldMk cId="0" sldId="256"/>
        </pc:sldMkLst>
        <pc:spChg chg="add">
          <ac:chgData name="V Prashanth" userId="S::2020109029@srmistedu.onmicrosoft.com::afa022a4-5064-4f16-9dee-d2d75e2e64ed" providerId="AD" clId="Web-{052A7AE0-DE48-4431-A31A-84B45A4041FC}" dt="2021-10-23T12:18:55.711" v="0"/>
          <ac:spMkLst>
            <pc:docMk/>
            <pc:sldMk cId="0" sldId="256"/>
            <ac:spMk id="2" creationId="{DB66F026-9106-4460-B7C1-4231554CD387}"/>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nstantia"/>
                <a:ea typeface="Constantia"/>
                <a:cs typeface="Constantia"/>
                <a:sym typeface="Constanti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3" name="Google Shape;2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31"/>
          <p:cNvSpPr txBox="1"/>
          <p:nvPr/>
        </p:nvSpPr>
        <p:spPr>
          <a:xfrm>
            <a:off x="2362200" y="6488112"/>
            <a:ext cx="5410200" cy="3397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onstantia"/>
              <a:buNone/>
            </a:pPr>
            <a:r>
              <a:rPr lang="en-US" sz="1600" b="0" i="0" u="none" strike="noStrike" cap="none">
                <a:solidFill>
                  <a:schemeClr val="dk1"/>
                </a:solidFill>
                <a:latin typeface="Constantia"/>
                <a:ea typeface="Constantia"/>
                <a:cs typeface="Constantia"/>
                <a:sym typeface="Constantia"/>
              </a:rPr>
              <a:t>© Oxford University Press 2014. All rights reserved.</a:t>
            </a:r>
            <a:endParaRPr sz="1400" b="0" i="0" u="none" strike="noStrike" cap="none">
              <a:solidFill>
                <a:srgbClr val="000000"/>
              </a:solidFill>
              <a:latin typeface="Arial"/>
              <a:ea typeface="Arial"/>
              <a:cs typeface="Arial"/>
              <a:sym typeface="Arial"/>
            </a:endParaRPr>
          </a:p>
        </p:txBody>
      </p:sp>
      <p:sp>
        <p:nvSpPr>
          <p:cNvPr id="11" name="Google Shape;11;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4" name="Google Shape;1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
        <p:cNvGrpSpPr/>
        <p:nvPr/>
      </p:nvGrpSpPr>
      <p:grpSpPr>
        <a:xfrm>
          <a:off x="0" y="0"/>
          <a:ext cx="0" cy="0"/>
          <a:chOff x="0" y="0"/>
          <a:chExt cx="0" cy="0"/>
        </a:xfrm>
      </p:grpSpPr>
      <p:sp>
        <p:nvSpPr>
          <p:cNvPr id="25" name="Google Shape;25;p33"/>
          <p:cNvSpPr txBox="1"/>
          <p:nvPr/>
        </p:nvSpPr>
        <p:spPr>
          <a:xfrm>
            <a:off x="2133600" y="6442075"/>
            <a:ext cx="5410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onstantia"/>
              <a:buNone/>
            </a:pPr>
            <a:r>
              <a:rPr lang="en-US" sz="1600" b="0" i="0" u="none" strike="noStrike" cap="none">
                <a:solidFill>
                  <a:schemeClr val="dk1"/>
                </a:solidFill>
                <a:latin typeface="Constantia"/>
                <a:ea typeface="Constantia"/>
                <a:cs typeface="Constantia"/>
                <a:sym typeface="Constantia"/>
              </a:rPr>
              <a:t>© Oxford University Press 2014. All rights reserved.</a:t>
            </a:r>
            <a:endParaRPr sz="1400" b="0" i="0" u="none" strike="noStrike" cap="none">
              <a:solidFill>
                <a:srgbClr val="000000"/>
              </a:solidFill>
              <a:latin typeface="Arial"/>
              <a:ea typeface="Arial"/>
              <a:cs typeface="Arial"/>
              <a:sym typeface="Arial"/>
            </a:endParaRPr>
          </a:p>
        </p:txBody>
      </p:sp>
      <p:sp>
        <p:nvSpPr>
          <p:cNvPr id="26" name="Google Shape;26;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7" name="Google Shape;27;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1pPr>
            <a:lvl2pPr marL="0" marR="0" lvl="1"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2pPr>
            <a:lvl3pPr marL="0" marR="0" lvl="2"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3pPr>
            <a:lvl4pPr marL="0" marR="0" lvl="3"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4pPr>
            <a:lvl5pPr marL="0" marR="0" lvl="4"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5pPr>
            <a:lvl6pPr marL="0" marR="0" lvl="5"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6pPr>
            <a:lvl7pPr marL="0" marR="0" lvl="6"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7pPr>
            <a:lvl8pPr marL="0" marR="0" lvl="7"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8pPr>
            <a:lvl9pPr marL="0" marR="0" lvl="8" indent="0" algn="r" rtl="0">
              <a:lnSpc>
                <a:spcPct val="100000"/>
              </a:lnSpc>
              <a:spcBef>
                <a:spcPts val="0"/>
              </a:spcBef>
              <a:spcAft>
                <a:spcPts val="0"/>
              </a:spcAft>
              <a:buClr>
                <a:srgbClr val="898989"/>
              </a:buClr>
              <a:buSzPts val="1200"/>
              <a:buFont typeface="Constantia"/>
              <a:buNone/>
              <a:defRPr sz="1200" b="0" i="0" u="none" strike="noStrike" cap="none">
                <a:solidFill>
                  <a:srgbClr val="898989"/>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
        <p:cNvGrpSpPr/>
        <p:nvPr/>
      </p:nvGrpSpPr>
      <p:grpSpPr>
        <a:xfrm>
          <a:off x="0" y="0"/>
          <a:ext cx="0" cy="0"/>
          <a:chOff x="0" y="0"/>
          <a:chExt cx="0" cy="0"/>
        </a:xfrm>
      </p:grpSpPr>
      <p:sp>
        <p:nvSpPr>
          <p:cNvPr id="39" name="Google Shape;39;p1"/>
          <p:cNvSpPr txBox="1">
            <a:spLocks noGrp="1"/>
          </p:cNvSpPr>
          <p:nvPr>
            <p:ph type="ctrTitle"/>
          </p:nvPr>
        </p:nvSpPr>
        <p:spPr>
          <a:xfrm>
            <a:off x="3810000" y="1828800"/>
            <a:ext cx="5416550" cy="21018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Data  Structures Using C, 2e</a:t>
            </a:r>
            <a:endParaRPr/>
          </a:p>
        </p:txBody>
      </p:sp>
      <p:sp>
        <p:nvSpPr>
          <p:cNvPr id="40" name="Google Shape;40;p1"/>
          <p:cNvSpPr txBox="1">
            <a:spLocks noGrp="1"/>
          </p:cNvSpPr>
          <p:nvPr>
            <p:ph type="subTitle" idx="1"/>
          </p:nvPr>
        </p:nvSpPr>
        <p:spPr>
          <a:xfrm>
            <a:off x="3513137" y="4229100"/>
            <a:ext cx="5935662" cy="990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4400"/>
              <a:buNone/>
            </a:pPr>
            <a:r>
              <a:rPr lang="en-US" sz="4400" b="1" i="0" u="none">
                <a:solidFill>
                  <a:schemeClr val="dk1"/>
                </a:solidFill>
                <a:latin typeface="Calibri"/>
                <a:ea typeface="Calibri"/>
                <a:cs typeface="Calibri"/>
                <a:sym typeface="Calibri"/>
              </a:rPr>
              <a:t>Reema Thareja</a:t>
            </a:r>
            <a:endParaRPr/>
          </a:p>
        </p:txBody>
      </p:sp>
      <p:sp>
        <p:nvSpPr>
          <p:cNvPr id="41" name="Google Shape;41;p1"/>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pic>
        <p:nvPicPr>
          <p:cNvPr id="42" name="Google Shape;42;p1" descr="logo(NEW)"/>
          <p:cNvPicPr preferRelativeResize="0"/>
          <p:nvPr/>
        </p:nvPicPr>
        <p:blipFill rotWithShape="1">
          <a:blip r:embed="rId4">
            <a:alphaModFix/>
          </a:blip>
          <a:srcRect/>
          <a:stretch/>
        </p:blipFill>
        <p:spPr>
          <a:xfrm>
            <a:off x="7297737" y="-58737"/>
            <a:ext cx="1846262" cy="1600200"/>
          </a:xfrm>
          <a:prstGeom prst="rect">
            <a:avLst/>
          </a:prstGeom>
          <a:noFill/>
          <a:ln>
            <a:noFill/>
          </a:ln>
        </p:spPr>
      </p:pic>
      <p:pic>
        <p:nvPicPr>
          <p:cNvPr id="43" name="Google Shape;43;p1" descr="C:\Users\amit.chaudhary\Desktop\Data Structures Using C Title-6.jpg"/>
          <p:cNvPicPr preferRelativeResize="0"/>
          <p:nvPr/>
        </p:nvPicPr>
        <p:blipFill rotWithShape="1">
          <a:blip r:embed="rId5">
            <a:alphaModFix/>
          </a:blip>
          <a:srcRect/>
          <a:stretch/>
        </p:blipFill>
        <p:spPr>
          <a:xfrm>
            <a:off x="152400" y="1447800"/>
            <a:ext cx="3687762" cy="4754562"/>
          </a:xfrm>
          <a:prstGeom prst="rect">
            <a:avLst/>
          </a:prstGeom>
          <a:noFill/>
          <a:ln>
            <a:noFill/>
          </a:ln>
          <a:effectLst>
            <a:outerShdw blurRad="63500">
              <a:srgbClr val="000000">
                <a:alpha val="69411"/>
              </a:srgbClr>
            </a:outerShdw>
          </a:effectLst>
        </p:spPr>
      </p:pic>
      <p:sp>
        <p:nvSpPr>
          <p:cNvPr id="2" name="TextBox 1">
            <a:extLst>
              <a:ext uri="{FF2B5EF4-FFF2-40B4-BE49-F238E27FC236}">
                <a16:creationId xmlns:a16="http://schemas.microsoft.com/office/drawing/2014/main" id="{DB66F026-9106-4460-B7C1-4231554CD387}"/>
              </a:ext>
            </a:extLst>
          </p:cNvPr>
          <p:cNvSpPr txBox="1"/>
          <p:nvPr/>
        </p:nvSpPr>
        <p:spPr>
          <a:xfrm>
            <a:off x="3200400" y="3200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10"/>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Inserting an Element in an Array</a:t>
            </a:r>
            <a:endParaRPr sz="1400" b="0" i="0" u="none" strike="noStrike" cap="none">
              <a:solidFill>
                <a:srgbClr val="000000"/>
              </a:solidFill>
              <a:latin typeface="Arial"/>
              <a:ea typeface="Arial"/>
              <a:cs typeface="Arial"/>
              <a:sym typeface="Arial"/>
            </a:endParaRPr>
          </a:p>
        </p:txBody>
      </p:sp>
      <p:sp>
        <p:nvSpPr>
          <p:cNvPr id="118" name="Google Shape;118;p10"/>
          <p:cNvSpPr txBox="1"/>
          <p:nvPr/>
        </p:nvSpPr>
        <p:spPr>
          <a:xfrm>
            <a:off x="457200" y="1600200"/>
            <a:ext cx="8229600" cy="53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to insert a new element to the end of an array</a:t>
            </a:r>
            <a:endParaRPr sz="1400" b="0" i="0" u="none" strike="noStrike" cap="none">
              <a:solidFill>
                <a:srgbClr val="000000"/>
              </a:solidFill>
              <a:latin typeface="Arial"/>
              <a:ea typeface="Arial"/>
              <a:cs typeface="Arial"/>
              <a:sym typeface="Arial"/>
            </a:endParaRPr>
          </a:p>
        </p:txBody>
      </p:sp>
      <p:sp>
        <p:nvSpPr>
          <p:cNvPr id="119" name="Google Shape;119;p10"/>
          <p:cNvSpPr/>
          <p:nvPr/>
        </p:nvSpPr>
        <p:spPr>
          <a:xfrm>
            <a:off x="2362200" y="2133600"/>
            <a:ext cx="4419600" cy="8382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Set upper_bound = upper_bound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Set A[upper_bound] = VAL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3;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
        <p:nvSpPr>
          <p:cNvPr id="120" name="Google Shape;120;p10"/>
          <p:cNvSpPr txBox="1"/>
          <p:nvPr/>
        </p:nvSpPr>
        <p:spPr>
          <a:xfrm>
            <a:off x="598487" y="3243262"/>
            <a:ext cx="8012112" cy="82232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INSERT( A, N, POS, VAL)</a:t>
            </a:r>
            <a:r>
              <a:rPr lang="en-US" sz="2400" b="1" i="0"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to insert an element VAL at position POS</a:t>
            </a:r>
            <a:endParaRPr sz="1400" b="0" i="0" u="none" strike="noStrike" cap="none">
              <a:solidFill>
                <a:srgbClr val="000000"/>
              </a:solidFill>
              <a:latin typeface="Arial"/>
              <a:ea typeface="Arial"/>
              <a:cs typeface="Arial"/>
              <a:sym typeface="Arial"/>
            </a:endParaRPr>
          </a:p>
        </p:txBody>
      </p:sp>
      <p:sp>
        <p:nvSpPr>
          <p:cNvPr id="121" name="Google Shape;121;p10"/>
          <p:cNvSpPr/>
          <p:nvPr/>
        </p:nvSpPr>
        <p:spPr>
          <a:xfrm>
            <a:off x="2133600" y="4191000"/>
            <a:ext cx="5181600" cy="20574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[INITIALIZATION] SET I = 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Repeat Steps 3 and 4 while I &gt;= 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3: 	SET A[I + 1] = A[I]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4: 	SET I = 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        [End of Loop]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5: SET N = N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6: SET A[POS] = VAL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7: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11"/>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Deleting an Element from an Array</a:t>
            </a:r>
            <a:endParaRPr sz="1400" b="0" i="0" u="none" strike="noStrike" cap="none">
              <a:solidFill>
                <a:srgbClr val="000000"/>
              </a:solidFill>
              <a:latin typeface="Arial"/>
              <a:ea typeface="Arial"/>
              <a:cs typeface="Arial"/>
              <a:sym typeface="Arial"/>
            </a:endParaRPr>
          </a:p>
        </p:txBody>
      </p:sp>
      <p:sp>
        <p:nvSpPr>
          <p:cNvPr id="127" name="Google Shape;127;p11"/>
          <p:cNvSpPr txBox="1"/>
          <p:nvPr/>
        </p:nvSpPr>
        <p:spPr>
          <a:xfrm>
            <a:off x="914400" y="1447800"/>
            <a:ext cx="73152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to delete an element from the end of the array</a:t>
            </a: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a:off x="2209800" y="2209800"/>
            <a:ext cx="4495800" cy="6858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Set upper_bound = upper_bound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
        <p:nvSpPr>
          <p:cNvPr id="129" name="Google Shape;129;p11"/>
          <p:cNvSpPr txBox="1"/>
          <p:nvPr/>
        </p:nvSpPr>
        <p:spPr>
          <a:xfrm>
            <a:off x="838200" y="3425825"/>
            <a:ext cx="73533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Algorithm DELETE( A, N, POS) to delete an element at POS</a:t>
            </a:r>
            <a:endParaRPr sz="1400" b="0" i="0" u="none" strike="noStrike" cap="none">
              <a:solidFill>
                <a:srgbClr val="000000"/>
              </a:solidFill>
              <a:latin typeface="Arial"/>
              <a:ea typeface="Arial"/>
              <a:cs typeface="Arial"/>
              <a:sym typeface="Arial"/>
            </a:endParaRPr>
          </a:p>
        </p:txBody>
      </p:sp>
      <p:sp>
        <p:nvSpPr>
          <p:cNvPr id="130" name="Google Shape;130;p11"/>
          <p:cNvSpPr/>
          <p:nvPr/>
        </p:nvSpPr>
        <p:spPr>
          <a:xfrm>
            <a:off x="1752600" y="3962400"/>
            <a:ext cx="5638800" cy="19050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1: [INITIALIZATION] SET I = 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2: Repeat Steps 3 and 4 while I &lt;= N-1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3: 	SET A[I] = A[I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4: 	SET I = 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        [End of Loop]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5: SET N = N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990033"/>
              </a:buClr>
              <a:buSzPts val="1200"/>
              <a:buFont typeface="Courier New"/>
              <a:buNone/>
            </a:pPr>
            <a:r>
              <a:rPr lang="en-US" sz="1200" b="1" i="0" u="none" strike="noStrike" cap="none">
                <a:solidFill>
                  <a:srgbClr val="990033"/>
                </a:solidFill>
                <a:latin typeface="Courier New"/>
                <a:ea typeface="Courier New"/>
                <a:cs typeface="Courier New"/>
                <a:sym typeface="Courier New"/>
              </a:rPr>
              <a:t>Step 6: 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990033"/>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12"/>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Arrays to Functions</a:t>
            </a:r>
            <a:endParaRPr sz="1400" b="0" i="0" u="none" strike="noStrike" cap="none">
              <a:solidFill>
                <a:srgbClr val="000000"/>
              </a:solidFill>
              <a:latin typeface="Arial"/>
              <a:ea typeface="Arial"/>
              <a:cs typeface="Arial"/>
              <a:sym typeface="Arial"/>
            </a:endParaRPr>
          </a:p>
        </p:txBody>
      </p:sp>
      <p:cxnSp>
        <p:nvCxnSpPr>
          <p:cNvPr id="136" name="Google Shape;136;p12"/>
          <p:cNvCxnSpPr/>
          <p:nvPr/>
        </p:nvCxnSpPr>
        <p:spPr>
          <a:xfrm>
            <a:off x="3733800" y="3535362"/>
            <a:ext cx="0" cy="228600"/>
          </a:xfrm>
          <a:prstGeom prst="straightConnector1">
            <a:avLst/>
          </a:prstGeom>
          <a:noFill/>
          <a:ln w="28575" cap="flat" cmpd="sng">
            <a:solidFill>
              <a:srgbClr val="000000"/>
            </a:solidFill>
            <a:prstDash val="solid"/>
            <a:miter lim="800000"/>
            <a:headEnd type="none" w="sm" len="sm"/>
            <a:tailEnd type="none" w="sm" len="sm"/>
          </a:ln>
        </p:spPr>
      </p:cxnSp>
      <p:cxnSp>
        <p:nvCxnSpPr>
          <p:cNvPr id="137" name="Google Shape;137;p12"/>
          <p:cNvCxnSpPr/>
          <p:nvPr/>
        </p:nvCxnSpPr>
        <p:spPr>
          <a:xfrm>
            <a:off x="6858000" y="3078162"/>
            <a:ext cx="0" cy="228600"/>
          </a:xfrm>
          <a:prstGeom prst="straightConnector1">
            <a:avLst/>
          </a:prstGeom>
          <a:noFill/>
          <a:ln w="28575" cap="flat" cmpd="sng">
            <a:solidFill>
              <a:schemeClr val="accent1"/>
            </a:solidFill>
            <a:prstDash val="solid"/>
            <a:miter lim="800000"/>
            <a:headEnd type="none" w="sm" len="sm"/>
            <a:tailEnd type="none" w="sm" len="sm"/>
          </a:ln>
        </p:spPr>
      </p:cxnSp>
      <p:grpSp>
        <p:nvGrpSpPr>
          <p:cNvPr id="138" name="Google Shape;138;p12"/>
          <p:cNvGrpSpPr/>
          <p:nvPr/>
        </p:nvGrpSpPr>
        <p:grpSpPr>
          <a:xfrm>
            <a:off x="1143000" y="2133600"/>
            <a:ext cx="6477000" cy="2209800"/>
            <a:chOff x="720" y="1344"/>
            <a:chExt cx="4080" cy="1392"/>
          </a:xfrm>
        </p:grpSpPr>
        <p:sp>
          <p:nvSpPr>
            <p:cNvPr id="139" name="Google Shape;139;p12"/>
            <p:cNvSpPr txBox="1"/>
            <p:nvPr/>
          </p:nvSpPr>
          <p:spPr>
            <a:xfrm>
              <a:off x="2520" y="1344"/>
              <a:ext cx="2088" cy="408"/>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1D Arrays For Inter Function Communication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cxnSp>
          <p:nvCxnSpPr>
            <p:cNvPr id="140" name="Google Shape;140;p12"/>
            <p:cNvCxnSpPr/>
            <p:nvPr/>
          </p:nvCxnSpPr>
          <p:spPr>
            <a:xfrm>
              <a:off x="3384" y="1757"/>
              <a:ext cx="0" cy="182"/>
            </a:xfrm>
            <a:prstGeom prst="straightConnector1">
              <a:avLst/>
            </a:prstGeom>
            <a:noFill/>
            <a:ln w="28575" cap="flat" cmpd="sng">
              <a:solidFill>
                <a:schemeClr val="accent1"/>
              </a:solidFill>
              <a:prstDash val="solid"/>
              <a:miter lim="800000"/>
              <a:headEnd type="none" w="sm" len="sm"/>
              <a:tailEnd type="none" w="sm" len="sm"/>
            </a:ln>
          </p:spPr>
        </p:cxnSp>
        <p:cxnSp>
          <p:nvCxnSpPr>
            <p:cNvPr id="141" name="Google Shape;141;p12"/>
            <p:cNvCxnSpPr/>
            <p:nvPr/>
          </p:nvCxnSpPr>
          <p:spPr>
            <a:xfrm>
              <a:off x="2448" y="1939"/>
              <a:ext cx="1872" cy="0"/>
            </a:xfrm>
            <a:prstGeom prst="straightConnector1">
              <a:avLst/>
            </a:prstGeom>
            <a:noFill/>
            <a:ln w="28575" cap="flat" cmpd="sng">
              <a:solidFill>
                <a:schemeClr val="accent1"/>
              </a:solidFill>
              <a:prstDash val="solid"/>
              <a:miter lim="800000"/>
              <a:headEnd type="none" w="sm" len="sm"/>
              <a:tailEnd type="none" w="sm" len="sm"/>
            </a:ln>
          </p:spPr>
        </p:cxnSp>
        <p:sp>
          <p:nvSpPr>
            <p:cNvPr id="142" name="Google Shape;142;p12"/>
            <p:cNvSpPr txBox="1"/>
            <p:nvPr/>
          </p:nvSpPr>
          <p:spPr>
            <a:xfrm>
              <a:off x="1464" y="2069"/>
              <a:ext cx="1656" cy="197"/>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individual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sp>
          <p:nvSpPr>
            <p:cNvPr id="143" name="Google Shape;143;p12"/>
            <p:cNvSpPr txBox="1"/>
            <p:nvPr/>
          </p:nvSpPr>
          <p:spPr>
            <a:xfrm>
              <a:off x="3600" y="2083"/>
              <a:ext cx="1200"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entire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cxnSp>
          <p:nvCxnSpPr>
            <p:cNvPr id="144" name="Google Shape;144;p12"/>
            <p:cNvCxnSpPr/>
            <p:nvPr/>
          </p:nvCxnSpPr>
          <p:spPr>
            <a:xfrm>
              <a:off x="1536" y="2371"/>
              <a:ext cx="1440" cy="0"/>
            </a:xfrm>
            <a:prstGeom prst="straightConnector1">
              <a:avLst/>
            </a:prstGeom>
            <a:noFill/>
            <a:ln w="28575" cap="flat" cmpd="sng">
              <a:solidFill>
                <a:schemeClr val="accent1"/>
              </a:solidFill>
              <a:prstDash val="solid"/>
              <a:miter lim="800000"/>
              <a:headEnd type="none" w="sm" len="sm"/>
              <a:tailEnd type="none" w="sm" len="sm"/>
            </a:ln>
          </p:spPr>
        </p:cxnSp>
        <p:cxnSp>
          <p:nvCxnSpPr>
            <p:cNvPr id="145" name="Google Shape;145;p12"/>
            <p:cNvCxnSpPr/>
            <p:nvPr/>
          </p:nvCxnSpPr>
          <p:spPr>
            <a:xfrm>
              <a:off x="1536" y="2371"/>
              <a:ext cx="0" cy="144"/>
            </a:xfrm>
            <a:prstGeom prst="straightConnector1">
              <a:avLst/>
            </a:prstGeom>
            <a:noFill/>
            <a:ln w="28575" cap="flat" cmpd="sng">
              <a:solidFill>
                <a:schemeClr val="accent1"/>
              </a:solidFill>
              <a:prstDash val="solid"/>
              <a:miter lim="800000"/>
              <a:headEnd type="none" w="sm" len="sm"/>
              <a:tailEnd type="none" w="sm" len="sm"/>
            </a:ln>
          </p:spPr>
        </p:cxnSp>
        <p:cxnSp>
          <p:nvCxnSpPr>
            <p:cNvPr id="146" name="Google Shape;146;p12"/>
            <p:cNvCxnSpPr/>
            <p:nvPr/>
          </p:nvCxnSpPr>
          <p:spPr>
            <a:xfrm>
              <a:off x="2976" y="2371"/>
              <a:ext cx="0" cy="144"/>
            </a:xfrm>
            <a:prstGeom prst="straightConnector1">
              <a:avLst/>
            </a:prstGeom>
            <a:noFill/>
            <a:ln w="28575" cap="flat" cmpd="sng">
              <a:solidFill>
                <a:schemeClr val="accent1"/>
              </a:solidFill>
              <a:prstDash val="solid"/>
              <a:miter lim="800000"/>
              <a:headEnd type="none" w="sm" len="sm"/>
              <a:tailEnd type="none" w="sm" len="sm"/>
            </a:ln>
          </p:spPr>
        </p:cxnSp>
        <p:sp>
          <p:nvSpPr>
            <p:cNvPr id="147" name="Google Shape;147;p12"/>
            <p:cNvSpPr txBox="1"/>
            <p:nvPr/>
          </p:nvSpPr>
          <p:spPr>
            <a:xfrm>
              <a:off x="720" y="2515"/>
              <a:ext cx="1464" cy="221"/>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data values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sp>
          <p:nvSpPr>
            <p:cNvPr id="148" name="Google Shape;148;p12"/>
            <p:cNvSpPr txBox="1"/>
            <p:nvPr/>
          </p:nvSpPr>
          <p:spPr>
            <a:xfrm>
              <a:off x="2448" y="2515"/>
              <a:ext cx="1116"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400"/>
                <a:buFont typeface="Calibri"/>
                <a:buNone/>
              </a:pPr>
              <a:r>
                <a:rPr lang="en-US" sz="1400" b="1" i="0" u="none" strike="noStrike" cap="none">
                  <a:solidFill>
                    <a:srgbClr val="990033"/>
                  </a:solidFill>
                  <a:latin typeface="Calibri"/>
                  <a:ea typeface="Calibri"/>
                  <a:cs typeface="Calibri"/>
                  <a:sym typeface="Calibri"/>
                </a:rPr>
                <a:t>Passing addresses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1" i="0" u="none" strike="noStrike" cap="none">
                <a:solidFill>
                  <a:srgbClr val="990033"/>
                </a:solidFill>
                <a:latin typeface="Calibri"/>
                <a:ea typeface="Calibri"/>
                <a:cs typeface="Calibri"/>
                <a:sym typeface="Calibri"/>
              </a:endParaRPr>
            </a:p>
          </p:txBody>
        </p:sp>
      </p:grpSp>
      <p:cxnSp>
        <p:nvCxnSpPr>
          <p:cNvPr id="149" name="Google Shape;149;p12"/>
          <p:cNvCxnSpPr/>
          <p:nvPr/>
        </p:nvCxnSpPr>
        <p:spPr>
          <a:xfrm rot="10800000">
            <a:off x="3886200" y="3055937"/>
            <a:ext cx="0" cy="228600"/>
          </a:xfrm>
          <a:prstGeom prst="straightConnector1">
            <a:avLst/>
          </a:prstGeom>
          <a:noFill/>
          <a:ln w="28575" cap="flat" cmpd="sng">
            <a:solidFill>
              <a:schemeClr val="accent1"/>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sp>
        <p:nvSpPr>
          <p:cNvPr id="154" name="Google Shape;154;p13"/>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Arrays to Functions</a:t>
            </a:r>
            <a:endParaRPr sz="1400" b="0" i="0" u="none" strike="noStrike" cap="none">
              <a:solidFill>
                <a:srgbClr val="000000"/>
              </a:solidFill>
              <a:latin typeface="Arial"/>
              <a:ea typeface="Arial"/>
              <a:cs typeface="Arial"/>
              <a:sym typeface="Arial"/>
            </a:endParaRPr>
          </a:p>
        </p:txBody>
      </p:sp>
      <p:sp>
        <p:nvSpPr>
          <p:cNvPr id="155" name="Google Shape;155;p13"/>
          <p:cNvSpPr txBox="1"/>
          <p:nvPr/>
        </p:nvSpPr>
        <p:spPr>
          <a:xfrm>
            <a:off x="388937" y="1066800"/>
            <a:ext cx="2579687" cy="4619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Passing data values</a:t>
            </a:r>
            <a:endParaRPr sz="1400" b="0" i="0" u="none" strike="noStrike" cap="none">
              <a:solidFill>
                <a:srgbClr val="000000"/>
              </a:solidFill>
              <a:latin typeface="Arial"/>
              <a:ea typeface="Arial"/>
              <a:cs typeface="Arial"/>
              <a:sym typeface="Arial"/>
            </a:endParaRPr>
          </a:p>
        </p:txBody>
      </p:sp>
      <p:graphicFrame>
        <p:nvGraphicFramePr>
          <p:cNvPr id="156" name="Google Shape;156;p13"/>
          <p:cNvGraphicFramePr/>
          <p:nvPr/>
        </p:nvGraphicFramePr>
        <p:xfrm>
          <a:off x="257175" y="1600200"/>
          <a:ext cx="8124825" cy="1082675"/>
        </p:xfrm>
        <a:graphic>
          <a:graphicData uri="http://schemas.openxmlformats.org/drawingml/2006/table">
            <a:tbl>
              <a:tblPr>
                <a:noFill/>
                <a:tableStyleId>{A6F75023-65CB-46CA-92D5-108BDC968E1C}</a:tableStyleId>
              </a:tblPr>
              <a:tblGrid>
                <a:gridCol w="3794125">
                  <a:extLst>
                    <a:ext uri="{9D8B030D-6E8A-4147-A177-3AD203B41FA5}">
                      <a16:colId xmlns:a16="http://schemas.microsoft.com/office/drawing/2014/main" val="20000"/>
                    </a:ext>
                  </a:extLst>
                </a:gridCol>
                <a:gridCol w="4330700">
                  <a:extLst>
                    <a:ext uri="{9D8B030D-6E8A-4147-A177-3AD203B41FA5}">
                      <a16:colId xmlns:a16="http://schemas.microsoft.com/office/drawing/2014/main" val="20001"/>
                    </a:ext>
                  </a:extLst>
                </a:gridCol>
              </a:tblGrid>
              <a:tr h="1082675">
                <a:tc>
                  <a:txBody>
                    <a:bodyPr/>
                    <a:lstStyle/>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main()</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arr[5] ={1, 2, 3, 4, 5};</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func(arr[3]);</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void func(int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157" name="Google Shape;157;p13"/>
          <p:cNvSpPr txBox="1"/>
          <p:nvPr/>
        </p:nvSpPr>
        <p:spPr>
          <a:xfrm>
            <a:off x="369887" y="2895600"/>
            <a:ext cx="2533650" cy="4619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Passing addresses</a:t>
            </a:r>
            <a:endParaRPr sz="1400" b="0" i="0" u="none" strike="noStrike" cap="none">
              <a:solidFill>
                <a:srgbClr val="000000"/>
              </a:solidFill>
              <a:latin typeface="Arial"/>
              <a:ea typeface="Arial"/>
              <a:cs typeface="Arial"/>
              <a:sym typeface="Arial"/>
            </a:endParaRPr>
          </a:p>
        </p:txBody>
      </p:sp>
      <p:graphicFrame>
        <p:nvGraphicFramePr>
          <p:cNvPr id="158" name="Google Shape;158;p13"/>
          <p:cNvGraphicFramePr/>
          <p:nvPr/>
        </p:nvGraphicFramePr>
        <p:xfrm>
          <a:off x="304800" y="3429000"/>
          <a:ext cx="7620000" cy="1082675"/>
        </p:xfrm>
        <a:graphic>
          <a:graphicData uri="http://schemas.openxmlformats.org/drawingml/2006/table">
            <a:tbl>
              <a:tblPr>
                <a:noFill/>
                <a:tableStyleId>{A6F75023-65CB-46CA-92D5-108BDC968E1C}</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082675">
                <a:tc>
                  <a:txBody>
                    <a:bodyPr/>
                    <a:lstStyle/>
                    <a:p>
                      <a:pPr marL="342900" marR="0" lvl="0" indent="-342900" algn="l" rtl="0">
                        <a:lnSpc>
                          <a:spcPct val="100000"/>
                        </a:lnSpc>
                        <a:spcBef>
                          <a:spcPts val="0"/>
                        </a:spcBef>
                        <a:spcAft>
                          <a:spcPts val="0"/>
                        </a:spcAft>
                        <a:buClr>
                          <a:srgbClr val="CC3300"/>
                        </a:buClr>
                        <a:buSzPts val="1300"/>
                        <a:buFont typeface="Times New Roman"/>
                        <a:buNone/>
                      </a:pPr>
                      <a:r>
                        <a:rPr lang="en-US" sz="1300" b="1" i="0" u="none" strike="noStrike" cap="none">
                          <a:solidFill>
                            <a:srgbClr val="CC3300"/>
                          </a:solidFill>
                          <a:latin typeface="Times New Roman"/>
                          <a:ea typeface="Times New Roman"/>
                          <a:cs typeface="Times New Roman"/>
                          <a:sym typeface="Times New Roman"/>
                        </a:rPr>
                        <a:t>m</a:t>
                      </a:r>
                      <a:r>
                        <a:rPr lang="en-US" sz="1300" b="1" i="0" u="none" strike="noStrike" cap="none">
                          <a:solidFill>
                            <a:srgbClr val="CC3300"/>
                          </a:solidFill>
                          <a:latin typeface="Courier New"/>
                          <a:ea typeface="Courier New"/>
                          <a:cs typeface="Courier New"/>
                          <a:sym typeface="Courier New"/>
                        </a:rPr>
                        <a:t>ain()</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arr[5] ={1, 2, 3, 4, 5};</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func(&amp;arr[3]);</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void func(int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*num);</a:t>
                      </a:r>
                      <a:endParaRPr sz="1300" b="1" i="0" u="none" strike="noStrike" cap="none">
                        <a:solidFill>
                          <a:srgbClr val="CC33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graphicFrame>
        <p:nvGraphicFramePr>
          <p:cNvPr id="159" name="Google Shape;159;p13"/>
          <p:cNvGraphicFramePr/>
          <p:nvPr/>
        </p:nvGraphicFramePr>
        <p:xfrm>
          <a:off x="304800" y="5181600"/>
          <a:ext cx="7924800" cy="1281100"/>
        </p:xfrm>
        <a:graphic>
          <a:graphicData uri="http://schemas.openxmlformats.org/drawingml/2006/table">
            <a:tbl>
              <a:tblPr>
                <a:noFill/>
                <a:tableStyleId>{A6F75023-65CB-46CA-92D5-108BDC968E1C}</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1281100">
                <a:tc>
                  <a:txBody>
                    <a:bodyPr/>
                    <a:lstStyle/>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main()</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arr[5] ={1, 2, 3, 4, 5};</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func(arr);</a:t>
                      </a:r>
                      <a:endParaRPr sz="1300" b="1" i="0" u="none" strike="noStrike" cap="none">
                        <a:solidFill>
                          <a:srgbClr val="CC33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650" marB="456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300"/>
                        <a:buFont typeface="Times New Roman"/>
                        <a:buNone/>
                      </a:pPr>
                      <a:r>
                        <a:rPr lang="en-US" sz="1300" b="1" i="0" u="none" strike="noStrike" cap="none">
                          <a:solidFill>
                            <a:srgbClr val="CC3300"/>
                          </a:solidFill>
                          <a:latin typeface="Times New Roman"/>
                          <a:ea typeface="Times New Roman"/>
                          <a:cs typeface="Times New Roman"/>
                          <a:sym typeface="Times New Roman"/>
                        </a:rPr>
                        <a:t>v</a:t>
                      </a:r>
                      <a:r>
                        <a:rPr lang="en-US" sz="1300" b="1" i="0" u="none" strike="noStrike" cap="none">
                          <a:solidFill>
                            <a:srgbClr val="CC3300"/>
                          </a:solidFill>
                          <a:latin typeface="Courier New"/>
                          <a:ea typeface="Courier New"/>
                          <a:cs typeface="Courier New"/>
                          <a:sym typeface="Courier New"/>
                        </a:rPr>
                        <a:t>oid func(int arr[5])</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i;</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for(i=0;i&lt;5;i++)  </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arr[i]);</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650" marB="456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160" name="Google Shape;160;p13"/>
          <p:cNvSpPr txBox="1"/>
          <p:nvPr/>
        </p:nvSpPr>
        <p:spPr>
          <a:xfrm>
            <a:off x="501650" y="4706937"/>
            <a:ext cx="3176587" cy="4603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Passing the entire array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4"/>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Pointers and Arrays</a:t>
            </a:r>
            <a:endParaRPr sz="1400" b="0" i="0" u="none" strike="noStrike" cap="none">
              <a:solidFill>
                <a:srgbClr val="000000"/>
              </a:solidFill>
              <a:latin typeface="Arial"/>
              <a:ea typeface="Arial"/>
              <a:cs typeface="Arial"/>
              <a:sym typeface="Arial"/>
            </a:endParaRPr>
          </a:p>
        </p:txBody>
      </p:sp>
      <p:sp>
        <p:nvSpPr>
          <p:cNvPr id="166" name="Google Shape;166;p14"/>
          <p:cNvSpPr txBox="1"/>
          <p:nvPr/>
        </p:nvSpPr>
        <p:spPr>
          <a:xfrm>
            <a:off x="228600" y="1295400"/>
            <a:ext cx="8763000" cy="51816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Concept of array is very much bound to the concept of pointer.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Name of an array is actually a pointer that points to the first element of the array.</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*ptr;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ptr = &amp;arr[0];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If pointer variable ptr holds the address of the first element in the array, then the address of the successive elements can be calculated by writing ptr++.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*ptr = &amp;arr[0];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ptr++;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printf (“The value of the second element in the array is %d”, *ptr);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15"/>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Arrays of Pointers</a:t>
            </a:r>
            <a:endParaRPr sz="1400" b="0" i="0" u="none" strike="noStrike" cap="none">
              <a:solidFill>
                <a:srgbClr val="000000"/>
              </a:solidFill>
              <a:latin typeface="Arial"/>
              <a:ea typeface="Arial"/>
              <a:cs typeface="Arial"/>
              <a:sym typeface="Arial"/>
            </a:endParaRPr>
          </a:p>
        </p:txBody>
      </p:sp>
      <p:sp>
        <p:nvSpPr>
          <p:cNvPr id="172" name="Google Shape;172;p15"/>
          <p:cNvSpPr txBox="1"/>
          <p:nvPr/>
        </p:nvSpPr>
        <p:spPr>
          <a:xfrm>
            <a:off x="304800" y="1219200"/>
            <a:ext cx="86106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35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An array of pointers can be declared as:</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*ptr[10];</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The above statement declares an array of 10 pointers where each of the pointer points to an integer variable. For example, look at the code given below. </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*ptr[10];</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p=1, q=2, r=3, s=4, t=5;</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ptr[0]=&amp;p;</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ptr[1]=&amp;q;</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6"/>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Arrays of Pointers</a:t>
            </a:r>
            <a:endParaRPr sz="1400" b="0" i="0" u="none" strike="noStrike" cap="none">
              <a:solidFill>
                <a:srgbClr val="000000"/>
              </a:solidFill>
              <a:latin typeface="Arial"/>
              <a:ea typeface="Arial"/>
              <a:cs typeface="Arial"/>
              <a:sym typeface="Arial"/>
            </a:endParaRPr>
          </a:p>
        </p:txBody>
      </p:sp>
      <p:sp>
        <p:nvSpPr>
          <p:cNvPr id="178" name="Google Shape;178;p16"/>
          <p:cNvSpPr txBox="1"/>
          <p:nvPr/>
        </p:nvSpPr>
        <p:spPr>
          <a:xfrm>
            <a:off x="228600" y="1219200"/>
            <a:ext cx="86868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3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ptr[2]=&amp;r;</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ptr[3]=&amp;s;	</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ptr[4]=&amp;t</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Can you tell what will be the output of the following statement?</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%d”, *ptr[3]);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17"/>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Arrays of Pointers</a:t>
            </a:r>
            <a:endParaRPr sz="1400" b="0" i="0" u="none" strike="noStrike" cap="none">
              <a:solidFill>
                <a:srgbClr val="000000"/>
              </a:solidFill>
              <a:latin typeface="Arial"/>
              <a:ea typeface="Arial"/>
              <a:cs typeface="Arial"/>
              <a:sym typeface="Arial"/>
            </a:endParaRPr>
          </a:p>
        </p:txBody>
      </p:sp>
      <p:sp>
        <p:nvSpPr>
          <p:cNvPr id="184" name="Google Shape;184;p17"/>
          <p:cNvSpPr txBox="1"/>
          <p:nvPr/>
        </p:nvSpPr>
        <p:spPr>
          <a:xfrm>
            <a:off x="228600" y="1219200"/>
            <a:ext cx="8686800" cy="5334000"/>
          </a:xfrm>
          <a:prstGeom prst="rect">
            <a:avLst/>
          </a:prstGeom>
          <a:noFill/>
          <a:ln>
            <a:noFill/>
          </a:ln>
        </p:spPr>
        <p:txBody>
          <a:bodyPr spcFirstLastPara="1" wrap="square" lIns="91425" tIns="45700" rIns="91425" bIns="45700" anchor="t" anchorCtr="0">
            <a:noAutofit/>
          </a:bodyPr>
          <a:lstStyle/>
          <a:p>
            <a:pPr marL="0" marR="0" lvl="0" indent="0" algn="l" rtl="0">
              <a:lnSpc>
                <a:spcPct val="165000"/>
              </a:lnSpc>
              <a:spcBef>
                <a:spcPts val="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16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 output will be 4 because ptr[3] stores the address of integer variable s and *ptr[3] will therefore print the value of s that is  4.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18"/>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Two-dimensional Arrays</a:t>
            </a:r>
            <a:endParaRPr sz="1400" b="0" i="0" u="none" strike="noStrike" cap="none">
              <a:solidFill>
                <a:srgbClr val="000000"/>
              </a:solidFill>
              <a:latin typeface="Arial"/>
              <a:ea typeface="Arial"/>
              <a:cs typeface="Arial"/>
              <a:sym typeface="Arial"/>
            </a:endParaRPr>
          </a:p>
        </p:txBody>
      </p:sp>
      <p:sp>
        <p:nvSpPr>
          <p:cNvPr id="190" name="Google Shape;190;p18"/>
          <p:cNvSpPr txBox="1"/>
          <p:nvPr/>
        </p:nvSpPr>
        <p:spPr>
          <a:xfrm>
            <a:off x="0" y="1295400"/>
            <a:ext cx="8915400" cy="762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two-dimensional array is specified using two subscripts where one subscript denotes row and the other denotes column.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48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8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C looks at a two-dimensional array as an array of  one-dimensional arrays.</a:t>
            </a:r>
            <a:r>
              <a:rPr lang="en-US" sz="2400" b="1"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1" name="Google Shape;191;p18"/>
          <p:cNvSpPr txBox="1"/>
          <p:nvPr/>
        </p:nvSpPr>
        <p:spPr>
          <a:xfrm>
            <a:off x="0" y="3048000"/>
            <a:ext cx="4873625" cy="1917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two-dimensional array is declared as: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data_type array_name[row_size][column_size];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graphicFrame>
        <p:nvGraphicFramePr>
          <p:cNvPr id="192" name="Google Shape;192;p18"/>
          <p:cNvGraphicFramePr/>
          <p:nvPr/>
        </p:nvGraphicFramePr>
        <p:xfrm>
          <a:off x="5257800" y="3184525"/>
          <a:ext cx="3657600" cy="2076400"/>
        </p:xfrm>
        <a:graphic>
          <a:graphicData uri="http://schemas.openxmlformats.org/drawingml/2006/table">
            <a:tbl>
              <a:tblPr>
                <a:noFill/>
                <a:tableStyleId>{A6F75023-65CB-46CA-92D5-108BDC968E1C}</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1"/>
                  </a:ext>
                </a:extLst>
              </a:tr>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2"/>
                  </a:ext>
                </a:extLst>
              </a:tr>
              <a:tr h="5191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3"/>
                  </a:ext>
                </a:extLst>
              </a:tr>
            </a:tbl>
          </a:graphicData>
        </a:graphic>
      </p:graphicFrame>
      <p:sp>
        <p:nvSpPr>
          <p:cNvPr id="193" name="Google Shape;193;p18"/>
          <p:cNvSpPr txBox="1"/>
          <p:nvPr/>
        </p:nvSpPr>
        <p:spPr>
          <a:xfrm>
            <a:off x="6324600" y="5334000"/>
            <a:ext cx="1714500" cy="228600"/>
          </a:xfrm>
          <a:prstGeom prst="rect">
            <a:avLst/>
          </a:prstGeom>
          <a:solidFill>
            <a:srgbClr val="FFCC00"/>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0000"/>
              </a:buClr>
              <a:buSzPts val="1200"/>
              <a:buFont typeface="Constantia"/>
              <a:buNone/>
            </a:pPr>
            <a:r>
              <a:rPr lang="en-US" sz="1200" b="1" i="0" u="none" strike="noStrike" cap="none">
                <a:solidFill>
                  <a:srgbClr val="990000"/>
                </a:solidFill>
                <a:latin typeface="Constantia"/>
                <a:ea typeface="Constantia"/>
                <a:cs typeface="Constantia"/>
                <a:sym typeface="Constantia"/>
              </a:rPr>
              <a:t>Second Dimension</a:t>
            </a:r>
            <a:endParaRPr sz="1400" b="0" i="0" u="none" strike="noStrike" cap="none">
              <a:solidFill>
                <a:srgbClr val="000000"/>
              </a:solidFill>
              <a:latin typeface="Arial"/>
              <a:ea typeface="Arial"/>
              <a:cs typeface="Arial"/>
              <a:sym typeface="Arial"/>
            </a:endParaRPr>
          </a:p>
        </p:txBody>
      </p:sp>
      <p:sp>
        <p:nvSpPr>
          <p:cNvPr id="194" name="Google Shape;194;p18"/>
          <p:cNvSpPr txBox="1"/>
          <p:nvPr/>
        </p:nvSpPr>
        <p:spPr>
          <a:xfrm rot="-5580000">
            <a:off x="4168775" y="4129087"/>
            <a:ext cx="1714500" cy="228600"/>
          </a:xfrm>
          <a:prstGeom prst="rect">
            <a:avLst/>
          </a:prstGeom>
          <a:solidFill>
            <a:srgbClr val="FFCC00"/>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990000"/>
              </a:buClr>
              <a:buSzPts val="1200"/>
              <a:buFont typeface="Constantia"/>
              <a:buNone/>
            </a:pPr>
            <a:r>
              <a:rPr lang="en-US" sz="1200" b="1" i="0" u="none" strike="noStrike" cap="none">
                <a:solidFill>
                  <a:srgbClr val="990000"/>
                </a:solidFill>
                <a:latin typeface="Constantia"/>
                <a:ea typeface="Constantia"/>
                <a:cs typeface="Constantia"/>
                <a:sym typeface="Constantia"/>
              </a:rPr>
              <a:t>First Dimension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p19"/>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Two-dimensional Arrays</a:t>
            </a:r>
            <a:endParaRPr sz="1400" b="0" i="0" u="none" strike="noStrike" cap="none">
              <a:solidFill>
                <a:srgbClr val="000000"/>
              </a:solidFill>
              <a:latin typeface="Arial"/>
              <a:ea typeface="Arial"/>
              <a:cs typeface="Arial"/>
              <a:sym typeface="Arial"/>
            </a:endParaRPr>
          </a:p>
        </p:txBody>
      </p:sp>
      <p:sp>
        <p:nvSpPr>
          <p:cNvPr id="200" name="Google Shape;200;p19"/>
          <p:cNvSpPr txBox="1"/>
          <p:nvPr/>
        </p:nvSpPr>
        <p:spPr>
          <a:xfrm>
            <a:off x="0" y="1371600"/>
            <a:ext cx="8915400" cy="2282825"/>
          </a:xfrm>
          <a:prstGeom prst="rect">
            <a:avLst/>
          </a:prstGeom>
          <a:noFill/>
          <a:ln>
            <a:noFill/>
          </a:ln>
        </p:spPr>
        <p:txBody>
          <a:bodyPr spcFirstLastPara="1" wrap="square" lIns="91425" tIns="45700" rIns="91425" bIns="45700" anchor="ctr" anchorCtr="0">
            <a:spAutoFit/>
          </a:bodyPr>
          <a:lstStyle/>
          <a:p>
            <a:pPr marL="0" marR="0" lvl="0" indent="0" algn="l" rtl="0">
              <a:lnSpc>
                <a:spcPct val="12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Therefore, a two dimensional m×n array is an array that contains m×n data elements and each element is accessed using two subscripts, i and j, where i&lt;=m and j&lt;=n </a:t>
            </a:r>
            <a:endParaRPr sz="14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2400"/>
              <a:buFont typeface="Constantia"/>
              <a:buNone/>
            </a:pPr>
            <a:endParaRPr sz="2400" b="0" i="0" u="none" strike="noStrike" cap="none">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marks[3][5];</a:t>
            </a:r>
            <a:endParaRPr sz="1400" b="0" i="0" u="none" strike="noStrike" cap="none">
              <a:solidFill>
                <a:srgbClr val="000000"/>
              </a:solidFill>
              <a:latin typeface="Arial"/>
              <a:ea typeface="Arial"/>
              <a:cs typeface="Arial"/>
              <a:sym typeface="Arial"/>
            </a:endParaRPr>
          </a:p>
        </p:txBody>
      </p:sp>
      <p:graphicFrame>
        <p:nvGraphicFramePr>
          <p:cNvPr id="201" name="Google Shape;201;p19"/>
          <p:cNvGraphicFramePr/>
          <p:nvPr/>
        </p:nvGraphicFramePr>
        <p:xfrm>
          <a:off x="457200" y="3902075"/>
          <a:ext cx="8305800" cy="1281075"/>
        </p:xfrm>
        <a:graphic>
          <a:graphicData uri="http://schemas.openxmlformats.org/drawingml/2006/table">
            <a:tbl>
              <a:tblPr>
                <a:noFill/>
                <a:tableStyleId>{A6F75023-65CB-46CA-92D5-108BDC968E1C}</a:tableStyleId>
              </a:tblPr>
              <a:tblGrid>
                <a:gridCol w="12954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444625">
                  <a:extLst>
                    <a:ext uri="{9D8B030D-6E8A-4147-A177-3AD203B41FA5}">
                      <a16:colId xmlns:a16="http://schemas.microsoft.com/office/drawing/2014/main" val="20002"/>
                    </a:ext>
                  </a:extLst>
                </a:gridCol>
                <a:gridCol w="1444625">
                  <a:extLst>
                    <a:ext uri="{9D8B030D-6E8A-4147-A177-3AD203B41FA5}">
                      <a16:colId xmlns:a16="http://schemas.microsoft.com/office/drawing/2014/main" val="20003"/>
                    </a:ext>
                  </a:extLst>
                </a:gridCol>
                <a:gridCol w="1444625">
                  <a:extLst>
                    <a:ext uri="{9D8B030D-6E8A-4147-A177-3AD203B41FA5}">
                      <a16:colId xmlns:a16="http://schemas.microsoft.com/office/drawing/2014/main" val="20004"/>
                    </a:ext>
                  </a:extLst>
                </a:gridCol>
                <a:gridCol w="1444625">
                  <a:extLst>
                    <a:ext uri="{9D8B030D-6E8A-4147-A177-3AD203B41FA5}">
                      <a16:colId xmlns:a16="http://schemas.microsoft.com/office/drawing/2014/main" val="20005"/>
                    </a:ext>
                  </a:extLst>
                </a:gridCol>
              </a:tblGrid>
              <a:tr h="457200">
                <a:tc>
                  <a:txBody>
                    <a:bodyPr/>
                    <a:lstStyle/>
                    <a:p>
                      <a:pPr marL="0" marR="0" lvl="0" indent="0" algn="ctr" rtl="0">
                        <a:lnSpc>
                          <a:spcPct val="100000"/>
                        </a:lnSpc>
                        <a:spcBef>
                          <a:spcPts val="0"/>
                        </a:spcBef>
                        <a:spcAft>
                          <a:spcPts val="0"/>
                        </a:spcAft>
                        <a:buClr>
                          <a:schemeClr val="dk1"/>
                        </a:buClr>
                        <a:buSzPts val="1200"/>
                        <a:buFont typeface="Calibri"/>
                        <a:buNone/>
                      </a:pPr>
                      <a:endParaRPr sz="1200" b="1" i="0" u="none" strike="noStrike" cap="none">
                        <a:solidFill>
                          <a:srgbClr val="CC3300"/>
                        </a:solidFill>
                        <a:latin typeface="Courier New"/>
                        <a:ea typeface="Courier New"/>
                        <a:cs typeface="Courier New"/>
                        <a:sym typeface="Courier New"/>
                      </a:endParaRPr>
                    </a:p>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Rows/Columns</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0</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1</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Col2</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3</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Col 4</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r h="274625">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 0</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Marks[0][0]</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Marks[0][1]</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Marks[0][2]</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Marks[0][3]</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Marks[0][4]</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1"/>
                  </a:ext>
                </a:extLst>
              </a:tr>
              <a:tr h="274625">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 1</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Marks[1][0]</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Marks[1][1]</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Marks[1][2]</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Marks[1][3]</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Marks[1][4]</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2"/>
                  </a:ext>
                </a:extLst>
              </a:tr>
              <a:tr h="274625">
                <a:tc>
                  <a:txBody>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Row 2</a:t>
                      </a:r>
                      <a:endParaRPr sz="1400" u="none" strike="noStrike" cap="none"/>
                    </a:p>
                  </a:txBody>
                  <a:tcPr marL="91450" marR="91450" marT="45650" marB="45650"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Marks[2][0]</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Marks[2][1]</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Marks[2][2]</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Marks[2][3]</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Marks[2][4]</a:t>
                      </a:r>
                      <a:endParaRPr sz="1400" u="none" strike="noStrike" cap="none"/>
                    </a:p>
                  </a:txBody>
                  <a:tcPr marL="91450" marR="91450" marT="45650" marB="456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3"/>
                  </a:ext>
                </a:extLst>
              </a:tr>
            </a:tbl>
          </a:graphicData>
        </a:graphic>
      </p:graphicFrame>
      <p:sp>
        <p:nvSpPr>
          <p:cNvPr id="202" name="Google Shape;202;p19"/>
          <p:cNvSpPr txBox="1"/>
          <p:nvPr/>
        </p:nvSpPr>
        <p:spPr>
          <a:xfrm>
            <a:off x="3200400" y="5410200"/>
            <a:ext cx="2760662" cy="21272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accent2"/>
              </a:buClr>
              <a:buSzPts val="1400"/>
              <a:buFont typeface="Constantia"/>
              <a:buNone/>
            </a:pPr>
            <a:r>
              <a:rPr lang="en-US" sz="1400" b="1" i="0" u="none" strike="noStrike" cap="none">
                <a:solidFill>
                  <a:schemeClr val="accent2"/>
                </a:solidFill>
                <a:latin typeface="Constantia"/>
                <a:ea typeface="Constantia"/>
                <a:cs typeface="Constantia"/>
                <a:sym typeface="Constantia"/>
              </a:rPr>
              <a:t>Two Dimensional Array</a:t>
            </a:r>
            <a:r>
              <a:rPr lang="en-US" sz="1400" b="1" i="0" u="none" strike="noStrike" cap="none">
                <a:solidFill>
                  <a:schemeClr val="dk1"/>
                </a:solidFill>
                <a:latin typeface="Constantia"/>
                <a:ea typeface="Constantia"/>
                <a:cs typeface="Constantia"/>
                <a:sym typeface="Constantia"/>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381000" y="12192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10253F"/>
              </a:buClr>
              <a:buSzPts val="6000"/>
              <a:buFont typeface="Calibri"/>
              <a:buNone/>
            </a:pPr>
            <a:r>
              <a:rPr lang="en-US" sz="6000" b="1" i="0" u="none">
                <a:solidFill>
                  <a:srgbClr val="10253F"/>
                </a:solidFill>
                <a:latin typeface="Calibri"/>
                <a:ea typeface="Calibri"/>
                <a:cs typeface="Calibri"/>
                <a:sym typeface="Calibri"/>
              </a:rPr>
              <a:t>Chapter 3</a:t>
            </a:r>
            <a:endParaRPr/>
          </a:p>
        </p:txBody>
      </p:sp>
      <p:sp>
        <p:nvSpPr>
          <p:cNvPr id="49" name="Google Shape;49;p2"/>
          <p:cNvSpPr txBox="1"/>
          <p:nvPr/>
        </p:nvSpPr>
        <p:spPr>
          <a:xfrm>
            <a:off x="381000" y="3276600"/>
            <a:ext cx="8229600" cy="1143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10253F"/>
              </a:buClr>
              <a:buSzPts val="6000"/>
              <a:buFont typeface="Calibri"/>
              <a:buNone/>
            </a:pPr>
            <a:r>
              <a:rPr lang="en-US" sz="6000" b="1" i="0" u="none" strike="noStrike" cap="none">
                <a:solidFill>
                  <a:srgbClr val="10253F"/>
                </a:solidFill>
                <a:latin typeface="Calibri"/>
                <a:ea typeface="Calibri"/>
                <a:cs typeface="Calibri"/>
                <a:sym typeface="Calibri"/>
              </a:rPr>
              <a:t>Arrays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p20"/>
          <p:cNvSpPr/>
          <p:nvPr/>
        </p:nvSpPr>
        <p:spPr>
          <a:xfrm>
            <a:off x="0" y="0"/>
            <a:ext cx="9144000" cy="1144587"/>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Memory Representation of a 2D Array</a:t>
            </a:r>
            <a:endParaRPr sz="1400" b="0" i="0" u="none" strike="noStrike" cap="none">
              <a:solidFill>
                <a:srgbClr val="000000"/>
              </a:solidFill>
              <a:latin typeface="Arial"/>
              <a:ea typeface="Arial"/>
              <a:cs typeface="Arial"/>
              <a:sym typeface="Arial"/>
            </a:endParaRPr>
          </a:p>
        </p:txBody>
      </p:sp>
      <p:sp>
        <p:nvSpPr>
          <p:cNvPr id="208" name="Google Shape;208;p20"/>
          <p:cNvSpPr txBox="1"/>
          <p:nvPr/>
        </p:nvSpPr>
        <p:spPr>
          <a:xfrm>
            <a:off x="228600" y="1550987"/>
            <a:ext cx="8686800" cy="2903537"/>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1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There are two ways of storing a 2-D array in memory. The first way is </a:t>
            </a:r>
            <a:r>
              <a:rPr lang="en-US" sz="2400" b="1" i="1" u="none" strike="noStrike" cap="none">
                <a:solidFill>
                  <a:schemeClr val="dk1"/>
                </a:solidFill>
                <a:latin typeface="Calibri"/>
                <a:ea typeface="Calibri"/>
                <a:cs typeface="Calibri"/>
                <a:sym typeface="Calibri"/>
              </a:rPr>
              <a:t>row-major order</a:t>
            </a:r>
            <a:r>
              <a:rPr lang="en-US" sz="2400" b="0" i="0" u="none" strike="noStrike" cap="none">
                <a:solidFill>
                  <a:schemeClr val="dk1"/>
                </a:solidFill>
                <a:latin typeface="Calibri"/>
                <a:ea typeface="Calibri"/>
                <a:cs typeface="Calibri"/>
                <a:sym typeface="Calibri"/>
              </a:rPr>
              <a:t> and the second is </a:t>
            </a:r>
            <a:r>
              <a:rPr lang="en-US" sz="2400" b="1" i="1" u="none" strike="noStrike" cap="none">
                <a:solidFill>
                  <a:schemeClr val="dk1"/>
                </a:solidFill>
                <a:latin typeface="Calibri"/>
                <a:ea typeface="Calibri"/>
                <a:cs typeface="Calibri"/>
                <a:sym typeface="Calibri"/>
              </a:rPr>
              <a:t>column-major order</a:t>
            </a: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342900" marR="0" lvl="0" indent="-190500" algn="just" rtl="0">
              <a:lnSpc>
                <a:spcPct val="11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342900" marR="0" lvl="0" indent="-342900" algn="just" rtl="0">
              <a:lnSpc>
                <a:spcPct val="11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 the row-major order the elements of the first row are stored before the elements of the second and third rows. That is, the elements of the array are stored row by row where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elements of the first row will occupy the first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th locations. </a:t>
            </a:r>
            <a:endParaRPr sz="1400" b="0" i="0" u="none" strike="noStrike" cap="none">
              <a:solidFill>
                <a:srgbClr val="000000"/>
              </a:solidFill>
              <a:latin typeface="Arial"/>
              <a:ea typeface="Arial"/>
              <a:cs typeface="Arial"/>
              <a:sym typeface="Arial"/>
            </a:endParaRPr>
          </a:p>
        </p:txBody>
      </p:sp>
      <p:graphicFrame>
        <p:nvGraphicFramePr>
          <p:cNvPr id="209" name="Google Shape;209;p20"/>
          <p:cNvGraphicFramePr/>
          <p:nvPr/>
        </p:nvGraphicFramePr>
        <p:xfrm>
          <a:off x="1295400" y="5257800"/>
          <a:ext cx="3000000" cy="3000000"/>
        </p:xfrm>
        <a:graphic>
          <a:graphicData uri="http://schemas.openxmlformats.org/drawingml/2006/table">
            <a:tbl>
              <a:tblPr>
                <a:noFill/>
                <a:tableStyleId>{A6F75023-65CB-46CA-92D5-108BDC968E1C}</a:tableStyleId>
              </a:tblPr>
              <a:tblGrid>
                <a:gridCol w="5778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7850">
                  <a:extLst>
                    <a:ext uri="{9D8B030D-6E8A-4147-A177-3AD203B41FA5}">
                      <a16:colId xmlns:a16="http://schemas.microsoft.com/office/drawing/2014/main" val="20004"/>
                    </a:ext>
                  </a:extLst>
                </a:gridCol>
                <a:gridCol w="577850">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gridCol w="577850">
                  <a:extLst>
                    <a:ext uri="{9D8B030D-6E8A-4147-A177-3AD203B41FA5}">
                      <a16:colId xmlns:a16="http://schemas.microsoft.com/office/drawing/2014/main" val="20007"/>
                    </a:ext>
                  </a:extLst>
                </a:gridCol>
                <a:gridCol w="577850">
                  <a:extLst>
                    <a:ext uri="{9D8B030D-6E8A-4147-A177-3AD203B41FA5}">
                      <a16:colId xmlns:a16="http://schemas.microsoft.com/office/drawing/2014/main" val="20008"/>
                    </a:ext>
                  </a:extLst>
                </a:gridCol>
                <a:gridCol w="577850">
                  <a:extLst>
                    <a:ext uri="{9D8B030D-6E8A-4147-A177-3AD203B41FA5}">
                      <a16:colId xmlns:a16="http://schemas.microsoft.com/office/drawing/2014/main" val="20009"/>
                    </a:ext>
                  </a:extLst>
                </a:gridCol>
                <a:gridCol w="577850">
                  <a:extLst>
                    <a:ext uri="{9D8B030D-6E8A-4147-A177-3AD203B41FA5}">
                      <a16:colId xmlns:a16="http://schemas.microsoft.com/office/drawing/2014/main" val="20010"/>
                    </a:ext>
                  </a:extLst>
                </a:gridCol>
                <a:gridCol w="577850">
                  <a:extLst>
                    <a:ext uri="{9D8B030D-6E8A-4147-A177-3AD203B41FA5}">
                      <a16:colId xmlns:a16="http://schemas.microsoft.com/office/drawing/2014/main" val="20011"/>
                    </a:ext>
                  </a:extLst>
                </a:gridCol>
              </a:tblGrid>
              <a:tr h="5937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210" name="Google Shape;210;p20"/>
          <p:cNvSpPr txBox="1"/>
          <p:nvPr/>
        </p:nvSpPr>
        <p:spPr>
          <a:xfrm>
            <a:off x="457200" y="5943600"/>
            <a:ext cx="7966075" cy="2444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A50021"/>
              </a:buClr>
              <a:buSzPts val="1000"/>
              <a:buFont typeface="Constantia"/>
              <a:buNone/>
            </a:pPr>
            <a:r>
              <a:rPr lang="en-US" sz="1000" b="1" i="0" u="none" strike="noStrike" cap="none">
                <a:solidFill>
                  <a:srgbClr val="A50021"/>
                </a:solidFill>
                <a:latin typeface="Constantia"/>
                <a:ea typeface="Constantia"/>
                <a:cs typeface="Constantia"/>
                <a:sym typeface="Constantia"/>
              </a:rPr>
              <a:t>	     (0,0)           (0, 1)          (0,2)          (0,3)          (1,0)           (1,1)            (1,2)           (1,3)            (2,0)         (2,1)              (2,2)	       (2,3)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21"/>
          <p:cNvSpPr/>
          <p:nvPr/>
        </p:nvSpPr>
        <p:spPr>
          <a:xfrm>
            <a:off x="0" y="0"/>
            <a:ext cx="9144000" cy="12192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Memory Representation of a 2D Array</a:t>
            </a:r>
            <a:endParaRPr sz="1400" b="0" i="0" u="none" strike="noStrike" cap="none">
              <a:solidFill>
                <a:srgbClr val="000000"/>
              </a:solidFill>
              <a:latin typeface="Arial"/>
              <a:ea typeface="Arial"/>
              <a:cs typeface="Arial"/>
              <a:sym typeface="Arial"/>
            </a:endParaRPr>
          </a:p>
        </p:txBody>
      </p:sp>
      <p:sp>
        <p:nvSpPr>
          <p:cNvPr id="216" name="Google Shape;216;p21"/>
          <p:cNvSpPr txBox="1"/>
          <p:nvPr/>
        </p:nvSpPr>
        <p:spPr>
          <a:xfrm>
            <a:off x="0" y="1466850"/>
            <a:ext cx="8839200" cy="2647950"/>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4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However, when we store the elements in a column major order, the elements of the first column are stored before the elements of the second and third columns. That is, the elements of the array are stored column by column where n elements of the first column will occupy the first nth locations. </a:t>
            </a:r>
            <a:endParaRPr sz="1400" b="0" i="0" u="none" strike="noStrike" cap="none">
              <a:solidFill>
                <a:srgbClr val="000000"/>
              </a:solidFill>
              <a:latin typeface="Arial"/>
              <a:ea typeface="Arial"/>
              <a:cs typeface="Arial"/>
              <a:sym typeface="Arial"/>
            </a:endParaRPr>
          </a:p>
        </p:txBody>
      </p:sp>
      <p:graphicFrame>
        <p:nvGraphicFramePr>
          <p:cNvPr id="217" name="Google Shape;217;p21"/>
          <p:cNvGraphicFramePr/>
          <p:nvPr/>
        </p:nvGraphicFramePr>
        <p:xfrm>
          <a:off x="1905000" y="4495800"/>
          <a:ext cx="3000000" cy="3000000"/>
        </p:xfrm>
        <a:graphic>
          <a:graphicData uri="http://schemas.openxmlformats.org/drawingml/2006/table">
            <a:tbl>
              <a:tblPr>
                <a:noFill/>
                <a:tableStyleId>{A6F75023-65CB-46CA-92D5-108BDC968E1C}</a:tableStyleId>
              </a:tblPr>
              <a:tblGrid>
                <a:gridCol w="468300">
                  <a:extLst>
                    <a:ext uri="{9D8B030D-6E8A-4147-A177-3AD203B41FA5}">
                      <a16:colId xmlns:a16="http://schemas.microsoft.com/office/drawing/2014/main" val="20000"/>
                    </a:ext>
                  </a:extLst>
                </a:gridCol>
                <a:gridCol w="468300">
                  <a:extLst>
                    <a:ext uri="{9D8B030D-6E8A-4147-A177-3AD203B41FA5}">
                      <a16:colId xmlns:a16="http://schemas.microsoft.com/office/drawing/2014/main" val="20001"/>
                    </a:ext>
                  </a:extLst>
                </a:gridCol>
                <a:gridCol w="468300">
                  <a:extLst>
                    <a:ext uri="{9D8B030D-6E8A-4147-A177-3AD203B41FA5}">
                      <a16:colId xmlns:a16="http://schemas.microsoft.com/office/drawing/2014/main" val="20002"/>
                    </a:ext>
                  </a:extLst>
                </a:gridCol>
                <a:gridCol w="468300">
                  <a:extLst>
                    <a:ext uri="{9D8B030D-6E8A-4147-A177-3AD203B41FA5}">
                      <a16:colId xmlns:a16="http://schemas.microsoft.com/office/drawing/2014/main" val="20003"/>
                    </a:ext>
                  </a:extLst>
                </a:gridCol>
                <a:gridCol w="468300">
                  <a:extLst>
                    <a:ext uri="{9D8B030D-6E8A-4147-A177-3AD203B41FA5}">
                      <a16:colId xmlns:a16="http://schemas.microsoft.com/office/drawing/2014/main" val="20004"/>
                    </a:ext>
                  </a:extLst>
                </a:gridCol>
                <a:gridCol w="468300">
                  <a:extLst>
                    <a:ext uri="{9D8B030D-6E8A-4147-A177-3AD203B41FA5}">
                      <a16:colId xmlns:a16="http://schemas.microsoft.com/office/drawing/2014/main" val="20005"/>
                    </a:ext>
                  </a:extLst>
                </a:gridCol>
                <a:gridCol w="468300">
                  <a:extLst>
                    <a:ext uri="{9D8B030D-6E8A-4147-A177-3AD203B41FA5}">
                      <a16:colId xmlns:a16="http://schemas.microsoft.com/office/drawing/2014/main" val="20006"/>
                    </a:ext>
                  </a:extLst>
                </a:gridCol>
                <a:gridCol w="468300">
                  <a:extLst>
                    <a:ext uri="{9D8B030D-6E8A-4147-A177-3AD203B41FA5}">
                      <a16:colId xmlns:a16="http://schemas.microsoft.com/office/drawing/2014/main" val="20007"/>
                    </a:ext>
                  </a:extLst>
                </a:gridCol>
                <a:gridCol w="468300">
                  <a:extLst>
                    <a:ext uri="{9D8B030D-6E8A-4147-A177-3AD203B41FA5}">
                      <a16:colId xmlns:a16="http://schemas.microsoft.com/office/drawing/2014/main" val="20008"/>
                    </a:ext>
                  </a:extLst>
                </a:gridCol>
                <a:gridCol w="468300">
                  <a:extLst>
                    <a:ext uri="{9D8B030D-6E8A-4147-A177-3AD203B41FA5}">
                      <a16:colId xmlns:a16="http://schemas.microsoft.com/office/drawing/2014/main" val="20009"/>
                    </a:ext>
                  </a:extLst>
                </a:gridCol>
                <a:gridCol w="468300">
                  <a:extLst>
                    <a:ext uri="{9D8B030D-6E8A-4147-A177-3AD203B41FA5}">
                      <a16:colId xmlns:a16="http://schemas.microsoft.com/office/drawing/2014/main" val="20010"/>
                    </a:ext>
                  </a:extLst>
                </a:gridCol>
                <a:gridCol w="468300">
                  <a:extLst>
                    <a:ext uri="{9D8B030D-6E8A-4147-A177-3AD203B41FA5}">
                      <a16:colId xmlns:a16="http://schemas.microsoft.com/office/drawing/2014/main" val="20011"/>
                    </a:ext>
                  </a:extLst>
                </a:gridCol>
              </a:tblGrid>
              <a:tr h="5175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Calibri"/>
                        <a:ea typeface="Calibri"/>
                        <a:cs typeface="Calibri"/>
                        <a:sym typeface="Calibri"/>
                      </a:endParaRPr>
                    </a:p>
                  </a:txBody>
                  <a:tcPr marL="91450" marR="91450" marT="45550" marB="45550">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218" name="Google Shape;218;p21"/>
          <p:cNvSpPr txBox="1"/>
          <p:nvPr/>
        </p:nvSpPr>
        <p:spPr>
          <a:xfrm>
            <a:off x="1905000" y="5181600"/>
            <a:ext cx="5592762" cy="2444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A50021"/>
              </a:buClr>
              <a:buSzPts val="1000"/>
              <a:buFont typeface="Constantia"/>
              <a:buNone/>
            </a:pPr>
            <a:r>
              <a:rPr lang="en-US" sz="1000" b="1" i="0" u="none" strike="noStrike" cap="none">
                <a:solidFill>
                  <a:srgbClr val="A50021"/>
                </a:solidFill>
                <a:latin typeface="Constantia"/>
                <a:ea typeface="Constantia"/>
                <a:cs typeface="Constantia"/>
                <a:sym typeface="Constantia"/>
              </a:rPr>
              <a:t>(0,0)       (1,0)	   (2,0)      (3,0)	    (0,1)       (1,1)	      (2,1)     (3,1)	      (0,2)      (1,2)     (2,2)       (3,2)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Google Shape;223;p22"/>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Initializing Two-dimensional Arrays</a:t>
            </a:r>
            <a:endParaRPr sz="1400" b="0" i="0" u="none" strike="noStrike" cap="none">
              <a:solidFill>
                <a:srgbClr val="000000"/>
              </a:solidFill>
              <a:latin typeface="Arial"/>
              <a:ea typeface="Arial"/>
              <a:cs typeface="Arial"/>
              <a:sym typeface="Arial"/>
            </a:endParaRPr>
          </a:p>
        </p:txBody>
      </p:sp>
      <p:sp>
        <p:nvSpPr>
          <p:cNvPr id="224" name="Google Shape;224;p22"/>
          <p:cNvSpPr txBox="1"/>
          <p:nvPr/>
        </p:nvSpPr>
        <p:spPr>
          <a:xfrm>
            <a:off x="381000" y="1371600"/>
            <a:ext cx="8458200" cy="4876800"/>
          </a:xfrm>
          <a:prstGeom prst="rect">
            <a:avLst/>
          </a:prstGeom>
          <a:noFill/>
          <a:ln>
            <a:noFill/>
          </a:ln>
        </p:spPr>
        <p:txBody>
          <a:bodyPr spcFirstLastPara="1" wrap="square" lIns="91425" tIns="45700" rIns="91425" bIns="45700" anchor="t" anchorCtr="0">
            <a:noAutofit/>
          </a:bodyPr>
          <a:lstStyle/>
          <a:p>
            <a:pPr marL="0" marR="0" lvl="0" indent="0" algn="l" rtl="0">
              <a:lnSpc>
                <a:spcPct val="17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two-dimensional array is initialized in the same was as a single dimensional array is initialized.  For example, </a:t>
            </a:r>
            <a:endParaRPr sz="1400" b="0" i="0" u="none" strike="noStrike" cap="none">
              <a:solidFill>
                <a:srgbClr val="000000"/>
              </a:solidFill>
              <a:latin typeface="Arial"/>
              <a:ea typeface="Arial"/>
              <a:cs typeface="Arial"/>
              <a:sym typeface="Arial"/>
            </a:endParaRPr>
          </a:p>
          <a:p>
            <a:pPr marL="0" marR="0" lvl="0" indent="0" algn="l" rtl="0">
              <a:lnSpc>
                <a:spcPct val="17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marks[2][3]={90, 87, 78, 68, 62, 71}; </a:t>
            </a:r>
            <a:endParaRPr sz="1400" b="0" i="0" u="none" strike="noStrike" cap="none">
              <a:solidFill>
                <a:srgbClr val="000000"/>
              </a:solidFill>
              <a:latin typeface="Arial"/>
              <a:ea typeface="Arial"/>
              <a:cs typeface="Arial"/>
              <a:sym typeface="Arial"/>
            </a:endParaRPr>
          </a:p>
          <a:p>
            <a:pPr marL="0" marR="0" lvl="0" indent="0" algn="l" rtl="0">
              <a:lnSpc>
                <a:spcPct val="17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marks[2][3]={{90,87,78},{68, 62, 71}};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3"/>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2D Arrays to Functions</a:t>
            </a:r>
            <a:endParaRPr sz="1400" b="0" i="0" u="none" strike="noStrike" cap="none">
              <a:solidFill>
                <a:srgbClr val="000000"/>
              </a:solidFill>
              <a:latin typeface="Arial"/>
              <a:ea typeface="Arial"/>
              <a:cs typeface="Arial"/>
              <a:sym typeface="Arial"/>
            </a:endParaRPr>
          </a:p>
        </p:txBody>
      </p:sp>
      <p:cxnSp>
        <p:nvCxnSpPr>
          <p:cNvPr id="230" name="Google Shape;230;p23"/>
          <p:cNvCxnSpPr/>
          <p:nvPr/>
        </p:nvCxnSpPr>
        <p:spPr>
          <a:xfrm>
            <a:off x="4495800" y="2247900"/>
            <a:ext cx="0" cy="228600"/>
          </a:xfrm>
          <a:prstGeom prst="straightConnector1">
            <a:avLst/>
          </a:prstGeom>
          <a:noFill/>
          <a:ln w="9525" cap="flat" cmpd="sng">
            <a:solidFill>
              <a:srgbClr val="000000"/>
            </a:solidFill>
            <a:prstDash val="solid"/>
            <a:miter lim="800000"/>
            <a:headEnd type="none" w="sm" len="sm"/>
            <a:tailEnd type="none" w="sm" len="sm"/>
          </a:ln>
        </p:spPr>
      </p:cxnSp>
      <p:cxnSp>
        <p:nvCxnSpPr>
          <p:cNvPr id="231" name="Google Shape;231;p23"/>
          <p:cNvCxnSpPr/>
          <p:nvPr/>
        </p:nvCxnSpPr>
        <p:spPr>
          <a:xfrm>
            <a:off x="2514600" y="2438400"/>
            <a:ext cx="0" cy="228600"/>
          </a:xfrm>
          <a:prstGeom prst="straightConnector1">
            <a:avLst/>
          </a:prstGeom>
          <a:noFill/>
          <a:ln w="28575" cap="flat" cmpd="sng">
            <a:solidFill>
              <a:schemeClr val="dk1"/>
            </a:solidFill>
            <a:prstDash val="solid"/>
            <a:miter lim="800000"/>
            <a:headEnd type="none" w="sm" len="sm"/>
            <a:tailEnd type="none" w="sm" len="sm"/>
          </a:ln>
        </p:spPr>
      </p:cxnSp>
      <p:cxnSp>
        <p:nvCxnSpPr>
          <p:cNvPr id="232" name="Google Shape;232;p23"/>
          <p:cNvCxnSpPr/>
          <p:nvPr/>
        </p:nvCxnSpPr>
        <p:spPr>
          <a:xfrm>
            <a:off x="6096000" y="2438400"/>
            <a:ext cx="0" cy="228600"/>
          </a:xfrm>
          <a:prstGeom prst="straightConnector1">
            <a:avLst/>
          </a:prstGeom>
          <a:noFill/>
          <a:ln w="28575" cap="flat" cmpd="sng">
            <a:solidFill>
              <a:schemeClr val="dk1"/>
            </a:solidFill>
            <a:prstDash val="solid"/>
            <a:miter lim="800000"/>
            <a:headEnd type="none" w="sm" len="sm"/>
            <a:tailEnd type="none" w="sm" len="sm"/>
          </a:ln>
        </p:spPr>
      </p:cxnSp>
      <p:grpSp>
        <p:nvGrpSpPr>
          <p:cNvPr id="233" name="Google Shape;233;p23"/>
          <p:cNvGrpSpPr/>
          <p:nvPr/>
        </p:nvGrpSpPr>
        <p:grpSpPr>
          <a:xfrm>
            <a:off x="990600" y="1905000"/>
            <a:ext cx="6553200" cy="1117600"/>
            <a:chOff x="624" y="1200"/>
            <a:chExt cx="4128" cy="704"/>
          </a:xfrm>
        </p:grpSpPr>
        <p:cxnSp>
          <p:nvCxnSpPr>
            <p:cNvPr id="234" name="Google Shape;234;p23"/>
            <p:cNvCxnSpPr/>
            <p:nvPr/>
          </p:nvCxnSpPr>
          <p:spPr>
            <a:xfrm>
              <a:off x="2832" y="1392"/>
              <a:ext cx="0" cy="312"/>
            </a:xfrm>
            <a:prstGeom prst="straightConnector1">
              <a:avLst/>
            </a:prstGeom>
            <a:noFill/>
            <a:ln w="28575" cap="flat" cmpd="sng">
              <a:solidFill>
                <a:schemeClr val="dk1"/>
              </a:solidFill>
              <a:prstDash val="solid"/>
              <a:miter lim="800000"/>
              <a:headEnd type="none" w="sm" len="sm"/>
              <a:tailEnd type="none" w="sm" len="sm"/>
            </a:ln>
          </p:spPr>
        </p:cxnSp>
        <p:sp>
          <p:nvSpPr>
            <p:cNvPr id="235" name="Google Shape;235;p23"/>
            <p:cNvSpPr txBox="1"/>
            <p:nvPr/>
          </p:nvSpPr>
          <p:spPr>
            <a:xfrm>
              <a:off x="624" y="1680"/>
              <a:ext cx="1488" cy="224"/>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Passing individual elements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sp>
          <p:nvSpPr>
            <p:cNvPr id="236" name="Google Shape;236;p23"/>
            <p:cNvSpPr txBox="1"/>
            <p:nvPr/>
          </p:nvSpPr>
          <p:spPr>
            <a:xfrm>
              <a:off x="1968" y="1200"/>
              <a:ext cx="1968" cy="240"/>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2D Array for Inter Function Communication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cxnSp>
          <p:nvCxnSpPr>
            <p:cNvPr id="237" name="Google Shape;237;p23"/>
            <p:cNvCxnSpPr/>
            <p:nvPr/>
          </p:nvCxnSpPr>
          <p:spPr>
            <a:xfrm>
              <a:off x="1584" y="1536"/>
              <a:ext cx="2256" cy="0"/>
            </a:xfrm>
            <a:prstGeom prst="straightConnector1">
              <a:avLst/>
            </a:prstGeom>
            <a:noFill/>
            <a:ln w="28575" cap="flat" cmpd="sng">
              <a:solidFill>
                <a:schemeClr val="dk1"/>
              </a:solidFill>
              <a:prstDash val="solid"/>
              <a:miter lim="800000"/>
              <a:headEnd type="none" w="sm" len="sm"/>
              <a:tailEnd type="none" w="sm" len="sm"/>
            </a:ln>
          </p:spPr>
        </p:cxnSp>
        <p:sp>
          <p:nvSpPr>
            <p:cNvPr id="238" name="Google Shape;238;p23"/>
            <p:cNvSpPr txBox="1"/>
            <p:nvPr/>
          </p:nvSpPr>
          <p:spPr>
            <a:xfrm>
              <a:off x="2448" y="1680"/>
              <a:ext cx="864"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Passing a row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sp>
          <p:nvSpPr>
            <p:cNvPr id="239" name="Google Shape;239;p23"/>
            <p:cNvSpPr txBox="1"/>
            <p:nvPr/>
          </p:nvSpPr>
          <p:spPr>
            <a:xfrm>
              <a:off x="3456" y="1680"/>
              <a:ext cx="1296" cy="216"/>
            </a:xfrm>
            <a:prstGeom prst="rect">
              <a:avLst/>
            </a:prstGeom>
            <a:solidFill>
              <a:srgbClr val="FFCC00"/>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990033"/>
                </a:buClr>
                <a:buSzPts val="1200"/>
                <a:buFont typeface="Calibri"/>
                <a:buNone/>
              </a:pPr>
              <a:r>
                <a:rPr lang="en-US" sz="1200" b="1" i="0" u="none" strike="noStrike" cap="none">
                  <a:solidFill>
                    <a:srgbClr val="990033"/>
                  </a:solidFill>
                  <a:latin typeface="Calibri"/>
                  <a:ea typeface="Calibri"/>
                  <a:cs typeface="Calibri"/>
                  <a:sym typeface="Calibri"/>
                </a:rPr>
                <a:t>Passing the entire 2D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200"/>
                <a:buFont typeface="Arial"/>
                <a:buNone/>
              </a:pPr>
              <a:endParaRPr sz="1200" b="1" i="0" u="none" strike="noStrike" cap="none">
                <a:solidFill>
                  <a:srgbClr val="990033"/>
                </a:solidFill>
                <a:latin typeface="Calibri"/>
                <a:ea typeface="Calibri"/>
                <a:cs typeface="Calibri"/>
                <a:sym typeface="Calibri"/>
              </a:endParaRPr>
            </a:p>
          </p:txBody>
        </p:sp>
      </p:grpSp>
      <p:sp>
        <p:nvSpPr>
          <p:cNvPr id="240" name="Google Shape;240;p23"/>
          <p:cNvSpPr txBox="1"/>
          <p:nvPr/>
        </p:nvSpPr>
        <p:spPr>
          <a:xfrm>
            <a:off x="381000" y="3657600"/>
            <a:ext cx="8534400" cy="210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There are three ways of passing two-dimensional arrays to a function.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First, we can pass individual elements of the array. This is exactly same as we passed element of a one-dimensional array.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Google Shape;245;p24"/>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Passing 2D Arrays to Functions</a:t>
            </a:r>
            <a:endParaRPr sz="1400" b="0" i="0" u="none" strike="noStrike" cap="none">
              <a:solidFill>
                <a:srgbClr val="000000"/>
              </a:solidFill>
              <a:latin typeface="Arial"/>
              <a:ea typeface="Arial"/>
              <a:cs typeface="Arial"/>
              <a:sym typeface="Arial"/>
            </a:endParaRPr>
          </a:p>
        </p:txBody>
      </p:sp>
      <p:sp>
        <p:nvSpPr>
          <p:cNvPr id="246" name="Google Shape;246;p24"/>
          <p:cNvSpPr txBox="1"/>
          <p:nvPr/>
        </p:nvSpPr>
        <p:spPr>
          <a:xfrm>
            <a:off x="304800" y="1066800"/>
            <a:ext cx="2003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1" i="1" u="none" strike="noStrike" cap="none">
                <a:solidFill>
                  <a:schemeClr val="dk1"/>
                </a:solidFill>
                <a:latin typeface="Calibri"/>
                <a:ea typeface="Calibri"/>
                <a:cs typeface="Calibri"/>
                <a:sym typeface="Calibri"/>
              </a:rPr>
              <a:t>Passing a row</a:t>
            </a: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aphicFrame>
        <p:nvGraphicFramePr>
          <p:cNvPr id="247" name="Google Shape;247;p24"/>
          <p:cNvGraphicFramePr/>
          <p:nvPr/>
        </p:nvGraphicFramePr>
        <p:xfrm>
          <a:off x="1828800" y="1600200"/>
          <a:ext cx="3000000" cy="3000000"/>
        </p:xfrm>
        <a:graphic>
          <a:graphicData uri="http://schemas.openxmlformats.org/drawingml/2006/table">
            <a:tbl>
              <a:tblPr>
                <a:noFill/>
                <a:tableStyleId>{A6F75023-65CB-46CA-92D5-108BDC968E1C}</a:tableStyleId>
              </a:tblPr>
              <a:tblGrid>
                <a:gridCol w="5114925">
                  <a:extLst>
                    <a:ext uri="{9D8B030D-6E8A-4147-A177-3AD203B41FA5}">
                      <a16:colId xmlns:a16="http://schemas.microsoft.com/office/drawing/2014/main" val="20000"/>
                    </a:ext>
                  </a:extLst>
                </a:gridCol>
              </a:tblGrid>
              <a:tr h="1082675">
                <a:tc>
                  <a:txBody>
                    <a:bodyPr/>
                    <a:lstStyle/>
                    <a:p>
                      <a:pPr marL="0" marR="0" lvl="0" indent="0" algn="just" rtl="0">
                        <a:lnSpc>
                          <a:spcPct val="100000"/>
                        </a:lnSpc>
                        <a:spcBef>
                          <a:spcPts val="0"/>
                        </a:spcBef>
                        <a:spcAft>
                          <a:spcPts val="0"/>
                        </a:spcAft>
                        <a:buClr>
                          <a:srgbClr val="CC3300"/>
                        </a:buClr>
                        <a:buSzPts val="1300"/>
                        <a:buFont typeface="Courier New"/>
                        <a:buNone/>
                      </a:pPr>
                      <a:r>
                        <a:rPr lang="en-US" sz="1300" b="1" i="0" u="sng" strike="noStrike" cap="none">
                          <a:solidFill>
                            <a:srgbClr val="CC3300"/>
                          </a:solidFill>
                          <a:latin typeface="Courier New"/>
                          <a:ea typeface="Courier New"/>
                          <a:cs typeface="Courier New"/>
                          <a:sym typeface="Courier New"/>
                        </a:rPr>
                        <a:t>Calling function</a:t>
                      </a:r>
                      <a:endParaRPr sz="1400" u="none" strike="noStrike" cap="none"/>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main()</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arr[2][3]= ( {1, 2, 3}, {4, 5, 6} };</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func(arr[1]);</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r h="1281100">
                <a:tc>
                  <a:txBody>
                    <a:bodyPr/>
                    <a:lstStyle/>
                    <a:p>
                      <a:pPr marL="0" marR="0" lvl="0" indent="0" algn="just" rtl="0">
                        <a:lnSpc>
                          <a:spcPct val="100000"/>
                        </a:lnSpc>
                        <a:spcBef>
                          <a:spcPts val="0"/>
                        </a:spcBef>
                        <a:spcAft>
                          <a:spcPts val="0"/>
                        </a:spcAft>
                        <a:buClr>
                          <a:srgbClr val="CC3300"/>
                        </a:buClr>
                        <a:buSzPts val="1300"/>
                        <a:buFont typeface="Courier New"/>
                        <a:buNone/>
                      </a:pPr>
                      <a:r>
                        <a:rPr lang="en-US" sz="1300" b="1" i="0" u="sng" strike="noStrike" cap="none">
                          <a:solidFill>
                            <a:srgbClr val="CC3300"/>
                          </a:solidFill>
                          <a:latin typeface="Courier New"/>
                          <a:ea typeface="Courier New"/>
                          <a:cs typeface="Courier New"/>
                          <a:sym typeface="Courier New"/>
                        </a:rPr>
                        <a:t>Called function</a:t>
                      </a:r>
                      <a:endParaRPr sz="1400" u="none" strike="noStrike" cap="none"/>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void func(int arr[])</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int i;</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for(i=0;i&lt;3;i++)  </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	   printf("%d", arr[i] * 10);</a:t>
                      </a:r>
                      <a:endParaRPr sz="1300" b="1" i="0" u="none" strike="noStrike" cap="none">
                        <a:solidFill>
                          <a:srgbClr val="CC33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CC3300"/>
                        </a:buClr>
                        <a:buSzPts val="1300"/>
                        <a:buFont typeface="Courier New"/>
                        <a:buNone/>
                      </a:pPr>
                      <a:r>
                        <a:rPr lang="en-US" sz="1300" b="1" i="0" u="none" strike="noStrike" cap="none">
                          <a:solidFill>
                            <a:srgbClr val="CC3300"/>
                          </a:solidFill>
                          <a:latin typeface="Courier New"/>
                          <a:ea typeface="Courier New"/>
                          <a:cs typeface="Courier New"/>
                          <a:sym typeface="Courier New"/>
                        </a:rPr>
                        <a:t>}</a:t>
                      </a:r>
                      <a:endParaRPr sz="1400" u="none" strike="noStrike" cap="none"/>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1"/>
                  </a:ext>
                </a:extLst>
              </a:tr>
            </a:tbl>
          </a:graphicData>
        </a:graphic>
      </p:graphicFrame>
      <p:sp>
        <p:nvSpPr>
          <p:cNvPr id="248" name="Google Shape;248;p24"/>
          <p:cNvSpPr txBox="1"/>
          <p:nvPr/>
        </p:nvSpPr>
        <p:spPr>
          <a:xfrm>
            <a:off x="381000" y="4429125"/>
            <a:ext cx="8610600" cy="1917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1" i="1" u="none" strike="noStrike" cap="none">
                <a:solidFill>
                  <a:schemeClr val="dk1"/>
                </a:solidFill>
                <a:latin typeface="Calibri"/>
                <a:ea typeface="Calibri"/>
                <a:cs typeface="Calibri"/>
                <a:sym typeface="Calibri"/>
              </a:rPr>
              <a:t>Passing the entire 2D array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To pass a two dimensional array to a function, we use the array name as the actual parameter. (The same we did in case of a 1D array.) However, the parameter in the called function must indicate that the array has two dimensions.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25"/>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Pointers and 2D Arrays </a:t>
            </a:r>
            <a:endParaRPr sz="1400" b="0" i="0" u="none" strike="noStrike" cap="none">
              <a:solidFill>
                <a:srgbClr val="000000"/>
              </a:solidFill>
              <a:latin typeface="Arial"/>
              <a:ea typeface="Arial"/>
              <a:cs typeface="Arial"/>
              <a:sym typeface="Arial"/>
            </a:endParaRPr>
          </a:p>
        </p:txBody>
      </p:sp>
      <p:sp>
        <p:nvSpPr>
          <p:cNvPr id="254" name="Google Shape;254;p25"/>
          <p:cNvSpPr txBox="1"/>
          <p:nvPr/>
        </p:nvSpPr>
        <p:spPr>
          <a:xfrm>
            <a:off x="228600" y="1295400"/>
            <a:ext cx="8534400" cy="3159125"/>
          </a:xfrm>
          <a:prstGeom prst="rect">
            <a:avLst/>
          </a:prstGeom>
          <a:noFill/>
          <a:ln>
            <a:noFill/>
          </a:ln>
        </p:spPr>
        <p:txBody>
          <a:bodyPr spcFirstLastPara="1" wrap="square" lIns="91425" tIns="45700" rIns="91425" bIns="45700" anchor="t" anchorCtr="0">
            <a:noAutofit/>
          </a:bodyPr>
          <a:lstStyle/>
          <a:p>
            <a:pPr marL="0" marR="0" lvl="0" indent="0" algn="ctr" rtl="0">
              <a:lnSpc>
                <a:spcPct val="10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Individual elements of the array </a:t>
            </a:r>
            <a:r>
              <a:rPr lang="en-US" sz="2400" b="1" i="1" u="none" strike="noStrike" cap="none">
                <a:solidFill>
                  <a:schemeClr val="dk1"/>
                </a:solidFill>
                <a:latin typeface="Calibri"/>
                <a:ea typeface="Calibri"/>
                <a:cs typeface="Calibri"/>
                <a:sym typeface="Calibri"/>
              </a:rPr>
              <a:t>mat</a:t>
            </a:r>
            <a:r>
              <a:rPr lang="en-US" sz="2400" b="0" i="0" u="none" strike="noStrike" cap="none">
                <a:solidFill>
                  <a:schemeClr val="dk1"/>
                </a:solidFill>
                <a:latin typeface="Calibri"/>
                <a:ea typeface="Calibri"/>
                <a:cs typeface="Calibri"/>
                <a:sym typeface="Calibri"/>
              </a:rPr>
              <a:t> can be accessed using either: </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mat[i][j] or *(*(mat + i) + j) or*(mat[i]+j); </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Pointer to a one-dimensional array can be declared as:</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arr[]={1,2,3,4,5};</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*parr;</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parr=arr;</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Similarly, pointer to a two-dimensional array can be declared as:</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arr[2][2]={{1,2},{3,4}};</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(*parr)[2];</a:t>
            </a:r>
            <a:endParaRPr sz="1400" b="0" i="0" u="none" strike="noStrike" cap="none">
              <a:solidFill>
                <a:srgbClr val="000000"/>
              </a:solidFill>
              <a:latin typeface="Arial"/>
              <a:ea typeface="Arial"/>
              <a:cs typeface="Arial"/>
              <a:sym typeface="Arial"/>
            </a:endParaRPr>
          </a:p>
          <a:p>
            <a:pPr marL="0" marR="0" lvl="0" indent="0" algn="l" rtl="0">
              <a:lnSpc>
                <a:spcPct val="10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parr=arr;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59" name="Google Shape;259;p26"/>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Multi-dimensional Arrays </a:t>
            </a:r>
            <a:endParaRPr sz="1400" b="0" i="0" u="none" strike="noStrike" cap="none">
              <a:solidFill>
                <a:srgbClr val="000000"/>
              </a:solidFill>
              <a:latin typeface="Arial"/>
              <a:ea typeface="Arial"/>
              <a:cs typeface="Arial"/>
              <a:sym typeface="Arial"/>
            </a:endParaRPr>
          </a:p>
        </p:txBody>
      </p:sp>
      <p:sp>
        <p:nvSpPr>
          <p:cNvPr id="260" name="Google Shape;260;p26"/>
          <p:cNvSpPr txBox="1"/>
          <p:nvPr/>
        </p:nvSpPr>
        <p:spPr>
          <a:xfrm>
            <a:off x="0" y="1143000"/>
            <a:ext cx="9144000" cy="4953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1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multi-dimensional array is an array of arrays. </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Like we have one index in a single dimensional array, two indices in a two-dimensional array, in the same way we have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indices in a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-dimensional array or multi-dimensional array.</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Conversely, an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dimensional array is specified using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indices. </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An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dimensional m1 x m2 x m3 x ….. mn array is a collection of m1×m2×m3</a:t>
            </a:r>
            <a:r>
              <a:rPr lang="en-US" sz="1800" b="0" i="0" u="none" strike="noStrike" cap="none">
                <a:solidFill>
                  <a:schemeClr val="dk1"/>
                </a:solidFill>
                <a:latin typeface="Constantia"/>
                <a:ea typeface="Constantia"/>
                <a:cs typeface="Constantia"/>
                <a:sym typeface="Constantia"/>
              </a:rPr>
              <a:t>×</a:t>
            </a:r>
            <a:r>
              <a:rPr lang="en-US" sz="2400" b="0" i="0" u="none" strike="noStrike" cap="none">
                <a:solidFill>
                  <a:schemeClr val="dk1"/>
                </a:solidFill>
                <a:latin typeface="Calibri"/>
                <a:ea typeface="Calibri"/>
                <a:cs typeface="Calibri"/>
                <a:sym typeface="Calibri"/>
              </a:rPr>
              <a:t> ….. </a:t>
            </a:r>
            <a:r>
              <a:rPr lang="en-US" sz="1800" b="0" i="0" u="none" strike="noStrike" cap="none">
                <a:solidFill>
                  <a:schemeClr val="dk1"/>
                </a:solidFill>
                <a:latin typeface="Constantia"/>
                <a:ea typeface="Constantia"/>
                <a:cs typeface="Constantia"/>
                <a:sym typeface="Constantia"/>
              </a:rPr>
              <a:t>×</a:t>
            </a:r>
            <a:r>
              <a:rPr lang="en-US" sz="2400" b="0" i="0" u="none" strike="noStrike" cap="none">
                <a:solidFill>
                  <a:schemeClr val="dk1"/>
                </a:solidFill>
                <a:latin typeface="Calibri"/>
                <a:ea typeface="Calibri"/>
                <a:cs typeface="Calibri"/>
                <a:sym typeface="Calibri"/>
              </a:rPr>
              <a:t>mn elements.</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 a multi-dimensional array, a particular element is specified by using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subscripts as A[I</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][I</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][I</a:t>
            </a:r>
            <a:r>
              <a:rPr lang="en-US" sz="2400" b="0" i="0" u="none" strike="noStrike" cap="none" baseline="-25000">
                <a:solidFill>
                  <a:schemeClr val="dk1"/>
                </a:solidFill>
                <a:latin typeface="Calibri"/>
                <a:ea typeface="Calibri"/>
                <a:cs typeface="Calibri"/>
                <a:sym typeface="Calibri"/>
              </a:rPr>
              <a:t>3</a:t>
            </a:r>
            <a:r>
              <a:rPr lang="en-US" sz="2400" b="0" i="0" u="none" strike="noStrike" cap="none">
                <a:solidFill>
                  <a:schemeClr val="dk1"/>
                </a:solidFill>
                <a:latin typeface="Calibri"/>
                <a:ea typeface="Calibri"/>
                <a:cs typeface="Calibri"/>
                <a:sym typeface="Calibri"/>
              </a:rPr>
              <a:t>]…[I</a:t>
            </a:r>
            <a:r>
              <a:rPr lang="en-US" sz="2400" b="0" i="0" u="none" strike="noStrike" cap="none" baseline="-25000">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where </a:t>
            </a:r>
            <a:endParaRPr sz="1400" b="0" i="0" u="none" strike="noStrike" cap="none">
              <a:solidFill>
                <a:srgbClr val="000000"/>
              </a:solidFill>
              <a:latin typeface="Arial"/>
              <a:ea typeface="Arial"/>
              <a:cs typeface="Arial"/>
              <a:sym typeface="Arial"/>
            </a:endParaRPr>
          </a:p>
          <a:p>
            <a:pPr marL="285750" marR="0" lvl="0" indent="-285750" algn="l" rtl="0">
              <a:lnSpc>
                <a:spcPct val="115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&lt;=M</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	I</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&lt;=M</a:t>
            </a:r>
            <a:r>
              <a:rPr lang="en-US" sz="2400" b="0" i="0" u="none" strike="noStrike" cap="none" baseline="-25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I</a:t>
            </a:r>
            <a:r>
              <a:rPr lang="en-US" sz="2400" b="0" i="0" u="none" strike="noStrike" cap="none" baseline="-25000">
                <a:solidFill>
                  <a:schemeClr val="dk1"/>
                </a:solidFill>
                <a:latin typeface="Calibri"/>
                <a:ea typeface="Calibri"/>
                <a:cs typeface="Calibri"/>
                <a:sym typeface="Calibri"/>
              </a:rPr>
              <a:t>3</a:t>
            </a:r>
            <a:r>
              <a:rPr lang="en-US" sz="2400" b="0" i="0" u="none" strike="noStrike" cap="none">
                <a:solidFill>
                  <a:schemeClr val="dk1"/>
                </a:solidFill>
                <a:latin typeface="Calibri"/>
                <a:ea typeface="Calibri"/>
                <a:cs typeface="Calibri"/>
                <a:sym typeface="Calibri"/>
              </a:rPr>
              <a:t> &lt;= M</a:t>
            </a:r>
            <a:r>
              <a:rPr lang="en-US" sz="2400" b="0" i="0" u="none" strike="noStrike" cap="none" baseline="-25000">
                <a:solidFill>
                  <a:schemeClr val="dk1"/>
                </a:solidFill>
                <a:latin typeface="Calibri"/>
                <a:ea typeface="Calibri"/>
                <a:cs typeface="Calibri"/>
                <a:sym typeface="Calibri"/>
              </a:rPr>
              <a:t>3</a:t>
            </a:r>
            <a:r>
              <a:rPr lang="en-US" sz="2400" b="0" i="0" u="none" strike="noStrike" cap="none">
                <a:solidFill>
                  <a:schemeClr val="dk1"/>
                </a:solidFill>
                <a:latin typeface="Calibri"/>
                <a:ea typeface="Calibri"/>
                <a:cs typeface="Calibri"/>
                <a:sym typeface="Calibri"/>
              </a:rPr>
              <a:t>	………	I</a:t>
            </a:r>
            <a:r>
              <a:rPr lang="en-US" sz="2400" b="0" i="0" u="none" strike="noStrike" cap="none" baseline="-25000">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&lt;= M</a:t>
            </a:r>
            <a:r>
              <a:rPr lang="en-US" sz="2400" b="0" i="0" u="none" strike="noStrike" cap="none" baseline="-25000">
                <a:solidFill>
                  <a:schemeClr val="dk1"/>
                </a:solidFill>
                <a:latin typeface="Calibri"/>
                <a:ea typeface="Calibri"/>
                <a:cs typeface="Calibri"/>
                <a:sym typeface="Calibri"/>
              </a:rPr>
              <a:t>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264"/>
        <p:cNvGrpSpPr/>
        <p:nvPr/>
      </p:nvGrpSpPr>
      <p:grpSpPr>
        <a:xfrm>
          <a:off x="0" y="0"/>
          <a:ext cx="0" cy="0"/>
          <a:chOff x="0" y="0"/>
          <a:chExt cx="0" cy="0"/>
        </a:xfrm>
      </p:grpSpPr>
      <p:sp>
        <p:nvSpPr>
          <p:cNvPr id="265" name="Google Shape;265;p27"/>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Multi-dimensional Arrays </a:t>
            </a:r>
            <a:endParaRPr sz="1400" b="0" i="0" u="none" strike="noStrike" cap="none">
              <a:solidFill>
                <a:srgbClr val="000000"/>
              </a:solidFill>
              <a:latin typeface="Arial"/>
              <a:ea typeface="Arial"/>
              <a:cs typeface="Arial"/>
              <a:sym typeface="Arial"/>
            </a:endParaRPr>
          </a:p>
        </p:txBody>
      </p:sp>
      <p:graphicFrame>
        <p:nvGraphicFramePr>
          <p:cNvPr id="266" name="Google Shape;266;p27"/>
          <p:cNvGraphicFramePr/>
          <p:nvPr/>
        </p:nvGraphicFramePr>
        <p:xfrm>
          <a:off x="1752600" y="2286000"/>
          <a:ext cx="5486400" cy="2895600"/>
        </p:xfrm>
        <a:graphic>
          <a:graphicData uri="http://schemas.openxmlformats.org/presentationml/2006/ole">
            <mc:AlternateContent xmlns:mc="http://schemas.openxmlformats.org/markup-compatibility/2006">
              <mc:Choice xmlns:v="urn:schemas-microsoft-com:vml" Requires="v">
                <p:oleObj spid="_x0000_s61443" r:id="rId5" imgW="5486400" imgH="2895600" progId="Paint.Picture">
                  <p:embed/>
                </p:oleObj>
              </mc:Choice>
              <mc:Fallback>
                <p:oleObj r:id="rId5" imgW="5486400" imgH="2895600" progId="Paint.Picture">
                  <p:embed/>
                  <p:pic>
                    <p:nvPicPr>
                      <p:cNvPr id="266" name="Google Shape;266;p27"/>
                      <p:cNvPicPr preferRelativeResize="0"/>
                      <p:nvPr/>
                    </p:nvPicPr>
                    <p:blipFill rotWithShape="1">
                      <a:blip r:embed="rId6">
                        <a:alphaModFix/>
                      </a:blip>
                      <a:srcRect/>
                      <a:stretch/>
                    </p:blipFill>
                    <p:spPr>
                      <a:xfrm>
                        <a:off x="1752600" y="2286000"/>
                        <a:ext cx="5486400" cy="2895600"/>
                      </a:xfrm>
                      <a:prstGeom prst="rect">
                        <a:avLst/>
                      </a:prstGeom>
                      <a:noFill/>
                      <a:ln>
                        <a:noFill/>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28"/>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Initializing Multi-dimensional Arrays </a:t>
            </a:r>
            <a:endParaRPr sz="1400" b="0" i="0" u="none" strike="noStrike" cap="none">
              <a:solidFill>
                <a:srgbClr val="000000"/>
              </a:solidFill>
              <a:latin typeface="Arial"/>
              <a:ea typeface="Arial"/>
              <a:cs typeface="Arial"/>
              <a:sym typeface="Arial"/>
            </a:endParaRPr>
          </a:p>
        </p:txBody>
      </p:sp>
      <p:sp>
        <p:nvSpPr>
          <p:cNvPr id="272" name="Google Shape;272;p28"/>
          <p:cNvSpPr txBox="1"/>
          <p:nvPr/>
        </p:nvSpPr>
        <p:spPr>
          <a:xfrm>
            <a:off x="0" y="1143000"/>
            <a:ext cx="9144000" cy="4953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6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 multi-dimensional array is declared and initialized the same way as we declare and initialize one- and two-dimensional arrays.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29"/>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Pointers and  Three-dimensional Arrays </a:t>
            </a:r>
            <a:endParaRPr sz="1400" b="0" i="0" u="none" strike="noStrike" cap="none">
              <a:solidFill>
                <a:srgbClr val="000000"/>
              </a:solidFill>
              <a:latin typeface="Arial"/>
              <a:ea typeface="Arial"/>
              <a:cs typeface="Arial"/>
              <a:sym typeface="Arial"/>
            </a:endParaRPr>
          </a:p>
        </p:txBody>
      </p:sp>
      <p:sp>
        <p:nvSpPr>
          <p:cNvPr id="278" name="Google Shape;278;p29"/>
          <p:cNvSpPr txBox="1"/>
          <p:nvPr/>
        </p:nvSpPr>
        <p:spPr>
          <a:xfrm>
            <a:off x="228600" y="1371600"/>
            <a:ext cx="8534400" cy="49530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 pointer to a three-dimensional array can be declared as:</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arr[2][2][2]={1,2,3,4,5,6,7,8};</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(*parr)[2][2];</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parr=arr;</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We can access an element of a three-dimensional array by writing:</a:t>
            </a:r>
            <a:endParaRPr sz="1400" b="0" i="0" u="none" strike="noStrike" cap="none">
              <a:solidFill>
                <a:srgbClr val="000000"/>
              </a:solidFill>
              <a:latin typeface="Arial"/>
              <a:ea typeface="Arial"/>
              <a:cs typeface="Arial"/>
              <a:sym typeface="Arial"/>
            </a:endParaRPr>
          </a:p>
          <a:p>
            <a:pPr marL="285750" marR="0" lvl="0" indent="-285750" algn="l" rtl="0">
              <a:lnSpc>
                <a:spcPct val="16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arr[i][j][k]= *(*(*(arr+i)+j)+k)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3"/>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Introduction </a:t>
            </a:r>
            <a:endParaRPr sz="1400" b="0" i="0" u="none" strike="noStrike" cap="none">
              <a:solidFill>
                <a:srgbClr val="000000"/>
              </a:solidFill>
              <a:latin typeface="Arial"/>
              <a:ea typeface="Arial"/>
              <a:cs typeface="Arial"/>
              <a:sym typeface="Arial"/>
            </a:endParaRPr>
          </a:p>
        </p:txBody>
      </p:sp>
      <p:sp>
        <p:nvSpPr>
          <p:cNvPr id="55" name="Google Shape;55;p3"/>
          <p:cNvSpPr txBox="1"/>
          <p:nvPr/>
        </p:nvSpPr>
        <p:spPr>
          <a:xfrm>
            <a:off x="0" y="1066800"/>
            <a:ext cx="9144000" cy="44958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25000"/>
              </a:lnSpc>
              <a:spcBef>
                <a:spcPts val="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An array is a collection of similar data elements. </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These data elements have the same data type. </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Elements of arrays are stored in consecutive memory locations and are referenced by an index (also known as the subscript). </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Declaring an array means specifying three things:</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1" u="none" strike="noStrike" cap="none">
                <a:solidFill>
                  <a:schemeClr val="dk1"/>
                </a:solidFill>
                <a:latin typeface="Calibri"/>
                <a:ea typeface="Calibri"/>
                <a:cs typeface="Calibri"/>
                <a:sym typeface="Calibri"/>
              </a:rPr>
              <a:t>	Data type </a:t>
            </a:r>
            <a:r>
              <a:rPr lang="en-US" sz="2000" b="0" i="0" u="none" strike="noStrike" cap="none">
                <a:solidFill>
                  <a:schemeClr val="dk1"/>
                </a:solidFill>
                <a:latin typeface="Calibri"/>
                <a:ea typeface="Calibri"/>
                <a:cs typeface="Calibri"/>
                <a:sym typeface="Calibri"/>
              </a:rPr>
              <a:t>- what kind of values it can store. For example, int, char, float</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r>
              <a:rPr lang="en-US" sz="2000" b="0" i="1" u="none" strike="noStrike" cap="none">
                <a:solidFill>
                  <a:schemeClr val="dk1"/>
                </a:solidFill>
                <a:latin typeface="Calibri"/>
                <a:ea typeface="Calibri"/>
                <a:cs typeface="Calibri"/>
                <a:sym typeface="Calibri"/>
              </a:rPr>
              <a:t>Name </a:t>
            </a:r>
            <a:r>
              <a:rPr lang="en-US" sz="2000" b="0" i="0" u="none" strike="noStrike" cap="none">
                <a:solidFill>
                  <a:schemeClr val="dk1"/>
                </a:solidFill>
                <a:latin typeface="Calibri"/>
                <a:ea typeface="Calibri"/>
                <a:cs typeface="Calibri"/>
                <a:sym typeface="Calibri"/>
              </a:rPr>
              <a:t>- to identify the array</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r>
              <a:rPr lang="en-US" sz="2000" b="0" i="1" u="none" strike="noStrike" cap="none">
                <a:solidFill>
                  <a:schemeClr val="dk1"/>
                </a:solidFill>
                <a:latin typeface="Calibri"/>
                <a:ea typeface="Calibri"/>
                <a:cs typeface="Calibri"/>
                <a:sym typeface="Calibri"/>
              </a:rPr>
              <a:t>Size </a:t>
            </a:r>
            <a:r>
              <a:rPr lang="en-US" sz="2000" b="0" i="0" u="none" strike="noStrike" cap="none">
                <a:solidFill>
                  <a:schemeClr val="dk1"/>
                </a:solidFill>
                <a:latin typeface="Calibri"/>
                <a:ea typeface="Calibri"/>
                <a:cs typeface="Calibri"/>
                <a:sym typeface="Calibri"/>
              </a:rPr>
              <a:t>- the maximum number of values that the array can hold</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3000"/>
              <a:buFont typeface="Arial"/>
              <a:buChar char="•"/>
            </a:pPr>
            <a:r>
              <a:rPr lang="en-US" sz="2000" b="0" i="0" u="none" strike="noStrike" cap="none">
                <a:solidFill>
                  <a:schemeClr val="dk1"/>
                </a:solidFill>
                <a:latin typeface="Calibri"/>
                <a:ea typeface="Calibri"/>
                <a:cs typeface="Calibri"/>
                <a:sym typeface="Calibri"/>
              </a:rPr>
              <a:t>Arrays are declared using the following syntax:</a:t>
            </a:r>
            <a:endParaRPr sz="1400" b="0" i="0" u="none" strike="noStrike" cap="none">
              <a:solidFill>
                <a:srgbClr val="000000"/>
              </a:solidFill>
              <a:latin typeface="Arial"/>
              <a:ea typeface="Arial"/>
              <a:cs typeface="Arial"/>
              <a:sym typeface="Arial"/>
            </a:endParaRPr>
          </a:p>
          <a:p>
            <a:pPr marL="285750" marR="0" lvl="0" indent="-285750" algn="l" rtl="0">
              <a:lnSpc>
                <a:spcPct val="125000"/>
              </a:lnSpc>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type name[size];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graphicFrame>
        <p:nvGraphicFramePr>
          <p:cNvPr id="56" name="Google Shape;56;p3"/>
          <p:cNvGraphicFramePr/>
          <p:nvPr/>
        </p:nvGraphicFramePr>
        <p:xfrm>
          <a:off x="914400" y="5486400"/>
          <a:ext cx="7238950" cy="457210"/>
        </p:xfrm>
        <a:graphic>
          <a:graphicData uri="http://schemas.openxmlformats.org/drawingml/2006/table">
            <a:tbl>
              <a:tblPr>
                <a:noFill/>
                <a:tableStyleId>{A6F75023-65CB-46CA-92D5-108BDC968E1C}</a:tableStyleId>
              </a:tblPr>
              <a:tblGrid>
                <a:gridCol w="852475">
                  <a:extLst>
                    <a:ext uri="{9D8B030D-6E8A-4147-A177-3AD203B41FA5}">
                      <a16:colId xmlns:a16="http://schemas.microsoft.com/office/drawing/2014/main" val="20000"/>
                    </a:ext>
                  </a:extLst>
                </a:gridCol>
                <a:gridCol w="708025">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gridCol w="712775">
                  <a:extLst>
                    <a:ext uri="{9D8B030D-6E8A-4147-A177-3AD203B41FA5}">
                      <a16:colId xmlns:a16="http://schemas.microsoft.com/office/drawing/2014/main" val="20003"/>
                    </a:ext>
                  </a:extLst>
                </a:gridCol>
                <a:gridCol w="708025">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09600">
                  <a:extLst>
                    <a:ext uri="{9D8B030D-6E8A-4147-A177-3AD203B41FA5}">
                      <a16:colId xmlns:a16="http://schemas.microsoft.com/office/drawing/2014/main" val="20006"/>
                    </a:ext>
                  </a:extLst>
                </a:gridCol>
                <a:gridCol w="708025">
                  <a:extLst>
                    <a:ext uri="{9D8B030D-6E8A-4147-A177-3AD203B41FA5}">
                      <a16:colId xmlns:a16="http://schemas.microsoft.com/office/drawing/2014/main" val="20007"/>
                    </a:ext>
                  </a:extLst>
                </a:gridCol>
                <a:gridCol w="712775">
                  <a:extLst>
                    <a:ext uri="{9D8B030D-6E8A-4147-A177-3AD203B41FA5}">
                      <a16:colId xmlns:a16="http://schemas.microsoft.com/office/drawing/2014/main" val="20008"/>
                    </a:ext>
                  </a:extLst>
                </a:gridCol>
                <a:gridCol w="708025">
                  <a:extLst>
                    <a:ext uri="{9D8B030D-6E8A-4147-A177-3AD203B41FA5}">
                      <a16:colId xmlns:a16="http://schemas.microsoft.com/office/drawing/2014/main" val="20009"/>
                    </a:ext>
                  </a:extLst>
                </a:gridCol>
              </a:tblGrid>
              <a:tr h="455600">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1</a:t>
                      </a:r>
                      <a:r>
                        <a:rPr lang="en-US" sz="1200" b="1" i="0" u="none" strike="noStrike" cap="none" baseline="30000">
                          <a:solidFill>
                            <a:srgbClr val="CC3300"/>
                          </a:solidFill>
                          <a:latin typeface="Times New Roman"/>
                          <a:ea typeface="Times New Roman"/>
                          <a:cs typeface="Times New Roman"/>
                          <a:sym typeface="Times New Roman"/>
                        </a:rPr>
                        <a:t>st</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2</a:t>
                      </a:r>
                      <a:r>
                        <a:rPr lang="en-US" sz="1200" b="1" i="0" u="none" strike="noStrike" cap="none" baseline="30000">
                          <a:solidFill>
                            <a:srgbClr val="CC3300"/>
                          </a:solidFill>
                          <a:latin typeface="Times New Roman"/>
                          <a:ea typeface="Times New Roman"/>
                          <a:cs typeface="Times New Roman"/>
                          <a:sym typeface="Times New Roman"/>
                        </a:rPr>
                        <a:t>nd</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3</a:t>
                      </a:r>
                      <a:r>
                        <a:rPr lang="en-US" sz="1200" b="1" i="0" u="none" strike="noStrike" cap="none" baseline="30000">
                          <a:solidFill>
                            <a:srgbClr val="CC3300"/>
                          </a:solidFill>
                          <a:latin typeface="Times New Roman"/>
                          <a:ea typeface="Times New Roman"/>
                          <a:cs typeface="Times New Roman"/>
                          <a:sym typeface="Times New Roman"/>
                        </a:rPr>
                        <a:t>rd</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4</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5</a:t>
                      </a:r>
                      <a:r>
                        <a:rPr lang="en-US" sz="1200" b="1" i="0" u="none" strike="noStrike" cap="none" baseline="30000">
                          <a:solidFill>
                            <a:srgbClr val="CC3300"/>
                          </a:solidFill>
                          <a:latin typeface="Times New Roman"/>
                          <a:ea typeface="Times New Roman"/>
                          <a:cs typeface="Times New Roman"/>
                          <a:sym typeface="Times New Roman"/>
                        </a:rPr>
                        <a:t>th </a:t>
                      </a:r>
                      <a:r>
                        <a:rPr lang="en-US" sz="1200" b="1" i="0" u="none" strike="noStrike" cap="none">
                          <a:solidFill>
                            <a:srgbClr val="CC3300"/>
                          </a:solidFill>
                          <a:latin typeface="Times New Roman"/>
                          <a:ea typeface="Times New Roman"/>
                          <a:cs typeface="Times New Roman"/>
                          <a:sym typeface="Times New Roman"/>
                        </a:rPr>
                        <a:t>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6</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7</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a:t>
                      </a:r>
                      <a:r>
                        <a:rPr lang="en-US" sz="1200" b="1" i="0" u="none" strike="noStrike" cap="none" baseline="30000">
                          <a:solidFill>
                            <a:srgbClr val="CC3300"/>
                          </a:solidFill>
                          <a:latin typeface="Times New Roman"/>
                          <a:ea typeface="Times New Roman"/>
                          <a:cs typeface="Times New Roman"/>
                          <a:sym typeface="Times New Roman"/>
                        </a:rPr>
                        <a:t>th </a:t>
                      </a:r>
                      <a:r>
                        <a:rPr lang="en-US" sz="1200" b="1" i="0" u="none" strike="noStrike" cap="none">
                          <a:solidFill>
                            <a:srgbClr val="CC3300"/>
                          </a:solidFill>
                          <a:latin typeface="Times New Roman"/>
                          <a:ea typeface="Times New Roman"/>
                          <a:cs typeface="Times New Roman"/>
                          <a:sym typeface="Times New Roman"/>
                        </a:rPr>
                        <a:t>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just"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10</a:t>
                      </a:r>
                      <a:r>
                        <a:rPr lang="en-US" sz="1200" b="1" i="0" u="none" strike="noStrike" cap="none" baseline="30000">
                          <a:solidFill>
                            <a:srgbClr val="CC3300"/>
                          </a:solidFill>
                          <a:latin typeface="Times New Roman"/>
                          <a:ea typeface="Times New Roman"/>
                          <a:cs typeface="Times New Roman"/>
                          <a:sym typeface="Times New Roman"/>
                        </a:rPr>
                        <a:t>th</a:t>
                      </a:r>
                      <a:r>
                        <a:rPr lang="en-US" sz="1200" b="1" i="0" u="none" strike="noStrike" cap="none">
                          <a:solidFill>
                            <a:srgbClr val="CC3300"/>
                          </a:solidFill>
                          <a:latin typeface="Times New Roman"/>
                          <a:ea typeface="Times New Roman"/>
                          <a:cs typeface="Times New Roman"/>
                          <a:sym typeface="Times New Roman"/>
                        </a:rPr>
                        <a:t> element</a:t>
                      </a:r>
                      <a:endParaRPr sz="1400" u="none" strike="noStrike" cap="none"/>
                    </a:p>
                  </a:txBody>
                  <a:tcPr marL="91450" marR="91450" marT="45725" marB="45725">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57" name="Google Shape;57;p3"/>
          <p:cNvSpPr txBox="1"/>
          <p:nvPr/>
        </p:nvSpPr>
        <p:spPr>
          <a:xfrm>
            <a:off x="1066800" y="6172200"/>
            <a:ext cx="7467600" cy="2444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marks[0]</a:t>
            </a:r>
            <a:r>
              <a:rPr lang="en-US" sz="1000" b="1" i="0" u="none" strike="noStrike" cap="none">
                <a:solidFill>
                  <a:schemeClr val="dk1"/>
                </a:solidFill>
                <a:latin typeface="Calibri"/>
                <a:ea typeface="Calibri"/>
                <a:cs typeface="Calibri"/>
                <a:sym typeface="Calibri"/>
              </a:rPr>
              <a:t>        marks[1]        marks[2]        marks[3]         marks[4]          marks[5]         marks[6]           marks[7]        marks[8]       marks[9]</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30"/>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Applications of Arrays </a:t>
            </a:r>
            <a:endParaRPr sz="1400" b="0" i="0" u="none" strike="noStrike" cap="none">
              <a:solidFill>
                <a:srgbClr val="000000"/>
              </a:solidFill>
              <a:latin typeface="Arial"/>
              <a:ea typeface="Arial"/>
              <a:cs typeface="Arial"/>
              <a:sym typeface="Arial"/>
            </a:endParaRPr>
          </a:p>
        </p:txBody>
      </p:sp>
      <p:sp>
        <p:nvSpPr>
          <p:cNvPr id="284" name="Google Shape;284;p30"/>
          <p:cNvSpPr txBox="1"/>
          <p:nvPr/>
        </p:nvSpPr>
        <p:spPr>
          <a:xfrm>
            <a:off x="228600" y="1371600"/>
            <a:ext cx="85344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Arrays are widely used to implement mathematical vectors, matrices and other kinds of rectangular tables.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Many databases include one-dimensional arrays whose elements are records.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Arrays are also used to implement other data structures like heaps, hash tables, deques, queues, stacks and string. We will read about these data structures in the subsequent chapters.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Arrays can be used for dynamic memory allocation</a:t>
            </a:r>
            <a:r>
              <a:rPr lang="en-US" sz="2400" b="1" i="0" u="none" strike="noStrike" cap="none">
                <a:solidFill>
                  <a:schemeClr val="dk1"/>
                </a:solidFill>
                <a:latin typeface="Calibri"/>
                <a:ea typeface="Calibri"/>
                <a:cs typeface="Calibri"/>
                <a:sym typeface="Calibri"/>
              </a:rPr>
              <a:t>.</a:t>
            </a: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4"/>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Accessing Elements of an Array </a:t>
            </a:r>
            <a:endParaRPr sz="1400" b="0" i="0" u="none" strike="noStrike" cap="none">
              <a:solidFill>
                <a:srgbClr val="000000"/>
              </a:solidFill>
              <a:latin typeface="Arial"/>
              <a:ea typeface="Arial"/>
              <a:cs typeface="Arial"/>
              <a:sym typeface="Arial"/>
            </a:endParaRPr>
          </a:p>
        </p:txBody>
      </p:sp>
      <p:sp>
        <p:nvSpPr>
          <p:cNvPr id="63" name="Google Shape;63;p4"/>
          <p:cNvSpPr txBox="1"/>
          <p:nvPr/>
        </p:nvSpPr>
        <p:spPr>
          <a:xfrm>
            <a:off x="381000" y="1295400"/>
            <a:ext cx="8229600" cy="182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3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To access all the elements of an array, we must use a loop.</a:t>
            </a:r>
            <a:endParaRPr sz="1400" b="0" i="0" u="none" strike="noStrike" cap="none">
              <a:solidFill>
                <a:srgbClr val="000000"/>
              </a:solidFill>
              <a:latin typeface="Arial"/>
              <a:ea typeface="Arial"/>
              <a:cs typeface="Arial"/>
              <a:sym typeface="Arial"/>
            </a:endParaRPr>
          </a:p>
          <a:p>
            <a:pPr marL="342900" marR="0" lvl="0" indent="-342900" algn="l" rtl="0">
              <a:lnSpc>
                <a:spcPct val="13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That is, we can access all the elements of an array by varying the value of the subscript into the array. </a:t>
            </a:r>
            <a:endParaRPr sz="1400" b="0" i="0" u="none" strike="noStrike" cap="none">
              <a:solidFill>
                <a:srgbClr val="000000"/>
              </a:solidFill>
              <a:latin typeface="Arial"/>
              <a:ea typeface="Arial"/>
              <a:cs typeface="Arial"/>
              <a:sym typeface="Arial"/>
            </a:endParaRPr>
          </a:p>
          <a:p>
            <a:pPr marL="342900" marR="0" lvl="0" indent="-342900" algn="l" rtl="0">
              <a:lnSpc>
                <a:spcPct val="135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But note that the subscript must be an integral value or an expression that evaluates to an integral value. </a:t>
            </a: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2743200" y="4495800"/>
            <a:ext cx="3505200" cy="11430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int i, marks[10];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        for(i=0;i&lt;10;i++)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C3300"/>
              </a:buClr>
              <a:buSzPts val="1200"/>
              <a:buFont typeface="Courier New"/>
              <a:buNone/>
            </a:pPr>
            <a:r>
              <a:rPr lang="en-US" sz="1200" b="1" i="0" u="none" strike="noStrike" cap="none">
                <a:solidFill>
                  <a:srgbClr val="CC3300"/>
                </a:solidFill>
                <a:latin typeface="Courier New"/>
                <a:ea typeface="Courier New"/>
                <a:cs typeface="Courier New"/>
                <a:sym typeface="Courier New"/>
              </a:rPr>
              <a:t>	marks[i]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onstantia"/>
              <a:buNone/>
            </a:pPr>
            <a:endParaRPr sz="1200" b="1" i="0" u="none" strike="noStrike" cap="none">
              <a:solidFill>
                <a:srgbClr val="CC33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CC33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5"/>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400"/>
              <a:buFont typeface="Calibri"/>
              <a:buNone/>
            </a:pPr>
            <a:r>
              <a:rPr lang="en-US" sz="4400" b="0" i="0" u="none" strike="noStrike" cap="none">
                <a:solidFill>
                  <a:schemeClr val="lt1"/>
                </a:solidFill>
                <a:latin typeface="Calibri"/>
                <a:ea typeface="Calibri"/>
                <a:cs typeface="Calibri"/>
                <a:sym typeface="Calibri"/>
              </a:rPr>
              <a:t>Calculating the Address of Array Elements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228600" y="1219200"/>
            <a:ext cx="8686800" cy="32924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Address of data element, A[k] = BA(A) + w( k – lower_bound)</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where</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 is the array</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k is the index of the element whose address we have to calculate</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BA is the base address of the array A</a:t>
            </a:r>
            <a:endParaRPr sz="1400" b="0" i="0" u="none" strike="noStrike" cap="none">
              <a:solidFill>
                <a:srgbClr val="000000"/>
              </a:solidFill>
              <a:latin typeface="Arial"/>
              <a:ea typeface="Arial"/>
              <a:cs typeface="Arial"/>
              <a:sym typeface="Arial"/>
            </a:endParaRPr>
          </a:p>
          <a:p>
            <a:pPr marL="342900" marR="0" lvl="0" indent="-342900" algn="l" rtl="0">
              <a:lnSpc>
                <a:spcPct val="12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w is the word size of one element in memory. For example, size of int is 2</a:t>
            </a:r>
            <a:endParaRPr sz="1400" b="0" i="0" u="none" strike="noStrike" cap="none">
              <a:solidFill>
                <a:srgbClr val="000000"/>
              </a:solidFill>
              <a:latin typeface="Arial"/>
              <a:ea typeface="Arial"/>
              <a:cs typeface="Arial"/>
              <a:sym typeface="Arial"/>
            </a:endParaRPr>
          </a:p>
        </p:txBody>
      </p:sp>
      <p:graphicFrame>
        <p:nvGraphicFramePr>
          <p:cNvPr id="71" name="Google Shape;71;p5"/>
          <p:cNvGraphicFramePr/>
          <p:nvPr/>
        </p:nvGraphicFramePr>
        <p:xfrm>
          <a:off x="914400" y="4648200"/>
          <a:ext cx="6934150" cy="274625"/>
        </p:xfrm>
        <a:graphic>
          <a:graphicData uri="http://schemas.openxmlformats.org/drawingml/2006/table">
            <a:tbl>
              <a:tblPr>
                <a:noFill/>
                <a:tableStyleId>{A6F75023-65CB-46CA-92D5-108BDC968E1C}</a:tableStyleId>
              </a:tblPr>
              <a:tblGrid>
                <a:gridCol w="1016000">
                  <a:extLst>
                    <a:ext uri="{9D8B030D-6E8A-4147-A177-3AD203B41FA5}">
                      <a16:colId xmlns:a16="http://schemas.microsoft.com/office/drawing/2014/main" val="20000"/>
                    </a:ext>
                  </a:extLst>
                </a:gridCol>
                <a:gridCol w="844550">
                  <a:extLst>
                    <a:ext uri="{9D8B030D-6E8A-4147-A177-3AD203B41FA5}">
                      <a16:colId xmlns:a16="http://schemas.microsoft.com/office/drawing/2014/main" val="20001"/>
                    </a:ext>
                  </a:extLst>
                </a:gridCol>
                <a:gridCol w="842950">
                  <a:extLst>
                    <a:ext uri="{9D8B030D-6E8A-4147-A177-3AD203B41FA5}">
                      <a16:colId xmlns:a16="http://schemas.microsoft.com/office/drawing/2014/main" val="20002"/>
                    </a:ext>
                  </a:extLst>
                </a:gridCol>
                <a:gridCol w="844550">
                  <a:extLst>
                    <a:ext uri="{9D8B030D-6E8A-4147-A177-3AD203B41FA5}">
                      <a16:colId xmlns:a16="http://schemas.microsoft.com/office/drawing/2014/main" val="20003"/>
                    </a:ext>
                  </a:extLst>
                </a:gridCol>
                <a:gridCol w="846125">
                  <a:extLst>
                    <a:ext uri="{9D8B030D-6E8A-4147-A177-3AD203B41FA5}">
                      <a16:colId xmlns:a16="http://schemas.microsoft.com/office/drawing/2014/main" val="20004"/>
                    </a:ext>
                  </a:extLst>
                </a:gridCol>
                <a:gridCol w="846125">
                  <a:extLst>
                    <a:ext uri="{9D8B030D-6E8A-4147-A177-3AD203B41FA5}">
                      <a16:colId xmlns:a16="http://schemas.microsoft.com/office/drawing/2014/main" val="20005"/>
                    </a:ext>
                  </a:extLst>
                </a:gridCol>
                <a:gridCol w="847725">
                  <a:extLst>
                    <a:ext uri="{9D8B030D-6E8A-4147-A177-3AD203B41FA5}">
                      <a16:colId xmlns:a16="http://schemas.microsoft.com/office/drawing/2014/main" val="20006"/>
                    </a:ext>
                  </a:extLst>
                </a:gridCol>
                <a:gridCol w="846125">
                  <a:extLst>
                    <a:ext uri="{9D8B030D-6E8A-4147-A177-3AD203B41FA5}">
                      <a16:colId xmlns:a16="http://schemas.microsoft.com/office/drawing/2014/main" val="20007"/>
                    </a:ext>
                  </a:extLst>
                </a:gridCol>
              </a:tblGrid>
              <a:tr h="274625">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99</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67</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78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56</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90</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34</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85</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72" name="Google Shape;72;p5"/>
          <p:cNvSpPr txBox="1"/>
          <p:nvPr/>
        </p:nvSpPr>
        <p:spPr>
          <a:xfrm>
            <a:off x="1143000" y="5105400"/>
            <a:ext cx="6727825" cy="3968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000"/>
              <a:buFont typeface="Constantia"/>
              <a:buNone/>
            </a:pPr>
            <a:r>
              <a:rPr lang="en-US" sz="1000" b="0" i="0" u="none" strike="noStrike" cap="none">
                <a:solidFill>
                  <a:schemeClr val="dk1"/>
                </a:solidFill>
                <a:latin typeface="Constantia"/>
                <a:ea typeface="Constantia"/>
                <a:cs typeface="Constantia"/>
                <a:sym typeface="Constantia"/>
              </a:rPr>
              <a:t>marks[0]             marks[1]           marks[2]               marks[3]       </a:t>
            </a:r>
            <a:r>
              <a:rPr lang="en-US" sz="1000" b="1" i="0" u="none" strike="noStrike" cap="none">
                <a:solidFill>
                  <a:schemeClr val="dk1"/>
                </a:solidFill>
                <a:latin typeface="Constantia"/>
                <a:ea typeface="Constantia"/>
                <a:cs typeface="Constantia"/>
                <a:sym typeface="Constantia"/>
              </a:rPr>
              <a:t>marks[4]</a:t>
            </a:r>
            <a:r>
              <a:rPr lang="en-US" sz="1000" b="0" i="0" u="none" strike="noStrike" cap="none">
                <a:solidFill>
                  <a:schemeClr val="dk1"/>
                </a:solidFill>
                <a:latin typeface="Constantia"/>
                <a:ea typeface="Constantia"/>
                <a:cs typeface="Constantia"/>
                <a:sym typeface="Constantia"/>
              </a:rPr>
              <a:t>          marks[5]          marks[6]               marks[7] 1000	      1002	    1004	 1006	</a:t>
            </a:r>
            <a:r>
              <a:rPr lang="en-US" sz="1000" b="1" i="0" u="none" strike="noStrike" cap="none">
                <a:solidFill>
                  <a:schemeClr val="dk1"/>
                </a:solidFill>
                <a:latin typeface="Constantia"/>
                <a:ea typeface="Constantia"/>
                <a:cs typeface="Constantia"/>
                <a:sym typeface="Constantia"/>
              </a:rPr>
              <a:t>1008</a:t>
            </a:r>
            <a:r>
              <a:rPr lang="en-US" sz="1000" b="0" i="0" u="none" strike="noStrike" cap="none">
                <a:solidFill>
                  <a:schemeClr val="dk1"/>
                </a:solidFill>
                <a:latin typeface="Constantia"/>
                <a:ea typeface="Constantia"/>
                <a:cs typeface="Constantia"/>
                <a:sym typeface="Constantia"/>
              </a:rPr>
              <a:t>	1010             1012                     1014</a:t>
            </a: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1524000" y="5715000"/>
            <a:ext cx="5943600" cy="7016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marks[4] = 1000 + 2(4 – 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 1000 + 2(4) = 1008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6"/>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Storing Values in Arrays</a:t>
            </a:r>
            <a:endParaRPr sz="1400" b="0" i="0" u="none" strike="noStrike" cap="none">
              <a:solidFill>
                <a:srgbClr val="000000"/>
              </a:solidFill>
              <a:latin typeface="Arial"/>
              <a:ea typeface="Arial"/>
              <a:cs typeface="Arial"/>
              <a:sym typeface="Arial"/>
            </a:endParaRPr>
          </a:p>
        </p:txBody>
      </p:sp>
      <p:grpSp>
        <p:nvGrpSpPr>
          <p:cNvPr id="79" name="Google Shape;79;p6"/>
          <p:cNvGrpSpPr/>
          <p:nvPr/>
        </p:nvGrpSpPr>
        <p:grpSpPr>
          <a:xfrm>
            <a:off x="533400" y="1219200"/>
            <a:ext cx="4419600" cy="2733675"/>
            <a:chOff x="2832" y="1248"/>
            <a:chExt cx="2784" cy="1242"/>
          </a:xfrm>
        </p:grpSpPr>
        <p:sp>
          <p:nvSpPr>
            <p:cNvPr id="80" name="Google Shape;80;p6"/>
            <p:cNvSpPr txBox="1"/>
            <p:nvPr/>
          </p:nvSpPr>
          <p:spPr>
            <a:xfrm>
              <a:off x="2832" y="1848"/>
              <a:ext cx="1344" cy="234"/>
            </a:xfrm>
            <a:prstGeom prst="rect">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Store values in the array</a:t>
              </a: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rot="-1260000">
              <a:off x="4036" y="1644"/>
              <a:ext cx="570" cy="144"/>
            </a:xfrm>
            <a:prstGeom prst="rightArrow">
              <a:avLst>
                <a:gd name="adj1" fmla="val 50000"/>
                <a:gd name="adj2" fmla="val 500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2" name="Google Shape;82;p6"/>
            <p:cNvSpPr/>
            <p:nvPr/>
          </p:nvSpPr>
          <p:spPr>
            <a:xfrm>
              <a:off x="4176" y="1848"/>
              <a:ext cx="432" cy="144"/>
            </a:xfrm>
            <a:prstGeom prst="rightArrow">
              <a:avLst>
                <a:gd name="adj1" fmla="val 50000"/>
                <a:gd name="adj2" fmla="val 500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3" name="Google Shape;83;p6"/>
            <p:cNvSpPr/>
            <p:nvPr/>
          </p:nvSpPr>
          <p:spPr>
            <a:xfrm rot="540000">
              <a:off x="4032" y="2066"/>
              <a:ext cx="592" cy="140"/>
            </a:xfrm>
            <a:prstGeom prst="rightArrow">
              <a:avLst>
                <a:gd name="adj1" fmla="val 16544"/>
                <a:gd name="adj2" fmla="val 500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4" name="Google Shape;84;p6"/>
            <p:cNvSpPr/>
            <p:nvPr/>
          </p:nvSpPr>
          <p:spPr>
            <a:xfrm>
              <a:off x="4608" y="1248"/>
              <a:ext cx="912" cy="360"/>
            </a:xfrm>
            <a:prstGeom prst="bevel">
              <a:avLst>
                <a:gd name="adj" fmla="val 125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Initialize the elements</a:t>
              </a:r>
              <a:endParaRPr sz="1400" b="0" i="0" u="none" strike="noStrike" cap="none">
                <a:solidFill>
                  <a:srgbClr val="000000"/>
                </a:solidFill>
                <a:latin typeface="Arial"/>
                <a:ea typeface="Arial"/>
                <a:cs typeface="Arial"/>
                <a:sym typeface="Arial"/>
              </a:endParaRPr>
            </a:p>
          </p:txBody>
        </p:sp>
        <p:sp>
          <p:nvSpPr>
            <p:cNvPr id="85" name="Google Shape;85;p6"/>
            <p:cNvSpPr/>
            <p:nvPr/>
          </p:nvSpPr>
          <p:spPr>
            <a:xfrm>
              <a:off x="4656" y="1680"/>
              <a:ext cx="960" cy="426"/>
            </a:xfrm>
            <a:prstGeom prst="bevel">
              <a:avLst>
                <a:gd name="adj" fmla="val 125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Input values for the elements</a:t>
              </a: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a:off x="4656" y="2160"/>
              <a:ext cx="960" cy="330"/>
            </a:xfrm>
            <a:prstGeom prst="bevel">
              <a:avLst>
                <a:gd name="adj" fmla="val 12500"/>
              </a:avLst>
            </a:prstGeom>
            <a:solidFill>
              <a:srgbClr val="FFCC00"/>
            </a:solidFill>
            <a:ln w="15875" cap="flat" cmpd="sng">
              <a:solidFill>
                <a:srgbClr val="00008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100"/>
                <a:buFont typeface="Constantia"/>
                <a:buNone/>
              </a:pPr>
              <a:r>
                <a:rPr lang="en-US" sz="1100" b="1" i="0" u="none" strike="noStrike" cap="none">
                  <a:solidFill>
                    <a:schemeClr val="accent2"/>
                  </a:solidFill>
                  <a:latin typeface="Constantia"/>
                  <a:ea typeface="Constantia"/>
                  <a:cs typeface="Constantia"/>
                  <a:sym typeface="Constantia"/>
                </a:rPr>
                <a:t>Assign values to the elements </a:t>
              </a:r>
              <a:endParaRPr sz="1400" b="0" i="0" u="none" strike="noStrike" cap="none">
                <a:solidFill>
                  <a:srgbClr val="000000"/>
                </a:solidFill>
                <a:latin typeface="Arial"/>
                <a:ea typeface="Arial"/>
                <a:cs typeface="Arial"/>
                <a:sym typeface="Arial"/>
              </a:endParaRPr>
            </a:p>
          </p:txBody>
        </p:sp>
      </p:grpSp>
      <p:sp>
        <p:nvSpPr>
          <p:cNvPr id="87" name="Google Shape;87;p6"/>
          <p:cNvSpPr/>
          <p:nvPr/>
        </p:nvSpPr>
        <p:spPr>
          <a:xfrm>
            <a:off x="533400" y="5181600"/>
            <a:ext cx="3771900" cy="9144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int i, marks[10];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for(i=0;i&lt;10;i++)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	scanf(“%d”, &amp;marks[i]);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onstantia"/>
              <a:buNone/>
            </a:pPr>
            <a:endParaRPr sz="1200" b="1" i="0" u="none" strike="noStrike" cap="none">
              <a:solidFill>
                <a:schemeClr val="accent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2"/>
              </a:solidFill>
              <a:latin typeface="Courier New"/>
              <a:ea typeface="Courier New"/>
              <a:cs typeface="Courier New"/>
              <a:sym typeface="Courier New"/>
            </a:endParaRPr>
          </a:p>
        </p:txBody>
      </p:sp>
      <p:sp>
        <p:nvSpPr>
          <p:cNvPr id="88" name="Google Shape;88;p6"/>
          <p:cNvSpPr/>
          <p:nvPr/>
        </p:nvSpPr>
        <p:spPr>
          <a:xfrm>
            <a:off x="4648200" y="5257800"/>
            <a:ext cx="3581400" cy="914400"/>
          </a:xfrm>
          <a:prstGeom prst="bevel">
            <a:avLst>
              <a:gd name="adj" fmla="val 12500"/>
            </a:avLst>
          </a:prstGeom>
          <a:solidFill>
            <a:srgbClr val="FFCC00"/>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int i, arr1[10], arr2[10];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for(i=0;i&lt;10;i++)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1200"/>
              <a:buFont typeface="Courier New"/>
              <a:buNone/>
            </a:pPr>
            <a:r>
              <a:rPr lang="en-US" sz="1200" b="1" i="0" u="none" strike="noStrike" cap="none">
                <a:solidFill>
                  <a:schemeClr val="accent2"/>
                </a:solidFill>
                <a:latin typeface="Courier New"/>
                <a:ea typeface="Courier New"/>
                <a:cs typeface="Courier New"/>
                <a:sym typeface="Courier New"/>
              </a:rPr>
              <a:t>	arr2[i] = arr1[i];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onstantia"/>
              <a:buNone/>
            </a:pPr>
            <a:endParaRPr sz="1200" b="1" i="0" u="none" strike="noStrike" cap="none">
              <a:solidFill>
                <a:schemeClr val="accent2"/>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2"/>
              </a:solidFill>
              <a:latin typeface="Courier New"/>
              <a:ea typeface="Courier New"/>
              <a:cs typeface="Courier New"/>
              <a:sym typeface="Courier New"/>
            </a:endParaRPr>
          </a:p>
        </p:txBody>
      </p:sp>
      <p:sp>
        <p:nvSpPr>
          <p:cNvPr id="89" name="Google Shape;89;p6"/>
          <p:cNvSpPr txBox="1"/>
          <p:nvPr/>
        </p:nvSpPr>
        <p:spPr>
          <a:xfrm>
            <a:off x="533400" y="4602162"/>
            <a:ext cx="3475037" cy="3968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Inputting Values from Keyboard</a:t>
            </a:r>
            <a:endParaRPr sz="1400" b="0" i="0" u="none" strike="noStrike" cap="none">
              <a:solidFill>
                <a:srgbClr val="000000"/>
              </a:solidFill>
              <a:latin typeface="Arial"/>
              <a:ea typeface="Arial"/>
              <a:cs typeface="Arial"/>
              <a:sym typeface="Arial"/>
            </a:endParaRPr>
          </a:p>
        </p:txBody>
      </p:sp>
      <p:sp>
        <p:nvSpPr>
          <p:cNvPr id="90" name="Google Shape;90;p6"/>
          <p:cNvSpPr txBox="1"/>
          <p:nvPr/>
        </p:nvSpPr>
        <p:spPr>
          <a:xfrm>
            <a:off x="4572000" y="4556125"/>
            <a:ext cx="4343400" cy="3968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Assigning Values to Individual Elements</a:t>
            </a:r>
            <a:endParaRPr sz="1400" b="0" i="0" u="none" strike="noStrike" cap="none">
              <a:solidFill>
                <a:srgbClr val="000000"/>
              </a:solidFill>
              <a:latin typeface="Arial"/>
              <a:ea typeface="Arial"/>
              <a:cs typeface="Arial"/>
              <a:sym typeface="Arial"/>
            </a:endParaRPr>
          </a:p>
        </p:txBody>
      </p:sp>
      <p:sp>
        <p:nvSpPr>
          <p:cNvPr id="91" name="Google Shape;91;p6"/>
          <p:cNvSpPr txBox="1"/>
          <p:nvPr/>
        </p:nvSpPr>
        <p:spPr>
          <a:xfrm>
            <a:off x="5029200" y="1371600"/>
            <a:ext cx="3983037" cy="1066800"/>
          </a:xfrm>
          <a:prstGeom prst="rect">
            <a:avLst/>
          </a:prstGeom>
          <a:noFill/>
          <a:ln>
            <a:noFill/>
          </a:ln>
        </p:spPr>
        <p:txBody>
          <a:bodyPr spcFirstLastPara="1" wrap="square" lIns="91425" tIns="45700" rIns="91425" bIns="45700" anchor="t" anchorCtr="0">
            <a:spAutoFit/>
          </a:bodyPr>
          <a:lstStyle/>
          <a:p>
            <a:pPr marL="0" marR="0" lvl="0" indent="0" algn="l" rtl="0">
              <a:lnSpc>
                <a:spcPct val="135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Initializing Arrays during declaration</a:t>
            </a:r>
            <a:endParaRPr sz="1400" b="0" i="0" u="none" strike="noStrike" cap="none">
              <a:solidFill>
                <a:srgbClr val="000000"/>
              </a:solidFill>
              <a:latin typeface="Arial"/>
              <a:ea typeface="Arial"/>
              <a:cs typeface="Arial"/>
              <a:sym typeface="Arial"/>
            </a:endParaRPr>
          </a:p>
          <a:p>
            <a:pPr marL="0" marR="0" lvl="0" indent="0" algn="l" rtl="0">
              <a:lnSpc>
                <a:spcPct val="135000"/>
              </a:lnSpc>
              <a:spcBef>
                <a:spcPts val="10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int marks [5] = {90, 98, 78, 56, 23};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7"/>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Calculating the Length of an Array</a:t>
            </a:r>
            <a:endParaRPr sz="1400" b="0" i="0" u="none" strike="noStrike" cap="none">
              <a:solidFill>
                <a:srgbClr val="000000"/>
              </a:solidFill>
              <a:latin typeface="Arial"/>
              <a:ea typeface="Arial"/>
              <a:cs typeface="Arial"/>
              <a:sym typeface="Arial"/>
            </a:endParaRPr>
          </a:p>
        </p:txBody>
      </p:sp>
      <p:sp>
        <p:nvSpPr>
          <p:cNvPr id="97" name="Google Shape;97;p7"/>
          <p:cNvSpPr txBox="1"/>
          <p:nvPr/>
        </p:nvSpPr>
        <p:spPr>
          <a:xfrm>
            <a:off x="457200" y="1604962"/>
            <a:ext cx="8229600" cy="169862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Length = upper_bound – lower_bound + 1</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where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upper_bound is the index of the last element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lower_bound is the index of the first element in the array</a:t>
            </a:r>
            <a:endParaRPr sz="1400" b="0" i="0" u="none" strike="noStrike" cap="none">
              <a:solidFill>
                <a:srgbClr val="000000"/>
              </a:solidFill>
              <a:latin typeface="Arial"/>
              <a:ea typeface="Arial"/>
              <a:cs typeface="Arial"/>
              <a:sym typeface="Arial"/>
            </a:endParaRPr>
          </a:p>
        </p:txBody>
      </p:sp>
      <p:graphicFrame>
        <p:nvGraphicFramePr>
          <p:cNvPr id="98" name="Google Shape;98;p7"/>
          <p:cNvGraphicFramePr/>
          <p:nvPr/>
        </p:nvGraphicFramePr>
        <p:xfrm>
          <a:off x="838200" y="3886200"/>
          <a:ext cx="6934150" cy="274625"/>
        </p:xfrm>
        <a:graphic>
          <a:graphicData uri="http://schemas.openxmlformats.org/drawingml/2006/table">
            <a:tbl>
              <a:tblPr>
                <a:noFill/>
                <a:tableStyleId>{A6F75023-65CB-46CA-92D5-108BDC968E1C}</a:tableStyleId>
              </a:tblPr>
              <a:tblGrid>
                <a:gridCol w="1016000">
                  <a:extLst>
                    <a:ext uri="{9D8B030D-6E8A-4147-A177-3AD203B41FA5}">
                      <a16:colId xmlns:a16="http://schemas.microsoft.com/office/drawing/2014/main" val="20000"/>
                    </a:ext>
                  </a:extLst>
                </a:gridCol>
                <a:gridCol w="844550">
                  <a:extLst>
                    <a:ext uri="{9D8B030D-6E8A-4147-A177-3AD203B41FA5}">
                      <a16:colId xmlns:a16="http://schemas.microsoft.com/office/drawing/2014/main" val="20001"/>
                    </a:ext>
                  </a:extLst>
                </a:gridCol>
                <a:gridCol w="842950">
                  <a:extLst>
                    <a:ext uri="{9D8B030D-6E8A-4147-A177-3AD203B41FA5}">
                      <a16:colId xmlns:a16="http://schemas.microsoft.com/office/drawing/2014/main" val="20002"/>
                    </a:ext>
                  </a:extLst>
                </a:gridCol>
                <a:gridCol w="844550">
                  <a:extLst>
                    <a:ext uri="{9D8B030D-6E8A-4147-A177-3AD203B41FA5}">
                      <a16:colId xmlns:a16="http://schemas.microsoft.com/office/drawing/2014/main" val="20003"/>
                    </a:ext>
                  </a:extLst>
                </a:gridCol>
                <a:gridCol w="846125">
                  <a:extLst>
                    <a:ext uri="{9D8B030D-6E8A-4147-A177-3AD203B41FA5}">
                      <a16:colId xmlns:a16="http://schemas.microsoft.com/office/drawing/2014/main" val="20004"/>
                    </a:ext>
                  </a:extLst>
                </a:gridCol>
                <a:gridCol w="846125">
                  <a:extLst>
                    <a:ext uri="{9D8B030D-6E8A-4147-A177-3AD203B41FA5}">
                      <a16:colId xmlns:a16="http://schemas.microsoft.com/office/drawing/2014/main" val="20005"/>
                    </a:ext>
                  </a:extLst>
                </a:gridCol>
                <a:gridCol w="847725">
                  <a:extLst>
                    <a:ext uri="{9D8B030D-6E8A-4147-A177-3AD203B41FA5}">
                      <a16:colId xmlns:a16="http://schemas.microsoft.com/office/drawing/2014/main" val="20006"/>
                    </a:ext>
                  </a:extLst>
                </a:gridCol>
                <a:gridCol w="846125">
                  <a:extLst>
                    <a:ext uri="{9D8B030D-6E8A-4147-A177-3AD203B41FA5}">
                      <a16:colId xmlns:a16="http://schemas.microsoft.com/office/drawing/2014/main" val="20007"/>
                    </a:ext>
                  </a:extLst>
                </a:gridCol>
              </a:tblGrid>
              <a:tr h="274625">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99</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67</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78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56</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88</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90</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34</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tc>
                  <a:txBody>
                    <a:bodyPr/>
                    <a:lstStyle/>
                    <a:p>
                      <a:pPr marL="0" marR="0" lvl="0" indent="0" algn="ctr" rtl="0">
                        <a:lnSpc>
                          <a:spcPct val="100000"/>
                        </a:lnSpc>
                        <a:spcBef>
                          <a:spcPts val="0"/>
                        </a:spcBef>
                        <a:spcAft>
                          <a:spcPts val="0"/>
                        </a:spcAft>
                        <a:buClr>
                          <a:srgbClr val="CC3300"/>
                        </a:buClr>
                        <a:buSzPts val="1200"/>
                        <a:buFont typeface="Times New Roman"/>
                        <a:buNone/>
                      </a:pPr>
                      <a:r>
                        <a:rPr lang="en-US" sz="1200" b="1" i="0" u="none" strike="noStrike" cap="none">
                          <a:solidFill>
                            <a:srgbClr val="CC3300"/>
                          </a:solidFill>
                          <a:latin typeface="Times New Roman"/>
                          <a:ea typeface="Times New Roman"/>
                          <a:cs typeface="Times New Roman"/>
                          <a:sym typeface="Times New Roman"/>
                        </a:rPr>
                        <a:t>85</a:t>
                      </a:r>
                      <a:endParaRPr sz="1400" u="none" strike="noStrike" cap="none"/>
                    </a:p>
                  </a:txBody>
                  <a:tcPr marL="91450" marR="91450" marT="45775" marB="45775" anchor="ctr">
                    <a:lnL w="254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sp>
        <p:nvSpPr>
          <p:cNvPr id="99" name="Google Shape;99;p7"/>
          <p:cNvSpPr txBox="1"/>
          <p:nvPr/>
        </p:nvSpPr>
        <p:spPr>
          <a:xfrm>
            <a:off x="990600" y="4267200"/>
            <a:ext cx="6934200" cy="2444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000"/>
              <a:buFont typeface="Constantia"/>
              <a:buNone/>
            </a:pPr>
            <a:r>
              <a:rPr lang="en-US" sz="1000" b="0" i="0" u="none" strike="noStrike" cap="none">
                <a:solidFill>
                  <a:schemeClr val="dk1"/>
                </a:solidFill>
                <a:latin typeface="Constantia"/>
                <a:ea typeface="Constantia"/>
                <a:cs typeface="Constantia"/>
                <a:sym typeface="Constantia"/>
              </a:rPr>
              <a:t>marks[0]              marks[1]            marks[2]           marks[3]            marks[4</a:t>
            </a:r>
            <a:r>
              <a:rPr lang="en-US" sz="1000" b="1" i="0" u="none" strike="noStrike" cap="none">
                <a:solidFill>
                  <a:schemeClr val="dk1"/>
                </a:solidFill>
                <a:latin typeface="Constantia"/>
                <a:ea typeface="Constantia"/>
                <a:cs typeface="Constantia"/>
                <a:sym typeface="Constantia"/>
              </a:rPr>
              <a:t>]</a:t>
            </a:r>
            <a:r>
              <a:rPr lang="en-US" sz="1000" b="0" i="0" u="none" strike="noStrike" cap="none">
                <a:solidFill>
                  <a:schemeClr val="dk1"/>
                </a:solidFill>
                <a:latin typeface="Constantia"/>
                <a:ea typeface="Constantia"/>
                <a:cs typeface="Constantia"/>
                <a:sym typeface="Constantia"/>
              </a:rPr>
              <a:t>            marks[5]           marks[6          marks[7]]</a:t>
            </a:r>
            <a:endParaRPr sz="1400" b="0" i="0" u="none" strike="noStrike" cap="none">
              <a:solidFill>
                <a:srgbClr val="000000"/>
              </a:solidFill>
              <a:latin typeface="Arial"/>
              <a:ea typeface="Arial"/>
              <a:cs typeface="Arial"/>
              <a:sym typeface="Arial"/>
            </a:endParaRPr>
          </a:p>
        </p:txBody>
      </p:sp>
      <p:sp>
        <p:nvSpPr>
          <p:cNvPr id="100" name="Google Shape;100;p7"/>
          <p:cNvSpPr txBox="1"/>
          <p:nvPr/>
        </p:nvSpPr>
        <p:spPr>
          <a:xfrm>
            <a:off x="1600200" y="4724400"/>
            <a:ext cx="5943600" cy="83026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Here, lower_bound = 0, upper_bound = 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Therefore, length = 7 – 0 + 1 = 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8"/>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Calibri"/>
              <a:buNone/>
            </a:pPr>
            <a:r>
              <a:rPr lang="en-US" sz="4000" b="0" i="0" u="none" strike="noStrike" cap="none">
                <a:solidFill>
                  <a:schemeClr val="lt1"/>
                </a:solidFill>
                <a:latin typeface="Calibri"/>
                <a:ea typeface="Calibri"/>
                <a:cs typeface="Calibri"/>
                <a:sym typeface="Calibri"/>
              </a:rPr>
              <a:t>WAP to Read and Display </a:t>
            </a:r>
            <a:r>
              <a:rPr lang="en-US" sz="4000" b="0" i="1" u="none" strike="noStrike" cap="none">
                <a:solidFill>
                  <a:schemeClr val="lt1"/>
                </a:solidFill>
                <a:latin typeface="Calibri"/>
                <a:ea typeface="Calibri"/>
                <a:cs typeface="Calibri"/>
                <a:sym typeface="Calibri"/>
              </a:rPr>
              <a:t>N</a:t>
            </a:r>
            <a:r>
              <a:rPr lang="en-US" sz="4000" b="0" i="0" u="none" strike="noStrike" cap="none">
                <a:solidFill>
                  <a:schemeClr val="lt1"/>
                </a:solidFill>
                <a:latin typeface="Calibri"/>
                <a:ea typeface="Calibri"/>
                <a:cs typeface="Calibri"/>
                <a:sym typeface="Calibri"/>
              </a:rPr>
              <a:t> Numbers using an Array</a:t>
            </a:r>
            <a:endParaRPr sz="1400" b="0" i="0" u="none" strike="noStrike" cap="none">
              <a:solidFill>
                <a:srgbClr val="000000"/>
              </a:solidFill>
              <a:latin typeface="Arial"/>
              <a:ea typeface="Arial"/>
              <a:cs typeface="Arial"/>
              <a:sym typeface="Arial"/>
            </a:endParaRPr>
          </a:p>
        </p:txBody>
      </p:sp>
      <p:sp>
        <p:nvSpPr>
          <p:cNvPr id="106" name="Google Shape;106;p8"/>
          <p:cNvSpPr txBox="1"/>
          <p:nvPr/>
        </p:nvSpPr>
        <p:spPr>
          <a:xfrm>
            <a:off x="914400" y="1219200"/>
            <a:ext cx="7467600" cy="23622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#include&lt;stdio.h&gt;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#include&lt;conio.h&gt;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int main()</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int i=0, n, arr[20];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clrscr();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Enter the number of elements :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scanf(“%d”, &amp;n);</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Enter the elements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9"/>
          <p:cNvSpPr/>
          <p:nvPr/>
        </p:nvSpPr>
        <p:spPr>
          <a:xfrm>
            <a:off x="0" y="0"/>
            <a:ext cx="9144000" cy="1066800"/>
          </a:xfrm>
          <a:prstGeom prst="roundRect">
            <a:avLst>
              <a:gd name="adj" fmla="val 0"/>
            </a:avLst>
          </a:prstGeom>
          <a:solidFill>
            <a:srgbClr val="17375E"/>
          </a:solidFill>
          <a:ln w="25400" cap="flat" cmpd="sng">
            <a:solidFill>
              <a:srgbClr val="4F62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Calibri"/>
              <a:buNone/>
            </a:pPr>
            <a:r>
              <a:rPr lang="en-US" sz="4000" b="0" i="0" u="none" strike="noStrike" cap="none">
                <a:solidFill>
                  <a:schemeClr val="lt1"/>
                </a:solidFill>
                <a:latin typeface="Calibri"/>
                <a:ea typeface="Calibri"/>
                <a:cs typeface="Calibri"/>
                <a:sym typeface="Calibri"/>
              </a:rPr>
              <a:t>WAP to Read and Display </a:t>
            </a:r>
            <a:r>
              <a:rPr lang="en-US" sz="4000" b="0" i="1" u="none" strike="noStrike" cap="none">
                <a:solidFill>
                  <a:schemeClr val="lt1"/>
                </a:solidFill>
                <a:latin typeface="Calibri"/>
                <a:ea typeface="Calibri"/>
                <a:cs typeface="Calibri"/>
                <a:sym typeface="Calibri"/>
              </a:rPr>
              <a:t>N</a:t>
            </a:r>
            <a:r>
              <a:rPr lang="en-US" sz="4000" b="0" i="0" u="none" strike="noStrike" cap="none">
                <a:solidFill>
                  <a:schemeClr val="lt1"/>
                </a:solidFill>
                <a:latin typeface="Calibri"/>
                <a:ea typeface="Calibri"/>
                <a:cs typeface="Calibri"/>
                <a:sym typeface="Calibri"/>
              </a:rPr>
              <a:t> Numbers using an Array</a:t>
            </a:r>
            <a:endParaRPr sz="1400" b="0" i="0" u="none" strike="noStrike" cap="none">
              <a:solidFill>
                <a:srgbClr val="000000"/>
              </a:solidFill>
              <a:latin typeface="Arial"/>
              <a:ea typeface="Arial"/>
              <a:cs typeface="Arial"/>
              <a:sym typeface="Arial"/>
            </a:endParaRPr>
          </a:p>
        </p:txBody>
      </p:sp>
      <p:sp>
        <p:nvSpPr>
          <p:cNvPr id="112" name="Google Shape;112;p9"/>
          <p:cNvSpPr txBox="1"/>
          <p:nvPr/>
        </p:nvSpPr>
        <p:spPr>
          <a:xfrm>
            <a:off x="1447800" y="1447800"/>
            <a:ext cx="6477000" cy="32766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for(i=0;i&lt;n;i++)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arr[%d] = ”, 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scanf(“%d”, &amp;num[i]);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printf(“\n The array elements are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for(i=0;i&lt;n;i++)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printf(“arr[%d] = %d\t”, i, arr[i]);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return 0;</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DD23EBDFCE6D42B8F019864E7120EF" ma:contentTypeVersion="8" ma:contentTypeDescription="Create a new document." ma:contentTypeScope="" ma:versionID="c87d8eeaf315f31a7231df943a870757">
  <xsd:schema xmlns:xsd="http://www.w3.org/2001/XMLSchema" xmlns:xs="http://www.w3.org/2001/XMLSchema" xmlns:p="http://schemas.microsoft.com/office/2006/metadata/properties" xmlns:ns2="1895ab55-8c32-4bf7-8e68-ee7a11ecdaae" targetNamespace="http://schemas.microsoft.com/office/2006/metadata/properties" ma:root="true" ma:fieldsID="c28c3dbf4e33639064d644b1265b49fe" ns2:_="">
    <xsd:import namespace="1895ab55-8c32-4bf7-8e68-ee7a11ecda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95ab55-8c32-4bf7-8e68-ee7a11ecda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BF594E-7518-4CEB-8965-26A1E6E3CE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76F9B8C-B8EB-4AD0-9248-A5C858ED5BF8}">
  <ds:schemaRefs>
    <ds:schemaRef ds:uri="http://schemas.microsoft.com/sharepoint/v3/contenttype/forms"/>
  </ds:schemaRefs>
</ds:datastoreItem>
</file>

<file path=customXml/itemProps3.xml><?xml version="1.0" encoding="utf-8"?>
<ds:datastoreItem xmlns:ds="http://schemas.openxmlformats.org/officeDocument/2006/customXml" ds:itemID="{1C2BA329-A473-4E1F-A84B-A63A062DD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95ab55-8c32-4bf7-8e68-ee7a11ecda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30</Slides>
  <Notes>30</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1_Office Theme</vt:lpstr>
      <vt:lpstr>2_Office Theme</vt:lpstr>
      <vt:lpstr>Data  Structures Using C, 2e</vt:lpstr>
      <vt:lpstr>Chapter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Using C, 2e</dc:title>
  <dc:creator>Deep, Gagan</dc:creator>
  <cp:revision>1</cp:revision>
  <dcterms:created xsi:type="dcterms:W3CDTF">2006-08-16T00:00:00Z</dcterms:created>
  <dcterms:modified xsi:type="dcterms:W3CDTF">2021-10-23T12:18:57Z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0x01010046DD23EBDFCE6D42B8F019864E7120EF</vt:lpwstr>
  </property>
</Properties>
</file>