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73oLEj/ms4GC1ySaYxzWv9U0L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3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18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exploredatabase.com/2018/01/stack-abstract-data-type-data-structure.html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odesdope.com/course/data-structures-stacks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5313" y="69755"/>
              <a:ext cx="9013825" cy="6692265"/>
            </a:xfrm>
            <a:custGeom>
              <a:rect b="b" l="l" r="r" t="t"/>
              <a:pathLst>
                <a:path extrusionOk="0" h="6692265" w="9013825">
                  <a:moveTo>
                    <a:pt x="0" y="329858"/>
                  </a:moveTo>
                  <a:lnTo>
                    <a:pt x="3576" y="281114"/>
                  </a:lnTo>
                  <a:lnTo>
                    <a:pt x="13965" y="234591"/>
                  </a:lnTo>
                  <a:lnTo>
                    <a:pt x="30657" y="190798"/>
                  </a:lnTo>
                  <a:lnTo>
                    <a:pt x="53142" y="150247"/>
                  </a:lnTo>
                  <a:lnTo>
                    <a:pt x="80908" y="113447"/>
                  </a:lnTo>
                  <a:lnTo>
                    <a:pt x="113446" y="80908"/>
                  </a:lnTo>
                  <a:lnTo>
                    <a:pt x="150246" y="53142"/>
                  </a:lnTo>
                  <a:lnTo>
                    <a:pt x="190798" y="30658"/>
                  </a:lnTo>
                  <a:lnTo>
                    <a:pt x="234590" y="13965"/>
                  </a:lnTo>
                  <a:lnTo>
                    <a:pt x="281114" y="3576"/>
                  </a:lnTo>
                  <a:lnTo>
                    <a:pt x="329858" y="0"/>
                  </a:lnTo>
                  <a:lnTo>
                    <a:pt x="8683513" y="0"/>
                  </a:lnTo>
                  <a:lnTo>
                    <a:pt x="8732255" y="3576"/>
                  </a:lnTo>
                  <a:lnTo>
                    <a:pt x="8778779" y="13965"/>
                  </a:lnTo>
                  <a:lnTo>
                    <a:pt x="8822571" y="30657"/>
                  </a:lnTo>
                  <a:lnTo>
                    <a:pt x="8863123" y="53142"/>
                  </a:lnTo>
                  <a:lnTo>
                    <a:pt x="8899923" y="80908"/>
                  </a:lnTo>
                  <a:lnTo>
                    <a:pt x="8932461" y="113446"/>
                  </a:lnTo>
                  <a:lnTo>
                    <a:pt x="8960228" y="150246"/>
                  </a:lnTo>
                  <a:lnTo>
                    <a:pt x="8982712" y="190798"/>
                  </a:lnTo>
                  <a:lnTo>
                    <a:pt x="8999404" y="234590"/>
                  </a:lnTo>
                  <a:lnTo>
                    <a:pt x="9009794" y="281114"/>
                  </a:lnTo>
                  <a:lnTo>
                    <a:pt x="9013370" y="329858"/>
                  </a:lnTo>
                  <a:lnTo>
                    <a:pt x="9013372" y="6362342"/>
                  </a:lnTo>
                  <a:lnTo>
                    <a:pt x="9009794" y="6411086"/>
                  </a:lnTo>
                  <a:lnTo>
                    <a:pt x="8999404" y="6457609"/>
                  </a:lnTo>
                  <a:lnTo>
                    <a:pt x="8982712" y="6501402"/>
                  </a:lnTo>
                  <a:lnTo>
                    <a:pt x="8960228" y="6541953"/>
                  </a:lnTo>
                  <a:lnTo>
                    <a:pt x="8932462" y="6578753"/>
                  </a:lnTo>
                  <a:lnTo>
                    <a:pt x="8899923" y="6611291"/>
                  </a:lnTo>
                  <a:lnTo>
                    <a:pt x="8863123" y="6639058"/>
                  </a:lnTo>
                  <a:lnTo>
                    <a:pt x="8822572" y="6661542"/>
                  </a:lnTo>
                  <a:lnTo>
                    <a:pt x="8778780" y="6678235"/>
                  </a:lnTo>
                  <a:lnTo>
                    <a:pt x="8732256" y="6688624"/>
                  </a:lnTo>
                  <a:lnTo>
                    <a:pt x="8683512" y="6692201"/>
                  </a:lnTo>
                  <a:lnTo>
                    <a:pt x="329858" y="6692201"/>
                  </a:lnTo>
                  <a:lnTo>
                    <a:pt x="281114" y="6688624"/>
                  </a:lnTo>
                  <a:lnTo>
                    <a:pt x="234591" y="6678235"/>
                  </a:lnTo>
                  <a:lnTo>
                    <a:pt x="190798" y="6661543"/>
                  </a:lnTo>
                  <a:lnTo>
                    <a:pt x="150247" y="6639058"/>
                  </a:lnTo>
                  <a:lnTo>
                    <a:pt x="113447" y="6611292"/>
                  </a:lnTo>
                  <a:lnTo>
                    <a:pt x="80908" y="6578753"/>
                  </a:lnTo>
                  <a:lnTo>
                    <a:pt x="53142" y="6541953"/>
                  </a:lnTo>
                  <a:lnTo>
                    <a:pt x="30657" y="6501402"/>
                  </a:lnTo>
                  <a:lnTo>
                    <a:pt x="13965" y="6457609"/>
                  </a:lnTo>
                  <a:lnTo>
                    <a:pt x="3576" y="6411086"/>
                  </a:lnTo>
                  <a:lnTo>
                    <a:pt x="0" y="6362342"/>
                  </a:lnTo>
                  <a:lnTo>
                    <a:pt x="0" y="32985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931" y="1396719"/>
              <a:ext cx="9022080" cy="120650"/>
            </a:xfrm>
            <a:custGeom>
              <a:rect b="b" l="l" r="r" t="t"/>
              <a:pathLst>
                <a:path extrusionOk="0" h="120650" w="9022080">
                  <a:moveTo>
                    <a:pt x="9021536" y="120580"/>
                  </a:moveTo>
                  <a:lnTo>
                    <a:pt x="0" y="120580"/>
                  </a:lnTo>
                  <a:lnTo>
                    <a:pt x="0" y="0"/>
                  </a:lnTo>
                  <a:lnTo>
                    <a:pt x="9021536" y="0"/>
                  </a:lnTo>
                  <a:lnTo>
                    <a:pt x="9021536" y="120580"/>
                  </a:lnTo>
                  <a:close/>
                </a:path>
              </a:pathLst>
            </a:custGeom>
            <a:solidFill>
              <a:srgbClr val="E6B1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931" y="2976648"/>
              <a:ext cx="9022080" cy="111125"/>
            </a:xfrm>
            <a:custGeom>
              <a:rect b="b" l="l" r="r" t="t"/>
              <a:pathLst>
                <a:path extrusionOk="0" h="111125" w="9022080">
                  <a:moveTo>
                    <a:pt x="9021536" y="110532"/>
                  </a:moveTo>
                  <a:lnTo>
                    <a:pt x="0" y="110532"/>
                  </a:lnTo>
                  <a:lnTo>
                    <a:pt x="0" y="0"/>
                  </a:lnTo>
                  <a:lnTo>
                    <a:pt x="9021536" y="0"/>
                  </a:lnTo>
                  <a:lnTo>
                    <a:pt x="9021536" y="110532"/>
                  </a:lnTo>
                  <a:close/>
                </a:path>
              </a:pathLst>
            </a:custGeom>
            <a:solidFill>
              <a:srgbClr val="9184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62931" y="1517300"/>
            <a:ext cx="9022080" cy="1327928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-3164840" lvl="0" marL="4088129" marR="93726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18CSC201J – </a:t>
            </a: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Structures and Algorithms</a:t>
            </a:r>
            <a:endParaRPr/>
          </a:p>
          <a:p>
            <a:pPr indent="-3164840" lvl="0" marL="4088129" marR="937260" rtl="0" algn="ctr">
              <a:lnSpc>
                <a:spcPct val="15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III- STACK &amp; QUEUE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93804" y="304800"/>
            <a:ext cx="5345572" cy="5906864"/>
            <a:chOff x="81109" y="190500"/>
            <a:chExt cx="5345572" cy="5906864"/>
          </a:xfrm>
        </p:grpSpPr>
        <p:sp>
          <p:nvSpPr>
            <p:cNvPr id="96" name="Google Shape;96;p1"/>
            <p:cNvSpPr/>
            <p:nvPr/>
          </p:nvSpPr>
          <p:spPr>
            <a:xfrm>
              <a:off x="3136900" y="3721100"/>
              <a:ext cx="2289781" cy="237626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81109" y="190500"/>
              <a:ext cx="1040810" cy="108011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"/>
          <p:cNvSpPr txBox="1"/>
          <p:nvPr/>
        </p:nvSpPr>
        <p:spPr>
          <a:xfrm>
            <a:off x="1013898" y="448342"/>
            <a:ext cx="8164738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SRM INSTITUTE OF SCIENCE AND TECHNOLOGY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100" name="Google Shape;10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182" name="Google Shape;1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183" name="Google Shape;1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0"/>
          <p:cNvSpPr txBox="1"/>
          <p:nvPr>
            <p:ph idx="4294967295" type="title"/>
          </p:nvPr>
        </p:nvSpPr>
        <p:spPr>
          <a:xfrm>
            <a:off x="685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Stack Implementation - Array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Stack - Array</a:t>
            </a:r>
            <a:endParaRPr sz="4000"/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One dimensional array is enough to implement the stack</a:t>
            </a:r>
            <a:endParaRPr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Array size always fixed</a:t>
            </a:r>
            <a:endParaRPr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Easy to implement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Create fixed size one dimensional array </a:t>
            </a:r>
            <a:endParaRPr sz="2600"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insert or delete the elements into the array using </a:t>
            </a:r>
            <a:r>
              <a:rPr b="1" lang="en-US" sz="2400"/>
              <a:t>LIFO principle</a:t>
            </a:r>
            <a:r>
              <a:rPr lang="en-US" sz="2400"/>
              <a:t> using the variable </a:t>
            </a:r>
            <a:r>
              <a:rPr b="1" lang="en-US" sz="2400"/>
              <a:t>'top‘</a:t>
            </a:r>
            <a:endParaRPr sz="2400"/>
          </a:p>
        </p:txBody>
      </p:sp>
      <p:sp>
        <p:nvSpPr>
          <p:cNvPr id="191" name="Google Shape;19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192" name="Google Shape;19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Stack - </a:t>
            </a:r>
            <a:r>
              <a:rPr b="1" i="1" lang="en-US" sz="4000" u="sng">
                <a:solidFill>
                  <a:srgbClr val="C00000"/>
                </a:solidFill>
              </a:rPr>
              <a:t>top</a:t>
            </a:r>
            <a:endParaRPr/>
          </a:p>
        </p:txBody>
      </p:sp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About </a:t>
            </a:r>
            <a:r>
              <a:rPr b="1" i="1" lang="en-US" sz="2600" u="sng">
                <a:solidFill>
                  <a:srgbClr val="C00000"/>
                </a:solidFill>
              </a:rPr>
              <a:t>top</a:t>
            </a:r>
            <a:endParaRPr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 i="1" sz="2600" u="sng">
              <a:solidFill>
                <a:srgbClr val="C00000"/>
              </a:solidFill>
            </a:endParaRPr>
          </a:p>
          <a:p>
            <a:pPr indent="-285750" lvl="1" marL="742950" rtl="0" algn="just">
              <a:spcBef>
                <a:spcPts val="520"/>
              </a:spcBef>
              <a:spcAft>
                <a:spcPts val="0"/>
              </a:spcAft>
              <a:buClr>
                <a:srgbClr val="7030A0"/>
              </a:buClr>
              <a:buSzPts val="2600"/>
              <a:buChar char="–"/>
            </a:pPr>
            <a:r>
              <a:rPr lang="en-US" sz="2600">
                <a:solidFill>
                  <a:srgbClr val="7030A0"/>
                </a:solidFill>
              </a:rPr>
              <a:t>Initial value of the top is -1</a:t>
            </a:r>
            <a:endParaRPr sz="2600">
              <a:solidFill>
                <a:srgbClr val="7030A0"/>
              </a:solidFill>
            </a:endParaRPr>
          </a:p>
          <a:p>
            <a:pPr indent="-120650" lvl="1" marL="74295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7030A0"/>
              </a:solidFill>
            </a:endParaRPr>
          </a:p>
          <a:p>
            <a:pPr indent="-285750" lvl="1" marL="742950" rtl="0" algn="just">
              <a:spcBef>
                <a:spcPts val="520"/>
              </a:spcBef>
              <a:spcAft>
                <a:spcPts val="0"/>
              </a:spcAft>
              <a:buClr>
                <a:srgbClr val="7030A0"/>
              </a:buClr>
              <a:buSzPts val="2600"/>
              <a:buChar char="–"/>
            </a:pPr>
            <a:r>
              <a:rPr lang="en-US" sz="2600">
                <a:solidFill>
                  <a:srgbClr val="7030A0"/>
                </a:solidFill>
              </a:rPr>
              <a:t>To insert a value into the stack, increment the top value by one and then insert</a:t>
            </a:r>
            <a:endParaRPr sz="2600">
              <a:solidFill>
                <a:srgbClr val="7030A0"/>
              </a:solidFill>
            </a:endParaRPr>
          </a:p>
          <a:p>
            <a:pPr indent="-120650" lvl="1" marL="74295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7030A0"/>
              </a:solidFill>
            </a:endParaRPr>
          </a:p>
          <a:p>
            <a:pPr indent="-285750" lvl="1" marL="742950" rtl="0" algn="just">
              <a:spcBef>
                <a:spcPts val="520"/>
              </a:spcBef>
              <a:spcAft>
                <a:spcPts val="0"/>
              </a:spcAft>
              <a:buClr>
                <a:srgbClr val="7030A0"/>
              </a:buClr>
              <a:buSzPts val="2600"/>
              <a:buChar char="–"/>
            </a:pPr>
            <a:r>
              <a:rPr lang="en-US" sz="2600">
                <a:solidFill>
                  <a:srgbClr val="7030A0"/>
                </a:solidFill>
              </a:rPr>
              <a:t>To delete a value from the stack, delete the top value and decrement the top value by one</a:t>
            </a:r>
            <a:endParaRPr sz="2600">
              <a:solidFill>
                <a:srgbClr val="7030A0"/>
              </a:solidFill>
            </a:endParaRPr>
          </a:p>
        </p:txBody>
      </p:sp>
      <p:sp>
        <p:nvSpPr>
          <p:cNvPr id="200" name="Google Shape;20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201" name="Google Shape;20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202" name="Google Shape;20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Steps to create an empty stack</a:t>
            </a:r>
            <a:endParaRPr/>
          </a:p>
        </p:txBody>
      </p:sp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Declare the functions like push, pop, display etc. need to implement the stack.</a:t>
            </a:r>
            <a:endParaRPr/>
          </a:p>
          <a:p>
            <a:pPr indent="-349250" lvl="0" marL="51435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600"/>
          </a:p>
          <a:p>
            <a:pPr indent="-514350" lvl="0" marL="51435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Declare one dimensional array with fixed size</a:t>
            </a:r>
            <a:endParaRPr/>
          </a:p>
          <a:p>
            <a:pPr indent="-349250" lvl="0" marL="51435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600"/>
          </a:p>
          <a:p>
            <a:pPr indent="-514350" lvl="0" marL="51435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Declare a integer variable </a:t>
            </a:r>
            <a:r>
              <a:rPr b="1" lang="en-US" sz="2600"/>
              <a:t>'top'</a:t>
            </a:r>
            <a:r>
              <a:rPr lang="en-US" sz="2600"/>
              <a:t> and initialize it with </a:t>
            </a:r>
            <a:r>
              <a:rPr b="1" lang="en-US" sz="2600"/>
              <a:t>'-1'</a:t>
            </a:r>
            <a:r>
              <a:rPr lang="en-US" sz="2600"/>
              <a:t>. (</a:t>
            </a:r>
            <a:r>
              <a:rPr b="1" lang="en-US" sz="2600"/>
              <a:t>int top = -1</a:t>
            </a:r>
            <a:r>
              <a:rPr lang="en-US" sz="2600"/>
              <a:t>)</a:t>
            </a:r>
            <a:endParaRPr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209" name="Google Shape;20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210" name="Google Shape;21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211" name="Google Shape;21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br>
              <a:rPr b="1" lang="en-US" sz="4000"/>
            </a:br>
            <a:r>
              <a:rPr b="1" lang="en-US" sz="4000"/>
              <a:t>push(Value) </a:t>
            </a:r>
            <a:br>
              <a:rPr b="1" lang="en-US" sz="4000"/>
            </a:br>
            <a:r>
              <a:rPr b="1" lang="en-US" sz="4000"/>
              <a:t>Inserting value into the stack</a:t>
            </a:r>
            <a:br>
              <a:rPr b="1" lang="en-US" sz="4000"/>
            </a:br>
            <a:endParaRPr sz="4000"/>
          </a:p>
        </p:txBody>
      </p:sp>
      <p:sp>
        <p:nvSpPr>
          <p:cNvPr id="217" name="Google Shape;21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push() is a function used to insert a new element into stack at </a:t>
            </a:r>
            <a:r>
              <a:rPr b="1" lang="en-US" sz="2600"/>
              <a:t>top</a:t>
            </a:r>
            <a:r>
              <a:rPr lang="en-US" sz="2600"/>
              <a:t> position. </a:t>
            </a:r>
            <a:endParaRPr sz="2600"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Char char="•"/>
            </a:pPr>
            <a:r>
              <a:rPr lang="en-US" sz="2600">
                <a:solidFill>
                  <a:srgbClr val="C00000"/>
                </a:solidFill>
              </a:rPr>
              <a:t>Push function takes one integer value as parameter</a:t>
            </a:r>
            <a:endParaRPr/>
          </a:p>
          <a:p>
            <a:pPr indent="-514350" lvl="1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Check whether </a:t>
            </a:r>
            <a:r>
              <a:rPr b="1" lang="en-US" sz="2400"/>
              <a:t>stack</a:t>
            </a:r>
            <a:r>
              <a:rPr lang="en-US" sz="2400"/>
              <a:t> is </a:t>
            </a:r>
            <a:r>
              <a:rPr b="1" lang="en-US" sz="2400"/>
              <a:t>FULL</a:t>
            </a:r>
            <a:r>
              <a:rPr lang="en-US" sz="2400"/>
              <a:t> based on (</a:t>
            </a:r>
            <a:r>
              <a:rPr b="1" lang="en-US" sz="2400"/>
              <a:t>top == SIZE-1</a:t>
            </a:r>
            <a:r>
              <a:rPr lang="en-US" sz="2400"/>
              <a:t>)</a:t>
            </a:r>
            <a:endParaRPr/>
          </a:p>
          <a:p>
            <a:pPr indent="-361950" lvl="1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514350" lvl="1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If stack is </a:t>
            </a:r>
            <a:r>
              <a:rPr b="1" lang="en-US" sz="2400"/>
              <a:t>FULL</a:t>
            </a:r>
            <a:r>
              <a:rPr lang="en-US" sz="2400"/>
              <a:t>, then display </a:t>
            </a:r>
            <a:r>
              <a:rPr b="1" lang="en-US" sz="2400"/>
              <a:t>"Stack is FULL Nota able to Insert element” </a:t>
            </a:r>
            <a:r>
              <a:rPr lang="en-US" sz="2400"/>
              <a:t> and terminate the function.</a:t>
            </a:r>
            <a:endParaRPr/>
          </a:p>
          <a:p>
            <a:pPr indent="-361950" lvl="1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514350" lvl="1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If stack is </a:t>
            </a:r>
            <a:r>
              <a:rPr b="1" lang="en-US" sz="2400"/>
              <a:t>NOT FULL</a:t>
            </a:r>
            <a:r>
              <a:rPr lang="en-US" sz="2400"/>
              <a:t>, then increment </a:t>
            </a:r>
            <a:r>
              <a:rPr b="1" lang="en-US" sz="2400"/>
              <a:t>top</a:t>
            </a:r>
            <a:r>
              <a:rPr lang="en-US" sz="2400"/>
              <a:t> value by one (</a:t>
            </a:r>
            <a:r>
              <a:rPr b="1" lang="en-US" sz="2400"/>
              <a:t>top=top+1</a:t>
            </a:r>
            <a:r>
              <a:rPr lang="en-US" sz="2400"/>
              <a:t>) and set (</a:t>
            </a:r>
            <a:r>
              <a:rPr b="1" lang="en-US" sz="2400"/>
              <a:t>stack[top] = value</a:t>
            </a:r>
            <a:r>
              <a:rPr lang="en-US" sz="2400"/>
              <a:t>)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18" name="Google Shape;2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219" name="Google Shape;2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220" name="Google Shape;2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/>
              <a:t>pop() –</a:t>
            </a:r>
            <a:br>
              <a:rPr b="1" lang="en-US" sz="4000"/>
            </a:br>
            <a:r>
              <a:rPr b="1" lang="en-US" sz="4000"/>
              <a:t>Delete a value from the Stack</a:t>
            </a:r>
            <a:endParaRPr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pop() is a function used to delete an element from the stack from </a:t>
            </a:r>
            <a:r>
              <a:rPr b="1" lang="en-US" sz="2600"/>
              <a:t>top</a:t>
            </a:r>
            <a:r>
              <a:rPr lang="en-US" sz="2600"/>
              <a:t> position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Char char="•"/>
            </a:pPr>
            <a:r>
              <a:rPr lang="en-US" sz="2600">
                <a:solidFill>
                  <a:srgbClr val="C00000"/>
                </a:solidFill>
              </a:rPr>
              <a:t>Pop function does not take any value as parameter</a:t>
            </a:r>
            <a:endParaRPr sz="2600"/>
          </a:p>
          <a:p>
            <a:pPr indent="-514350" lvl="1" marL="9715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Check whether </a:t>
            </a:r>
            <a:r>
              <a:rPr b="1" lang="en-US" sz="2400"/>
              <a:t>stack</a:t>
            </a:r>
            <a:r>
              <a:rPr lang="en-US" sz="2400"/>
              <a:t> is </a:t>
            </a:r>
            <a:r>
              <a:rPr b="1" lang="en-US" sz="2400"/>
              <a:t>EMPTY</a:t>
            </a:r>
            <a:r>
              <a:rPr lang="en-US" sz="2400"/>
              <a:t> using (</a:t>
            </a:r>
            <a:r>
              <a:rPr b="1" lang="en-US" sz="2400"/>
              <a:t>top == -1</a:t>
            </a:r>
            <a:r>
              <a:rPr lang="en-US" sz="2400"/>
              <a:t>)</a:t>
            </a:r>
            <a:endParaRPr/>
          </a:p>
          <a:p>
            <a:pPr indent="-361950" lvl="1" marL="9715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514350" lvl="1" marL="9715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If stack is </a:t>
            </a:r>
            <a:r>
              <a:rPr b="1" lang="en-US" sz="2400"/>
              <a:t>EMPTY</a:t>
            </a:r>
            <a:r>
              <a:rPr lang="en-US" sz="2400"/>
              <a:t>, then display </a:t>
            </a:r>
            <a:r>
              <a:rPr b="1" lang="en-US" sz="2400"/>
              <a:t>"Stack is EMPTY No elements to delete"</a:t>
            </a:r>
            <a:r>
              <a:rPr lang="en-US" sz="2400"/>
              <a:t> and terminate the function</a:t>
            </a:r>
            <a:endParaRPr/>
          </a:p>
          <a:p>
            <a:pPr indent="-361950" lvl="1" marL="9715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514350" lvl="1" marL="9715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If stack is </a:t>
            </a:r>
            <a:r>
              <a:rPr b="1" lang="en-US" sz="2400"/>
              <a:t>NOT EMPTY</a:t>
            </a:r>
            <a:r>
              <a:rPr lang="en-US" sz="2400"/>
              <a:t>, then delete </a:t>
            </a:r>
            <a:r>
              <a:rPr b="1" lang="en-US" sz="2400"/>
              <a:t>stack[top]</a:t>
            </a:r>
            <a:r>
              <a:rPr lang="en-US" sz="2400"/>
              <a:t> and decrement </a:t>
            </a:r>
            <a:r>
              <a:rPr b="1" lang="en-US" sz="2400"/>
              <a:t>top</a:t>
            </a:r>
            <a:r>
              <a:rPr lang="en-US" sz="2400"/>
              <a:t> value by one (</a:t>
            </a:r>
            <a:r>
              <a:rPr b="1" lang="en-US" sz="2400"/>
              <a:t>top=top-1</a:t>
            </a:r>
            <a:r>
              <a:rPr lang="en-US" sz="2400"/>
              <a:t>)</a:t>
            </a:r>
            <a:endParaRPr sz="2400"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227" name="Google Shape;22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228" name="Google Shape;22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229" name="Google Shape;22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br>
              <a:rPr b="1" lang="en-US" sz="4000"/>
            </a:br>
            <a:r>
              <a:rPr b="1" lang="en-US" sz="4000"/>
              <a:t>display() </a:t>
            </a:r>
            <a:br>
              <a:rPr b="1" lang="en-US" sz="4000"/>
            </a:br>
            <a:r>
              <a:rPr b="1" lang="en-US" sz="4000"/>
              <a:t>Displays the elements of a Stack</a:t>
            </a:r>
            <a:br>
              <a:rPr b="1" lang="en-US" sz="4000"/>
            </a:br>
            <a:endParaRPr sz="4000"/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78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 sz="26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display() – function used to Display the elements of a Stack</a:t>
            </a:r>
            <a:endParaRPr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 sz="2600"/>
          </a:p>
          <a:p>
            <a:pPr indent="-514350" lvl="1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Check whether </a:t>
            </a:r>
            <a:r>
              <a:rPr b="1" lang="en-US" sz="2400"/>
              <a:t>stack</a:t>
            </a:r>
            <a:r>
              <a:rPr lang="en-US" sz="2400"/>
              <a:t> is </a:t>
            </a:r>
            <a:r>
              <a:rPr b="1" lang="en-US" sz="2400"/>
              <a:t>EMPTY based on</a:t>
            </a:r>
            <a:r>
              <a:rPr lang="en-US" sz="2400"/>
              <a:t> (</a:t>
            </a:r>
            <a:r>
              <a:rPr b="1" lang="en-US" sz="2400"/>
              <a:t>top == -1</a:t>
            </a:r>
            <a:r>
              <a:rPr lang="en-US" sz="2400"/>
              <a:t>)</a:t>
            </a:r>
            <a:endParaRPr/>
          </a:p>
          <a:p>
            <a:pPr indent="-361950" lvl="1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514350" lvl="1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If stack is </a:t>
            </a:r>
            <a:r>
              <a:rPr b="1" lang="en-US" sz="2400"/>
              <a:t>EMPTY</a:t>
            </a:r>
            <a:r>
              <a:rPr lang="en-US" sz="2400"/>
              <a:t>, then display </a:t>
            </a:r>
            <a:r>
              <a:rPr b="1" lang="en-US" sz="2400"/>
              <a:t>"Stack is EMPTY"</a:t>
            </a:r>
            <a:r>
              <a:rPr lang="en-US" sz="2400"/>
              <a:t> and terminate the function</a:t>
            </a:r>
            <a:endParaRPr/>
          </a:p>
          <a:p>
            <a:pPr indent="-361950" lvl="1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514350" lvl="1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If stack is </a:t>
            </a:r>
            <a:r>
              <a:rPr b="1" lang="en-US" sz="2400"/>
              <a:t>NOT EMPTY</a:t>
            </a:r>
            <a:r>
              <a:rPr lang="en-US" sz="2400"/>
              <a:t>,  display the value in decreasing order of array</a:t>
            </a:r>
            <a:endParaRPr sz="2400"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236" name="Google Shape;23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237" name="Google Shape;23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Stack Push Example</a:t>
            </a:r>
            <a:endParaRPr sz="4000"/>
          </a:p>
        </p:txBody>
      </p:sp>
      <p:sp>
        <p:nvSpPr>
          <p:cNvPr id="244" name="Google Shape;24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Diagram reference :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http://www.exploredatabase.com/2018/01/stack-abstract-data-type-data-structure.html</a:t>
            </a:r>
            <a:endParaRPr sz="1000"/>
          </a:p>
        </p:txBody>
      </p:sp>
      <p:sp>
        <p:nvSpPr>
          <p:cNvPr id="245" name="Google Shape;24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246" name="Google Shape;24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247" name="Google Shape;24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0700" y="1450295"/>
            <a:ext cx="5562600" cy="3893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Stack Pop Example</a:t>
            </a:r>
            <a:endParaRPr sz="4000"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256" name="Google Shape;2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518" y="1676400"/>
            <a:ext cx="58674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000"/>
              <a:t>Another Example of  Stack</a:t>
            </a:r>
            <a:br>
              <a:rPr lang="en-US" sz="4000"/>
            </a:br>
            <a:r>
              <a:rPr lang="en-US" sz="4000"/>
              <a:t>Push &amp; Pop</a:t>
            </a:r>
            <a:endParaRPr sz="4000"/>
          </a:p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Image Reference : https://www.hackerearth.com/practice/notes/stacks-and-queues/</a:t>
            </a:r>
            <a:endParaRPr/>
          </a:p>
        </p:txBody>
      </p:sp>
      <p:sp>
        <p:nvSpPr>
          <p:cNvPr id="265" name="Google Shape;2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266" name="Google Shape;2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267" name="Google Shape;2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1"/>
            <a:ext cx="6934200" cy="4572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6858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SESSION 1</a:t>
            </a:r>
            <a:endParaRPr/>
          </a:p>
        </p:txBody>
      </p:sp>
      <p:sp>
        <p:nvSpPr>
          <p:cNvPr id="107" name="Google Shape;107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108" name="Google Shape;108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Cons Stack - Array</a:t>
            </a:r>
            <a:endParaRPr sz="4000"/>
          </a:p>
        </p:txBody>
      </p:sp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Char char="•"/>
            </a:pPr>
            <a:r>
              <a:rPr lang="en-US" sz="2600">
                <a:solidFill>
                  <a:srgbClr val="C00000"/>
                </a:solidFill>
              </a:rPr>
              <a:t>The size of the array should be mentioned at the beginning of the implementation</a:t>
            </a:r>
            <a:endParaRPr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C00000"/>
              </a:solidFill>
            </a:endParaRPr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Char char="•"/>
            </a:pPr>
            <a:r>
              <a:rPr lang="en-US" sz="2600">
                <a:solidFill>
                  <a:srgbClr val="C00000"/>
                </a:solidFill>
              </a:rPr>
              <a:t>If more memory needed or less memory needed that time this array implementation is not useful</a:t>
            </a:r>
            <a:endParaRPr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C00000"/>
              </a:solidFill>
            </a:endParaRPr>
          </a:p>
        </p:txBody>
      </p:sp>
      <p:sp>
        <p:nvSpPr>
          <p:cNvPr id="275" name="Google Shape;2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276" name="Google Shape;27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STACK ADT</a:t>
            </a:r>
            <a:endParaRPr sz="4000"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Abstract Data Type (ADT) </a:t>
            </a:r>
            <a:endParaRPr/>
          </a:p>
          <a:p>
            <a:pPr indent="-121284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 is a mathematical model for </a:t>
            </a:r>
            <a:r>
              <a:rPr b="1" lang="en-US"/>
              <a:t>data types</a:t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 </a:t>
            </a:r>
            <a:r>
              <a:rPr b="1" lang="en-US"/>
              <a:t>abstract data type</a:t>
            </a:r>
            <a:r>
              <a:rPr lang="en-US"/>
              <a:t> is </a:t>
            </a:r>
            <a:r>
              <a:rPr b="1" lang="en-US"/>
              <a:t>defined</a:t>
            </a:r>
            <a:r>
              <a:rPr lang="en-US"/>
              <a:t> by its behavior (semantics) from the point of view of a user, of the </a:t>
            </a:r>
            <a:r>
              <a:rPr b="1" lang="en-US"/>
              <a:t>data</a:t>
            </a:r>
            <a:r>
              <a:rPr lang="en-US"/>
              <a:t>, specifically in terms of possible values, possible operations on </a:t>
            </a:r>
            <a:r>
              <a:rPr b="1" lang="en-US"/>
              <a:t>data</a:t>
            </a:r>
            <a:r>
              <a:rPr lang="en-US"/>
              <a:t> of this </a:t>
            </a:r>
            <a:r>
              <a:rPr b="1" lang="en-US"/>
              <a:t>type</a:t>
            </a:r>
            <a:r>
              <a:rPr lang="en-US"/>
              <a:t>, and the behavior of these operations. Set of values and set of operations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stack is an ADT </a:t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 follows </a:t>
            </a:r>
            <a:r>
              <a:rPr b="1" lang="en-US">
                <a:solidFill>
                  <a:srgbClr val="C00000"/>
                </a:solidFill>
              </a:rPr>
              <a:t>Last In First Out (LIFO) </a:t>
            </a:r>
            <a:r>
              <a:rPr lang="en-US"/>
              <a:t>methodology perform operations push, pop, etc. </a:t>
            </a:r>
            <a:endParaRPr/>
          </a:p>
        </p:txBody>
      </p:sp>
      <p:sp>
        <p:nvSpPr>
          <p:cNvPr id="116" name="Google Shape;11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What is STACK?</a:t>
            </a:r>
            <a:endParaRPr sz="4000"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Diagram Reference : http://www.firmcodes.com/write-a-c-program-to-implement-a-stack-using-an-array-and-linked-list/</a:t>
            </a:r>
            <a:endParaRPr sz="1000"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Stack works on “</a:t>
            </a:r>
            <a:r>
              <a:rPr lang="en-US" sz="2600">
                <a:solidFill>
                  <a:srgbClr val="C00000"/>
                </a:solidFill>
              </a:rPr>
              <a:t>Last in First out</a:t>
            </a:r>
            <a:r>
              <a:rPr lang="en-US" sz="2600"/>
              <a:t>” or “</a:t>
            </a:r>
            <a:r>
              <a:rPr lang="en-US" sz="2600">
                <a:solidFill>
                  <a:srgbClr val="C00000"/>
                </a:solidFill>
              </a:rPr>
              <a:t>First in Last Out</a:t>
            </a:r>
            <a:r>
              <a:rPr lang="en-US" sz="2600"/>
              <a:t>”, principle.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Plates placed one over another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plate at the top is removed first &amp; the bottommost plate kept longest period of time.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So, it follows LIFO/FILO order.</a:t>
            </a:r>
            <a:br>
              <a:rPr lang="en-US" sz="2600"/>
            </a:br>
            <a:endParaRPr sz="2600"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571" y="1295400"/>
            <a:ext cx="5653106" cy="123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Stack Example</a:t>
            </a:r>
            <a:endParaRPr sz="4000"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0" lvl="0" marL="0" rtl="0" algn="just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Diagram Reference: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https://www.codesdope.com/course/data-structures-stacks/</a:t>
            </a:r>
            <a:endParaRPr sz="1100"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Always new items are added at top of the stack and also removed from the top of the stack only. </a:t>
            </a:r>
            <a:endParaRPr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Entry and Exit at same point</a:t>
            </a:r>
            <a:endParaRPr/>
          </a:p>
        </p:txBody>
      </p:sp>
      <p:sp>
        <p:nvSpPr>
          <p:cNvPr id="135" name="Google Shape;13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136" name="Google Shape;1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1676400"/>
            <a:ext cx="45720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STACK – Data Structure</a:t>
            </a:r>
            <a:endParaRPr sz="4000"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Stack is a </a:t>
            </a:r>
            <a:r>
              <a:rPr b="1" lang="en-US">
                <a:solidFill>
                  <a:srgbClr val="C00000"/>
                </a:solidFill>
              </a:rPr>
              <a:t>Linear Data Structure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Follows a particular order to perform the operations.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order are  either</a:t>
            </a:r>
            <a:endParaRPr/>
          </a:p>
          <a:p>
            <a:pPr indent="0" lvl="1" marL="45720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LIFO(Last In First Out) </a:t>
            </a:r>
            <a:endParaRPr/>
          </a:p>
          <a:p>
            <a:pPr indent="0" lvl="1" marL="45720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OR</a:t>
            </a:r>
            <a:endParaRPr/>
          </a:p>
          <a:p>
            <a:pPr indent="0" lvl="1" marL="45720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FILO(First In Last Out).</a:t>
            </a:r>
            <a:endParaRPr/>
          </a:p>
        </p:txBody>
      </p:sp>
      <p:sp>
        <p:nvSpPr>
          <p:cNvPr id="145" name="Google Shape;14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STACK - Operations</a:t>
            </a:r>
            <a:endParaRPr sz="4000"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 sz="2600"/>
              <a:t>TWO PRIMARY OPERATIONS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push</a:t>
            </a:r>
            <a:endParaRPr sz="2600"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Pushing (storing) an element on the stack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the stack is full, Overflow condition is enabled.</a:t>
            </a:r>
            <a:endParaRPr sz="2400"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Pop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Removing (accessing) an element from the stack.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elements  are popped in the decreasing order. </a:t>
            </a:r>
            <a:endParaRPr/>
          </a:p>
          <a:p>
            <a:pPr indent="-285750" lvl="1" marL="74295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the stack is empty, Underflow condition enabled</a:t>
            </a:r>
            <a:r>
              <a:rPr lang="en-US" sz="2600"/>
              <a:t>.</a:t>
            </a:r>
            <a:endParaRPr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154" name="Google Shape;15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155" name="Google Shape;1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STACK – Additional Functionality</a:t>
            </a:r>
            <a:endParaRPr sz="4000"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For effective utilization of the stack, Status of the stack should be checked. For that additional functionality is of the stack is given below</a:t>
            </a:r>
            <a:endParaRPr b="1" sz="2600"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Peek or Top</a:t>
            </a:r>
            <a:r>
              <a:rPr lang="en-US" sz="2600"/>
              <a:t>  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Accessing the top element. Without removing the top element. </a:t>
            </a:r>
            <a:endParaRPr sz="2400"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isFull </a:t>
            </a:r>
            <a:endParaRPr sz="2600"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check if stack is full.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isEmpty</a:t>
            </a:r>
            <a:r>
              <a:rPr lang="en-US" sz="2600"/>
              <a:t> </a:t>
            </a:r>
            <a:endParaRPr sz="2600"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check if stack is empty.</a:t>
            </a:r>
            <a:endParaRPr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1778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163" name="Google Shape;16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Stack Operation Example</a:t>
            </a:r>
            <a:endParaRPr sz="4000"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72" name="Google Shape;17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7/29/2020</a:t>
            </a:r>
            <a:endParaRPr/>
          </a:p>
        </p:txBody>
      </p:sp>
      <p:sp>
        <p:nvSpPr>
          <p:cNvPr id="173" name="Google Shape;17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174" name="Google Shape;17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05507"/>
            <a:ext cx="38100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2286000"/>
            <a:ext cx="3744116" cy="256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D23EBDFCE6D42B8F019864E7120EF" ma:contentTypeVersion="8" ma:contentTypeDescription="Create a new document." ma:contentTypeScope="" ma:versionID="c87d8eeaf315f31a7231df943a870757">
  <xsd:schema xmlns:xsd="http://www.w3.org/2001/XMLSchema" xmlns:xs="http://www.w3.org/2001/XMLSchema" xmlns:p="http://schemas.microsoft.com/office/2006/metadata/properties" xmlns:ns2="1895ab55-8c32-4bf7-8e68-ee7a11ecdaae" targetNamespace="http://schemas.microsoft.com/office/2006/metadata/properties" ma:root="true" ma:fieldsID="c28c3dbf4e33639064d644b1265b49fe" ns2:_="">
    <xsd:import namespace="1895ab55-8c32-4bf7-8e68-ee7a11ecd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5ab55-8c32-4bf7-8e68-ee7a11ecd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6429F1-B7E1-43D6-971E-1B94C10B7EC0}"/>
</file>

<file path=customXml/itemProps2.xml><?xml version="1.0" encoding="utf-8"?>
<ds:datastoreItem xmlns:ds="http://schemas.openxmlformats.org/officeDocument/2006/customXml" ds:itemID="{FC611D29-4A7E-4444-AF1F-BBFA79D4A36F}"/>
</file>

<file path=customXml/itemProps3.xml><?xml version="1.0" encoding="utf-8"?>
<ds:datastoreItem xmlns:ds="http://schemas.openxmlformats.org/officeDocument/2006/customXml" ds:itemID="{FF44E7B1-E854-45B9-8C6E-B47AC56E955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ismail - [2010]</dc:creator>
  <dcterms:created xsi:type="dcterms:W3CDTF">2020-07-17T04:57:16Z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0x01010046DD23EBDFCE6D42B8F019864E7120EF</vt:lpwstr>
  </property>
</Properties>
</file>