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8" r:id="rId2"/>
    <p:sldId id="315" r:id="rId3"/>
    <p:sldId id="280" r:id="rId4"/>
    <p:sldId id="282" r:id="rId5"/>
    <p:sldId id="284" r:id="rId6"/>
    <p:sldId id="283" r:id="rId7"/>
    <p:sldId id="285" r:id="rId8"/>
    <p:sldId id="286" r:id="rId9"/>
    <p:sldId id="287" r:id="rId10"/>
    <p:sldId id="288" r:id="rId11"/>
    <p:sldId id="289" r:id="rId12"/>
    <p:sldId id="292" r:id="rId13"/>
    <p:sldId id="299" r:id="rId14"/>
    <p:sldId id="304" r:id="rId15"/>
    <p:sldId id="293" r:id="rId16"/>
    <p:sldId id="305" r:id="rId17"/>
    <p:sldId id="298" r:id="rId18"/>
    <p:sldId id="300" r:id="rId19"/>
    <p:sldId id="301" r:id="rId20"/>
    <p:sldId id="297" r:id="rId21"/>
    <p:sldId id="302" r:id="rId22"/>
    <p:sldId id="30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87" d="100"/>
          <a:sy n="87" d="100"/>
        </p:scale>
        <p:origin x="148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C447DD-0C89-45AD-926D-7C99D4A31063}" type="datetimeFigureOut">
              <a:rPr lang="en-US" smtClean="0"/>
              <a:t>7/29/2020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4E11A-5934-4947-9073-9F923CDED973}" type="slidenum">
              <a:rPr lang="en-US" smtClean="0"/>
              <a:t>‹#›</a:t>
            </a:fld>
            <a:endParaRPr lang="en-US"/>
          </a:p>
        </p:txBody>
      </p:sp>
    </p:spTree>
    <p:extLst>
      <p:ext uri="{BB962C8B-B14F-4D97-AF65-F5344CB8AC3E}">
        <p14:creationId xmlns:p14="http://schemas.microsoft.com/office/powerpoint/2010/main" val="190356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94E11A-5934-4947-9073-9F923CDED973}" type="slidenum">
              <a:rPr lang="en-US" smtClean="0"/>
              <a:t>1</a:t>
            </a:fld>
            <a:endParaRPr lang="en-US"/>
          </a:p>
        </p:txBody>
      </p:sp>
    </p:spTree>
    <p:extLst>
      <p:ext uri="{BB962C8B-B14F-4D97-AF65-F5344CB8AC3E}">
        <p14:creationId xmlns:p14="http://schemas.microsoft.com/office/powerpoint/2010/main" val="3767843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94E11A-5934-4947-9073-9F923CDED973}" type="slidenum">
              <a:rPr lang="en-US" smtClean="0"/>
              <a:t>20</a:t>
            </a:fld>
            <a:endParaRPr lang="en-US"/>
          </a:p>
        </p:txBody>
      </p:sp>
    </p:spTree>
    <p:extLst>
      <p:ext uri="{BB962C8B-B14F-4D97-AF65-F5344CB8AC3E}">
        <p14:creationId xmlns:p14="http://schemas.microsoft.com/office/powerpoint/2010/main" val="3906785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205DDA-42A4-4ECF-A8B7-D6B6EF67D31D}"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33864061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B45EC-6385-47E9-AB13-85688CDFF1D3}"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412146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BC39CF-3391-473A-B303-59770DBF2CD5}"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184716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714442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A371D-E5FF-44FC-860B-DE63D951255D}"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27465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0FEB60-C3A6-4043-AAD8-FDC15F8324E6}" type="datetime1">
              <a:rPr lang="en-US" smtClean="0"/>
              <a:t>7/29/2020</a:t>
            </a:fld>
            <a:endParaRPr lang="en-US"/>
          </a:p>
        </p:txBody>
      </p:sp>
      <p:sp>
        <p:nvSpPr>
          <p:cNvPr id="6" name="Footer Placeholder 5"/>
          <p:cNvSpPr>
            <a:spLocks noGrp="1"/>
          </p:cNvSpPr>
          <p:nvPr>
            <p:ph type="ftr" sz="quarter" idx="11"/>
          </p:nvPr>
        </p:nvSpPr>
        <p:spPr/>
        <p:txBody>
          <a:bodyPr/>
          <a:lstStyle/>
          <a:p>
            <a:r>
              <a:rPr lang="en-US" smtClean="0"/>
              <a:t>SRM Institutue of Science and Technology</a:t>
            </a:r>
            <a:endParaRPr lang="en-US"/>
          </a:p>
        </p:txBody>
      </p:sp>
      <p:sp>
        <p:nvSpPr>
          <p:cNvPr id="7" name="Slide Number Placeholder 6"/>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349837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230124-198D-42C1-872A-1CD97CEE49E7}" type="datetime1">
              <a:rPr lang="en-US" smtClean="0"/>
              <a:t>7/29/2020</a:t>
            </a:fld>
            <a:endParaRPr lang="en-US"/>
          </a:p>
        </p:txBody>
      </p:sp>
      <p:sp>
        <p:nvSpPr>
          <p:cNvPr id="8" name="Footer Placeholder 7"/>
          <p:cNvSpPr>
            <a:spLocks noGrp="1"/>
          </p:cNvSpPr>
          <p:nvPr>
            <p:ph type="ftr" sz="quarter" idx="11"/>
          </p:nvPr>
        </p:nvSpPr>
        <p:spPr/>
        <p:txBody>
          <a:bodyPr/>
          <a:lstStyle/>
          <a:p>
            <a:r>
              <a:rPr lang="en-US" smtClean="0"/>
              <a:t>SRM Institutue of Science and Technology</a:t>
            </a:r>
            <a:endParaRPr lang="en-US"/>
          </a:p>
        </p:txBody>
      </p:sp>
      <p:sp>
        <p:nvSpPr>
          <p:cNvPr id="9" name="Slide Number Placeholder 8"/>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82017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A3AAE2-4BF1-4333-A100-4BDE844918CB}" type="datetime1">
              <a:rPr lang="en-US" smtClean="0"/>
              <a:t>7/29/2020</a:t>
            </a:fld>
            <a:endParaRPr lang="en-US"/>
          </a:p>
        </p:txBody>
      </p:sp>
      <p:sp>
        <p:nvSpPr>
          <p:cNvPr id="4" name="Footer Placeholder 3"/>
          <p:cNvSpPr>
            <a:spLocks noGrp="1"/>
          </p:cNvSpPr>
          <p:nvPr>
            <p:ph type="ftr" sz="quarter" idx="11"/>
          </p:nvPr>
        </p:nvSpPr>
        <p:spPr/>
        <p:txBody>
          <a:bodyPr/>
          <a:lstStyle/>
          <a:p>
            <a:r>
              <a:rPr lang="en-US" smtClean="0"/>
              <a:t>SRM Institutue of Science and Technology</a:t>
            </a:r>
            <a:endParaRPr lang="en-US"/>
          </a:p>
        </p:txBody>
      </p:sp>
      <p:sp>
        <p:nvSpPr>
          <p:cNvPr id="5" name="Slide Number Placeholder 4"/>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397293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DA4BE-282F-4947-A6D2-24B9991F6C2E}" type="datetime1">
              <a:rPr lang="en-US" smtClean="0"/>
              <a:t>7/29/2020</a:t>
            </a:fld>
            <a:endParaRPr lang="en-US"/>
          </a:p>
        </p:txBody>
      </p:sp>
      <p:sp>
        <p:nvSpPr>
          <p:cNvPr id="3" name="Footer Placeholder 2"/>
          <p:cNvSpPr>
            <a:spLocks noGrp="1"/>
          </p:cNvSpPr>
          <p:nvPr>
            <p:ph type="ftr" sz="quarter" idx="11"/>
          </p:nvPr>
        </p:nvSpPr>
        <p:spPr/>
        <p:txBody>
          <a:bodyPr/>
          <a:lstStyle/>
          <a:p>
            <a:r>
              <a:rPr lang="en-US" smtClean="0"/>
              <a:t>SRM Institutue of Science and Technology</a:t>
            </a:r>
            <a:endParaRPr lang="en-US"/>
          </a:p>
        </p:txBody>
      </p:sp>
      <p:sp>
        <p:nvSpPr>
          <p:cNvPr id="4" name="Slide Number Placeholder 3"/>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93837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A435C-E171-4028-A386-C09E280B47D9}" type="datetime1">
              <a:rPr lang="en-US" smtClean="0"/>
              <a:t>7/29/2020</a:t>
            </a:fld>
            <a:endParaRPr lang="en-US"/>
          </a:p>
        </p:txBody>
      </p:sp>
      <p:sp>
        <p:nvSpPr>
          <p:cNvPr id="6" name="Footer Placeholder 5"/>
          <p:cNvSpPr>
            <a:spLocks noGrp="1"/>
          </p:cNvSpPr>
          <p:nvPr>
            <p:ph type="ftr" sz="quarter" idx="11"/>
          </p:nvPr>
        </p:nvSpPr>
        <p:spPr/>
        <p:txBody>
          <a:bodyPr/>
          <a:lstStyle/>
          <a:p>
            <a:r>
              <a:rPr lang="en-US" smtClean="0"/>
              <a:t>SRM Institutue of Science and Technology</a:t>
            </a:r>
            <a:endParaRPr lang="en-US"/>
          </a:p>
        </p:txBody>
      </p:sp>
      <p:sp>
        <p:nvSpPr>
          <p:cNvPr id="7" name="Slide Number Placeholder 6"/>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80057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B80E7-F2D2-4DBE-B813-B3ECDF29BCF6}" type="datetime1">
              <a:rPr lang="en-US" smtClean="0"/>
              <a:t>7/29/2020</a:t>
            </a:fld>
            <a:endParaRPr lang="en-US"/>
          </a:p>
        </p:txBody>
      </p:sp>
      <p:sp>
        <p:nvSpPr>
          <p:cNvPr id="6" name="Footer Placeholder 5"/>
          <p:cNvSpPr>
            <a:spLocks noGrp="1"/>
          </p:cNvSpPr>
          <p:nvPr>
            <p:ph type="ftr" sz="quarter" idx="11"/>
          </p:nvPr>
        </p:nvSpPr>
        <p:spPr/>
        <p:txBody>
          <a:bodyPr/>
          <a:lstStyle/>
          <a:p>
            <a:r>
              <a:rPr lang="en-US" smtClean="0"/>
              <a:t>SRM Institutue of Science and Technology</a:t>
            </a:r>
            <a:endParaRPr lang="en-US"/>
          </a:p>
        </p:txBody>
      </p:sp>
      <p:sp>
        <p:nvSpPr>
          <p:cNvPr id="7" name="Slide Number Placeholder 6"/>
          <p:cNvSpPr>
            <a:spLocks noGrp="1"/>
          </p:cNvSpPr>
          <p:nvPr>
            <p:ph type="sldNum" sz="quarter" idx="12"/>
          </p:nvPr>
        </p:nvSpPr>
        <p:spPr/>
        <p:txBody>
          <a:bodyPr/>
          <a:lstStyle/>
          <a:p>
            <a:fld id="{D4DCF60E-9126-4116-BECA-6FFD925EAAA7}" type="slidenum">
              <a:rPr lang="en-US" smtClean="0"/>
              <a:t>‹#›</a:t>
            </a:fld>
            <a:endParaRPr lang="en-US"/>
          </a:p>
        </p:txBody>
      </p:sp>
    </p:spTree>
    <p:extLst>
      <p:ext uri="{BB962C8B-B14F-4D97-AF65-F5344CB8AC3E}">
        <p14:creationId xmlns:p14="http://schemas.microsoft.com/office/powerpoint/2010/main" val="366923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stretch>
            <a:fillRect l="2000" t="3000" r="35000" b="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2E127-FE83-428F-B08A-AEAC629B2811}" type="datetime1">
              <a:rPr lang="en-US" smtClean="0"/>
              <a:t>7/29/2020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SRM Institutue of Science and Technology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CF60E-9126-4116-BECA-6FFD925EAAA7}" type="slidenum">
              <a:rPr lang="en-US" smtClean="0"/>
              <a:t>‹#›</a:t>
            </a:fld>
            <a:endParaRPr lang="en-US"/>
          </a:p>
        </p:txBody>
      </p:sp>
    </p:spTree>
    <p:extLst>
      <p:ext uri="{BB962C8B-B14F-4D97-AF65-F5344CB8AC3E}">
        <p14:creationId xmlns:p14="http://schemas.microsoft.com/office/powerpoint/2010/main" val="618653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btechsmartclass.com/data_structures/stack-using-linked-lis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5313" y="69755"/>
              <a:ext cx="9013825" cy="6692265"/>
            </a:xfrm>
            <a:custGeom>
              <a:avLst/>
              <a:gdLst/>
              <a:ahLst/>
              <a:cxnLst/>
              <a:rect l="l" t="t" r="r" b="b"/>
              <a:pathLst>
                <a:path w="9013825" h="6692265">
                  <a:moveTo>
                    <a:pt x="0" y="329858"/>
                  </a:moveTo>
                  <a:lnTo>
                    <a:pt x="3576" y="281114"/>
                  </a:lnTo>
                  <a:lnTo>
                    <a:pt x="13965" y="234591"/>
                  </a:lnTo>
                  <a:lnTo>
                    <a:pt x="30657" y="190798"/>
                  </a:lnTo>
                  <a:lnTo>
                    <a:pt x="53142" y="150247"/>
                  </a:lnTo>
                  <a:lnTo>
                    <a:pt x="80908" y="113447"/>
                  </a:lnTo>
                  <a:lnTo>
                    <a:pt x="113446" y="80908"/>
                  </a:lnTo>
                  <a:lnTo>
                    <a:pt x="150246" y="53142"/>
                  </a:lnTo>
                  <a:lnTo>
                    <a:pt x="190798" y="30658"/>
                  </a:lnTo>
                  <a:lnTo>
                    <a:pt x="234590" y="13965"/>
                  </a:lnTo>
                  <a:lnTo>
                    <a:pt x="281114" y="3576"/>
                  </a:lnTo>
                  <a:lnTo>
                    <a:pt x="329858" y="0"/>
                  </a:lnTo>
                  <a:lnTo>
                    <a:pt x="8683513" y="0"/>
                  </a:lnTo>
                  <a:lnTo>
                    <a:pt x="8732255" y="3576"/>
                  </a:lnTo>
                  <a:lnTo>
                    <a:pt x="8778779" y="13965"/>
                  </a:lnTo>
                  <a:lnTo>
                    <a:pt x="8822571" y="30657"/>
                  </a:lnTo>
                  <a:lnTo>
                    <a:pt x="8863123" y="53142"/>
                  </a:lnTo>
                  <a:lnTo>
                    <a:pt x="8899923" y="80908"/>
                  </a:lnTo>
                  <a:lnTo>
                    <a:pt x="8932461" y="113446"/>
                  </a:lnTo>
                  <a:lnTo>
                    <a:pt x="8960228" y="150246"/>
                  </a:lnTo>
                  <a:lnTo>
                    <a:pt x="8982712" y="190798"/>
                  </a:lnTo>
                  <a:lnTo>
                    <a:pt x="8999404" y="234590"/>
                  </a:lnTo>
                  <a:lnTo>
                    <a:pt x="9009794" y="281114"/>
                  </a:lnTo>
                  <a:lnTo>
                    <a:pt x="9013370" y="329858"/>
                  </a:lnTo>
                  <a:lnTo>
                    <a:pt x="9013372" y="6362342"/>
                  </a:lnTo>
                  <a:lnTo>
                    <a:pt x="9009794" y="6411086"/>
                  </a:lnTo>
                  <a:lnTo>
                    <a:pt x="8999404" y="6457609"/>
                  </a:lnTo>
                  <a:lnTo>
                    <a:pt x="8982712" y="6501402"/>
                  </a:lnTo>
                  <a:lnTo>
                    <a:pt x="8960228" y="6541953"/>
                  </a:lnTo>
                  <a:lnTo>
                    <a:pt x="8932462" y="6578753"/>
                  </a:lnTo>
                  <a:lnTo>
                    <a:pt x="8899923" y="6611291"/>
                  </a:lnTo>
                  <a:lnTo>
                    <a:pt x="8863123" y="6639058"/>
                  </a:lnTo>
                  <a:lnTo>
                    <a:pt x="8822572" y="6661542"/>
                  </a:lnTo>
                  <a:lnTo>
                    <a:pt x="8778780" y="6678235"/>
                  </a:lnTo>
                  <a:lnTo>
                    <a:pt x="8732256" y="6688624"/>
                  </a:lnTo>
                  <a:lnTo>
                    <a:pt x="8683512" y="6692201"/>
                  </a:lnTo>
                  <a:lnTo>
                    <a:pt x="329858" y="6692201"/>
                  </a:lnTo>
                  <a:lnTo>
                    <a:pt x="281114" y="6688624"/>
                  </a:lnTo>
                  <a:lnTo>
                    <a:pt x="234591" y="6678235"/>
                  </a:lnTo>
                  <a:lnTo>
                    <a:pt x="190798" y="6661543"/>
                  </a:lnTo>
                  <a:lnTo>
                    <a:pt x="150247" y="6639058"/>
                  </a:lnTo>
                  <a:lnTo>
                    <a:pt x="113447" y="6611292"/>
                  </a:lnTo>
                  <a:lnTo>
                    <a:pt x="80908" y="6578753"/>
                  </a:lnTo>
                  <a:lnTo>
                    <a:pt x="53142" y="6541953"/>
                  </a:lnTo>
                  <a:lnTo>
                    <a:pt x="30657" y="6501402"/>
                  </a:lnTo>
                  <a:lnTo>
                    <a:pt x="13965" y="6457609"/>
                  </a:lnTo>
                  <a:lnTo>
                    <a:pt x="3576" y="6411086"/>
                  </a:lnTo>
                  <a:lnTo>
                    <a:pt x="0" y="6362342"/>
                  </a:lnTo>
                  <a:lnTo>
                    <a:pt x="0" y="329858"/>
                  </a:lnTo>
                  <a:close/>
                </a:path>
              </a:pathLst>
            </a:custGeom>
            <a:ln w="6350">
              <a:solidFill>
                <a:srgbClr val="000000"/>
              </a:solidFill>
            </a:ln>
          </p:spPr>
          <p:txBody>
            <a:bodyPr wrap="square" lIns="0" tIns="0" rIns="0" bIns="0" rtlCol="0"/>
            <a:lstStyle/>
            <a:p>
              <a:endParaRPr/>
            </a:p>
          </p:txBody>
        </p:sp>
        <p:sp>
          <p:nvSpPr>
            <p:cNvPr id="5" name="object 5"/>
            <p:cNvSpPr/>
            <p:nvPr/>
          </p:nvSpPr>
          <p:spPr>
            <a:xfrm>
              <a:off x="62931" y="1396719"/>
              <a:ext cx="9022080" cy="120650"/>
            </a:xfrm>
            <a:custGeom>
              <a:avLst/>
              <a:gdLst/>
              <a:ahLst/>
              <a:cxnLst/>
              <a:rect l="l" t="t" r="r" b="b"/>
              <a:pathLst>
                <a:path w="9022080" h="120650">
                  <a:moveTo>
                    <a:pt x="9021536" y="120580"/>
                  </a:moveTo>
                  <a:lnTo>
                    <a:pt x="0" y="120580"/>
                  </a:lnTo>
                  <a:lnTo>
                    <a:pt x="0" y="0"/>
                  </a:lnTo>
                  <a:lnTo>
                    <a:pt x="9021536" y="0"/>
                  </a:lnTo>
                  <a:lnTo>
                    <a:pt x="9021536" y="120580"/>
                  </a:lnTo>
                  <a:close/>
                </a:path>
              </a:pathLst>
            </a:custGeom>
            <a:solidFill>
              <a:srgbClr val="E6B1AB"/>
            </a:solidFill>
          </p:spPr>
          <p:txBody>
            <a:bodyPr wrap="square" lIns="0" tIns="0" rIns="0" bIns="0" rtlCol="0"/>
            <a:lstStyle/>
            <a:p>
              <a:endParaRPr/>
            </a:p>
          </p:txBody>
        </p:sp>
        <p:sp>
          <p:nvSpPr>
            <p:cNvPr id="6" name="object 6"/>
            <p:cNvSpPr/>
            <p:nvPr/>
          </p:nvSpPr>
          <p:spPr>
            <a:xfrm>
              <a:off x="62931" y="2976648"/>
              <a:ext cx="9022080" cy="111125"/>
            </a:xfrm>
            <a:custGeom>
              <a:avLst/>
              <a:gdLst/>
              <a:ahLst/>
              <a:cxnLst/>
              <a:rect l="l" t="t" r="r" b="b"/>
              <a:pathLst>
                <a:path w="9022080" h="111125">
                  <a:moveTo>
                    <a:pt x="9021536" y="110532"/>
                  </a:moveTo>
                  <a:lnTo>
                    <a:pt x="0" y="110532"/>
                  </a:lnTo>
                  <a:lnTo>
                    <a:pt x="0" y="0"/>
                  </a:lnTo>
                  <a:lnTo>
                    <a:pt x="9021536" y="0"/>
                  </a:lnTo>
                  <a:lnTo>
                    <a:pt x="9021536" y="110532"/>
                  </a:lnTo>
                  <a:close/>
                </a:path>
              </a:pathLst>
            </a:custGeom>
            <a:solidFill>
              <a:srgbClr val="918485"/>
            </a:solidFill>
          </p:spPr>
          <p:txBody>
            <a:bodyPr wrap="square" lIns="0" tIns="0" rIns="0" bIns="0" rtlCol="0"/>
            <a:lstStyle/>
            <a:p>
              <a:endParaRPr/>
            </a:p>
          </p:txBody>
        </p:sp>
      </p:grpSp>
      <p:sp>
        <p:nvSpPr>
          <p:cNvPr id="7" name="object 7"/>
          <p:cNvSpPr txBox="1"/>
          <p:nvPr/>
        </p:nvSpPr>
        <p:spPr>
          <a:xfrm>
            <a:off x="62931" y="1517300"/>
            <a:ext cx="9022080" cy="1327928"/>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sz="2800" spc="-5" dirty="0" smtClean="0">
                <a:solidFill>
                  <a:srgbClr val="FFFFFF"/>
                </a:solidFill>
                <a:latin typeface="Times New Roman" pitchFamily="18" charset="0"/>
                <a:cs typeface="Times New Roman" pitchFamily="18" charset="0"/>
              </a:rPr>
              <a:t>18CS</a:t>
            </a:r>
            <a:r>
              <a:rPr lang="en-US" sz="2800" spc="-5" dirty="0" smtClean="0">
                <a:solidFill>
                  <a:srgbClr val="FFFFFF"/>
                </a:solidFill>
                <a:latin typeface="Times New Roman" pitchFamily="18" charset="0"/>
                <a:cs typeface="Times New Roman" pitchFamily="18" charset="0"/>
              </a:rPr>
              <a:t>C2</a:t>
            </a:r>
            <a:r>
              <a:rPr sz="2800" spc="-5" dirty="0" smtClean="0">
                <a:solidFill>
                  <a:srgbClr val="FFFFFF"/>
                </a:solidFill>
                <a:latin typeface="Times New Roman" pitchFamily="18" charset="0"/>
                <a:cs typeface="Times New Roman" pitchFamily="18" charset="0"/>
              </a:rPr>
              <a:t>01J </a:t>
            </a:r>
            <a:r>
              <a:rPr sz="2800" dirty="0" smtClean="0">
                <a:solidFill>
                  <a:srgbClr val="FFFFFF"/>
                </a:solidFill>
                <a:latin typeface="Times New Roman" pitchFamily="18" charset="0"/>
                <a:cs typeface="Times New Roman" pitchFamily="18" charset="0"/>
              </a:rPr>
              <a:t>–</a:t>
            </a:r>
            <a:r>
              <a:rPr lang="en-US" sz="2800" dirty="0" smtClean="0">
                <a:solidFill>
                  <a:srgbClr val="FFFFFF"/>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Data </a:t>
            </a:r>
            <a:r>
              <a:rPr lang="en-US" sz="2800" dirty="0">
                <a:solidFill>
                  <a:schemeClr val="bg1"/>
                </a:solidFill>
                <a:latin typeface="Times New Roman" pitchFamily="18" charset="0"/>
                <a:cs typeface="Times New Roman" pitchFamily="18" charset="0"/>
              </a:rPr>
              <a:t>Structures and </a:t>
            </a:r>
            <a:r>
              <a:rPr lang="en-US" sz="2800" dirty="0" smtClean="0">
                <a:solidFill>
                  <a:schemeClr val="bg1"/>
                </a:solidFill>
                <a:latin typeface="Times New Roman" pitchFamily="18" charset="0"/>
                <a:cs typeface="Times New Roman" pitchFamily="18" charset="0"/>
              </a:rPr>
              <a:t>Algorithms</a:t>
            </a:r>
          </a:p>
          <a:p>
            <a:pPr marL="4088129" marR="937260" indent="-3164840" algn="ctr">
              <a:lnSpc>
                <a:spcPct val="150000"/>
              </a:lnSpc>
              <a:spcBef>
                <a:spcPts val="275"/>
              </a:spcBef>
            </a:pPr>
            <a:r>
              <a:rPr sz="2800" spc="-10" dirty="0" smtClean="0">
                <a:solidFill>
                  <a:srgbClr val="FFFFFF"/>
                </a:solidFill>
                <a:latin typeface="Times New Roman" pitchFamily="18" charset="0"/>
                <a:cs typeface="Times New Roman" pitchFamily="18" charset="0"/>
              </a:rPr>
              <a:t>Unit</a:t>
            </a:r>
            <a:r>
              <a:rPr sz="2800" spc="-15" dirty="0" smtClean="0">
                <a:solidFill>
                  <a:srgbClr val="FFFFFF"/>
                </a:solidFill>
                <a:latin typeface="Times New Roman" pitchFamily="18" charset="0"/>
                <a:cs typeface="Times New Roman" pitchFamily="18" charset="0"/>
              </a:rPr>
              <a:t> </a:t>
            </a:r>
            <a:r>
              <a:rPr sz="2800" dirty="0" smtClean="0">
                <a:solidFill>
                  <a:srgbClr val="FFFFFF"/>
                </a:solidFill>
                <a:latin typeface="Times New Roman" pitchFamily="18" charset="0"/>
                <a:cs typeface="Times New Roman" pitchFamily="18" charset="0"/>
              </a:rPr>
              <a:t>I</a:t>
            </a:r>
            <a:r>
              <a:rPr lang="en-US" sz="2800" dirty="0" smtClean="0">
                <a:solidFill>
                  <a:srgbClr val="FFFFFF"/>
                </a:solidFill>
                <a:latin typeface="Times New Roman" pitchFamily="18" charset="0"/>
                <a:cs typeface="Times New Roman" pitchFamily="18" charset="0"/>
              </a:rPr>
              <a:t>II- STACK &amp; QUEUE</a:t>
            </a:r>
            <a:endParaRPr sz="2800" dirty="0">
              <a:latin typeface="Times New Roman" pitchFamily="18" charset="0"/>
              <a:cs typeface="Times New Roman" pitchFamily="18" charset="0"/>
            </a:endParaRPr>
          </a:p>
        </p:txBody>
      </p:sp>
      <p:grpSp>
        <p:nvGrpSpPr>
          <p:cNvPr id="8" name="object 8"/>
          <p:cNvGrpSpPr/>
          <p:nvPr/>
        </p:nvGrpSpPr>
        <p:grpSpPr>
          <a:xfrm>
            <a:off x="93804" y="304800"/>
            <a:ext cx="5345572" cy="5906864"/>
            <a:chOff x="81109" y="190500"/>
            <a:chExt cx="5345572" cy="5906864"/>
          </a:xfrm>
        </p:grpSpPr>
        <p:sp>
          <p:nvSpPr>
            <p:cNvPr id="9" name="object 9"/>
            <p:cNvSpPr/>
            <p:nvPr/>
          </p:nvSpPr>
          <p:spPr>
            <a:xfrm>
              <a:off x="3136900" y="3721100"/>
              <a:ext cx="2289781" cy="237626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1109" y="190500"/>
              <a:ext cx="1040810" cy="1080119"/>
            </a:xfrm>
            <a:prstGeom prst="rect">
              <a:avLst/>
            </a:prstGeom>
            <a:blipFill>
              <a:blip r:embed="rId5" cstate="print"/>
              <a:stretch>
                <a:fillRect/>
              </a:stretch>
            </a:blipFill>
          </p:spPr>
          <p:txBody>
            <a:bodyPr wrap="square" lIns="0" tIns="0" rIns="0" bIns="0" rtlCol="0"/>
            <a:lstStyle/>
            <a:p>
              <a:endParaRPr/>
            </a:p>
          </p:txBody>
        </p:sp>
      </p:grpSp>
      <p:sp>
        <p:nvSpPr>
          <p:cNvPr id="12" name="object 12"/>
          <p:cNvSpPr txBox="1"/>
          <p:nvPr/>
        </p:nvSpPr>
        <p:spPr>
          <a:xfrm>
            <a:off x="1013898" y="448342"/>
            <a:ext cx="8164738" cy="412934"/>
          </a:xfrm>
          <a:prstGeom prst="rect">
            <a:avLst/>
          </a:prstGeom>
        </p:spPr>
        <p:txBody>
          <a:bodyPr vert="horz" wrap="square" lIns="0" tIns="12700" rIns="0" bIns="0" rtlCol="0">
            <a:spAutoFit/>
          </a:bodyPr>
          <a:lstStyle/>
          <a:p>
            <a:pPr algn="ctr">
              <a:lnSpc>
                <a:spcPct val="100000"/>
              </a:lnSpc>
              <a:spcBef>
                <a:spcPts val="100"/>
              </a:spcBef>
            </a:pPr>
            <a:r>
              <a:rPr lang="en-US" sz="2600" b="1" spc="-5" dirty="0" smtClean="0">
                <a:solidFill>
                  <a:srgbClr val="C00000"/>
                </a:solidFill>
                <a:latin typeface="Times New Roman" pitchFamily="18" charset="0"/>
                <a:cs typeface="Times New Roman" pitchFamily="18" charset="0"/>
              </a:rPr>
              <a:t>SRM </a:t>
            </a:r>
            <a:r>
              <a:rPr sz="2600" b="1" spc="-5" dirty="0" smtClean="0">
                <a:solidFill>
                  <a:srgbClr val="C00000"/>
                </a:solidFill>
                <a:latin typeface="Times New Roman" pitchFamily="18" charset="0"/>
                <a:cs typeface="Times New Roman" pitchFamily="18" charset="0"/>
              </a:rPr>
              <a:t>INSTITUTE </a:t>
            </a:r>
            <a:r>
              <a:rPr sz="2600" b="1" spc="-5" dirty="0">
                <a:solidFill>
                  <a:srgbClr val="C00000"/>
                </a:solidFill>
                <a:latin typeface="Times New Roman" pitchFamily="18" charset="0"/>
                <a:cs typeface="Times New Roman" pitchFamily="18" charset="0"/>
              </a:rPr>
              <a:t>OF </a:t>
            </a:r>
            <a:r>
              <a:rPr sz="2600" b="1" dirty="0">
                <a:solidFill>
                  <a:srgbClr val="C00000"/>
                </a:solidFill>
                <a:latin typeface="Times New Roman" pitchFamily="18" charset="0"/>
                <a:cs typeface="Times New Roman" pitchFamily="18" charset="0"/>
              </a:rPr>
              <a:t>SCIENCE </a:t>
            </a:r>
            <a:r>
              <a:rPr sz="2600" b="1" spc="-10" dirty="0">
                <a:solidFill>
                  <a:srgbClr val="C00000"/>
                </a:solidFill>
                <a:latin typeface="Times New Roman" pitchFamily="18" charset="0"/>
                <a:cs typeface="Times New Roman" pitchFamily="18" charset="0"/>
              </a:rPr>
              <a:t>AND</a:t>
            </a:r>
            <a:r>
              <a:rPr sz="2600" b="1" spc="-95" dirty="0">
                <a:solidFill>
                  <a:srgbClr val="C00000"/>
                </a:solidFill>
                <a:latin typeface="Times New Roman" pitchFamily="18" charset="0"/>
                <a:cs typeface="Times New Roman" pitchFamily="18" charset="0"/>
              </a:rPr>
              <a:t> </a:t>
            </a:r>
            <a:r>
              <a:rPr sz="2600" b="1" spc="-5" dirty="0" smtClean="0">
                <a:solidFill>
                  <a:srgbClr val="C00000"/>
                </a:solidFill>
                <a:latin typeface="Times New Roman" pitchFamily="18" charset="0"/>
                <a:cs typeface="Times New Roman" pitchFamily="18" charset="0"/>
              </a:rPr>
              <a:t>TECHNOLOGY</a:t>
            </a:r>
            <a:endParaRPr sz="2600" dirty="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fld id="{750072C3-19C9-4BD6-B7E6-5CCD93E41A86}" type="datetime1">
              <a:rPr lang="en-US" smtClean="0"/>
              <a:t>7/29/2020</a:t>
            </a:fld>
            <a:endParaRPr lang="en-US"/>
          </a:p>
        </p:txBody>
      </p:sp>
      <p:sp>
        <p:nvSpPr>
          <p:cNvPr id="15" name="Slide Number Placeholder 14"/>
          <p:cNvSpPr>
            <a:spLocks noGrp="1"/>
          </p:cNvSpPr>
          <p:nvPr>
            <p:ph type="sldNum" sz="quarter" idx="12"/>
          </p:nvPr>
        </p:nvSpPr>
        <p:spPr/>
        <p:txBody>
          <a:bodyPr/>
          <a:lstStyle/>
          <a:p>
            <a:fld id="{D4DCF60E-9126-4116-BECA-6FFD925EAAA7}" type="slidenum">
              <a:rPr lang="en-US" smtClean="0"/>
              <a:t>1</a:t>
            </a:fld>
            <a:endParaRPr lang="en-US"/>
          </a:p>
        </p:txBody>
      </p:sp>
      <p:sp>
        <p:nvSpPr>
          <p:cNvPr id="16" name="Footer Placeholder 15"/>
          <p:cNvSpPr>
            <a:spLocks noGrp="1"/>
          </p:cNvSpPr>
          <p:nvPr>
            <p:ph type="ftr" sz="quarter" idx="11"/>
          </p:nvPr>
        </p:nvSpPr>
        <p:spPr/>
        <p:txBody>
          <a:bodyPr/>
          <a:lstStyle/>
          <a:p>
            <a:r>
              <a:rPr lang="en-US" smtClean="0"/>
              <a:t>SRM Institutue of Science and Technology</a:t>
            </a:r>
            <a:endParaRPr lang="en-US"/>
          </a:p>
        </p:txBody>
      </p:sp>
    </p:spTree>
    <p:extLst>
      <p:ext uri="{BB962C8B-B14F-4D97-AF65-F5344CB8AC3E}">
        <p14:creationId xmlns:p14="http://schemas.microsoft.com/office/powerpoint/2010/main" val="2576655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
            </a:r>
            <a:br>
              <a:rPr lang="en-US" sz="4000" b="1" dirty="0" smtClean="0"/>
            </a:br>
            <a:r>
              <a:rPr lang="en-US" sz="4000" b="1" dirty="0" smtClean="0"/>
              <a:t>pop()</a:t>
            </a:r>
            <a:br>
              <a:rPr lang="en-US" sz="4000" b="1" dirty="0" smtClean="0"/>
            </a:br>
            <a:r>
              <a:rPr lang="en-US" sz="4000" b="1" dirty="0" smtClean="0"/>
              <a:t>Deleting </a:t>
            </a:r>
            <a:r>
              <a:rPr lang="en-US" sz="4000" b="1" dirty="0"/>
              <a:t>an Element from a Stack</a:t>
            </a:r>
            <a:br>
              <a:rPr lang="en-US" sz="4000" b="1" dirty="0"/>
            </a:br>
            <a:endParaRPr lang="en-US" sz="4000" dirty="0"/>
          </a:p>
        </p:txBody>
      </p:sp>
      <p:sp>
        <p:nvSpPr>
          <p:cNvPr id="3" name="Content Placeholder 2"/>
          <p:cNvSpPr>
            <a:spLocks noGrp="1"/>
          </p:cNvSpPr>
          <p:nvPr>
            <p:ph idx="1"/>
          </p:nvPr>
        </p:nvSpPr>
        <p:spPr/>
        <p:txBody>
          <a:bodyPr>
            <a:noAutofit/>
          </a:bodyPr>
          <a:lstStyle/>
          <a:p>
            <a:pPr marL="514350" indent="-514350" algn="just">
              <a:buFont typeface="+mj-lt"/>
              <a:buAutoNum type="arabicPeriod"/>
            </a:pPr>
            <a:r>
              <a:rPr lang="en-US" sz="2400" dirty="0"/>
              <a:t>Check whether </a:t>
            </a:r>
            <a:r>
              <a:rPr lang="en-US" sz="2400" b="1" dirty="0"/>
              <a:t>stack</a:t>
            </a:r>
            <a:r>
              <a:rPr lang="en-US" sz="2400" dirty="0"/>
              <a:t> is </a:t>
            </a:r>
            <a:r>
              <a:rPr lang="en-US" sz="2400" b="1" dirty="0"/>
              <a:t>Empty</a:t>
            </a:r>
            <a:r>
              <a:rPr lang="en-US" sz="2400" dirty="0"/>
              <a:t> (</a:t>
            </a:r>
            <a:r>
              <a:rPr lang="en-US" sz="2400" b="1" dirty="0"/>
              <a:t>top == NULL</a:t>
            </a:r>
            <a:r>
              <a:rPr lang="en-US" sz="2400" dirty="0" smtClean="0"/>
              <a:t>)</a:t>
            </a:r>
          </a:p>
          <a:p>
            <a:pPr marL="514350" indent="-514350" algn="just">
              <a:buFont typeface="+mj-lt"/>
              <a:buAutoNum type="arabicPeriod"/>
            </a:pPr>
            <a:endParaRPr lang="en-US" sz="2400" dirty="0"/>
          </a:p>
          <a:p>
            <a:pPr marL="514350" indent="-514350" algn="just">
              <a:buFont typeface="+mj-lt"/>
              <a:buAutoNum type="arabicPeriod"/>
            </a:pPr>
            <a:r>
              <a:rPr lang="en-US" sz="2400" dirty="0" smtClean="0"/>
              <a:t>If </a:t>
            </a:r>
            <a:r>
              <a:rPr lang="en-US" sz="2400" dirty="0"/>
              <a:t>it is </a:t>
            </a:r>
            <a:r>
              <a:rPr lang="en-US" sz="2400" b="1" dirty="0"/>
              <a:t>Empty</a:t>
            </a:r>
            <a:r>
              <a:rPr lang="en-US" sz="2400" dirty="0"/>
              <a:t>, then display </a:t>
            </a:r>
            <a:r>
              <a:rPr lang="en-US" sz="2400" b="1" dirty="0"/>
              <a:t>"Stack is Empty!!! Deletion is not possible!!!"</a:t>
            </a:r>
            <a:r>
              <a:rPr lang="en-US" sz="2400" dirty="0"/>
              <a:t> and terminate the </a:t>
            </a:r>
            <a:r>
              <a:rPr lang="en-US" sz="2400" dirty="0" smtClean="0"/>
              <a:t>function</a:t>
            </a:r>
          </a:p>
          <a:p>
            <a:pPr marL="514350" indent="-514350" algn="just">
              <a:buFont typeface="+mj-lt"/>
              <a:buAutoNum type="arabicPeriod"/>
            </a:pPr>
            <a:endParaRPr lang="en-US" sz="2400" dirty="0"/>
          </a:p>
          <a:p>
            <a:pPr marL="514350" indent="-514350" algn="just">
              <a:buFont typeface="+mj-lt"/>
              <a:buAutoNum type="arabicPeriod"/>
            </a:pPr>
            <a:r>
              <a:rPr lang="en-US" sz="2400" dirty="0" smtClean="0"/>
              <a:t>If </a:t>
            </a:r>
            <a:r>
              <a:rPr lang="en-US" sz="2400" dirty="0"/>
              <a:t>it is </a:t>
            </a:r>
            <a:r>
              <a:rPr lang="en-US" sz="2400" b="1" dirty="0"/>
              <a:t>Not Empty</a:t>
            </a:r>
            <a:r>
              <a:rPr lang="en-US" sz="2400" dirty="0"/>
              <a:t>, then define a </a:t>
            </a:r>
            <a:r>
              <a:rPr lang="en-US" sz="2400" b="1" dirty="0"/>
              <a:t>Node</a:t>
            </a:r>
            <a:r>
              <a:rPr lang="en-US" sz="2400" dirty="0"/>
              <a:t> pointer '</a:t>
            </a:r>
            <a:r>
              <a:rPr lang="en-US" sz="2400" b="1" dirty="0"/>
              <a:t>temp</a:t>
            </a:r>
            <a:r>
              <a:rPr lang="en-US" sz="2400" dirty="0"/>
              <a:t>' and set it to </a:t>
            </a:r>
            <a:r>
              <a:rPr lang="en-US" sz="2400" dirty="0" smtClean="0"/>
              <a:t>'</a:t>
            </a:r>
            <a:r>
              <a:rPr lang="en-US" sz="2400" b="1" dirty="0" smtClean="0"/>
              <a:t>top</a:t>
            </a:r>
            <a:r>
              <a:rPr lang="en-US" sz="2400" dirty="0" smtClean="0"/>
              <a:t>‘</a:t>
            </a:r>
          </a:p>
          <a:p>
            <a:pPr marL="514350" indent="-514350" algn="just">
              <a:buFont typeface="+mj-lt"/>
              <a:buAutoNum type="arabicPeriod"/>
            </a:pPr>
            <a:endParaRPr lang="en-US" sz="2400" dirty="0"/>
          </a:p>
          <a:p>
            <a:pPr marL="514350" indent="-514350" algn="just">
              <a:buFont typeface="+mj-lt"/>
              <a:buAutoNum type="arabicPeriod"/>
            </a:pPr>
            <a:r>
              <a:rPr lang="en-US" sz="2400" dirty="0" smtClean="0"/>
              <a:t>Then </a:t>
            </a:r>
            <a:r>
              <a:rPr lang="en-US" sz="2400" dirty="0"/>
              <a:t>set '</a:t>
            </a:r>
            <a:r>
              <a:rPr lang="en-US" sz="2400" b="1" dirty="0"/>
              <a:t>top</a:t>
            </a:r>
            <a:r>
              <a:rPr lang="en-US" sz="2400" dirty="0"/>
              <a:t> = </a:t>
            </a:r>
            <a:r>
              <a:rPr lang="en-US" sz="2400" b="1" dirty="0"/>
              <a:t>top → </a:t>
            </a:r>
            <a:r>
              <a:rPr lang="en-US" sz="2400" b="1" dirty="0" smtClean="0"/>
              <a:t>next</a:t>
            </a:r>
            <a:r>
              <a:rPr lang="en-US" sz="2400" dirty="0" smtClean="0"/>
              <a:t>‘</a:t>
            </a:r>
          </a:p>
          <a:p>
            <a:pPr marL="514350" indent="-514350" algn="just">
              <a:buFont typeface="+mj-lt"/>
              <a:buAutoNum type="arabicPeriod"/>
            </a:pPr>
            <a:endParaRPr lang="en-US" sz="2400" dirty="0"/>
          </a:p>
          <a:p>
            <a:pPr marL="514350" indent="-514350" algn="just">
              <a:buFont typeface="+mj-lt"/>
              <a:buAutoNum type="arabicPeriod"/>
            </a:pPr>
            <a:r>
              <a:rPr lang="en-US" sz="2400" dirty="0" smtClean="0"/>
              <a:t>Finally</a:t>
            </a:r>
            <a:r>
              <a:rPr lang="en-US" sz="2400" dirty="0"/>
              <a:t>, delete '</a:t>
            </a:r>
            <a:r>
              <a:rPr lang="en-US" sz="2400" b="1" dirty="0"/>
              <a:t>temp</a:t>
            </a:r>
            <a:r>
              <a:rPr lang="en-US" sz="2400" dirty="0"/>
              <a:t>'. (</a:t>
            </a:r>
            <a:r>
              <a:rPr lang="en-US" sz="2400" b="1" dirty="0"/>
              <a:t>free(temp</a:t>
            </a:r>
            <a:r>
              <a:rPr lang="en-US" sz="2400" b="1" dirty="0" smtClean="0"/>
              <a:t>)</a:t>
            </a:r>
            <a:r>
              <a:rPr lang="en-US" sz="2400" dirty="0" smtClean="0"/>
              <a:t>)</a:t>
            </a:r>
            <a:endParaRPr lang="en-US" sz="2400" dirty="0"/>
          </a:p>
          <a:p>
            <a:pPr marL="514350" indent="-514350" algn="just">
              <a:buFont typeface="+mj-lt"/>
              <a:buAutoNum type="arabicPeriod"/>
            </a:pPr>
            <a:endParaRPr lang="en-US" sz="24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10</a:t>
            </a:fld>
            <a:endParaRPr lang="en-US"/>
          </a:p>
        </p:txBody>
      </p:sp>
    </p:spTree>
    <p:extLst>
      <p:ext uri="{BB962C8B-B14F-4D97-AF65-F5344CB8AC3E}">
        <p14:creationId xmlns:p14="http://schemas.microsoft.com/office/powerpoint/2010/main" val="1052274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
            </a:r>
            <a:br>
              <a:rPr lang="en-US" sz="4000" b="1" dirty="0" smtClean="0"/>
            </a:br>
            <a:r>
              <a:rPr lang="en-US" sz="4000" b="1" dirty="0" smtClean="0"/>
              <a:t>display</a:t>
            </a:r>
            <a:r>
              <a:rPr lang="en-US" sz="4000" b="1" dirty="0"/>
              <a:t>() </a:t>
            </a:r>
            <a:r>
              <a:rPr lang="en-US" sz="4000" b="1" dirty="0" smtClean="0"/>
              <a:t> </a:t>
            </a:r>
            <a:br>
              <a:rPr lang="en-US" sz="4000" b="1" dirty="0" smtClean="0"/>
            </a:br>
            <a:r>
              <a:rPr lang="en-US" sz="4000" b="1" dirty="0" smtClean="0"/>
              <a:t>Displaying </a:t>
            </a:r>
            <a:r>
              <a:rPr lang="en-US" sz="4000" b="1" dirty="0"/>
              <a:t>stack of elements</a:t>
            </a:r>
            <a:br>
              <a:rPr lang="en-US" sz="4000" b="1" dirty="0"/>
            </a:br>
            <a:endParaRPr lang="en-US" sz="4000" dirty="0"/>
          </a:p>
        </p:txBody>
      </p:sp>
      <p:sp>
        <p:nvSpPr>
          <p:cNvPr id="3" name="Content Placeholder 2"/>
          <p:cNvSpPr>
            <a:spLocks noGrp="1"/>
          </p:cNvSpPr>
          <p:nvPr>
            <p:ph idx="1"/>
          </p:nvPr>
        </p:nvSpPr>
        <p:spPr/>
        <p:txBody>
          <a:bodyPr>
            <a:noAutofit/>
          </a:bodyPr>
          <a:lstStyle/>
          <a:p>
            <a:pPr marL="457200" indent="-457200" algn="just">
              <a:buFont typeface="+mj-lt"/>
              <a:buAutoNum type="arabicPeriod"/>
            </a:pPr>
            <a:r>
              <a:rPr lang="en-US" sz="2500" dirty="0"/>
              <a:t>Check whether stack is </a:t>
            </a:r>
            <a:r>
              <a:rPr lang="en-US" sz="2500" b="1" dirty="0"/>
              <a:t>Empty</a:t>
            </a:r>
            <a:r>
              <a:rPr lang="en-US" sz="2500" dirty="0"/>
              <a:t> (</a:t>
            </a:r>
            <a:r>
              <a:rPr lang="en-US" sz="2500" b="1" dirty="0"/>
              <a:t>top</a:t>
            </a:r>
            <a:r>
              <a:rPr lang="en-US" sz="2500" dirty="0"/>
              <a:t> == </a:t>
            </a:r>
            <a:r>
              <a:rPr lang="en-US" sz="2500" b="1" dirty="0"/>
              <a:t>NULL</a:t>
            </a:r>
            <a:r>
              <a:rPr lang="en-US" sz="2500" dirty="0" smtClean="0"/>
              <a:t>)</a:t>
            </a:r>
          </a:p>
          <a:p>
            <a:pPr marL="457200" indent="-457200" algn="just">
              <a:buFont typeface="+mj-lt"/>
              <a:buAutoNum type="arabicPeriod"/>
            </a:pPr>
            <a:r>
              <a:rPr lang="en-US" sz="2500" dirty="0" smtClean="0"/>
              <a:t>If </a:t>
            </a:r>
            <a:r>
              <a:rPr lang="en-US" sz="2500" dirty="0"/>
              <a:t>it is </a:t>
            </a:r>
            <a:r>
              <a:rPr lang="en-US" sz="2500" b="1" dirty="0"/>
              <a:t>Empty</a:t>
            </a:r>
            <a:r>
              <a:rPr lang="en-US" sz="2500" dirty="0"/>
              <a:t>, then display </a:t>
            </a:r>
            <a:r>
              <a:rPr lang="en-US" sz="2500" b="1" dirty="0"/>
              <a:t>'Stack is Empty!!!'</a:t>
            </a:r>
            <a:r>
              <a:rPr lang="en-US" sz="2500" dirty="0"/>
              <a:t> and terminate the </a:t>
            </a:r>
            <a:r>
              <a:rPr lang="en-US" sz="2500" dirty="0" smtClean="0"/>
              <a:t>function</a:t>
            </a:r>
          </a:p>
          <a:p>
            <a:pPr marL="457200" indent="-457200" algn="just">
              <a:buFont typeface="+mj-lt"/>
              <a:buAutoNum type="arabicPeriod"/>
            </a:pPr>
            <a:r>
              <a:rPr lang="en-US" sz="2500" dirty="0" smtClean="0"/>
              <a:t>If </a:t>
            </a:r>
            <a:r>
              <a:rPr lang="en-US" sz="2500" dirty="0"/>
              <a:t>it is </a:t>
            </a:r>
            <a:r>
              <a:rPr lang="en-US" sz="2500" b="1" dirty="0"/>
              <a:t>Not Empty</a:t>
            </a:r>
            <a:r>
              <a:rPr lang="en-US" sz="2500" dirty="0"/>
              <a:t>, then define a Node pointer </a:t>
            </a:r>
            <a:r>
              <a:rPr lang="en-US" sz="2500" b="1" dirty="0"/>
              <a:t>'temp'</a:t>
            </a:r>
            <a:r>
              <a:rPr lang="en-US" sz="2500" dirty="0"/>
              <a:t> and initialize with </a:t>
            </a:r>
            <a:r>
              <a:rPr lang="en-US" sz="2500" b="1" dirty="0" smtClean="0"/>
              <a:t>top</a:t>
            </a:r>
            <a:endParaRPr lang="en-US" sz="2500" dirty="0"/>
          </a:p>
          <a:p>
            <a:pPr marL="457200" indent="-457200" algn="just">
              <a:buFont typeface="+mj-lt"/>
              <a:buAutoNum type="arabicPeriod"/>
            </a:pPr>
            <a:r>
              <a:rPr lang="en-US" sz="2500" dirty="0" smtClean="0"/>
              <a:t>Display </a:t>
            </a:r>
            <a:r>
              <a:rPr lang="en-US" sz="2500" dirty="0"/>
              <a:t>'</a:t>
            </a:r>
            <a:r>
              <a:rPr lang="en-US" sz="2500" b="1" dirty="0"/>
              <a:t>temp → data</a:t>
            </a:r>
            <a:r>
              <a:rPr lang="en-US" sz="2500" dirty="0"/>
              <a:t> ---&gt;' and move it to the next node. Repeat the same until </a:t>
            </a:r>
            <a:r>
              <a:rPr lang="en-US" sz="2500" b="1" dirty="0"/>
              <a:t>temp</a:t>
            </a:r>
            <a:r>
              <a:rPr lang="en-US" sz="2500" dirty="0"/>
              <a:t> reaches to the first node in the stack. (</a:t>
            </a:r>
            <a:r>
              <a:rPr lang="en-US" sz="2500" b="1" dirty="0"/>
              <a:t>temp → next</a:t>
            </a:r>
            <a:r>
              <a:rPr lang="en-US" sz="2500" dirty="0"/>
              <a:t> != </a:t>
            </a:r>
            <a:r>
              <a:rPr lang="en-US" sz="2500" b="1" dirty="0"/>
              <a:t>NULL</a:t>
            </a:r>
            <a:r>
              <a:rPr lang="en-US" sz="2500" dirty="0" smtClean="0"/>
              <a:t>)</a:t>
            </a:r>
            <a:endParaRPr lang="en-US" sz="2500" dirty="0"/>
          </a:p>
          <a:p>
            <a:pPr marL="457200" indent="-457200" algn="just">
              <a:buFont typeface="+mj-lt"/>
              <a:buAutoNum type="arabicPeriod"/>
            </a:pPr>
            <a:r>
              <a:rPr lang="en-US" sz="2500" dirty="0" smtClean="0"/>
              <a:t>Finally</a:t>
            </a:r>
            <a:r>
              <a:rPr lang="en-US" sz="2500" dirty="0"/>
              <a:t>! Display '</a:t>
            </a:r>
            <a:r>
              <a:rPr lang="en-US" sz="2500" b="1" dirty="0"/>
              <a:t>temp → data</a:t>
            </a:r>
            <a:r>
              <a:rPr lang="en-US" sz="2500" dirty="0"/>
              <a:t> ---&gt; </a:t>
            </a:r>
            <a:r>
              <a:rPr lang="en-US" sz="2500" b="1" dirty="0"/>
              <a:t>NULL</a:t>
            </a:r>
            <a:r>
              <a:rPr lang="en-US" sz="2500" dirty="0" smtClean="0"/>
              <a:t>'</a:t>
            </a:r>
            <a:endParaRPr lang="en-US" sz="2500" dirty="0"/>
          </a:p>
          <a:p>
            <a:pPr marL="514350" indent="-514350" algn="just">
              <a:buFont typeface="+mj-lt"/>
              <a:buAutoNum type="arabicPeriod"/>
            </a:pPr>
            <a:endParaRPr lang="en-US" sz="25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11</a:t>
            </a:fld>
            <a:endParaRPr lang="en-US"/>
          </a:p>
        </p:txBody>
      </p:sp>
    </p:spTree>
    <p:extLst>
      <p:ext uri="{BB962C8B-B14F-4D97-AF65-F5344CB8AC3E}">
        <p14:creationId xmlns:p14="http://schemas.microsoft.com/office/powerpoint/2010/main" val="3000463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Stack - Applications </a:t>
            </a:r>
            <a:endParaRPr lang="en-US" sz="4000" dirty="0"/>
          </a:p>
        </p:txBody>
      </p:sp>
      <p:sp>
        <p:nvSpPr>
          <p:cNvPr id="3" name="Content Placeholder 2"/>
          <p:cNvSpPr>
            <a:spLocks noGrp="1"/>
          </p:cNvSpPr>
          <p:nvPr>
            <p:ph idx="1"/>
          </p:nvPr>
        </p:nvSpPr>
        <p:spPr/>
        <p:txBody>
          <a:bodyPr>
            <a:noAutofit/>
          </a:bodyPr>
          <a:lstStyle/>
          <a:p>
            <a:pPr marL="514350" indent="-514350" algn="just">
              <a:buFont typeface="+mj-lt"/>
              <a:buAutoNum type="arabicPeriod"/>
            </a:pPr>
            <a:r>
              <a:rPr lang="en-US" sz="2500" dirty="0" smtClean="0"/>
              <a:t>Infix to Postfix Conversion</a:t>
            </a:r>
          </a:p>
          <a:p>
            <a:pPr marL="514350" indent="-514350" algn="just">
              <a:buFont typeface="+mj-lt"/>
              <a:buAutoNum type="arabicPeriod"/>
            </a:pPr>
            <a:r>
              <a:rPr lang="en-US" sz="2500" dirty="0" smtClean="0"/>
              <a:t>Postfix Evaluation</a:t>
            </a:r>
          </a:p>
          <a:p>
            <a:pPr marL="514350" indent="-514350" algn="just">
              <a:buFont typeface="+mj-lt"/>
              <a:buAutoNum type="arabicPeriod"/>
            </a:pPr>
            <a:r>
              <a:rPr lang="en-US" sz="2500" dirty="0" smtClean="0"/>
              <a:t>Balancing Symbols</a:t>
            </a:r>
          </a:p>
          <a:p>
            <a:pPr marL="514350" indent="-514350" algn="just">
              <a:buFont typeface="+mj-lt"/>
              <a:buAutoNum type="arabicPeriod"/>
            </a:pPr>
            <a:r>
              <a:rPr lang="en-US" sz="2500" dirty="0" smtClean="0"/>
              <a:t>Nested Functions</a:t>
            </a:r>
          </a:p>
          <a:p>
            <a:pPr marL="514350" indent="-514350" algn="just">
              <a:buFont typeface="+mj-lt"/>
              <a:buAutoNum type="arabicPeriod"/>
            </a:pPr>
            <a:r>
              <a:rPr lang="en-US" sz="2500" dirty="0" smtClean="0"/>
              <a:t>Tower of Hanoi</a:t>
            </a:r>
          </a:p>
          <a:p>
            <a:pPr marL="514350" indent="-514350" algn="just">
              <a:buFont typeface="+mj-lt"/>
              <a:buAutoNum type="arabicPeriod"/>
            </a:pPr>
            <a:endParaRPr lang="en-US" sz="25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12</a:t>
            </a:fld>
            <a:endParaRPr lang="en-US"/>
          </a:p>
        </p:txBody>
      </p:sp>
    </p:spTree>
    <p:extLst>
      <p:ext uri="{BB962C8B-B14F-4D97-AF65-F5344CB8AC3E}">
        <p14:creationId xmlns:p14="http://schemas.microsoft.com/office/powerpoint/2010/main" val="1174998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2438400"/>
            <a:ext cx="8229600" cy="1143000"/>
          </a:xfrm>
        </p:spPr>
        <p:txBody>
          <a:bodyPr/>
          <a:lstStyle/>
          <a:p>
            <a:r>
              <a:rPr lang="en-US" dirty="0"/>
              <a:t>Infix to Postfix Conversion</a:t>
            </a:r>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13</a:t>
            </a:fld>
            <a:endParaRPr lang="en-US"/>
          </a:p>
        </p:txBody>
      </p:sp>
    </p:spTree>
    <p:extLst>
      <p:ext uri="{BB962C8B-B14F-4D97-AF65-F5344CB8AC3E}">
        <p14:creationId xmlns:p14="http://schemas.microsoft.com/office/powerpoint/2010/main" val="2938418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Introduction</a:t>
            </a:r>
            <a:endParaRPr lang="en-US" sz="4000" dirty="0"/>
          </a:p>
        </p:txBody>
      </p:sp>
      <p:sp>
        <p:nvSpPr>
          <p:cNvPr id="3" name="Content Placeholder 2"/>
          <p:cNvSpPr>
            <a:spLocks noGrp="1"/>
          </p:cNvSpPr>
          <p:nvPr>
            <p:ph idx="1"/>
          </p:nvPr>
        </p:nvSpPr>
        <p:spPr/>
        <p:txBody>
          <a:bodyPr>
            <a:noAutofit/>
          </a:bodyPr>
          <a:lstStyle/>
          <a:p>
            <a:pPr algn="just" fontAlgn="base"/>
            <a:r>
              <a:rPr lang="en-US" sz="2600" dirty="0"/>
              <a:t>Expression conversion is the most important application of </a:t>
            </a:r>
            <a:r>
              <a:rPr lang="en-US" sz="2600" dirty="0" smtClean="0"/>
              <a:t>stacks</a:t>
            </a:r>
          </a:p>
          <a:p>
            <a:pPr algn="just" fontAlgn="base"/>
            <a:endParaRPr lang="en-US" sz="2600" dirty="0" smtClean="0"/>
          </a:p>
          <a:p>
            <a:pPr algn="just" fontAlgn="base"/>
            <a:r>
              <a:rPr lang="en-US" sz="2600" dirty="0" smtClean="0"/>
              <a:t>Given </a:t>
            </a:r>
            <a:r>
              <a:rPr lang="en-US" sz="2600" dirty="0"/>
              <a:t>an infix </a:t>
            </a:r>
            <a:r>
              <a:rPr lang="en-US" sz="2600" dirty="0" smtClean="0"/>
              <a:t>expression can </a:t>
            </a:r>
            <a:r>
              <a:rPr lang="en-US" sz="2600" dirty="0"/>
              <a:t>be converted to both prefix and postfix </a:t>
            </a:r>
            <a:r>
              <a:rPr lang="en-US" sz="2600" dirty="0" smtClean="0"/>
              <a:t>notations</a:t>
            </a:r>
          </a:p>
          <a:p>
            <a:pPr algn="just" fontAlgn="base"/>
            <a:endParaRPr lang="en-US" sz="2600" dirty="0"/>
          </a:p>
          <a:p>
            <a:pPr algn="just" fontAlgn="base"/>
            <a:r>
              <a:rPr lang="en-US" sz="2600" dirty="0" smtClean="0"/>
              <a:t>Based on the Computer Architecture either Infix to Postfix or Infix to Prefix conversion is followed</a:t>
            </a:r>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14</a:t>
            </a:fld>
            <a:endParaRPr lang="en-US"/>
          </a:p>
        </p:txBody>
      </p:sp>
    </p:spTree>
    <p:extLst>
      <p:ext uri="{BB962C8B-B14F-4D97-AF65-F5344CB8AC3E}">
        <p14:creationId xmlns:p14="http://schemas.microsoft.com/office/powerpoint/2010/main" val="3878192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Infix, Postfix &amp; Prefix?</a:t>
            </a:r>
            <a:endParaRPr lang="en-US" sz="4000" dirty="0"/>
          </a:p>
        </p:txBody>
      </p:sp>
      <p:sp>
        <p:nvSpPr>
          <p:cNvPr id="3" name="Content Placeholder 2"/>
          <p:cNvSpPr>
            <a:spLocks noGrp="1"/>
          </p:cNvSpPr>
          <p:nvPr>
            <p:ph idx="1"/>
          </p:nvPr>
        </p:nvSpPr>
        <p:spPr/>
        <p:txBody>
          <a:bodyPr>
            <a:noAutofit/>
          </a:bodyPr>
          <a:lstStyle/>
          <a:p>
            <a:pPr algn="just" fontAlgn="base"/>
            <a:r>
              <a:rPr lang="en-US" sz="2600" b="1" dirty="0" smtClean="0"/>
              <a:t>Infix </a:t>
            </a:r>
            <a:r>
              <a:rPr lang="en-US" sz="2600" b="1" dirty="0"/>
              <a:t>Expression</a:t>
            </a:r>
            <a:r>
              <a:rPr lang="en-US" sz="2600" dirty="0"/>
              <a:t> : </a:t>
            </a:r>
            <a:r>
              <a:rPr lang="en-US" sz="2600" dirty="0" smtClean="0"/>
              <a:t>The </a:t>
            </a:r>
            <a:r>
              <a:rPr lang="en-US" sz="2600" dirty="0"/>
              <a:t>operator </a:t>
            </a:r>
            <a:r>
              <a:rPr lang="en-US" sz="2600" dirty="0" smtClean="0"/>
              <a:t>appears in-between </a:t>
            </a:r>
            <a:r>
              <a:rPr lang="en-US" sz="2600" dirty="0"/>
              <a:t>every pair of </a:t>
            </a:r>
            <a:r>
              <a:rPr lang="en-US" sz="2600" dirty="0" smtClean="0"/>
              <a:t>operands. </a:t>
            </a:r>
            <a:r>
              <a:rPr lang="en-US" sz="2600" b="1" dirty="0" smtClean="0">
                <a:solidFill>
                  <a:srgbClr val="C00000"/>
                </a:solidFill>
              </a:rPr>
              <a:t>operand1 </a:t>
            </a:r>
            <a:r>
              <a:rPr lang="en-US" sz="2600" b="1" dirty="0">
                <a:solidFill>
                  <a:srgbClr val="C00000"/>
                </a:solidFill>
              </a:rPr>
              <a:t>operator </a:t>
            </a:r>
            <a:r>
              <a:rPr lang="en-US" sz="2600" b="1" dirty="0" smtClean="0">
                <a:solidFill>
                  <a:srgbClr val="C00000"/>
                </a:solidFill>
              </a:rPr>
              <a:t>operand2 (</a:t>
            </a:r>
            <a:r>
              <a:rPr lang="en-US" sz="2600" b="1" dirty="0" err="1" smtClean="0">
                <a:solidFill>
                  <a:srgbClr val="C00000"/>
                </a:solidFill>
              </a:rPr>
              <a:t>a+b</a:t>
            </a:r>
            <a:r>
              <a:rPr lang="en-US" sz="2600" b="1" dirty="0" smtClean="0">
                <a:solidFill>
                  <a:srgbClr val="C00000"/>
                </a:solidFill>
              </a:rPr>
              <a:t>)</a:t>
            </a:r>
          </a:p>
          <a:p>
            <a:pPr algn="just" fontAlgn="base"/>
            <a:endParaRPr lang="en-US" sz="2600" b="1" dirty="0">
              <a:solidFill>
                <a:srgbClr val="C00000"/>
              </a:solidFill>
            </a:endParaRPr>
          </a:p>
          <a:p>
            <a:pPr algn="just" fontAlgn="base"/>
            <a:r>
              <a:rPr lang="en-US" sz="2600" b="1" dirty="0"/>
              <a:t>Postfix expression</a:t>
            </a:r>
            <a:r>
              <a:rPr lang="en-US" sz="2600" dirty="0" smtClean="0"/>
              <a:t>: </a:t>
            </a:r>
            <a:r>
              <a:rPr lang="en-US" sz="2800" dirty="0"/>
              <a:t>T</a:t>
            </a:r>
            <a:r>
              <a:rPr lang="en-US" sz="2800" dirty="0" smtClean="0"/>
              <a:t>he </a:t>
            </a:r>
            <a:r>
              <a:rPr lang="en-US" sz="2800" dirty="0"/>
              <a:t>operator appears in the expression after the operands</a:t>
            </a:r>
            <a:r>
              <a:rPr lang="en-US" sz="2600" dirty="0" smtClean="0"/>
              <a:t>. </a:t>
            </a:r>
            <a:r>
              <a:rPr lang="en-US" sz="2600" b="1" dirty="0">
                <a:solidFill>
                  <a:srgbClr val="C00000"/>
                </a:solidFill>
              </a:rPr>
              <a:t>operand1 operand2 </a:t>
            </a:r>
            <a:r>
              <a:rPr lang="en-US" sz="2600" b="1" dirty="0" smtClean="0">
                <a:solidFill>
                  <a:srgbClr val="C00000"/>
                </a:solidFill>
              </a:rPr>
              <a:t>operator (</a:t>
            </a:r>
            <a:r>
              <a:rPr lang="en-US" sz="2600" b="1" dirty="0" err="1" smtClean="0">
                <a:solidFill>
                  <a:srgbClr val="C00000"/>
                </a:solidFill>
              </a:rPr>
              <a:t>ab</a:t>
            </a:r>
            <a:r>
              <a:rPr lang="en-US" sz="2600" b="1" dirty="0" smtClean="0">
                <a:solidFill>
                  <a:srgbClr val="C00000"/>
                </a:solidFill>
              </a:rPr>
              <a:t>+)</a:t>
            </a:r>
          </a:p>
          <a:p>
            <a:pPr algn="just" fontAlgn="base"/>
            <a:endParaRPr lang="en-US" sz="2600" b="1" dirty="0">
              <a:solidFill>
                <a:srgbClr val="C00000"/>
              </a:solidFill>
            </a:endParaRPr>
          </a:p>
          <a:p>
            <a:pPr algn="just"/>
            <a:r>
              <a:rPr lang="en-US" sz="2600" b="1" dirty="0" smtClean="0"/>
              <a:t>Prefix</a:t>
            </a:r>
            <a:r>
              <a:rPr lang="en-US" sz="2600" dirty="0" smtClean="0"/>
              <a:t> </a:t>
            </a:r>
            <a:r>
              <a:rPr lang="en-US" sz="2600" b="1" dirty="0" smtClean="0"/>
              <a:t>expression</a:t>
            </a:r>
            <a:r>
              <a:rPr lang="en-US" sz="2600" dirty="0" smtClean="0"/>
              <a:t>: The operator </a:t>
            </a:r>
            <a:r>
              <a:rPr lang="en-US" sz="2600" dirty="0"/>
              <a:t>appears in the expression before the </a:t>
            </a:r>
            <a:r>
              <a:rPr lang="en-US" sz="2600" dirty="0" smtClean="0"/>
              <a:t>operands. </a:t>
            </a:r>
            <a:r>
              <a:rPr lang="en-US" sz="2600" b="1" dirty="0">
                <a:solidFill>
                  <a:srgbClr val="C00000"/>
                </a:solidFill>
              </a:rPr>
              <a:t>operator </a:t>
            </a:r>
            <a:r>
              <a:rPr lang="en-US" sz="2600" b="1" dirty="0" smtClean="0">
                <a:solidFill>
                  <a:srgbClr val="C00000"/>
                </a:solidFill>
              </a:rPr>
              <a:t>operand1 </a:t>
            </a:r>
            <a:r>
              <a:rPr lang="en-US" sz="2600" b="1" dirty="0">
                <a:solidFill>
                  <a:srgbClr val="C00000"/>
                </a:solidFill>
              </a:rPr>
              <a:t>operand2 </a:t>
            </a:r>
            <a:r>
              <a:rPr lang="en-US" sz="2600" b="1" dirty="0" smtClean="0">
                <a:solidFill>
                  <a:srgbClr val="C00000"/>
                </a:solidFill>
              </a:rPr>
              <a:t>(+</a:t>
            </a:r>
            <a:r>
              <a:rPr lang="en-US" sz="2600" b="1" dirty="0" err="1" smtClean="0">
                <a:solidFill>
                  <a:srgbClr val="C00000"/>
                </a:solidFill>
              </a:rPr>
              <a:t>ab</a:t>
            </a:r>
            <a:r>
              <a:rPr lang="en-US" sz="2600" b="1" dirty="0" smtClean="0">
                <a:solidFill>
                  <a:srgbClr val="C00000"/>
                </a:solidFill>
              </a:rPr>
              <a:t>)</a:t>
            </a:r>
            <a:endParaRPr lang="en-US" sz="26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15</a:t>
            </a:fld>
            <a:endParaRPr lang="en-US"/>
          </a:p>
        </p:txBody>
      </p:sp>
    </p:spTree>
    <p:extLst>
      <p:ext uri="{BB962C8B-B14F-4D97-AF65-F5344CB8AC3E}">
        <p14:creationId xmlns:p14="http://schemas.microsoft.com/office/powerpoint/2010/main" val="3835354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 Infix, Prefix &amp; Postfix</a:t>
            </a:r>
            <a:endParaRPr lang="en-US"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14812264"/>
              </p:ext>
            </p:extLst>
          </p:nvPr>
        </p:nvGraphicFramePr>
        <p:xfrm>
          <a:off x="1295400" y="1981200"/>
          <a:ext cx="6934200" cy="3352800"/>
        </p:xfrm>
        <a:graphic>
          <a:graphicData uri="http://schemas.openxmlformats.org/drawingml/2006/table">
            <a:tbl>
              <a:tblPr firstRow="1" firstCol="1" bandRow="1">
                <a:tableStyleId>{21E4AEA4-8DFA-4A89-87EB-49C32662AFE0}</a:tableStyleId>
              </a:tblPr>
              <a:tblGrid>
                <a:gridCol w="2288286"/>
                <a:gridCol w="2288286"/>
                <a:gridCol w="2357628"/>
              </a:tblGrid>
              <a:tr h="670560">
                <a:tc>
                  <a:txBody>
                    <a:bodyPr/>
                    <a:lstStyle/>
                    <a:p>
                      <a:pPr marL="0" marR="0" algn="ctr">
                        <a:lnSpc>
                          <a:spcPct val="115000"/>
                        </a:lnSpc>
                        <a:spcBef>
                          <a:spcPts val="0"/>
                        </a:spcBef>
                        <a:spcAft>
                          <a:spcPts val="0"/>
                        </a:spcAft>
                      </a:pPr>
                      <a:r>
                        <a:rPr lang="en-US" sz="1800" b="1" dirty="0">
                          <a:effectLst/>
                          <a:latin typeface="Times New Roman" pitchFamily="18" charset="0"/>
                          <a:cs typeface="Times New Roman" pitchFamily="18" charset="0"/>
                        </a:rPr>
                        <a:t>Infix</a:t>
                      </a:r>
                      <a:endParaRPr lang="en-US" sz="1800" b="1" dirty="0">
                        <a:effectLst/>
                        <a:latin typeface="Times New Roman" pitchFamily="18" charset="0"/>
                        <a:ea typeface="Calibri"/>
                        <a:cs typeface="Times New Roman" pitchFamily="18" charset="0"/>
                      </a:endParaRPr>
                    </a:p>
                  </a:txBody>
                  <a:tcPr marL="19050" marR="19050" marT="19050" marB="19050" anchor="ctr"/>
                </a:tc>
                <a:tc>
                  <a:txBody>
                    <a:bodyPr/>
                    <a:lstStyle/>
                    <a:p>
                      <a:pPr marL="0" marR="0" algn="ctr">
                        <a:lnSpc>
                          <a:spcPct val="115000"/>
                        </a:lnSpc>
                        <a:spcBef>
                          <a:spcPts val="0"/>
                        </a:spcBef>
                        <a:spcAft>
                          <a:spcPts val="0"/>
                        </a:spcAft>
                      </a:pPr>
                      <a:r>
                        <a:rPr lang="en-US" sz="1800" b="1">
                          <a:effectLst/>
                          <a:latin typeface="Times New Roman" pitchFamily="18" charset="0"/>
                          <a:cs typeface="Times New Roman" pitchFamily="18" charset="0"/>
                        </a:rPr>
                        <a:t>Prefix</a:t>
                      </a:r>
                      <a:endParaRPr lang="en-US" sz="1800" b="1">
                        <a:effectLst/>
                        <a:latin typeface="Times New Roman" pitchFamily="18" charset="0"/>
                        <a:ea typeface="Calibri"/>
                        <a:cs typeface="Times New Roman" pitchFamily="18" charset="0"/>
                      </a:endParaRPr>
                    </a:p>
                  </a:txBody>
                  <a:tcPr marL="19050" marR="19050" marT="19050" marB="19050" anchor="ctr"/>
                </a:tc>
                <a:tc>
                  <a:txBody>
                    <a:bodyPr/>
                    <a:lstStyle/>
                    <a:p>
                      <a:pPr marL="0" marR="0" algn="ctr">
                        <a:lnSpc>
                          <a:spcPct val="115000"/>
                        </a:lnSpc>
                        <a:spcBef>
                          <a:spcPts val="0"/>
                        </a:spcBef>
                        <a:spcAft>
                          <a:spcPts val="0"/>
                        </a:spcAft>
                      </a:pPr>
                      <a:r>
                        <a:rPr lang="en-US" sz="1800" b="1">
                          <a:effectLst/>
                          <a:latin typeface="Times New Roman" pitchFamily="18" charset="0"/>
                          <a:cs typeface="Times New Roman" pitchFamily="18" charset="0"/>
                        </a:rPr>
                        <a:t>Postfix</a:t>
                      </a:r>
                      <a:endParaRPr lang="en-US" sz="1800" b="1">
                        <a:effectLst/>
                        <a:latin typeface="Times New Roman" pitchFamily="18" charset="0"/>
                        <a:ea typeface="Calibri"/>
                        <a:cs typeface="Times New Roman" pitchFamily="18" charset="0"/>
                      </a:endParaRPr>
                    </a:p>
                  </a:txBody>
                  <a:tcPr marL="19050" marR="19050" marT="19050" marB="19050" anchor="ctr"/>
                </a:tc>
              </a:tr>
              <a:tr h="670560">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(A + B) / D</a:t>
                      </a:r>
                      <a:endParaRPr lang="en-US" sz="1800" b="1">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 + A B D</a:t>
                      </a:r>
                      <a:endParaRPr lang="en-US" sz="1800" b="1">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A B + D /</a:t>
                      </a:r>
                      <a:endParaRPr lang="en-US" sz="1800" b="1">
                        <a:effectLst/>
                        <a:latin typeface="Times New Roman" pitchFamily="18" charset="0"/>
                        <a:ea typeface="Calibri"/>
                        <a:cs typeface="Times New Roman" pitchFamily="18" charset="0"/>
                      </a:endParaRPr>
                    </a:p>
                  </a:txBody>
                  <a:tcPr marL="19050" marR="19050" marT="19050" marB="19050" anchor="ctr"/>
                </a:tc>
              </a:tr>
              <a:tr h="670560">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(A + B) / (D + E)</a:t>
                      </a:r>
                      <a:endParaRPr lang="en-US" sz="1800" b="1">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 + A B + D E</a:t>
                      </a:r>
                      <a:endParaRPr lang="en-US" sz="1800" b="1">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A B + D E + /</a:t>
                      </a:r>
                      <a:endParaRPr lang="en-US" sz="1800" b="1">
                        <a:effectLst/>
                        <a:latin typeface="Times New Roman" pitchFamily="18" charset="0"/>
                        <a:ea typeface="Calibri"/>
                        <a:cs typeface="Times New Roman" pitchFamily="18" charset="0"/>
                      </a:endParaRPr>
                    </a:p>
                  </a:txBody>
                  <a:tcPr marL="19050" marR="19050" marT="19050" marB="19050" anchor="ctr"/>
                </a:tc>
              </a:tr>
              <a:tr h="670560">
                <a:tc>
                  <a:txBody>
                    <a:bodyPr/>
                    <a:lstStyle/>
                    <a:p>
                      <a:pPr marL="0" marR="0">
                        <a:lnSpc>
                          <a:spcPct val="115000"/>
                        </a:lnSpc>
                        <a:spcBef>
                          <a:spcPts val="0"/>
                        </a:spcBef>
                        <a:spcAft>
                          <a:spcPts val="0"/>
                        </a:spcAft>
                      </a:pPr>
                      <a:r>
                        <a:rPr lang="en-US" sz="1800" b="1" dirty="0">
                          <a:effectLst/>
                          <a:latin typeface="Times New Roman" pitchFamily="18" charset="0"/>
                          <a:cs typeface="Times New Roman" pitchFamily="18" charset="0"/>
                        </a:rPr>
                        <a:t>(A - B / C + E)/(A + B)</a:t>
                      </a:r>
                      <a:endParaRPr lang="en-US" sz="1800" b="1" dirty="0">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 + - A / B C E + A B</a:t>
                      </a:r>
                      <a:endParaRPr lang="en-US" sz="1800" b="1">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a:effectLst/>
                          <a:latin typeface="Times New Roman" pitchFamily="18" charset="0"/>
                          <a:cs typeface="Times New Roman" pitchFamily="18" charset="0"/>
                        </a:rPr>
                        <a:t>A B C / - E + A B + /</a:t>
                      </a:r>
                      <a:endParaRPr lang="en-US" sz="1800" b="1">
                        <a:effectLst/>
                        <a:latin typeface="Times New Roman" pitchFamily="18" charset="0"/>
                        <a:ea typeface="Calibri"/>
                        <a:cs typeface="Times New Roman" pitchFamily="18" charset="0"/>
                      </a:endParaRPr>
                    </a:p>
                  </a:txBody>
                  <a:tcPr marL="19050" marR="19050" marT="19050" marB="19050" anchor="ctr"/>
                </a:tc>
              </a:tr>
              <a:tr h="670560">
                <a:tc>
                  <a:txBody>
                    <a:bodyPr/>
                    <a:lstStyle/>
                    <a:p>
                      <a:pPr marL="0" marR="0">
                        <a:lnSpc>
                          <a:spcPct val="115000"/>
                        </a:lnSpc>
                        <a:spcBef>
                          <a:spcPts val="0"/>
                        </a:spcBef>
                        <a:spcAft>
                          <a:spcPts val="0"/>
                        </a:spcAft>
                      </a:pPr>
                      <a:r>
                        <a:rPr lang="en-US" sz="1800" b="1" kern="1200" dirty="0" smtClean="0">
                          <a:solidFill>
                            <a:schemeClr val="lt1"/>
                          </a:solidFill>
                          <a:effectLst/>
                          <a:latin typeface="+mn-lt"/>
                          <a:ea typeface="+mn-ea"/>
                          <a:cs typeface="+mn-cs"/>
                        </a:rPr>
                        <a:t>B </a:t>
                      </a:r>
                      <a:r>
                        <a:rPr lang="en-US" sz="1800" b="1" kern="1200" baseline="30000" dirty="0" smtClean="0">
                          <a:solidFill>
                            <a:schemeClr val="lt1"/>
                          </a:solidFill>
                          <a:effectLst/>
                          <a:latin typeface="+mn-lt"/>
                          <a:ea typeface="+mn-ea"/>
                          <a:cs typeface="+mn-cs"/>
                        </a:rPr>
                        <a:t>^ </a:t>
                      </a:r>
                      <a:r>
                        <a:rPr lang="en-US" sz="1800" b="1" kern="1200" dirty="0" smtClean="0">
                          <a:solidFill>
                            <a:schemeClr val="lt1"/>
                          </a:solidFill>
                          <a:effectLst/>
                          <a:latin typeface="+mn-lt"/>
                          <a:ea typeface="+mn-ea"/>
                          <a:cs typeface="+mn-cs"/>
                        </a:rPr>
                        <a:t>2 </a:t>
                      </a:r>
                      <a:r>
                        <a:rPr lang="en-US" sz="1800" b="1" dirty="0">
                          <a:effectLst/>
                          <a:latin typeface="Times New Roman" pitchFamily="18" charset="0"/>
                          <a:cs typeface="Times New Roman" pitchFamily="18" charset="0"/>
                        </a:rPr>
                        <a:t> - 4 * A * C</a:t>
                      </a:r>
                      <a:endParaRPr lang="en-US" sz="1800" b="1" dirty="0">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dirty="0">
                          <a:effectLst/>
                          <a:latin typeface="Times New Roman" pitchFamily="18" charset="0"/>
                          <a:cs typeface="Times New Roman" pitchFamily="18" charset="0"/>
                        </a:rPr>
                        <a:t>- ^ B 2 * * 4 A C</a:t>
                      </a:r>
                      <a:endParaRPr lang="en-US" sz="1800" b="1" dirty="0">
                        <a:effectLst/>
                        <a:latin typeface="Times New Roman" pitchFamily="18" charset="0"/>
                        <a:ea typeface="Calibri"/>
                        <a:cs typeface="Times New Roman" pitchFamily="18" charset="0"/>
                      </a:endParaRPr>
                    </a:p>
                  </a:txBody>
                  <a:tcPr marL="19050" marR="19050" marT="19050" marB="19050" anchor="ctr"/>
                </a:tc>
                <a:tc>
                  <a:txBody>
                    <a:bodyPr/>
                    <a:lstStyle/>
                    <a:p>
                      <a:pPr marL="0" marR="0">
                        <a:lnSpc>
                          <a:spcPct val="115000"/>
                        </a:lnSpc>
                        <a:spcBef>
                          <a:spcPts val="0"/>
                        </a:spcBef>
                        <a:spcAft>
                          <a:spcPts val="0"/>
                        </a:spcAft>
                      </a:pPr>
                      <a:r>
                        <a:rPr lang="en-US" sz="1800" b="1" dirty="0">
                          <a:effectLst/>
                          <a:latin typeface="Times New Roman" pitchFamily="18" charset="0"/>
                          <a:cs typeface="Times New Roman" pitchFamily="18" charset="0"/>
                        </a:rPr>
                        <a:t>B 2 ^ 4 A * C * -</a:t>
                      </a:r>
                      <a:endParaRPr lang="en-US" sz="1800" b="1" dirty="0">
                        <a:effectLst/>
                        <a:latin typeface="Times New Roman" pitchFamily="18" charset="0"/>
                        <a:ea typeface="Calibri"/>
                        <a:cs typeface="Times New Roman" pitchFamily="18" charset="0"/>
                      </a:endParaRPr>
                    </a:p>
                  </a:txBody>
                  <a:tcPr marL="19050" marR="19050" marT="19050" marB="19050" anchor="ctr"/>
                </a:tc>
              </a:tr>
            </a:tbl>
          </a:graphicData>
        </a:graphic>
      </p:graphicFrame>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16</a:t>
            </a:fld>
            <a:endParaRPr lang="en-US"/>
          </a:p>
        </p:txBody>
      </p:sp>
    </p:spTree>
    <p:extLst>
      <p:ext uri="{BB962C8B-B14F-4D97-AF65-F5344CB8AC3E}">
        <p14:creationId xmlns:p14="http://schemas.microsoft.com/office/powerpoint/2010/main" val="2597521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postfix representation of the expression?</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lgn="just" fontAlgn="base"/>
            <a:r>
              <a:rPr lang="en-US" sz="2600" dirty="0"/>
              <a:t>Infix expressions are readable and solvable by humans because of easily distinguishable order of operators, but compiler doesn't have integrated order of operators</a:t>
            </a:r>
            <a:r>
              <a:rPr lang="en-US" sz="2600" dirty="0" smtClean="0"/>
              <a:t>.</a:t>
            </a:r>
          </a:p>
          <a:p>
            <a:pPr algn="just" fontAlgn="base"/>
            <a:endParaRPr lang="en-US" sz="2600" dirty="0" smtClean="0"/>
          </a:p>
          <a:p>
            <a:pPr algn="just" fontAlgn="base"/>
            <a:r>
              <a:rPr lang="en-US" sz="2600" dirty="0" smtClean="0"/>
              <a:t>The </a:t>
            </a:r>
            <a:r>
              <a:rPr lang="en-US" sz="2600" dirty="0"/>
              <a:t>compiler scans the expression either from left to right or from right to left.</a:t>
            </a:r>
          </a:p>
          <a:p>
            <a:pPr marL="0" indent="0" fontAlgn="base">
              <a:buNone/>
            </a:pPr>
            <a:r>
              <a:rPr lang="en-US" sz="2600" dirty="0"/>
              <a:t/>
            </a:r>
            <a:br>
              <a:rPr lang="en-US" sz="2600" dirty="0"/>
            </a:br>
            <a:endParaRPr lang="en-US" sz="26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17</a:t>
            </a:fld>
            <a:endParaRPr lang="en-US"/>
          </a:p>
        </p:txBody>
      </p:sp>
    </p:spTree>
    <p:extLst>
      <p:ext uri="{BB962C8B-B14F-4D97-AF65-F5344CB8AC3E}">
        <p14:creationId xmlns:p14="http://schemas.microsoft.com/office/powerpoint/2010/main" val="2761676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postfix representation of the expression?</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lgn="just" fontAlgn="base"/>
            <a:r>
              <a:rPr lang="en-US" sz="2600" dirty="0" smtClean="0"/>
              <a:t>Consider </a:t>
            </a:r>
            <a:r>
              <a:rPr lang="en-US" sz="2600" dirty="0"/>
              <a:t>the below expression: a op1 b op2 c op3 d</a:t>
            </a:r>
            <a:br>
              <a:rPr lang="en-US" sz="2600" dirty="0"/>
            </a:br>
            <a:r>
              <a:rPr lang="en-US" sz="2600" dirty="0"/>
              <a:t>If op1 = +, op2 = *, op3 = </a:t>
            </a:r>
            <a:r>
              <a:rPr lang="en-US" sz="2600" dirty="0" smtClean="0"/>
              <a:t>+	</a:t>
            </a:r>
          </a:p>
          <a:p>
            <a:pPr marL="0" indent="0" algn="ctr" fontAlgn="base">
              <a:buNone/>
            </a:pPr>
            <a:endParaRPr lang="en-US" sz="2600" b="1" dirty="0">
              <a:solidFill>
                <a:srgbClr val="C00000"/>
              </a:solidFill>
            </a:endParaRPr>
          </a:p>
          <a:p>
            <a:pPr marL="0" indent="0" algn="ctr" fontAlgn="base">
              <a:buNone/>
            </a:pPr>
            <a:r>
              <a:rPr lang="en-US" sz="2600" b="1" dirty="0" smtClean="0">
                <a:solidFill>
                  <a:srgbClr val="C00000"/>
                </a:solidFill>
              </a:rPr>
              <a:t>a + b *c +d</a:t>
            </a:r>
          </a:p>
          <a:p>
            <a:pPr algn="just" fontAlgn="base"/>
            <a:endParaRPr lang="en-US" sz="2600" b="1" dirty="0">
              <a:solidFill>
                <a:srgbClr val="C00000"/>
              </a:solidFill>
            </a:endParaRPr>
          </a:p>
          <a:p>
            <a:pPr algn="just" fontAlgn="base"/>
            <a:r>
              <a:rPr lang="en-US" sz="2600" dirty="0"/>
              <a:t>The compiler first scans the expression to evaluate the expression b * c, then again scan the expression to add a to it. The result is then added to d after another scan</a:t>
            </a:r>
            <a:r>
              <a:rPr lang="en-US" sz="2600" dirty="0" smtClean="0"/>
              <a:t>.</a:t>
            </a:r>
          </a:p>
          <a:p>
            <a:pPr marL="0" indent="0" algn="just" fontAlgn="base">
              <a:buNone/>
            </a:pPr>
            <a:r>
              <a:rPr lang="en-US" sz="2600" dirty="0"/>
              <a:t/>
            </a:r>
            <a:br>
              <a:rPr lang="en-US" sz="2600" dirty="0"/>
            </a:br>
            <a:endParaRPr lang="en-US" sz="26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18</a:t>
            </a:fld>
            <a:endParaRPr lang="en-US"/>
          </a:p>
        </p:txBody>
      </p:sp>
    </p:spTree>
    <p:extLst>
      <p:ext uri="{BB962C8B-B14F-4D97-AF65-F5344CB8AC3E}">
        <p14:creationId xmlns:p14="http://schemas.microsoft.com/office/powerpoint/2010/main" val="2357680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postfix representation of the expression?</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lgn="just" fontAlgn="base"/>
            <a:r>
              <a:rPr lang="en-US" sz="2600" dirty="0" smtClean="0"/>
              <a:t>The </a:t>
            </a:r>
            <a:r>
              <a:rPr lang="en-US" sz="2600" dirty="0"/>
              <a:t>repeated scanning makes it very in-efficient. It is better to convert the expression to postfix(or prefix) form before evaluation</a:t>
            </a:r>
            <a:r>
              <a:rPr lang="en-US" sz="2600" dirty="0" smtClean="0"/>
              <a:t>.</a:t>
            </a:r>
          </a:p>
          <a:p>
            <a:pPr algn="just" fontAlgn="base"/>
            <a:endParaRPr lang="en-US" sz="2600" dirty="0"/>
          </a:p>
          <a:p>
            <a:pPr algn="just" fontAlgn="base"/>
            <a:r>
              <a:rPr lang="en-US" sz="2600" dirty="0"/>
              <a:t>The corresponding expression in postfix form is: </a:t>
            </a:r>
            <a:r>
              <a:rPr lang="en-US" sz="2600" dirty="0" err="1"/>
              <a:t>abc</a:t>
            </a:r>
            <a:r>
              <a:rPr lang="en-US" sz="2600" dirty="0"/>
              <a:t>*+d+. </a:t>
            </a:r>
            <a:endParaRPr lang="en-US" sz="2600" dirty="0" smtClean="0"/>
          </a:p>
          <a:p>
            <a:pPr algn="just" fontAlgn="base"/>
            <a:endParaRPr lang="en-US" sz="2600" dirty="0"/>
          </a:p>
          <a:p>
            <a:pPr algn="just" fontAlgn="base"/>
            <a:r>
              <a:rPr lang="en-US" sz="2600" dirty="0" smtClean="0"/>
              <a:t>The </a:t>
            </a:r>
            <a:r>
              <a:rPr lang="en-US" sz="2600" dirty="0"/>
              <a:t>postfix expressions can be evaluated </a:t>
            </a:r>
            <a:r>
              <a:rPr lang="en-US" sz="2600" dirty="0" smtClean="0"/>
              <a:t>easily in a single scan  </a:t>
            </a:r>
            <a:r>
              <a:rPr lang="en-US" sz="2600" dirty="0"/>
              <a:t>using a stack.</a:t>
            </a:r>
          </a:p>
          <a:p>
            <a:pPr marL="0" indent="0" algn="just" fontAlgn="base">
              <a:buNone/>
            </a:pPr>
            <a:r>
              <a:rPr lang="en-US" sz="2600" dirty="0"/>
              <a:t/>
            </a:r>
            <a:br>
              <a:rPr lang="en-US" sz="2600" dirty="0"/>
            </a:br>
            <a:endParaRPr lang="en-US" sz="26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19</a:t>
            </a:fld>
            <a:endParaRPr lang="en-US"/>
          </a:p>
        </p:txBody>
      </p:sp>
    </p:spTree>
    <p:extLst>
      <p:ext uri="{BB962C8B-B14F-4D97-AF65-F5344CB8AC3E}">
        <p14:creationId xmlns:p14="http://schemas.microsoft.com/office/powerpoint/2010/main" val="1305423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2514600"/>
            <a:ext cx="8229600" cy="1143000"/>
          </a:xfrm>
        </p:spPr>
        <p:txBody>
          <a:bodyPr/>
          <a:lstStyle/>
          <a:p>
            <a:r>
              <a:rPr lang="en-US" dirty="0" smtClean="0"/>
              <a:t>SESSION 2</a:t>
            </a:r>
            <a:endParaRPr lang="en-US"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2</a:t>
            </a:fld>
            <a:endParaRPr lang="en-US"/>
          </a:p>
        </p:txBody>
      </p:sp>
    </p:spTree>
    <p:extLst>
      <p:ext uri="{BB962C8B-B14F-4D97-AF65-F5344CB8AC3E}">
        <p14:creationId xmlns:p14="http://schemas.microsoft.com/office/powerpoint/2010/main" val="3962981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DA4BE-282F-4947-A6D2-24B9991F6C2E}" type="datetime1">
              <a:rPr lang="en-US" smtClean="0"/>
              <a:t>7/29/2020</a:t>
            </a:fld>
            <a:endParaRPr lang="en-US"/>
          </a:p>
        </p:txBody>
      </p:sp>
      <p:sp>
        <p:nvSpPr>
          <p:cNvPr id="3" name="Footer Placeholder 2"/>
          <p:cNvSpPr>
            <a:spLocks noGrp="1"/>
          </p:cNvSpPr>
          <p:nvPr>
            <p:ph type="ftr" sz="quarter" idx="11"/>
          </p:nvPr>
        </p:nvSpPr>
        <p:spPr/>
        <p:txBody>
          <a:bodyPr/>
          <a:lstStyle/>
          <a:p>
            <a:r>
              <a:rPr lang="en-US" smtClean="0"/>
              <a:t>SRM Institutue of Science and Technology</a:t>
            </a:r>
            <a:endParaRPr lang="en-US"/>
          </a:p>
        </p:txBody>
      </p:sp>
      <p:sp>
        <p:nvSpPr>
          <p:cNvPr id="4" name="Slide Number Placeholder 3"/>
          <p:cNvSpPr>
            <a:spLocks noGrp="1"/>
          </p:cNvSpPr>
          <p:nvPr>
            <p:ph type="sldNum" sz="quarter" idx="12"/>
          </p:nvPr>
        </p:nvSpPr>
        <p:spPr/>
        <p:txBody>
          <a:bodyPr/>
          <a:lstStyle/>
          <a:p>
            <a:fld id="{D4DCF60E-9126-4116-BECA-6FFD925EAAA7}" type="slidenum">
              <a:rPr lang="en-US" smtClean="0"/>
              <a:t>20</a:t>
            </a:fld>
            <a:endParaRPr lang="en-US"/>
          </a:p>
        </p:txBody>
      </p:sp>
      <p:sp>
        <p:nvSpPr>
          <p:cNvPr id="6" name="Rectangle 5"/>
          <p:cNvSpPr/>
          <p:nvPr/>
        </p:nvSpPr>
        <p:spPr>
          <a:xfrm>
            <a:off x="533400" y="228600"/>
            <a:ext cx="8305800" cy="5632311"/>
          </a:xfrm>
          <a:prstGeom prst="rect">
            <a:avLst/>
          </a:prstGeom>
        </p:spPr>
        <p:txBody>
          <a:bodyPr wrap="square">
            <a:spAutoFit/>
          </a:bodyPr>
          <a:lstStyle/>
          <a:p>
            <a:pPr algn="just" fontAlgn="base"/>
            <a:r>
              <a:rPr lang="en-US" sz="2000" b="1" u="sng" dirty="0" smtClean="0">
                <a:solidFill>
                  <a:srgbClr val="00B050"/>
                </a:solidFill>
                <a:latin typeface="Times New Roman" pitchFamily="18" charset="0"/>
                <a:cs typeface="Times New Roman" pitchFamily="18" charset="0"/>
              </a:rPr>
              <a:t>ALGORITHM</a:t>
            </a:r>
          </a:p>
          <a:p>
            <a:pPr algn="just" fontAlgn="base"/>
            <a:r>
              <a:rPr lang="en-US" sz="2000" b="1" dirty="0" smtClean="0">
                <a:latin typeface="Times New Roman" pitchFamily="18" charset="0"/>
                <a:cs typeface="Times New Roman" pitchFamily="18" charset="0"/>
              </a:rPr>
              <a:t>Step 1</a:t>
            </a:r>
            <a:r>
              <a:rPr lang="en-US" sz="2000" dirty="0" smtClean="0">
                <a:latin typeface="Times New Roman" pitchFamily="18" charset="0"/>
                <a:cs typeface="Times New Roman" pitchFamily="18" charset="0"/>
              </a:rPr>
              <a:t> : Scan the Infix Expression from left to right.</a:t>
            </a:r>
          </a:p>
          <a:p>
            <a:pPr algn="just" fontAlgn="base"/>
            <a:r>
              <a:rPr lang="en-US" sz="2000" b="1" dirty="0" smtClean="0">
                <a:latin typeface="Times New Roman" pitchFamily="18" charset="0"/>
                <a:cs typeface="Times New Roman" pitchFamily="18" charset="0"/>
              </a:rPr>
              <a:t>Step 2</a:t>
            </a:r>
            <a:r>
              <a:rPr lang="en-US" sz="2000" dirty="0" smtClean="0">
                <a:latin typeface="Times New Roman" pitchFamily="18" charset="0"/>
                <a:cs typeface="Times New Roman" pitchFamily="18" charset="0"/>
              </a:rPr>
              <a:t> : If the scanned character is an operand, append it with final Infix to Postfix string.</a:t>
            </a:r>
          </a:p>
          <a:p>
            <a:pPr algn="just" fontAlgn="base"/>
            <a:r>
              <a:rPr lang="en-US" sz="2000" b="1" dirty="0" smtClean="0">
                <a:latin typeface="Times New Roman" pitchFamily="18" charset="0"/>
                <a:cs typeface="Times New Roman" pitchFamily="18" charset="0"/>
              </a:rPr>
              <a:t>Step 3</a:t>
            </a:r>
            <a:r>
              <a:rPr lang="en-US" sz="2000" dirty="0" smtClean="0">
                <a:latin typeface="Times New Roman" pitchFamily="18" charset="0"/>
                <a:cs typeface="Times New Roman" pitchFamily="18" charset="0"/>
              </a:rPr>
              <a:t> : Else,</a:t>
            </a:r>
          </a:p>
          <a:p>
            <a:pPr lvl="1" algn="just" fontAlgn="base"/>
            <a:r>
              <a:rPr lang="en-US" sz="2000" b="1" dirty="0" smtClean="0">
                <a:latin typeface="Times New Roman" pitchFamily="18" charset="0"/>
                <a:cs typeface="Times New Roman" pitchFamily="18" charset="0"/>
              </a:rPr>
              <a:t>Step 3.1</a:t>
            </a:r>
            <a:r>
              <a:rPr lang="en-US" sz="2000" dirty="0" smtClean="0">
                <a:latin typeface="Times New Roman" pitchFamily="18" charset="0"/>
                <a:cs typeface="Times New Roman" pitchFamily="18" charset="0"/>
              </a:rPr>
              <a:t> : If the precedence order of the scanned(incoming) operator is greater than the precedence order of the operator in the stack (or the stack is empty or the stack contains a ‘(’  ), push it on stack.</a:t>
            </a:r>
          </a:p>
          <a:p>
            <a:pPr lvl="1" algn="just" fontAlgn="base"/>
            <a:r>
              <a:rPr lang="en-US" sz="2000" b="1" dirty="0" smtClean="0">
                <a:latin typeface="Times New Roman" pitchFamily="18" charset="0"/>
                <a:cs typeface="Times New Roman" pitchFamily="18" charset="0"/>
              </a:rPr>
              <a:t>Step 3.2</a:t>
            </a:r>
            <a:r>
              <a:rPr lang="en-US" sz="2000" dirty="0" smtClean="0">
                <a:latin typeface="Times New Roman" pitchFamily="18" charset="0"/>
                <a:cs typeface="Times New Roman" pitchFamily="18" charset="0"/>
              </a:rPr>
              <a:t> :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a:t>
            </a:r>
          </a:p>
          <a:p>
            <a:pPr algn="just" fontAlgn="base"/>
            <a:r>
              <a:rPr lang="en-US" sz="2000" b="1" dirty="0" smtClean="0">
                <a:latin typeface="Times New Roman" pitchFamily="18" charset="0"/>
                <a:cs typeface="Times New Roman" pitchFamily="18" charset="0"/>
              </a:rPr>
              <a:t>Step 4</a:t>
            </a:r>
            <a:r>
              <a:rPr lang="en-US" sz="2000" dirty="0" smtClean="0">
                <a:latin typeface="Times New Roman" pitchFamily="18" charset="0"/>
                <a:cs typeface="Times New Roman" pitchFamily="18" charset="0"/>
              </a:rPr>
              <a:t> : If the scanned character is an ‘(‘ , push it to the stack.</a:t>
            </a:r>
          </a:p>
          <a:p>
            <a:pPr algn="just" fontAlgn="base"/>
            <a:r>
              <a:rPr lang="en-US" sz="2000" b="1" dirty="0" smtClean="0">
                <a:latin typeface="Times New Roman" pitchFamily="18" charset="0"/>
                <a:cs typeface="Times New Roman" pitchFamily="18" charset="0"/>
              </a:rPr>
              <a:t>Step 5</a:t>
            </a:r>
            <a:r>
              <a:rPr lang="en-US" sz="2000" dirty="0" smtClean="0">
                <a:latin typeface="Times New Roman" pitchFamily="18" charset="0"/>
                <a:cs typeface="Times New Roman" pitchFamily="18" charset="0"/>
              </a:rPr>
              <a:t> : If the scanned character is an ‘)’, pop the stack and </a:t>
            </a:r>
            <a:r>
              <a:rPr lang="en-US" sz="2000" dirty="0" err="1" smtClean="0">
                <a:latin typeface="Times New Roman" pitchFamily="18" charset="0"/>
                <a:cs typeface="Times New Roman" pitchFamily="18" charset="0"/>
              </a:rPr>
              <a:t>and</a:t>
            </a:r>
            <a:r>
              <a:rPr lang="en-US" sz="2000" dirty="0" smtClean="0">
                <a:latin typeface="Times New Roman" pitchFamily="18" charset="0"/>
                <a:cs typeface="Times New Roman" pitchFamily="18" charset="0"/>
              </a:rPr>
              <a:t> output it until a ‘(‘ is encountered, and discard both the parenthesis.</a:t>
            </a:r>
          </a:p>
          <a:p>
            <a:pPr algn="just" fontAlgn="base"/>
            <a:r>
              <a:rPr lang="en-US" sz="2000" b="1" dirty="0" smtClean="0">
                <a:latin typeface="Times New Roman" pitchFamily="18" charset="0"/>
                <a:cs typeface="Times New Roman" pitchFamily="18" charset="0"/>
              </a:rPr>
              <a:t>Step 6</a:t>
            </a:r>
            <a:r>
              <a:rPr lang="en-US" sz="2000" dirty="0" smtClean="0">
                <a:latin typeface="Times New Roman" pitchFamily="18" charset="0"/>
                <a:cs typeface="Times New Roman" pitchFamily="18" charset="0"/>
              </a:rPr>
              <a:t> : Repeat steps 2-6 until infix expression is scanned.</a:t>
            </a:r>
          </a:p>
          <a:p>
            <a:pPr algn="just" fontAlgn="base"/>
            <a:r>
              <a:rPr lang="en-US" sz="2000" b="1" dirty="0" smtClean="0">
                <a:latin typeface="Times New Roman" pitchFamily="18" charset="0"/>
                <a:cs typeface="Times New Roman" pitchFamily="18" charset="0"/>
              </a:rPr>
              <a:t>Step 7</a:t>
            </a:r>
            <a:r>
              <a:rPr lang="en-US" sz="2000" dirty="0" smtClean="0">
                <a:latin typeface="Times New Roman" pitchFamily="18" charset="0"/>
                <a:cs typeface="Times New Roman" pitchFamily="18" charset="0"/>
              </a:rPr>
              <a:t> : Print the output</a:t>
            </a:r>
          </a:p>
          <a:p>
            <a:pPr algn="just" fontAlgn="base"/>
            <a:r>
              <a:rPr lang="en-US" sz="2000" b="1" dirty="0" smtClean="0">
                <a:latin typeface="Times New Roman" pitchFamily="18" charset="0"/>
                <a:cs typeface="Times New Roman" pitchFamily="18" charset="0"/>
              </a:rPr>
              <a:t>Step 8</a:t>
            </a:r>
            <a:r>
              <a:rPr lang="en-US" sz="2000" dirty="0" smtClean="0">
                <a:latin typeface="Times New Roman" pitchFamily="18" charset="0"/>
                <a:cs typeface="Times New Roman" pitchFamily="18" charset="0"/>
              </a:rPr>
              <a:t> : Pop and output from the stack until it is not empty.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44182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Example </a:t>
            </a:r>
            <a:endParaRPr lang="en-US" dirty="0"/>
          </a:p>
        </p:txBody>
      </p:sp>
      <p:sp>
        <p:nvSpPr>
          <p:cNvPr id="5" name="Content Placeholder 4"/>
          <p:cNvSpPr>
            <a:spLocks noGrp="1"/>
          </p:cNvSpPr>
          <p:nvPr>
            <p:ph idx="1"/>
          </p:nvPr>
        </p:nvSpPr>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1600" dirty="0" smtClean="0"/>
          </a:p>
          <a:p>
            <a:endParaRPr lang="en-US" sz="1600" dirty="0"/>
          </a:p>
          <a:p>
            <a:pPr marL="0" indent="0" algn="ctr">
              <a:buNone/>
            </a:pPr>
            <a:r>
              <a:rPr lang="en-US" sz="1600" dirty="0" smtClean="0"/>
              <a:t>Image from  Data Structures by Mark Allen Weiss book</a:t>
            </a:r>
            <a:endParaRPr lang="en-IN" sz="1600" dirty="0"/>
          </a:p>
        </p:txBody>
      </p:sp>
      <p:sp>
        <p:nvSpPr>
          <p:cNvPr id="2" name="Date Placeholder 1"/>
          <p:cNvSpPr>
            <a:spLocks noGrp="1"/>
          </p:cNvSpPr>
          <p:nvPr>
            <p:ph type="dt" sz="half" idx="10"/>
          </p:nvPr>
        </p:nvSpPr>
        <p:spPr/>
        <p:txBody>
          <a:bodyPr/>
          <a:lstStyle/>
          <a:p>
            <a:fld id="{55BDA4BE-282F-4947-A6D2-24B9991F6C2E}" type="datetime1">
              <a:rPr lang="en-US" smtClean="0"/>
              <a:t>7/29/2020</a:t>
            </a:fld>
            <a:endParaRPr lang="en-US"/>
          </a:p>
        </p:txBody>
      </p:sp>
      <p:sp>
        <p:nvSpPr>
          <p:cNvPr id="3" name="Footer Placeholder 2"/>
          <p:cNvSpPr>
            <a:spLocks noGrp="1"/>
          </p:cNvSpPr>
          <p:nvPr>
            <p:ph type="ftr" sz="quarter" idx="11"/>
          </p:nvPr>
        </p:nvSpPr>
        <p:spPr/>
        <p:txBody>
          <a:bodyPr/>
          <a:lstStyle/>
          <a:p>
            <a:r>
              <a:rPr lang="en-US" smtClean="0"/>
              <a:t>SRM Institutue of Science and Technology</a:t>
            </a:r>
            <a:endParaRPr lang="en-US"/>
          </a:p>
        </p:txBody>
      </p:sp>
      <p:sp>
        <p:nvSpPr>
          <p:cNvPr id="4" name="Slide Number Placeholder 3"/>
          <p:cNvSpPr>
            <a:spLocks noGrp="1"/>
          </p:cNvSpPr>
          <p:nvPr>
            <p:ph type="sldNum" sz="quarter" idx="12"/>
          </p:nvPr>
        </p:nvSpPr>
        <p:spPr/>
        <p:txBody>
          <a:bodyPr/>
          <a:lstStyle/>
          <a:p>
            <a:fld id="{D4DCF60E-9126-4116-BECA-6FFD925EAAA7}" type="slidenum">
              <a:rPr lang="en-US" smtClean="0"/>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89985"/>
            <a:ext cx="7326086" cy="476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717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Exercise Problems to Solve </a:t>
            </a:r>
            <a:br>
              <a:rPr lang="en-US" sz="4000" dirty="0" smtClean="0"/>
            </a:br>
            <a:r>
              <a:rPr lang="en-US" sz="4000" dirty="0" smtClean="0"/>
              <a:t>Infix </a:t>
            </a:r>
            <a:r>
              <a:rPr lang="en-US" sz="4000" dirty="0"/>
              <a:t>to Postfix </a:t>
            </a:r>
            <a:r>
              <a:rPr lang="en-US" sz="4000" dirty="0" smtClean="0"/>
              <a:t>conversion</a:t>
            </a:r>
            <a:endParaRPr lang="en-US" sz="4000" dirty="0"/>
          </a:p>
        </p:txBody>
      </p:sp>
      <p:sp>
        <p:nvSpPr>
          <p:cNvPr id="6" name="Content Placeholder 5"/>
          <p:cNvSpPr>
            <a:spLocks noGrp="1"/>
          </p:cNvSpPr>
          <p:nvPr>
            <p:ph idx="1"/>
          </p:nvPr>
        </p:nvSpPr>
        <p:spPr/>
        <p:txBody>
          <a:bodyPr>
            <a:normAutofit fontScale="70000" lnSpcReduction="20000"/>
          </a:bodyPr>
          <a:lstStyle/>
          <a:p>
            <a:pPr marL="514350" lvl="0" indent="-514350">
              <a:buFont typeface="+mj-lt"/>
              <a:buAutoNum type="arabicPeriod"/>
            </a:pPr>
            <a:r>
              <a:rPr lang="en-US" dirty="0"/>
              <a:t>A+B-C</a:t>
            </a:r>
          </a:p>
          <a:p>
            <a:pPr marL="514350" lvl="0" indent="-514350">
              <a:buFont typeface="+mj-lt"/>
              <a:buAutoNum type="arabicPeriod"/>
            </a:pPr>
            <a:r>
              <a:rPr lang="en-US" dirty="0"/>
              <a:t>A+B*C</a:t>
            </a:r>
          </a:p>
          <a:p>
            <a:pPr marL="514350" lvl="0" indent="-514350">
              <a:buFont typeface="+mj-lt"/>
              <a:buAutoNum type="arabicPeriod"/>
            </a:pPr>
            <a:r>
              <a:rPr lang="en-US" dirty="0"/>
              <a:t>(A+B)*C</a:t>
            </a:r>
          </a:p>
          <a:p>
            <a:pPr marL="514350" lvl="0" indent="-514350">
              <a:buFont typeface="+mj-lt"/>
              <a:buAutoNum type="arabicPeriod"/>
            </a:pPr>
            <a:r>
              <a:rPr lang="en-US" dirty="0"/>
              <a:t>(A+B)*(C-D)</a:t>
            </a:r>
          </a:p>
          <a:p>
            <a:pPr marL="514350" lvl="0" indent="-514350">
              <a:buFont typeface="+mj-lt"/>
              <a:buAutoNum type="arabicPeriod"/>
            </a:pPr>
            <a:r>
              <a:rPr lang="en-US" dirty="0"/>
              <a:t>((A+B)*C-(D-E))%(F+G)</a:t>
            </a:r>
          </a:p>
          <a:p>
            <a:pPr marL="514350" lvl="0" indent="-514350">
              <a:buFont typeface="+mj-lt"/>
              <a:buAutoNum type="arabicPeriod"/>
            </a:pPr>
            <a:r>
              <a:rPr lang="en-US" dirty="0"/>
              <a:t>A*(B+C/D)</a:t>
            </a:r>
          </a:p>
          <a:p>
            <a:pPr marL="514350" lvl="0" indent="-514350">
              <a:buFont typeface="+mj-lt"/>
              <a:buAutoNum type="arabicPeriod"/>
            </a:pPr>
            <a:r>
              <a:rPr lang="en-US" dirty="0"/>
              <a:t>((A*B)+(C/D))</a:t>
            </a:r>
          </a:p>
          <a:p>
            <a:pPr marL="514350" lvl="0" indent="-514350">
              <a:buFont typeface="+mj-lt"/>
              <a:buAutoNum type="arabicPeriod"/>
            </a:pPr>
            <a:r>
              <a:rPr lang="en-US" dirty="0"/>
              <a:t>((A*(B+C))/D)</a:t>
            </a:r>
          </a:p>
          <a:p>
            <a:pPr marL="514350" lvl="0" indent="-514350">
              <a:buFont typeface="+mj-lt"/>
              <a:buAutoNum type="arabicPeriod"/>
            </a:pPr>
            <a:r>
              <a:rPr lang="en-US" dirty="0"/>
              <a:t>(A*(B+(C/D)))</a:t>
            </a:r>
          </a:p>
          <a:p>
            <a:pPr marL="514350" lvl="0" indent="-514350">
              <a:buFont typeface="+mj-lt"/>
              <a:buAutoNum type="arabicPeriod"/>
            </a:pPr>
            <a:r>
              <a:rPr lang="en-US" dirty="0"/>
              <a:t>(2+((3+4)*(5*6</a:t>
            </a:r>
            <a:r>
              <a:rPr lang="en-US" dirty="0" smtClean="0"/>
              <a:t>)))</a:t>
            </a:r>
          </a:p>
          <a:p>
            <a:pPr marL="514350" lvl="0" indent="-514350">
              <a:buFont typeface="+mj-lt"/>
              <a:buAutoNum type="arabicPeriod"/>
            </a:pPr>
            <a:r>
              <a:rPr lang="en-US" dirty="0"/>
              <a:t>B </a:t>
            </a:r>
            <a:r>
              <a:rPr lang="en-US" baseline="30000" dirty="0"/>
              <a:t>^ </a:t>
            </a:r>
            <a:r>
              <a:rPr lang="en-US" dirty="0"/>
              <a:t>2 </a:t>
            </a:r>
            <a:r>
              <a:rPr lang="en-US" dirty="0" smtClean="0"/>
              <a:t>- </a:t>
            </a:r>
            <a:r>
              <a:rPr lang="en-US" dirty="0"/>
              <a:t>4 * A * </a:t>
            </a:r>
            <a:r>
              <a:rPr lang="en-US" dirty="0" smtClean="0"/>
              <a:t>C</a:t>
            </a:r>
          </a:p>
          <a:p>
            <a:pPr marL="514350" lvl="0" indent="-514350">
              <a:buFont typeface="+mj-lt"/>
              <a:buAutoNum type="arabicPeriod"/>
            </a:pPr>
            <a:r>
              <a:rPr lang="en-US" dirty="0"/>
              <a:t>(A - B / C + E)/(A + B)</a:t>
            </a:r>
          </a:p>
          <a:p>
            <a:endParaRPr lang="en-US" dirty="0"/>
          </a:p>
        </p:txBody>
      </p:sp>
      <p:sp>
        <p:nvSpPr>
          <p:cNvPr id="3" name="Date Placeholder 2"/>
          <p:cNvSpPr>
            <a:spLocks noGrp="1"/>
          </p:cNvSpPr>
          <p:nvPr>
            <p:ph type="dt" sz="half" idx="10"/>
          </p:nvPr>
        </p:nvSpPr>
        <p:spPr/>
        <p:txBody>
          <a:bodyPr/>
          <a:lstStyle/>
          <a:p>
            <a:fld id="{EFA3AAE2-4BF1-4333-A100-4BDE844918CB}" type="datetime1">
              <a:rPr lang="en-US" smtClean="0"/>
              <a:t>7/29/2020</a:t>
            </a:fld>
            <a:endParaRPr lang="en-US"/>
          </a:p>
        </p:txBody>
      </p:sp>
      <p:sp>
        <p:nvSpPr>
          <p:cNvPr id="4" name="Footer Placeholder 3"/>
          <p:cNvSpPr>
            <a:spLocks noGrp="1"/>
          </p:cNvSpPr>
          <p:nvPr>
            <p:ph type="ftr" sz="quarter" idx="11"/>
          </p:nvPr>
        </p:nvSpPr>
        <p:spPr/>
        <p:txBody>
          <a:bodyPr/>
          <a:lstStyle/>
          <a:p>
            <a:r>
              <a:rPr lang="en-US" smtClean="0"/>
              <a:t>SRM Institutue of Science and Technology</a:t>
            </a:r>
            <a:endParaRPr lang="en-US"/>
          </a:p>
        </p:txBody>
      </p:sp>
      <p:sp>
        <p:nvSpPr>
          <p:cNvPr id="5" name="Slide Number Placeholder 4"/>
          <p:cNvSpPr>
            <a:spLocks noGrp="1"/>
          </p:cNvSpPr>
          <p:nvPr>
            <p:ph type="sldNum" sz="quarter" idx="12"/>
          </p:nvPr>
        </p:nvSpPr>
        <p:spPr/>
        <p:txBody>
          <a:bodyPr/>
          <a:lstStyle/>
          <a:p>
            <a:fld id="{D4DCF60E-9126-4116-BECA-6FFD925EAAA7}" type="slidenum">
              <a:rPr lang="en-US" smtClean="0"/>
              <a:t>22</a:t>
            </a:fld>
            <a:endParaRPr lang="en-US"/>
          </a:p>
        </p:txBody>
      </p:sp>
    </p:spTree>
    <p:extLst>
      <p:ext uri="{BB962C8B-B14F-4D97-AF65-F5344CB8AC3E}">
        <p14:creationId xmlns:p14="http://schemas.microsoft.com/office/powerpoint/2010/main" val="37168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3</a:t>
            </a:fld>
            <a:endParaRPr lang="en-US"/>
          </a:p>
        </p:txBody>
      </p:sp>
      <p:sp>
        <p:nvSpPr>
          <p:cNvPr id="2" name="Title 1"/>
          <p:cNvSpPr>
            <a:spLocks noGrp="1"/>
          </p:cNvSpPr>
          <p:nvPr>
            <p:ph type="title" idx="4294967295"/>
          </p:nvPr>
        </p:nvSpPr>
        <p:spPr>
          <a:xfrm>
            <a:off x="685800" y="2362200"/>
            <a:ext cx="8229600" cy="1143000"/>
          </a:xfrm>
        </p:spPr>
        <p:txBody>
          <a:bodyPr>
            <a:normAutofit/>
          </a:bodyPr>
          <a:lstStyle/>
          <a:p>
            <a:r>
              <a:rPr lang="en-US" sz="4000" dirty="0" smtClean="0"/>
              <a:t>Stack Implementation – Linked List</a:t>
            </a:r>
            <a:endParaRPr lang="en-US" sz="4000" dirty="0"/>
          </a:p>
        </p:txBody>
      </p:sp>
    </p:spTree>
    <p:extLst>
      <p:ext uri="{BB962C8B-B14F-4D97-AF65-F5344CB8AC3E}">
        <p14:creationId xmlns:p14="http://schemas.microsoft.com/office/powerpoint/2010/main" val="233099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Pros Stack – Linked List</a:t>
            </a:r>
            <a:endParaRPr lang="en-US" sz="4000" dirty="0"/>
          </a:p>
        </p:txBody>
      </p:sp>
      <p:sp>
        <p:nvSpPr>
          <p:cNvPr id="3" name="Content Placeholder 2"/>
          <p:cNvSpPr>
            <a:spLocks noGrp="1"/>
          </p:cNvSpPr>
          <p:nvPr>
            <p:ph idx="1"/>
          </p:nvPr>
        </p:nvSpPr>
        <p:spPr/>
        <p:txBody>
          <a:bodyPr>
            <a:normAutofit/>
          </a:bodyPr>
          <a:lstStyle/>
          <a:p>
            <a:pPr algn="just"/>
            <a:r>
              <a:rPr lang="en-US" sz="2600" dirty="0" smtClean="0">
                <a:solidFill>
                  <a:srgbClr val="7030A0"/>
                </a:solidFill>
              </a:rPr>
              <a:t>A </a:t>
            </a:r>
            <a:r>
              <a:rPr lang="en-US" sz="2600" dirty="0">
                <a:solidFill>
                  <a:srgbClr val="7030A0"/>
                </a:solidFill>
              </a:rPr>
              <a:t>stack data structure can be implemented by using a linked </a:t>
            </a:r>
            <a:r>
              <a:rPr lang="en-US" sz="2600" dirty="0" smtClean="0">
                <a:solidFill>
                  <a:srgbClr val="7030A0"/>
                </a:solidFill>
              </a:rPr>
              <a:t>list </a:t>
            </a:r>
          </a:p>
          <a:p>
            <a:pPr algn="just"/>
            <a:endParaRPr lang="en-US" sz="2600" dirty="0" smtClean="0">
              <a:solidFill>
                <a:srgbClr val="7030A0"/>
              </a:solidFill>
            </a:endParaRPr>
          </a:p>
          <a:p>
            <a:pPr algn="just"/>
            <a:r>
              <a:rPr lang="en-US" sz="2600" dirty="0" smtClean="0">
                <a:solidFill>
                  <a:srgbClr val="7030A0"/>
                </a:solidFill>
              </a:rPr>
              <a:t>The </a:t>
            </a:r>
            <a:r>
              <a:rPr lang="en-US" sz="2600" dirty="0">
                <a:solidFill>
                  <a:srgbClr val="7030A0"/>
                </a:solidFill>
              </a:rPr>
              <a:t>stack implemented using linked list can work </a:t>
            </a:r>
            <a:r>
              <a:rPr lang="en-US" sz="2600" dirty="0" smtClean="0">
                <a:solidFill>
                  <a:srgbClr val="7030A0"/>
                </a:solidFill>
              </a:rPr>
              <a:t>for </a:t>
            </a:r>
            <a:r>
              <a:rPr lang="en-US" sz="2600" dirty="0">
                <a:solidFill>
                  <a:srgbClr val="7030A0"/>
                </a:solidFill>
              </a:rPr>
              <a:t>the variable size of data. So, there is no need to fix the size at the beginning of the </a:t>
            </a:r>
            <a:r>
              <a:rPr lang="en-US" sz="2600" dirty="0" smtClean="0">
                <a:solidFill>
                  <a:srgbClr val="7030A0"/>
                </a:solidFill>
              </a:rPr>
              <a:t>implementation </a:t>
            </a:r>
            <a:endParaRPr lang="en-US" sz="2600" dirty="0">
              <a:solidFill>
                <a:srgbClr val="7030A0"/>
              </a:solidFill>
            </a:endParaRPr>
          </a:p>
        </p:txBody>
      </p:sp>
      <p:sp>
        <p:nvSpPr>
          <p:cNvPr id="4" name="Date Placeholder 3"/>
          <p:cNvSpPr>
            <a:spLocks noGrp="1"/>
          </p:cNvSpPr>
          <p:nvPr>
            <p:ph type="dt" sz="half" idx="10"/>
          </p:nvPr>
        </p:nvSpPr>
        <p:spPr/>
        <p:txBody>
          <a:bodyPr/>
          <a:lstStyle/>
          <a:p>
            <a:fld id="{7A156DDA-5D4D-47EF-A5D4-3211458DACAE}" type="datetime1">
              <a:rPr lang="en-US" smtClean="0"/>
              <a:t>7/29/2020</a:t>
            </a:fld>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4</a:t>
            </a:fld>
            <a:endParaRPr lang="en-US"/>
          </a:p>
        </p:txBody>
      </p:sp>
      <p:sp>
        <p:nvSpPr>
          <p:cNvPr id="7" name="Footer Placeholder 6"/>
          <p:cNvSpPr>
            <a:spLocks noGrp="1"/>
          </p:cNvSpPr>
          <p:nvPr>
            <p:ph type="ftr" sz="quarter" idx="11"/>
          </p:nvPr>
        </p:nvSpPr>
        <p:spPr/>
        <p:txBody>
          <a:bodyPr/>
          <a:lstStyle/>
          <a:p>
            <a:r>
              <a:rPr lang="en-US" smtClean="0"/>
              <a:t>SRM Institutue of Science and Technology</a:t>
            </a:r>
            <a:endParaRPr lang="en-US"/>
          </a:p>
        </p:txBody>
      </p:sp>
    </p:spTree>
    <p:extLst>
      <p:ext uri="{BB962C8B-B14F-4D97-AF65-F5344CB8AC3E}">
        <p14:creationId xmlns:p14="http://schemas.microsoft.com/office/powerpoint/2010/main" val="327547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Stack – Linked list</a:t>
            </a:r>
          </a:p>
        </p:txBody>
      </p:sp>
      <p:sp>
        <p:nvSpPr>
          <p:cNvPr id="3" name="Content Placeholder 2"/>
          <p:cNvSpPr>
            <a:spLocks noGrp="1"/>
          </p:cNvSpPr>
          <p:nvPr>
            <p:ph idx="1"/>
          </p:nvPr>
        </p:nvSpPr>
        <p:spPr/>
        <p:txBody>
          <a:bodyPr>
            <a:normAutofit lnSpcReduction="10000"/>
          </a:bodyPr>
          <a:lstStyle/>
          <a:p>
            <a:pPr algn="just"/>
            <a:r>
              <a:rPr lang="en-US" dirty="0" smtClean="0"/>
              <a:t>Dynamic Memory allocation of Linked </a:t>
            </a:r>
            <a:r>
              <a:rPr lang="en-US" dirty="0"/>
              <a:t>list </a:t>
            </a:r>
            <a:r>
              <a:rPr lang="en-US" dirty="0" smtClean="0"/>
              <a:t>is followed </a:t>
            </a:r>
          </a:p>
          <a:p>
            <a:pPr algn="just"/>
            <a:r>
              <a:rPr lang="en-US" dirty="0" smtClean="0"/>
              <a:t>The </a:t>
            </a:r>
            <a:r>
              <a:rPr lang="en-US" dirty="0"/>
              <a:t>nodes </a:t>
            </a:r>
            <a:r>
              <a:rPr lang="en-US"/>
              <a:t>are </a:t>
            </a:r>
            <a:r>
              <a:rPr lang="en-US" smtClean="0"/>
              <a:t> scattered and non-contiguously </a:t>
            </a:r>
            <a:r>
              <a:rPr lang="en-US" dirty="0"/>
              <a:t>in the </a:t>
            </a:r>
            <a:r>
              <a:rPr lang="en-US" dirty="0" smtClean="0"/>
              <a:t>memory </a:t>
            </a:r>
          </a:p>
          <a:p>
            <a:pPr algn="just"/>
            <a:r>
              <a:rPr lang="en-US" dirty="0" smtClean="0"/>
              <a:t>Each </a:t>
            </a:r>
            <a:r>
              <a:rPr lang="en-US" dirty="0"/>
              <a:t>node contains a pointer to its immediate successor node in the </a:t>
            </a:r>
            <a:r>
              <a:rPr lang="en-US" dirty="0" smtClean="0"/>
              <a:t>stack </a:t>
            </a:r>
          </a:p>
          <a:p>
            <a:pPr algn="just"/>
            <a:r>
              <a:rPr lang="en-US" dirty="0" smtClean="0"/>
              <a:t>Stack </a:t>
            </a:r>
            <a:r>
              <a:rPr lang="en-US" dirty="0"/>
              <a:t>is said to be overflown if the space left in the memory heap is not enough to create a </a:t>
            </a:r>
            <a:r>
              <a:rPr lang="en-US" dirty="0" smtClean="0"/>
              <a:t>node</a:t>
            </a:r>
            <a:endParaRPr lang="en-US" dirty="0"/>
          </a:p>
          <a:p>
            <a:pPr algn="just"/>
            <a:endParaRPr lang="en-US"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5</a:t>
            </a:fld>
            <a:endParaRPr lang="en-US"/>
          </a:p>
        </p:txBody>
      </p:sp>
    </p:spTree>
    <p:extLst>
      <p:ext uri="{BB962C8B-B14F-4D97-AF65-F5344CB8AC3E}">
        <p14:creationId xmlns:p14="http://schemas.microsoft.com/office/powerpoint/2010/main" val="766899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Stack – Linked list</a:t>
            </a:r>
            <a:endParaRPr lang="en-US" sz="4000" dirty="0"/>
          </a:p>
        </p:txBody>
      </p:sp>
      <p:sp>
        <p:nvSpPr>
          <p:cNvPr id="3" name="Content Placeholder 2"/>
          <p:cNvSpPr>
            <a:spLocks noGrp="1"/>
          </p:cNvSpPr>
          <p:nvPr>
            <p:ph idx="1"/>
          </p:nvPr>
        </p:nvSpPr>
        <p:spPr/>
        <p:txBody>
          <a:bodyPr>
            <a:normAutofit/>
          </a:bodyPr>
          <a:lstStyle/>
          <a:p>
            <a:pPr algn="just"/>
            <a:r>
              <a:rPr lang="en-US" sz="2600" dirty="0"/>
              <a:t>In linked list implementation of a stack, every new element is inserted as '</a:t>
            </a:r>
            <a:r>
              <a:rPr lang="en-US" sz="2600" b="1" dirty="0"/>
              <a:t>top</a:t>
            </a:r>
            <a:r>
              <a:rPr lang="en-US" sz="2600" dirty="0"/>
              <a:t>' element. </a:t>
            </a:r>
            <a:endParaRPr lang="en-US" sz="2600" dirty="0" smtClean="0"/>
          </a:p>
          <a:p>
            <a:pPr algn="just"/>
            <a:r>
              <a:rPr lang="en-US" sz="2600" dirty="0" smtClean="0"/>
              <a:t>That </a:t>
            </a:r>
            <a:r>
              <a:rPr lang="en-US" sz="2600" dirty="0"/>
              <a:t>means every newly inserted element is pointed by '</a:t>
            </a:r>
            <a:r>
              <a:rPr lang="en-US" sz="2600" b="1" dirty="0"/>
              <a:t>top</a:t>
            </a:r>
            <a:r>
              <a:rPr lang="en-US" sz="2600" dirty="0"/>
              <a:t>'. </a:t>
            </a:r>
            <a:endParaRPr lang="en-US" sz="2600" dirty="0" smtClean="0"/>
          </a:p>
          <a:p>
            <a:pPr algn="just"/>
            <a:r>
              <a:rPr lang="en-US" sz="2600" dirty="0" smtClean="0"/>
              <a:t>To </a:t>
            </a:r>
            <a:r>
              <a:rPr lang="en-US" sz="2600" dirty="0"/>
              <a:t>remove an element from the stack, simply remove the node which is pointed by '</a:t>
            </a:r>
            <a:r>
              <a:rPr lang="en-US" sz="2600" b="1" dirty="0"/>
              <a:t>top</a:t>
            </a:r>
            <a:r>
              <a:rPr lang="en-US" sz="2600" dirty="0"/>
              <a:t>' by moving '</a:t>
            </a:r>
            <a:r>
              <a:rPr lang="en-US" sz="2600" b="1" dirty="0"/>
              <a:t>top</a:t>
            </a:r>
            <a:r>
              <a:rPr lang="en-US" sz="2600" dirty="0"/>
              <a:t>' to its previous node in the list. </a:t>
            </a:r>
            <a:endParaRPr lang="en-US" sz="2600" dirty="0" smtClean="0"/>
          </a:p>
          <a:p>
            <a:pPr algn="just"/>
            <a:r>
              <a:rPr lang="en-US" sz="2800" dirty="0"/>
              <a:t>The </a:t>
            </a:r>
            <a:r>
              <a:rPr lang="en-US" sz="2800" b="1" dirty="0"/>
              <a:t>next</a:t>
            </a:r>
            <a:r>
              <a:rPr lang="en-US" sz="2800" dirty="0"/>
              <a:t> field of the </a:t>
            </a:r>
            <a:r>
              <a:rPr lang="en-US" sz="2800" b="1" dirty="0" smtClean="0">
                <a:solidFill>
                  <a:srgbClr val="C00000"/>
                </a:solidFill>
              </a:rPr>
              <a:t>First</a:t>
            </a:r>
            <a:r>
              <a:rPr lang="en-US" sz="2800" dirty="0" smtClean="0"/>
              <a:t> </a:t>
            </a:r>
            <a:r>
              <a:rPr lang="en-US" sz="2800" dirty="0"/>
              <a:t>element must be always </a:t>
            </a:r>
            <a:r>
              <a:rPr lang="en-US" sz="2800" b="1" dirty="0" smtClean="0"/>
              <a:t>NULL</a:t>
            </a:r>
            <a:r>
              <a:rPr lang="en-US" sz="2600" dirty="0" smtClean="0"/>
              <a:t>.</a:t>
            </a:r>
            <a:endParaRPr lang="en-US" sz="26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6</a:t>
            </a:fld>
            <a:endParaRPr lang="en-US"/>
          </a:p>
        </p:txBody>
      </p:sp>
    </p:spTree>
    <p:extLst>
      <p:ext uri="{BB962C8B-B14F-4D97-AF65-F5344CB8AC3E}">
        <p14:creationId xmlns:p14="http://schemas.microsoft.com/office/powerpoint/2010/main" val="1734603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Stack – Linked List</a:t>
            </a:r>
            <a:endParaRPr lang="en-US" sz="4000" dirty="0"/>
          </a:p>
        </p:txBody>
      </p:sp>
      <p:sp>
        <p:nvSpPr>
          <p:cNvPr id="9" name="Content Placeholder 8"/>
          <p:cNvSpPr>
            <a:spLocks noGrp="1"/>
          </p:cNvSpPr>
          <p:nvPr>
            <p:ph idx="1"/>
          </p:nvPr>
        </p:nvSpPr>
        <p:spPr/>
        <p:txBody>
          <a:bodyPr>
            <a:normAutofit/>
          </a:bodyPr>
          <a:lstStyle/>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marL="0" indent="0" algn="ctr">
              <a:buNone/>
            </a:pPr>
            <a:r>
              <a:rPr lang="en-US" sz="1100" dirty="0" smtClean="0"/>
              <a:t>Diagram Reference :</a:t>
            </a:r>
            <a:r>
              <a:rPr lang="en-IN" sz="1100" dirty="0">
                <a:hlinkClick r:id="rId2"/>
              </a:rPr>
              <a:t>http://www.btechsmartclass.com/data_structures/stack-using-linked-list.html</a:t>
            </a:r>
            <a:endParaRPr lang="en-US" sz="11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dirty="0" smtClean="0"/>
              <a:t>SRM </a:t>
            </a:r>
            <a:r>
              <a:rPr lang="en-US" dirty="0" err="1" smtClean="0"/>
              <a:t>Institutue</a:t>
            </a:r>
            <a:r>
              <a:rPr lang="en-US" dirty="0" smtClean="0"/>
              <a:t> of Science and Technology</a:t>
            </a:r>
            <a:endParaRPr lang="en-US" dirty="0"/>
          </a:p>
        </p:txBody>
      </p:sp>
      <p:sp>
        <p:nvSpPr>
          <p:cNvPr id="6" name="Slide Number Placeholder 5"/>
          <p:cNvSpPr>
            <a:spLocks noGrp="1"/>
          </p:cNvSpPr>
          <p:nvPr>
            <p:ph type="sldNum" sz="quarter" idx="12"/>
          </p:nvPr>
        </p:nvSpPr>
        <p:spPr/>
        <p:txBody>
          <a:bodyPr/>
          <a:lstStyle/>
          <a:p>
            <a:fld id="{D4DCF60E-9126-4116-BECA-6FFD925EAAA7}" type="slidenum">
              <a:rPr lang="en-US" smtClean="0"/>
              <a:t>7</a:t>
            </a:fld>
            <a:endParaRPr lang="en-US"/>
          </a:p>
        </p:txBody>
      </p:sp>
      <p:pic>
        <p:nvPicPr>
          <p:cNvPr id="2053" name="Picture 5" descr="Data Structures Tutorials - Stack Using Linked List with 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57400"/>
            <a:ext cx="3962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727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Create Node – Linked List</a:t>
            </a:r>
            <a:endParaRPr lang="en-US" sz="4000"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600" dirty="0"/>
              <a:t>Include all the </a:t>
            </a:r>
            <a:r>
              <a:rPr lang="en-US" sz="2600" b="1" dirty="0"/>
              <a:t>header files</a:t>
            </a:r>
            <a:r>
              <a:rPr lang="en-US" sz="2600" dirty="0"/>
              <a:t> which are used in the program. And declare all the </a:t>
            </a:r>
            <a:r>
              <a:rPr lang="en-US" sz="2600" b="1" dirty="0"/>
              <a:t>user defined </a:t>
            </a:r>
            <a:r>
              <a:rPr lang="en-US" sz="2600" b="1" dirty="0" smtClean="0"/>
              <a:t>functions</a:t>
            </a:r>
            <a:endParaRPr lang="en-US" sz="2600" dirty="0"/>
          </a:p>
          <a:p>
            <a:pPr marL="514350" indent="-514350" algn="just">
              <a:buFont typeface="+mj-lt"/>
              <a:buAutoNum type="arabicPeriod"/>
            </a:pPr>
            <a:r>
              <a:rPr lang="en-US" sz="2600" dirty="0" smtClean="0"/>
              <a:t>Define </a:t>
            </a:r>
            <a:r>
              <a:rPr lang="en-US" sz="2600" dirty="0"/>
              <a:t>a '</a:t>
            </a:r>
            <a:r>
              <a:rPr lang="en-US" sz="2600" b="1" dirty="0"/>
              <a:t>Node</a:t>
            </a:r>
            <a:r>
              <a:rPr lang="en-US" sz="2600" dirty="0"/>
              <a:t>' structure with two members </a:t>
            </a:r>
            <a:r>
              <a:rPr lang="en-US" sz="2600" b="1" dirty="0"/>
              <a:t>data</a:t>
            </a:r>
            <a:r>
              <a:rPr lang="en-US" sz="2600" dirty="0"/>
              <a:t> and </a:t>
            </a:r>
            <a:r>
              <a:rPr lang="en-US" sz="2600" b="1" dirty="0" smtClean="0"/>
              <a:t>next</a:t>
            </a:r>
            <a:endParaRPr lang="en-US" sz="2600" dirty="0"/>
          </a:p>
          <a:p>
            <a:pPr marL="514350" indent="-514350" algn="just">
              <a:buFont typeface="+mj-lt"/>
              <a:buAutoNum type="arabicPeriod"/>
            </a:pPr>
            <a:r>
              <a:rPr lang="en-US" sz="2600" dirty="0" smtClean="0"/>
              <a:t>Define </a:t>
            </a:r>
            <a:r>
              <a:rPr lang="en-US" sz="2600" dirty="0"/>
              <a:t>a </a:t>
            </a:r>
            <a:r>
              <a:rPr lang="en-US" sz="2600" b="1" dirty="0"/>
              <a:t>Node</a:t>
            </a:r>
            <a:r>
              <a:rPr lang="en-US" sz="2600" dirty="0"/>
              <a:t> pointer '</a:t>
            </a:r>
            <a:r>
              <a:rPr lang="en-US" sz="2600" b="1" dirty="0"/>
              <a:t>top</a:t>
            </a:r>
            <a:r>
              <a:rPr lang="en-US" sz="2600" dirty="0"/>
              <a:t>' and set it to </a:t>
            </a:r>
            <a:r>
              <a:rPr lang="en-US" sz="2600" b="1" dirty="0" smtClean="0"/>
              <a:t>NULL</a:t>
            </a:r>
            <a:endParaRPr lang="en-US" sz="2600" dirty="0"/>
          </a:p>
          <a:p>
            <a:pPr marL="514350" indent="-514350" algn="just">
              <a:buFont typeface="+mj-lt"/>
              <a:buAutoNum type="arabicPeriod"/>
            </a:pPr>
            <a:r>
              <a:rPr lang="en-US" sz="2600" dirty="0" smtClean="0"/>
              <a:t>Implement </a:t>
            </a:r>
            <a:r>
              <a:rPr lang="en-US" sz="2600" dirty="0"/>
              <a:t>the </a:t>
            </a:r>
            <a:r>
              <a:rPr lang="en-US" sz="2600" b="1" dirty="0"/>
              <a:t>main</a:t>
            </a:r>
            <a:r>
              <a:rPr lang="en-US" sz="2600" dirty="0"/>
              <a:t> method by displaying Menu with list of operations and make suitable function calls in the </a:t>
            </a:r>
            <a:r>
              <a:rPr lang="en-US" sz="2600" b="1" dirty="0"/>
              <a:t>main</a:t>
            </a:r>
            <a:r>
              <a:rPr lang="en-US" sz="2600" dirty="0"/>
              <a:t> </a:t>
            </a:r>
            <a:r>
              <a:rPr lang="en-US" sz="2600" dirty="0" smtClean="0"/>
              <a:t>method</a:t>
            </a:r>
            <a:endParaRPr lang="en-US" sz="2600" dirty="0"/>
          </a:p>
          <a:p>
            <a:pPr algn="just"/>
            <a:endParaRPr lang="en-US" sz="26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8</a:t>
            </a:fld>
            <a:endParaRPr lang="en-US"/>
          </a:p>
        </p:txBody>
      </p:sp>
    </p:spTree>
    <p:extLst>
      <p:ext uri="{BB962C8B-B14F-4D97-AF65-F5344CB8AC3E}">
        <p14:creationId xmlns:p14="http://schemas.microsoft.com/office/powerpoint/2010/main" val="776650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push(value) </a:t>
            </a:r>
            <a:br>
              <a:rPr lang="en-US" sz="4000" b="1" dirty="0"/>
            </a:br>
            <a:r>
              <a:rPr lang="en-US" sz="4000" b="1" dirty="0" smtClean="0"/>
              <a:t>Inserting </a:t>
            </a:r>
            <a:r>
              <a:rPr lang="en-US" sz="4000" b="1" dirty="0"/>
              <a:t>an element into the Stack</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600" dirty="0"/>
              <a:t>Create a </a:t>
            </a:r>
            <a:r>
              <a:rPr lang="en-US" sz="2600" b="1" dirty="0" err="1"/>
              <a:t>newNode</a:t>
            </a:r>
            <a:r>
              <a:rPr lang="en-US" sz="2600" dirty="0"/>
              <a:t> with given </a:t>
            </a:r>
            <a:r>
              <a:rPr lang="en-US" sz="2600" dirty="0" smtClean="0"/>
              <a:t>value</a:t>
            </a:r>
          </a:p>
          <a:p>
            <a:pPr marL="514350" indent="-514350" algn="just">
              <a:buFont typeface="+mj-lt"/>
              <a:buAutoNum type="arabicPeriod"/>
            </a:pPr>
            <a:endParaRPr lang="en-US" sz="2600" dirty="0"/>
          </a:p>
          <a:p>
            <a:pPr marL="514350" indent="-514350" algn="just">
              <a:buFont typeface="+mj-lt"/>
              <a:buAutoNum type="arabicPeriod"/>
            </a:pPr>
            <a:r>
              <a:rPr lang="en-US" sz="2600" dirty="0" smtClean="0"/>
              <a:t>Check </a:t>
            </a:r>
            <a:r>
              <a:rPr lang="en-US" sz="2600" dirty="0"/>
              <a:t>whether stack is </a:t>
            </a:r>
            <a:r>
              <a:rPr lang="en-US" sz="2600" b="1" dirty="0"/>
              <a:t>Empty</a:t>
            </a:r>
            <a:r>
              <a:rPr lang="en-US" sz="2600" dirty="0"/>
              <a:t> (</a:t>
            </a:r>
            <a:r>
              <a:rPr lang="en-US" sz="2600" b="1" dirty="0"/>
              <a:t>top</a:t>
            </a:r>
            <a:r>
              <a:rPr lang="en-US" sz="2600" dirty="0"/>
              <a:t> == </a:t>
            </a:r>
            <a:r>
              <a:rPr lang="en-US" sz="2600" b="1" dirty="0"/>
              <a:t>NULL</a:t>
            </a:r>
            <a:r>
              <a:rPr lang="en-US" sz="2600" dirty="0" smtClean="0"/>
              <a:t>)</a:t>
            </a:r>
          </a:p>
          <a:p>
            <a:pPr marL="514350" indent="-514350" algn="just">
              <a:buFont typeface="+mj-lt"/>
              <a:buAutoNum type="arabicPeriod"/>
            </a:pPr>
            <a:endParaRPr lang="en-US" sz="2600" dirty="0"/>
          </a:p>
          <a:p>
            <a:pPr marL="514350" indent="-514350" algn="just">
              <a:buFont typeface="+mj-lt"/>
              <a:buAutoNum type="arabicPeriod"/>
            </a:pPr>
            <a:r>
              <a:rPr lang="en-US" sz="2600" dirty="0" smtClean="0"/>
              <a:t>If </a:t>
            </a:r>
            <a:r>
              <a:rPr lang="en-US" sz="2600" dirty="0"/>
              <a:t>it is </a:t>
            </a:r>
            <a:r>
              <a:rPr lang="en-US" sz="2600" b="1" dirty="0"/>
              <a:t>Empty</a:t>
            </a:r>
            <a:r>
              <a:rPr lang="en-US" sz="2600" dirty="0"/>
              <a:t>, then set </a:t>
            </a:r>
            <a:r>
              <a:rPr lang="en-US" sz="2600" b="1" dirty="0" err="1"/>
              <a:t>newNode</a:t>
            </a:r>
            <a:r>
              <a:rPr lang="en-US" sz="2600" b="1" dirty="0"/>
              <a:t> → next</a:t>
            </a:r>
            <a:r>
              <a:rPr lang="en-US" sz="2600" dirty="0"/>
              <a:t> = </a:t>
            </a:r>
            <a:r>
              <a:rPr lang="en-US" sz="2600" b="1" dirty="0" smtClean="0"/>
              <a:t>NULL</a:t>
            </a:r>
            <a:endParaRPr lang="en-US" sz="2600" dirty="0"/>
          </a:p>
          <a:p>
            <a:pPr marL="514350" indent="-514350" algn="just">
              <a:buFont typeface="+mj-lt"/>
              <a:buAutoNum type="arabicPeriod"/>
            </a:pPr>
            <a:endParaRPr lang="en-US" sz="2600" dirty="0"/>
          </a:p>
          <a:p>
            <a:pPr marL="514350" indent="-514350" algn="just">
              <a:buFont typeface="+mj-lt"/>
              <a:buAutoNum type="arabicPeriod"/>
            </a:pPr>
            <a:r>
              <a:rPr lang="en-US" sz="2600" dirty="0" smtClean="0"/>
              <a:t>If </a:t>
            </a:r>
            <a:r>
              <a:rPr lang="en-US" sz="2600" dirty="0"/>
              <a:t>it is </a:t>
            </a:r>
            <a:r>
              <a:rPr lang="en-US" sz="2600" b="1" dirty="0"/>
              <a:t>Not Empty</a:t>
            </a:r>
            <a:r>
              <a:rPr lang="en-US" sz="2600" dirty="0"/>
              <a:t>, then set </a:t>
            </a:r>
            <a:r>
              <a:rPr lang="en-US" sz="2600" b="1" dirty="0" err="1"/>
              <a:t>newNode</a:t>
            </a:r>
            <a:r>
              <a:rPr lang="en-US" sz="2600" b="1" dirty="0"/>
              <a:t> → next</a:t>
            </a:r>
            <a:r>
              <a:rPr lang="en-US" sz="2600" dirty="0"/>
              <a:t> = </a:t>
            </a:r>
            <a:r>
              <a:rPr lang="en-US" sz="2600" b="1" dirty="0" smtClean="0"/>
              <a:t>top</a:t>
            </a:r>
            <a:endParaRPr lang="en-US" sz="2600" dirty="0"/>
          </a:p>
          <a:p>
            <a:pPr marL="514350" indent="-514350" algn="just">
              <a:buFont typeface="+mj-lt"/>
              <a:buAutoNum type="arabicPeriod"/>
            </a:pPr>
            <a:endParaRPr lang="en-US" sz="2600" dirty="0"/>
          </a:p>
          <a:p>
            <a:pPr marL="514350" indent="-514350" algn="just">
              <a:buFont typeface="+mj-lt"/>
              <a:buAutoNum type="arabicPeriod"/>
            </a:pPr>
            <a:r>
              <a:rPr lang="en-US" sz="2600" dirty="0" smtClean="0"/>
              <a:t>Finally</a:t>
            </a:r>
            <a:r>
              <a:rPr lang="en-US" sz="2600" dirty="0"/>
              <a:t>, set </a:t>
            </a:r>
            <a:r>
              <a:rPr lang="en-US" sz="2600" b="1" dirty="0"/>
              <a:t>top</a:t>
            </a:r>
            <a:r>
              <a:rPr lang="en-US" sz="2600" dirty="0"/>
              <a:t> = </a:t>
            </a:r>
            <a:r>
              <a:rPr lang="en-US" sz="2600" b="1" dirty="0" err="1" smtClean="0"/>
              <a:t>newNode</a:t>
            </a:r>
            <a:endParaRPr lang="en-US" sz="2600" dirty="0"/>
          </a:p>
          <a:p>
            <a:pPr algn="just"/>
            <a:endParaRPr lang="en-US" sz="2600" dirty="0"/>
          </a:p>
        </p:txBody>
      </p:sp>
      <p:sp>
        <p:nvSpPr>
          <p:cNvPr id="4" name="Date Placeholder 3"/>
          <p:cNvSpPr>
            <a:spLocks noGrp="1"/>
          </p:cNvSpPr>
          <p:nvPr>
            <p:ph type="dt" sz="half" idx="10"/>
          </p:nvPr>
        </p:nvSpPr>
        <p:spPr/>
        <p:txBody>
          <a:bodyPr/>
          <a:lstStyle/>
          <a:p>
            <a:fld id="{7A36A584-4228-47F1-A308-1EDCCEF2EC02}" type="datetime1">
              <a:rPr lang="en-US" smtClean="0"/>
              <a:t>7/29/2020</a:t>
            </a:fld>
            <a:endParaRPr lang="en-US"/>
          </a:p>
        </p:txBody>
      </p:sp>
      <p:sp>
        <p:nvSpPr>
          <p:cNvPr id="5" name="Footer Placeholder 4"/>
          <p:cNvSpPr>
            <a:spLocks noGrp="1"/>
          </p:cNvSpPr>
          <p:nvPr>
            <p:ph type="ftr" sz="quarter" idx="11"/>
          </p:nvPr>
        </p:nvSpPr>
        <p:spPr/>
        <p:txBody>
          <a:bodyPr/>
          <a:lstStyle/>
          <a:p>
            <a:r>
              <a:rPr lang="en-US" smtClean="0"/>
              <a:t>SRM Institutue of Science and Technology</a:t>
            </a:r>
            <a:endParaRPr lang="en-US"/>
          </a:p>
        </p:txBody>
      </p:sp>
      <p:sp>
        <p:nvSpPr>
          <p:cNvPr id="6" name="Slide Number Placeholder 5"/>
          <p:cNvSpPr>
            <a:spLocks noGrp="1"/>
          </p:cNvSpPr>
          <p:nvPr>
            <p:ph type="sldNum" sz="quarter" idx="12"/>
          </p:nvPr>
        </p:nvSpPr>
        <p:spPr/>
        <p:txBody>
          <a:bodyPr/>
          <a:lstStyle/>
          <a:p>
            <a:fld id="{D4DCF60E-9126-4116-BECA-6FFD925EAAA7}" type="slidenum">
              <a:rPr lang="en-US" smtClean="0"/>
              <a:t>9</a:t>
            </a:fld>
            <a:endParaRPr lang="en-US"/>
          </a:p>
        </p:txBody>
      </p:sp>
    </p:spTree>
    <p:extLst>
      <p:ext uri="{BB962C8B-B14F-4D97-AF65-F5344CB8AC3E}">
        <p14:creationId xmlns:p14="http://schemas.microsoft.com/office/powerpoint/2010/main" val="827744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DD23EBDFCE6D42B8F019864E7120EF" ma:contentTypeVersion="8" ma:contentTypeDescription="Create a new document." ma:contentTypeScope="" ma:versionID="c87d8eeaf315f31a7231df943a870757">
  <xsd:schema xmlns:xsd="http://www.w3.org/2001/XMLSchema" xmlns:xs="http://www.w3.org/2001/XMLSchema" xmlns:p="http://schemas.microsoft.com/office/2006/metadata/properties" xmlns:ns2="1895ab55-8c32-4bf7-8e68-ee7a11ecdaae" targetNamespace="http://schemas.microsoft.com/office/2006/metadata/properties" ma:root="true" ma:fieldsID="c28c3dbf4e33639064d644b1265b49fe" ns2:_="">
    <xsd:import namespace="1895ab55-8c32-4bf7-8e68-ee7a11ecda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95ab55-8c32-4bf7-8e68-ee7a11ecda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436CB2-BDBB-451A-9981-ED591FDD9FDC}"/>
</file>

<file path=customXml/itemProps2.xml><?xml version="1.0" encoding="utf-8"?>
<ds:datastoreItem xmlns:ds="http://schemas.openxmlformats.org/officeDocument/2006/customXml" ds:itemID="{F598F2BB-FCBB-4DE2-A479-6E0BF73282EA}"/>
</file>

<file path=customXml/itemProps3.xml><?xml version="1.0" encoding="utf-8"?>
<ds:datastoreItem xmlns:ds="http://schemas.openxmlformats.org/officeDocument/2006/customXml" ds:itemID="{5AB5231C-1078-4843-9655-DAF18FA19240}"/>
</file>

<file path=docProps/app.xml><?xml version="1.0" encoding="utf-8"?>
<Properties xmlns="http://schemas.openxmlformats.org/officeDocument/2006/extended-properties" xmlns:vt="http://schemas.openxmlformats.org/officeDocument/2006/docPropsVTypes">
  <TotalTime>1116</TotalTime>
  <Words>736</Words>
  <Application>Microsoft Office PowerPoint</Application>
  <PresentationFormat>On-screen Show (4:3)</PresentationFormat>
  <Paragraphs>222</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SESSION 2</vt:lpstr>
      <vt:lpstr>Stack Implementation – Linked List</vt:lpstr>
      <vt:lpstr>Pros Stack – Linked List</vt:lpstr>
      <vt:lpstr>Stack – Linked list</vt:lpstr>
      <vt:lpstr>Stack – Linked list</vt:lpstr>
      <vt:lpstr>Example Stack – Linked List</vt:lpstr>
      <vt:lpstr>Create Node – Linked List</vt:lpstr>
      <vt:lpstr>push(value)  Inserting an element into the Stack</vt:lpstr>
      <vt:lpstr> pop() Deleting an Element from a Stack </vt:lpstr>
      <vt:lpstr> display()   Displaying stack of elements </vt:lpstr>
      <vt:lpstr>Stack - Applications </vt:lpstr>
      <vt:lpstr>Infix to Postfix Conversion</vt:lpstr>
      <vt:lpstr>Introduction</vt:lpstr>
      <vt:lpstr>What is Infix, Postfix &amp; Prefix?</vt:lpstr>
      <vt:lpstr>Example – Infix, Prefix &amp; Postfix</vt:lpstr>
      <vt:lpstr>Why postfix representation of the expression? </vt:lpstr>
      <vt:lpstr>Why postfix representation of the expression? </vt:lpstr>
      <vt:lpstr>Why postfix representation of the expression? </vt:lpstr>
      <vt:lpstr>PowerPoint Presentation</vt:lpstr>
      <vt:lpstr>Example </vt:lpstr>
      <vt:lpstr>Exercise Problems to Solve  Infix to Postfix conversion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ismail - [2010]</dc:creator>
  <cp:lastModifiedBy>Admin</cp:lastModifiedBy>
  <cp:revision>165</cp:revision>
  <dcterms:created xsi:type="dcterms:W3CDTF">2020-07-17T04:57:16Z</dcterms:created>
  <dcterms:modified xsi:type="dcterms:W3CDTF">2020-07-29T05:55:24Z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0x01010046DD23EBDFCE6D42B8F019864E7120EF</vt:lpwstr>
  </property>
</Properties>
</file>