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MlkR8BHgnl9Cl55OkbxvVvVa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2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8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0"/>
            <a:ext cx="12192000" cy="6721476"/>
            <a:chOff x="0" y="0"/>
            <a:chExt cx="9144000" cy="68580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5313" y="69755"/>
              <a:ext cx="9013825" cy="6692265"/>
            </a:xfrm>
            <a:custGeom>
              <a:rect b="b" l="l" r="r" t="t"/>
              <a:pathLst>
                <a:path extrusionOk="0" h="6692265" w="9013825">
                  <a:moveTo>
                    <a:pt x="0" y="329858"/>
                  </a:moveTo>
                  <a:lnTo>
                    <a:pt x="3576" y="281114"/>
                  </a:lnTo>
                  <a:lnTo>
                    <a:pt x="13965" y="234591"/>
                  </a:lnTo>
                  <a:lnTo>
                    <a:pt x="30657" y="190798"/>
                  </a:lnTo>
                  <a:lnTo>
                    <a:pt x="53142" y="150247"/>
                  </a:lnTo>
                  <a:lnTo>
                    <a:pt x="80908" y="113447"/>
                  </a:lnTo>
                  <a:lnTo>
                    <a:pt x="113446" y="80908"/>
                  </a:lnTo>
                  <a:lnTo>
                    <a:pt x="150246" y="53142"/>
                  </a:lnTo>
                  <a:lnTo>
                    <a:pt x="190798" y="30658"/>
                  </a:lnTo>
                  <a:lnTo>
                    <a:pt x="234590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513" y="0"/>
                  </a:lnTo>
                  <a:lnTo>
                    <a:pt x="8732255" y="3576"/>
                  </a:lnTo>
                  <a:lnTo>
                    <a:pt x="8778779" y="13965"/>
                  </a:lnTo>
                  <a:lnTo>
                    <a:pt x="8822571" y="30657"/>
                  </a:lnTo>
                  <a:lnTo>
                    <a:pt x="8863123" y="53142"/>
                  </a:lnTo>
                  <a:lnTo>
                    <a:pt x="8899923" y="80908"/>
                  </a:lnTo>
                  <a:lnTo>
                    <a:pt x="8932461" y="113446"/>
                  </a:lnTo>
                  <a:lnTo>
                    <a:pt x="8960228" y="150246"/>
                  </a:lnTo>
                  <a:lnTo>
                    <a:pt x="8982712" y="190798"/>
                  </a:lnTo>
                  <a:lnTo>
                    <a:pt x="8999404" y="234590"/>
                  </a:lnTo>
                  <a:lnTo>
                    <a:pt x="9009794" y="281114"/>
                  </a:lnTo>
                  <a:lnTo>
                    <a:pt x="9013370" y="329858"/>
                  </a:lnTo>
                  <a:lnTo>
                    <a:pt x="9013372" y="6362342"/>
                  </a:lnTo>
                  <a:lnTo>
                    <a:pt x="9009794" y="6411086"/>
                  </a:lnTo>
                  <a:lnTo>
                    <a:pt x="8999404" y="6457609"/>
                  </a:lnTo>
                  <a:lnTo>
                    <a:pt x="8982712" y="6501402"/>
                  </a:lnTo>
                  <a:lnTo>
                    <a:pt x="8960228" y="6541953"/>
                  </a:lnTo>
                  <a:lnTo>
                    <a:pt x="8932462" y="6578753"/>
                  </a:lnTo>
                  <a:lnTo>
                    <a:pt x="8899923" y="6611291"/>
                  </a:lnTo>
                  <a:lnTo>
                    <a:pt x="8863123" y="6639058"/>
                  </a:lnTo>
                  <a:lnTo>
                    <a:pt x="8822572" y="6661542"/>
                  </a:lnTo>
                  <a:lnTo>
                    <a:pt x="8778780" y="6678235"/>
                  </a:lnTo>
                  <a:lnTo>
                    <a:pt x="8732256" y="6688624"/>
                  </a:lnTo>
                  <a:lnTo>
                    <a:pt x="8683512" y="6692201"/>
                  </a:lnTo>
                  <a:lnTo>
                    <a:pt x="329858" y="6692201"/>
                  </a:lnTo>
                  <a:lnTo>
                    <a:pt x="281114" y="6688624"/>
                  </a:lnTo>
                  <a:lnTo>
                    <a:pt x="234591" y="6678235"/>
                  </a:lnTo>
                  <a:lnTo>
                    <a:pt x="190798" y="6661543"/>
                  </a:lnTo>
                  <a:lnTo>
                    <a:pt x="150247" y="6639058"/>
                  </a:lnTo>
                  <a:lnTo>
                    <a:pt x="113447" y="6611292"/>
                  </a:lnTo>
                  <a:lnTo>
                    <a:pt x="80908" y="6578753"/>
                  </a:lnTo>
                  <a:lnTo>
                    <a:pt x="53142" y="6541953"/>
                  </a:lnTo>
                  <a:lnTo>
                    <a:pt x="30657" y="6501402"/>
                  </a:lnTo>
                  <a:lnTo>
                    <a:pt x="13965" y="6457609"/>
                  </a:lnTo>
                  <a:lnTo>
                    <a:pt x="3576" y="6411086"/>
                  </a:lnTo>
                  <a:lnTo>
                    <a:pt x="0" y="6362342"/>
                  </a:lnTo>
                  <a:lnTo>
                    <a:pt x="0" y="32985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931" y="1396719"/>
              <a:ext cx="9022080" cy="120650"/>
            </a:xfrm>
            <a:custGeom>
              <a:rect b="b" l="l" r="r" t="t"/>
              <a:pathLst>
                <a:path extrusionOk="0" h="120650" w="9022080">
                  <a:moveTo>
                    <a:pt x="9021536" y="120580"/>
                  </a:moveTo>
                  <a:lnTo>
                    <a:pt x="0" y="120580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20580"/>
                  </a:lnTo>
                  <a:close/>
                </a:path>
              </a:pathLst>
            </a:custGeom>
            <a:solidFill>
              <a:srgbClr val="E6B1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931" y="2976648"/>
              <a:ext cx="9022080" cy="111125"/>
            </a:xfrm>
            <a:custGeom>
              <a:rect b="b" l="l" r="r" t="t"/>
              <a:pathLst>
                <a:path extrusionOk="0" h="111125" w="9022080">
                  <a:moveTo>
                    <a:pt x="9021536" y="110532"/>
                  </a:moveTo>
                  <a:lnTo>
                    <a:pt x="0" y="110532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10532"/>
                  </a:lnTo>
                  <a:close/>
                </a:path>
              </a:pathLst>
            </a:custGeom>
            <a:solidFill>
              <a:srgbClr val="9184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586931" y="1517300"/>
            <a:ext cx="9022080" cy="13664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-3164840" lvl="0" marL="4088129" marR="93726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18CSC201J – Data Structures and Algorithms</a:t>
            </a:r>
            <a:endParaRPr/>
          </a:p>
          <a:p>
            <a:pPr indent="-3164840" lvl="0" marL="4088129" marR="937260" rtl="0" algn="ctr">
              <a:lnSpc>
                <a:spcPct val="15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III- STACK &amp; QUEUE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1025880" y="166804"/>
            <a:ext cx="5935783" cy="5557346"/>
            <a:chOff x="71469" y="101821"/>
            <a:chExt cx="5935783" cy="5557346"/>
          </a:xfrm>
        </p:grpSpPr>
        <p:sp>
          <p:nvSpPr>
            <p:cNvPr id="96" name="Google Shape;96;p1"/>
            <p:cNvSpPr/>
            <p:nvPr/>
          </p:nvSpPr>
          <p:spPr>
            <a:xfrm>
              <a:off x="3717471" y="3282903"/>
              <a:ext cx="2289781" cy="237626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1469" y="101821"/>
              <a:ext cx="1040810" cy="10801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2537898" y="448342"/>
            <a:ext cx="8065240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7/29/2020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22098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SESSION 6</a:t>
            </a:r>
            <a:endParaRPr/>
          </a:p>
        </p:txBody>
      </p:sp>
      <p:sp>
        <p:nvSpPr>
          <p:cNvPr id="107" name="Google Shape;10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7/29/2020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SRM Institutue of Science and Technology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Applications of Stack: Function Call and Return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609599" y="1417638"/>
            <a:ext cx="11345840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 types of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Heap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Stack memory stores the data (variables) related to each function.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is it called stack memory?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last function to be called is the first to return (LIFO)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data related to a function are pushed into the stack when a function is called and popped when the function returns</a:t>
            </a:r>
            <a:endParaRPr/>
          </a:p>
        </p:txBody>
      </p:sp>
      <p:sp>
        <p:nvSpPr>
          <p:cNvPr id="116" name="Google Shape;116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7/29/2020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7" name="Google Shape;117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SRM Institutue of Science and Technology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Nested Function Calls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609600" y="1600202"/>
            <a:ext cx="10972800" cy="380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 the code snippet below: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7/29/2020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SRM Institutue of Science and Technology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658784" y="2447409"/>
            <a:ext cx="249739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bar();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5205361" y="2447410"/>
            <a:ext cx="249739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911303" y="2447410"/>
            <a:ext cx="2497393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Nested Function Calls and Returns in Stack Memory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Stack memory when the code executes: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7/29/2020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39" name="Google Shape;139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SRM Institutue of Science and Technology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Call Stack Internals (Part 1) – Loonytek – Delving into Tech" id="141" name="Google Shape;141;p5"/>
          <p:cNvPicPr preferRelativeResize="0"/>
          <p:nvPr/>
        </p:nvPicPr>
        <p:blipFill rotWithShape="1">
          <a:blip r:embed="rId3">
            <a:alphaModFix/>
          </a:blip>
          <a:srcRect b="9409" l="0" r="0" t="0"/>
          <a:stretch/>
        </p:blipFill>
        <p:spPr>
          <a:xfrm>
            <a:off x="451638" y="2184484"/>
            <a:ext cx="11088980" cy="38589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5"/>
          <p:cNvCxnSpPr/>
          <p:nvPr/>
        </p:nvCxnSpPr>
        <p:spPr>
          <a:xfrm>
            <a:off x="11740362" y="2524833"/>
            <a:ext cx="0" cy="353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43" name="Google Shape;143;p5"/>
          <p:cNvSpPr txBox="1"/>
          <p:nvPr/>
        </p:nvSpPr>
        <p:spPr>
          <a:xfrm rot="5400000">
            <a:off x="10730090" y="4168079"/>
            <a:ext cx="2535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of Stack growth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016727" y="6094741"/>
            <a:ext cx="456567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https://loonytek.com/2015/04/28/call-stack-internals-part-1/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Function Call and Return in Stack Memory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call to a function pushes the function’s activation record (or stack frame) into the stack memory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Activation record mainly consists of: local variables of the function and function parameters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the function finishes execution and returns, its activation record is popped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7/29/2020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52" name="Google Shape;152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SRM Institutue of Science and Technology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recursive function is a function that calls itself during its execution.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call to a recursive function pushes a new activation record (a.k.a stack frame) into the stack memory.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new activation record will consist of freshly created local variables and parameters for that specific function call.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So, even though the same function is called multiple times, a new memory space will be created for each call in the stack memory.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7/29/2020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1" name="Google Shape;161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SRM Institutue of Science and Technology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Recursion Handling by Stack Memory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609600" y="1600201"/>
            <a:ext cx="45765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Factorial program</a:t>
            </a:r>
            <a:endParaRPr/>
          </a:p>
        </p:txBody>
      </p:sp>
      <p:sp>
        <p:nvSpPr>
          <p:cNvPr id="169" name="Google Shape;169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7/29/2020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70" name="Google Shape;170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SRM Institutue of Science and Technology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Can Recursion be named as a simple function call? - Stack Overflow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4646" y="1228329"/>
            <a:ext cx="5894995" cy="51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885434" y="2428086"/>
            <a:ext cx="450809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 fact( 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(n==1)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return (n*fact(n-1));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fact(4);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Google Shape;174;p8"/>
          <p:cNvCxnSpPr/>
          <p:nvPr/>
        </p:nvCxnSpPr>
        <p:spPr>
          <a:xfrm rot="10800000">
            <a:off x="11582400" y="1600201"/>
            <a:ext cx="1" cy="47561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75" name="Google Shape;175;p8"/>
          <p:cNvSpPr txBox="1"/>
          <p:nvPr/>
        </p:nvSpPr>
        <p:spPr>
          <a:xfrm rot="5400000">
            <a:off x="10420425" y="4021312"/>
            <a:ext cx="297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of Stack growth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650173" y="6621815"/>
            <a:ext cx="664342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https://stackoverflow.com/questions/19865503/can-recursion-be-named-as-a-simple-function-call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416FDA-880C-48BF-A0FF-8ACAB0645FF6}"/>
</file>

<file path=customXml/itemProps2.xml><?xml version="1.0" encoding="utf-8"?>
<ds:datastoreItem xmlns:ds="http://schemas.openxmlformats.org/officeDocument/2006/customXml" ds:itemID="{5BB3D9E7-035D-4D91-95FA-8D235A63538C}"/>
</file>

<file path=customXml/itemProps3.xml><?xml version="1.0" encoding="utf-8"?>
<ds:datastoreItem xmlns:ds="http://schemas.openxmlformats.org/officeDocument/2006/customXml" ds:itemID="{B6FAE32C-1C10-4FCA-B632-80FA434871E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Usha Kiruthika</dc:creator>
  <dcterms:created xsi:type="dcterms:W3CDTF">2020-07-19T10:52:47Z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