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74" r:id="rId4"/>
    <p:sldId id="275" r:id="rId5"/>
    <p:sldId id="277" r:id="rId6"/>
    <p:sldId id="279" r:id="rId7"/>
    <p:sldId id="276" r:id="rId8"/>
    <p:sldId id="278" r:id="rId9"/>
    <p:sldId id="280" r:id="rId10"/>
    <p:sldId id="281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364" autoAdjust="0"/>
  </p:normalViewPr>
  <p:slideViewPr>
    <p:cSldViewPr snapToGrid="0">
      <p:cViewPr varScale="1">
        <p:scale>
          <a:sx n="92" d="100"/>
          <a:sy n="92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91FF9-3391-40FA-AC7F-44A3ABD5E3B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BAEB4-50BB-4DC8-AB2A-1137F6BA8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94E11A-5934-4947-9073-9F923CDED9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78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DDA-42A4-4ECF-A8B7-D6B6EF67D3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45EC-6385-47E9-AB13-85688CDFF1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39CF-3391-473A-B303-59770DBF2C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371D-E5FF-44FC-860B-DE63D95125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1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EB60-C3A6-4043-AAD8-FDC15F8324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6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0124-198D-42C1-872A-1CD97CEE4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0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AAE2-4BF1-4333-A100-4BDE844918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A4BE-282F-4947-A6D2-24B9991F6C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435C-E171-4028-A386-C09E280B4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1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80E7-F2D2-4DBE-B813-B3ECDF29BC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SRM Institute of Science and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8000"/>
            <a:lum/>
          </a:blip>
          <a:srcRect/>
          <a:stretch>
            <a:fillRect l="2000" t="3000" r="35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E127-FE83-428F-B08A-AEAC629B28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721476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5313" y="69755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858"/>
                  </a:moveTo>
                  <a:lnTo>
                    <a:pt x="3576" y="281114"/>
                  </a:lnTo>
                  <a:lnTo>
                    <a:pt x="13965" y="234591"/>
                  </a:lnTo>
                  <a:lnTo>
                    <a:pt x="30657" y="190798"/>
                  </a:lnTo>
                  <a:lnTo>
                    <a:pt x="53142" y="150247"/>
                  </a:lnTo>
                  <a:lnTo>
                    <a:pt x="80908" y="113447"/>
                  </a:lnTo>
                  <a:lnTo>
                    <a:pt x="113446" y="80908"/>
                  </a:lnTo>
                  <a:lnTo>
                    <a:pt x="150246" y="53142"/>
                  </a:lnTo>
                  <a:lnTo>
                    <a:pt x="190798" y="30658"/>
                  </a:lnTo>
                  <a:lnTo>
                    <a:pt x="234590" y="13965"/>
                  </a:lnTo>
                  <a:lnTo>
                    <a:pt x="281114" y="3576"/>
                  </a:lnTo>
                  <a:lnTo>
                    <a:pt x="329858" y="0"/>
                  </a:lnTo>
                  <a:lnTo>
                    <a:pt x="8683513" y="0"/>
                  </a:lnTo>
                  <a:lnTo>
                    <a:pt x="8732255" y="3576"/>
                  </a:lnTo>
                  <a:lnTo>
                    <a:pt x="8778779" y="13965"/>
                  </a:lnTo>
                  <a:lnTo>
                    <a:pt x="8822571" y="30657"/>
                  </a:lnTo>
                  <a:lnTo>
                    <a:pt x="8863123" y="53142"/>
                  </a:lnTo>
                  <a:lnTo>
                    <a:pt x="8899923" y="80908"/>
                  </a:lnTo>
                  <a:lnTo>
                    <a:pt x="8932461" y="113446"/>
                  </a:lnTo>
                  <a:lnTo>
                    <a:pt x="8960228" y="150246"/>
                  </a:lnTo>
                  <a:lnTo>
                    <a:pt x="8982712" y="190798"/>
                  </a:lnTo>
                  <a:lnTo>
                    <a:pt x="8999404" y="234590"/>
                  </a:lnTo>
                  <a:lnTo>
                    <a:pt x="9009794" y="281114"/>
                  </a:lnTo>
                  <a:lnTo>
                    <a:pt x="9013370" y="329858"/>
                  </a:lnTo>
                  <a:lnTo>
                    <a:pt x="9013372" y="6362342"/>
                  </a:lnTo>
                  <a:lnTo>
                    <a:pt x="9009794" y="6411086"/>
                  </a:lnTo>
                  <a:lnTo>
                    <a:pt x="8999404" y="6457609"/>
                  </a:lnTo>
                  <a:lnTo>
                    <a:pt x="8982712" y="6501402"/>
                  </a:lnTo>
                  <a:lnTo>
                    <a:pt x="8960228" y="6541953"/>
                  </a:lnTo>
                  <a:lnTo>
                    <a:pt x="8932462" y="6578753"/>
                  </a:lnTo>
                  <a:lnTo>
                    <a:pt x="8899923" y="6611291"/>
                  </a:lnTo>
                  <a:lnTo>
                    <a:pt x="8863123" y="6639058"/>
                  </a:lnTo>
                  <a:lnTo>
                    <a:pt x="8822572" y="6661542"/>
                  </a:lnTo>
                  <a:lnTo>
                    <a:pt x="8778780" y="6678235"/>
                  </a:lnTo>
                  <a:lnTo>
                    <a:pt x="8732256" y="6688624"/>
                  </a:lnTo>
                  <a:lnTo>
                    <a:pt x="8683512" y="6692201"/>
                  </a:lnTo>
                  <a:lnTo>
                    <a:pt x="329858" y="6692201"/>
                  </a:lnTo>
                  <a:lnTo>
                    <a:pt x="281114" y="6688624"/>
                  </a:lnTo>
                  <a:lnTo>
                    <a:pt x="234591" y="6678235"/>
                  </a:lnTo>
                  <a:lnTo>
                    <a:pt x="190798" y="6661543"/>
                  </a:lnTo>
                  <a:lnTo>
                    <a:pt x="150247" y="6639058"/>
                  </a:lnTo>
                  <a:lnTo>
                    <a:pt x="113447" y="6611292"/>
                  </a:lnTo>
                  <a:lnTo>
                    <a:pt x="80908" y="6578753"/>
                  </a:lnTo>
                  <a:lnTo>
                    <a:pt x="53142" y="6541953"/>
                  </a:lnTo>
                  <a:lnTo>
                    <a:pt x="30657" y="6501402"/>
                  </a:lnTo>
                  <a:lnTo>
                    <a:pt x="13965" y="6457609"/>
                  </a:lnTo>
                  <a:lnTo>
                    <a:pt x="3576" y="6411086"/>
                  </a:lnTo>
                  <a:lnTo>
                    <a:pt x="0" y="6362342"/>
                  </a:lnTo>
                  <a:lnTo>
                    <a:pt x="0" y="3298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2931" y="1396719"/>
              <a:ext cx="9022080" cy="120650"/>
            </a:xfrm>
            <a:custGeom>
              <a:avLst/>
              <a:gdLst/>
              <a:ahLst/>
              <a:cxnLst/>
              <a:rect l="l" t="t" r="r" b="b"/>
              <a:pathLst>
                <a:path w="9022080" h="120650">
                  <a:moveTo>
                    <a:pt x="9021536" y="120580"/>
                  </a:moveTo>
                  <a:lnTo>
                    <a:pt x="0" y="120580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20580"/>
                  </a:lnTo>
                  <a:close/>
                </a:path>
              </a:pathLst>
            </a:custGeom>
            <a:solidFill>
              <a:srgbClr val="E6B1A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931" y="2976648"/>
              <a:ext cx="9022080" cy="111125"/>
            </a:xfrm>
            <a:custGeom>
              <a:avLst/>
              <a:gdLst/>
              <a:ahLst/>
              <a:cxnLst/>
              <a:rect l="l" t="t" r="r" b="b"/>
              <a:pathLst>
                <a:path w="9022080" h="111125">
                  <a:moveTo>
                    <a:pt x="9021536" y="110532"/>
                  </a:moveTo>
                  <a:lnTo>
                    <a:pt x="0" y="110532"/>
                  </a:lnTo>
                  <a:lnTo>
                    <a:pt x="0" y="0"/>
                  </a:lnTo>
                  <a:lnTo>
                    <a:pt x="9021536" y="0"/>
                  </a:lnTo>
                  <a:lnTo>
                    <a:pt x="9021536" y="110532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86931" y="1517300"/>
            <a:ext cx="9022080" cy="1366400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34925" rIns="0" bIns="0" rtlCol="0">
            <a:spAutoFit/>
          </a:bodyPr>
          <a:lstStyle/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sz="28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18CS</a:t>
            </a:r>
            <a:r>
              <a:rPr lang="en-US" sz="28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sz="2800" spc="-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01J </a:t>
            </a:r>
            <a:r>
              <a:rPr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</a:p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sz="2800" spc="-1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sz="2800" spc="-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II- STACK &amp; QUEUE</a:t>
            </a:r>
            <a:endParaRPr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5880" y="166804"/>
            <a:ext cx="5935783" cy="5557346"/>
            <a:chOff x="71469" y="101821"/>
            <a:chExt cx="5935783" cy="5557346"/>
          </a:xfrm>
        </p:grpSpPr>
        <p:sp>
          <p:nvSpPr>
            <p:cNvPr id="9" name="object 9"/>
            <p:cNvSpPr/>
            <p:nvPr/>
          </p:nvSpPr>
          <p:spPr>
            <a:xfrm>
              <a:off x="3717471" y="3282903"/>
              <a:ext cx="2289781" cy="2376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1469" y="101821"/>
              <a:ext cx="1040810" cy="1080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37898" y="448342"/>
            <a:ext cx="806524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2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SRM </a:t>
            </a:r>
            <a:r>
              <a:rPr sz="2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SCIENCE </a:t>
            </a:r>
            <a:r>
              <a:rPr sz="2600" b="1" spc="-1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600" b="1" spc="-9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endParaRPr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72C3-19C9-4BD6-B7E6-5CCD93E41A86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SRM Institutue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42475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Operation in Linked List Implementation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764" y="1444863"/>
            <a:ext cx="10972800" cy="4525963"/>
          </a:xfrm>
        </p:spPr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basic code: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0013" y="1958059"/>
            <a:ext cx="39228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-&gt; data = item;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rear -&gt; next = 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;  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rear</a:t>
            </a:r>
            <a:r>
              <a:rPr lang="en-US" sz="2400" dirty="0"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;  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ear -&gt; next</a:t>
            </a:r>
            <a:r>
              <a:rPr lang="en-US" sz="2400" dirty="0">
                <a:latin typeface="Consolas" panose="020B0609020204030204" pitchFamily="49" charset="0"/>
              </a:rPr>
              <a:t> = NULL; 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31" y="3549927"/>
            <a:ext cx="3911030" cy="2838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63182"/>
            <a:ext cx="4644788" cy="251902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54137" y="4991894"/>
            <a:ext cx="7779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28848" y="1637731"/>
            <a:ext cx="387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Complexity: O(1)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95833" y="6629234"/>
            <a:ext cx="68178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https</a:t>
            </a:r>
            <a:r>
              <a:rPr lang="en-US" sz="1200" dirty="0"/>
              <a:t>://www.log2base2.com/data-structures/queue/queue-using-linked-list.html</a:t>
            </a:r>
          </a:p>
        </p:txBody>
      </p:sp>
    </p:spTree>
    <p:extLst>
      <p:ext uri="{BB962C8B-B14F-4D97-AF65-F5344CB8AC3E}">
        <p14:creationId xmlns:p14="http://schemas.microsoft.com/office/powerpoint/2010/main" val="24853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 Operation in Linked List Implementation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764" y="1444863"/>
            <a:ext cx="10972800" cy="4525963"/>
          </a:xfrm>
        </p:spPr>
        <p:txBody>
          <a:bodyPr/>
          <a:lstStyle/>
          <a:p>
            <a:r>
              <a:rPr lang="en-US" dirty="0" err="1" smtClean="0"/>
              <a:t>Dequeue</a:t>
            </a:r>
            <a:r>
              <a:rPr lang="en-US" dirty="0" smtClean="0"/>
              <a:t> basic code: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0013" y="1958059"/>
            <a:ext cx="49167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ptr</a:t>
            </a:r>
            <a:r>
              <a:rPr lang="en-US" sz="2800" dirty="0">
                <a:latin typeface="Consolas" panose="020B0609020204030204" pitchFamily="49" charset="0"/>
              </a:rPr>
              <a:t> = front;  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front</a:t>
            </a:r>
            <a:r>
              <a:rPr lang="en-US" sz="2800" dirty="0">
                <a:latin typeface="Consolas" panose="020B0609020204030204" pitchFamily="49" charset="0"/>
              </a:rPr>
              <a:t> = front -&gt; next;  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free(</a:t>
            </a:r>
            <a:r>
              <a:rPr lang="en-US" sz="2800" dirty="0" err="1" smtClean="0">
                <a:latin typeface="Consolas" panose="020B0609020204030204" pitchFamily="49" charset="0"/>
              </a:rPr>
              <a:t>ptr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</a:rPr>
              <a:t>  </a:t>
            </a:r>
          </a:p>
        </p:txBody>
      </p:sp>
      <p:pic>
        <p:nvPicPr>
          <p:cNvPr id="10242" name="Picture 2" descr="Implement queue using linked list | LearnersBuck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3" b="5639"/>
          <a:stretch/>
        </p:blipFill>
        <p:spPr bwMode="auto">
          <a:xfrm>
            <a:off x="2045648" y="3343054"/>
            <a:ext cx="7315200" cy="286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5648" y="4191956"/>
            <a:ext cx="8256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Front</a:t>
            </a:r>
            <a:endParaRPr lang="en-US" sz="2000" dirty="0">
              <a:solidFill>
                <a:srgbClr val="7030A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1164" y="3343054"/>
            <a:ext cx="8256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Book Antiqua" panose="02040602050305030304" pitchFamily="18" charset="0"/>
              </a:rPr>
              <a:t>Rear</a:t>
            </a:r>
            <a:endParaRPr lang="en-US" sz="2000" dirty="0">
              <a:solidFill>
                <a:srgbClr val="7030A0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8848" y="1637731"/>
            <a:ext cx="387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Complexity: O(1)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7218" y="6203884"/>
            <a:ext cx="68299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Source: https</a:t>
            </a:r>
            <a:r>
              <a:rPr lang="en-US" sz="1200" dirty="0"/>
              <a:t>://learnersbucket.com/tutorials/data-structures/implement-queue-using-linked-list/</a:t>
            </a:r>
          </a:p>
        </p:txBody>
      </p:sp>
    </p:spTree>
    <p:extLst>
      <p:ext uri="{BB962C8B-B14F-4D97-AF65-F5344CB8AC3E}">
        <p14:creationId xmlns:p14="http://schemas.microsoft.com/office/powerpoint/2010/main" val="12537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Seymour </a:t>
            </a:r>
            <a:r>
              <a:rPr lang="en-US" dirty="0" err="1" smtClean="0"/>
              <a:t>Lipschutz</a:t>
            </a:r>
            <a:r>
              <a:rPr lang="en-US" dirty="0" smtClean="0"/>
              <a:t>, Data Structures, </a:t>
            </a:r>
            <a:r>
              <a:rPr lang="en-US" dirty="0" err="1" smtClean="0"/>
              <a:t>Schaum’s</a:t>
            </a:r>
            <a:r>
              <a:rPr lang="en-US" dirty="0" smtClean="0"/>
              <a:t> Outlines, 2014.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3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098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SRM Institutue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5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can be represented using: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Implementation of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can be implemented using a one-dimensional array.</a:t>
            </a:r>
          </a:p>
          <a:p>
            <a:r>
              <a:rPr lang="en-US" dirty="0" smtClean="0"/>
              <a:t>We need to keep track of 2 variables: </a:t>
            </a:r>
            <a:r>
              <a:rPr lang="en-US" i="1" dirty="0" smtClean="0"/>
              <a:t>front</a:t>
            </a:r>
            <a:r>
              <a:rPr lang="en-US" dirty="0" smtClean="0"/>
              <a:t> and </a:t>
            </a:r>
            <a:r>
              <a:rPr lang="en-US" i="1" dirty="0" smtClean="0"/>
              <a:t>rear</a:t>
            </a:r>
          </a:p>
          <a:p>
            <a:r>
              <a:rPr lang="en-US" i="1" dirty="0" smtClean="0"/>
              <a:t>front</a:t>
            </a:r>
            <a:r>
              <a:rPr lang="en-US" dirty="0" smtClean="0"/>
              <a:t> is the index in which the first element is present</a:t>
            </a:r>
          </a:p>
          <a:p>
            <a:r>
              <a:rPr lang="en-US" i="1" dirty="0" smtClean="0"/>
              <a:t>rear</a:t>
            </a:r>
            <a:r>
              <a:rPr lang="en-US" dirty="0" smtClean="0"/>
              <a:t> is the index in which the last element is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897314"/>
            <a:ext cx="4633283" cy="24114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77426" y="6261914"/>
            <a:ext cx="3916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https://www.javatpoint.com/array-representation-of-queue</a:t>
            </a:r>
          </a:p>
        </p:txBody>
      </p:sp>
    </p:spTree>
    <p:extLst>
      <p:ext uri="{BB962C8B-B14F-4D97-AF65-F5344CB8AC3E}">
        <p14:creationId xmlns:p14="http://schemas.microsoft.com/office/powerpoint/2010/main" val="40511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in Array Implementation of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 descr="What is Enqueue? - E-Computer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77" y="3423380"/>
            <a:ext cx="77438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66843" y="141763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//Basic Idea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	rear++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queue[rear]=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8848" y="1637731"/>
            <a:ext cx="3875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Complexity: O(1)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r>
              <a:rPr lang="en-US" dirty="0" smtClean="0"/>
              <a:t> in Array Implementation of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0490" y="15156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//Basic Idea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queue[front]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front++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	return </a:t>
            </a:r>
            <a:r>
              <a:rPr lang="en-US" sz="2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0" y="3552688"/>
            <a:ext cx="7877175" cy="179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2370" y="1475489"/>
            <a:ext cx="45538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Complexity: O(1)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 if elements are shifted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 in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74" y="1473001"/>
            <a:ext cx="8269335" cy="4653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89241" y="6207914"/>
            <a:ext cx="35605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Image Source: https</a:t>
            </a:r>
            <a:r>
              <a:rPr lang="en-US" sz="1200" dirty="0"/>
              <a:t>://slideplayer.com/slide/4151401/</a:t>
            </a:r>
          </a:p>
        </p:txBody>
      </p:sp>
    </p:spTree>
    <p:extLst>
      <p:ext uri="{BB962C8B-B14F-4D97-AF65-F5344CB8AC3E}">
        <p14:creationId xmlns:p14="http://schemas.microsoft.com/office/powerpoint/2010/main" val="3491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 of Array Implementation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3597"/>
            <a:ext cx="10972800" cy="5042753"/>
          </a:xfrm>
        </p:spPr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 operations may lead to situation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more insertion is possible (since rear cannot be incremented anymore) even though 2 spaces are free.</a:t>
            </a:r>
          </a:p>
          <a:p>
            <a:r>
              <a:rPr lang="en-US" dirty="0" smtClean="0"/>
              <a:t>Workaround: Circular Queue, Shifting elements after each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6" name="Picture 4" descr="Queue in 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64" b="11515"/>
          <a:stretch/>
        </p:blipFill>
        <p:spPr bwMode="auto">
          <a:xfrm>
            <a:off x="3152144" y="1924337"/>
            <a:ext cx="4874256" cy="20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52144" y="39285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https://www.tutorialride.com/data-structures/queue-in-data-structure.htm</a:t>
            </a:r>
          </a:p>
        </p:txBody>
      </p:sp>
    </p:spTree>
    <p:extLst>
      <p:ext uri="{BB962C8B-B14F-4D97-AF65-F5344CB8AC3E}">
        <p14:creationId xmlns:p14="http://schemas.microsoft.com/office/powerpoint/2010/main" val="7189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Implementation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linked list implementation of queue, two pointers are used, namely, </a:t>
            </a:r>
            <a:r>
              <a:rPr lang="en-US" i="1" dirty="0" smtClean="0"/>
              <a:t>front</a:t>
            </a:r>
            <a:r>
              <a:rPr lang="en-US" dirty="0" smtClean="0"/>
              <a:t> and </a:t>
            </a:r>
            <a:r>
              <a:rPr lang="en-US" i="1" dirty="0" smtClean="0"/>
              <a:t>rear</a:t>
            </a:r>
          </a:p>
          <a:p>
            <a:r>
              <a:rPr lang="en-US" dirty="0" smtClean="0"/>
              <a:t>New nodes are created when an element has to be inserted.</a:t>
            </a:r>
          </a:p>
          <a:p>
            <a:r>
              <a:rPr lang="en-US" dirty="0" smtClean="0"/>
              <a:t>Each node consists of queue element and a pointer to the next node</a:t>
            </a:r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A584-4228-47F1-A308-1EDCCEF2EC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SRM Institutue of Science and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F60E-9126-4116-BECA-6FFD925EA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24" y="4545570"/>
            <a:ext cx="6619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D23EBDFCE6D42B8F019864E7120EF" ma:contentTypeVersion="8" ma:contentTypeDescription="Create a new document." ma:contentTypeScope="" ma:versionID="c87d8eeaf315f31a7231df943a870757">
  <xsd:schema xmlns:xsd="http://www.w3.org/2001/XMLSchema" xmlns:xs="http://www.w3.org/2001/XMLSchema" xmlns:p="http://schemas.microsoft.com/office/2006/metadata/properties" xmlns:ns2="1895ab55-8c32-4bf7-8e68-ee7a11ecdaae" targetNamespace="http://schemas.microsoft.com/office/2006/metadata/properties" ma:root="true" ma:fieldsID="c28c3dbf4e33639064d644b1265b49fe" ns2:_="">
    <xsd:import namespace="1895ab55-8c32-4bf7-8e68-ee7a11ecd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ab55-8c32-4bf7-8e68-ee7a11ecd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96F791-73D3-4019-872F-241F87BC2401}"/>
</file>

<file path=customXml/itemProps2.xml><?xml version="1.0" encoding="utf-8"?>
<ds:datastoreItem xmlns:ds="http://schemas.openxmlformats.org/officeDocument/2006/customXml" ds:itemID="{E513458E-6D1B-410E-8F53-25C9BAFA4617}"/>
</file>

<file path=customXml/itemProps3.xml><?xml version="1.0" encoding="utf-8"?>
<ds:datastoreItem xmlns:ds="http://schemas.openxmlformats.org/officeDocument/2006/customXml" ds:itemID="{20E90E52-A012-48D4-BC87-71182A7D1047}"/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393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Calibri</vt:lpstr>
      <vt:lpstr>Consolas</vt:lpstr>
      <vt:lpstr>Courier New</vt:lpstr>
      <vt:lpstr>Times New Roman</vt:lpstr>
      <vt:lpstr>1_Office Theme</vt:lpstr>
      <vt:lpstr>PowerPoint Presentation</vt:lpstr>
      <vt:lpstr>SESSION 8</vt:lpstr>
      <vt:lpstr>Queue Representations</vt:lpstr>
      <vt:lpstr>Array Implementation of Queues</vt:lpstr>
      <vt:lpstr>Enqueue in Array Implementation of Queue</vt:lpstr>
      <vt:lpstr>Dequeue in Array Implementation of Queue</vt:lpstr>
      <vt:lpstr>Enqueue and Dequeue in Queue</vt:lpstr>
      <vt:lpstr>Disadvantage of Array Implementation of Queue</vt:lpstr>
      <vt:lpstr>Linked List Implementation of Queue</vt:lpstr>
      <vt:lpstr>Enqueue Operation in Linked List Implementation of Queue</vt:lpstr>
      <vt:lpstr>Dequeue Operation in Linked List Implementation of Queue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Kiruthika</dc:creator>
  <cp:lastModifiedBy>Admin</cp:lastModifiedBy>
  <cp:revision>47</cp:revision>
  <dcterms:created xsi:type="dcterms:W3CDTF">2020-07-19T10:52:47Z</dcterms:created>
  <dcterms:modified xsi:type="dcterms:W3CDTF">2020-07-29T06:16:32Z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0x01010046DD23EBDFCE6D42B8F019864E7120EF</vt:lpwstr>
  </property>
</Properties>
</file>