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KiHfX9GwScvXvaILgOFBtQVJ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F87F5-5502-486B-8262-F2057E317892}" v="3" dt="2021-12-06T05:17:03.762"/>
    <p1510:client id="{B59BED6A-D02A-4DDE-BB9F-1315D1254916}" v="1" dt="2021-12-06T11:56:03.911"/>
  </p1510:revLst>
</p1510:revInfo>
</file>

<file path=ppt/tableStyles.xml><?xml version="1.0" encoding="utf-8"?>
<a:tblStyleLst xmlns:a="http://schemas.openxmlformats.org/drawingml/2006/main" def="{BE0D6D74-FC2F-411C-AA8E-B180640089FA}">
  <a:tblStyle styleId="{BE0D6D74-FC2F-411C-AA8E-B180640089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8E8"/>
          </a:solidFill>
        </a:fill>
      </a:tcStyle>
    </a:wholeTbl>
    <a:band1H>
      <a:tcTxStyle/>
      <a:tcStyle>
        <a:tcBdr/>
        <a:fill>
          <a:solidFill>
            <a:srgbClr val="E8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 Y. Mohamed Shafwaan" userId="S::2020109377@srmistedu.onmicrosoft.com::f584c223-9457-4136-8e05-e6a89ef3ffc9" providerId="AD" clId="Web-{95AF87F5-5502-486B-8262-F2057E317892}"/>
    <pc:docChg chg="modSld">
      <pc:chgData name="M. Y. Mohamed Shafwaan" userId="S::2020109377@srmistedu.onmicrosoft.com::f584c223-9457-4136-8e05-e6a89ef3ffc9" providerId="AD" clId="Web-{95AF87F5-5502-486B-8262-F2057E317892}" dt="2021-12-06T05:17:03.762" v="2" actId="1076"/>
      <pc:docMkLst>
        <pc:docMk/>
      </pc:docMkLst>
      <pc:sldChg chg="addSp modSp">
        <pc:chgData name="M. Y. Mohamed Shafwaan" userId="S::2020109377@srmistedu.onmicrosoft.com::f584c223-9457-4136-8e05-e6a89ef3ffc9" providerId="AD" clId="Web-{95AF87F5-5502-486B-8262-F2057E317892}" dt="2021-12-06T05:17:03.762" v="2" actId="1076"/>
        <pc:sldMkLst>
          <pc:docMk/>
          <pc:sldMk cId="0" sldId="265"/>
        </pc:sldMkLst>
        <pc:spChg chg="add">
          <ac:chgData name="M. Y. Mohamed Shafwaan" userId="S::2020109377@srmistedu.onmicrosoft.com::f584c223-9457-4136-8e05-e6a89ef3ffc9" providerId="AD" clId="Web-{95AF87F5-5502-486B-8262-F2057E317892}" dt="2021-12-06T05:16:46.918" v="0"/>
          <ac:spMkLst>
            <pc:docMk/>
            <pc:sldMk cId="0" sldId="265"/>
            <ac:spMk id="2" creationId="{130BFBB0-EBFE-4846-A02A-FB4C1EC2F76E}"/>
          </ac:spMkLst>
        </pc:spChg>
        <pc:picChg chg="mod">
          <ac:chgData name="M. Y. Mohamed Shafwaan" userId="S::2020109377@srmistedu.onmicrosoft.com::f584c223-9457-4136-8e05-e6a89ef3ffc9" providerId="AD" clId="Web-{95AF87F5-5502-486B-8262-F2057E317892}" dt="2021-12-06T05:17:03.762" v="2" actId="1076"/>
          <ac:picMkLst>
            <pc:docMk/>
            <pc:sldMk cId="0" sldId="265"/>
            <ac:picMk id="196" creationId="{00000000-0000-0000-0000-000000000000}"/>
          </ac:picMkLst>
        </pc:picChg>
      </pc:sldChg>
    </pc:docChg>
  </pc:docChgLst>
  <pc:docChgLst>
    <pc:chgData name="Darshini" userId="S::2020104014@srmistedu.onmicrosoft.com::33788c1b-2fb5-4b56-abb1-1def7286d80f" providerId="AD" clId="Web-{B59BED6A-D02A-4DDE-BB9F-1315D1254916}"/>
    <pc:docChg chg="modSld">
      <pc:chgData name="Darshini" userId="S::2020104014@srmistedu.onmicrosoft.com::33788c1b-2fb5-4b56-abb1-1def7286d80f" providerId="AD" clId="Web-{B59BED6A-D02A-4DDE-BB9F-1315D1254916}" dt="2021-12-06T11:56:03.911" v="0" actId="1076"/>
      <pc:docMkLst>
        <pc:docMk/>
      </pc:docMkLst>
      <pc:sldChg chg="modSp">
        <pc:chgData name="Darshini" userId="S::2020104014@srmistedu.onmicrosoft.com::33788c1b-2fb5-4b56-abb1-1def7286d80f" providerId="AD" clId="Web-{B59BED6A-D02A-4DDE-BB9F-1315D1254916}" dt="2021-12-06T11:56:03.911" v="0" actId="1076"/>
        <pc:sldMkLst>
          <pc:docMk/>
          <pc:sldMk cId="0" sldId="267"/>
        </pc:sldMkLst>
        <pc:picChg chg="mod">
          <ac:chgData name="Darshini" userId="S::2020104014@srmistedu.onmicrosoft.com::33788c1b-2fb5-4b56-abb1-1def7286d80f" providerId="AD" clId="Web-{B59BED6A-D02A-4DDE-BB9F-1315D1254916}" dt="2021-12-06T11:56:03.911" v="0" actId="1076"/>
          <ac:picMkLst>
            <pc:docMk/>
            <pc:sldMk cId="0" sldId="267"/>
            <ac:picMk id="2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18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/>
              <a:t>Stack - Applications </a:t>
            </a:r>
            <a:endParaRPr sz="400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Infix to Postfix Conversion</a:t>
            </a:r>
            <a:endParaRPr/>
          </a:p>
          <a:p>
            <a:pPr marL="514350" lvl="0" indent="-51435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Postfix Evaluation</a:t>
            </a:r>
            <a:endParaRPr/>
          </a:p>
          <a:p>
            <a:pPr marL="514350" lvl="0" indent="-51435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Balancing Symbols</a:t>
            </a:r>
            <a:endParaRPr/>
          </a:p>
          <a:p>
            <a:pPr marL="514350" lvl="0" indent="-51435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Nested Functions</a:t>
            </a:r>
            <a:endParaRPr/>
          </a:p>
          <a:p>
            <a:pPr marL="514350" lvl="0" indent="-51435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/>
              <a:t>Tower of Hanoi</a:t>
            </a:r>
            <a:endParaRPr/>
          </a:p>
          <a:p>
            <a:pPr marL="514350" lvl="0" indent="-35560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endParaRPr sz="2500"/>
          </a:p>
        </p:txBody>
      </p:sp>
      <p:sp>
        <p:nvSpPr>
          <p:cNvPr id="90" name="Google Shape;9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9/28/2020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490081" y="258824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/>
              <a:t>Example: 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460780"/>
            <a:ext cx="33623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400" y="1054599"/>
            <a:ext cx="35718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9637" y="1382233"/>
            <a:ext cx="5657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400" y="2057400"/>
            <a:ext cx="5643563" cy="26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2500" y="2318767"/>
            <a:ext cx="5600700" cy="27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4400" y="2549969"/>
            <a:ext cx="5638800" cy="26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6313" y="2797570"/>
            <a:ext cx="5576887" cy="25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1550" y="3041215"/>
            <a:ext cx="55816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52500" y="3276600"/>
            <a:ext cx="56007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52500" y="3533775"/>
            <a:ext cx="56007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90600" y="3737192"/>
            <a:ext cx="5505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90600" y="3992475"/>
            <a:ext cx="55435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81075" y="4191000"/>
            <a:ext cx="55721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19175" y="4419600"/>
            <a:ext cx="55340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90600" y="4648200"/>
            <a:ext cx="55530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90600" y="4876800"/>
            <a:ext cx="55435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81075" y="5095875"/>
            <a:ext cx="55721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38225" y="5334000"/>
            <a:ext cx="55149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90600" y="5581650"/>
            <a:ext cx="5562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00125" y="5810250"/>
            <a:ext cx="55530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90600" y="6048375"/>
            <a:ext cx="55626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90600" y="6258316"/>
            <a:ext cx="55435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000125" y="6477000"/>
            <a:ext cx="55530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6771454" y="611469"/>
            <a:ext cx="3101595" cy="30543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0BFBB0-EBFE-4846-A02A-FB4C1EC2F76E}"/>
              </a:ext>
            </a:extLst>
          </p:cNvPr>
          <p:cNvSpPr txBox="1"/>
          <p:nvPr/>
        </p:nvSpPr>
        <p:spPr>
          <a:xfrm>
            <a:off x="3200400" y="3200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Exercise Problems to Solve </a:t>
            </a:r>
            <a:br>
              <a:rPr lang="en-US" sz="4000"/>
            </a:br>
            <a:r>
              <a:rPr lang="en-US" sz="4000"/>
              <a:t>Infix to Postfix conversion</a:t>
            </a:r>
            <a:endParaRPr sz="4000"/>
          </a:p>
        </p:txBody>
      </p:sp>
      <p:sp>
        <p:nvSpPr>
          <p:cNvPr id="202" name="Google Shape;20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37211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None/>
            </a:pPr>
            <a:endParaRPr sz="2240"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A*(B+C*D)+E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A+B*C</a:t>
            </a:r>
            <a:endParaRPr sz="2240"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(A+B)*C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(A+B)*(C-D)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((A+B)*C-(D-E))%(F+G)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A*(B+C/D)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((A*B)+(C/D))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((A*(B+C))/D)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(A*(B+(C/D)))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(2+((3+4)*(5*6)))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B </a:t>
            </a:r>
            <a:r>
              <a:rPr lang="en-US" sz="2240" baseline="30000"/>
              <a:t>^ </a:t>
            </a:r>
            <a:r>
              <a:rPr lang="en-US" sz="2240"/>
              <a:t>2 - 4 * A * C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/>
              <a:t>(A - B / C + E)/(A + B)</a:t>
            </a:r>
            <a:endParaRPr/>
          </a:p>
          <a:p>
            <a:pPr marL="34290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sz="2240"/>
          </a:p>
        </p:txBody>
      </p:sp>
      <p:sp>
        <p:nvSpPr>
          <p:cNvPr id="203" name="Google Shape;20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9/28/2020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9/28/2020</a:t>
            </a:r>
            <a:endParaRPr/>
          </a:p>
        </p:txBody>
      </p:sp>
      <p:sp>
        <p:nvSpPr>
          <p:cNvPr id="212" name="Google Shape;21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617" y="191146"/>
            <a:ext cx="7924800" cy="6478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Infix to Postfix Conversion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9/28/2020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Introduction</a:t>
            </a:r>
            <a:endParaRPr sz="4000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Expression conversion is the most important application of stacks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Given an infix expression can be converted to both prefix and postfix notations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Based on the Computer Architecture either Infix to Postfix or Infix to Prefix conversion is followed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9/28/2020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What is Infix, Postfix &amp; Prefix?</a:t>
            </a:r>
            <a:endParaRPr sz="400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/>
              <a:t>Infix Expression</a:t>
            </a:r>
            <a:r>
              <a:rPr lang="en-US" sz="2600"/>
              <a:t> : The operator appears in-between every pair of operands. </a:t>
            </a:r>
            <a:r>
              <a:rPr lang="en-US" sz="2600" b="1">
                <a:solidFill>
                  <a:srgbClr val="C00000"/>
                </a:solidFill>
              </a:rPr>
              <a:t>operand1 operator operand2 (a+b)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>
              <a:solidFill>
                <a:srgbClr val="C00000"/>
              </a:solidFill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/>
              <a:t>Postfix expression</a:t>
            </a:r>
            <a:r>
              <a:rPr lang="en-US" sz="2600"/>
              <a:t>: </a:t>
            </a:r>
            <a:r>
              <a:rPr lang="en-US" sz="2800"/>
              <a:t>The operator appears in the expression after the operands</a:t>
            </a:r>
            <a:r>
              <a:rPr lang="en-US" sz="2600"/>
              <a:t>. </a:t>
            </a:r>
            <a:r>
              <a:rPr lang="en-US" sz="2600" b="1">
                <a:solidFill>
                  <a:srgbClr val="C00000"/>
                </a:solidFill>
              </a:rPr>
              <a:t>operand1 operand2 operator (ab+)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>
              <a:solidFill>
                <a:srgbClr val="C00000"/>
              </a:solidFill>
            </a:endParaRPr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/>
              <a:t>Prefix</a:t>
            </a:r>
            <a:r>
              <a:rPr lang="en-US" sz="2600"/>
              <a:t> </a:t>
            </a:r>
            <a:r>
              <a:rPr lang="en-US" sz="2600" b="1"/>
              <a:t>expression</a:t>
            </a:r>
            <a:r>
              <a:rPr lang="en-US" sz="2600"/>
              <a:t>: The operator appears in the expression before the operands. </a:t>
            </a:r>
            <a:r>
              <a:rPr lang="en-US" sz="2600" b="1">
                <a:solidFill>
                  <a:srgbClr val="C00000"/>
                </a:solidFill>
              </a:rPr>
              <a:t>operator operand1 operand2 (+ab)</a:t>
            </a:r>
            <a:endParaRPr sz="2600"/>
          </a:p>
        </p:txBody>
      </p:sp>
      <p:sp>
        <p:nvSpPr>
          <p:cNvPr id="116" name="Google Shape;11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9/28/2020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Example – Infix, Prefix &amp; Postfix</a:t>
            </a:r>
            <a:endParaRPr sz="4000"/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1295400" y="1981200"/>
          <a:ext cx="6934175" cy="3352750"/>
        </p:xfrm>
        <a:graphic>
          <a:graphicData uri="http://schemas.openxmlformats.org/drawingml/2006/table">
            <a:tbl>
              <a:tblPr firstRow="1" firstCol="1" bandRow="1">
                <a:noFill/>
                <a:tableStyleId>{BE0D6D74-FC2F-411C-AA8E-B180640089FA}</a:tableStyleId>
              </a:tblPr>
              <a:tblGrid>
                <a:gridCol w="228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Infix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Prefix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Postfix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+ B) / D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+ A B D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B + D /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+ B) / (D + E)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+ A B + D E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B + D E + /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- B / C + E)/(A + B)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+ - A / B C E + A B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B C / - E + A B + /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 </a:t>
                      </a:r>
                      <a:r>
                        <a:rPr lang="en-US" sz="1800" b="1" u="none" strike="noStrike" cap="none" baseline="30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^ </a:t>
                      </a: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2 </a:t>
                      </a: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- 4 * A * C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^ B 2 * * 4 A C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2 ^ 4 A * C * -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" name="Google Shape;12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9/28/2020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Why postfix representation of the expression?</a:t>
            </a:r>
            <a:br>
              <a:rPr lang="en-US"/>
            </a:b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Infix expressions are readable and solvable by humans because of easily distinguishable order of operators, but compiler doesn't have integrated order of operators.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compiler scans the expression either from left to right or from right to left.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br>
              <a:rPr lang="en-US" sz="2600"/>
            </a:br>
            <a:endParaRPr sz="2600"/>
          </a:p>
        </p:txBody>
      </p:sp>
      <p:sp>
        <p:nvSpPr>
          <p:cNvPr id="134" name="Google Shape;13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9/28/2020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Why postfix representation of the expression?</a:t>
            </a:r>
            <a:br>
              <a:rPr lang="en-US"/>
            </a:b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Consider the below expression: a op1 b op2 c op3 d</a:t>
            </a:r>
            <a:br>
              <a:rPr lang="en-US" sz="2600"/>
            </a:br>
            <a:r>
              <a:rPr lang="en-US" sz="2600"/>
              <a:t>If op1 = +, op2 = *, op3 = +	</a:t>
            </a:r>
            <a:endParaRPr/>
          </a:p>
          <a:p>
            <a:pPr marL="0" lvl="0" indent="0" algn="ctr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>
              <a:solidFill>
                <a:srgbClr val="C00000"/>
              </a:solidFill>
            </a:endParaRPr>
          </a:p>
          <a:p>
            <a:pPr marL="0" lvl="0" indent="0" algn="ctr" rtl="0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lang="en-US" sz="2600" b="1">
                <a:solidFill>
                  <a:srgbClr val="C00000"/>
                </a:solidFill>
              </a:rPr>
              <a:t>a + b *c +d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>
              <a:solidFill>
                <a:srgbClr val="C00000"/>
              </a:solidFill>
            </a:endParaRPr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compiler first scans the expression to evaluate the expression b * c, then again scan the expression to add a to it. The result is then added to d after another scan.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br>
              <a:rPr lang="en-US" sz="2600"/>
            </a:br>
            <a:endParaRPr sz="2600"/>
          </a:p>
        </p:txBody>
      </p:sp>
      <p:sp>
        <p:nvSpPr>
          <p:cNvPr id="143" name="Google Shape;14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9/28/2020</a:t>
            </a:r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b="1"/>
              <a:t>Why postfix representation of the expression?</a:t>
            </a:r>
            <a:br>
              <a:rPr lang="en-US"/>
            </a:b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repeated scanning makes it very in-efficient. It is better to convert the expression to postfix(or prefix) form before evaluation.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corresponding expression in postfix form is: abc*+d+. </a:t>
            </a:r>
            <a:endParaRPr sz="2600"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postfix expressions can be evaluated easily in a single scan  using a stack.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br>
              <a:rPr lang="en-US" sz="2600"/>
            </a:br>
            <a:endParaRPr sz="2600"/>
          </a:p>
        </p:txBody>
      </p:sp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9/28/2020</a:t>
            </a: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520"/>
              <a:buFont typeface="Courier New"/>
              <a:buNone/>
            </a:pPr>
            <a:r>
              <a:rPr lang="en-US" sz="252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Algorithm to convert an Infix notation into postfix notation</a:t>
            </a:r>
            <a:br>
              <a:rPr lang="en-US" sz="2520"/>
            </a:br>
            <a:endParaRPr sz="2520"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Step 1: Add ‘)” to the end of the infix expression</a:t>
            </a:r>
            <a:endParaRPr sz="370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Step 2: Push “(“ on to the stack</a:t>
            </a:r>
            <a:endParaRPr sz="37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Step 3: Repeat until each character in the infix notation is scanned</a:t>
            </a:r>
            <a:endParaRPr sz="370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IF a “(“ is encountered, push it on the stack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an operator is encountered push into the stack based on the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higher precedence order.</a:t>
            </a:r>
            <a:endParaRPr sz="3700">
              <a:solidFill>
                <a:srgbClr val="C0000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	IF an operand (whether a digit or an alphabet) is encountered,  </a:t>
            </a:r>
            <a:endParaRPr sz="3330">
              <a:solidFill>
                <a:srgbClr val="C0000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add it to the postfix expression.</a:t>
            </a:r>
            <a:endParaRPr sz="333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8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IF a “)” is encountered, then;</a:t>
            </a:r>
            <a:endParaRPr sz="3700">
              <a:solidFill>
                <a:srgbClr val="00B050"/>
              </a:solidFill>
            </a:endParaRPr>
          </a:p>
          <a:p>
            <a:pPr marL="83820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a. Repeatedly pop from stack and add it to the postfix expression until a “(” is encountered.</a:t>
            </a:r>
            <a:endParaRPr sz="296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b. Discard the “(“. That is, remove the “(“ from stack and        	     do not</a:t>
            </a:r>
            <a:r>
              <a:rPr lang="en-US" sz="3700">
                <a:solidFill>
                  <a:srgbClr val="00B050"/>
                </a:solidFill>
              </a:rPr>
              <a:t>  </a:t>
            </a:r>
            <a:r>
              <a:rPr lang="en-US" sz="148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add it to the postfix expression</a:t>
            </a:r>
            <a:endParaRPr sz="3700">
              <a:solidFill>
                <a:srgbClr val="00B050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an operator X is encountered, then;</a:t>
            </a:r>
            <a:endParaRPr sz="3330">
              <a:solidFill>
                <a:srgbClr val="C00000"/>
              </a:solidFill>
            </a:endParaRPr>
          </a:p>
          <a:p>
            <a:pPr marL="83820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a. Repeatedly pop from stack and add each operator (popped     from the stack) to the postfix expression which has the same precedence or a higher precedence than X</a:t>
            </a:r>
            <a:endParaRPr sz="296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b. Push the operator X to the stack</a:t>
            </a:r>
            <a:endParaRPr sz="370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Step 4: Repeatedly pop from the stack and add it to the postfix expression until the stack is empty</a:t>
            </a:r>
            <a:endParaRPr sz="37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8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Step 5: EXIT</a:t>
            </a:r>
            <a:endParaRPr sz="370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  <p:sp>
        <p:nvSpPr>
          <p:cNvPr id="161" name="Google Shape;1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SRM Institutue of Science and Technology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cxnSp>
        <p:nvCxnSpPr>
          <p:cNvPr id="163" name="Google Shape;163;p9"/>
          <p:cNvCxnSpPr/>
          <p:nvPr/>
        </p:nvCxnSpPr>
        <p:spPr>
          <a:xfrm>
            <a:off x="-3006525" y="1084825"/>
            <a:ext cx="1898100" cy="180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9"/>
          <p:cNvCxnSpPr/>
          <p:nvPr/>
        </p:nvCxnSpPr>
        <p:spPr>
          <a:xfrm flipH="1">
            <a:off x="-3000525" y="4129100"/>
            <a:ext cx="1886100" cy="152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9"/>
          <p:cNvSpPr/>
          <p:nvPr/>
        </p:nvSpPr>
        <p:spPr>
          <a:xfrm>
            <a:off x="-1108425" y="2557450"/>
            <a:ext cx="771600" cy="642900"/>
          </a:xfrm>
          <a:prstGeom prst="rightArrow">
            <a:avLst>
              <a:gd name="adj1" fmla="val 50000"/>
              <a:gd name="adj2" fmla="val 1200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9"/>
          <p:cNvCxnSpPr/>
          <p:nvPr/>
        </p:nvCxnSpPr>
        <p:spPr>
          <a:xfrm>
            <a:off x="-1258425" y="4129100"/>
            <a:ext cx="1058400" cy="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DD23EBDFCE6D42B8F019864E7120EF" ma:contentTypeVersion="8" ma:contentTypeDescription="Create a new document." ma:contentTypeScope="" ma:versionID="c87d8eeaf315f31a7231df943a870757">
  <xsd:schema xmlns:xsd="http://www.w3.org/2001/XMLSchema" xmlns:xs="http://www.w3.org/2001/XMLSchema" xmlns:p="http://schemas.microsoft.com/office/2006/metadata/properties" xmlns:ns2="1895ab55-8c32-4bf7-8e68-ee7a11ecdaae" targetNamespace="http://schemas.microsoft.com/office/2006/metadata/properties" ma:root="true" ma:fieldsID="c28c3dbf4e33639064d644b1265b49fe" ns2:_="">
    <xsd:import namespace="1895ab55-8c32-4bf7-8e68-ee7a11ecda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5ab55-8c32-4bf7-8e68-ee7a11ecd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3A6E77-0C5F-4519-BA7D-FC3FF698AB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4CA096-7CFA-4CB7-9C9D-3557CBC8D957}">
  <ds:schemaRefs>
    <ds:schemaRef ds:uri="1895ab55-8c32-4bf7-8e68-ee7a11ecda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D174B9-9EFB-443A-866B-9EC50BD501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Stack - Applications </vt:lpstr>
      <vt:lpstr>Infix to Postfix Conversion</vt:lpstr>
      <vt:lpstr>Introduction</vt:lpstr>
      <vt:lpstr>What is Infix, Postfix &amp; Prefix?</vt:lpstr>
      <vt:lpstr>Example – Infix, Prefix &amp; Postfix</vt:lpstr>
      <vt:lpstr>Why postfix representation of the expression? </vt:lpstr>
      <vt:lpstr>Why postfix representation of the expression? </vt:lpstr>
      <vt:lpstr>Why postfix representation of the expression? </vt:lpstr>
      <vt:lpstr>Algorithm to convert an Infix notation into postfix notation </vt:lpstr>
      <vt:lpstr>Example: </vt:lpstr>
      <vt:lpstr>Exercise Problems to Solve  Infix to Postfix conversion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- Applications </dc:title>
  <dc:creator>ismail - [2010]</dc:creator>
  <cp:revision>2</cp:revision>
  <dcterms:created xsi:type="dcterms:W3CDTF">2020-07-17T04:57:16Z</dcterms:created>
  <dcterms:modified xsi:type="dcterms:W3CDTF">2021-12-06T11:56:04Z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0x01010046DD23EBDFCE6D42B8F019864E7120EF</vt:lpwstr>
  </property>
</Properties>
</file>