
<file path=[Content_Types].xml><?xml version="1.0" encoding="utf-8"?>
<Types xmlns="http://schemas.openxmlformats.org/package/2006/content-types">
  <Default Extension="bin" ContentType="application/vnd.openxmlformats-officedocument.oleObject"/>
  <Default Extension="fntdata" ContentType="application/x-fontdata"/>
  <Default Extension="gif" ContentType="image/gi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Lst>
  <p:sldSz cx="9144000" cy="6858000" type="screen4x3"/>
  <p:notesSz cx="6858000" cy="9144000"/>
  <p:embeddedFontLst>
    <p:embeddedFont>
      <p:font typeface="Aharoni" panose="02010803020104030203" pitchFamily="2" charset="-79"/>
      <p:bold r:id="rId170"/>
    </p:embeddedFont>
    <p:embeddedFont>
      <p:font typeface="Bodoni" panose="020B0604020202020204" charset="0"/>
      <p:regular r:id="rId171"/>
      <p:bold r:id="rId172"/>
      <p:italic r:id="rId173"/>
      <p:boldItalic r:id="rId174"/>
    </p:embeddedFont>
    <p:embeddedFont>
      <p:font typeface="Calibri" panose="020F0502020204030204" pitchFamily="34" charset="0"/>
      <p:regular r:id="rId175"/>
      <p:bold r:id="rId176"/>
      <p:italic r:id="rId177"/>
      <p:boldItalic r:id="rId178"/>
    </p:embeddedFont>
    <p:embeddedFont>
      <p:font typeface="Garamond" panose="02020404030301010803" pitchFamily="18" charset="0"/>
      <p:regular r:id="rId179"/>
      <p:bold r:id="rId180"/>
      <p:italic r:id="rId181"/>
      <p:boldItalic r:id="rId182"/>
    </p:embeddedFont>
    <p:embeddedFont>
      <p:font typeface="Tahoma" panose="020B0604030504040204" pitchFamily="34" charset="0"/>
      <p:regular r:id="rId183"/>
      <p:bold r:id="rId1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5" roundtripDataSignature="AMtx7miKnjlq5vinmZyesTQ/W8x3KaVP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DC1ABF-19B7-4B77-ACA3-0A2E072AAF87}">
  <a:tblStyle styleId="{CDDC1ABF-19B7-4B77-ACA3-0A2E072AAF87}" styleName="Table_0">
    <a:wholeTbl>
      <a:tcTxStyle b="off" i="off">
        <a:font>
          <a:latin typeface="Times New Roman"/>
          <a:ea typeface="Times New Roman"/>
          <a:cs typeface="Times New Roman"/>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Times New Roman"/>
          <a:ea typeface="Times New Roman"/>
          <a:cs typeface="Times New Roman"/>
        </a:font>
        <a:schemeClr val="lt1"/>
      </a:tcTxStyle>
      <a:tcStyle>
        <a:tcBdr/>
        <a:fill>
          <a:solidFill>
            <a:schemeClr val="accent1"/>
          </a:solidFill>
        </a:fill>
      </a:tcStyle>
    </a:lastCol>
    <a:firstCol>
      <a:tcTxStyle b="on" i="off">
        <a:font>
          <a:latin typeface="Times New Roman"/>
          <a:ea typeface="Times New Roman"/>
          <a:cs typeface="Times New Roman"/>
        </a:font>
        <a:schemeClr val="lt1"/>
      </a:tcTxStyle>
      <a:tcStyle>
        <a:tcBdr/>
        <a:fill>
          <a:solidFill>
            <a:schemeClr val="accent1"/>
          </a:solidFill>
        </a:fill>
      </a:tcStyle>
    </a:firstCol>
    <a:lastRow>
      <a:tcTxStyle b="on" i="off">
        <a:font>
          <a:latin typeface="Times New Roman"/>
          <a:ea typeface="Times New Roman"/>
          <a:cs typeface="Times New Roman"/>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imes New Roman"/>
          <a:ea typeface="Times New Roman"/>
          <a:cs typeface="Times New Roman"/>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font" Target="fonts/font1.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font" Target="fonts/font12.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font" Target="fonts/font2.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font" Target="fonts/font13.fntdata"/><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font" Target="fonts/font3.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font" Target="fonts/font1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font" Target="fonts/font9.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font" Target="fonts/font15.fntdata"/><Relationship Id="rId189"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font" Target="fonts/font5.fntdata"/><Relationship Id="rId179" Type="http://schemas.openxmlformats.org/officeDocument/2006/relationships/font" Target="fonts/font10.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notesMaster" Target="notesMasters/notesMaster1.xml"/><Relationship Id="rId185"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font" Target="fonts/font11.fntdata"/><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font" Target="fonts/font6.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font" Target="fonts/font7.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viewProps" Target="viewProps.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font" Target="fonts/font8.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p1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2" name="Google Shape;1042;p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p1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 name="Google Shape;1048;p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p1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4" name="Google Shape;1054;p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2" name="Google Shape;1062;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p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9" name="Google Shape;1069;p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5" name="Google Shape;1075;p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p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2" name="Google Shape;1082;p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8" name="Google Shape;1088;p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p10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5" name="Google Shape;1095;p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p10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1" name="Google Shape;1101;p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p1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1" name="Google Shape;1121;p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1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7" name="Google Shape;1127;p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1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5" name="Google Shape;1135;p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p1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2" name="Google Shape;1142;p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p1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8" name="Google Shape;1148;p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p1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6" name="Google Shape;1156;p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p1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5" name="Google Shape;1165;p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p1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3" name="Google Shape;1173;p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p1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9" name="Google Shape;1179;p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p1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5" name="Google Shape;1185;p1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p1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3" name="Google Shape;1193;p1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94" name="Google Shape;1194;p1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120</a:t>
            </a:fld>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p1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0" name="Google Shape;1200;p1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p1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8" name="Google Shape;1208;p1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p1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4" name="Google Shape;1214;p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p1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1" name="Google Shape;1221;p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p1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7" name="Google Shape;1227;p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p1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3" name="Google Shape;1233;p1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p1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9" name="Google Shape;1239;p1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p1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5" name="Google Shape;1245;p1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p1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1" name="Google Shape;1251;p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p1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7" name="Google Shape;1257;p1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p1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3" name="Google Shape;1263;p1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p1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9" name="Google Shape;1269;p1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p1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5" name="Google Shape;1275;p1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9"/>
        <p:cNvGrpSpPr/>
        <p:nvPr/>
      </p:nvGrpSpPr>
      <p:grpSpPr>
        <a:xfrm>
          <a:off x="0" y="0"/>
          <a:ext cx="0" cy="0"/>
          <a:chOff x="0" y="0"/>
          <a:chExt cx="0" cy="0"/>
        </a:xfrm>
      </p:grpSpPr>
      <p:sp>
        <p:nvSpPr>
          <p:cNvPr id="1280" name="Google Shape;1280;p1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1" name="Google Shape;1281;p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p1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9" name="Google Shape;1289;p1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p1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5" name="Google Shape;1295;p1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p1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4" name="Google Shape;1304;p1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p13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311" name="Google Shape;1311;p138: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p13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319" name="Google Shape;1319;p139: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6"/>
        <p:cNvGrpSpPr/>
        <p:nvPr/>
      </p:nvGrpSpPr>
      <p:grpSpPr>
        <a:xfrm>
          <a:off x="0" y="0"/>
          <a:ext cx="0" cy="0"/>
          <a:chOff x="0" y="0"/>
          <a:chExt cx="0" cy="0"/>
        </a:xfrm>
      </p:grpSpPr>
      <p:sp>
        <p:nvSpPr>
          <p:cNvPr id="1327" name="Google Shape;1327;p14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328" name="Google Shape;1328;p140: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5"/>
        <p:cNvGrpSpPr/>
        <p:nvPr/>
      </p:nvGrpSpPr>
      <p:grpSpPr>
        <a:xfrm>
          <a:off x="0" y="0"/>
          <a:ext cx="0" cy="0"/>
          <a:chOff x="0" y="0"/>
          <a:chExt cx="0" cy="0"/>
        </a:xfrm>
      </p:grpSpPr>
      <p:sp>
        <p:nvSpPr>
          <p:cNvPr id="1336" name="Google Shape;1336;p14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337" name="Google Shape;1337;p141: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3"/>
        <p:cNvGrpSpPr/>
        <p:nvPr/>
      </p:nvGrpSpPr>
      <p:grpSpPr>
        <a:xfrm>
          <a:off x="0" y="0"/>
          <a:ext cx="0" cy="0"/>
          <a:chOff x="0" y="0"/>
          <a:chExt cx="0" cy="0"/>
        </a:xfrm>
      </p:grpSpPr>
      <p:sp>
        <p:nvSpPr>
          <p:cNvPr id="1344" name="Google Shape;1344;p1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5" name="Google Shape;1345;p1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p14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351" name="Google Shape;1351;p143: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p14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359" name="Google Shape;1359;p144: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p1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9" name="Google Shape;1369;p1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3"/>
        <p:cNvGrpSpPr/>
        <p:nvPr/>
      </p:nvGrpSpPr>
      <p:grpSpPr>
        <a:xfrm>
          <a:off x="0" y="0"/>
          <a:ext cx="0" cy="0"/>
          <a:chOff x="0" y="0"/>
          <a:chExt cx="0" cy="0"/>
        </a:xfrm>
      </p:grpSpPr>
      <p:sp>
        <p:nvSpPr>
          <p:cNvPr id="1374" name="Google Shape;1374;p1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5" name="Google Shape;1375;p1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
        <p:cNvGrpSpPr/>
        <p:nvPr/>
      </p:nvGrpSpPr>
      <p:grpSpPr>
        <a:xfrm>
          <a:off x="0" y="0"/>
          <a:ext cx="0" cy="0"/>
          <a:chOff x="0" y="0"/>
          <a:chExt cx="0" cy="0"/>
        </a:xfrm>
      </p:grpSpPr>
      <p:sp>
        <p:nvSpPr>
          <p:cNvPr id="1380" name="Google Shape;1380;p14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381" name="Google Shape;1381;p147: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p14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389" name="Google Shape;1389;p148: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7"/>
        <p:cNvGrpSpPr/>
        <p:nvPr/>
      </p:nvGrpSpPr>
      <p:grpSpPr>
        <a:xfrm>
          <a:off x="0" y="0"/>
          <a:ext cx="0" cy="0"/>
          <a:chOff x="0" y="0"/>
          <a:chExt cx="0" cy="0"/>
        </a:xfrm>
      </p:grpSpPr>
      <p:sp>
        <p:nvSpPr>
          <p:cNvPr id="1398" name="Google Shape;1398;p14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399" name="Google Shape;1399;p149: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p15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409" name="Google Shape;1409;p150: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p15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419" name="Google Shape;1419;p151: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p152: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29" name="Google Shape;1429;p15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p153: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36" name="Google Shape;1436;p15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p154: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42" name="Google Shape;1442;p15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p155: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49" name="Google Shape;1449;p15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p156: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55" name="Google Shape;1455;p15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9"/>
        <p:cNvGrpSpPr/>
        <p:nvPr/>
      </p:nvGrpSpPr>
      <p:grpSpPr>
        <a:xfrm>
          <a:off x="0" y="0"/>
          <a:ext cx="0" cy="0"/>
          <a:chOff x="0" y="0"/>
          <a:chExt cx="0" cy="0"/>
        </a:xfrm>
      </p:grpSpPr>
      <p:sp>
        <p:nvSpPr>
          <p:cNvPr id="1460" name="Google Shape;1460;p157: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61" name="Google Shape;1461;p15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p158: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69" name="Google Shape;1469;p15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p159: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76" name="Google Shape;1476;p15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p160: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82" name="Google Shape;1482;p16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p161: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88" name="Google Shape;1488;p16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p162: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95" name="Google Shape;1495;p16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0"/>
        <p:cNvGrpSpPr/>
        <p:nvPr/>
      </p:nvGrpSpPr>
      <p:grpSpPr>
        <a:xfrm>
          <a:off x="0" y="0"/>
          <a:ext cx="0" cy="0"/>
          <a:chOff x="0" y="0"/>
          <a:chExt cx="0" cy="0"/>
        </a:xfrm>
      </p:grpSpPr>
      <p:sp>
        <p:nvSpPr>
          <p:cNvPr id="1501" name="Google Shape;1501;p1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2" name="Google Shape;1502;p1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6"/>
        <p:cNvGrpSpPr/>
        <p:nvPr/>
      </p:nvGrpSpPr>
      <p:grpSpPr>
        <a:xfrm>
          <a:off x="0" y="0"/>
          <a:ext cx="0" cy="0"/>
          <a:chOff x="0" y="0"/>
          <a:chExt cx="0" cy="0"/>
        </a:xfrm>
      </p:grpSpPr>
      <p:sp>
        <p:nvSpPr>
          <p:cNvPr id="1507" name="Google Shape;1507;p164: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08" name="Google Shape;1508;p16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p1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5" name="Google Shape;1515;p1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p1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1" name="Google Shape;1521;p1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p1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7" name="Google Shape;1527;p1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5" name="Google Shape;42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8" name="Google Shape;498;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4" name="Google Shape;504;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0" name="Google Shape;530;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000" b="0">
                <a:solidFill>
                  <a:schemeClr val="dk1"/>
                </a:solidFill>
                <a:latin typeface="Times New Roman"/>
                <a:ea typeface="Times New Roman"/>
                <a:cs typeface="Times New Roman"/>
                <a:sym typeface="Times New Roman"/>
              </a:rPr>
              <a:t>52</a:t>
            </a:fld>
            <a:endParaRPr sz="1000" b="0">
              <a:solidFill>
                <a:schemeClr val="dk1"/>
              </a:solidFill>
              <a:latin typeface="Times New Roman"/>
              <a:ea typeface="Times New Roman"/>
              <a:cs typeface="Times New Roman"/>
              <a:sym typeface="Times New Roman"/>
            </a:endParaRPr>
          </a:p>
        </p:txBody>
      </p:sp>
      <p:sp>
        <p:nvSpPr>
          <p:cNvPr id="554" name="Google Shape;554;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5" name="Google Shape;555;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000" b="0">
                <a:solidFill>
                  <a:schemeClr val="dk1"/>
                </a:solidFill>
                <a:latin typeface="Times New Roman"/>
                <a:ea typeface="Times New Roman"/>
                <a:cs typeface="Times New Roman"/>
                <a:sym typeface="Times New Roman"/>
              </a:rPr>
              <a:t>53</a:t>
            </a:fld>
            <a:endParaRPr sz="1000" b="0">
              <a:solidFill>
                <a:schemeClr val="dk1"/>
              </a:solidFill>
              <a:latin typeface="Times New Roman"/>
              <a:ea typeface="Times New Roman"/>
              <a:cs typeface="Times New Roman"/>
              <a:sym typeface="Times New Roman"/>
            </a:endParaRPr>
          </a:p>
        </p:txBody>
      </p:sp>
      <p:sp>
        <p:nvSpPr>
          <p:cNvPr id="574" name="Google Shape;574;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5" name="Google Shape;575;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000" b="0">
                <a:solidFill>
                  <a:schemeClr val="dk1"/>
                </a:solidFill>
                <a:latin typeface="Times New Roman"/>
                <a:ea typeface="Times New Roman"/>
                <a:cs typeface="Times New Roman"/>
                <a:sym typeface="Times New Roman"/>
              </a:rPr>
              <a:t>54</a:t>
            </a:fld>
            <a:endParaRPr sz="1000" b="0">
              <a:solidFill>
                <a:schemeClr val="dk1"/>
              </a:solidFill>
              <a:latin typeface="Times New Roman"/>
              <a:ea typeface="Times New Roman"/>
              <a:cs typeface="Times New Roman"/>
              <a:sym typeface="Times New Roman"/>
            </a:endParaRPr>
          </a:p>
        </p:txBody>
      </p:sp>
      <p:sp>
        <p:nvSpPr>
          <p:cNvPr id="596" name="Google Shape;596;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7" name="Google Shape;597;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000" b="0">
                <a:solidFill>
                  <a:schemeClr val="dk1"/>
                </a:solidFill>
                <a:latin typeface="Times New Roman"/>
                <a:ea typeface="Times New Roman"/>
                <a:cs typeface="Times New Roman"/>
                <a:sym typeface="Times New Roman"/>
              </a:rPr>
              <a:t>55</a:t>
            </a:fld>
            <a:endParaRPr sz="1000" b="0">
              <a:solidFill>
                <a:schemeClr val="dk1"/>
              </a:solidFill>
              <a:latin typeface="Times New Roman"/>
              <a:ea typeface="Times New Roman"/>
              <a:cs typeface="Times New Roman"/>
              <a:sym typeface="Times New Roman"/>
            </a:endParaRPr>
          </a:p>
        </p:txBody>
      </p:sp>
      <p:sp>
        <p:nvSpPr>
          <p:cNvPr id="603" name="Google Shape;603;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4" name="Google Shape;604;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000" b="0">
                <a:solidFill>
                  <a:schemeClr val="dk1"/>
                </a:solidFill>
                <a:latin typeface="Times New Roman"/>
                <a:ea typeface="Times New Roman"/>
                <a:cs typeface="Times New Roman"/>
                <a:sym typeface="Times New Roman"/>
              </a:rPr>
              <a:t>56</a:t>
            </a:fld>
            <a:endParaRPr sz="1000" b="0">
              <a:solidFill>
                <a:schemeClr val="dk1"/>
              </a:solidFill>
              <a:latin typeface="Times New Roman"/>
              <a:ea typeface="Times New Roman"/>
              <a:cs typeface="Times New Roman"/>
              <a:sym typeface="Times New Roman"/>
            </a:endParaRPr>
          </a:p>
        </p:txBody>
      </p:sp>
      <p:sp>
        <p:nvSpPr>
          <p:cNvPr id="610" name="Google Shape;610;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1" name="Google Shape;611;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000" b="0">
                <a:solidFill>
                  <a:schemeClr val="dk1"/>
                </a:solidFill>
                <a:latin typeface="Times New Roman"/>
                <a:ea typeface="Times New Roman"/>
                <a:cs typeface="Times New Roman"/>
                <a:sym typeface="Times New Roman"/>
              </a:rPr>
              <a:t>57</a:t>
            </a:fld>
            <a:endParaRPr sz="1000" b="0">
              <a:solidFill>
                <a:schemeClr val="dk1"/>
              </a:solidFill>
              <a:latin typeface="Times New Roman"/>
              <a:ea typeface="Times New Roman"/>
              <a:cs typeface="Times New Roman"/>
              <a:sym typeface="Times New Roman"/>
            </a:endParaRPr>
          </a:p>
        </p:txBody>
      </p:sp>
      <p:sp>
        <p:nvSpPr>
          <p:cNvPr id="628" name="Google Shape;628;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9" name="Google Shape;629;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000" b="0">
                <a:solidFill>
                  <a:schemeClr val="dk1"/>
                </a:solidFill>
                <a:latin typeface="Times New Roman"/>
                <a:ea typeface="Times New Roman"/>
                <a:cs typeface="Times New Roman"/>
                <a:sym typeface="Times New Roman"/>
              </a:rPr>
              <a:t>58</a:t>
            </a:fld>
            <a:endParaRPr sz="1000" b="0">
              <a:solidFill>
                <a:schemeClr val="dk1"/>
              </a:solidFill>
              <a:latin typeface="Times New Roman"/>
              <a:ea typeface="Times New Roman"/>
              <a:cs typeface="Times New Roman"/>
              <a:sym typeface="Times New Roman"/>
            </a:endParaRPr>
          </a:p>
        </p:txBody>
      </p:sp>
      <p:sp>
        <p:nvSpPr>
          <p:cNvPr id="649" name="Google Shape;649;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0" name="Google Shape;650;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000" b="0">
                <a:solidFill>
                  <a:schemeClr val="dk1"/>
                </a:solidFill>
                <a:latin typeface="Times New Roman"/>
                <a:ea typeface="Times New Roman"/>
                <a:cs typeface="Times New Roman"/>
                <a:sym typeface="Times New Roman"/>
              </a:rPr>
              <a:t>59</a:t>
            </a:fld>
            <a:endParaRPr sz="1000" b="0">
              <a:solidFill>
                <a:schemeClr val="dk1"/>
              </a:solidFill>
              <a:latin typeface="Times New Roman"/>
              <a:ea typeface="Times New Roman"/>
              <a:cs typeface="Times New Roman"/>
              <a:sym typeface="Times New Roman"/>
            </a:endParaRPr>
          </a:p>
        </p:txBody>
      </p:sp>
      <p:sp>
        <p:nvSpPr>
          <p:cNvPr id="672" name="Google Shape;672;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3" name="Google Shape;673;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000" b="0">
                <a:solidFill>
                  <a:schemeClr val="dk1"/>
                </a:solidFill>
                <a:latin typeface="Times New Roman"/>
                <a:ea typeface="Times New Roman"/>
                <a:cs typeface="Times New Roman"/>
                <a:sym typeface="Times New Roman"/>
              </a:rPr>
              <a:t>60</a:t>
            </a:fld>
            <a:endParaRPr sz="1000" b="0">
              <a:solidFill>
                <a:schemeClr val="dk1"/>
              </a:solidFill>
              <a:latin typeface="Times New Roman"/>
              <a:ea typeface="Times New Roman"/>
              <a:cs typeface="Times New Roman"/>
              <a:sym typeface="Times New Roman"/>
            </a:endParaRPr>
          </a:p>
        </p:txBody>
      </p:sp>
      <p:sp>
        <p:nvSpPr>
          <p:cNvPr id="682" name="Google Shape;682;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3" name="Google Shape;683;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p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000" b="0">
                <a:solidFill>
                  <a:schemeClr val="dk1"/>
                </a:solidFill>
                <a:latin typeface="Times New Roman"/>
                <a:ea typeface="Times New Roman"/>
                <a:cs typeface="Times New Roman"/>
                <a:sym typeface="Times New Roman"/>
              </a:rPr>
              <a:t>61</a:t>
            </a:fld>
            <a:endParaRPr sz="1000" b="0">
              <a:solidFill>
                <a:schemeClr val="dk1"/>
              </a:solidFill>
              <a:latin typeface="Times New Roman"/>
              <a:ea typeface="Times New Roman"/>
              <a:cs typeface="Times New Roman"/>
              <a:sym typeface="Times New Roman"/>
            </a:endParaRPr>
          </a:p>
        </p:txBody>
      </p:sp>
      <p:sp>
        <p:nvSpPr>
          <p:cNvPr id="704" name="Google Shape;704;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5" name="Google Shape;705;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000" b="0">
                <a:solidFill>
                  <a:schemeClr val="dk1"/>
                </a:solidFill>
                <a:latin typeface="Times New Roman"/>
                <a:ea typeface="Times New Roman"/>
                <a:cs typeface="Times New Roman"/>
                <a:sym typeface="Times New Roman"/>
              </a:rPr>
              <a:t>62</a:t>
            </a:fld>
            <a:endParaRPr sz="1000" b="0">
              <a:solidFill>
                <a:schemeClr val="dk1"/>
              </a:solidFill>
              <a:latin typeface="Times New Roman"/>
              <a:ea typeface="Times New Roman"/>
              <a:cs typeface="Times New Roman"/>
              <a:sym typeface="Times New Roman"/>
            </a:endParaRPr>
          </a:p>
        </p:txBody>
      </p:sp>
      <p:sp>
        <p:nvSpPr>
          <p:cNvPr id="712" name="Google Shape;712;p62:notes"/>
          <p:cNvSpPr>
            <a:spLocks noGrp="1" noRot="1" noChangeAspect="1"/>
          </p:cNvSpPr>
          <p:nvPr>
            <p:ph type="sldImg" idx="2"/>
          </p:nvPr>
        </p:nvSpPr>
        <p:spPr>
          <a:xfrm>
            <a:off x="1257300" y="720725"/>
            <a:ext cx="4802188" cy="36020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3" name="Google Shape;713;p62:notes"/>
          <p:cNvSpPr txBox="1">
            <a:spLocks noGrp="1"/>
          </p:cNvSpPr>
          <p:nvPr>
            <p:ph type="body" idx="1"/>
          </p:nvPr>
        </p:nvSpPr>
        <p:spPr>
          <a:xfrm>
            <a:off x="731838" y="4562475"/>
            <a:ext cx="5851525" cy="4318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Note the signature of main() – it’s an array parameter.  And, like other examples we’ve given, it takes the number of elements as a parameter.  Why?</a:t>
            </a:r>
            <a:endParaRPr/>
          </a:p>
          <a:p>
            <a:pPr marL="0" lvl="0" indent="0" algn="l" rtl="0">
              <a:spcBef>
                <a:spcPts val="0"/>
              </a:spcBef>
              <a:spcAft>
                <a:spcPts val="0"/>
              </a:spcAft>
              <a:buNone/>
            </a:pPr>
            <a:endParaRPr/>
          </a:p>
          <a:p>
            <a:pPr marL="0" lvl="0" indent="0" algn="l" rtl="0">
              <a:spcBef>
                <a:spcPts val="0"/>
              </a:spcBef>
              <a:spcAft>
                <a:spcPts val="0"/>
              </a:spcAft>
              <a:buNone/>
            </a:pPr>
            <a:r>
              <a:rPr lang="en-US"/>
              <a:t>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p6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000" b="0">
                <a:solidFill>
                  <a:schemeClr val="dk1"/>
                </a:solidFill>
                <a:latin typeface="Times New Roman"/>
                <a:ea typeface="Times New Roman"/>
                <a:cs typeface="Times New Roman"/>
                <a:sym typeface="Times New Roman"/>
              </a:rPr>
              <a:t>63</a:t>
            </a:fld>
            <a:endParaRPr sz="1000" b="0">
              <a:solidFill>
                <a:schemeClr val="dk1"/>
              </a:solidFill>
              <a:latin typeface="Times New Roman"/>
              <a:ea typeface="Times New Roman"/>
              <a:cs typeface="Times New Roman"/>
              <a:sym typeface="Times New Roman"/>
            </a:endParaRPr>
          </a:p>
        </p:txBody>
      </p:sp>
      <p:sp>
        <p:nvSpPr>
          <p:cNvPr id="743" name="Google Shape;743;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4" name="Google Shape;744;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000" b="0">
                <a:solidFill>
                  <a:schemeClr val="dk1"/>
                </a:solidFill>
                <a:latin typeface="Times New Roman"/>
                <a:ea typeface="Times New Roman"/>
                <a:cs typeface="Times New Roman"/>
                <a:sym typeface="Times New Roman"/>
              </a:rPr>
              <a:t>64</a:t>
            </a:fld>
            <a:endParaRPr sz="1000" b="0">
              <a:solidFill>
                <a:schemeClr val="dk1"/>
              </a:solidFill>
              <a:latin typeface="Times New Roman"/>
              <a:ea typeface="Times New Roman"/>
              <a:cs typeface="Times New Roman"/>
              <a:sym typeface="Times New Roman"/>
            </a:endParaRPr>
          </a:p>
        </p:txBody>
      </p:sp>
      <p:sp>
        <p:nvSpPr>
          <p:cNvPr id="751" name="Google Shape;751;p6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2" name="Google Shape;752;p64: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References fix some of those pointer problems.  </a:t>
            </a:r>
            <a:endParaRPr/>
          </a:p>
          <a:p>
            <a:pPr marL="0" lvl="0" indent="0" algn="l" rtl="0">
              <a:spcBef>
                <a:spcPts val="0"/>
              </a:spcBef>
              <a:spcAft>
                <a:spcPts val="0"/>
              </a:spcAft>
              <a:buNone/>
            </a:pPr>
            <a:endParaRPr/>
          </a:p>
          <a:p>
            <a:pPr marL="0" lvl="0" indent="0" algn="l" rtl="0">
              <a:spcBef>
                <a:spcPts val="0"/>
              </a:spcBef>
              <a:spcAft>
                <a:spcPts val="0"/>
              </a:spcAft>
              <a:buNone/>
            </a:pPr>
            <a:r>
              <a:rPr lang="en-US"/>
              <a:t>If we wanted something called “ref” to point to a variable x, we’d declare a pointer </a:t>
            </a:r>
            <a:r>
              <a:rPr lang="en-US" i="1"/>
              <a:t>variable</a:t>
            </a:r>
            <a:r>
              <a:rPr lang="en-US"/>
              <a:t> and assign the address of x into it.  With references, we’d attach an additional name – ref – to the </a:t>
            </a:r>
            <a:r>
              <a:rPr lang="en-US" i="1"/>
              <a:t>same</a:t>
            </a:r>
            <a:r>
              <a:rPr lang="en-US"/>
              <a:t> memory location as x.</a:t>
            </a:r>
            <a:endParaRPr/>
          </a:p>
          <a:p>
            <a:pPr marL="0" lvl="0" indent="0" algn="l" rtl="0">
              <a:spcBef>
                <a:spcPts val="0"/>
              </a:spcBef>
              <a:spcAft>
                <a:spcPts val="0"/>
              </a:spcAft>
              <a:buNone/>
            </a:pPr>
            <a:endParaRPr/>
          </a:p>
          <a:p>
            <a:pPr marL="0" lvl="0" indent="0" algn="l" rtl="0">
              <a:spcBef>
                <a:spcPts val="0"/>
              </a:spcBef>
              <a:spcAft>
                <a:spcPts val="0"/>
              </a:spcAft>
              <a:buNone/>
            </a:pPr>
            <a:r>
              <a:rPr lang="en-US"/>
              <a:t>Note how the pointer necessitates an extra variable, whereas the reference didn’t</a:t>
            </a:r>
            <a:endParaRPr/>
          </a:p>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000" b="0">
                <a:solidFill>
                  <a:schemeClr val="dk1"/>
                </a:solidFill>
                <a:latin typeface="Times New Roman"/>
                <a:ea typeface="Times New Roman"/>
                <a:cs typeface="Times New Roman"/>
                <a:sym typeface="Times New Roman"/>
              </a:rPr>
              <a:t>65</a:t>
            </a:fld>
            <a:endParaRPr sz="1000" b="0">
              <a:solidFill>
                <a:schemeClr val="dk1"/>
              </a:solidFill>
              <a:latin typeface="Times New Roman"/>
              <a:ea typeface="Times New Roman"/>
              <a:cs typeface="Times New Roman"/>
              <a:sym typeface="Times New Roman"/>
            </a:endParaRPr>
          </a:p>
        </p:txBody>
      </p:sp>
      <p:sp>
        <p:nvSpPr>
          <p:cNvPr id="773" name="Google Shape;773;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4" name="Google Shape;774;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000" b="0">
                <a:solidFill>
                  <a:schemeClr val="dk1"/>
                </a:solidFill>
                <a:latin typeface="Times New Roman"/>
                <a:ea typeface="Times New Roman"/>
                <a:cs typeface="Times New Roman"/>
                <a:sym typeface="Times New Roman"/>
              </a:rPr>
              <a:t>66</a:t>
            </a:fld>
            <a:endParaRPr sz="1000" b="0">
              <a:solidFill>
                <a:schemeClr val="dk1"/>
              </a:solidFill>
              <a:latin typeface="Times New Roman"/>
              <a:ea typeface="Times New Roman"/>
              <a:cs typeface="Times New Roman"/>
              <a:sym typeface="Times New Roman"/>
            </a:endParaRPr>
          </a:p>
        </p:txBody>
      </p:sp>
      <p:sp>
        <p:nvSpPr>
          <p:cNvPr id="780" name="Google Shape;780;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1" name="Google Shape;781;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6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000" b="0">
                <a:solidFill>
                  <a:schemeClr val="dk1"/>
                </a:solidFill>
                <a:latin typeface="Times New Roman"/>
                <a:ea typeface="Times New Roman"/>
                <a:cs typeface="Times New Roman"/>
                <a:sym typeface="Times New Roman"/>
              </a:rPr>
              <a:t>67</a:t>
            </a:fld>
            <a:endParaRPr sz="1000" b="0">
              <a:solidFill>
                <a:schemeClr val="dk1"/>
              </a:solidFill>
              <a:latin typeface="Times New Roman"/>
              <a:ea typeface="Times New Roman"/>
              <a:cs typeface="Times New Roman"/>
              <a:sym typeface="Times New Roman"/>
            </a:endParaRPr>
          </a:p>
        </p:txBody>
      </p:sp>
      <p:sp>
        <p:nvSpPr>
          <p:cNvPr id="787" name="Google Shape;787;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8" name="Google Shape;788;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p6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000" b="0">
                <a:solidFill>
                  <a:schemeClr val="dk1"/>
                </a:solidFill>
                <a:latin typeface="Times New Roman"/>
                <a:ea typeface="Times New Roman"/>
                <a:cs typeface="Times New Roman"/>
                <a:sym typeface="Times New Roman"/>
              </a:rPr>
              <a:t>68</a:t>
            </a:fld>
            <a:endParaRPr sz="1000" b="0">
              <a:solidFill>
                <a:schemeClr val="dk1"/>
              </a:solidFill>
              <a:latin typeface="Times New Roman"/>
              <a:ea typeface="Times New Roman"/>
              <a:cs typeface="Times New Roman"/>
              <a:sym typeface="Times New Roman"/>
            </a:endParaRPr>
          </a:p>
        </p:txBody>
      </p:sp>
      <p:sp>
        <p:nvSpPr>
          <p:cNvPr id="794" name="Google Shape;794;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5" name="Google Shape;795;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1" name="Google Shape;801;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7" name="Google Shape;807;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3" name="Google Shape;813;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9" name="Google Shape;819;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7" name="Google Shape;827;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3" name="Google Shape;833;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9" name="Google Shape;839;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6" name="Google Shape;846;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0" name="Google Shape;860;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7" name="Google Shape;867;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p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5" name="Google Shape;875;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5" name="Google Shape;885;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p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2" name="Google Shape;892;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4" name="Google Shape;904;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1" name="Google Shape;911;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0" name="Google Shape;920;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1" name="Google Shape;931;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7" name="Google Shape;937;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5" name="Google Shape;945;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p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1" name="Google Shape;951;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p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0" name="Google Shape;960;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8" name="Google Shape;968;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4" name="Google Shape;974;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0" name="Google Shape;980;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6" name="Google Shape;986;p9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87" name="Google Shape;987;p9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93</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p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3" name="Google Shape;993;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1" name="Google Shape;1001;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7" name="Google Shape;1007;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3" name="Google Shape;1013;p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p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7" name="Google Shape;1027;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p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5" name="Google Shape;1035;p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6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6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9"/>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69"/>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2" name="Google Shape;22;p169"/>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7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78"/>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2" name="Google Shape;92;p17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7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79"/>
          <p:cNvSpPr txBox="1">
            <a:spLocks noGrp="1"/>
          </p:cNvSpPr>
          <p:nvPr>
            <p:ph type="title"/>
          </p:nvPr>
        </p:nvSpPr>
        <p:spPr>
          <a:xfrm rot="5400000">
            <a:off x="4709477" y="2194564"/>
            <a:ext cx="5851525" cy="201168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79"/>
          <p:cNvSpPr txBox="1">
            <a:spLocks noGrp="1"/>
          </p:cNvSpPr>
          <p:nvPr>
            <p:ph type="body" idx="1"/>
          </p:nvPr>
        </p:nvSpPr>
        <p:spPr>
          <a:xfrm rot="5400000">
            <a:off x="769937" y="419103"/>
            <a:ext cx="5851525" cy="55626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8" name="Google Shape;98;p17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79"/>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79"/>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17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7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0"/>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7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8" name="Google Shape;28;p170"/>
          <p:cNvSpPr txBox="1">
            <a:spLocks noGrp="1"/>
          </p:cNvSpPr>
          <p:nvPr>
            <p:ph type="body" idx="1"/>
          </p:nvPr>
        </p:nvSpPr>
        <p:spPr>
          <a:xfrm>
            <a:off x="91440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29" name="Google Shape;29;p170"/>
          <p:cNvSpPr txBox="1">
            <a:spLocks noGrp="1"/>
          </p:cNvSpPr>
          <p:nvPr>
            <p:ph type="body" idx="2"/>
          </p:nvPr>
        </p:nvSpPr>
        <p:spPr>
          <a:xfrm>
            <a:off x="493395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7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7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7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tile tx="0" ty="0" sx="55000" sy="55000" flip="none" algn="tl"/>
        </a:blipFill>
        <a:effectLst/>
      </p:bgPr>
    </p:bg>
    <p:spTree>
      <p:nvGrpSpPr>
        <p:cNvPr id="1" name="Shape 35"/>
        <p:cNvGrpSpPr/>
        <p:nvPr/>
      </p:nvGrpSpPr>
      <p:grpSpPr>
        <a:xfrm>
          <a:off x="0" y="0"/>
          <a:ext cx="0" cy="0"/>
          <a:chOff x="0" y="0"/>
          <a:chExt cx="0" cy="0"/>
        </a:xfrm>
      </p:grpSpPr>
      <p:sp>
        <p:nvSpPr>
          <p:cNvPr id="36" name="Google Shape;36;p172"/>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37" name="Google Shape;37;p172"/>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38" name="Google Shape;38;p172"/>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a:endParaRPr/>
          </a:p>
        </p:txBody>
      </p:sp>
      <p:sp>
        <p:nvSpPr>
          <p:cNvPr id="39" name="Google Shape;39;p17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7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7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sz="1400">
                <a:solidFill>
                  <a:srgbClr val="FFFFFF"/>
                </a:solidFill>
                <a:latin typeface="Arial"/>
                <a:ea typeface="Arial"/>
                <a:cs typeface="Arial"/>
                <a:sym typeface="Arial"/>
              </a:defRPr>
            </a:lvl1pPr>
            <a:lvl2pPr marL="0" lvl="1" indent="0" algn="ctr">
              <a:spcBef>
                <a:spcPts val="0"/>
              </a:spcBef>
              <a:buNone/>
              <a:defRPr sz="1400">
                <a:solidFill>
                  <a:srgbClr val="FFFFFF"/>
                </a:solidFill>
                <a:latin typeface="Arial"/>
                <a:ea typeface="Arial"/>
                <a:cs typeface="Arial"/>
                <a:sym typeface="Arial"/>
              </a:defRPr>
            </a:lvl2pPr>
            <a:lvl3pPr marL="0" lvl="2" indent="0" algn="ctr">
              <a:spcBef>
                <a:spcPts val="0"/>
              </a:spcBef>
              <a:buNone/>
              <a:defRPr sz="1400">
                <a:solidFill>
                  <a:srgbClr val="FFFFFF"/>
                </a:solidFill>
                <a:latin typeface="Arial"/>
                <a:ea typeface="Arial"/>
                <a:cs typeface="Arial"/>
                <a:sym typeface="Arial"/>
              </a:defRPr>
            </a:lvl3pPr>
            <a:lvl4pPr marL="0" lvl="3" indent="0" algn="ctr">
              <a:spcBef>
                <a:spcPts val="0"/>
              </a:spcBef>
              <a:buNone/>
              <a:defRPr sz="1400">
                <a:solidFill>
                  <a:srgbClr val="FFFFFF"/>
                </a:solidFill>
                <a:latin typeface="Arial"/>
                <a:ea typeface="Arial"/>
                <a:cs typeface="Arial"/>
                <a:sym typeface="Arial"/>
              </a:defRPr>
            </a:lvl4pPr>
            <a:lvl5pPr marL="0" lvl="4" indent="0" algn="ctr">
              <a:spcBef>
                <a:spcPts val="0"/>
              </a:spcBef>
              <a:buNone/>
              <a:defRPr sz="1400">
                <a:solidFill>
                  <a:srgbClr val="FFFFFF"/>
                </a:solidFill>
                <a:latin typeface="Arial"/>
                <a:ea typeface="Arial"/>
                <a:cs typeface="Arial"/>
                <a:sym typeface="Arial"/>
              </a:defRPr>
            </a:lvl5pPr>
            <a:lvl6pPr marL="0" lvl="5" indent="0" algn="ctr">
              <a:spcBef>
                <a:spcPts val="0"/>
              </a:spcBef>
              <a:buNone/>
              <a:defRPr sz="1400">
                <a:solidFill>
                  <a:srgbClr val="FFFFFF"/>
                </a:solidFill>
                <a:latin typeface="Arial"/>
                <a:ea typeface="Arial"/>
                <a:cs typeface="Arial"/>
                <a:sym typeface="Arial"/>
              </a:defRPr>
            </a:lvl6pPr>
            <a:lvl7pPr marL="0" lvl="6" indent="0" algn="ctr">
              <a:spcBef>
                <a:spcPts val="0"/>
              </a:spcBef>
              <a:buNone/>
              <a:defRPr sz="1400">
                <a:solidFill>
                  <a:srgbClr val="FFFFFF"/>
                </a:solidFill>
                <a:latin typeface="Arial"/>
                <a:ea typeface="Arial"/>
                <a:cs typeface="Arial"/>
                <a:sym typeface="Arial"/>
              </a:defRPr>
            </a:lvl7pPr>
            <a:lvl8pPr marL="0" lvl="7" indent="0" algn="ctr">
              <a:spcBef>
                <a:spcPts val="0"/>
              </a:spcBef>
              <a:buNone/>
              <a:defRPr sz="1400">
                <a:solidFill>
                  <a:srgbClr val="FFFFFF"/>
                </a:solidFill>
                <a:latin typeface="Arial"/>
                <a:ea typeface="Arial"/>
                <a:cs typeface="Arial"/>
                <a:sym typeface="Arial"/>
              </a:defRPr>
            </a:lvl8pPr>
            <a:lvl9pPr marL="0" lvl="8" indent="0" algn="ctr">
              <a:spcBef>
                <a:spcPts val="0"/>
              </a:spcBef>
              <a:buNone/>
              <a:defRPr sz="1400">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42" name="Google Shape;42;p172"/>
          <p:cNvSpPr/>
          <p:nvPr/>
        </p:nvSpPr>
        <p:spPr>
          <a:xfrm>
            <a:off x="62931" y="1449303"/>
            <a:ext cx="9021537" cy="15273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43" name="Google Shape;43;p172"/>
          <p:cNvSpPr/>
          <p:nvPr/>
        </p:nvSpPr>
        <p:spPr>
          <a:xfrm>
            <a:off x="62931" y="1396720"/>
            <a:ext cx="9021537" cy="120580"/>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44" name="Google Shape;44;p172"/>
          <p:cNvSpPr/>
          <p:nvPr/>
        </p:nvSpPr>
        <p:spPr>
          <a:xfrm>
            <a:off x="62931" y="2976649"/>
            <a:ext cx="9021537" cy="11053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45" name="Google Shape;45;p172"/>
          <p:cNvSpPr txBox="1">
            <a:spLocks noGrp="1"/>
          </p:cNvSpPr>
          <p:nvPr>
            <p:ph type="ctrTitle"/>
          </p:nvPr>
        </p:nvSpPr>
        <p:spPr>
          <a:xfrm>
            <a:off x="457200" y="1505930"/>
            <a:ext cx="8229600" cy="1470025"/>
          </a:xfrm>
          <a:prstGeom prst="rect">
            <a:avLst/>
          </a:prstGeom>
          <a:noFill/>
          <a:ln>
            <a:noFill/>
          </a:ln>
        </p:spPr>
        <p:txBody>
          <a:bodyPr spcFirstLastPara="1" wrap="square" lIns="91425" tIns="45700" rIns="91425" bIns="91425" anchor="ctr" anchorCtr="0">
            <a:normAutofit/>
          </a:bodyPr>
          <a:lstStyle>
            <a:lvl1pPr lvl="0" algn="ctr">
              <a:spcBef>
                <a:spcPts val="0"/>
              </a:spcBef>
              <a:spcAft>
                <a:spcPts val="0"/>
              </a:spcAft>
              <a:buClr>
                <a:srgbClr val="FFFFFF"/>
              </a:buClr>
              <a:buSzPts val="4000"/>
              <a:buFont typeface="Arial"/>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55000" sy="55000" flip="none" algn="tl"/>
        </a:blipFill>
        <a:effectLst/>
      </p:bgPr>
    </p:bg>
    <p:spTree>
      <p:nvGrpSpPr>
        <p:cNvPr id="1" name="Shape 46"/>
        <p:cNvGrpSpPr/>
        <p:nvPr/>
      </p:nvGrpSpPr>
      <p:grpSpPr>
        <a:xfrm>
          <a:off x="0" y="0"/>
          <a:ext cx="0" cy="0"/>
          <a:chOff x="0" y="0"/>
          <a:chExt cx="0" cy="0"/>
        </a:xfrm>
      </p:grpSpPr>
      <p:sp>
        <p:nvSpPr>
          <p:cNvPr id="47" name="Google Shape;47;p173"/>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48" name="Google Shape;48;p173"/>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49" name="Google Shape;49;p173"/>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Arial"/>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73"/>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2040"/>
              <a:buNone/>
              <a:defRPr sz="2400">
                <a:solidFill>
                  <a:srgbClr val="888888"/>
                </a:solidFill>
              </a:defRPr>
            </a:lvl1pPr>
            <a:lvl2pPr marL="914400" lvl="1" indent="-228600" algn="l">
              <a:spcBef>
                <a:spcPts val="370"/>
              </a:spcBef>
              <a:spcAft>
                <a:spcPts val="0"/>
              </a:spcAft>
              <a:buSzPts val="1530"/>
              <a:buNone/>
              <a:defRPr sz="1800">
                <a:solidFill>
                  <a:srgbClr val="888888"/>
                </a:solidFill>
              </a:defRPr>
            </a:lvl2pPr>
            <a:lvl3pPr marL="1371600" lvl="2" indent="-228600" algn="l">
              <a:spcBef>
                <a:spcPts val="370"/>
              </a:spcBef>
              <a:spcAft>
                <a:spcPts val="0"/>
              </a:spcAft>
              <a:buSzPts val="1360"/>
              <a:buNone/>
              <a:defRPr sz="1600">
                <a:solidFill>
                  <a:srgbClr val="888888"/>
                </a:solidFill>
              </a:defRPr>
            </a:lvl3pPr>
            <a:lvl4pPr marL="1828800" lvl="3" indent="-228600" algn="l">
              <a:spcBef>
                <a:spcPts val="370"/>
              </a:spcBef>
              <a:spcAft>
                <a:spcPts val="0"/>
              </a:spcAft>
              <a:buSzPts val="1120"/>
              <a:buNone/>
              <a:defRPr sz="1400">
                <a:solidFill>
                  <a:srgbClr val="888888"/>
                </a:solidFill>
              </a:defRPr>
            </a:lvl4pPr>
            <a:lvl5pPr marL="2286000" lvl="4" indent="-228600" algn="l">
              <a:spcBef>
                <a:spcPts val="370"/>
              </a:spcBef>
              <a:spcAft>
                <a:spcPts val="0"/>
              </a:spcAft>
              <a:buSzPts val="1400"/>
              <a:buFont typeface="Times New Roman"/>
              <a:buNone/>
              <a:defRPr sz="1400">
                <a:solidFill>
                  <a:srgbClr val="888888"/>
                </a:solidFill>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1" name="Google Shape;51;p17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3"/>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3"/>
          <p:cNvSpPr/>
          <p:nvPr/>
        </p:nvSpPr>
        <p:spPr>
          <a:xfrm rot="10800000" flipH="1">
            <a:off x="69412" y="2376830"/>
            <a:ext cx="9013515"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54" name="Google Shape;54;p173"/>
          <p:cNvSpPr/>
          <p:nvPr/>
        </p:nvSpPr>
        <p:spPr>
          <a:xfrm>
            <a:off x="69146" y="2341475"/>
            <a:ext cx="9013781" cy="45719"/>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55" name="Google Shape;55;p173"/>
          <p:cNvSpPr/>
          <p:nvPr/>
        </p:nvSpPr>
        <p:spPr>
          <a:xfrm>
            <a:off x="68306" y="2468880"/>
            <a:ext cx="9014621" cy="4572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56" name="Google Shape;56;p173"/>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174"/>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74"/>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Arial"/>
                <a:ea typeface="Arial"/>
                <a:cs typeface="Arial"/>
                <a:sym typeface="Arial"/>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Times New Roman"/>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0" name="Google Shape;60;p174"/>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Arial"/>
                <a:ea typeface="Arial"/>
                <a:cs typeface="Arial"/>
                <a:sym typeface="Arial"/>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Times New Roman"/>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1" name="Google Shape;61;p17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7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4" name="Google Shape;64;p174"/>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5" name="Google Shape;65;p174"/>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7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75"/>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7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176"/>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72" name="Google Shape;72;p176"/>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73" name="Google Shape;73;p176"/>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Aria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76"/>
          <p:cNvSpPr txBox="1">
            <a:spLocks noGrp="1"/>
          </p:cNvSpPr>
          <p:nvPr>
            <p:ph type="body" idx="1"/>
          </p:nvPr>
        </p:nvSpPr>
        <p:spPr>
          <a:xfrm>
            <a:off x="914400" y="1600200"/>
            <a:ext cx="1905000" cy="449580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530"/>
              <a:buNone/>
              <a:defRPr sz="1800"/>
            </a:lvl1pPr>
            <a:lvl2pPr marL="914400" lvl="1" indent="-228600" algn="l">
              <a:spcBef>
                <a:spcPts val="370"/>
              </a:spcBef>
              <a:spcAft>
                <a:spcPts val="0"/>
              </a:spcAft>
              <a:buSzPts val="1020"/>
              <a:buNone/>
              <a:defRPr sz="1200"/>
            </a:lvl2pPr>
            <a:lvl3pPr marL="1371600" lvl="2" indent="-228600" algn="l">
              <a:spcBef>
                <a:spcPts val="370"/>
              </a:spcBef>
              <a:spcAft>
                <a:spcPts val="0"/>
              </a:spcAft>
              <a:buSzPts val="850"/>
              <a:buNone/>
              <a:defRPr sz="1000"/>
            </a:lvl3pPr>
            <a:lvl4pPr marL="1828800" lvl="3" indent="-228600" algn="l">
              <a:spcBef>
                <a:spcPts val="370"/>
              </a:spcBef>
              <a:spcAft>
                <a:spcPts val="0"/>
              </a:spcAft>
              <a:buSzPts val="720"/>
              <a:buNone/>
              <a:defRPr sz="900"/>
            </a:lvl4pPr>
            <a:lvl5pPr marL="2286000" lvl="4" indent="-228600" algn="l">
              <a:spcBef>
                <a:spcPts val="370"/>
              </a:spcBef>
              <a:spcAft>
                <a:spcPts val="0"/>
              </a:spcAft>
              <a:buSzPts val="900"/>
              <a:buFont typeface="Times New Roman"/>
              <a:buNone/>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5" name="Google Shape;75;p17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8" name="Google Shape;78;p176"/>
          <p:cNvSpPr txBox="1">
            <a:spLocks noGrp="1"/>
          </p:cNvSpPr>
          <p:nvPr>
            <p:ph type="body" idx="2"/>
          </p:nvPr>
        </p:nvSpPr>
        <p:spPr>
          <a:xfrm>
            <a:off x="2971800" y="1600200"/>
            <a:ext cx="5715000" cy="44958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177"/>
          <p:cNvSpPr txBox="1">
            <a:spLocks noGrp="1"/>
          </p:cNvSpPr>
          <p:nvPr>
            <p:ph type="title"/>
          </p:nvPr>
        </p:nvSpPr>
        <p:spPr>
          <a:xfrm>
            <a:off x="914400" y="4900550"/>
            <a:ext cx="7315200" cy="522288"/>
          </a:xfrm>
          <a:prstGeom prst="rect">
            <a:avLst/>
          </a:prstGeom>
          <a:noFill/>
          <a:ln>
            <a:noFill/>
          </a:ln>
        </p:spPr>
        <p:txBody>
          <a:bodyPr spcFirstLastPara="1" wrap="square" lIns="91425" tIns="45700" rIns="91425" bIns="91425" anchor="ctr" anchorCtr="0">
            <a:noAutofit/>
          </a:bodyPr>
          <a:lstStyle>
            <a:lvl1pPr lvl="0" algn="l">
              <a:spcBef>
                <a:spcPts val="0"/>
              </a:spcBef>
              <a:spcAft>
                <a:spcPts val="0"/>
              </a:spcAft>
              <a:buClr>
                <a:schemeClr val="dk2"/>
              </a:buClr>
              <a:buSzPts val="2800"/>
              <a:buFont typeface="Arial"/>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7"/>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360"/>
              <a:buFont typeface="Times New Roman"/>
              <a:buNone/>
              <a:defRPr sz="1600"/>
            </a:lvl1pPr>
            <a:lvl2pPr marL="914400" lvl="1" indent="-293369" algn="l">
              <a:spcBef>
                <a:spcPts val="370"/>
              </a:spcBef>
              <a:spcAft>
                <a:spcPts val="0"/>
              </a:spcAft>
              <a:buSzPts val="1020"/>
              <a:buChar char="⚫"/>
              <a:defRPr sz="1200"/>
            </a:lvl2pPr>
            <a:lvl3pPr marL="1371600" lvl="2" indent="-282575" algn="l">
              <a:spcBef>
                <a:spcPts val="370"/>
              </a:spcBef>
              <a:spcAft>
                <a:spcPts val="0"/>
              </a:spcAft>
              <a:buSzPts val="850"/>
              <a:buChar char="⚫"/>
              <a:defRPr sz="1000"/>
            </a:lvl3pPr>
            <a:lvl4pPr marL="1828800" lvl="3" indent="-274319" algn="l">
              <a:spcBef>
                <a:spcPts val="370"/>
              </a:spcBef>
              <a:spcAft>
                <a:spcPts val="0"/>
              </a:spcAft>
              <a:buSzPts val="720"/>
              <a:buChar char="⚫"/>
              <a:defRPr sz="900"/>
            </a:lvl4pPr>
            <a:lvl5pPr marL="2286000" lvl="4" indent="-285750" algn="l">
              <a:spcBef>
                <a:spcPts val="370"/>
              </a:spcBef>
              <a:spcAft>
                <a:spcPts val="0"/>
              </a:spcAft>
              <a:buSzPts val="900"/>
              <a:buFont typeface="Times New Roman"/>
              <a:buChar char="o"/>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82" name="Google Shape;82;p17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7"/>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7"/>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5" name="Google Shape;85;p177"/>
          <p:cNvSpPr/>
          <p:nvPr/>
        </p:nvSpPr>
        <p:spPr>
          <a:xfrm rot="10800000" flipH="1">
            <a:off x="68307" y="4683555"/>
            <a:ext cx="900684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86" name="Google Shape;86;p177"/>
          <p:cNvSpPr/>
          <p:nvPr/>
        </p:nvSpPr>
        <p:spPr>
          <a:xfrm>
            <a:off x="68508" y="4650474"/>
            <a:ext cx="9006639" cy="45719"/>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87" name="Google Shape;87;p177"/>
          <p:cNvSpPr/>
          <p:nvPr/>
        </p:nvSpPr>
        <p:spPr>
          <a:xfrm>
            <a:off x="68510" y="4773224"/>
            <a:ext cx="9006637" cy="4880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88" name="Google Shape;88;p177"/>
          <p:cNvSpPr>
            <a:spLocks noGrp="1"/>
          </p:cNvSpPr>
          <p:nvPr>
            <p:ph type="pic" idx="2"/>
          </p:nvPr>
        </p:nvSpPr>
        <p:spPr>
          <a:xfrm>
            <a:off x="68308" y="66675"/>
            <a:ext cx="9001873"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lvl1pPr marR="0" lvl="0" algn="l" rtl="0">
              <a:spcBef>
                <a:spcPts val="580"/>
              </a:spcBef>
              <a:spcAft>
                <a:spcPts val="0"/>
              </a:spcAft>
              <a:buClr>
                <a:schemeClr val="accent1"/>
              </a:buClr>
              <a:buSzPts val="2720"/>
              <a:buFont typeface="Noto Sans Symbols"/>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370"/>
              </a:spcBef>
              <a:spcAft>
                <a:spcPts val="0"/>
              </a:spcAft>
              <a:buClr>
                <a:schemeClr val="accent2"/>
              </a:buClr>
              <a:buSzPts val="204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R="0" lvl="2" algn="l" rtl="0">
              <a:spcBef>
                <a:spcPts val="370"/>
              </a:spcBef>
              <a:spcAft>
                <a:spcPts val="0"/>
              </a:spcAft>
              <a:buClr>
                <a:srgbClr val="B1C0DA"/>
              </a:buClr>
              <a:buSzPts val="17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R="0" lvl="3" algn="l" rtl="0">
              <a:spcBef>
                <a:spcPts val="370"/>
              </a:spcBef>
              <a:spcAft>
                <a:spcPts val="0"/>
              </a:spcAft>
              <a:buClr>
                <a:schemeClr val="accent3"/>
              </a:buClr>
              <a:buSzPts val="16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R="0" lvl="4" algn="l" rtl="0">
              <a:spcBef>
                <a:spcPts val="370"/>
              </a:spcBef>
              <a:spcAft>
                <a:spcPts val="0"/>
              </a:spcAft>
              <a:buClr>
                <a:schemeClr val="accent3"/>
              </a:buClr>
              <a:buSzPts val="2000"/>
              <a:buFont typeface="Times New Roman"/>
              <a:buChar char="o"/>
              <a:defRPr sz="2000" b="0" i="0" u="none" strike="noStrike" cap="none">
                <a:solidFill>
                  <a:schemeClr val="dk1"/>
                </a:solidFill>
                <a:latin typeface="Times New Roman"/>
                <a:ea typeface="Times New Roman"/>
                <a:cs typeface="Times New Roman"/>
                <a:sym typeface="Times New Roman"/>
              </a:defRPr>
            </a:lvl5pPr>
            <a:lvl6pPr marR="0" lvl="5" algn="l" rtl="0">
              <a:spcBef>
                <a:spcPts val="370"/>
              </a:spcBef>
              <a:spcAft>
                <a:spcPts val="0"/>
              </a:spcAft>
              <a:buClr>
                <a:schemeClr val="accent3"/>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R="0" lvl="6" algn="l" rtl="0">
              <a:spcBef>
                <a:spcPts val="370"/>
              </a:spcBef>
              <a:spcAft>
                <a:spcPts val="0"/>
              </a:spcAft>
              <a:buClr>
                <a:schemeClr val="accent2"/>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R="0" lvl="7" algn="l" rtl="0">
              <a:spcBef>
                <a:spcPts val="370"/>
              </a:spcBef>
              <a:spcAft>
                <a:spcPts val="0"/>
              </a:spcAft>
              <a:buClr>
                <a:srgbClr val="B1C0DA"/>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R="0" lvl="8" algn="l" rtl="0">
              <a:spcBef>
                <a:spcPts val="370"/>
              </a:spcBef>
              <a:spcAft>
                <a:spcPts val="0"/>
              </a:spcAft>
              <a:buClr>
                <a:srgbClr val="DCB1B0"/>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8"/>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1" name="Google Shape;11;p168"/>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2" name="Google Shape;12;p16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marR="0" lvl="0" algn="l" rtl="0">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68"/>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Times New Roman"/>
                <a:ea typeface="Times New Roman"/>
                <a:cs typeface="Times New Roman"/>
                <a:sym typeface="Times New Roman"/>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71600" marR="0" lvl="2" indent="-336550" algn="l" rtl="0">
              <a:spcBef>
                <a:spcPts val="370"/>
              </a:spcBef>
              <a:spcAft>
                <a:spcPts val="0"/>
              </a:spcAft>
              <a:buClr>
                <a:srgbClr val="B1C0DA"/>
              </a:buClr>
              <a:buSzPts val="17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370"/>
              </a:spcBef>
              <a:spcAft>
                <a:spcPts val="0"/>
              </a:spcAft>
              <a:buClr>
                <a:schemeClr val="accent3"/>
              </a:buClr>
              <a:buSzPts val="2000"/>
              <a:buFont typeface="Times New Roman"/>
              <a:buChar char="o"/>
              <a:defRPr sz="20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70"/>
              </a:spcBef>
              <a:spcAft>
                <a:spcPts val="0"/>
              </a:spcAft>
              <a:buClr>
                <a:schemeClr val="accent3"/>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70"/>
              </a:spcBef>
              <a:spcAft>
                <a:spcPts val="0"/>
              </a:spcAft>
              <a:buClr>
                <a:schemeClr val="accent2"/>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70"/>
              </a:spcBef>
              <a:spcAft>
                <a:spcPts val="0"/>
              </a:spcAft>
              <a:buClr>
                <a:srgbClr val="B1C0DA"/>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70"/>
              </a:spcBef>
              <a:spcAft>
                <a:spcPts val="0"/>
              </a:spcAft>
              <a:buClr>
                <a:srgbClr val="DCB1B0"/>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6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5" name="Google Shape;15;p16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6" name="Google Shape;16;p16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Arial"/>
                <a:ea typeface="Arial"/>
                <a:cs typeface="Arial"/>
                <a:sym typeface="Arial"/>
              </a:defRPr>
            </a:lvl1pPr>
            <a:lvl2pPr marL="0" marR="0" lvl="1" indent="0" algn="ctr" rtl="0">
              <a:spcBef>
                <a:spcPts val="0"/>
              </a:spcBef>
              <a:buNone/>
              <a:defRPr sz="1400" b="0" i="0" u="none" strike="noStrike" cap="none">
                <a:solidFill>
                  <a:srgbClr val="FFFFFF"/>
                </a:solidFill>
                <a:latin typeface="Arial"/>
                <a:ea typeface="Arial"/>
                <a:cs typeface="Arial"/>
                <a:sym typeface="Arial"/>
              </a:defRPr>
            </a:lvl2pPr>
            <a:lvl3pPr marL="0" marR="0" lvl="2" indent="0" algn="ctr" rtl="0">
              <a:spcBef>
                <a:spcPts val="0"/>
              </a:spcBef>
              <a:buNone/>
              <a:defRPr sz="1400" b="0" i="0" u="none" strike="noStrike" cap="none">
                <a:solidFill>
                  <a:srgbClr val="FFFFFF"/>
                </a:solidFill>
                <a:latin typeface="Arial"/>
                <a:ea typeface="Arial"/>
                <a:cs typeface="Arial"/>
                <a:sym typeface="Arial"/>
              </a:defRPr>
            </a:lvl3pPr>
            <a:lvl4pPr marL="0" marR="0" lvl="3" indent="0" algn="ctr" rtl="0">
              <a:spcBef>
                <a:spcPts val="0"/>
              </a:spcBef>
              <a:buNone/>
              <a:defRPr sz="1400" b="0" i="0" u="none" strike="noStrike" cap="none">
                <a:solidFill>
                  <a:srgbClr val="FFFFFF"/>
                </a:solidFill>
                <a:latin typeface="Arial"/>
                <a:ea typeface="Arial"/>
                <a:cs typeface="Arial"/>
                <a:sym typeface="Arial"/>
              </a:defRPr>
            </a:lvl4pPr>
            <a:lvl5pPr marL="0" marR="0" lvl="4" indent="0" algn="ctr" rtl="0">
              <a:spcBef>
                <a:spcPts val="0"/>
              </a:spcBef>
              <a:buNone/>
              <a:defRPr sz="1400" b="0" i="0" u="none" strike="noStrike" cap="none">
                <a:solidFill>
                  <a:srgbClr val="FFFFFF"/>
                </a:solidFill>
                <a:latin typeface="Arial"/>
                <a:ea typeface="Arial"/>
                <a:cs typeface="Arial"/>
                <a:sym typeface="Arial"/>
              </a:defRPr>
            </a:lvl5pPr>
            <a:lvl6pPr marL="0" marR="0" lvl="5" indent="0" algn="ctr" rtl="0">
              <a:spcBef>
                <a:spcPts val="0"/>
              </a:spcBef>
              <a:buNone/>
              <a:defRPr sz="1400" b="0" i="0" u="none" strike="noStrike" cap="none">
                <a:solidFill>
                  <a:srgbClr val="FFFFFF"/>
                </a:solidFill>
                <a:latin typeface="Arial"/>
                <a:ea typeface="Arial"/>
                <a:cs typeface="Arial"/>
                <a:sym typeface="Arial"/>
              </a:defRPr>
            </a:lvl6pPr>
            <a:lvl7pPr marL="0" marR="0" lvl="6" indent="0" algn="ctr" rtl="0">
              <a:spcBef>
                <a:spcPts val="0"/>
              </a:spcBef>
              <a:buNone/>
              <a:defRPr sz="1400" b="0" i="0" u="none" strike="noStrike" cap="none">
                <a:solidFill>
                  <a:srgbClr val="FFFFFF"/>
                </a:solidFill>
                <a:latin typeface="Arial"/>
                <a:ea typeface="Arial"/>
                <a:cs typeface="Arial"/>
                <a:sym typeface="Arial"/>
              </a:defRPr>
            </a:lvl7pPr>
            <a:lvl8pPr marL="0" marR="0" lvl="7" indent="0" algn="ctr" rtl="0">
              <a:spcBef>
                <a:spcPts val="0"/>
              </a:spcBef>
              <a:buNone/>
              <a:defRPr sz="1400" b="0" i="0" u="none" strike="noStrike" cap="none">
                <a:solidFill>
                  <a:srgbClr val="FFFFFF"/>
                </a:solidFill>
                <a:latin typeface="Arial"/>
                <a:ea typeface="Arial"/>
                <a:cs typeface="Arial"/>
                <a:sym typeface="Arial"/>
              </a:defRPr>
            </a:lvl8pPr>
            <a:lvl9pPr marL="0" marR="0" lvl="8" indent="0" algn="ctr" rtl="0">
              <a:spcBef>
                <a:spcPts val="0"/>
              </a:spcBef>
              <a:buNone/>
              <a:defRPr sz="14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www.geeksforgeeks.org/wide-char-and-library-functions-in-c/"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6.png"/><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20.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hyperlink" Target="http://www.exforsys.com/?s=include"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a:t>UNIT I : Introduction to OOP</a:t>
            </a:r>
            <a:br>
              <a:rPr lang="en-US"/>
            </a:br>
            <a:endParaRPr/>
          </a:p>
        </p:txBody>
      </p:sp>
      <p:sp>
        <p:nvSpPr>
          <p:cNvPr id="106" name="Google Shape;106;p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fontScale="92500" lnSpcReduction="20000"/>
          </a:bodyPr>
          <a:lstStyle/>
          <a:p>
            <a:pPr marL="274320" lvl="0" indent="-274320" algn="l" rtl="0">
              <a:spcBef>
                <a:spcPts val="0"/>
              </a:spcBef>
              <a:spcAft>
                <a:spcPts val="0"/>
              </a:spcAft>
              <a:buSzPct val="85000"/>
              <a:buChar char="⚫"/>
            </a:pPr>
            <a:r>
              <a:rPr lang="en-US"/>
              <a:t>Comparison of procedural programming and Object-Oriented Programming</a:t>
            </a:r>
            <a:endParaRPr/>
          </a:p>
          <a:p>
            <a:pPr marL="274320" lvl="0" indent="-274320" algn="l" rtl="0">
              <a:spcBef>
                <a:spcPts val="580"/>
              </a:spcBef>
              <a:spcAft>
                <a:spcPts val="0"/>
              </a:spcAft>
              <a:buSzPct val="85000"/>
              <a:buChar char="⚫"/>
            </a:pPr>
            <a:r>
              <a:rPr lang="en-US"/>
              <a:t>OOPs and its features</a:t>
            </a:r>
            <a:endParaRPr/>
          </a:p>
          <a:p>
            <a:pPr marL="274320" lvl="0" indent="-274320" algn="l" rtl="0">
              <a:spcBef>
                <a:spcPts val="580"/>
              </a:spcBef>
              <a:spcAft>
                <a:spcPts val="0"/>
              </a:spcAft>
              <a:buSzPct val="85000"/>
              <a:buChar char="⚫"/>
            </a:pPr>
            <a:r>
              <a:rPr lang="en-US"/>
              <a:t>Data Types, Variables, static, constant, type conversions</a:t>
            </a:r>
            <a:endParaRPr/>
          </a:p>
          <a:p>
            <a:pPr marL="274320" lvl="0" indent="-274320" algn="l" rtl="0">
              <a:spcBef>
                <a:spcPts val="580"/>
              </a:spcBef>
              <a:spcAft>
                <a:spcPts val="0"/>
              </a:spcAft>
              <a:buSzPct val="85000"/>
              <a:buChar char="⚫"/>
            </a:pPr>
            <a:r>
              <a:rPr lang="en-US"/>
              <a:t>Classes and objects</a:t>
            </a:r>
            <a:endParaRPr/>
          </a:p>
          <a:p>
            <a:pPr marL="274320" lvl="0" indent="-274320" algn="l" rtl="0">
              <a:spcBef>
                <a:spcPts val="580"/>
              </a:spcBef>
              <a:spcAft>
                <a:spcPts val="0"/>
              </a:spcAft>
              <a:buSzPct val="85000"/>
              <a:buChar char="⚫"/>
            </a:pPr>
            <a:r>
              <a:rPr lang="en-US"/>
              <a:t>Inline functions, friend functions</a:t>
            </a:r>
            <a:endParaRPr/>
          </a:p>
          <a:p>
            <a:pPr marL="274320" lvl="0" indent="-274320" algn="l" rtl="0">
              <a:spcBef>
                <a:spcPts val="580"/>
              </a:spcBef>
              <a:spcAft>
                <a:spcPts val="0"/>
              </a:spcAft>
              <a:buSzPct val="85000"/>
              <a:buChar char="⚫"/>
            </a:pPr>
            <a:r>
              <a:rPr lang="en-US"/>
              <a:t>Constructors and destructors</a:t>
            </a:r>
            <a:endParaRPr/>
          </a:p>
          <a:p>
            <a:pPr marL="274320" lvl="0" indent="-274320" algn="l" rtl="0">
              <a:spcBef>
                <a:spcPts val="580"/>
              </a:spcBef>
              <a:spcAft>
                <a:spcPts val="0"/>
              </a:spcAft>
              <a:buSzPct val="85000"/>
              <a:buChar char="⚫"/>
            </a:pPr>
            <a:r>
              <a:rPr lang="en-US"/>
              <a:t>UML Diagrams- Introduction, Class diagram and its components</a:t>
            </a:r>
            <a:endParaRPr/>
          </a:p>
          <a:p>
            <a:pPr marL="274320" lvl="0" indent="-274320" algn="l" rtl="0">
              <a:spcBef>
                <a:spcPts val="580"/>
              </a:spcBef>
              <a:spcAft>
                <a:spcPts val="0"/>
              </a:spcAft>
              <a:buSzPct val="85000"/>
              <a:buChar char="⚫"/>
            </a:pPr>
            <a:r>
              <a:rPr lang="en-US"/>
              <a:t>Class diagram relations and its multiplicity</a:t>
            </a:r>
            <a:endParaRPr/>
          </a:p>
          <a:p>
            <a:pPr marL="274320" lvl="0" indent="-274320" algn="l" rtl="0">
              <a:spcBef>
                <a:spcPts val="580"/>
              </a:spcBef>
              <a:spcAft>
                <a:spcPts val="0"/>
              </a:spcAft>
              <a:buSzPct val="85000"/>
              <a:buChar char="⚫"/>
            </a:pPr>
            <a:r>
              <a:rPr lang="en-US"/>
              <a:t>UML use case diagram, use case , scenario</a:t>
            </a:r>
            <a:endParaRPr/>
          </a:p>
          <a:p>
            <a:pPr marL="274320" lvl="0" indent="-274320" algn="l" rtl="0">
              <a:spcBef>
                <a:spcPts val="580"/>
              </a:spcBef>
              <a:spcAft>
                <a:spcPts val="0"/>
              </a:spcAft>
              <a:buSzPct val="85000"/>
              <a:buChar char="⚫"/>
            </a:pPr>
            <a:r>
              <a:rPr lang="en-US"/>
              <a:t>use case diagram objects and relations</a:t>
            </a:r>
            <a:endParaRPr/>
          </a:p>
          <a:p>
            <a:pPr marL="0" lvl="0" indent="0" algn="l" rtl="0">
              <a:spcBef>
                <a:spcPts val="580"/>
              </a:spcBef>
              <a:spcAft>
                <a:spcPts val="0"/>
              </a:spcAft>
              <a:buSzPct val="85000"/>
              <a:buNone/>
            </a:pPr>
            <a:endParaRPr/>
          </a:p>
          <a:p>
            <a:pPr marL="274320" lvl="0" indent="-144510" algn="l" rtl="0">
              <a:spcBef>
                <a:spcPts val="580"/>
              </a:spcBef>
              <a:spcAft>
                <a:spcPts val="0"/>
              </a:spcAft>
              <a:buSzPct val="85000"/>
              <a:buNone/>
            </a:pPr>
            <a:endParaRPr/>
          </a:p>
          <a:p>
            <a:pPr marL="274320" lvl="0" indent="-144510" algn="l" rtl="0">
              <a:spcBef>
                <a:spcPts val="580"/>
              </a:spcBef>
              <a:spcAft>
                <a:spcPts val="0"/>
              </a:spcAft>
              <a:buSzPct val="85000"/>
              <a:buNone/>
            </a:pPr>
            <a:endParaRPr/>
          </a:p>
          <a:p>
            <a:pPr marL="274320" lvl="0" indent="-144510" algn="l" rtl="0">
              <a:spcBef>
                <a:spcPts val="580"/>
              </a:spcBef>
              <a:spcAft>
                <a:spcPts val="0"/>
              </a:spcAft>
              <a:buSzPct val="850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a:t>Characteristics of Object-Oriented Languages</a:t>
            </a:r>
            <a:endParaRPr/>
          </a:p>
        </p:txBody>
      </p:sp>
      <p:sp>
        <p:nvSpPr>
          <p:cNvPr id="206" name="Google Shape;206;p10"/>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None/>
            </a:pPr>
            <a:r>
              <a:rPr lang="en-US"/>
              <a:t>• Object</a:t>
            </a:r>
            <a:endParaRPr/>
          </a:p>
          <a:p>
            <a:pPr marL="274320" lvl="0" indent="-274320" algn="l" rtl="0">
              <a:spcBef>
                <a:spcPts val="580"/>
              </a:spcBef>
              <a:spcAft>
                <a:spcPts val="0"/>
              </a:spcAft>
              <a:buSzPts val="2210"/>
              <a:buNone/>
            </a:pPr>
            <a:r>
              <a:rPr lang="en-US"/>
              <a:t>• Class</a:t>
            </a:r>
            <a:endParaRPr/>
          </a:p>
          <a:p>
            <a:pPr marL="274320" lvl="0" indent="-274320" algn="l" rtl="0">
              <a:spcBef>
                <a:spcPts val="580"/>
              </a:spcBef>
              <a:spcAft>
                <a:spcPts val="0"/>
              </a:spcAft>
              <a:buSzPts val="2210"/>
              <a:buNone/>
            </a:pPr>
            <a:r>
              <a:rPr lang="en-US"/>
              <a:t>• Data Hiding and Encapsulation</a:t>
            </a:r>
            <a:endParaRPr/>
          </a:p>
          <a:p>
            <a:pPr marL="274320" lvl="0" indent="-274320" algn="l" rtl="0">
              <a:spcBef>
                <a:spcPts val="580"/>
              </a:spcBef>
              <a:spcAft>
                <a:spcPts val="0"/>
              </a:spcAft>
              <a:buSzPts val="2210"/>
              <a:buNone/>
            </a:pPr>
            <a:r>
              <a:rPr lang="en-US"/>
              <a:t>• Dynamic Binding</a:t>
            </a:r>
            <a:endParaRPr/>
          </a:p>
          <a:p>
            <a:pPr marL="274320" lvl="0" indent="-274320" algn="l" rtl="0">
              <a:spcBef>
                <a:spcPts val="580"/>
              </a:spcBef>
              <a:spcAft>
                <a:spcPts val="0"/>
              </a:spcAft>
              <a:buSzPts val="2210"/>
              <a:buNone/>
            </a:pPr>
            <a:r>
              <a:rPr lang="en-US"/>
              <a:t>• Message Passing</a:t>
            </a:r>
            <a:endParaRPr/>
          </a:p>
          <a:p>
            <a:pPr marL="274320" lvl="0" indent="-274320" algn="l" rtl="0">
              <a:spcBef>
                <a:spcPts val="580"/>
              </a:spcBef>
              <a:spcAft>
                <a:spcPts val="0"/>
              </a:spcAft>
              <a:buSzPts val="2210"/>
              <a:buNone/>
            </a:pPr>
            <a:r>
              <a:rPr lang="en-US"/>
              <a:t>• Inheritance</a:t>
            </a:r>
            <a:endParaRPr/>
          </a:p>
          <a:p>
            <a:pPr marL="274320" lvl="0" indent="-274320" algn="l" rtl="0">
              <a:spcBef>
                <a:spcPts val="580"/>
              </a:spcBef>
              <a:spcAft>
                <a:spcPts val="0"/>
              </a:spcAft>
              <a:buSzPts val="2210"/>
              <a:buNone/>
            </a:pPr>
            <a:r>
              <a:rPr lang="en-US"/>
              <a:t>• Polymorphism</a:t>
            </a:r>
            <a:endParaRPr/>
          </a:p>
          <a:p>
            <a:pPr marL="274320" lvl="0" indent="-274320" algn="l" rtl="0">
              <a:spcBef>
                <a:spcPts val="580"/>
              </a:spcBef>
              <a:spcAft>
                <a:spcPts val="0"/>
              </a:spcAft>
              <a:buSzPts val="2210"/>
              <a:buChar char="⚫"/>
            </a:pPr>
            <a:r>
              <a:rPr lang="en-US"/>
              <a:t>Generic classes</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10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a:t>Definition of function outside a class.</a:t>
            </a:r>
            <a:endParaRPr/>
          </a:p>
        </p:txBody>
      </p:sp>
      <p:sp>
        <p:nvSpPr>
          <p:cNvPr id="1045" name="Google Shape;1045;p100"/>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The syntax for defining function outside a class is as follows:</a:t>
            </a:r>
            <a:endParaRPr/>
          </a:p>
          <a:p>
            <a:pPr marL="274320" lvl="0" indent="-274320" algn="l" rtl="0">
              <a:spcBef>
                <a:spcPts val="580"/>
              </a:spcBef>
              <a:spcAft>
                <a:spcPts val="0"/>
              </a:spcAft>
              <a:buSzPts val="2040"/>
              <a:buNone/>
            </a:pPr>
            <a:r>
              <a:rPr lang="en-US" sz="2400"/>
              <a:t>&lt;data type&gt; &lt;class name&gt; :: &lt;function name&gt; ()</a:t>
            </a:r>
            <a:endParaRPr/>
          </a:p>
          <a:p>
            <a:pPr marL="274320" lvl="0" indent="-274320" algn="l" rtl="0">
              <a:spcBef>
                <a:spcPts val="580"/>
              </a:spcBef>
              <a:spcAft>
                <a:spcPts val="0"/>
              </a:spcAft>
              <a:buSzPts val="2040"/>
              <a:buNone/>
            </a:pPr>
            <a:r>
              <a:rPr lang="en-US" sz="2400"/>
              <a:t>{</a:t>
            </a:r>
            <a:endParaRPr/>
          </a:p>
          <a:p>
            <a:pPr marL="274320" lvl="0" indent="-274320" algn="l" rtl="0">
              <a:spcBef>
                <a:spcPts val="580"/>
              </a:spcBef>
              <a:spcAft>
                <a:spcPts val="0"/>
              </a:spcAft>
              <a:buSzPts val="2040"/>
              <a:buNone/>
            </a:pPr>
            <a:r>
              <a:rPr lang="en-US" sz="2400"/>
              <a:t>// member function definition</a:t>
            </a:r>
            <a:endParaRPr/>
          </a:p>
          <a:p>
            <a:pPr marL="274320" lvl="0" indent="-274320" algn="l" rtl="0">
              <a:spcBef>
                <a:spcPts val="580"/>
              </a:spcBef>
              <a:spcAft>
                <a:spcPts val="0"/>
              </a:spcAft>
              <a:buSzPts val="2040"/>
              <a:buNone/>
            </a:pPr>
            <a:r>
              <a:rPr lang="en-US" sz="2400"/>
              <a:t>}</a:t>
            </a:r>
            <a:endParaRPr/>
          </a:p>
          <a:p>
            <a:pPr marL="274320" lvl="0" indent="-274320" algn="l" rtl="0">
              <a:spcBef>
                <a:spcPts val="580"/>
              </a:spcBef>
              <a:spcAft>
                <a:spcPts val="0"/>
              </a:spcAft>
              <a:buSzPts val="2210"/>
              <a:buNone/>
            </a:pPr>
            <a:r>
              <a:rPr lang="en-US"/>
              <a:t>Data type   🡪   return type</a:t>
            </a:r>
            <a:endParaRPr/>
          </a:p>
          <a:p>
            <a:pPr marL="274320" lvl="0" indent="-274320" algn="l" rtl="0">
              <a:spcBef>
                <a:spcPts val="580"/>
              </a:spcBef>
              <a:spcAft>
                <a:spcPts val="0"/>
              </a:spcAft>
              <a:buSzPts val="2210"/>
              <a:buNone/>
            </a:pPr>
            <a:r>
              <a:rPr lang="en-US"/>
              <a:t>Class name  🡪   the class to which the member function belongs.</a:t>
            </a:r>
            <a:endParaRPr/>
          </a:p>
          <a:p>
            <a:pPr marL="274320" lvl="0" indent="-274320" algn="l" rtl="0">
              <a:spcBef>
                <a:spcPts val="580"/>
              </a:spcBef>
              <a:spcAft>
                <a:spcPts val="0"/>
              </a:spcAft>
              <a:buSzPts val="2210"/>
              <a:buNone/>
            </a:pPr>
            <a:r>
              <a:rPr lang="en-US"/>
              <a:t>Function name  🡪    name of member function.</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10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a:t>Access Specifier  - accessing private data outside class</a:t>
            </a:r>
            <a:endParaRPr/>
          </a:p>
        </p:txBody>
      </p:sp>
      <p:pic>
        <p:nvPicPr>
          <p:cNvPr id="1051" name="Google Shape;1051;p101"/>
          <p:cNvPicPr preferRelativeResize="0">
            <a:picLocks noGrp="1"/>
          </p:cNvPicPr>
          <p:nvPr>
            <p:ph type="body" idx="1"/>
          </p:nvPr>
        </p:nvPicPr>
        <p:blipFill rotWithShape="1">
          <a:blip r:embed="rId3">
            <a:alphaModFix/>
          </a:blip>
          <a:srcRect/>
          <a:stretch/>
        </p:blipFill>
        <p:spPr>
          <a:xfrm>
            <a:off x="1117336" y="1447800"/>
            <a:ext cx="7366528" cy="457200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Google Shape;1056;p10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a:t>Example:Member outside the class</a:t>
            </a:r>
            <a:endParaRPr/>
          </a:p>
        </p:txBody>
      </p:sp>
      <p:sp>
        <p:nvSpPr>
          <p:cNvPr id="1057" name="Google Shape;1057;p102"/>
          <p:cNvSpPr txBox="1">
            <a:spLocks noGrp="1"/>
          </p:cNvSpPr>
          <p:nvPr>
            <p:ph type="body" idx="1"/>
          </p:nvPr>
        </p:nvSpPr>
        <p:spPr>
          <a:xfrm>
            <a:off x="381000" y="1447800"/>
            <a:ext cx="3200400" cy="4648200"/>
          </a:xfrm>
          <a:prstGeom prst="rect">
            <a:avLst/>
          </a:prstGeom>
          <a:noFill/>
          <a:ln>
            <a:noFill/>
          </a:ln>
        </p:spPr>
        <p:txBody>
          <a:bodyPr spcFirstLastPara="1" wrap="square" lIns="91425" tIns="45700" rIns="91425" bIns="45700" anchor="t" anchorCtr="0">
            <a:normAutofit fontScale="62500" lnSpcReduction="20000"/>
          </a:bodyPr>
          <a:lstStyle/>
          <a:p>
            <a:pPr marL="274320" lvl="0" indent="-274320" algn="l" rtl="0">
              <a:spcBef>
                <a:spcPts val="0"/>
              </a:spcBef>
              <a:spcAft>
                <a:spcPts val="0"/>
              </a:spcAft>
              <a:buSzPct val="85000"/>
              <a:buNone/>
            </a:pPr>
            <a:r>
              <a:rPr lang="en-US" sz="4800"/>
              <a:t>Class test</a:t>
            </a:r>
            <a:endParaRPr/>
          </a:p>
          <a:p>
            <a:pPr marL="274320" lvl="0" indent="-274320" algn="l" rtl="0">
              <a:spcBef>
                <a:spcPts val="580"/>
              </a:spcBef>
              <a:spcAft>
                <a:spcPts val="0"/>
              </a:spcAft>
              <a:buSzPct val="85000"/>
              <a:buNone/>
            </a:pPr>
            <a:r>
              <a:rPr lang="en-US" sz="4800"/>
              <a:t>{</a:t>
            </a:r>
            <a:endParaRPr/>
          </a:p>
          <a:p>
            <a:pPr marL="274320" lvl="0" indent="-274320" algn="l" rtl="0">
              <a:spcBef>
                <a:spcPts val="580"/>
              </a:spcBef>
              <a:spcAft>
                <a:spcPts val="0"/>
              </a:spcAft>
              <a:buSzPct val="85000"/>
              <a:buNone/>
            </a:pPr>
            <a:r>
              <a:rPr lang="en-US" sz="4800"/>
              <a:t>private :</a:t>
            </a:r>
            <a:endParaRPr/>
          </a:p>
          <a:p>
            <a:pPr marL="274320" lvl="0" indent="-274320" algn="l" rtl="0">
              <a:spcBef>
                <a:spcPts val="580"/>
              </a:spcBef>
              <a:spcAft>
                <a:spcPts val="0"/>
              </a:spcAft>
              <a:buSzPct val="85000"/>
              <a:buNone/>
            </a:pPr>
            <a:r>
              <a:rPr lang="en-US" sz="4800"/>
              <a:t>	int a;</a:t>
            </a:r>
            <a:endParaRPr/>
          </a:p>
          <a:p>
            <a:pPr marL="274320" lvl="0" indent="-274320" algn="l" rtl="0">
              <a:spcBef>
                <a:spcPts val="580"/>
              </a:spcBef>
              <a:spcAft>
                <a:spcPts val="0"/>
              </a:spcAft>
              <a:buSzPct val="85000"/>
              <a:buNone/>
            </a:pPr>
            <a:r>
              <a:rPr lang="en-US" sz="4800"/>
              <a:t>	int b;</a:t>
            </a:r>
            <a:endParaRPr/>
          </a:p>
          <a:p>
            <a:pPr marL="274320" lvl="0" indent="-274320" algn="l" rtl="0">
              <a:spcBef>
                <a:spcPts val="580"/>
              </a:spcBef>
              <a:spcAft>
                <a:spcPts val="0"/>
              </a:spcAft>
              <a:buSzPct val="85000"/>
              <a:buNone/>
            </a:pPr>
            <a:r>
              <a:rPr lang="en-US" sz="4800"/>
              <a:t>public:</a:t>
            </a:r>
            <a:endParaRPr/>
          </a:p>
          <a:p>
            <a:pPr marL="274320" lvl="0" indent="-274320" algn="l" rtl="0">
              <a:spcBef>
                <a:spcPts val="580"/>
              </a:spcBef>
              <a:spcAft>
                <a:spcPts val="0"/>
              </a:spcAft>
              <a:buSzPct val="85000"/>
              <a:buNone/>
            </a:pPr>
            <a:r>
              <a:rPr lang="en-US" sz="4800"/>
              <a:t>	void set_data(int,int );</a:t>
            </a:r>
            <a:endParaRPr/>
          </a:p>
          <a:p>
            <a:pPr marL="274320" lvl="0" indent="-274320" algn="l" rtl="0">
              <a:spcBef>
                <a:spcPts val="580"/>
              </a:spcBef>
              <a:spcAft>
                <a:spcPts val="0"/>
              </a:spcAft>
              <a:buSzPct val="85000"/>
              <a:buNone/>
            </a:pPr>
            <a:r>
              <a:rPr lang="en-US" sz="4800"/>
              <a:t>	int  big();</a:t>
            </a:r>
            <a:endParaRPr/>
          </a:p>
          <a:p>
            <a:pPr marL="274320" lvl="0" indent="-274320" algn="l" rtl="0">
              <a:spcBef>
                <a:spcPts val="580"/>
              </a:spcBef>
              <a:spcAft>
                <a:spcPts val="0"/>
              </a:spcAft>
              <a:buSzPct val="85000"/>
              <a:buNone/>
            </a:pPr>
            <a:r>
              <a:rPr lang="en-US" sz="4800"/>
              <a:t>	};</a:t>
            </a:r>
            <a:endParaRPr/>
          </a:p>
          <a:p>
            <a:pPr marL="274320" lvl="0" indent="-274320" algn="l" rtl="0">
              <a:spcBef>
                <a:spcPts val="580"/>
              </a:spcBef>
              <a:spcAft>
                <a:spcPts val="0"/>
              </a:spcAft>
              <a:buSzPct val="85000"/>
              <a:buNone/>
            </a:pPr>
            <a:endParaRPr/>
          </a:p>
        </p:txBody>
      </p:sp>
      <p:sp>
        <p:nvSpPr>
          <p:cNvPr id="1058" name="Google Shape;1058;p102"/>
          <p:cNvSpPr txBox="1"/>
          <p:nvPr/>
        </p:nvSpPr>
        <p:spPr>
          <a:xfrm>
            <a:off x="3581400" y="1295400"/>
            <a:ext cx="2895600" cy="51706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void  test :: set_data(int x, int y)</a:t>
            </a:r>
            <a:endParaRPr/>
          </a:p>
          <a:p>
            <a:pPr marL="0" marR="0" lvl="0" indent="0" algn="l" rtl="0">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	a=x;</a:t>
            </a:r>
            <a:endParaRPr/>
          </a:p>
          <a:p>
            <a:pPr marL="0" marR="0" lvl="0" indent="0" algn="l" rtl="0">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	b=y;</a:t>
            </a:r>
            <a:endParaRPr/>
          </a:p>
          <a:p>
            <a:pPr marL="0" marR="0" lvl="0" indent="0" algn="l" rtl="0">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int  test :: big()</a:t>
            </a:r>
            <a:endParaRPr/>
          </a:p>
          <a:p>
            <a:pPr marL="0" marR="0" lvl="0" indent="0" algn="l" rtl="0">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if (a &gt; b)</a:t>
            </a:r>
            <a:endParaRPr/>
          </a:p>
          <a:p>
            <a:pPr marL="0" marR="0" lvl="0" indent="0" algn="l" rtl="0">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	return a;</a:t>
            </a:r>
            <a:endParaRPr/>
          </a:p>
          <a:p>
            <a:pPr marL="0" marR="0" lvl="0" indent="0" algn="l" rtl="0">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Else</a:t>
            </a:r>
            <a:endParaRPr/>
          </a:p>
          <a:p>
            <a:pPr marL="0" marR="0" lvl="0" indent="0" algn="l" rtl="0">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	return  b;</a:t>
            </a:r>
            <a:endParaRPr/>
          </a:p>
          <a:p>
            <a:pPr marL="0" marR="0" lvl="0" indent="0" algn="l" rtl="0">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059" name="Google Shape;1059;p102"/>
          <p:cNvSpPr txBox="1"/>
          <p:nvPr/>
        </p:nvSpPr>
        <p:spPr>
          <a:xfrm>
            <a:off x="7162800" y="2286000"/>
            <a:ext cx="12192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Main() as given in the previous program</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103"/>
          <p:cNvSpPr txBox="1">
            <a:spLocks noGrp="1"/>
          </p:cNvSpPr>
          <p:nvPr>
            <p:ph type="body" idx="1"/>
          </p:nvPr>
        </p:nvSpPr>
        <p:spPr>
          <a:xfrm>
            <a:off x="381000" y="381000"/>
            <a:ext cx="3962400" cy="6324600"/>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spcBef>
                <a:spcPts val="0"/>
              </a:spcBef>
              <a:spcAft>
                <a:spcPts val="0"/>
              </a:spcAft>
              <a:buSzPct val="85000"/>
              <a:buNone/>
            </a:pPr>
            <a:r>
              <a:rPr lang="en-US"/>
              <a:t>#include &lt;iostream&gt;</a:t>
            </a:r>
            <a:endParaRPr/>
          </a:p>
          <a:p>
            <a:pPr marL="0" lvl="0" indent="0" algn="l" rtl="0">
              <a:spcBef>
                <a:spcPts val="580"/>
              </a:spcBef>
              <a:spcAft>
                <a:spcPts val="0"/>
              </a:spcAft>
              <a:buSzPct val="85000"/>
              <a:buNone/>
            </a:pPr>
            <a:r>
              <a:rPr lang="en-US"/>
              <a:t>#include &lt;string&gt;</a:t>
            </a:r>
            <a:endParaRPr/>
          </a:p>
          <a:p>
            <a:pPr marL="0" lvl="0" indent="0" algn="l" rtl="0">
              <a:spcBef>
                <a:spcPts val="580"/>
              </a:spcBef>
              <a:spcAft>
                <a:spcPts val="0"/>
              </a:spcAft>
              <a:buSzPct val="85000"/>
              <a:buNone/>
            </a:pPr>
            <a:r>
              <a:rPr lang="en-US"/>
              <a:t>using namespace std;</a:t>
            </a:r>
            <a:endParaRPr/>
          </a:p>
          <a:p>
            <a:pPr marL="0" lvl="0" indent="0" algn="l" rtl="0">
              <a:spcBef>
                <a:spcPts val="580"/>
              </a:spcBef>
              <a:spcAft>
                <a:spcPts val="0"/>
              </a:spcAft>
              <a:buSzPct val="85000"/>
              <a:buNone/>
            </a:pPr>
            <a:r>
              <a:rPr lang="en-US"/>
              <a:t>class Student</a:t>
            </a:r>
            <a:endParaRPr/>
          </a:p>
          <a:p>
            <a:pPr marL="0" lvl="0" indent="0" algn="l" rtl="0">
              <a:spcBef>
                <a:spcPts val="580"/>
              </a:spcBef>
              <a:spcAft>
                <a:spcPts val="0"/>
              </a:spcAft>
              <a:buSzPct val="85000"/>
              <a:buNone/>
            </a:pPr>
            <a:r>
              <a:rPr lang="en-US"/>
              <a:t>{</a:t>
            </a:r>
            <a:endParaRPr/>
          </a:p>
          <a:p>
            <a:pPr marL="0" lvl="0" indent="0" algn="l" rtl="0">
              <a:spcBef>
                <a:spcPts val="580"/>
              </a:spcBef>
              <a:spcAft>
                <a:spcPts val="0"/>
              </a:spcAft>
              <a:buSzPct val="85000"/>
              <a:buNone/>
            </a:pPr>
            <a:r>
              <a:rPr lang="en-US"/>
              <a:t>	string name;</a:t>
            </a:r>
            <a:endParaRPr/>
          </a:p>
          <a:p>
            <a:pPr marL="0" lvl="0" indent="0" algn="l" rtl="0">
              <a:spcBef>
                <a:spcPts val="580"/>
              </a:spcBef>
              <a:spcAft>
                <a:spcPts val="0"/>
              </a:spcAft>
              <a:buSzPct val="85000"/>
              <a:buNone/>
            </a:pPr>
            <a:r>
              <a:rPr lang="en-US"/>
              <a:t>	int marks;</a:t>
            </a:r>
            <a:endParaRPr/>
          </a:p>
          <a:p>
            <a:pPr marL="0" lvl="0" indent="0" algn="l" rtl="0">
              <a:spcBef>
                <a:spcPts val="580"/>
              </a:spcBef>
              <a:spcAft>
                <a:spcPts val="0"/>
              </a:spcAft>
              <a:buSzPct val="85000"/>
              <a:buNone/>
            </a:pPr>
            <a:r>
              <a:rPr lang="en-US"/>
              <a:t>	public:</a:t>
            </a:r>
            <a:endParaRPr/>
          </a:p>
          <a:p>
            <a:pPr marL="0" lvl="0" indent="0" algn="l" rtl="0">
              <a:spcBef>
                <a:spcPts val="580"/>
              </a:spcBef>
              <a:spcAft>
                <a:spcPts val="0"/>
              </a:spcAft>
              <a:buSzPct val="85000"/>
              <a:buNone/>
            </a:pPr>
            <a:r>
              <a:rPr lang="en-US"/>
              <a:t>		void getName()</a:t>
            </a:r>
            <a:endParaRPr/>
          </a:p>
          <a:p>
            <a:pPr marL="0" lvl="0" indent="0" algn="l" rtl="0">
              <a:spcBef>
                <a:spcPts val="580"/>
              </a:spcBef>
              <a:spcAft>
                <a:spcPts val="0"/>
              </a:spcAft>
              <a:buSzPct val="85000"/>
              <a:buNone/>
            </a:pPr>
            <a:r>
              <a:rPr lang="en-US"/>
              <a:t>		{</a:t>
            </a:r>
            <a:endParaRPr/>
          </a:p>
          <a:p>
            <a:pPr marL="0" lvl="0" indent="0" algn="l" rtl="0">
              <a:spcBef>
                <a:spcPts val="580"/>
              </a:spcBef>
              <a:spcAft>
                <a:spcPts val="0"/>
              </a:spcAft>
              <a:buSzPct val="85000"/>
              <a:buNone/>
            </a:pPr>
            <a:r>
              <a:rPr lang="en-US"/>
              <a:t>			getline( cin, name );</a:t>
            </a:r>
            <a:endParaRPr/>
          </a:p>
          <a:p>
            <a:pPr marL="0" lvl="0" indent="0" algn="l" rtl="0">
              <a:spcBef>
                <a:spcPts val="580"/>
              </a:spcBef>
              <a:spcAft>
                <a:spcPts val="0"/>
              </a:spcAft>
              <a:buSzPct val="85000"/>
              <a:buNone/>
            </a:pPr>
            <a:r>
              <a:rPr lang="en-US"/>
              <a:t>		}</a:t>
            </a:r>
            <a:endParaRPr/>
          </a:p>
          <a:p>
            <a:pPr marL="0" lvl="0" indent="0" algn="l" rtl="0">
              <a:spcBef>
                <a:spcPts val="580"/>
              </a:spcBef>
              <a:spcAft>
                <a:spcPts val="0"/>
              </a:spcAft>
              <a:buSzPct val="85000"/>
              <a:buNone/>
            </a:pPr>
            <a:r>
              <a:rPr lang="en-US"/>
              <a:t>		void getMarks()</a:t>
            </a:r>
            <a:endParaRPr/>
          </a:p>
          <a:p>
            <a:pPr marL="0" lvl="0" indent="0" algn="l" rtl="0">
              <a:spcBef>
                <a:spcPts val="580"/>
              </a:spcBef>
              <a:spcAft>
                <a:spcPts val="0"/>
              </a:spcAft>
              <a:buSzPct val="85000"/>
              <a:buNone/>
            </a:pPr>
            <a:r>
              <a:rPr lang="en-US"/>
              <a:t>		{</a:t>
            </a:r>
            <a:endParaRPr/>
          </a:p>
          <a:p>
            <a:pPr marL="0" lvl="0" indent="0" algn="l" rtl="0">
              <a:spcBef>
                <a:spcPts val="580"/>
              </a:spcBef>
              <a:spcAft>
                <a:spcPts val="0"/>
              </a:spcAft>
              <a:buSzPct val="85000"/>
              <a:buNone/>
            </a:pPr>
            <a:r>
              <a:rPr lang="en-US"/>
              <a:t>			cin &gt;&gt; marks;</a:t>
            </a:r>
            <a:endParaRPr/>
          </a:p>
          <a:p>
            <a:pPr marL="0" lvl="0" indent="0" algn="l" rtl="0">
              <a:spcBef>
                <a:spcPts val="580"/>
              </a:spcBef>
              <a:spcAft>
                <a:spcPts val="0"/>
              </a:spcAft>
              <a:buSzPct val="85000"/>
              <a:buNone/>
            </a:pPr>
            <a:r>
              <a:rPr lang="en-US"/>
              <a:t>		}</a:t>
            </a:r>
            <a:endParaRPr/>
          </a:p>
          <a:p>
            <a:pPr marL="0" lvl="0" indent="0" algn="l" rtl="0">
              <a:spcBef>
                <a:spcPts val="580"/>
              </a:spcBef>
              <a:spcAft>
                <a:spcPts val="0"/>
              </a:spcAft>
              <a:buSzPct val="85000"/>
              <a:buNone/>
            </a:pPr>
            <a:r>
              <a:rPr lang="en-US"/>
              <a:t>		void displayInfo()</a:t>
            </a:r>
            <a:endParaRPr/>
          </a:p>
          <a:p>
            <a:pPr marL="0" lvl="0" indent="0" algn="l" rtl="0">
              <a:spcBef>
                <a:spcPts val="580"/>
              </a:spcBef>
              <a:spcAft>
                <a:spcPts val="0"/>
              </a:spcAft>
              <a:buSzPct val="85000"/>
              <a:buNone/>
            </a:pPr>
            <a:r>
              <a:rPr lang="en-US"/>
              <a:t>		{</a:t>
            </a:r>
            <a:endParaRPr/>
          </a:p>
          <a:p>
            <a:pPr marL="0" lvl="0" indent="0" algn="l" rtl="0">
              <a:spcBef>
                <a:spcPts val="580"/>
              </a:spcBef>
              <a:spcAft>
                <a:spcPts val="0"/>
              </a:spcAft>
              <a:buSzPct val="85000"/>
              <a:buNone/>
            </a:pPr>
            <a:r>
              <a:rPr lang="en-US"/>
              <a:t>			cout &lt;&lt; "Name : " &lt;&lt; name &lt;&lt; endl;</a:t>
            </a:r>
            <a:endParaRPr/>
          </a:p>
          <a:p>
            <a:pPr marL="0" lvl="0" indent="0" algn="l" rtl="0">
              <a:spcBef>
                <a:spcPts val="580"/>
              </a:spcBef>
              <a:spcAft>
                <a:spcPts val="0"/>
              </a:spcAft>
              <a:buSzPct val="85000"/>
              <a:buNone/>
            </a:pPr>
            <a:r>
              <a:rPr lang="en-US"/>
              <a:t>			cout &lt;&lt; "Marks : " &lt;&lt; marks &lt;&lt; endl;</a:t>
            </a:r>
            <a:endParaRPr/>
          </a:p>
          <a:p>
            <a:pPr marL="0" lvl="0" indent="0" algn="l" rtl="0">
              <a:spcBef>
                <a:spcPts val="580"/>
              </a:spcBef>
              <a:spcAft>
                <a:spcPts val="0"/>
              </a:spcAft>
              <a:buSzPct val="85000"/>
              <a:buNone/>
            </a:pPr>
            <a:r>
              <a:rPr lang="en-US"/>
              <a:t>		}</a:t>
            </a:r>
            <a:endParaRPr/>
          </a:p>
          <a:p>
            <a:pPr marL="0" lvl="0" indent="0" algn="l" rtl="0">
              <a:spcBef>
                <a:spcPts val="580"/>
              </a:spcBef>
              <a:spcAft>
                <a:spcPts val="0"/>
              </a:spcAft>
              <a:buSzPct val="85000"/>
              <a:buNone/>
            </a:pPr>
            <a:r>
              <a:rPr lang="en-US"/>
              <a:t>};</a:t>
            </a:r>
            <a:endParaRPr/>
          </a:p>
        </p:txBody>
      </p:sp>
      <p:sp>
        <p:nvSpPr>
          <p:cNvPr id="1065" name="Google Shape;1065;p103"/>
          <p:cNvSpPr txBox="1"/>
          <p:nvPr/>
        </p:nvSpPr>
        <p:spPr>
          <a:xfrm>
            <a:off x="4419600" y="0"/>
            <a:ext cx="4343400" cy="72943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int main()</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Student st[5];</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for( int i=0; i&lt;5; i++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cout &lt;&lt; "Student " &lt;&lt; i + 1 &lt;&lt; endl;</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cout &lt;&lt; "Enter name" &lt;&lt; endl;</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st[i].getName();</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cout &lt;&lt; "Enter marks" &lt;&lt; endl;</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st[i].getMarks();</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for( int i=0; i&lt;5; i++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cout &lt;&lt; "Student " &lt;&lt; i + 1 &lt;&lt; endl;</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st[i].displayInfo();</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return 0;</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1066" name="Google Shape;1066;p103"/>
          <p:cNvCxnSpPr/>
          <p:nvPr/>
        </p:nvCxnSpPr>
        <p:spPr>
          <a:xfrm>
            <a:off x="4343400" y="304800"/>
            <a:ext cx="0" cy="6477000"/>
          </a:xfrm>
          <a:prstGeom prst="straightConnector1">
            <a:avLst/>
          </a:prstGeom>
          <a:noFill/>
          <a:ln w="9525" cap="flat" cmpd="sng">
            <a:solidFill>
              <a:srgbClr val="396599"/>
            </a:solidFill>
            <a:prstDash val="solid"/>
            <a:round/>
            <a:headEnd type="none" w="sm" len="sm"/>
            <a:tailEnd type="none" w="sm" len="sm"/>
          </a:ln>
        </p:spPr>
      </p:cxn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10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a:t>The Arrow operator(pointer to member)</a:t>
            </a:r>
            <a:endParaRPr/>
          </a:p>
        </p:txBody>
      </p:sp>
      <p:sp>
        <p:nvSpPr>
          <p:cNvPr id="1072" name="Google Shape;1072;p10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It is also called as pointer to member access operator.</a:t>
            </a:r>
            <a:endParaRPr/>
          </a:p>
          <a:p>
            <a:pPr marL="274320" lvl="0" indent="-274320" algn="l" rtl="0">
              <a:spcBef>
                <a:spcPts val="580"/>
              </a:spcBef>
              <a:spcAft>
                <a:spcPts val="0"/>
              </a:spcAft>
              <a:buSzPts val="2210"/>
              <a:buChar char="⚫"/>
            </a:pPr>
            <a:r>
              <a:rPr lang="en-US"/>
              <a:t>It is used when member functions or member data has to access through a pointer which is pointing to an object of a class.</a:t>
            </a:r>
            <a:endParaRPr/>
          </a:p>
          <a:p>
            <a:pPr marL="274320" lvl="0" indent="-274320" algn="l" rtl="0">
              <a:spcBef>
                <a:spcPts val="580"/>
              </a:spcBef>
              <a:spcAft>
                <a:spcPts val="0"/>
              </a:spcAft>
              <a:buSzPts val="2210"/>
              <a:buChar char="⚫"/>
            </a:pPr>
            <a:r>
              <a:rPr lang="en-US"/>
              <a:t>Syntax for using arrow operator is :</a:t>
            </a:r>
            <a:endParaRPr/>
          </a:p>
          <a:p>
            <a:pPr marL="274320" lvl="0" indent="-274320" algn="l" rtl="0">
              <a:spcBef>
                <a:spcPts val="580"/>
              </a:spcBef>
              <a:spcAft>
                <a:spcPts val="0"/>
              </a:spcAft>
              <a:buSzPts val="2210"/>
              <a:buNone/>
            </a:pPr>
            <a:r>
              <a:rPr lang="en-US"/>
              <a:t>Pointer_to_object -&gt; class_member;</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10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Example of arrow operator</a:t>
            </a:r>
            <a:endParaRPr/>
          </a:p>
        </p:txBody>
      </p:sp>
      <p:sp>
        <p:nvSpPr>
          <p:cNvPr id="1078" name="Google Shape;1078;p105"/>
          <p:cNvSpPr txBox="1">
            <a:spLocks noGrp="1"/>
          </p:cNvSpPr>
          <p:nvPr>
            <p:ph type="body" idx="1"/>
          </p:nvPr>
        </p:nvSpPr>
        <p:spPr>
          <a:xfrm>
            <a:off x="612648" y="1600200"/>
            <a:ext cx="2101964" cy="44958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190"/>
              <a:buNone/>
            </a:pPr>
            <a:r>
              <a:rPr lang="en-US" sz="1400"/>
              <a:t>Class test1</a:t>
            </a:r>
            <a:endParaRPr/>
          </a:p>
          <a:p>
            <a:pPr marL="274320" lvl="0" indent="-274320" algn="l" rtl="0">
              <a:spcBef>
                <a:spcPts val="580"/>
              </a:spcBef>
              <a:spcAft>
                <a:spcPts val="0"/>
              </a:spcAft>
              <a:buSzPts val="1190"/>
              <a:buNone/>
            </a:pPr>
            <a:r>
              <a:rPr lang="en-US" sz="1400"/>
              <a:t>{</a:t>
            </a:r>
            <a:endParaRPr/>
          </a:p>
          <a:p>
            <a:pPr marL="274320" lvl="0" indent="-274320" algn="l" rtl="0">
              <a:spcBef>
                <a:spcPts val="580"/>
              </a:spcBef>
              <a:spcAft>
                <a:spcPts val="0"/>
              </a:spcAft>
              <a:buSzPts val="1190"/>
              <a:buNone/>
            </a:pPr>
            <a:r>
              <a:rPr lang="en-US" sz="1400"/>
              <a:t>private :</a:t>
            </a:r>
            <a:endParaRPr/>
          </a:p>
          <a:p>
            <a:pPr marL="274320" lvl="0" indent="-274320" algn="l" rtl="0">
              <a:spcBef>
                <a:spcPts val="580"/>
              </a:spcBef>
              <a:spcAft>
                <a:spcPts val="0"/>
              </a:spcAft>
              <a:buSzPts val="1190"/>
              <a:buNone/>
            </a:pPr>
            <a:r>
              <a:rPr lang="en-US" sz="1400"/>
              <a:t>	int a;</a:t>
            </a:r>
            <a:endParaRPr/>
          </a:p>
          <a:p>
            <a:pPr marL="274320" lvl="0" indent="-274320" algn="l" rtl="0">
              <a:spcBef>
                <a:spcPts val="580"/>
              </a:spcBef>
              <a:spcAft>
                <a:spcPts val="0"/>
              </a:spcAft>
              <a:buSzPts val="1190"/>
              <a:buNone/>
            </a:pPr>
            <a:r>
              <a:rPr lang="en-US" sz="1400"/>
              <a:t>	int b;</a:t>
            </a:r>
            <a:endParaRPr/>
          </a:p>
          <a:p>
            <a:pPr marL="274320" lvl="0" indent="-274320" algn="l" rtl="0">
              <a:spcBef>
                <a:spcPts val="580"/>
              </a:spcBef>
              <a:spcAft>
                <a:spcPts val="0"/>
              </a:spcAft>
              <a:buSzPts val="1190"/>
              <a:buNone/>
            </a:pPr>
            <a:r>
              <a:rPr lang="en-US" sz="1400"/>
              <a:t>public:</a:t>
            </a:r>
            <a:endParaRPr/>
          </a:p>
          <a:p>
            <a:pPr marL="274320" lvl="0" indent="-274320" algn="l" rtl="0">
              <a:spcBef>
                <a:spcPts val="580"/>
              </a:spcBef>
              <a:spcAft>
                <a:spcPts val="0"/>
              </a:spcAft>
              <a:buSzPts val="1190"/>
              <a:buNone/>
            </a:pPr>
            <a:r>
              <a:rPr lang="en-US" sz="1400"/>
              <a:t>	void add(int , int );</a:t>
            </a:r>
            <a:endParaRPr/>
          </a:p>
          <a:p>
            <a:pPr marL="274320" lvl="0" indent="-274320" algn="l" rtl="0">
              <a:spcBef>
                <a:spcPts val="580"/>
              </a:spcBef>
              <a:spcAft>
                <a:spcPts val="0"/>
              </a:spcAft>
              <a:buSzPts val="1190"/>
              <a:buNone/>
            </a:pPr>
            <a:r>
              <a:rPr lang="en-US" sz="1400"/>
              <a:t>	</a:t>
            </a:r>
            <a:endParaRPr/>
          </a:p>
          <a:p>
            <a:pPr marL="274320" lvl="0" indent="-274320" algn="l" rtl="0">
              <a:spcBef>
                <a:spcPts val="580"/>
              </a:spcBef>
              <a:spcAft>
                <a:spcPts val="0"/>
              </a:spcAft>
              <a:buSzPts val="1190"/>
              <a:buNone/>
            </a:pPr>
            <a:r>
              <a:rPr lang="en-US" sz="1400"/>
              <a:t>};</a:t>
            </a:r>
            <a:endParaRPr/>
          </a:p>
          <a:p>
            <a:pPr marL="274320" lvl="0" indent="-274320" algn="l" rtl="0">
              <a:spcBef>
                <a:spcPts val="580"/>
              </a:spcBef>
              <a:spcAft>
                <a:spcPts val="0"/>
              </a:spcAft>
              <a:buSzPts val="1190"/>
              <a:buNone/>
            </a:pPr>
            <a:r>
              <a:rPr lang="en-US" sz="1400"/>
              <a:t>void  test1 :: add(int x, int y)</a:t>
            </a:r>
            <a:endParaRPr/>
          </a:p>
          <a:p>
            <a:pPr marL="274320" lvl="0" indent="-274320" algn="l" rtl="0">
              <a:spcBef>
                <a:spcPts val="580"/>
              </a:spcBef>
              <a:spcAft>
                <a:spcPts val="0"/>
              </a:spcAft>
              <a:buSzPts val="1190"/>
              <a:buNone/>
            </a:pPr>
            <a:r>
              <a:rPr lang="en-US" sz="1400"/>
              <a:t>	{</a:t>
            </a:r>
            <a:endParaRPr/>
          </a:p>
          <a:p>
            <a:pPr marL="274320" lvl="0" indent="-274320" algn="l" rtl="0">
              <a:spcBef>
                <a:spcPts val="580"/>
              </a:spcBef>
              <a:spcAft>
                <a:spcPts val="0"/>
              </a:spcAft>
              <a:buSzPts val="1190"/>
              <a:buNone/>
            </a:pPr>
            <a:r>
              <a:rPr lang="en-US" sz="1400"/>
              <a:t>		a=x;</a:t>
            </a:r>
            <a:endParaRPr/>
          </a:p>
          <a:p>
            <a:pPr marL="274320" lvl="0" indent="-274320" algn="l" rtl="0">
              <a:spcBef>
                <a:spcPts val="580"/>
              </a:spcBef>
              <a:spcAft>
                <a:spcPts val="0"/>
              </a:spcAft>
              <a:buSzPts val="1190"/>
              <a:buNone/>
            </a:pPr>
            <a:r>
              <a:rPr lang="en-US" sz="1400"/>
              <a:t>		b=y;</a:t>
            </a:r>
            <a:endParaRPr/>
          </a:p>
          <a:p>
            <a:pPr marL="274320" lvl="0" indent="-274320" algn="l" rtl="0">
              <a:spcBef>
                <a:spcPts val="580"/>
              </a:spcBef>
              <a:spcAft>
                <a:spcPts val="0"/>
              </a:spcAft>
              <a:buSzPts val="1190"/>
              <a:buNone/>
            </a:pPr>
            <a:r>
              <a:rPr lang="en-US" sz="1400"/>
              <a:t>		return (a+b);</a:t>
            </a:r>
            <a:endParaRPr/>
          </a:p>
          <a:p>
            <a:pPr marL="274320" lvl="0" indent="-274320" algn="l" rtl="0">
              <a:spcBef>
                <a:spcPts val="580"/>
              </a:spcBef>
              <a:spcAft>
                <a:spcPts val="0"/>
              </a:spcAft>
              <a:buSzPts val="1190"/>
              <a:buNone/>
            </a:pPr>
            <a:r>
              <a:rPr lang="en-US" sz="1400"/>
              <a:t>	}</a:t>
            </a:r>
            <a:endParaRPr sz="1400"/>
          </a:p>
        </p:txBody>
      </p:sp>
      <p:sp>
        <p:nvSpPr>
          <p:cNvPr id="1079" name="Google Shape;1079;p105"/>
          <p:cNvSpPr txBox="1"/>
          <p:nvPr/>
        </p:nvSpPr>
        <p:spPr>
          <a:xfrm>
            <a:off x="4572000" y="2000240"/>
            <a:ext cx="3429024"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void main()</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int sum;</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test1 t;</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sum = t.add(4,9)</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cout&lt;&lt; sum &lt;&lt; endl;</a:t>
            </a:r>
            <a:endParaRPr/>
          </a:p>
          <a:p>
            <a:pPr marL="0" marR="0" lvl="0" indent="0" algn="l" rtl="0">
              <a:spcBef>
                <a:spcPts val="0"/>
              </a:spcBef>
              <a:spcAft>
                <a:spcPts val="0"/>
              </a:spcAft>
              <a:buNone/>
            </a:pPr>
            <a:r>
              <a:rPr lang="en-US" sz="1400" b="1">
                <a:solidFill>
                  <a:srgbClr val="FF0000"/>
                </a:solidFill>
                <a:latin typeface="Times New Roman"/>
                <a:ea typeface="Times New Roman"/>
                <a:cs typeface="Times New Roman"/>
                <a:sym typeface="Times New Roman"/>
              </a:rPr>
              <a:t>test1 *t1 = &amp;t;</a:t>
            </a:r>
            <a:endParaRPr/>
          </a:p>
          <a:p>
            <a:pPr marL="0" marR="0" lvl="0" indent="0" algn="l" rtl="0">
              <a:spcBef>
                <a:spcPts val="0"/>
              </a:spcBef>
              <a:spcAft>
                <a:spcPts val="0"/>
              </a:spcAft>
              <a:buNone/>
            </a:pPr>
            <a:r>
              <a:rPr lang="en-US" sz="1400" b="1">
                <a:solidFill>
                  <a:srgbClr val="FF0000"/>
                </a:solidFill>
                <a:latin typeface="Times New Roman"/>
                <a:ea typeface="Times New Roman"/>
                <a:cs typeface="Times New Roman"/>
                <a:sym typeface="Times New Roman"/>
              </a:rPr>
              <a:t>sum = t1 -&gt; add(2,7);</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cout&lt;&lt; sum&lt;&lt;endl;</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Output:</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13</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9 // add called by pointer to member</a:t>
            </a:r>
            <a:endParaRPr sz="1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10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This operator</a:t>
            </a:r>
            <a:endParaRPr/>
          </a:p>
        </p:txBody>
      </p:sp>
      <p:sp>
        <p:nvSpPr>
          <p:cNvPr id="1085" name="Google Shape;1085;p106"/>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It is a keyword used to store the address of the object that invokes a member function.</a:t>
            </a:r>
            <a:endParaRPr/>
          </a:p>
          <a:p>
            <a:pPr marL="274320" lvl="0" indent="-274320" algn="l" rtl="0">
              <a:spcBef>
                <a:spcPts val="580"/>
              </a:spcBef>
              <a:spcAft>
                <a:spcPts val="0"/>
              </a:spcAft>
              <a:buSzPts val="2210"/>
              <a:buChar char="⚫"/>
            </a:pPr>
            <a:r>
              <a:rPr lang="en-US"/>
              <a:t>When each member function is invoked this pointer implicitly holds the address of the object itself.</a:t>
            </a:r>
            <a:endParaRPr/>
          </a:p>
          <a:p>
            <a:pPr marL="274320" lvl="0" indent="-274320" algn="l" rtl="0">
              <a:spcBef>
                <a:spcPts val="580"/>
              </a:spcBef>
              <a:spcAft>
                <a:spcPts val="0"/>
              </a:spcAft>
              <a:buSzPts val="2210"/>
              <a:buChar char="⚫"/>
            </a:pPr>
            <a:r>
              <a:rPr lang="en-US"/>
              <a:t>It is defined internally.</a:t>
            </a:r>
            <a:endParaRPr/>
          </a:p>
          <a:p>
            <a:pPr marL="274320" lvl="0" indent="-274320" algn="l" rtl="0">
              <a:spcBef>
                <a:spcPts val="580"/>
              </a:spcBef>
              <a:spcAft>
                <a:spcPts val="0"/>
              </a:spcAft>
              <a:buSzPts val="2210"/>
              <a:buChar char="⚫"/>
            </a:pPr>
            <a:r>
              <a:rPr lang="en-US"/>
              <a:t>When an object is used to invoked a class member function then the address of that object is automatically assigned to the </a:t>
            </a:r>
            <a:r>
              <a:rPr lang="en-US" i="1"/>
              <a:t>this</a:t>
            </a:r>
            <a:r>
              <a:rPr lang="en-US"/>
              <a:t>  pointer.</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10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a:t>Example showing the explicit use of </a:t>
            </a:r>
            <a:r>
              <a:rPr lang="en-US" i="1"/>
              <a:t>this </a:t>
            </a:r>
            <a:r>
              <a:rPr lang="en-US"/>
              <a:t>pointer :</a:t>
            </a:r>
            <a:endParaRPr/>
          </a:p>
        </p:txBody>
      </p:sp>
      <p:sp>
        <p:nvSpPr>
          <p:cNvPr id="1091" name="Google Shape;1091;p107"/>
          <p:cNvSpPr txBox="1">
            <a:spLocks noGrp="1"/>
          </p:cNvSpPr>
          <p:nvPr>
            <p:ph type="body" idx="1"/>
          </p:nvPr>
        </p:nvSpPr>
        <p:spPr>
          <a:xfrm>
            <a:off x="612648" y="1600200"/>
            <a:ext cx="4816608" cy="44958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190"/>
              <a:buNone/>
            </a:pPr>
            <a:r>
              <a:rPr lang="en-US" sz="1400"/>
              <a:t>#include&lt;iostream&gt;</a:t>
            </a:r>
            <a:endParaRPr/>
          </a:p>
          <a:p>
            <a:pPr marL="274320" lvl="0" indent="-274320" algn="l" rtl="0">
              <a:spcBef>
                <a:spcPts val="580"/>
              </a:spcBef>
              <a:spcAft>
                <a:spcPts val="0"/>
              </a:spcAft>
              <a:buSzPts val="1190"/>
              <a:buNone/>
            </a:pPr>
            <a:r>
              <a:rPr lang="en-US" sz="1400"/>
              <a:t>class simple</a:t>
            </a:r>
            <a:endParaRPr/>
          </a:p>
          <a:p>
            <a:pPr marL="274320" lvl="0" indent="-274320" algn="l" rtl="0">
              <a:spcBef>
                <a:spcPts val="580"/>
              </a:spcBef>
              <a:spcAft>
                <a:spcPts val="0"/>
              </a:spcAft>
              <a:buSzPts val="1190"/>
              <a:buNone/>
            </a:pPr>
            <a:r>
              <a:rPr lang="en-US" sz="1400"/>
              <a:t>{</a:t>
            </a:r>
            <a:endParaRPr/>
          </a:p>
          <a:p>
            <a:pPr marL="274320" lvl="0" indent="-274320" algn="l" rtl="0">
              <a:spcBef>
                <a:spcPts val="580"/>
              </a:spcBef>
              <a:spcAft>
                <a:spcPts val="0"/>
              </a:spcAft>
              <a:buSzPts val="1190"/>
              <a:buNone/>
            </a:pPr>
            <a:r>
              <a:rPr lang="en-US" sz="1400"/>
              <a:t>		int a;</a:t>
            </a:r>
            <a:endParaRPr/>
          </a:p>
          <a:p>
            <a:pPr marL="274320" lvl="0" indent="-274320" algn="l" rtl="0">
              <a:spcBef>
                <a:spcPts val="580"/>
              </a:spcBef>
              <a:spcAft>
                <a:spcPts val="0"/>
              </a:spcAft>
              <a:buSzPts val="1190"/>
              <a:buNone/>
            </a:pPr>
            <a:r>
              <a:rPr lang="en-US" sz="1400"/>
              <a:t>	public:</a:t>
            </a:r>
            <a:endParaRPr/>
          </a:p>
          <a:p>
            <a:pPr marL="274320" lvl="0" indent="-274320" algn="l" rtl="0">
              <a:spcBef>
                <a:spcPts val="580"/>
              </a:spcBef>
              <a:spcAft>
                <a:spcPts val="0"/>
              </a:spcAft>
              <a:buSzPts val="1190"/>
              <a:buNone/>
            </a:pPr>
            <a:r>
              <a:rPr lang="en-US" sz="1400"/>
              <a:t>		void set_data( int x)</a:t>
            </a:r>
            <a:endParaRPr/>
          </a:p>
          <a:p>
            <a:pPr marL="274320" lvl="0" indent="-274320" algn="l" rtl="0">
              <a:spcBef>
                <a:spcPts val="580"/>
              </a:spcBef>
              <a:spcAft>
                <a:spcPts val="0"/>
              </a:spcAft>
              <a:buSzPts val="1190"/>
              <a:buNone/>
            </a:pPr>
            <a:r>
              <a:rPr lang="en-US" sz="1400"/>
              <a:t>		{</a:t>
            </a:r>
            <a:endParaRPr/>
          </a:p>
          <a:p>
            <a:pPr marL="274320" lvl="0" indent="-274320" algn="l" rtl="0">
              <a:spcBef>
                <a:spcPts val="580"/>
              </a:spcBef>
              <a:spcAft>
                <a:spcPts val="0"/>
              </a:spcAft>
              <a:buSzPts val="1190"/>
              <a:buNone/>
            </a:pPr>
            <a:r>
              <a:rPr lang="en-US" sz="1400"/>
              <a:t>			this -&gt; a = x;</a:t>
            </a:r>
            <a:endParaRPr/>
          </a:p>
          <a:p>
            <a:pPr marL="274320" lvl="0" indent="-274320" algn="l" rtl="0">
              <a:spcBef>
                <a:spcPts val="580"/>
              </a:spcBef>
              <a:spcAft>
                <a:spcPts val="0"/>
              </a:spcAft>
              <a:buSzPts val="1190"/>
              <a:buNone/>
            </a:pPr>
            <a:r>
              <a:rPr lang="en-US" sz="1400"/>
              <a:t>		}</a:t>
            </a:r>
            <a:endParaRPr/>
          </a:p>
          <a:p>
            <a:pPr marL="274320" lvl="0" indent="-274320" algn="l" rtl="0">
              <a:spcBef>
                <a:spcPts val="580"/>
              </a:spcBef>
              <a:spcAft>
                <a:spcPts val="0"/>
              </a:spcAft>
              <a:buSzPts val="1190"/>
              <a:buNone/>
            </a:pPr>
            <a:r>
              <a:rPr lang="en-US" sz="1400"/>
              <a:t>		void display()</a:t>
            </a:r>
            <a:endParaRPr/>
          </a:p>
          <a:p>
            <a:pPr marL="274320" lvl="0" indent="-274320" algn="l" rtl="0">
              <a:spcBef>
                <a:spcPts val="580"/>
              </a:spcBef>
              <a:spcAft>
                <a:spcPts val="0"/>
              </a:spcAft>
              <a:buSzPts val="1190"/>
              <a:buNone/>
            </a:pPr>
            <a:r>
              <a:rPr lang="en-US" sz="1400"/>
              <a:t>		{</a:t>
            </a:r>
            <a:endParaRPr/>
          </a:p>
          <a:p>
            <a:pPr marL="274320" lvl="0" indent="-274320" algn="l" rtl="0">
              <a:spcBef>
                <a:spcPts val="580"/>
              </a:spcBef>
              <a:spcAft>
                <a:spcPts val="0"/>
              </a:spcAft>
              <a:buSzPts val="1190"/>
              <a:buNone/>
            </a:pPr>
            <a:r>
              <a:rPr lang="en-US" sz="1400"/>
              <a:t>		cout&lt;&lt;this -&gt; a&lt;&lt;endl;</a:t>
            </a:r>
            <a:endParaRPr/>
          </a:p>
          <a:p>
            <a:pPr marL="274320" lvl="0" indent="-274320" algn="l" rtl="0">
              <a:spcBef>
                <a:spcPts val="580"/>
              </a:spcBef>
              <a:spcAft>
                <a:spcPts val="0"/>
              </a:spcAft>
              <a:buSzPts val="1190"/>
              <a:buNone/>
            </a:pPr>
            <a:r>
              <a:rPr lang="en-US" sz="1400"/>
              <a:t>		cout&lt;&lt;“address of the object is =”&lt;&lt; this&lt;&lt;endl;</a:t>
            </a:r>
            <a:endParaRPr/>
          </a:p>
          <a:p>
            <a:pPr marL="274320" lvl="0" indent="-274320" algn="l" rtl="0">
              <a:spcBef>
                <a:spcPts val="580"/>
              </a:spcBef>
              <a:spcAft>
                <a:spcPts val="0"/>
              </a:spcAft>
              <a:buSzPts val="1190"/>
              <a:buNone/>
            </a:pPr>
            <a:r>
              <a:rPr lang="en-US" sz="1400"/>
              <a:t>		}</a:t>
            </a:r>
            <a:endParaRPr/>
          </a:p>
          <a:p>
            <a:pPr marL="274320" lvl="0" indent="-274320" algn="l" rtl="0">
              <a:spcBef>
                <a:spcPts val="580"/>
              </a:spcBef>
              <a:spcAft>
                <a:spcPts val="0"/>
              </a:spcAft>
              <a:buSzPts val="1190"/>
              <a:buNone/>
            </a:pPr>
            <a:r>
              <a:rPr lang="en-US" sz="1400"/>
              <a:t>};</a:t>
            </a:r>
            <a:endParaRPr sz="1400"/>
          </a:p>
        </p:txBody>
      </p:sp>
      <p:sp>
        <p:nvSpPr>
          <p:cNvPr id="1092" name="Google Shape;1092;p107"/>
          <p:cNvSpPr txBox="1"/>
          <p:nvPr/>
        </p:nvSpPr>
        <p:spPr>
          <a:xfrm>
            <a:off x="5715008" y="2071678"/>
            <a:ext cx="2000264" cy="24622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void main()</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simple s;</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s.set_data(7);</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s.display();</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Output:</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7</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address of the object is = 0X8feeff4</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10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b="1"/>
              <a:t>Passing Objects as Arguments</a:t>
            </a:r>
            <a:endParaRPr/>
          </a:p>
        </p:txBody>
      </p:sp>
      <p:sp>
        <p:nvSpPr>
          <p:cNvPr id="1098" name="Google Shape;1098;p108"/>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Objects are passed to functions through the use of the standard </a:t>
            </a:r>
            <a:r>
              <a:rPr lang="en-US" b="1"/>
              <a:t>call-by-value</a:t>
            </a:r>
            <a:r>
              <a:rPr lang="en-US"/>
              <a:t> mechanism.</a:t>
            </a:r>
            <a:endParaRPr/>
          </a:p>
          <a:p>
            <a:pPr marL="274320" lvl="0" indent="-274320" algn="l" rtl="0">
              <a:spcBef>
                <a:spcPts val="580"/>
              </a:spcBef>
              <a:spcAft>
                <a:spcPts val="0"/>
              </a:spcAft>
              <a:buSzPts val="2210"/>
              <a:buNone/>
            </a:pPr>
            <a:r>
              <a:rPr lang="en-US"/>
              <a:t> </a:t>
            </a:r>
            <a:endParaRPr/>
          </a:p>
          <a:p>
            <a:pPr marL="274320" lvl="0" indent="-274320" algn="l" rtl="0">
              <a:spcBef>
                <a:spcPts val="580"/>
              </a:spcBef>
              <a:spcAft>
                <a:spcPts val="0"/>
              </a:spcAft>
              <a:buSzPts val="2210"/>
              <a:buChar char="⚫"/>
            </a:pPr>
            <a:r>
              <a:rPr lang="en-US"/>
              <a:t>Means that a </a:t>
            </a:r>
            <a:r>
              <a:rPr lang="en-US" b="1"/>
              <a:t>copy of an object</a:t>
            </a:r>
            <a:r>
              <a:rPr lang="en-US"/>
              <a:t> is </a:t>
            </a:r>
            <a:r>
              <a:rPr lang="en-US" b="1"/>
              <a:t>made</a:t>
            </a:r>
            <a:r>
              <a:rPr lang="en-US"/>
              <a:t> when it is passed to a function.</a:t>
            </a:r>
            <a:endParaRPr/>
          </a:p>
          <a:p>
            <a:pPr marL="274320" lvl="0" indent="-274320" algn="l" rtl="0">
              <a:spcBef>
                <a:spcPts val="580"/>
              </a:spcBef>
              <a:spcAft>
                <a:spcPts val="0"/>
              </a:spcAft>
              <a:buSzPts val="2210"/>
              <a:buNone/>
            </a:pPr>
            <a:endParaRPr/>
          </a:p>
          <a:p>
            <a:pPr marL="274320" lvl="0" indent="-274320" algn="l" rtl="0">
              <a:spcBef>
                <a:spcPts val="580"/>
              </a:spcBef>
              <a:spcAft>
                <a:spcPts val="0"/>
              </a:spcAft>
              <a:buSzPts val="2210"/>
              <a:buNone/>
            </a:pPr>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10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b="1"/>
              <a:t>Object Assignment</a:t>
            </a:r>
            <a:endParaRPr/>
          </a:p>
        </p:txBody>
      </p:sp>
      <p:sp>
        <p:nvSpPr>
          <p:cNvPr id="1104" name="Google Shape;1104;p109"/>
          <p:cNvSpPr/>
          <p:nvPr/>
        </p:nvSpPr>
        <p:spPr>
          <a:xfrm>
            <a:off x="1432057" y="2438400"/>
            <a:ext cx="2377943" cy="3371365"/>
          </a:xfrm>
          <a:prstGeom prst="rect">
            <a:avLst/>
          </a:prstGeom>
          <a:noFill/>
          <a:ln w="127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1105" name="Google Shape;1105;p109"/>
          <p:cNvSpPr/>
          <p:nvPr/>
        </p:nvSpPr>
        <p:spPr>
          <a:xfrm>
            <a:off x="173122" y="2819400"/>
            <a:ext cx="2678936" cy="612975"/>
          </a:xfrm>
          <a:prstGeom prst="ellipse">
            <a:avLst/>
          </a:prstGeom>
          <a:solidFill>
            <a:srgbClr val="C5D8F1"/>
          </a:solidFill>
          <a:ln w="127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20, Shilpa</a:t>
            </a:r>
            <a:endParaRPr sz="1800" b="1">
              <a:solidFill>
                <a:schemeClr val="dk1"/>
              </a:solidFill>
              <a:latin typeface="Times New Roman"/>
              <a:ea typeface="Times New Roman"/>
              <a:cs typeface="Times New Roman"/>
              <a:sym typeface="Times New Roman"/>
            </a:endParaRPr>
          </a:p>
        </p:txBody>
      </p:sp>
      <p:sp>
        <p:nvSpPr>
          <p:cNvPr id="1106" name="Google Shape;1106;p109"/>
          <p:cNvSpPr/>
          <p:nvPr/>
        </p:nvSpPr>
        <p:spPr>
          <a:xfrm>
            <a:off x="0" y="3733800"/>
            <a:ext cx="2860099" cy="612975"/>
          </a:xfrm>
          <a:prstGeom prst="rect">
            <a:avLst/>
          </a:prstGeom>
          <a:solidFill>
            <a:srgbClr val="C5D8F1"/>
          </a:solidFill>
          <a:ln w="127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void read_data( )</a:t>
            </a:r>
            <a:endParaRPr/>
          </a:p>
        </p:txBody>
      </p:sp>
      <p:sp>
        <p:nvSpPr>
          <p:cNvPr id="1107" name="Google Shape;1107;p109"/>
          <p:cNvSpPr/>
          <p:nvPr/>
        </p:nvSpPr>
        <p:spPr>
          <a:xfrm>
            <a:off x="0" y="4800600"/>
            <a:ext cx="2860099" cy="612975"/>
          </a:xfrm>
          <a:prstGeom prst="rect">
            <a:avLst/>
          </a:prstGeom>
          <a:solidFill>
            <a:srgbClr val="C5D8F1"/>
          </a:solidFill>
          <a:ln w="127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void print_data( )</a:t>
            </a:r>
            <a:endParaRPr/>
          </a:p>
        </p:txBody>
      </p:sp>
      <p:sp>
        <p:nvSpPr>
          <p:cNvPr id="1108" name="Google Shape;1108;p109"/>
          <p:cNvSpPr txBox="1"/>
          <p:nvPr/>
        </p:nvSpPr>
        <p:spPr>
          <a:xfrm>
            <a:off x="914400" y="5816025"/>
            <a:ext cx="1573696"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Times New Roman"/>
                <a:ea typeface="Times New Roman"/>
                <a:cs typeface="Times New Roman"/>
                <a:sym typeface="Times New Roman"/>
              </a:rPr>
              <a:t>emp1</a:t>
            </a:r>
            <a:endParaRPr/>
          </a:p>
        </p:txBody>
      </p:sp>
      <p:grpSp>
        <p:nvGrpSpPr>
          <p:cNvPr id="1109" name="Google Shape;1109;p109"/>
          <p:cNvGrpSpPr/>
          <p:nvPr/>
        </p:nvGrpSpPr>
        <p:grpSpPr>
          <a:xfrm>
            <a:off x="5486400" y="2514600"/>
            <a:ext cx="3505200" cy="4419600"/>
            <a:chOff x="533400" y="1676400"/>
            <a:chExt cx="3505200" cy="2642175"/>
          </a:xfrm>
        </p:grpSpPr>
        <p:grpSp>
          <p:nvGrpSpPr>
            <p:cNvPr id="1110" name="Google Shape;1110;p109"/>
            <p:cNvGrpSpPr/>
            <p:nvPr/>
          </p:nvGrpSpPr>
          <p:grpSpPr>
            <a:xfrm>
              <a:off x="533400" y="1676400"/>
              <a:ext cx="3505200" cy="1981200"/>
              <a:chOff x="1523144" y="1752600"/>
              <a:chExt cx="1624123" cy="1676400"/>
            </a:xfrm>
          </p:grpSpPr>
          <p:sp>
            <p:nvSpPr>
              <p:cNvPr id="1111" name="Google Shape;1111;p109"/>
              <p:cNvSpPr/>
              <p:nvPr/>
            </p:nvSpPr>
            <p:spPr>
              <a:xfrm>
                <a:off x="2133600" y="1752600"/>
                <a:ext cx="1013667" cy="1676400"/>
              </a:xfrm>
              <a:prstGeom prst="rect">
                <a:avLst/>
              </a:prstGeom>
              <a:noFill/>
              <a:ln w="127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1112" name="Google Shape;1112;p109"/>
              <p:cNvSpPr/>
              <p:nvPr/>
            </p:nvSpPr>
            <p:spPr>
              <a:xfrm>
                <a:off x="1558451" y="1946031"/>
                <a:ext cx="1141974" cy="304800"/>
              </a:xfrm>
              <a:prstGeom prst="ellipse">
                <a:avLst/>
              </a:prstGeom>
              <a:solidFill>
                <a:srgbClr val="C4BD97"/>
              </a:solidFill>
              <a:ln w="127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20, Shilpa</a:t>
                </a:r>
                <a:endParaRPr sz="1800" b="1">
                  <a:solidFill>
                    <a:schemeClr val="dk1"/>
                  </a:solidFill>
                  <a:latin typeface="Times New Roman"/>
                  <a:ea typeface="Times New Roman"/>
                  <a:cs typeface="Times New Roman"/>
                  <a:sym typeface="Times New Roman"/>
                </a:endParaRPr>
              </a:p>
            </p:txBody>
          </p:sp>
          <p:sp>
            <p:nvSpPr>
              <p:cNvPr id="1113" name="Google Shape;1113;p109"/>
              <p:cNvSpPr/>
              <p:nvPr/>
            </p:nvSpPr>
            <p:spPr>
              <a:xfrm>
                <a:off x="1523144" y="2438400"/>
                <a:ext cx="1219200" cy="304800"/>
              </a:xfrm>
              <a:prstGeom prst="rect">
                <a:avLst/>
              </a:prstGeom>
              <a:solidFill>
                <a:srgbClr val="C4BD97"/>
              </a:solidFill>
              <a:ln w="127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void read_data( )</a:t>
                </a:r>
                <a:endParaRPr/>
              </a:p>
            </p:txBody>
          </p:sp>
          <p:sp>
            <p:nvSpPr>
              <p:cNvPr id="1114" name="Google Shape;1114;p109"/>
              <p:cNvSpPr/>
              <p:nvPr/>
            </p:nvSpPr>
            <p:spPr>
              <a:xfrm>
                <a:off x="1523144" y="2895600"/>
                <a:ext cx="1219200" cy="304800"/>
              </a:xfrm>
              <a:prstGeom prst="rect">
                <a:avLst/>
              </a:prstGeom>
              <a:solidFill>
                <a:srgbClr val="C4BD97"/>
              </a:solidFill>
              <a:ln w="127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void print_data( )</a:t>
                </a:r>
                <a:endParaRPr/>
              </a:p>
            </p:txBody>
          </p:sp>
        </p:grpSp>
        <p:sp>
          <p:nvSpPr>
            <p:cNvPr id="1115" name="Google Shape;1115;p109"/>
            <p:cNvSpPr txBox="1"/>
            <p:nvPr/>
          </p:nvSpPr>
          <p:spPr>
            <a:xfrm>
              <a:off x="1905000" y="3733800"/>
              <a:ext cx="14478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Times New Roman"/>
                  <a:ea typeface="Times New Roman"/>
                  <a:cs typeface="Times New Roman"/>
                  <a:sym typeface="Times New Roman"/>
                </a:rPr>
                <a:t>emp2</a:t>
              </a:r>
              <a:endParaRPr/>
            </a:p>
          </p:txBody>
        </p:sp>
      </p:grpSp>
      <p:sp>
        <p:nvSpPr>
          <p:cNvPr id="1116" name="Google Shape;1116;p109"/>
          <p:cNvSpPr txBox="1"/>
          <p:nvPr/>
        </p:nvSpPr>
        <p:spPr>
          <a:xfrm>
            <a:off x="4114800" y="3276600"/>
            <a:ext cx="914400" cy="18620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500" b="1">
                <a:solidFill>
                  <a:schemeClr val="dk1"/>
                </a:solidFill>
                <a:latin typeface="Times New Roman"/>
                <a:ea typeface="Times New Roman"/>
                <a:cs typeface="Times New Roman"/>
                <a:sym typeface="Times New Roman"/>
              </a:rPr>
              <a:t>=</a:t>
            </a:r>
            <a:endParaRPr/>
          </a:p>
        </p:txBody>
      </p:sp>
      <p:sp>
        <p:nvSpPr>
          <p:cNvPr id="1117" name="Google Shape;1117;p109"/>
          <p:cNvSpPr/>
          <p:nvPr/>
        </p:nvSpPr>
        <p:spPr>
          <a:xfrm rot="10800000">
            <a:off x="1066800" y="1371600"/>
            <a:ext cx="5934288" cy="1676400"/>
          </a:xfrm>
          <a:prstGeom prst="curvedUpArrow">
            <a:avLst>
              <a:gd name="adj1" fmla="val 25000"/>
              <a:gd name="adj2" fmla="val 50000"/>
              <a:gd name="adj3" fmla="val 25000"/>
            </a:avLst>
          </a:prstGeom>
          <a:solidFill>
            <a:srgbClr val="D99593"/>
          </a:solidFill>
          <a:ln w="127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118" name="Google Shape;1118;p109"/>
          <p:cNvSpPr/>
          <p:nvPr/>
        </p:nvSpPr>
        <p:spPr>
          <a:xfrm>
            <a:off x="2142912" y="2819400"/>
            <a:ext cx="4140991" cy="2304565"/>
          </a:xfrm>
          <a:prstGeom prst="star16">
            <a:avLst>
              <a:gd name="adj" fmla="val 32437"/>
            </a:avLst>
          </a:prstGeom>
          <a:gradFill>
            <a:gsLst>
              <a:gs pos="0">
                <a:srgbClr val="866866"/>
              </a:gs>
              <a:gs pos="50000">
                <a:srgbClr val="C19696"/>
              </a:gs>
              <a:gs pos="100000">
                <a:srgbClr val="E8B4B3"/>
              </a:gs>
            </a:gsLst>
            <a:path path="circle">
              <a:fillToRect l="50000" t="50000" r="50000" b="50000"/>
            </a:path>
            <a:tileRect/>
          </a:gradFill>
          <a:ln w="127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a:solidFill>
                  <a:srgbClr val="002060"/>
                </a:solidFill>
                <a:latin typeface="Times New Roman"/>
                <a:ea typeface="Times New Roman"/>
                <a:cs typeface="Times New Roman"/>
                <a:sym typeface="Times New Roman"/>
              </a:rPr>
              <a:t>Only </a:t>
            </a:r>
            <a:endParaRPr/>
          </a:p>
          <a:p>
            <a:pPr marL="0" marR="0" lvl="0" indent="0" algn="ctr" rtl="0">
              <a:spcBef>
                <a:spcPts val="0"/>
              </a:spcBef>
              <a:spcAft>
                <a:spcPts val="0"/>
              </a:spcAft>
              <a:buNone/>
            </a:pPr>
            <a:r>
              <a:rPr lang="en-US" sz="3600" b="1">
                <a:solidFill>
                  <a:srgbClr val="002060"/>
                </a:solidFill>
                <a:latin typeface="Times New Roman"/>
                <a:ea typeface="Times New Roman"/>
                <a:cs typeface="Times New Roman"/>
                <a:sym typeface="Times New Roman"/>
              </a:rPr>
              <a:t>If Instances of same</a:t>
            </a:r>
            <a:endParaRPr/>
          </a:p>
          <a:p>
            <a:pPr marL="0" marR="0" lvl="0" indent="0" algn="ctr" rtl="0">
              <a:spcBef>
                <a:spcPts val="0"/>
              </a:spcBef>
              <a:spcAft>
                <a:spcPts val="0"/>
              </a:spcAft>
              <a:buNone/>
            </a:pPr>
            <a:r>
              <a:rPr lang="en-US" sz="3600" b="1">
                <a:solidFill>
                  <a:srgbClr val="002060"/>
                </a:solidFill>
                <a:latin typeface="Times New Roman"/>
                <a:ea typeface="Times New Roman"/>
                <a:cs typeface="Times New Roman"/>
                <a:sym typeface="Times New Roman"/>
              </a:rPr>
              <a:t>Class!!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7"/>
                                        </p:tgtEl>
                                        <p:attrNameLst>
                                          <p:attrName>style.visibility</p:attrName>
                                        </p:attrNameLst>
                                      </p:cBhvr>
                                      <p:to>
                                        <p:strVal val="visible"/>
                                      </p:to>
                                    </p:set>
                                    <p:animEffect transition="in" filter="fade">
                                      <p:cBhvr>
                                        <p:cTn id="7" dur="500"/>
                                        <p:tgtEl>
                                          <p:spTgt spid="11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05">
                                            <p:txEl>
                                              <p:pRg st="0" end="0"/>
                                            </p:txEl>
                                          </p:spTgt>
                                        </p:tgtEl>
                                        <p:attrNameLst>
                                          <p:attrName>style.visibility</p:attrName>
                                        </p:attrNameLst>
                                      </p:cBhvr>
                                      <p:to>
                                        <p:strVal val="visible"/>
                                      </p:to>
                                    </p:set>
                                    <p:animEffect transition="in" filter="fade">
                                      <p:cBhvr>
                                        <p:cTn id="12" dur="500"/>
                                        <p:tgtEl>
                                          <p:spTgt spid="110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18"/>
                                        </p:tgtEl>
                                        <p:attrNameLst>
                                          <p:attrName>style.visibility</p:attrName>
                                        </p:attrNameLst>
                                      </p:cBhvr>
                                      <p:to>
                                        <p:strVal val="visible"/>
                                      </p:to>
                                    </p:set>
                                    <p:animEffect transition="in" filter="fade">
                                      <p:cBhvr>
                                        <p:cTn id="17" dur="1000"/>
                                        <p:tgtEl>
                                          <p:spTgt spid="1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Characteristics of OOP</a:t>
            </a:r>
            <a:endParaRPr/>
          </a:p>
        </p:txBody>
      </p:sp>
      <p:sp>
        <p:nvSpPr>
          <p:cNvPr id="212" name="Google Shape;212;p1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rmAutofit fontScale="25000" lnSpcReduction="20000"/>
          </a:bodyPr>
          <a:lstStyle/>
          <a:p>
            <a:pPr marL="274320" lvl="0" indent="-274320" algn="l" rtl="0">
              <a:spcBef>
                <a:spcPts val="0"/>
              </a:spcBef>
              <a:spcAft>
                <a:spcPts val="0"/>
              </a:spcAft>
              <a:buSzPct val="85000"/>
              <a:buNone/>
            </a:pPr>
            <a:r>
              <a:rPr lang="en-US" sz="9600"/>
              <a:t>   </a:t>
            </a:r>
            <a:r>
              <a:rPr lang="en-US" sz="9600">
                <a:solidFill>
                  <a:srgbClr val="FF0000"/>
                </a:solidFill>
              </a:rPr>
              <a:t>Class</a:t>
            </a:r>
            <a:r>
              <a:rPr lang="en-US" sz="9600"/>
              <a:t>– Basic building blocks OOP and a single entity which has data and operations on data together</a:t>
            </a:r>
            <a:br>
              <a:rPr lang="en-US" sz="9600"/>
            </a:br>
            <a:br>
              <a:rPr lang="en-US" sz="9600"/>
            </a:br>
            <a:r>
              <a:rPr lang="en-US" sz="9600">
                <a:solidFill>
                  <a:srgbClr val="FF0000"/>
                </a:solidFill>
              </a:rPr>
              <a:t>Objects</a:t>
            </a:r>
            <a:r>
              <a:rPr lang="en-US" sz="9600"/>
              <a:t> – The instances of a class which are used in real functionality – its variables and operations</a:t>
            </a:r>
            <a:br>
              <a:rPr lang="en-US" sz="9600"/>
            </a:br>
            <a:br>
              <a:rPr lang="en-US" sz="9600"/>
            </a:br>
            <a:r>
              <a:rPr lang="en-US" sz="9600">
                <a:solidFill>
                  <a:srgbClr val="FF0000"/>
                </a:solidFill>
              </a:rPr>
              <a:t>Abstraction</a:t>
            </a:r>
            <a:r>
              <a:rPr lang="en-US" sz="9600"/>
              <a:t> – Specifying what to do but not how to do ; a flexible feature for having a overall view of an object’s functionality.</a:t>
            </a:r>
            <a:br>
              <a:rPr lang="en-US" sz="9600"/>
            </a:br>
            <a:br>
              <a:rPr lang="en-US" sz="9600"/>
            </a:br>
            <a:r>
              <a:rPr lang="en-US" sz="9600">
                <a:solidFill>
                  <a:srgbClr val="FF0000"/>
                </a:solidFill>
              </a:rPr>
              <a:t>Encapsulation</a:t>
            </a:r>
            <a:r>
              <a:rPr lang="en-US" sz="9600"/>
              <a:t> – Binding data and operations of data together in a single unit – A class adhere this feature</a:t>
            </a:r>
            <a:br>
              <a:rPr lang="en-US" sz="9600"/>
            </a:br>
            <a:br>
              <a:rPr lang="en-US" sz="9600">
                <a:solidFill>
                  <a:srgbClr val="FF0000"/>
                </a:solidFill>
              </a:rPr>
            </a:br>
            <a:r>
              <a:rPr lang="en-US" sz="9600">
                <a:solidFill>
                  <a:srgbClr val="FF0000"/>
                </a:solidFill>
              </a:rPr>
              <a:t>Inheritance and class hierarchy </a:t>
            </a:r>
            <a:r>
              <a:rPr lang="en-US" sz="9600"/>
              <a:t>– Reusability and extension of existing classes</a:t>
            </a:r>
            <a:br>
              <a:rPr lang="en-US"/>
            </a:br>
            <a:br>
              <a:rPr lang="en-US"/>
            </a:br>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11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Passing Objects as arguments</a:t>
            </a:r>
            <a:endParaRPr/>
          </a:p>
        </p:txBody>
      </p:sp>
      <p:pic>
        <p:nvPicPr>
          <p:cNvPr id="1124" name="Google Shape;1124;p110"/>
          <p:cNvPicPr preferRelativeResize="0">
            <a:picLocks noGrp="1"/>
          </p:cNvPicPr>
          <p:nvPr>
            <p:ph type="body" idx="1"/>
          </p:nvPr>
        </p:nvPicPr>
        <p:blipFill rotWithShape="1">
          <a:blip r:embed="rId3">
            <a:alphaModFix/>
          </a:blip>
          <a:srcRect/>
          <a:stretch/>
        </p:blipFill>
        <p:spPr>
          <a:xfrm>
            <a:off x="914400" y="1600200"/>
            <a:ext cx="7010400" cy="441960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1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b="1"/>
              <a:t>Passing Objects as Arguments</a:t>
            </a:r>
            <a:endParaRPr/>
          </a:p>
        </p:txBody>
      </p:sp>
      <p:sp>
        <p:nvSpPr>
          <p:cNvPr id="1130" name="Google Shape;1130;p111"/>
          <p:cNvSpPr txBox="1">
            <a:spLocks noGrp="1"/>
          </p:cNvSpPr>
          <p:nvPr>
            <p:ph type="body" idx="1"/>
          </p:nvPr>
        </p:nvSpPr>
        <p:spPr>
          <a:xfrm>
            <a:off x="457200" y="2209800"/>
            <a:ext cx="4800600" cy="4525963"/>
          </a:xfrm>
          <a:prstGeom prst="rect">
            <a:avLst/>
          </a:prstGeom>
          <a:solidFill>
            <a:srgbClr val="D8D8D8"/>
          </a:solid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None/>
            </a:pPr>
            <a:r>
              <a:rPr lang="en-US"/>
              <a:t> class complex</a:t>
            </a:r>
            <a:endParaRPr/>
          </a:p>
          <a:p>
            <a:pPr marL="274320" lvl="0" indent="-274320" algn="l" rtl="0">
              <a:spcBef>
                <a:spcPts val="580"/>
              </a:spcBef>
              <a:spcAft>
                <a:spcPts val="0"/>
              </a:spcAft>
              <a:buSzPts val="2210"/>
              <a:buNone/>
            </a:pPr>
            <a:r>
              <a:rPr lang="en-US"/>
              <a:t>{</a:t>
            </a:r>
            <a:endParaRPr/>
          </a:p>
          <a:p>
            <a:pPr marL="274320" lvl="0" indent="-274320" algn="l" rtl="0">
              <a:spcBef>
                <a:spcPts val="580"/>
              </a:spcBef>
              <a:spcAft>
                <a:spcPts val="0"/>
              </a:spcAft>
              <a:buSzPts val="2210"/>
              <a:buNone/>
            </a:pPr>
            <a:r>
              <a:rPr lang="en-US"/>
              <a:t>    ……</a:t>
            </a:r>
            <a:endParaRPr/>
          </a:p>
          <a:p>
            <a:pPr marL="274320" lvl="0" indent="-274320" algn="l" rtl="0">
              <a:spcBef>
                <a:spcPts val="580"/>
              </a:spcBef>
              <a:spcAft>
                <a:spcPts val="0"/>
              </a:spcAft>
              <a:buSzPts val="2210"/>
              <a:buNone/>
            </a:pPr>
            <a:r>
              <a:rPr lang="en-US"/>
              <a:t>    .…..</a:t>
            </a:r>
            <a:endParaRPr/>
          </a:p>
          <a:p>
            <a:pPr marL="274320" lvl="0" indent="-274320" algn="l" rtl="0">
              <a:spcBef>
                <a:spcPts val="580"/>
              </a:spcBef>
              <a:spcAft>
                <a:spcPts val="0"/>
              </a:spcAft>
              <a:buSzPts val="2210"/>
              <a:buNone/>
            </a:pPr>
            <a:r>
              <a:rPr lang="en-US"/>
              <a:t>  void Add(int x, complex c);</a:t>
            </a:r>
            <a:endParaRPr/>
          </a:p>
          <a:p>
            <a:pPr marL="274320" lvl="0" indent="-274320" algn="l" rtl="0">
              <a:spcBef>
                <a:spcPts val="580"/>
              </a:spcBef>
              <a:spcAft>
                <a:spcPts val="0"/>
              </a:spcAft>
              <a:buSzPts val="2210"/>
              <a:buNone/>
            </a:pPr>
            <a:r>
              <a:rPr lang="en-US"/>
              <a:t>    ……</a:t>
            </a:r>
            <a:endParaRPr/>
          </a:p>
          <a:p>
            <a:pPr marL="274320" lvl="0" indent="-274320" algn="l" rtl="0">
              <a:spcBef>
                <a:spcPts val="580"/>
              </a:spcBef>
              <a:spcAft>
                <a:spcPts val="0"/>
              </a:spcAft>
              <a:buSzPts val="2210"/>
              <a:buNone/>
            </a:pPr>
            <a:r>
              <a:rPr lang="en-US"/>
              <a:t>    ……</a:t>
            </a:r>
            <a:endParaRPr/>
          </a:p>
          <a:p>
            <a:pPr marL="274320" lvl="0" indent="-274320" algn="l" rtl="0">
              <a:spcBef>
                <a:spcPts val="580"/>
              </a:spcBef>
              <a:spcAft>
                <a:spcPts val="0"/>
              </a:spcAft>
              <a:buSzPts val="2210"/>
              <a:buNone/>
            </a:pPr>
            <a:r>
              <a:rPr lang="en-US"/>
              <a:t>};</a:t>
            </a:r>
            <a:endParaRPr/>
          </a:p>
        </p:txBody>
      </p:sp>
      <p:sp>
        <p:nvSpPr>
          <p:cNvPr id="1131" name="Google Shape;1131;p111"/>
          <p:cNvSpPr txBox="1"/>
          <p:nvPr/>
        </p:nvSpPr>
        <p:spPr>
          <a:xfrm>
            <a:off x="5638800" y="2362200"/>
            <a:ext cx="2743200" cy="4154984"/>
          </a:xfrm>
          <a:prstGeom prst="rect">
            <a:avLst/>
          </a:prstGeom>
          <a:solidFill>
            <a:srgbClr val="C5D8F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void main()</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complex  obj,  s1;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obj.Add(6,   s1)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t>
            </a:r>
            <a:endParaRPr/>
          </a:p>
        </p:txBody>
      </p:sp>
      <p:sp>
        <p:nvSpPr>
          <p:cNvPr id="1132" name="Google Shape;1132;p111"/>
          <p:cNvSpPr/>
          <p:nvPr/>
        </p:nvSpPr>
        <p:spPr>
          <a:xfrm rot="7047342">
            <a:off x="5292177" y="4466195"/>
            <a:ext cx="464646" cy="874912"/>
          </a:xfrm>
          <a:prstGeom prst="downArrow">
            <a:avLst>
              <a:gd name="adj1" fmla="val 50000"/>
              <a:gd name="adj2" fmla="val 50000"/>
            </a:avLst>
          </a:prstGeom>
          <a:solidFill>
            <a:schemeClr val="accent1"/>
          </a:solidFill>
          <a:ln w="127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0"/>
                                        </p:tgtEl>
                                        <p:attrNameLst>
                                          <p:attrName>style.visibility</p:attrName>
                                        </p:attrNameLst>
                                      </p:cBhvr>
                                      <p:to>
                                        <p:strVal val="visible"/>
                                      </p:to>
                                    </p:set>
                                    <p:animEffect transition="in" filter="fade">
                                      <p:cBhvr>
                                        <p:cTn id="7" dur="1000"/>
                                        <p:tgtEl>
                                          <p:spTgt spid="11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1"/>
                                        </p:tgtEl>
                                        <p:attrNameLst>
                                          <p:attrName>style.visibility</p:attrName>
                                        </p:attrNameLst>
                                      </p:cBhvr>
                                      <p:to>
                                        <p:strVal val="visible"/>
                                      </p:to>
                                    </p:set>
                                    <p:animEffect transition="in" filter="fade">
                                      <p:cBhvr>
                                        <p:cTn id="12" dur="1000"/>
                                        <p:tgtEl>
                                          <p:spTgt spid="11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32"/>
                                        </p:tgtEl>
                                        <p:attrNameLst>
                                          <p:attrName>style.visibility</p:attrName>
                                        </p:attrNameLst>
                                      </p:cBhvr>
                                      <p:to>
                                        <p:strVal val="visible"/>
                                      </p:to>
                                    </p:set>
                                    <p:animEffect transition="in" filter="fade">
                                      <p:cBhvr>
                                        <p:cTn id="17" dur="1000"/>
                                        <p:tgtEl>
                                          <p:spTgt spid="1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12"/>
          <p:cNvSpPr txBox="1">
            <a:spLocks noGrp="1"/>
          </p:cNvSpPr>
          <p:nvPr>
            <p:ph type="title"/>
          </p:nvPr>
        </p:nvSpPr>
        <p:spPr>
          <a:xfrm>
            <a:off x="914400" y="274638"/>
            <a:ext cx="7772400" cy="487362"/>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a:t>Example</a:t>
            </a:r>
            <a:endParaRPr/>
          </a:p>
        </p:txBody>
      </p:sp>
      <p:sp>
        <p:nvSpPr>
          <p:cNvPr id="1138" name="Google Shape;1138;p112"/>
          <p:cNvSpPr txBox="1">
            <a:spLocks noGrp="1"/>
          </p:cNvSpPr>
          <p:nvPr>
            <p:ph type="body" idx="1"/>
          </p:nvPr>
        </p:nvSpPr>
        <p:spPr>
          <a:xfrm>
            <a:off x="6248400" y="609600"/>
            <a:ext cx="2895600" cy="62484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530"/>
              <a:buNone/>
            </a:pPr>
            <a:r>
              <a:rPr lang="en-US" sz="1800" b="1"/>
              <a:t>int main()</a:t>
            </a:r>
            <a:endParaRPr/>
          </a:p>
          <a:p>
            <a:pPr marL="274320" lvl="0" indent="-274320" algn="l" rtl="0">
              <a:spcBef>
                <a:spcPts val="0"/>
              </a:spcBef>
              <a:spcAft>
                <a:spcPts val="0"/>
              </a:spcAft>
              <a:buSzPts val="1530"/>
              <a:buNone/>
            </a:pPr>
            <a:r>
              <a:rPr lang="en-US" sz="1800" b="1"/>
              <a:t>{</a:t>
            </a:r>
            <a:endParaRPr/>
          </a:p>
          <a:p>
            <a:pPr marL="274320" lvl="0" indent="-274320" algn="l" rtl="0">
              <a:spcBef>
                <a:spcPts val="0"/>
              </a:spcBef>
              <a:spcAft>
                <a:spcPts val="0"/>
              </a:spcAft>
              <a:buSzPts val="1530"/>
              <a:buNone/>
            </a:pPr>
            <a:r>
              <a:rPr lang="en-US" sz="1800" b="1"/>
              <a:t>Complex c1,c2,c3;</a:t>
            </a:r>
            <a:endParaRPr/>
          </a:p>
          <a:p>
            <a:pPr marL="274320" lvl="0" indent="-274320" algn="l" rtl="0">
              <a:spcBef>
                <a:spcPts val="0"/>
              </a:spcBef>
              <a:spcAft>
                <a:spcPts val="0"/>
              </a:spcAft>
              <a:buSzPts val="1530"/>
              <a:buNone/>
            </a:pPr>
            <a:r>
              <a:rPr lang="en-US" sz="1800" b="1"/>
              <a:t>c1.Read();</a:t>
            </a:r>
            <a:endParaRPr/>
          </a:p>
          <a:p>
            <a:pPr marL="274320" lvl="0" indent="-274320" algn="l" rtl="0">
              <a:spcBef>
                <a:spcPts val="0"/>
              </a:spcBef>
              <a:spcAft>
                <a:spcPts val="0"/>
              </a:spcAft>
              <a:buSzPts val="1530"/>
              <a:buNone/>
            </a:pPr>
            <a:r>
              <a:rPr lang="en-US" sz="1800" b="1"/>
              <a:t>c2.Read();</a:t>
            </a:r>
            <a:endParaRPr/>
          </a:p>
          <a:p>
            <a:pPr marL="274320" lvl="0" indent="-274320" algn="l" rtl="0">
              <a:spcBef>
                <a:spcPts val="0"/>
              </a:spcBef>
              <a:spcAft>
                <a:spcPts val="0"/>
              </a:spcAft>
              <a:buSzPts val="1530"/>
              <a:buNone/>
            </a:pPr>
            <a:r>
              <a:rPr lang="en-US" sz="1800" b="1"/>
              <a:t>c3.Add(c1,c2);</a:t>
            </a:r>
            <a:endParaRPr/>
          </a:p>
          <a:p>
            <a:pPr marL="274320" lvl="0" indent="-274320" algn="l" rtl="0">
              <a:spcBef>
                <a:spcPts val="0"/>
              </a:spcBef>
              <a:spcAft>
                <a:spcPts val="0"/>
              </a:spcAft>
              <a:buSzPts val="1530"/>
              <a:buNone/>
            </a:pPr>
            <a:r>
              <a:rPr lang="en-US" sz="1800" b="1"/>
              <a:t>c3.Display();</a:t>
            </a:r>
            <a:endParaRPr/>
          </a:p>
          <a:p>
            <a:pPr marL="274320" lvl="0" indent="-274320" algn="l" rtl="0">
              <a:spcBef>
                <a:spcPts val="0"/>
              </a:spcBef>
              <a:spcAft>
                <a:spcPts val="0"/>
              </a:spcAft>
              <a:buSzPts val="1530"/>
              <a:buNone/>
            </a:pPr>
            <a:r>
              <a:rPr lang="en-US" sz="1800" b="1"/>
              <a:t>return 0;</a:t>
            </a:r>
            <a:endParaRPr/>
          </a:p>
          <a:p>
            <a:pPr marL="274320" lvl="0" indent="-274320" algn="l" rtl="0">
              <a:spcBef>
                <a:spcPts val="0"/>
              </a:spcBef>
              <a:spcAft>
                <a:spcPts val="0"/>
              </a:spcAft>
              <a:buSzPts val="1530"/>
              <a:buNone/>
            </a:pPr>
            <a:r>
              <a:rPr lang="en-US" sz="1800" b="1"/>
              <a:t>}</a:t>
            </a:r>
            <a:endParaRPr/>
          </a:p>
          <a:p>
            <a:pPr marL="274320" lvl="0" indent="-274320" algn="l" rtl="0">
              <a:spcBef>
                <a:spcPts val="0"/>
              </a:spcBef>
              <a:spcAft>
                <a:spcPts val="0"/>
              </a:spcAft>
              <a:buSzPts val="1530"/>
              <a:buNone/>
            </a:pPr>
            <a:r>
              <a:rPr lang="en-US" sz="1800" b="1"/>
              <a:t>Enter real and imaginary</a:t>
            </a:r>
            <a:endParaRPr/>
          </a:p>
          <a:p>
            <a:pPr marL="274320" lvl="0" indent="-274320" algn="l" rtl="0">
              <a:spcBef>
                <a:spcPts val="0"/>
              </a:spcBef>
              <a:spcAft>
                <a:spcPts val="0"/>
              </a:spcAft>
              <a:buSzPts val="1530"/>
              <a:buNone/>
            </a:pPr>
            <a:r>
              <a:rPr lang="en-US" sz="1800" b="1"/>
              <a:t>Number :</a:t>
            </a:r>
            <a:endParaRPr/>
          </a:p>
          <a:p>
            <a:pPr marL="274320" lvl="0" indent="-274320" algn="l" rtl="0">
              <a:spcBef>
                <a:spcPts val="0"/>
              </a:spcBef>
              <a:spcAft>
                <a:spcPts val="0"/>
              </a:spcAft>
              <a:buSzPts val="1530"/>
              <a:buNone/>
            </a:pPr>
            <a:r>
              <a:rPr lang="en-US" sz="1800" b="1"/>
              <a:t>12</a:t>
            </a:r>
            <a:endParaRPr/>
          </a:p>
          <a:p>
            <a:pPr marL="274320" lvl="0" indent="-274320" algn="l" rtl="0">
              <a:spcBef>
                <a:spcPts val="0"/>
              </a:spcBef>
              <a:spcAft>
                <a:spcPts val="0"/>
              </a:spcAft>
              <a:buSzPts val="1530"/>
              <a:buNone/>
            </a:pPr>
            <a:r>
              <a:rPr lang="en-US" sz="1800" b="1"/>
              <a:t>3</a:t>
            </a:r>
            <a:endParaRPr/>
          </a:p>
          <a:p>
            <a:pPr marL="274320" lvl="0" indent="-274320" algn="l" rtl="0">
              <a:spcBef>
                <a:spcPts val="0"/>
              </a:spcBef>
              <a:spcAft>
                <a:spcPts val="0"/>
              </a:spcAft>
              <a:buSzPts val="1530"/>
              <a:buNone/>
            </a:pPr>
            <a:r>
              <a:rPr lang="en-US" sz="1800" b="1"/>
              <a:t>Enter real and imaginary</a:t>
            </a:r>
            <a:endParaRPr/>
          </a:p>
          <a:p>
            <a:pPr marL="274320" lvl="0" indent="-274320" algn="l" rtl="0">
              <a:spcBef>
                <a:spcPts val="0"/>
              </a:spcBef>
              <a:spcAft>
                <a:spcPts val="0"/>
              </a:spcAft>
              <a:buSzPts val="1530"/>
              <a:buNone/>
            </a:pPr>
            <a:r>
              <a:rPr lang="en-US" sz="1800" b="1"/>
              <a:t>Number :</a:t>
            </a:r>
            <a:endParaRPr/>
          </a:p>
          <a:p>
            <a:pPr marL="274320" lvl="0" indent="-274320" algn="l" rtl="0">
              <a:spcBef>
                <a:spcPts val="0"/>
              </a:spcBef>
              <a:spcAft>
                <a:spcPts val="0"/>
              </a:spcAft>
              <a:buSzPts val="1530"/>
              <a:buNone/>
            </a:pPr>
            <a:r>
              <a:rPr lang="en-US" sz="1800" b="1"/>
              <a:t>2</a:t>
            </a:r>
            <a:endParaRPr/>
          </a:p>
          <a:p>
            <a:pPr marL="274320" lvl="0" indent="-274320" algn="l" rtl="0">
              <a:spcBef>
                <a:spcPts val="0"/>
              </a:spcBef>
              <a:spcAft>
                <a:spcPts val="0"/>
              </a:spcAft>
              <a:buSzPts val="1530"/>
              <a:buNone/>
            </a:pPr>
            <a:r>
              <a:rPr lang="en-US" sz="1800" b="1"/>
              <a:t>6</a:t>
            </a:r>
            <a:endParaRPr/>
          </a:p>
          <a:p>
            <a:pPr marL="274320" lvl="0" indent="-274320" algn="l" rtl="0">
              <a:spcBef>
                <a:spcPts val="0"/>
              </a:spcBef>
              <a:spcAft>
                <a:spcPts val="0"/>
              </a:spcAft>
              <a:buSzPts val="1530"/>
              <a:buNone/>
            </a:pPr>
            <a:r>
              <a:rPr lang="en-US" sz="1800" b="1"/>
              <a:t>Sum=14+9i</a:t>
            </a:r>
            <a:endParaRPr sz="1800"/>
          </a:p>
          <a:p>
            <a:pPr marL="274320" lvl="0" indent="-274320" algn="l" rtl="0">
              <a:spcBef>
                <a:spcPts val="0"/>
              </a:spcBef>
              <a:spcAft>
                <a:spcPts val="0"/>
              </a:spcAft>
              <a:buSzPts val="1530"/>
              <a:buNone/>
            </a:pPr>
            <a:endParaRPr sz="1800"/>
          </a:p>
        </p:txBody>
      </p:sp>
      <p:sp>
        <p:nvSpPr>
          <p:cNvPr id="1139" name="Google Shape;1139;p112"/>
          <p:cNvSpPr/>
          <p:nvPr/>
        </p:nvSpPr>
        <p:spPr>
          <a:xfrm>
            <a:off x="533400" y="609600"/>
            <a:ext cx="5257800" cy="59400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class Complex</a:t>
            </a:r>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private:</a:t>
            </a:r>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int real;</a:t>
            </a:r>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int imag;</a:t>
            </a:r>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public:</a:t>
            </a:r>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void Read()</a:t>
            </a:r>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   cout&lt;&lt;"Enter real and imaginary number”;</a:t>
            </a:r>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cin&gt;&gt;real&gt;&gt;imag;  }</a:t>
            </a:r>
            <a:endParaRPr/>
          </a:p>
          <a:p>
            <a:pPr marL="0" marR="0" lvl="0" indent="0" algn="l" rtl="0">
              <a:spcBef>
                <a:spcPts val="0"/>
              </a:spcBef>
              <a:spcAft>
                <a:spcPts val="0"/>
              </a:spcAft>
              <a:buNone/>
            </a:pPr>
            <a:endParaRPr sz="20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void Add(Complex comp1,Complex comp2)</a:t>
            </a:r>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   real=comp1.real+comp2.real;</a:t>
            </a:r>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     imag=comp1.imag+comp2.imag;</a:t>
            </a:r>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Clr>
                <a:schemeClr val="dk1"/>
              </a:buClr>
              <a:buSzPts val="2000"/>
              <a:buFont typeface="Times New Roman"/>
              <a:buNone/>
            </a:pPr>
            <a:r>
              <a:rPr lang="en-US" sz="2000" b="1">
                <a:solidFill>
                  <a:schemeClr val="dk1"/>
                </a:solidFill>
                <a:latin typeface="Times New Roman"/>
                <a:ea typeface="Times New Roman"/>
                <a:cs typeface="Times New Roman"/>
                <a:sym typeface="Times New Roman"/>
              </a:rPr>
              <a:t>void Display()</a:t>
            </a:r>
            <a:endParaRPr/>
          </a:p>
          <a:p>
            <a:pPr marL="0" marR="0" lvl="0" indent="0" algn="l" rtl="0">
              <a:spcBef>
                <a:spcPts val="0"/>
              </a:spcBef>
              <a:spcAft>
                <a:spcPts val="0"/>
              </a:spcAft>
              <a:buClr>
                <a:schemeClr val="dk1"/>
              </a:buClr>
              <a:buSzPts val="2000"/>
              <a:buFont typeface="Times New Roman"/>
              <a:buNone/>
            </a:pPr>
            <a:r>
              <a:rPr lang="en-US" sz="2000" b="1">
                <a:solidFill>
                  <a:schemeClr val="dk1"/>
                </a:solidFill>
                <a:latin typeface="Times New Roman"/>
                <a:ea typeface="Times New Roman"/>
                <a:cs typeface="Times New Roman"/>
                <a:sym typeface="Times New Roman"/>
              </a:rPr>
              <a:t>{  cout&lt;&lt;"Sum="&lt;&lt;real&lt;&lt;"+"&lt;&lt;imag&lt;&lt;"i“;   }</a:t>
            </a:r>
            <a:endParaRPr/>
          </a:p>
          <a:p>
            <a:pPr marL="0" marR="0" lvl="0" indent="0" algn="l" rtl="0">
              <a:spcBef>
                <a:spcPts val="0"/>
              </a:spcBef>
              <a:spcAft>
                <a:spcPts val="0"/>
              </a:spcAft>
              <a:buClr>
                <a:schemeClr val="dk1"/>
              </a:buClr>
              <a:buSzPts val="2000"/>
              <a:buFont typeface="Times New Roman"/>
              <a:buNone/>
            </a:pPr>
            <a:r>
              <a:rPr lang="en-US" sz="2000" b="1">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11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Returning Objects from functions</a:t>
            </a:r>
            <a:endParaRPr/>
          </a:p>
        </p:txBody>
      </p:sp>
      <p:pic>
        <p:nvPicPr>
          <p:cNvPr id="1145" name="Google Shape;1145;p113"/>
          <p:cNvPicPr preferRelativeResize="0">
            <a:picLocks noGrp="1"/>
          </p:cNvPicPr>
          <p:nvPr>
            <p:ph type="body" idx="1"/>
          </p:nvPr>
        </p:nvPicPr>
        <p:blipFill rotWithShape="1">
          <a:blip r:embed="rId3">
            <a:alphaModFix/>
          </a:blip>
          <a:srcRect/>
          <a:stretch/>
        </p:blipFill>
        <p:spPr>
          <a:xfrm>
            <a:off x="914401" y="1371601"/>
            <a:ext cx="7162800" cy="491640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11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Example</a:t>
            </a:r>
            <a:endParaRPr/>
          </a:p>
        </p:txBody>
      </p:sp>
      <p:sp>
        <p:nvSpPr>
          <p:cNvPr id="1151" name="Google Shape;1151;p114"/>
          <p:cNvSpPr txBox="1">
            <a:spLocks noGrp="1"/>
          </p:cNvSpPr>
          <p:nvPr>
            <p:ph type="body" idx="1"/>
          </p:nvPr>
        </p:nvSpPr>
        <p:spPr>
          <a:xfrm>
            <a:off x="914400" y="1447800"/>
            <a:ext cx="3657600" cy="4572000"/>
          </a:xfrm>
          <a:prstGeom prst="rect">
            <a:avLst/>
          </a:prstGeom>
          <a:noFill/>
          <a:ln>
            <a:noFill/>
          </a:ln>
        </p:spPr>
        <p:txBody>
          <a:bodyPr spcFirstLastPara="1" wrap="square" lIns="91425" tIns="45700" rIns="91425" bIns="45700" anchor="t" anchorCtr="0">
            <a:noAutofit/>
          </a:bodyPr>
          <a:lstStyle/>
          <a:p>
            <a:pPr marL="274320" lvl="0" indent="-274320" algn="l" rtl="0">
              <a:lnSpc>
                <a:spcPct val="120000"/>
              </a:lnSpc>
              <a:spcBef>
                <a:spcPts val="0"/>
              </a:spcBef>
              <a:spcAft>
                <a:spcPts val="0"/>
              </a:spcAft>
              <a:buSzPts val="1700"/>
              <a:buNone/>
            </a:pPr>
            <a:r>
              <a:rPr lang="en-US" sz="2000" b="1"/>
              <a:t>#include &lt;iostream&gt;</a:t>
            </a:r>
            <a:endParaRPr/>
          </a:p>
          <a:p>
            <a:pPr marL="274320" lvl="0" indent="-274320" algn="l" rtl="0">
              <a:lnSpc>
                <a:spcPct val="120000"/>
              </a:lnSpc>
              <a:spcBef>
                <a:spcPts val="0"/>
              </a:spcBef>
              <a:spcAft>
                <a:spcPts val="0"/>
              </a:spcAft>
              <a:buSzPts val="1700"/>
              <a:buNone/>
            </a:pPr>
            <a:r>
              <a:rPr lang="en-US" sz="2000" b="1"/>
              <a:t>using namespace std;</a:t>
            </a:r>
            <a:endParaRPr/>
          </a:p>
          <a:p>
            <a:pPr marL="274320" lvl="0" indent="-274320" algn="l" rtl="0">
              <a:lnSpc>
                <a:spcPct val="120000"/>
              </a:lnSpc>
              <a:spcBef>
                <a:spcPts val="0"/>
              </a:spcBef>
              <a:spcAft>
                <a:spcPts val="0"/>
              </a:spcAft>
              <a:buSzPts val="1700"/>
              <a:buNone/>
            </a:pPr>
            <a:r>
              <a:rPr lang="en-US" sz="2000" b="1"/>
              <a:t>class Complex</a:t>
            </a:r>
            <a:endParaRPr/>
          </a:p>
          <a:p>
            <a:pPr marL="274320" lvl="0" indent="-274320" algn="l" rtl="0">
              <a:lnSpc>
                <a:spcPct val="120000"/>
              </a:lnSpc>
              <a:spcBef>
                <a:spcPts val="0"/>
              </a:spcBef>
              <a:spcAft>
                <a:spcPts val="0"/>
              </a:spcAft>
              <a:buSzPts val="1700"/>
              <a:buNone/>
            </a:pPr>
            <a:r>
              <a:rPr lang="en-US" sz="2000" b="1"/>
              <a:t>{   private:</a:t>
            </a:r>
            <a:endParaRPr/>
          </a:p>
          <a:p>
            <a:pPr marL="274320" lvl="0" indent="-274320" algn="l" rtl="0">
              <a:lnSpc>
                <a:spcPct val="120000"/>
              </a:lnSpc>
              <a:spcBef>
                <a:spcPts val="0"/>
              </a:spcBef>
              <a:spcAft>
                <a:spcPts val="0"/>
              </a:spcAft>
              <a:buSzPts val="1700"/>
              <a:buNone/>
            </a:pPr>
            <a:r>
              <a:rPr lang="en-US" sz="2000" b="1"/>
              <a:t>int real; int imag;</a:t>
            </a:r>
            <a:endParaRPr/>
          </a:p>
          <a:p>
            <a:pPr marL="274320" lvl="0" indent="-274320" algn="l" rtl="0">
              <a:lnSpc>
                <a:spcPct val="120000"/>
              </a:lnSpc>
              <a:spcBef>
                <a:spcPts val="0"/>
              </a:spcBef>
              <a:spcAft>
                <a:spcPts val="0"/>
              </a:spcAft>
              <a:buSzPts val="1700"/>
              <a:buNone/>
            </a:pPr>
            <a:r>
              <a:rPr lang="en-US" sz="2000" b="1"/>
              <a:t>public:</a:t>
            </a:r>
            <a:endParaRPr/>
          </a:p>
          <a:p>
            <a:pPr marL="274320" lvl="0" indent="-274320" algn="l" rtl="0">
              <a:lnSpc>
                <a:spcPct val="120000"/>
              </a:lnSpc>
              <a:spcBef>
                <a:spcPts val="0"/>
              </a:spcBef>
              <a:spcAft>
                <a:spcPts val="0"/>
              </a:spcAft>
              <a:buSzPts val="1700"/>
              <a:buNone/>
            </a:pPr>
            <a:endParaRPr sz="2000" b="1"/>
          </a:p>
          <a:p>
            <a:pPr marL="274320" lvl="0" indent="-274320" algn="l" rtl="0">
              <a:lnSpc>
                <a:spcPct val="120000"/>
              </a:lnSpc>
              <a:spcBef>
                <a:spcPts val="0"/>
              </a:spcBef>
              <a:spcAft>
                <a:spcPts val="0"/>
              </a:spcAft>
              <a:buSzPts val="1700"/>
              <a:buNone/>
            </a:pPr>
            <a:r>
              <a:rPr lang="en-US" sz="2000" b="1"/>
              <a:t>void Read()</a:t>
            </a:r>
            <a:endParaRPr/>
          </a:p>
          <a:p>
            <a:pPr marL="274320" lvl="0" indent="-274320" algn="l" rtl="0">
              <a:lnSpc>
                <a:spcPct val="120000"/>
              </a:lnSpc>
              <a:spcBef>
                <a:spcPts val="0"/>
              </a:spcBef>
              <a:spcAft>
                <a:spcPts val="0"/>
              </a:spcAft>
              <a:buSzPts val="1700"/>
              <a:buNone/>
            </a:pPr>
            <a:r>
              <a:rPr lang="en-US" sz="2000" b="1"/>
              <a:t>{   cin&gt;&gt;real&gt;&gt;imag; }</a:t>
            </a:r>
            <a:endParaRPr/>
          </a:p>
          <a:p>
            <a:pPr marL="274320" lvl="0" indent="-274320" algn="l" rtl="0">
              <a:lnSpc>
                <a:spcPct val="120000"/>
              </a:lnSpc>
              <a:spcBef>
                <a:spcPts val="0"/>
              </a:spcBef>
              <a:spcAft>
                <a:spcPts val="0"/>
              </a:spcAft>
              <a:buSzPts val="1700"/>
              <a:buNone/>
            </a:pPr>
            <a:r>
              <a:rPr lang="en-US" sz="2000" b="1">
                <a:solidFill>
                  <a:schemeClr val="accent1"/>
                </a:solidFill>
              </a:rPr>
              <a:t>Complex</a:t>
            </a:r>
            <a:r>
              <a:rPr lang="en-US" sz="2000" b="1"/>
              <a:t> </a:t>
            </a:r>
            <a:r>
              <a:rPr lang="en-US" sz="2000" b="1">
                <a:solidFill>
                  <a:schemeClr val="accent1"/>
                </a:solidFill>
              </a:rPr>
              <a:t>Add(Complex comp2)</a:t>
            </a:r>
            <a:endParaRPr/>
          </a:p>
          <a:p>
            <a:pPr marL="274320" lvl="0" indent="-274320" algn="l" rtl="0">
              <a:lnSpc>
                <a:spcPct val="120000"/>
              </a:lnSpc>
              <a:spcBef>
                <a:spcPts val="0"/>
              </a:spcBef>
              <a:spcAft>
                <a:spcPts val="0"/>
              </a:spcAft>
              <a:buSzPts val="1700"/>
              <a:buNone/>
            </a:pPr>
            <a:r>
              <a:rPr lang="en-US" sz="2000" b="1"/>
              <a:t>{ </a:t>
            </a:r>
            <a:r>
              <a:rPr lang="en-US" sz="2000" b="1">
                <a:solidFill>
                  <a:schemeClr val="accent1"/>
                </a:solidFill>
              </a:rPr>
              <a:t>Complex temp;</a:t>
            </a:r>
            <a:endParaRPr/>
          </a:p>
          <a:p>
            <a:pPr marL="274320" lvl="0" indent="-274320" algn="l" rtl="0">
              <a:lnSpc>
                <a:spcPct val="120000"/>
              </a:lnSpc>
              <a:spcBef>
                <a:spcPts val="0"/>
              </a:spcBef>
              <a:spcAft>
                <a:spcPts val="0"/>
              </a:spcAft>
              <a:buSzPts val="1700"/>
              <a:buNone/>
            </a:pPr>
            <a:r>
              <a:rPr lang="en-US" sz="2000" b="1"/>
              <a:t>temp.real=real+comp2.real;</a:t>
            </a:r>
            <a:endParaRPr/>
          </a:p>
          <a:p>
            <a:pPr marL="274320" lvl="0" indent="-274320" algn="l" rtl="0">
              <a:lnSpc>
                <a:spcPct val="120000"/>
              </a:lnSpc>
              <a:spcBef>
                <a:spcPts val="0"/>
              </a:spcBef>
              <a:spcAft>
                <a:spcPts val="0"/>
              </a:spcAft>
              <a:buSzPts val="1700"/>
              <a:buNone/>
            </a:pPr>
            <a:r>
              <a:rPr lang="en-US" sz="2000" b="1"/>
              <a:t>temp.imag=imag+comp2.imag;</a:t>
            </a:r>
            <a:endParaRPr/>
          </a:p>
          <a:p>
            <a:pPr marL="274320" lvl="0" indent="-274320" algn="l" rtl="0">
              <a:lnSpc>
                <a:spcPct val="120000"/>
              </a:lnSpc>
              <a:spcBef>
                <a:spcPts val="0"/>
              </a:spcBef>
              <a:spcAft>
                <a:spcPts val="0"/>
              </a:spcAft>
              <a:buSzPts val="1700"/>
              <a:buNone/>
            </a:pPr>
            <a:r>
              <a:rPr lang="en-US" sz="2000" b="1">
                <a:solidFill>
                  <a:schemeClr val="accent1"/>
                </a:solidFill>
              </a:rPr>
              <a:t>return temp;   </a:t>
            </a:r>
            <a:r>
              <a:rPr lang="en-US" sz="2000" b="1"/>
              <a:t>}</a:t>
            </a:r>
            <a:endParaRPr/>
          </a:p>
        </p:txBody>
      </p:sp>
      <p:sp>
        <p:nvSpPr>
          <p:cNvPr id="1152" name="Google Shape;1152;p114"/>
          <p:cNvSpPr txBox="1"/>
          <p:nvPr/>
        </p:nvSpPr>
        <p:spPr>
          <a:xfrm>
            <a:off x="4572000" y="1600200"/>
            <a:ext cx="4572000" cy="42165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void Display()</a:t>
            </a:r>
            <a:endParaRPr/>
          </a:p>
          <a:p>
            <a:pPr marL="0" marR="0" lvl="0" indent="0" algn="l" rtl="0">
              <a:spcBef>
                <a:spcPts val="0"/>
              </a:spcBef>
              <a:spcAft>
                <a:spcPts val="0"/>
              </a:spcAft>
              <a:buClr>
                <a:schemeClr val="dk1"/>
              </a:buClr>
              <a:buSzPts val="1800"/>
              <a:buFont typeface="Times New Roman"/>
              <a:buNone/>
            </a:pPr>
            <a:r>
              <a:rPr lang="en-US" sz="1800" b="1">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Clr>
                <a:schemeClr val="dk1"/>
              </a:buClr>
              <a:buSzPts val="1600"/>
              <a:buFont typeface="Times New Roman"/>
              <a:buNone/>
            </a:pPr>
            <a:r>
              <a:rPr lang="en-US" sz="1600" b="1">
                <a:solidFill>
                  <a:schemeClr val="dk1"/>
                </a:solidFill>
                <a:latin typeface="Times New Roman"/>
                <a:ea typeface="Times New Roman"/>
                <a:cs typeface="Times New Roman"/>
                <a:sym typeface="Times New Roman"/>
              </a:rPr>
              <a:t>cout&lt;&lt;"Sum="&lt;&lt;real&lt;&lt;"+"&lt;&lt;imag&lt;&lt;"i";</a:t>
            </a:r>
            <a:endParaRPr/>
          </a:p>
          <a:p>
            <a:pPr marL="0" marR="0" lvl="0" indent="0" algn="l" rtl="0">
              <a:spcBef>
                <a:spcPts val="0"/>
              </a:spcBef>
              <a:spcAft>
                <a:spcPts val="0"/>
              </a:spcAft>
              <a:buClr>
                <a:schemeClr val="dk1"/>
              </a:buClr>
              <a:buSzPts val="1800"/>
              <a:buFont typeface="Times New Roman"/>
              <a:buNone/>
            </a:pPr>
            <a:r>
              <a:rPr lang="en-US" sz="1800" b="1">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Clr>
                <a:schemeClr val="dk1"/>
              </a:buClr>
              <a:buSzPts val="1800"/>
              <a:buFont typeface="Times New Roman"/>
              <a:buNone/>
            </a:pPr>
            <a:r>
              <a:rPr lang="en-US" sz="1800" b="1">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Clr>
                <a:schemeClr val="dk1"/>
              </a:buClr>
              <a:buSzPts val="1800"/>
              <a:buFont typeface="Times New Roman"/>
              <a:buNone/>
            </a:pPr>
            <a:r>
              <a:rPr lang="en-US" sz="1800" b="1">
                <a:solidFill>
                  <a:schemeClr val="dk1"/>
                </a:solidFill>
                <a:latin typeface="Times New Roman"/>
                <a:ea typeface="Times New Roman"/>
                <a:cs typeface="Times New Roman"/>
                <a:sym typeface="Times New Roman"/>
              </a:rPr>
              <a:t>int main()</a:t>
            </a:r>
            <a:endParaRPr/>
          </a:p>
          <a:p>
            <a:pPr marL="0" marR="0" lvl="0" indent="0" algn="l" rtl="0">
              <a:spcBef>
                <a:spcPts val="0"/>
              </a:spcBef>
              <a:spcAft>
                <a:spcPts val="0"/>
              </a:spcAft>
              <a:buClr>
                <a:schemeClr val="dk1"/>
              </a:buClr>
              <a:buSzPts val="1800"/>
              <a:buFont typeface="Times New Roman"/>
              <a:buNone/>
            </a:pPr>
            <a:r>
              <a:rPr lang="en-US" sz="1800" b="1">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Clr>
                <a:schemeClr val="dk1"/>
              </a:buClr>
              <a:buSzPts val="1800"/>
              <a:buFont typeface="Times New Roman"/>
              <a:buNone/>
            </a:pPr>
            <a:r>
              <a:rPr lang="en-US" sz="1800" b="1">
                <a:solidFill>
                  <a:schemeClr val="dk1"/>
                </a:solidFill>
                <a:latin typeface="Times New Roman"/>
                <a:ea typeface="Times New Roman"/>
                <a:cs typeface="Times New Roman"/>
                <a:sym typeface="Times New Roman"/>
              </a:rPr>
              <a:t>Complex c1,c2,c3;</a:t>
            </a:r>
            <a:endParaRPr/>
          </a:p>
          <a:p>
            <a:pPr marL="0" marR="0" lvl="0" indent="0" algn="l" rtl="0">
              <a:spcBef>
                <a:spcPts val="0"/>
              </a:spcBef>
              <a:spcAft>
                <a:spcPts val="0"/>
              </a:spcAft>
              <a:buClr>
                <a:schemeClr val="dk1"/>
              </a:buClr>
              <a:buSzPts val="1800"/>
              <a:buFont typeface="Times New Roman"/>
              <a:buNone/>
            </a:pPr>
            <a:r>
              <a:rPr lang="en-US" sz="1800" b="1">
                <a:solidFill>
                  <a:schemeClr val="dk1"/>
                </a:solidFill>
                <a:latin typeface="Times New Roman"/>
                <a:ea typeface="Times New Roman"/>
                <a:cs typeface="Times New Roman"/>
                <a:sym typeface="Times New Roman"/>
              </a:rPr>
              <a:t>c1.Read();</a:t>
            </a:r>
            <a:endParaRPr/>
          </a:p>
          <a:p>
            <a:pPr marL="0" marR="0" lvl="0" indent="0" algn="l" rtl="0">
              <a:spcBef>
                <a:spcPts val="0"/>
              </a:spcBef>
              <a:spcAft>
                <a:spcPts val="0"/>
              </a:spcAft>
              <a:buClr>
                <a:schemeClr val="dk1"/>
              </a:buClr>
              <a:buSzPts val="1800"/>
              <a:buFont typeface="Times New Roman"/>
              <a:buNone/>
            </a:pPr>
            <a:r>
              <a:rPr lang="en-US" sz="1800" b="1">
                <a:solidFill>
                  <a:schemeClr val="dk1"/>
                </a:solidFill>
                <a:latin typeface="Times New Roman"/>
                <a:ea typeface="Times New Roman"/>
                <a:cs typeface="Times New Roman"/>
                <a:sym typeface="Times New Roman"/>
              </a:rPr>
              <a:t>c2.Read();</a:t>
            </a:r>
            <a:endParaRPr/>
          </a:p>
          <a:p>
            <a:pPr marL="0" marR="0" lvl="0" indent="0" algn="l" rtl="0">
              <a:spcBef>
                <a:spcPts val="0"/>
              </a:spcBef>
              <a:spcAft>
                <a:spcPts val="0"/>
              </a:spcAft>
              <a:buClr>
                <a:schemeClr val="accent1"/>
              </a:buClr>
              <a:buSzPts val="2000"/>
              <a:buFont typeface="Times New Roman"/>
              <a:buNone/>
            </a:pPr>
            <a:r>
              <a:rPr lang="en-US" sz="2000" b="1">
                <a:solidFill>
                  <a:schemeClr val="accent1"/>
                </a:solidFill>
                <a:latin typeface="Times New Roman"/>
                <a:ea typeface="Times New Roman"/>
                <a:cs typeface="Times New Roman"/>
                <a:sym typeface="Times New Roman"/>
              </a:rPr>
              <a:t>c3=c1.Add(c2);</a:t>
            </a:r>
            <a:endParaRPr/>
          </a:p>
          <a:p>
            <a:pPr marL="0" marR="0" lvl="0" indent="0" algn="l" rtl="0">
              <a:spcBef>
                <a:spcPts val="0"/>
              </a:spcBef>
              <a:spcAft>
                <a:spcPts val="0"/>
              </a:spcAft>
              <a:buClr>
                <a:schemeClr val="dk1"/>
              </a:buClr>
              <a:buSzPts val="1800"/>
              <a:buFont typeface="Times New Roman"/>
              <a:buNone/>
            </a:pPr>
            <a:r>
              <a:rPr lang="en-US" sz="1800" b="1">
                <a:solidFill>
                  <a:schemeClr val="dk1"/>
                </a:solidFill>
                <a:latin typeface="Times New Roman"/>
                <a:ea typeface="Times New Roman"/>
                <a:cs typeface="Times New Roman"/>
                <a:sym typeface="Times New Roman"/>
              </a:rPr>
              <a:t>c3.Display();</a:t>
            </a:r>
            <a:endParaRPr/>
          </a:p>
          <a:p>
            <a:pPr marL="0" marR="0" lvl="0" indent="0" algn="l" rtl="0">
              <a:spcBef>
                <a:spcPts val="0"/>
              </a:spcBef>
              <a:spcAft>
                <a:spcPts val="0"/>
              </a:spcAft>
              <a:buClr>
                <a:schemeClr val="dk1"/>
              </a:buClr>
              <a:buSzPts val="1800"/>
              <a:buFont typeface="Times New Roman"/>
              <a:buNone/>
            </a:pPr>
            <a:r>
              <a:rPr lang="en-US" sz="1800" b="1">
                <a:solidFill>
                  <a:schemeClr val="dk1"/>
                </a:solidFill>
                <a:latin typeface="Times New Roman"/>
                <a:ea typeface="Times New Roman"/>
                <a:cs typeface="Times New Roman"/>
                <a:sym typeface="Times New Roman"/>
              </a:rPr>
              <a:t>return 0;</a:t>
            </a:r>
            <a:endParaRPr/>
          </a:p>
          <a:p>
            <a:pPr marL="0" marR="0" lvl="0" indent="0" algn="l" rtl="0">
              <a:spcBef>
                <a:spcPts val="0"/>
              </a:spcBef>
              <a:spcAft>
                <a:spcPts val="0"/>
              </a:spcAft>
              <a:buClr>
                <a:schemeClr val="dk1"/>
              </a:buClr>
              <a:buSzPts val="1800"/>
              <a:buFont typeface="Times New Roman"/>
              <a:buNone/>
            </a:pPr>
            <a:r>
              <a:rPr lang="en-US" sz="1800" b="1">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1153" name="Google Shape;1153;p114"/>
          <p:cNvCxnSpPr/>
          <p:nvPr/>
        </p:nvCxnSpPr>
        <p:spPr>
          <a:xfrm rot="-5400000" flipH="1">
            <a:off x="1943100" y="3924300"/>
            <a:ext cx="5029200" cy="76200"/>
          </a:xfrm>
          <a:prstGeom prst="straightConnector1">
            <a:avLst/>
          </a:prstGeom>
          <a:noFill/>
          <a:ln w="9525" cap="flat" cmpd="sng">
            <a:solidFill>
              <a:srgbClr val="396599"/>
            </a:solidFill>
            <a:prstDash val="solid"/>
            <a:round/>
            <a:headEnd type="none" w="sm" len="sm"/>
            <a:tailEnd type="none" w="sm" len="sm"/>
          </a:ln>
        </p:spPr>
      </p:cxn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115"/>
          <p:cNvSpPr txBox="1">
            <a:spLocks noGrp="1"/>
          </p:cNvSpPr>
          <p:nvPr>
            <p:ph type="title"/>
          </p:nvPr>
        </p:nvSpPr>
        <p:spPr>
          <a:xfrm>
            <a:off x="1485900" y="1063228"/>
            <a:ext cx="6172200" cy="594122"/>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rgbClr val="244061"/>
              </a:buClr>
              <a:buSzPct val="100000"/>
              <a:buFont typeface="Times New Roman"/>
              <a:buNone/>
            </a:pPr>
            <a:r>
              <a:rPr lang="en-US" b="1">
                <a:solidFill>
                  <a:srgbClr val="244061"/>
                </a:solidFill>
                <a:latin typeface="Times New Roman"/>
                <a:ea typeface="Times New Roman"/>
                <a:cs typeface="Times New Roman"/>
                <a:sym typeface="Times New Roman"/>
              </a:rPr>
              <a:t>Inline functions</a:t>
            </a:r>
            <a:endParaRPr/>
          </a:p>
        </p:txBody>
      </p:sp>
      <p:sp>
        <p:nvSpPr>
          <p:cNvPr id="1159" name="Google Shape;1159;p115"/>
          <p:cNvSpPr txBox="1">
            <a:spLocks noGrp="1"/>
          </p:cNvSpPr>
          <p:nvPr>
            <p:ph type="body" idx="1"/>
          </p:nvPr>
        </p:nvSpPr>
        <p:spPr>
          <a:xfrm>
            <a:off x="1257300" y="1828800"/>
            <a:ext cx="3771900" cy="1314450"/>
          </a:xfrm>
          <a:prstGeom prst="rect">
            <a:avLst/>
          </a:prstGeom>
          <a:noFill/>
          <a:ln>
            <a:noFill/>
          </a:ln>
        </p:spPr>
        <p:txBody>
          <a:bodyPr spcFirstLastPara="1" wrap="square" lIns="91425" tIns="45700" rIns="91425" bIns="45700" anchor="t" anchorCtr="0">
            <a:normAutofit fontScale="85000" lnSpcReduction="10000"/>
          </a:bodyPr>
          <a:lstStyle/>
          <a:p>
            <a:pPr marL="274320" lvl="0" indent="-274320" algn="l" rtl="0">
              <a:spcBef>
                <a:spcPts val="0"/>
              </a:spcBef>
              <a:spcAft>
                <a:spcPts val="0"/>
              </a:spcAft>
              <a:buSzPct val="85000"/>
              <a:buChar char="⚫"/>
            </a:pPr>
            <a:r>
              <a:rPr lang="en-US">
                <a:latin typeface="Times New Roman"/>
                <a:ea typeface="Times New Roman"/>
                <a:cs typeface="Times New Roman"/>
                <a:sym typeface="Times New Roman"/>
              </a:rPr>
              <a:t>Objective of using functions:</a:t>
            </a:r>
            <a:endParaRPr/>
          </a:p>
          <a:p>
            <a:pPr marL="548640" lvl="1" indent="-228599" algn="l" rtl="0">
              <a:spcBef>
                <a:spcPts val="370"/>
              </a:spcBef>
              <a:spcAft>
                <a:spcPts val="0"/>
              </a:spcAft>
              <a:buSzPct val="85000"/>
              <a:buChar char="⚫"/>
            </a:pPr>
            <a:r>
              <a:rPr lang="en-US">
                <a:latin typeface="Times New Roman"/>
                <a:ea typeface="Times New Roman"/>
                <a:cs typeface="Times New Roman"/>
                <a:sym typeface="Times New Roman"/>
              </a:rPr>
              <a:t>To save memory space, when a function is likely to be called many times.</a:t>
            </a:r>
            <a:endParaRPr/>
          </a:p>
        </p:txBody>
      </p:sp>
      <p:graphicFrame>
        <p:nvGraphicFramePr>
          <p:cNvPr id="1160" name="Google Shape;1160;p115"/>
          <p:cNvGraphicFramePr/>
          <p:nvPr/>
        </p:nvGraphicFramePr>
        <p:xfrm>
          <a:off x="4964907" y="2343150"/>
          <a:ext cx="3000000" cy="3000000"/>
        </p:xfrm>
        <a:graphic>
          <a:graphicData uri="http://schemas.openxmlformats.org/drawingml/2006/table">
            <a:tbl>
              <a:tblPr firstRow="1" firstCol="1" bandRow="1">
                <a:noFill/>
                <a:tableStyleId>{CDDC1ABF-19B7-4B77-ACA3-0A2E072AAF87}</a:tableStyleId>
              </a:tblPr>
              <a:tblGrid>
                <a:gridCol w="2921800">
                  <a:extLst>
                    <a:ext uri="{9D8B030D-6E8A-4147-A177-3AD203B41FA5}">
                      <a16:colId xmlns:a16="http://schemas.microsoft.com/office/drawing/2014/main" val="20000"/>
                    </a:ext>
                  </a:extLst>
                </a:gridCol>
              </a:tblGrid>
              <a:tr h="441025">
                <a:tc>
                  <a:txBody>
                    <a:bodyPr/>
                    <a:lstStyle/>
                    <a:p>
                      <a:pPr marL="0" marR="0" lvl="0" indent="0" algn="ctr" rtl="0">
                        <a:lnSpc>
                          <a:spcPct val="115000"/>
                        </a:lnSpc>
                        <a:spcBef>
                          <a:spcPts val="0"/>
                        </a:spcBef>
                        <a:spcAft>
                          <a:spcPts val="0"/>
                        </a:spcAft>
                        <a:buNone/>
                      </a:pPr>
                      <a:r>
                        <a:rPr lang="en-US" sz="1800" u="none" strike="noStrike" cap="none">
                          <a:latin typeface="Times New Roman"/>
                          <a:ea typeface="Times New Roman"/>
                          <a:cs typeface="Times New Roman"/>
                          <a:sym typeface="Times New Roman"/>
                        </a:rPr>
                        <a:t>Jumping to a function</a:t>
                      </a:r>
                      <a:endParaRPr sz="1800" u="none" strike="noStrike" cap="none">
                        <a:latin typeface="Times New Roman"/>
                        <a:ea typeface="Times New Roman"/>
                        <a:cs typeface="Times New Roman"/>
                        <a:sym typeface="Times New Roman"/>
                      </a:endParaRPr>
                    </a:p>
                  </a:txBody>
                  <a:tcPr marL="51425" marR="51425" marT="0" marB="0"/>
                </a:tc>
                <a:extLst>
                  <a:ext uri="{0D108BD9-81ED-4DB2-BD59-A6C34878D82A}">
                    <a16:rowId xmlns:a16="http://schemas.microsoft.com/office/drawing/2014/main" val="10000"/>
                  </a:ext>
                </a:extLst>
              </a:tr>
              <a:tr h="416225">
                <a:tc>
                  <a:txBody>
                    <a:bodyPr/>
                    <a:lstStyle/>
                    <a:p>
                      <a:pPr marL="0" marR="0" lvl="0" indent="0" algn="ctr" rtl="0">
                        <a:lnSpc>
                          <a:spcPct val="115000"/>
                        </a:lnSpc>
                        <a:spcBef>
                          <a:spcPts val="0"/>
                        </a:spcBef>
                        <a:spcAft>
                          <a:spcPts val="0"/>
                        </a:spcAft>
                        <a:buNone/>
                      </a:pPr>
                      <a:r>
                        <a:rPr lang="en-US" sz="1800" u="none" strike="noStrike" cap="none">
                          <a:latin typeface="Times New Roman"/>
                          <a:ea typeface="Times New Roman"/>
                          <a:cs typeface="Times New Roman"/>
                          <a:sym typeface="Times New Roman"/>
                        </a:rPr>
                        <a:t>Saving the registers</a:t>
                      </a:r>
                      <a:endParaRPr sz="1800" u="none" strike="noStrike" cap="none">
                        <a:latin typeface="Times New Roman"/>
                        <a:ea typeface="Times New Roman"/>
                        <a:cs typeface="Times New Roman"/>
                        <a:sym typeface="Times New Roman"/>
                      </a:endParaRPr>
                    </a:p>
                  </a:txBody>
                  <a:tcPr marL="51425" marR="51425" marT="0" marB="0"/>
                </a:tc>
                <a:extLst>
                  <a:ext uri="{0D108BD9-81ED-4DB2-BD59-A6C34878D82A}">
                    <a16:rowId xmlns:a16="http://schemas.microsoft.com/office/drawing/2014/main" val="10001"/>
                  </a:ext>
                </a:extLst>
              </a:tr>
              <a:tr h="605650">
                <a:tc>
                  <a:txBody>
                    <a:bodyPr/>
                    <a:lstStyle/>
                    <a:p>
                      <a:pPr marL="0" marR="0" lvl="0" indent="0" algn="ctr" rtl="0">
                        <a:lnSpc>
                          <a:spcPct val="115000"/>
                        </a:lnSpc>
                        <a:spcBef>
                          <a:spcPts val="0"/>
                        </a:spcBef>
                        <a:spcAft>
                          <a:spcPts val="0"/>
                        </a:spcAft>
                        <a:buNone/>
                      </a:pPr>
                      <a:r>
                        <a:rPr lang="en-US" sz="1800" u="none" strike="noStrike" cap="none">
                          <a:latin typeface="Times New Roman"/>
                          <a:ea typeface="Times New Roman"/>
                          <a:cs typeface="Times New Roman"/>
                          <a:sym typeface="Times New Roman"/>
                        </a:rPr>
                        <a:t>Pushing arguments in to the stack</a:t>
                      </a:r>
                      <a:endParaRPr sz="1800" u="none" strike="noStrike" cap="none">
                        <a:latin typeface="Times New Roman"/>
                        <a:ea typeface="Times New Roman"/>
                        <a:cs typeface="Times New Roman"/>
                        <a:sym typeface="Times New Roman"/>
                      </a:endParaRPr>
                    </a:p>
                  </a:txBody>
                  <a:tcPr marL="51425" marR="51425" marT="0" marB="0"/>
                </a:tc>
                <a:extLst>
                  <a:ext uri="{0D108BD9-81ED-4DB2-BD59-A6C34878D82A}">
                    <a16:rowId xmlns:a16="http://schemas.microsoft.com/office/drawing/2014/main" val="10002"/>
                  </a:ext>
                </a:extLst>
              </a:tr>
              <a:tr h="605650">
                <a:tc>
                  <a:txBody>
                    <a:bodyPr/>
                    <a:lstStyle/>
                    <a:p>
                      <a:pPr marL="0" marR="0" lvl="0" indent="0" algn="ctr" rtl="0">
                        <a:lnSpc>
                          <a:spcPct val="115000"/>
                        </a:lnSpc>
                        <a:spcBef>
                          <a:spcPts val="0"/>
                        </a:spcBef>
                        <a:spcAft>
                          <a:spcPts val="0"/>
                        </a:spcAft>
                        <a:buNone/>
                      </a:pPr>
                      <a:r>
                        <a:rPr lang="en-US" sz="1800" u="none" strike="noStrike" cap="none">
                          <a:latin typeface="Times New Roman"/>
                          <a:ea typeface="Times New Roman"/>
                          <a:cs typeface="Times New Roman"/>
                          <a:sym typeface="Times New Roman"/>
                        </a:rPr>
                        <a:t>Returning to the calling function</a:t>
                      </a:r>
                      <a:endParaRPr sz="1800" u="none" strike="noStrike" cap="none">
                        <a:latin typeface="Times New Roman"/>
                        <a:ea typeface="Times New Roman"/>
                        <a:cs typeface="Times New Roman"/>
                        <a:sym typeface="Times New Roman"/>
                      </a:endParaRPr>
                    </a:p>
                  </a:txBody>
                  <a:tcPr marL="51425" marR="51425" marT="0" marB="0"/>
                </a:tc>
                <a:extLst>
                  <a:ext uri="{0D108BD9-81ED-4DB2-BD59-A6C34878D82A}">
                    <a16:rowId xmlns:a16="http://schemas.microsoft.com/office/drawing/2014/main" val="10003"/>
                  </a:ext>
                </a:extLst>
              </a:tr>
            </a:tbl>
          </a:graphicData>
        </a:graphic>
      </p:graphicFrame>
      <p:sp>
        <p:nvSpPr>
          <p:cNvPr id="1161" name="Google Shape;1161;p115"/>
          <p:cNvSpPr txBox="1"/>
          <p:nvPr/>
        </p:nvSpPr>
        <p:spPr>
          <a:xfrm>
            <a:off x="1371600" y="3429000"/>
            <a:ext cx="3543300" cy="120032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When a function is small enough (only one line of code) these things would be a wastage of time and resources.</a:t>
            </a:r>
            <a:endParaRPr/>
          </a:p>
        </p:txBody>
      </p:sp>
      <p:sp>
        <p:nvSpPr>
          <p:cNvPr id="1162" name="Google Shape;1162;p115"/>
          <p:cNvSpPr txBox="1"/>
          <p:nvPr/>
        </p:nvSpPr>
        <p:spPr>
          <a:xfrm>
            <a:off x="4972050" y="1600201"/>
            <a:ext cx="2914650" cy="738664"/>
          </a:xfrm>
          <a:prstGeom prst="rect">
            <a:avLst/>
          </a:prstGeom>
          <a:solidFill>
            <a:schemeClr val="accent2"/>
          </a:solidFill>
          <a:ln w="12700" cap="flat" cmpd="sng">
            <a:solidFill>
              <a:srgbClr val="8C3A38"/>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b="1">
                <a:solidFill>
                  <a:schemeClr val="lt1"/>
                </a:solidFill>
                <a:latin typeface="Times New Roman"/>
                <a:ea typeface="Times New Roman"/>
                <a:cs typeface="Times New Roman"/>
                <a:sym typeface="Times New Roman"/>
              </a:rPr>
              <a:t>When a Function is called: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61"/>
                                        </p:tgtEl>
                                        <p:attrNameLst>
                                          <p:attrName>style.visibility</p:attrName>
                                        </p:attrNameLst>
                                      </p:cBhvr>
                                      <p:to>
                                        <p:strVal val="visible"/>
                                      </p:to>
                                    </p:set>
                                    <p:animEffect transition="in" filter="fade">
                                      <p:cBhvr>
                                        <p:cTn id="11" dur="500"/>
                                        <p:tgtEl>
                                          <p:spTgt spid="1161"/>
                                        </p:tgtEl>
                                      </p:cBhvr>
                                    </p:animEffect>
                                  </p:childTnLst>
                                </p:cTn>
                              </p:par>
                              <p:par>
                                <p:cTn id="12" presetID="10" presetClass="entr" presetSubtype="0" fill="hold" nodeType="withEffect">
                                  <p:stCondLst>
                                    <p:cond delay="0"/>
                                  </p:stCondLst>
                                  <p:childTnLst>
                                    <p:set>
                                      <p:cBhvr>
                                        <p:cTn id="13" dur="1" fill="hold">
                                          <p:stCondLst>
                                            <p:cond delay="0"/>
                                          </p:stCondLst>
                                        </p:cTn>
                                        <p:tgtEl>
                                          <p:spTgt spid="1159">
                                            <p:txEl>
                                              <p:pRg st="0" end="0"/>
                                            </p:txEl>
                                          </p:spTgt>
                                        </p:tgtEl>
                                        <p:attrNameLst>
                                          <p:attrName>style.visibility</p:attrName>
                                        </p:attrNameLst>
                                      </p:cBhvr>
                                      <p:to>
                                        <p:strVal val="visible"/>
                                      </p:to>
                                    </p:set>
                                    <p:animEffect transition="in" filter="fade">
                                      <p:cBhvr>
                                        <p:cTn id="14" dur="500"/>
                                        <p:tgtEl>
                                          <p:spTgt spid="1159">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1159">
                                            <p:txEl>
                                              <p:pRg st="1" end="1"/>
                                            </p:txEl>
                                          </p:spTgt>
                                        </p:tgtEl>
                                        <p:attrNameLst>
                                          <p:attrName>style.visibility</p:attrName>
                                        </p:attrNameLst>
                                      </p:cBhvr>
                                      <p:to>
                                        <p:strVal val="visible"/>
                                      </p:to>
                                    </p:set>
                                    <p:animEffect transition="in" filter="fade">
                                      <p:cBhvr>
                                        <p:cTn id="17" dur="500"/>
                                        <p:tgtEl>
                                          <p:spTgt spid="115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60"/>
                                        </p:tgtEl>
                                        <p:attrNameLst>
                                          <p:attrName>style.visibility</p:attrName>
                                        </p:attrNameLst>
                                      </p:cBhvr>
                                      <p:to>
                                        <p:strVal val="visible"/>
                                      </p:to>
                                    </p:set>
                                    <p:animEffect transition="in" filter="fade">
                                      <p:cBhvr>
                                        <p:cTn id="22" dur="1000"/>
                                        <p:tgtEl>
                                          <p:spTgt spid="1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11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rgbClr val="244061"/>
              </a:buClr>
              <a:buSzPts val="4000"/>
              <a:buFont typeface="Times New Roman"/>
              <a:buNone/>
            </a:pPr>
            <a:r>
              <a:rPr lang="en-US" b="1">
                <a:solidFill>
                  <a:srgbClr val="244061"/>
                </a:solidFill>
                <a:latin typeface="Times New Roman"/>
                <a:ea typeface="Times New Roman"/>
                <a:cs typeface="Times New Roman"/>
                <a:sym typeface="Times New Roman"/>
              </a:rPr>
              <a:t>Inline Functions</a:t>
            </a:r>
            <a:endParaRPr/>
          </a:p>
        </p:txBody>
      </p:sp>
      <p:sp>
        <p:nvSpPr>
          <p:cNvPr id="1168" name="Google Shape;1168;p116"/>
          <p:cNvSpPr txBox="1">
            <a:spLocks noGrp="1"/>
          </p:cNvSpPr>
          <p:nvPr>
            <p:ph type="body" idx="1"/>
          </p:nvPr>
        </p:nvSpPr>
        <p:spPr>
          <a:xfrm>
            <a:off x="1257300" y="1885950"/>
            <a:ext cx="4057650" cy="3771900"/>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l" rtl="0">
              <a:spcBef>
                <a:spcPts val="0"/>
              </a:spcBef>
              <a:spcAft>
                <a:spcPts val="0"/>
              </a:spcAft>
              <a:buSzPct val="85000"/>
              <a:buChar char="⚫"/>
            </a:pPr>
            <a:r>
              <a:rPr lang="en-US" sz="1800">
                <a:latin typeface="Times New Roman"/>
                <a:ea typeface="Times New Roman"/>
                <a:cs typeface="Times New Roman"/>
                <a:sym typeface="Times New Roman"/>
              </a:rPr>
              <a:t>If a function is inline than:</a:t>
            </a:r>
            <a:endParaRPr/>
          </a:p>
          <a:p>
            <a:pPr marL="548640" lvl="1" indent="-228600" algn="l" rtl="0">
              <a:spcBef>
                <a:spcPts val="370"/>
              </a:spcBef>
              <a:spcAft>
                <a:spcPts val="0"/>
              </a:spcAft>
              <a:buSzPct val="85000"/>
              <a:buChar char="⚫"/>
            </a:pPr>
            <a:r>
              <a:rPr lang="en-US">
                <a:latin typeface="Times New Roman"/>
                <a:ea typeface="Times New Roman"/>
                <a:cs typeface="Times New Roman"/>
                <a:sym typeface="Times New Roman"/>
              </a:rPr>
              <a:t>Compiler puts its code at the place where it is called at compile time</a:t>
            </a:r>
            <a:endParaRPr/>
          </a:p>
          <a:p>
            <a:pPr marL="548640" lvl="1" indent="-228600" algn="l" rtl="0">
              <a:spcBef>
                <a:spcPts val="370"/>
              </a:spcBef>
              <a:spcAft>
                <a:spcPts val="0"/>
              </a:spcAft>
              <a:buSzPct val="85000"/>
              <a:buChar char="⚫"/>
            </a:pPr>
            <a:r>
              <a:rPr lang="en-US">
                <a:latin typeface="Times New Roman"/>
                <a:ea typeface="Times New Roman"/>
                <a:cs typeface="Times New Roman"/>
                <a:sym typeface="Times New Roman"/>
              </a:rPr>
              <a:t>To define a function as inline function </a:t>
            </a:r>
            <a:endParaRPr/>
          </a:p>
          <a:p>
            <a:pPr marL="822960" lvl="2" indent="-228600" algn="l" rtl="0">
              <a:spcBef>
                <a:spcPts val="370"/>
              </a:spcBef>
              <a:spcAft>
                <a:spcPts val="0"/>
              </a:spcAft>
              <a:buSzPct val="85000"/>
              <a:buChar char="⚫"/>
            </a:pPr>
            <a:r>
              <a:rPr lang="en-US">
                <a:latin typeface="Times New Roman"/>
                <a:ea typeface="Times New Roman"/>
                <a:cs typeface="Times New Roman"/>
                <a:sym typeface="Times New Roman"/>
              </a:rPr>
              <a:t>use the keyword “</a:t>
            </a:r>
            <a:r>
              <a:rPr lang="en-US" b="1">
                <a:latin typeface="Times New Roman"/>
                <a:ea typeface="Times New Roman"/>
                <a:cs typeface="Times New Roman"/>
                <a:sym typeface="Times New Roman"/>
              </a:rPr>
              <a:t>inline”</a:t>
            </a:r>
            <a:r>
              <a:rPr lang="en-US">
                <a:latin typeface="Times New Roman"/>
                <a:ea typeface="Times New Roman"/>
                <a:cs typeface="Times New Roman"/>
                <a:sym typeface="Times New Roman"/>
              </a:rPr>
              <a:t> just before the return type.</a:t>
            </a:r>
            <a:endParaRPr/>
          </a:p>
          <a:p>
            <a:pPr marL="548640" lvl="1" indent="-228600" algn="l" rtl="0">
              <a:spcBef>
                <a:spcPts val="370"/>
              </a:spcBef>
              <a:spcAft>
                <a:spcPts val="0"/>
              </a:spcAft>
              <a:buSzPct val="85000"/>
              <a:buChar char="⚫"/>
            </a:pPr>
            <a:r>
              <a:rPr lang="en-US">
                <a:latin typeface="Times New Roman"/>
                <a:ea typeface="Times New Roman"/>
                <a:cs typeface="Times New Roman"/>
                <a:sym typeface="Times New Roman"/>
              </a:rPr>
              <a:t>The compiler ignore the </a:t>
            </a:r>
            <a:r>
              <a:rPr lang="en-US" b="1">
                <a:latin typeface="Times New Roman"/>
                <a:ea typeface="Times New Roman"/>
                <a:cs typeface="Times New Roman"/>
                <a:sym typeface="Times New Roman"/>
              </a:rPr>
              <a:t>inline </a:t>
            </a:r>
            <a:r>
              <a:rPr lang="en-US">
                <a:latin typeface="Times New Roman"/>
                <a:ea typeface="Times New Roman"/>
                <a:cs typeface="Times New Roman"/>
                <a:sym typeface="Times New Roman"/>
              </a:rPr>
              <a:t>qualifier in case defined function is more than a line.</a:t>
            </a:r>
            <a:endParaRPr/>
          </a:p>
        </p:txBody>
      </p:sp>
      <p:sp>
        <p:nvSpPr>
          <p:cNvPr id="1169" name="Google Shape;1169;p116"/>
          <p:cNvSpPr txBox="1"/>
          <p:nvPr/>
        </p:nvSpPr>
        <p:spPr>
          <a:xfrm>
            <a:off x="5086351" y="2743201"/>
            <a:ext cx="3113666" cy="1546577"/>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1350" b="1" i="0" u="none" strike="noStrike" cap="none">
                <a:solidFill>
                  <a:schemeClr val="dk1"/>
                </a:solidFill>
                <a:latin typeface="Times New Roman"/>
                <a:ea typeface="Times New Roman"/>
                <a:cs typeface="Times New Roman"/>
                <a:sym typeface="Times New Roman"/>
              </a:rPr>
              <a:t>inline return_type  function_name(args)</a:t>
            </a:r>
            <a:endParaRPr/>
          </a:p>
          <a:p>
            <a:pPr marL="457200" marR="0" lvl="1" indent="0" algn="l" rtl="0">
              <a:spcBef>
                <a:spcPts val="0"/>
              </a:spcBef>
              <a:spcAft>
                <a:spcPts val="0"/>
              </a:spcAft>
              <a:buNone/>
            </a:pPr>
            <a:r>
              <a:rPr lang="en-US" sz="1350" b="1" i="0" u="none" strike="noStrike" cap="none">
                <a:solidFill>
                  <a:schemeClr val="dk1"/>
                </a:solidFill>
                <a:latin typeface="Times New Roman"/>
                <a:ea typeface="Times New Roman"/>
                <a:cs typeface="Times New Roman"/>
                <a:sym typeface="Times New Roman"/>
              </a:rPr>
              <a:t>		{</a:t>
            </a:r>
            <a:endParaRPr/>
          </a:p>
          <a:p>
            <a:pPr marL="457200" marR="0" lvl="1" indent="0" algn="l" rtl="0">
              <a:spcBef>
                <a:spcPts val="0"/>
              </a:spcBef>
              <a:spcAft>
                <a:spcPts val="0"/>
              </a:spcAft>
              <a:buNone/>
            </a:pPr>
            <a:r>
              <a:rPr lang="en-US" sz="1350" b="1" i="0" u="none" strike="noStrike" cap="none">
                <a:solidFill>
                  <a:schemeClr val="dk1"/>
                </a:solidFill>
                <a:latin typeface="Times New Roman"/>
                <a:ea typeface="Times New Roman"/>
                <a:cs typeface="Times New Roman"/>
                <a:sym typeface="Times New Roman"/>
              </a:rPr>
              <a:t>		//one line code</a:t>
            </a:r>
            <a:endParaRPr/>
          </a:p>
          <a:p>
            <a:pPr marL="457200" marR="0" lvl="1" indent="0" algn="l" rtl="0">
              <a:spcBef>
                <a:spcPts val="0"/>
              </a:spcBef>
              <a:spcAft>
                <a:spcPts val="0"/>
              </a:spcAft>
              <a:buNone/>
            </a:pPr>
            <a:r>
              <a:rPr lang="en-US" sz="1350" b="1" i="0" u="none" strike="noStrike" cap="none">
                <a:solidFill>
                  <a:schemeClr val="dk1"/>
                </a:solidFill>
                <a:latin typeface="Times New Roman"/>
                <a:ea typeface="Times New Roman"/>
                <a:cs typeface="Times New Roman"/>
                <a:sym typeface="Times New Roman"/>
              </a:rPr>
              <a:t>		</a:t>
            </a:r>
            <a:endParaRPr/>
          </a:p>
          <a:p>
            <a:pPr marL="457200" marR="0" lvl="1" indent="0" algn="l" rtl="0">
              <a:spcBef>
                <a:spcPts val="0"/>
              </a:spcBef>
              <a:spcAft>
                <a:spcPts val="0"/>
              </a:spcAft>
              <a:buNone/>
            </a:pPr>
            <a:r>
              <a:rPr lang="en-US" sz="1350" b="1" i="0" u="none" strike="noStrike" cap="none">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endParaRPr sz="1350" b="1">
              <a:solidFill>
                <a:schemeClr val="dk1"/>
              </a:solidFill>
              <a:latin typeface="Times New Roman"/>
              <a:ea typeface="Times New Roman"/>
              <a:cs typeface="Times New Roman"/>
              <a:sym typeface="Times New Roman"/>
            </a:endParaRPr>
          </a:p>
        </p:txBody>
      </p:sp>
      <p:sp>
        <p:nvSpPr>
          <p:cNvPr id="1170" name="Google Shape;1170;p116"/>
          <p:cNvSpPr/>
          <p:nvPr/>
        </p:nvSpPr>
        <p:spPr>
          <a:xfrm>
            <a:off x="5086350" y="2571750"/>
            <a:ext cx="2914650" cy="18288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68">
                                            <p:txEl>
                                              <p:pRg st="0" end="0"/>
                                            </p:txEl>
                                          </p:spTgt>
                                        </p:tgtEl>
                                        <p:attrNameLst>
                                          <p:attrName>style.visibility</p:attrName>
                                        </p:attrNameLst>
                                      </p:cBhvr>
                                      <p:to>
                                        <p:strVal val="visible"/>
                                      </p:to>
                                    </p:set>
                                    <p:animEffect transition="in" filter="fade">
                                      <p:cBhvr>
                                        <p:cTn id="11" dur="500"/>
                                        <p:tgtEl>
                                          <p:spTgt spid="116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68">
                                            <p:txEl>
                                              <p:pRg st="1" end="1"/>
                                            </p:txEl>
                                          </p:spTgt>
                                        </p:tgtEl>
                                        <p:attrNameLst>
                                          <p:attrName>style.visibility</p:attrName>
                                        </p:attrNameLst>
                                      </p:cBhvr>
                                      <p:to>
                                        <p:strVal val="visible"/>
                                      </p:to>
                                    </p:set>
                                    <p:animEffect transition="in" filter="fade">
                                      <p:cBhvr>
                                        <p:cTn id="16" dur="500"/>
                                        <p:tgtEl>
                                          <p:spTgt spid="116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68">
                                            <p:txEl>
                                              <p:pRg st="2" end="2"/>
                                            </p:txEl>
                                          </p:spTgt>
                                        </p:tgtEl>
                                        <p:attrNameLst>
                                          <p:attrName>style.visibility</p:attrName>
                                        </p:attrNameLst>
                                      </p:cBhvr>
                                      <p:to>
                                        <p:strVal val="visible"/>
                                      </p:to>
                                    </p:set>
                                    <p:animEffect transition="in" filter="fade">
                                      <p:cBhvr>
                                        <p:cTn id="21" dur="500"/>
                                        <p:tgtEl>
                                          <p:spTgt spid="116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68">
                                            <p:txEl>
                                              <p:pRg st="3" end="3"/>
                                            </p:txEl>
                                          </p:spTgt>
                                        </p:tgtEl>
                                        <p:attrNameLst>
                                          <p:attrName>style.visibility</p:attrName>
                                        </p:attrNameLst>
                                      </p:cBhvr>
                                      <p:to>
                                        <p:strVal val="visible"/>
                                      </p:to>
                                    </p:set>
                                    <p:animEffect transition="in" filter="fade">
                                      <p:cBhvr>
                                        <p:cTn id="26" dur="500"/>
                                        <p:tgtEl>
                                          <p:spTgt spid="1168">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68">
                                            <p:txEl>
                                              <p:pRg st="4" end="4"/>
                                            </p:txEl>
                                          </p:spTgt>
                                        </p:tgtEl>
                                        <p:attrNameLst>
                                          <p:attrName>style.visibility</p:attrName>
                                        </p:attrNameLst>
                                      </p:cBhvr>
                                      <p:to>
                                        <p:strVal val="visible"/>
                                      </p:to>
                                    </p:set>
                                    <p:animEffect transition="in" filter="fade">
                                      <p:cBhvr>
                                        <p:cTn id="31" dur="500"/>
                                        <p:tgtEl>
                                          <p:spTgt spid="1168">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70"/>
                                        </p:tgtEl>
                                        <p:attrNameLst>
                                          <p:attrName>style.visibility</p:attrName>
                                        </p:attrNameLst>
                                      </p:cBhvr>
                                      <p:to>
                                        <p:strVal val="visible"/>
                                      </p:to>
                                    </p:set>
                                    <p:animEffect transition="in" filter="fade">
                                      <p:cBhvr>
                                        <p:cTn id="36" dur="500"/>
                                        <p:tgtEl>
                                          <p:spTgt spid="1170"/>
                                        </p:tgtEl>
                                      </p:cBhvr>
                                    </p:animEffect>
                                  </p:childTnLst>
                                </p:cTn>
                              </p:par>
                              <p:par>
                                <p:cTn id="37" presetID="10" presetClass="entr" presetSubtype="0" fill="hold" nodeType="withEffect">
                                  <p:stCondLst>
                                    <p:cond delay="0"/>
                                  </p:stCondLst>
                                  <p:childTnLst>
                                    <p:set>
                                      <p:cBhvr>
                                        <p:cTn id="38" dur="1" fill="hold">
                                          <p:stCondLst>
                                            <p:cond delay="0"/>
                                          </p:stCondLst>
                                        </p:cTn>
                                        <p:tgtEl>
                                          <p:spTgt spid="1169"/>
                                        </p:tgtEl>
                                        <p:attrNameLst>
                                          <p:attrName>style.visibility</p:attrName>
                                        </p:attrNameLst>
                                      </p:cBhvr>
                                      <p:to>
                                        <p:strVal val="visible"/>
                                      </p:to>
                                    </p:set>
                                    <p:animEffect transition="in" filter="fade">
                                      <p:cBhvr>
                                        <p:cTn id="39" dur="500"/>
                                        <p:tgtEl>
                                          <p:spTgt spid="1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11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Bodoni"/>
              <a:buNone/>
            </a:pPr>
            <a:r>
              <a:rPr lang="en-US">
                <a:latin typeface="Bodoni"/>
                <a:ea typeface="Bodoni"/>
                <a:cs typeface="Bodoni"/>
                <a:sym typeface="Bodoni"/>
              </a:rPr>
              <a:t>Workings of Inline</a:t>
            </a:r>
            <a:endParaRPr/>
          </a:p>
        </p:txBody>
      </p:sp>
      <p:sp>
        <p:nvSpPr>
          <p:cNvPr id="1176" name="Google Shape;1176;p117"/>
          <p:cNvSpPr txBox="1">
            <a:spLocks noGrp="1"/>
          </p:cNvSpPr>
          <p:nvPr>
            <p:ph type="body" idx="1"/>
          </p:nvPr>
        </p:nvSpPr>
        <p:spPr>
          <a:xfrm>
            <a:off x="1428750" y="2343150"/>
            <a:ext cx="6343650" cy="3028950"/>
          </a:xfrm>
          <a:prstGeom prst="rect">
            <a:avLst/>
          </a:prstGeom>
          <a:noFill/>
          <a:ln>
            <a:noFill/>
          </a:ln>
        </p:spPr>
        <p:txBody>
          <a:bodyPr spcFirstLastPara="1" wrap="square" lIns="91425" tIns="45700" rIns="91425" bIns="45700" anchor="t" anchorCtr="0">
            <a:normAutofit/>
          </a:bodyPr>
          <a:lstStyle/>
          <a:p>
            <a:pPr marL="274320" lvl="0" indent="-274320" algn="just" rtl="0">
              <a:spcBef>
                <a:spcPts val="0"/>
              </a:spcBef>
              <a:spcAft>
                <a:spcPts val="0"/>
              </a:spcAft>
              <a:buSzPts val="1530"/>
              <a:buChar char="⚫"/>
            </a:pPr>
            <a:r>
              <a:rPr lang="en-US" sz="1800">
                <a:latin typeface="Bodoni"/>
                <a:ea typeface="Bodoni"/>
                <a:cs typeface="Bodoni"/>
                <a:sym typeface="Bodoni"/>
              </a:rPr>
              <a:t>The inline function is just a code replacement instead of the function call.</a:t>
            </a:r>
            <a:endParaRPr/>
          </a:p>
          <a:p>
            <a:pPr marL="274320" lvl="0" indent="-274320" algn="just" rtl="0">
              <a:spcBef>
                <a:spcPts val="580"/>
              </a:spcBef>
              <a:spcAft>
                <a:spcPts val="0"/>
              </a:spcAft>
              <a:buSzPts val="1530"/>
              <a:buChar char="⚫"/>
            </a:pPr>
            <a:r>
              <a:rPr lang="en-US" sz="1800">
                <a:latin typeface="Bodoni"/>
                <a:ea typeface="Bodoni"/>
                <a:cs typeface="Bodoni"/>
                <a:sym typeface="Bodoni"/>
              </a:rPr>
              <a:t>There is a need of stack storage and other special mechanism for function call and return.</a:t>
            </a:r>
            <a:endParaRPr/>
          </a:p>
          <a:p>
            <a:pPr marL="274320" lvl="0" indent="-274320" algn="just" rtl="0">
              <a:spcBef>
                <a:spcPts val="580"/>
              </a:spcBef>
              <a:spcAft>
                <a:spcPts val="0"/>
              </a:spcAft>
              <a:buSzPts val="1530"/>
              <a:buChar char="⚫"/>
            </a:pPr>
            <a:r>
              <a:rPr lang="en-US" sz="1800">
                <a:latin typeface="Bodoni"/>
                <a:ea typeface="Bodoni"/>
                <a:cs typeface="Bodoni"/>
                <a:sym typeface="Bodoni"/>
              </a:rPr>
              <a:t>The stack storage is used to store the return value and return address for function call and return process.</a:t>
            </a:r>
            <a:endParaRPr/>
          </a:p>
          <a:p>
            <a:pPr marL="274320" lvl="0" indent="-274320" algn="just" rtl="0">
              <a:spcBef>
                <a:spcPts val="580"/>
              </a:spcBef>
              <a:spcAft>
                <a:spcPts val="0"/>
              </a:spcAft>
              <a:buSzPts val="1530"/>
              <a:buChar char="⚫"/>
            </a:pPr>
            <a:r>
              <a:rPr lang="en-US" sz="1800">
                <a:latin typeface="Bodoni"/>
                <a:ea typeface="Bodoni"/>
                <a:cs typeface="Bodoni"/>
                <a:sym typeface="Bodoni"/>
              </a:rPr>
              <a:t>And while passing the parameter the stack storage needed to store the parameter values, and from the stack area the values moved to data area.</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sp>
        <p:nvSpPr>
          <p:cNvPr id="1181" name="Google Shape;1181;p118"/>
          <p:cNvSpPr txBox="1">
            <a:spLocks noGrp="1"/>
          </p:cNvSpPr>
          <p:nvPr>
            <p:ph type="body" idx="1"/>
          </p:nvPr>
        </p:nvSpPr>
        <p:spPr>
          <a:xfrm>
            <a:off x="1543050" y="1795786"/>
            <a:ext cx="6172200" cy="3404864"/>
          </a:xfrm>
          <a:prstGeom prst="rect">
            <a:avLst/>
          </a:prstGeom>
          <a:noFill/>
          <a:ln>
            <a:noFill/>
          </a:ln>
        </p:spPr>
        <p:txBody>
          <a:bodyPr spcFirstLastPara="1" wrap="square" lIns="91425" tIns="45700" rIns="91425" bIns="45700" anchor="t" anchorCtr="0">
            <a:noAutofit/>
          </a:bodyPr>
          <a:lstStyle/>
          <a:p>
            <a:pPr marL="274320" lvl="0" indent="-274320" algn="just" rtl="0">
              <a:lnSpc>
                <a:spcPct val="120000"/>
              </a:lnSpc>
              <a:spcBef>
                <a:spcPts val="0"/>
              </a:spcBef>
              <a:spcAft>
                <a:spcPts val="0"/>
              </a:spcAft>
              <a:buSzPts val="1530"/>
              <a:buChar char="⚫"/>
            </a:pPr>
            <a:r>
              <a:rPr lang="en-US" sz="1800">
                <a:latin typeface="Bodoni"/>
                <a:ea typeface="Bodoni"/>
                <a:cs typeface="Bodoni"/>
                <a:sym typeface="Bodoni"/>
              </a:rPr>
              <a:t>While using the inline function, there is no need of these operations, because of code replacement.</a:t>
            </a:r>
            <a:endParaRPr/>
          </a:p>
          <a:p>
            <a:pPr marL="274320" lvl="0" indent="-274320" algn="just" rtl="0">
              <a:lnSpc>
                <a:spcPct val="120000"/>
              </a:lnSpc>
              <a:spcBef>
                <a:spcPts val="580"/>
              </a:spcBef>
              <a:spcAft>
                <a:spcPts val="0"/>
              </a:spcAft>
              <a:buSzPts val="1530"/>
              <a:buChar char="⚫"/>
            </a:pPr>
            <a:r>
              <a:rPr lang="en-US" sz="1800">
                <a:latin typeface="Bodoni"/>
                <a:ea typeface="Bodoni"/>
                <a:cs typeface="Bodoni"/>
                <a:sym typeface="Bodoni"/>
              </a:rPr>
              <a:t>The compiler can do inline on either a high-level intermediate representation or a low-level intermediate representation. </a:t>
            </a:r>
            <a:endParaRPr/>
          </a:p>
          <a:p>
            <a:pPr marL="274320" lvl="0" indent="-274320" algn="just" rtl="0">
              <a:lnSpc>
                <a:spcPct val="120000"/>
              </a:lnSpc>
              <a:spcBef>
                <a:spcPts val="580"/>
              </a:spcBef>
              <a:spcAft>
                <a:spcPts val="0"/>
              </a:spcAft>
              <a:buSzPts val="1530"/>
              <a:buChar char="⚫"/>
            </a:pPr>
            <a:r>
              <a:rPr lang="en-US" sz="1800">
                <a:latin typeface="Bodoni"/>
                <a:ea typeface="Bodoni"/>
                <a:cs typeface="Bodoni"/>
                <a:sym typeface="Bodoni"/>
              </a:rPr>
              <a:t>In either case, the compiler simply computes the arguments, stores them in variables corresponding to the function's arguments, and then inserts the body of the function at the call site.</a:t>
            </a:r>
            <a:endParaRPr/>
          </a:p>
        </p:txBody>
      </p:sp>
      <p:sp>
        <p:nvSpPr>
          <p:cNvPr id="1182" name="Google Shape;1182;p118"/>
          <p:cNvSpPr txBox="1">
            <a:spLocks noGrp="1"/>
          </p:cNvSpPr>
          <p:nvPr>
            <p:ph type="title"/>
          </p:nvPr>
        </p:nvSpPr>
        <p:spPr>
          <a:xfrm>
            <a:off x="1485900" y="1063229"/>
            <a:ext cx="6172200" cy="85725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Bodoni"/>
              <a:buNone/>
            </a:pPr>
            <a:r>
              <a:rPr lang="en-US">
                <a:latin typeface="Bodoni"/>
                <a:ea typeface="Bodoni"/>
                <a:cs typeface="Bodoni"/>
                <a:sym typeface="Bodoni"/>
              </a:rPr>
              <a:t>Workings of Inline</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sp>
        <p:nvSpPr>
          <p:cNvPr id="1187" name="Google Shape;1187;p119"/>
          <p:cNvSpPr txBox="1">
            <a:spLocks noGrp="1"/>
          </p:cNvSpPr>
          <p:nvPr>
            <p:ph type="title"/>
          </p:nvPr>
        </p:nvSpPr>
        <p:spPr>
          <a:xfrm>
            <a:off x="1485900" y="857250"/>
            <a:ext cx="6172200" cy="85725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rgbClr val="244061"/>
              </a:buClr>
              <a:buSzPts val="4000"/>
              <a:buFont typeface="Times New Roman"/>
              <a:buNone/>
            </a:pPr>
            <a:r>
              <a:rPr lang="en-US" b="1">
                <a:solidFill>
                  <a:srgbClr val="244061"/>
                </a:solidFill>
                <a:latin typeface="Times New Roman"/>
                <a:ea typeface="Times New Roman"/>
                <a:cs typeface="Times New Roman"/>
                <a:sym typeface="Times New Roman"/>
              </a:rPr>
              <a:t>Inline Function (example)</a:t>
            </a:r>
            <a:endParaRPr/>
          </a:p>
        </p:txBody>
      </p:sp>
      <p:sp>
        <p:nvSpPr>
          <p:cNvPr id="1188" name="Google Shape;1188;p119"/>
          <p:cNvSpPr txBox="1">
            <a:spLocks noGrp="1"/>
          </p:cNvSpPr>
          <p:nvPr>
            <p:ph type="body" idx="1"/>
          </p:nvPr>
        </p:nvSpPr>
        <p:spPr>
          <a:xfrm>
            <a:off x="1371600" y="1657350"/>
            <a:ext cx="4514850" cy="40005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ct val="85000"/>
              <a:buNone/>
            </a:pPr>
            <a:r>
              <a:rPr lang="en-US" sz="1500" b="1">
                <a:latin typeface="Times New Roman"/>
                <a:ea typeface="Times New Roman"/>
                <a:cs typeface="Times New Roman"/>
                <a:sym typeface="Times New Roman"/>
              </a:rPr>
              <a:t>#include &lt;iostream&gt;</a:t>
            </a:r>
            <a:endParaRPr/>
          </a:p>
          <a:p>
            <a:pPr marL="0" lvl="0" indent="0" algn="l" rtl="0">
              <a:spcBef>
                <a:spcPts val="580"/>
              </a:spcBef>
              <a:spcAft>
                <a:spcPts val="0"/>
              </a:spcAft>
              <a:buSzPct val="85000"/>
              <a:buNone/>
            </a:pPr>
            <a:r>
              <a:rPr lang="en-US" sz="1500" b="1">
                <a:latin typeface="Times New Roman"/>
                <a:ea typeface="Times New Roman"/>
                <a:cs typeface="Times New Roman"/>
                <a:sym typeface="Times New Roman"/>
              </a:rPr>
              <a:t>using namespace std;</a:t>
            </a:r>
            <a:endParaRPr/>
          </a:p>
          <a:p>
            <a:pPr marL="0" lvl="0" indent="0" algn="l" rtl="0">
              <a:spcBef>
                <a:spcPts val="580"/>
              </a:spcBef>
              <a:spcAft>
                <a:spcPts val="0"/>
              </a:spcAft>
              <a:buSzPct val="85000"/>
              <a:buNone/>
            </a:pPr>
            <a:r>
              <a:rPr lang="en-US" sz="1500" b="1">
                <a:latin typeface="Times New Roman"/>
                <a:ea typeface="Times New Roman"/>
                <a:cs typeface="Times New Roman"/>
                <a:sym typeface="Times New Roman"/>
              </a:rPr>
              <a:t>inline int Max(int x, int y)</a:t>
            </a:r>
            <a:endParaRPr/>
          </a:p>
          <a:p>
            <a:pPr marL="0" lvl="0" indent="0" algn="l" rtl="0">
              <a:spcBef>
                <a:spcPts val="580"/>
              </a:spcBef>
              <a:spcAft>
                <a:spcPts val="0"/>
              </a:spcAft>
              <a:buSzPct val="85000"/>
              <a:buNone/>
            </a:pPr>
            <a:r>
              <a:rPr lang="en-US" sz="1500" b="1">
                <a:latin typeface="Times New Roman"/>
                <a:ea typeface="Times New Roman"/>
                <a:cs typeface="Times New Roman"/>
                <a:sym typeface="Times New Roman"/>
              </a:rPr>
              <a:t>{</a:t>
            </a:r>
            <a:endParaRPr/>
          </a:p>
          <a:p>
            <a:pPr marL="0" lvl="0" indent="0" algn="l" rtl="0">
              <a:spcBef>
                <a:spcPts val="580"/>
              </a:spcBef>
              <a:spcAft>
                <a:spcPts val="0"/>
              </a:spcAft>
              <a:buSzPct val="85000"/>
              <a:buNone/>
            </a:pPr>
            <a:r>
              <a:rPr lang="en-US" sz="1500" b="1">
                <a:latin typeface="Times New Roman"/>
                <a:ea typeface="Times New Roman"/>
                <a:cs typeface="Times New Roman"/>
                <a:sym typeface="Times New Roman"/>
              </a:rPr>
              <a:t>return (x &gt; y)? x : y;</a:t>
            </a:r>
            <a:endParaRPr/>
          </a:p>
          <a:p>
            <a:pPr marL="0" lvl="0" indent="0" algn="l" rtl="0">
              <a:spcBef>
                <a:spcPts val="580"/>
              </a:spcBef>
              <a:spcAft>
                <a:spcPts val="0"/>
              </a:spcAft>
              <a:buSzPct val="85000"/>
              <a:buNone/>
            </a:pPr>
            <a:r>
              <a:rPr lang="en-US" sz="1500" b="1">
                <a:latin typeface="Times New Roman"/>
                <a:ea typeface="Times New Roman"/>
                <a:cs typeface="Times New Roman"/>
                <a:sym typeface="Times New Roman"/>
              </a:rPr>
              <a:t>}</a:t>
            </a:r>
            <a:endParaRPr/>
          </a:p>
          <a:p>
            <a:pPr marL="0" lvl="0" indent="0" algn="l" rtl="0">
              <a:spcBef>
                <a:spcPts val="580"/>
              </a:spcBef>
              <a:spcAft>
                <a:spcPts val="0"/>
              </a:spcAft>
              <a:buSzPct val="85000"/>
              <a:buNone/>
            </a:pPr>
            <a:r>
              <a:rPr lang="en-US" sz="1500" b="1">
                <a:latin typeface="Times New Roman"/>
                <a:ea typeface="Times New Roman"/>
                <a:cs typeface="Times New Roman"/>
                <a:sym typeface="Times New Roman"/>
              </a:rPr>
              <a:t>// Main function for the program</a:t>
            </a:r>
            <a:endParaRPr/>
          </a:p>
          <a:p>
            <a:pPr marL="0" lvl="0" indent="0" algn="l" rtl="0">
              <a:spcBef>
                <a:spcPts val="580"/>
              </a:spcBef>
              <a:spcAft>
                <a:spcPts val="0"/>
              </a:spcAft>
              <a:buSzPct val="85000"/>
              <a:buNone/>
            </a:pPr>
            <a:r>
              <a:rPr lang="en-US" sz="1500" b="1">
                <a:latin typeface="Times New Roman"/>
                <a:ea typeface="Times New Roman"/>
                <a:cs typeface="Times New Roman"/>
                <a:sym typeface="Times New Roman"/>
              </a:rPr>
              <a:t>int main( )</a:t>
            </a:r>
            <a:endParaRPr/>
          </a:p>
          <a:p>
            <a:pPr marL="0" lvl="0" indent="0" algn="l" rtl="0">
              <a:spcBef>
                <a:spcPts val="580"/>
              </a:spcBef>
              <a:spcAft>
                <a:spcPts val="0"/>
              </a:spcAft>
              <a:buSzPct val="85000"/>
              <a:buNone/>
            </a:pPr>
            <a:r>
              <a:rPr lang="en-US" sz="1500" b="1">
                <a:latin typeface="Times New Roman"/>
                <a:ea typeface="Times New Roman"/>
                <a:cs typeface="Times New Roman"/>
                <a:sym typeface="Times New Roman"/>
              </a:rPr>
              <a:t>{</a:t>
            </a:r>
            <a:endParaRPr/>
          </a:p>
          <a:p>
            <a:pPr marL="0" lvl="0" indent="0" algn="l" rtl="0">
              <a:spcBef>
                <a:spcPts val="580"/>
              </a:spcBef>
              <a:spcAft>
                <a:spcPts val="0"/>
              </a:spcAft>
              <a:buSzPct val="85000"/>
              <a:buNone/>
            </a:pPr>
            <a:r>
              <a:rPr lang="en-US" sz="1500" b="1">
                <a:latin typeface="Times New Roman"/>
                <a:ea typeface="Times New Roman"/>
                <a:cs typeface="Times New Roman"/>
                <a:sym typeface="Times New Roman"/>
              </a:rPr>
              <a:t>cout &lt;&lt; "Max (20,10): " &lt;&lt; Max(20,10) &lt;&lt; endl;</a:t>
            </a:r>
            <a:endParaRPr/>
          </a:p>
          <a:p>
            <a:pPr marL="0" lvl="0" indent="0" algn="l" rtl="0">
              <a:spcBef>
                <a:spcPts val="580"/>
              </a:spcBef>
              <a:spcAft>
                <a:spcPts val="0"/>
              </a:spcAft>
              <a:buSzPct val="85000"/>
              <a:buNone/>
            </a:pPr>
            <a:r>
              <a:rPr lang="en-US" sz="1500" b="1">
                <a:latin typeface="Times New Roman"/>
                <a:ea typeface="Times New Roman"/>
                <a:cs typeface="Times New Roman"/>
                <a:sym typeface="Times New Roman"/>
              </a:rPr>
              <a:t>cout &lt;&lt; "Max (0,200): " &lt;&lt; Max(0,200) &lt;&lt; endl;</a:t>
            </a:r>
            <a:endParaRPr/>
          </a:p>
          <a:p>
            <a:pPr marL="0" lvl="0" indent="0" algn="l" rtl="0">
              <a:spcBef>
                <a:spcPts val="580"/>
              </a:spcBef>
              <a:spcAft>
                <a:spcPts val="0"/>
              </a:spcAft>
              <a:buSzPct val="85000"/>
              <a:buNone/>
            </a:pPr>
            <a:r>
              <a:rPr lang="en-US" sz="1500" b="1">
                <a:latin typeface="Times New Roman"/>
                <a:ea typeface="Times New Roman"/>
                <a:cs typeface="Times New Roman"/>
                <a:sym typeface="Times New Roman"/>
              </a:rPr>
              <a:t>cout &lt;&lt; "Max (100,1010): " &lt;&lt; Max(100,1010) &lt;&lt; endl;</a:t>
            </a:r>
            <a:endParaRPr/>
          </a:p>
          <a:p>
            <a:pPr marL="0" lvl="0" indent="0" algn="l" rtl="0">
              <a:spcBef>
                <a:spcPts val="580"/>
              </a:spcBef>
              <a:spcAft>
                <a:spcPts val="0"/>
              </a:spcAft>
              <a:buSzPct val="85000"/>
              <a:buNone/>
            </a:pPr>
            <a:r>
              <a:rPr lang="en-US" sz="1500" b="1">
                <a:latin typeface="Times New Roman"/>
                <a:ea typeface="Times New Roman"/>
                <a:cs typeface="Times New Roman"/>
                <a:sym typeface="Times New Roman"/>
              </a:rPr>
              <a:t>return 0;</a:t>
            </a:r>
            <a:endParaRPr/>
          </a:p>
          <a:p>
            <a:pPr marL="0" lvl="0" indent="0" algn="l" rtl="0">
              <a:spcBef>
                <a:spcPts val="580"/>
              </a:spcBef>
              <a:spcAft>
                <a:spcPts val="0"/>
              </a:spcAft>
              <a:buSzPct val="85000"/>
              <a:buNone/>
            </a:pPr>
            <a:r>
              <a:rPr lang="en-US" sz="1500" b="1">
                <a:latin typeface="Times New Roman"/>
                <a:ea typeface="Times New Roman"/>
                <a:cs typeface="Times New Roman"/>
                <a:sym typeface="Times New Roman"/>
              </a:rPr>
              <a:t>}</a:t>
            </a:r>
            <a:endParaRPr/>
          </a:p>
        </p:txBody>
      </p:sp>
      <p:sp>
        <p:nvSpPr>
          <p:cNvPr id="1189" name="Google Shape;1189;p119"/>
          <p:cNvSpPr txBox="1"/>
          <p:nvPr/>
        </p:nvSpPr>
        <p:spPr>
          <a:xfrm>
            <a:off x="5543550" y="2114551"/>
            <a:ext cx="1797309"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Times New Roman"/>
                <a:ea typeface="Times New Roman"/>
                <a:cs typeface="Times New Roman"/>
                <a:sym typeface="Times New Roman"/>
              </a:rPr>
              <a:t>Output:</a:t>
            </a:r>
            <a:endParaRPr/>
          </a:p>
          <a:p>
            <a:pPr marL="0" marR="0" lvl="0" indent="0" algn="l" rtl="0">
              <a:spcBef>
                <a:spcPts val="0"/>
              </a:spcBef>
              <a:spcAft>
                <a:spcPts val="0"/>
              </a:spcAft>
              <a:buNone/>
            </a:pPr>
            <a:r>
              <a:rPr lang="en-US" sz="1350">
                <a:solidFill>
                  <a:schemeClr val="dk1"/>
                </a:solidFill>
                <a:latin typeface="Times New Roman"/>
                <a:ea typeface="Times New Roman"/>
                <a:cs typeface="Times New Roman"/>
                <a:sym typeface="Times New Roman"/>
              </a:rPr>
              <a:t>Max (20,10): 20</a:t>
            </a:r>
            <a:endParaRPr/>
          </a:p>
          <a:p>
            <a:pPr marL="0" marR="0" lvl="0" indent="0" algn="l" rtl="0">
              <a:spcBef>
                <a:spcPts val="0"/>
              </a:spcBef>
              <a:spcAft>
                <a:spcPts val="0"/>
              </a:spcAft>
              <a:buNone/>
            </a:pPr>
            <a:r>
              <a:rPr lang="en-US" sz="1350">
                <a:solidFill>
                  <a:schemeClr val="dk1"/>
                </a:solidFill>
                <a:latin typeface="Times New Roman"/>
                <a:ea typeface="Times New Roman"/>
                <a:cs typeface="Times New Roman"/>
                <a:sym typeface="Times New Roman"/>
              </a:rPr>
              <a:t>Max (0,200): 200</a:t>
            </a:r>
            <a:endParaRPr/>
          </a:p>
          <a:p>
            <a:pPr marL="0" marR="0" lvl="0" indent="0" algn="l" rtl="0">
              <a:spcBef>
                <a:spcPts val="0"/>
              </a:spcBef>
              <a:spcAft>
                <a:spcPts val="0"/>
              </a:spcAft>
              <a:buNone/>
            </a:pPr>
            <a:r>
              <a:rPr lang="en-US" sz="1350">
                <a:solidFill>
                  <a:schemeClr val="dk1"/>
                </a:solidFill>
                <a:latin typeface="Times New Roman"/>
                <a:ea typeface="Times New Roman"/>
                <a:cs typeface="Times New Roman"/>
                <a:sym typeface="Times New Roman"/>
              </a:rPr>
              <a:t>Max (100,1010): 1010</a:t>
            </a:r>
            <a:endParaRPr sz="1350">
              <a:solidFill>
                <a:schemeClr val="dk1"/>
              </a:solidFill>
              <a:latin typeface="Times New Roman"/>
              <a:ea typeface="Times New Roman"/>
              <a:cs typeface="Times New Roman"/>
              <a:sym typeface="Times New Roman"/>
            </a:endParaRPr>
          </a:p>
        </p:txBody>
      </p:sp>
      <p:sp>
        <p:nvSpPr>
          <p:cNvPr id="1190" name="Google Shape;1190;p119"/>
          <p:cNvSpPr/>
          <p:nvPr/>
        </p:nvSpPr>
        <p:spPr>
          <a:xfrm>
            <a:off x="5029200" y="1714500"/>
            <a:ext cx="2800350" cy="2000250"/>
          </a:xfrm>
          <a:prstGeom prst="rect">
            <a:avLst/>
          </a:prstGeom>
          <a:noFill/>
          <a:ln w="127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88">
                                            <p:txEl>
                                              <p:pRg st="0" end="0"/>
                                            </p:txEl>
                                          </p:spTgt>
                                        </p:tgtEl>
                                        <p:attrNameLst>
                                          <p:attrName>style.visibility</p:attrName>
                                        </p:attrNameLst>
                                      </p:cBhvr>
                                      <p:to>
                                        <p:strVal val="visible"/>
                                      </p:to>
                                    </p:set>
                                    <p:anim calcmode="lin" valueType="num">
                                      <p:cBhvr additive="base">
                                        <p:cTn id="11" dur="500"/>
                                        <p:tgtEl>
                                          <p:spTgt spid="118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188">
                                            <p:txEl>
                                              <p:pRg st="1" end="1"/>
                                            </p:txEl>
                                          </p:spTgt>
                                        </p:tgtEl>
                                        <p:attrNameLst>
                                          <p:attrName>style.visibility</p:attrName>
                                        </p:attrNameLst>
                                      </p:cBhvr>
                                      <p:to>
                                        <p:strVal val="visible"/>
                                      </p:to>
                                    </p:set>
                                    <p:anim calcmode="lin" valueType="num">
                                      <p:cBhvr additive="base">
                                        <p:cTn id="16" dur="500"/>
                                        <p:tgtEl>
                                          <p:spTgt spid="118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88">
                                            <p:txEl>
                                              <p:pRg st="2" end="2"/>
                                            </p:txEl>
                                          </p:spTgt>
                                        </p:tgtEl>
                                        <p:attrNameLst>
                                          <p:attrName>style.visibility</p:attrName>
                                        </p:attrNameLst>
                                      </p:cBhvr>
                                      <p:to>
                                        <p:strVal val="visible"/>
                                      </p:to>
                                    </p:set>
                                    <p:anim calcmode="lin" valueType="num">
                                      <p:cBhvr additive="base">
                                        <p:cTn id="21" dur="500"/>
                                        <p:tgtEl>
                                          <p:spTgt spid="118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188">
                                            <p:txEl>
                                              <p:pRg st="3" end="3"/>
                                            </p:txEl>
                                          </p:spTgt>
                                        </p:tgtEl>
                                        <p:attrNameLst>
                                          <p:attrName>style.visibility</p:attrName>
                                        </p:attrNameLst>
                                      </p:cBhvr>
                                      <p:to>
                                        <p:strVal val="visible"/>
                                      </p:to>
                                    </p:set>
                                    <p:anim calcmode="lin" valueType="num">
                                      <p:cBhvr additive="base">
                                        <p:cTn id="26" dur="500"/>
                                        <p:tgtEl>
                                          <p:spTgt spid="118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88">
                                            <p:txEl>
                                              <p:pRg st="4" end="4"/>
                                            </p:txEl>
                                          </p:spTgt>
                                        </p:tgtEl>
                                        <p:attrNameLst>
                                          <p:attrName>style.visibility</p:attrName>
                                        </p:attrNameLst>
                                      </p:cBhvr>
                                      <p:to>
                                        <p:strVal val="visible"/>
                                      </p:to>
                                    </p:set>
                                    <p:anim calcmode="lin" valueType="num">
                                      <p:cBhvr additive="base">
                                        <p:cTn id="31" dur="500"/>
                                        <p:tgtEl>
                                          <p:spTgt spid="118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188">
                                            <p:txEl>
                                              <p:pRg st="5" end="5"/>
                                            </p:txEl>
                                          </p:spTgt>
                                        </p:tgtEl>
                                        <p:attrNameLst>
                                          <p:attrName>style.visibility</p:attrName>
                                        </p:attrNameLst>
                                      </p:cBhvr>
                                      <p:to>
                                        <p:strVal val="visible"/>
                                      </p:to>
                                    </p:set>
                                    <p:anim calcmode="lin" valueType="num">
                                      <p:cBhvr additive="base">
                                        <p:cTn id="36" dur="500"/>
                                        <p:tgtEl>
                                          <p:spTgt spid="118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88">
                                            <p:txEl>
                                              <p:pRg st="6" end="6"/>
                                            </p:txEl>
                                          </p:spTgt>
                                        </p:tgtEl>
                                        <p:attrNameLst>
                                          <p:attrName>style.visibility</p:attrName>
                                        </p:attrNameLst>
                                      </p:cBhvr>
                                      <p:to>
                                        <p:strVal val="visible"/>
                                      </p:to>
                                    </p:set>
                                    <p:anim calcmode="lin" valueType="num">
                                      <p:cBhvr additive="base">
                                        <p:cTn id="41" dur="500"/>
                                        <p:tgtEl>
                                          <p:spTgt spid="118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188">
                                            <p:txEl>
                                              <p:pRg st="7" end="7"/>
                                            </p:txEl>
                                          </p:spTgt>
                                        </p:tgtEl>
                                        <p:attrNameLst>
                                          <p:attrName>style.visibility</p:attrName>
                                        </p:attrNameLst>
                                      </p:cBhvr>
                                      <p:to>
                                        <p:strVal val="visible"/>
                                      </p:to>
                                    </p:set>
                                    <p:anim calcmode="lin" valueType="num">
                                      <p:cBhvr additive="base">
                                        <p:cTn id="46" dur="500"/>
                                        <p:tgtEl>
                                          <p:spTgt spid="118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188">
                                            <p:txEl>
                                              <p:pRg st="8" end="8"/>
                                            </p:txEl>
                                          </p:spTgt>
                                        </p:tgtEl>
                                        <p:attrNameLst>
                                          <p:attrName>style.visibility</p:attrName>
                                        </p:attrNameLst>
                                      </p:cBhvr>
                                      <p:to>
                                        <p:strVal val="visible"/>
                                      </p:to>
                                    </p:set>
                                    <p:anim calcmode="lin" valueType="num">
                                      <p:cBhvr additive="base">
                                        <p:cTn id="51" dur="500"/>
                                        <p:tgtEl>
                                          <p:spTgt spid="118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188">
                                            <p:txEl>
                                              <p:pRg st="9" end="9"/>
                                            </p:txEl>
                                          </p:spTgt>
                                        </p:tgtEl>
                                        <p:attrNameLst>
                                          <p:attrName>style.visibility</p:attrName>
                                        </p:attrNameLst>
                                      </p:cBhvr>
                                      <p:to>
                                        <p:strVal val="visible"/>
                                      </p:to>
                                    </p:set>
                                    <p:anim calcmode="lin" valueType="num">
                                      <p:cBhvr additive="base">
                                        <p:cTn id="56" dur="500"/>
                                        <p:tgtEl>
                                          <p:spTgt spid="118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188">
                                            <p:txEl>
                                              <p:pRg st="10" end="10"/>
                                            </p:txEl>
                                          </p:spTgt>
                                        </p:tgtEl>
                                        <p:attrNameLst>
                                          <p:attrName>style.visibility</p:attrName>
                                        </p:attrNameLst>
                                      </p:cBhvr>
                                      <p:to>
                                        <p:strVal val="visible"/>
                                      </p:to>
                                    </p:set>
                                    <p:anim calcmode="lin" valueType="num">
                                      <p:cBhvr additive="base">
                                        <p:cTn id="61" dur="500"/>
                                        <p:tgtEl>
                                          <p:spTgt spid="118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188">
                                            <p:txEl>
                                              <p:pRg st="11" end="11"/>
                                            </p:txEl>
                                          </p:spTgt>
                                        </p:tgtEl>
                                        <p:attrNameLst>
                                          <p:attrName>style.visibility</p:attrName>
                                        </p:attrNameLst>
                                      </p:cBhvr>
                                      <p:to>
                                        <p:strVal val="visible"/>
                                      </p:to>
                                    </p:set>
                                    <p:anim calcmode="lin" valueType="num">
                                      <p:cBhvr additive="base">
                                        <p:cTn id="66" dur="500"/>
                                        <p:tgtEl>
                                          <p:spTgt spid="118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188">
                                            <p:txEl>
                                              <p:pRg st="12" end="12"/>
                                            </p:txEl>
                                          </p:spTgt>
                                        </p:tgtEl>
                                        <p:attrNameLst>
                                          <p:attrName>style.visibility</p:attrName>
                                        </p:attrNameLst>
                                      </p:cBhvr>
                                      <p:to>
                                        <p:strVal val="visible"/>
                                      </p:to>
                                    </p:set>
                                    <p:anim calcmode="lin" valueType="num">
                                      <p:cBhvr additive="base">
                                        <p:cTn id="71" dur="500"/>
                                        <p:tgtEl>
                                          <p:spTgt spid="1188">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1188">
                                            <p:txEl>
                                              <p:pRg st="13" end="13"/>
                                            </p:txEl>
                                          </p:spTgt>
                                        </p:tgtEl>
                                        <p:attrNameLst>
                                          <p:attrName>style.visibility</p:attrName>
                                        </p:attrNameLst>
                                      </p:cBhvr>
                                      <p:to>
                                        <p:strVal val="visible"/>
                                      </p:to>
                                    </p:set>
                                    <p:anim calcmode="lin" valueType="num">
                                      <p:cBhvr additive="base">
                                        <p:cTn id="76" dur="500"/>
                                        <p:tgtEl>
                                          <p:spTgt spid="1188">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190"/>
                                        </p:tgtEl>
                                        <p:attrNameLst>
                                          <p:attrName>style.visibility</p:attrName>
                                        </p:attrNameLst>
                                      </p:cBhvr>
                                      <p:to>
                                        <p:strVal val="visible"/>
                                      </p:to>
                                    </p:set>
                                    <p:animEffect transition="in" filter="fade">
                                      <p:cBhvr>
                                        <p:cTn id="81" dur="500"/>
                                        <p:tgtEl>
                                          <p:spTgt spid="1190"/>
                                        </p:tgtEl>
                                      </p:cBhvr>
                                    </p:animEffect>
                                  </p:childTnLst>
                                </p:cTn>
                              </p:par>
                              <p:par>
                                <p:cTn id="82" presetID="10" presetClass="entr" presetSubtype="0" fill="hold" nodeType="withEffect">
                                  <p:stCondLst>
                                    <p:cond delay="0"/>
                                  </p:stCondLst>
                                  <p:childTnLst>
                                    <p:set>
                                      <p:cBhvr>
                                        <p:cTn id="83" dur="1" fill="hold">
                                          <p:stCondLst>
                                            <p:cond delay="0"/>
                                          </p:stCondLst>
                                        </p:cTn>
                                        <p:tgtEl>
                                          <p:spTgt spid="1189"/>
                                        </p:tgtEl>
                                        <p:attrNameLst>
                                          <p:attrName>style.visibility</p:attrName>
                                        </p:attrNameLst>
                                      </p:cBhvr>
                                      <p:to>
                                        <p:strVal val="visible"/>
                                      </p:to>
                                    </p:set>
                                    <p:animEffect transition="in" filter="fade">
                                      <p:cBhvr>
                                        <p:cTn id="84" dur="500"/>
                                        <p:tgtEl>
                                          <p:spTgt spid="1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Characteristics of OOP</a:t>
            </a:r>
            <a:endParaRPr/>
          </a:p>
        </p:txBody>
      </p:sp>
      <p:sp>
        <p:nvSpPr>
          <p:cNvPr id="218" name="Google Shape;218;p12"/>
          <p:cNvSpPr txBox="1">
            <a:spLocks noGrp="1"/>
          </p:cNvSpPr>
          <p:nvPr>
            <p:ph type="body" idx="1"/>
          </p:nvPr>
        </p:nvSpPr>
        <p:spPr>
          <a:xfrm>
            <a:off x="457200" y="1295400"/>
            <a:ext cx="8229600" cy="4525963"/>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040"/>
              <a:buNone/>
            </a:pPr>
            <a:r>
              <a:rPr lang="en-US" sz="2400"/>
              <a:t>   </a:t>
            </a:r>
            <a:r>
              <a:rPr lang="en-US" sz="2400">
                <a:solidFill>
                  <a:srgbClr val="FF0000"/>
                </a:solidFill>
              </a:rPr>
              <a:t>Polymorphism</a:t>
            </a:r>
            <a:r>
              <a:rPr lang="en-US" sz="2400"/>
              <a:t> – Multiple definitions for a single name - functions with same name with different functionality; saves time in investing many function names Operator and Function overloading</a:t>
            </a:r>
            <a:br>
              <a:rPr lang="en-US" sz="2400"/>
            </a:br>
            <a:r>
              <a:rPr lang="en-US" sz="2400">
                <a:solidFill>
                  <a:srgbClr val="FF0000"/>
                </a:solidFill>
              </a:rPr>
              <a:t>Generic classes </a:t>
            </a:r>
            <a:r>
              <a:rPr lang="en-US" sz="2400"/>
              <a:t>– Class definitions for unspecified data. They are known as container classes. They are flexible and reusable.</a:t>
            </a:r>
            <a:br>
              <a:rPr lang="en-US" sz="2400"/>
            </a:br>
            <a:r>
              <a:rPr lang="en-US" sz="2400">
                <a:solidFill>
                  <a:srgbClr val="FF0000"/>
                </a:solidFill>
              </a:rPr>
              <a:t>Class libraries </a:t>
            </a:r>
            <a:r>
              <a:rPr lang="en-US" sz="2400"/>
              <a:t>– Built-in language specific classes</a:t>
            </a:r>
            <a:br>
              <a:rPr lang="en-US" sz="2400"/>
            </a:br>
            <a:r>
              <a:rPr lang="en-US" sz="2400">
                <a:solidFill>
                  <a:srgbClr val="FF0000"/>
                </a:solidFill>
              </a:rPr>
              <a:t>Message passing </a:t>
            </a:r>
            <a:r>
              <a:rPr lang="en-US" sz="2400"/>
              <a:t>– Objects communicates through invoking methods and sending data to them. This feature of sending and receiving information among objects through function parameters is known as Message Passing.</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95"/>
        <p:cNvGrpSpPr/>
        <p:nvPr/>
      </p:nvGrpSpPr>
      <p:grpSpPr>
        <a:xfrm>
          <a:off x="0" y="0"/>
          <a:ext cx="0" cy="0"/>
          <a:chOff x="0" y="0"/>
          <a:chExt cx="0" cy="0"/>
        </a:xfrm>
      </p:grpSpPr>
      <p:sp>
        <p:nvSpPr>
          <p:cNvPr id="1196" name="Google Shape;1196;p12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Bodoni"/>
              <a:buNone/>
            </a:pPr>
            <a:r>
              <a:rPr lang="en-US">
                <a:latin typeface="Bodoni"/>
                <a:ea typeface="Bodoni"/>
                <a:cs typeface="Bodoni"/>
                <a:sym typeface="Bodoni"/>
              </a:rPr>
              <a:t>Inline Functions Restrictions….</a:t>
            </a:r>
            <a:endParaRPr/>
          </a:p>
        </p:txBody>
      </p:sp>
      <p:sp>
        <p:nvSpPr>
          <p:cNvPr id="1197" name="Google Shape;1197;p120"/>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530"/>
              <a:buChar char="⚫"/>
            </a:pPr>
            <a:r>
              <a:rPr lang="en-US" sz="1800">
                <a:latin typeface="Bodoni"/>
                <a:ea typeface="Bodoni"/>
                <a:cs typeface="Bodoni"/>
                <a:sym typeface="Bodoni"/>
              </a:rPr>
              <a:t>The inline function must be simple and small.</a:t>
            </a:r>
            <a:endParaRPr/>
          </a:p>
          <a:p>
            <a:pPr marL="274320" lvl="0" indent="-274320" algn="l" rtl="0">
              <a:spcBef>
                <a:spcPts val="580"/>
              </a:spcBef>
              <a:spcAft>
                <a:spcPts val="0"/>
              </a:spcAft>
              <a:buSzPts val="1530"/>
              <a:buChar char="⚫"/>
            </a:pPr>
            <a:r>
              <a:rPr lang="en-US" sz="1800">
                <a:latin typeface="Bodoni"/>
                <a:ea typeface="Bodoni"/>
                <a:cs typeface="Bodoni"/>
                <a:sym typeface="Bodoni"/>
              </a:rPr>
              <a:t>If the code size is too large, some compiler will not treat that as inline function.</a:t>
            </a:r>
            <a:endParaRPr/>
          </a:p>
          <a:p>
            <a:pPr marL="274320" lvl="0" indent="-274320" algn="l" rtl="0">
              <a:spcBef>
                <a:spcPts val="580"/>
              </a:spcBef>
              <a:spcAft>
                <a:spcPts val="0"/>
              </a:spcAft>
              <a:buSzPts val="1530"/>
              <a:buChar char="⚫"/>
            </a:pPr>
            <a:r>
              <a:rPr lang="en-US" sz="1800">
                <a:latin typeface="Bodoni"/>
                <a:ea typeface="Bodoni"/>
                <a:cs typeface="Bodoni"/>
                <a:sym typeface="Bodoni"/>
              </a:rPr>
              <a:t>The inline expansion can not be recognized by the programmer. If the function is not treated as inline, then it will take care of compiler as normal function.</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p12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 </a:t>
            </a:r>
            <a:endParaRPr/>
          </a:p>
        </p:txBody>
      </p:sp>
      <p:sp>
        <p:nvSpPr>
          <p:cNvPr id="1203" name="Google Shape;1203;p12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 </a:t>
            </a:r>
            <a:endParaRPr/>
          </a:p>
        </p:txBody>
      </p:sp>
      <p:sp>
        <p:nvSpPr>
          <p:cNvPr id="1204" name="Google Shape;1204;p121"/>
          <p:cNvSpPr txBox="1"/>
          <p:nvPr/>
        </p:nvSpPr>
        <p:spPr>
          <a:xfrm>
            <a:off x="1485900" y="1063229"/>
            <a:ext cx="6172200" cy="857250"/>
          </a:xfrm>
          <a:prstGeom prst="rect">
            <a:avLst/>
          </a:prstGeom>
          <a:noFill/>
          <a:ln>
            <a:noFill/>
          </a:ln>
        </p:spPr>
        <p:txBody>
          <a:bodyPr spcFirstLastPara="1" wrap="square" lIns="91425" tIns="45700" rIns="68575" bIns="45700" anchor="b" anchorCtr="0">
            <a:normAutofit/>
          </a:bodyPr>
          <a:lstStyle/>
          <a:p>
            <a:pPr marL="41148" marR="0" lvl="0" indent="0" algn="ctr" rtl="0">
              <a:spcBef>
                <a:spcPts val="0"/>
              </a:spcBef>
              <a:spcAft>
                <a:spcPts val="0"/>
              </a:spcAft>
              <a:buNone/>
            </a:pPr>
            <a:r>
              <a:rPr lang="en-US" sz="3450">
                <a:solidFill>
                  <a:srgbClr val="003DBA"/>
                </a:solidFill>
                <a:latin typeface="Arial"/>
                <a:ea typeface="Arial"/>
                <a:cs typeface="Arial"/>
                <a:sym typeface="Arial"/>
              </a:rPr>
              <a:t>When </a:t>
            </a:r>
            <a:r>
              <a:rPr lang="en-US" sz="3450" b="1">
                <a:solidFill>
                  <a:srgbClr val="003DBA"/>
                </a:solidFill>
                <a:latin typeface="Arial"/>
                <a:ea typeface="Arial"/>
                <a:cs typeface="Arial"/>
                <a:sym typeface="Arial"/>
              </a:rPr>
              <a:t>inline</a:t>
            </a:r>
            <a:r>
              <a:rPr lang="en-US" sz="3450">
                <a:solidFill>
                  <a:srgbClr val="003DBA"/>
                </a:solidFill>
                <a:latin typeface="Arial"/>
                <a:ea typeface="Arial"/>
                <a:cs typeface="Arial"/>
                <a:sym typeface="Arial"/>
              </a:rPr>
              <a:t> may not work</a:t>
            </a:r>
            <a:endParaRPr/>
          </a:p>
        </p:txBody>
      </p:sp>
      <p:sp>
        <p:nvSpPr>
          <p:cNvPr id="1205" name="Google Shape;1205;p121"/>
          <p:cNvSpPr txBox="1"/>
          <p:nvPr/>
        </p:nvSpPr>
        <p:spPr>
          <a:xfrm>
            <a:off x="1485900" y="2057401"/>
            <a:ext cx="6172200" cy="3394472"/>
          </a:xfrm>
          <a:prstGeom prst="rect">
            <a:avLst/>
          </a:prstGeom>
          <a:noFill/>
          <a:ln>
            <a:noFill/>
          </a:ln>
        </p:spPr>
        <p:txBody>
          <a:bodyPr spcFirstLastPara="1" wrap="square" lIns="91425" tIns="45700" rIns="91425" bIns="45700" anchor="t" anchorCtr="0">
            <a:normAutofit/>
          </a:bodyPr>
          <a:lstStyle/>
          <a:p>
            <a:pPr marL="219075" marR="0" lvl="0" indent="-219075" algn="l" rtl="0">
              <a:spcBef>
                <a:spcPts val="0"/>
              </a:spcBef>
              <a:spcAft>
                <a:spcPts val="0"/>
              </a:spcAft>
              <a:buNone/>
            </a:pPr>
            <a:r>
              <a:rPr lang="en-US" sz="2400">
                <a:solidFill>
                  <a:schemeClr val="dk1"/>
                </a:solidFill>
                <a:latin typeface="Times New Roman"/>
                <a:ea typeface="Times New Roman"/>
                <a:cs typeface="Times New Roman"/>
                <a:sym typeface="Times New Roman"/>
              </a:rPr>
              <a:t> 	In the following situation inline expansion may not work:</a:t>
            </a:r>
            <a:endParaRPr/>
          </a:p>
          <a:p>
            <a:pPr marL="219075" marR="0" lvl="0" indent="-219075" algn="l" rtl="0">
              <a:spcBef>
                <a:spcPts val="0"/>
              </a:spcBef>
              <a:spcAft>
                <a:spcPts val="0"/>
              </a:spcAft>
              <a:buNone/>
            </a:pPr>
            <a:r>
              <a:rPr lang="en-US" sz="2400">
                <a:solidFill>
                  <a:schemeClr val="dk1"/>
                </a:solidFill>
                <a:latin typeface="Times New Roman"/>
                <a:ea typeface="Times New Roman"/>
                <a:cs typeface="Times New Roman"/>
                <a:sym typeface="Times New Roman"/>
              </a:rPr>
              <a:t>1.For function returning values, if a loop, a switch or goto exists.</a:t>
            </a:r>
            <a:endParaRPr/>
          </a:p>
          <a:p>
            <a:pPr marL="219075" marR="0" lvl="0" indent="-219075" algn="l" rtl="0">
              <a:spcBef>
                <a:spcPts val="0"/>
              </a:spcBef>
              <a:spcAft>
                <a:spcPts val="0"/>
              </a:spcAft>
              <a:buNone/>
            </a:pPr>
            <a:r>
              <a:rPr lang="en-US" sz="2400">
                <a:solidFill>
                  <a:schemeClr val="dk1"/>
                </a:solidFill>
                <a:latin typeface="Times New Roman"/>
                <a:ea typeface="Times New Roman"/>
                <a:cs typeface="Times New Roman"/>
                <a:sym typeface="Times New Roman"/>
              </a:rPr>
              <a:t>2.For function not returning values, if a return statement exists.</a:t>
            </a:r>
            <a:endParaRPr/>
          </a:p>
          <a:p>
            <a:pPr marL="219075" marR="0" lvl="0" indent="-219075" algn="l" rtl="0">
              <a:spcBef>
                <a:spcPts val="0"/>
              </a:spcBef>
              <a:spcAft>
                <a:spcPts val="0"/>
              </a:spcAft>
              <a:buNone/>
            </a:pPr>
            <a:r>
              <a:rPr lang="en-US" sz="2400">
                <a:solidFill>
                  <a:schemeClr val="dk1"/>
                </a:solidFill>
                <a:latin typeface="Times New Roman"/>
                <a:ea typeface="Times New Roman"/>
                <a:cs typeface="Times New Roman"/>
                <a:sym typeface="Times New Roman"/>
              </a:rPr>
              <a:t>3.If function contains static variables.</a:t>
            </a:r>
            <a:endParaRPr/>
          </a:p>
          <a:p>
            <a:pPr marL="219075" marR="0" lvl="0" indent="-219075" algn="l" rtl="0">
              <a:spcBef>
                <a:spcPts val="0"/>
              </a:spcBef>
              <a:spcAft>
                <a:spcPts val="0"/>
              </a:spcAft>
              <a:buNone/>
            </a:pPr>
            <a:r>
              <a:rPr lang="en-US" sz="2400">
                <a:solidFill>
                  <a:schemeClr val="dk1"/>
                </a:solidFill>
                <a:latin typeface="Times New Roman"/>
                <a:ea typeface="Times New Roman"/>
                <a:cs typeface="Times New Roman"/>
                <a:sym typeface="Times New Roman"/>
              </a:rPr>
              <a:t>4.If inline function are recursive.</a:t>
            </a:r>
            <a:endParaRPr/>
          </a:p>
          <a:p>
            <a:pPr marL="219075" marR="0" lvl="0" indent="-219075"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0" name="Google Shape;1210;p12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b="1"/>
              <a:t>Inline function and classes:</a:t>
            </a:r>
            <a:endParaRPr/>
          </a:p>
        </p:txBody>
      </p:sp>
      <p:sp>
        <p:nvSpPr>
          <p:cNvPr id="1211" name="Google Shape;1211;p12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210"/>
              <a:buNone/>
            </a:pPr>
            <a:br>
              <a:rPr lang="en-US"/>
            </a:br>
            <a:r>
              <a:rPr lang="en-US"/>
              <a:t>It is also possible to define the inline function inside the class. In fact, all the functions defined inside the class are implicitly inline. Thus, all the restrictions of inline functions are also applied here. If you need to explicitly declare inline function in the class then just declare the function inside the class and define it outside the class using inline keyword.</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12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b="1"/>
              <a:t>Inline function and classes:</a:t>
            </a:r>
            <a:endParaRPr/>
          </a:p>
        </p:txBody>
      </p:sp>
      <p:sp>
        <p:nvSpPr>
          <p:cNvPr id="1217" name="Google Shape;1217;p123"/>
          <p:cNvSpPr txBox="1">
            <a:spLocks noGrp="1"/>
          </p:cNvSpPr>
          <p:nvPr>
            <p:ph type="body" idx="1"/>
          </p:nvPr>
        </p:nvSpPr>
        <p:spPr>
          <a:xfrm>
            <a:off x="381000" y="1447800"/>
            <a:ext cx="4038600" cy="4572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210"/>
              <a:buNone/>
            </a:pPr>
            <a:r>
              <a:rPr lang="en-US"/>
              <a:t>class S </a:t>
            </a:r>
            <a:endParaRPr/>
          </a:p>
          <a:p>
            <a:pPr marL="0" lvl="0" indent="0" algn="l" rtl="0">
              <a:spcBef>
                <a:spcPts val="580"/>
              </a:spcBef>
              <a:spcAft>
                <a:spcPts val="0"/>
              </a:spcAft>
              <a:buSzPts val="2210"/>
              <a:buNone/>
            </a:pPr>
            <a:r>
              <a:rPr lang="en-US"/>
              <a:t>{ </a:t>
            </a:r>
            <a:endParaRPr/>
          </a:p>
          <a:p>
            <a:pPr marL="0" lvl="0" indent="0" algn="l" rtl="0">
              <a:spcBef>
                <a:spcPts val="580"/>
              </a:spcBef>
              <a:spcAft>
                <a:spcPts val="0"/>
              </a:spcAft>
              <a:buSzPts val="2210"/>
              <a:buNone/>
            </a:pPr>
            <a:r>
              <a:rPr lang="en-US"/>
              <a:t>public: </a:t>
            </a:r>
            <a:endParaRPr/>
          </a:p>
          <a:p>
            <a:pPr marL="0" lvl="0" indent="0" algn="l" rtl="0">
              <a:spcBef>
                <a:spcPts val="580"/>
              </a:spcBef>
              <a:spcAft>
                <a:spcPts val="0"/>
              </a:spcAft>
              <a:buSzPts val="2210"/>
              <a:buNone/>
            </a:pPr>
            <a:r>
              <a:rPr lang="en-US"/>
              <a:t>inline int square(int s)</a:t>
            </a:r>
            <a:endParaRPr/>
          </a:p>
          <a:p>
            <a:pPr marL="0" lvl="0" indent="0" algn="l" rtl="0">
              <a:spcBef>
                <a:spcPts val="580"/>
              </a:spcBef>
              <a:spcAft>
                <a:spcPts val="0"/>
              </a:spcAft>
              <a:buSzPts val="2210"/>
              <a:buNone/>
            </a:pPr>
            <a:r>
              <a:rPr lang="en-US"/>
              <a:t>{ </a:t>
            </a:r>
            <a:endParaRPr/>
          </a:p>
          <a:p>
            <a:pPr marL="0" lvl="0" indent="0" algn="l" rtl="0">
              <a:spcBef>
                <a:spcPts val="580"/>
              </a:spcBef>
              <a:spcAft>
                <a:spcPts val="0"/>
              </a:spcAft>
              <a:buSzPts val="1530"/>
              <a:buNone/>
            </a:pPr>
            <a:r>
              <a:rPr lang="en-US" sz="1800"/>
              <a:t>// this function is automatically inline </a:t>
            </a:r>
            <a:endParaRPr/>
          </a:p>
          <a:p>
            <a:pPr marL="0" lvl="0" indent="0" algn="l" rtl="0">
              <a:spcBef>
                <a:spcPts val="580"/>
              </a:spcBef>
              <a:spcAft>
                <a:spcPts val="0"/>
              </a:spcAft>
              <a:buSzPts val="1530"/>
              <a:buNone/>
            </a:pPr>
            <a:r>
              <a:rPr lang="en-US" sz="1800"/>
              <a:t>// function body </a:t>
            </a:r>
            <a:endParaRPr/>
          </a:p>
          <a:p>
            <a:pPr marL="0" lvl="0" indent="0" algn="l" rtl="0">
              <a:spcBef>
                <a:spcPts val="580"/>
              </a:spcBef>
              <a:spcAft>
                <a:spcPts val="0"/>
              </a:spcAft>
              <a:buSzPts val="2210"/>
              <a:buNone/>
            </a:pPr>
            <a:r>
              <a:rPr lang="en-US"/>
              <a:t>	} </a:t>
            </a:r>
            <a:endParaRPr/>
          </a:p>
          <a:p>
            <a:pPr marL="0" lvl="0" indent="0" algn="l" rtl="0">
              <a:spcBef>
                <a:spcPts val="580"/>
              </a:spcBef>
              <a:spcAft>
                <a:spcPts val="0"/>
              </a:spcAft>
              <a:buSzPts val="2210"/>
              <a:buNone/>
            </a:pPr>
            <a:r>
              <a:rPr lang="en-US"/>
              <a:t>}; </a:t>
            </a:r>
            <a:endParaRPr/>
          </a:p>
          <a:p>
            <a:pPr marL="0" lvl="0" indent="0" algn="l" rtl="0">
              <a:spcBef>
                <a:spcPts val="580"/>
              </a:spcBef>
              <a:spcAft>
                <a:spcPts val="0"/>
              </a:spcAft>
              <a:buSzPts val="2210"/>
              <a:buNone/>
            </a:pPr>
            <a:endParaRPr/>
          </a:p>
        </p:txBody>
      </p:sp>
      <p:sp>
        <p:nvSpPr>
          <p:cNvPr id="1218" name="Google Shape;1218;p123"/>
          <p:cNvSpPr txBox="1"/>
          <p:nvPr/>
        </p:nvSpPr>
        <p:spPr>
          <a:xfrm>
            <a:off x="4191000" y="1676400"/>
            <a:ext cx="3886200"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class S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public: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int square(int s);</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declare the function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rgbClr val="FF0000"/>
                </a:solidFill>
                <a:latin typeface="Times New Roman"/>
                <a:ea typeface="Times New Roman"/>
                <a:cs typeface="Times New Roman"/>
                <a:sym typeface="Times New Roman"/>
              </a:rPr>
              <a:t>inline</a:t>
            </a:r>
            <a:r>
              <a:rPr lang="en-US" sz="1800">
                <a:solidFill>
                  <a:schemeClr val="dk1"/>
                </a:solidFill>
                <a:latin typeface="Times New Roman"/>
                <a:ea typeface="Times New Roman"/>
                <a:cs typeface="Times New Roman"/>
                <a:sym typeface="Times New Roman"/>
              </a:rPr>
              <a:t> int S::square(int s)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use inline prefix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3" name="Google Shape;1223;p12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ctr" rtl="0">
              <a:spcBef>
                <a:spcPts val="0"/>
              </a:spcBef>
              <a:spcAft>
                <a:spcPts val="0"/>
              </a:spcAft>
              <a:buClr>
                <a:schemeClr val="dk2"/>
              </a:buClr>
              <a:buSzPct val="100000"/>
              <a:buFont typeface="Arial"/>
              <a:buNone/>
            </a:pPr>
            <a:r>
              <a:rPr lang="en-US"/>
              <a:t>friend functions and friend classes</a:t>
            </a:r>
            <a:endParaRPr/>
          </a:p>
        </p:txBody>
      </p:sp>
      <p:sp>
        <p:nvSpPr>
          <p:cNvPr id="1224" name="Google Shape;1224;p124"/>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By default : functions and data of a class are private to that class</a:t>
            </a:r>
            <a:endParaRPr/>
          </a:p>
          <a:p>
            <a:pPr marL="274320" lvl="0" indent="-274320" algn="l" rtl="0">
              <a:spcBef>
                <a:spcPts val="580"/>
              </a:spcBef>
              <a:spcAft>
                <a:spcPts val="0"/>
              </a:spcAft>
              <a:buSzPts val="2210"/>
              <a:buChar char="⚫"/>
            </a:pPr>
            <a:r>
              <a:rPr lang="en-US"/>
              <a:t>Only the public members are accessible outside the class</a:t>
            </a:r>
            <a:endParaRPr/>
          </a:p>
          <a:p>
            <a:pPr marL="274320" lvl="0" indent="-274320" algn="l" rtl="0">
              <a:spcBef>
                <a:spcPts val="580"/>
              </a:spcBef>
              <a:spcAft>
                <a:spcPts val="0"/>
              </a:spcAft>
              <a:buSzPts val="2210"/>
              <a:buChar char="⚫"/>
            </a:pPr>
            <a:r>
              <a:rPr lang="en-US"/>
              <a:t> Protected members can be inherited along with public members</a:t>
            </a:r>
            <a:endParaRPr/>
          </a:p>
          <a:p>
            <a:pPr marL="274320" lvl="0" indent="-274320" algn="l" rtl="0">
              <a:spcBef>
                <a:spcPts val="580"/>
              </a:spcBef>
              <a:spcAft>
                <a:spcPts val="0"/>
              </a:spcAft>
              <a:buSzPts val="2210"/>
              <a:buChar char="⚫"/>
            </a:pPr>
            <a:r>
              <a:rPr lang="en-US"/>
              <a:t>No such condition where private members can be accessed from outside the class</a:t>
            </a:r>
            <a:endParaRPr/>
          </a:p>
          <a:p>
            <a:pPr marL="274320" lvl="0" indent="-274320" algn="l" rtl="0">
              <a:spcBef>
                <a:spcPts val="580"/>
              </a:spcBef>
              <a:spcAft>
                <a:spcPts val="0"/>
              </a:spcAft>
              <a:buSzPts val="2210"/>
              <a:buChar char="⚫"/>
            </a:pPr>
            <a:r>
              <a:rPr lang="en-US"/>
              <a:t>So  </a:t>
            </a:r>
            <a:r>
              <a:rPr lang="en-US">
                <a:solidFill>
                  <a:srgbClr val="C00000"/>
                </a:solidFill>
              </a:rPr>
              <a:t>Friend Functions</a:t>
            </a:r>
            <a:r>
              <a:rPr lang="en-US"/>
              <a:t> and </a:t>
            </a:r>
            <a:r>
              <a:rPr lang="en-US">
                <a:solidFill>
                  <a:srgbClr val="C00000"/>
                </a:solidFill>
              </a:rPr>
              <a:t>Friend Classes </a:t>
            </a:r>
            <a:r>
              <a:rPr lang="en-US"/>
              <a:t>may</a:t>
            </a:r>
            <a:r>
              <a:rPr lang="en-US">
                <a:solidFill>
                  <a:srgbClr val="C00000"/>
                </a:solidFill>
              </a:rPr>
              <a:t> </a:t>
            </a:r>
            <a:r>
              <a:rPr lang="en-US"/>
              <a:t>be used where our application requires the access all the members of a class</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29" name="Google Shape;1229;p12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endParaRPr/>
          </a:p>
        </p:txBody>
      </p:sp>
      <p:sp>
        <p:nvSpPr>
          <p:cNvPr id="1230" name="Google Shape;1230;p125"/>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fontScale="32500" lnSpcReduction="20000"/>
          </a:bodyPr>
          <a:lstStyle/>
          <a:p>
            <a:pPr marL="0" lvl="0" indent="0" algn="l" rtl="0">
              <a:lnSpc>
                <a:spcPct val="120000"/>
              </a:lnSpc>
              <a:spcBef>
                <a:spcPts val="0"/>
              </a:spcBef>
              <a:spcAft>
                <a:spcPts val="0"/>
              </a:spcAft>
              <a:buSzPct val="85000"/>
              <a:buNone/>
            </a:pPr>
            <a:r>
              <a:rPr lang="en-US" sz="2900"/>
              <a:t>#include &lt;iostream&gt; </a:t>
            </a:r>
            <a:endParaRPr/>
          </a:p>
          <a:p>
            <a:pPr marL="0" lvl="0" indent="0" algn="l" rtl="0">
              <a:lnSpc>
                <a:spcPct val="120000"/>
              </a:lnSpc>
              <a:spcBef>
                <a:spcPts val="0"/>
              </a:spcBef>
              <a:spcAft>
                <a:spcPts val="0"/>
              </a:spcAft>
              <a:buSzPct val="85000"/>
              <a:buNone/>
            </a:pPr>
            <a:r>
              <a:rPr lang="en-US" sz="2900"/>
              <a:t>class A { </a:t>
            </a:r>
            <a:endParaRPr/>
          </a:p>
          <a:p>
            <a:pPr marL="0" lvl="0" indent="0" algn="l" rtl="0">
              <a:lnSpc>
                <a:spcPct val="120000"/>
              </a:lnSpc>
              <a:spcBef>
                <a:spcPts val="0"/>
              </a:spcBef>
              <a:spcAft>
                <a:spcPts val="0"/>
              </a:spcAft>
              <a:buSzPct val="85000"/>
              <a:buNone/>
            </a:pPr>
            <a:r>
              <a:rPr lang="en-US" sz="2900"/>
              <a:t>private: </a:t>
            </a:r>
            <a:endParaRPr/>
          </a:p>
          <a:p>
            <a:pPr marL="0" lvl="0" indent="0" algn="l" rtl="0">
              <a:lnSpc>
                <a:spcPct val="120000"/>
              </a:lnSpc>
              <a:spcBef>
                <a:spcPts val="0"/>
              </a:spcBef>
              <a:spcAft>
                <a:spcPts val="0"/>
              </a:spcAft>
              <a:buSzPct val="85000"/>
              <a:buNone/>
            </a:pPr>
            <a:r>
              <a:rPr lang="en-US" sz="2900"/>
              <a:t>	int a; </a:t>
            </a:r>
            <a:endParaRPr/>
          </a:p>
          <a:p>
            <a:pPr marL="0" lvl="0" indent="0" algn="l" rtl="0">
              <a:lnSpc>
                <a:spcPct val="120000"/>
              </a:lnSpc>
              <a:spcBef>
                <a:spcPts val="0"/>
              </a:spcBef>
              <a:spcAft>
                <a:spcPts val="0"/>
              </a:spcAft>
              <a:buSzPct val="85000"/>
              <a:buNone/>
            </a:pPr>
            <a:endParaRPr sz="2900"/>
          </a:p>
          <a:p>
            <a:pPr marL="0" lvl="0" indent="0" algn="l" rtl="0">
              <a:lnSpc>
                <a:spcPct val="120000"/>
              </a:lnSpc>
              <a:spcBef>
                <a:spcPts val="0"/>
              </a:spcBef>
              <a:spcAft>
                <a:spcPts val="0"/>
              </a:spcAft>
              <a:buSzPct val="85000"/>
              <a:buNone/>
            </a:pPr>
            <a:r>
              <a:rPr lang="en-US" sz="2900"/>
              <a:t>public: </a:t>
            </a:r>
            <a:endParaRPr/>
          </a:p>
          <a:p>
            <a:pPr marL="0" lvl="0" indent="0" algn="l" rtl="0">
              <a:lnSpc>
                <a:spcPct val="120000"/>
              </a:lnSpc>
              <a:spcBef>
                <a:spcPts val="0"/>
              </a:spcBef>
              <a:spcAft>
                <a:spcPts val="0"/>
              </a:spcAft>
              <a:buSzPct val="85000"/>
              <a:buNone/>
            </a:pPr>
            <a:r>
              <a:rPr lang="en-US" sz="2900"/>
              <a:t>	A() { a = 0; } </a:t>
            </a:r>
            <a:endParaRPr/>
          </a:p>
          <a:p>
            <a:pPr marL="0" lvl="0" indent="0" algn="l" rtl="0">
              <a:lnSpc>
                <a:spcPct val="120000"/>
              </a:lnSpc>
              <a:spcBef>
                <a:spcPts val="0"/>
              </a:spcBef>
              <a:spcAft>
                <a:spcPts val="0"/>
              </a:spcAft>
              <a:buSzPct val="85000"/>
              <a:buNone/>
            </a:pPr>
            <a:r>
              <a:rPr lang="en-US" sz="2900"/>
              <a:t>	</a:t>
            </a:r>
            <a:r>
              <a:rPr lang="en-US" sz="2900" b="1"/>
              <a:t>friend class B</a:t>
            </a:r>
            <a:r>
              <a:rPr lang="en-US" sz="2900"/>
              <a:t>; // Friend Class </a:t>
            </a:r>
            <a:endParaRPr/>
          </a:p>
          <a:p>
            <a:pPr marL="0" lvl="0" indent="0" algn="l" rtl="0">
              <a:lnSpc>
                <a:spcPct val="120000"/>
              </a:lnSpc>
              <a:spcBef>
                <a:spcPts val="0"/>
              </a:spcBef>
              <a:spcAft>
                <a:spcPts val="0"/>
              </a:spcAft>
              <a:buSzPct val="85000"/>
              <a:buNone/>
            </a:pPr>
            <a:r>
              <a:rPr lang="en-US" sz="2900"/>
              <a:t>}; </a:t>
            </a:r>
            <a:endParaRPr/>
          </a:p>
          <a:p>
            <a:pPr marL="0" lvl="0" indent="0" algn="l" rtl="0">
              <a:lnSpc>
                <a:spcPct val="120000"/>
              </a:lnSpc>
              <a:spcBef>
                <a:spcPts val="0"/>
              </a:spcBef>
              <a:spcAft>
                <a:spcPts val="0"/>
              </a:spcAft>
              <a:buSzPct val="85000"/>
              <a:buNone/>
            </a:pPr>
            <a:endParaRPr sz="2900"/>
          </a:p>
          <a:p>
            <a:pPr marL="0" lvl="0" indent="0" algn="l" rtl="0">
              <a:lnSpc>
                <a:spcPct val="120000"/>
              </a:lnSpc>
              <a:spcBef>
                <a:spcPts val="0"/>
              </a:spcBef>
              <a:spcAft>
                <a:spcPts val="0"/>
              </a:spcAft>
              <a:buSzPct val="85000"/>
              <a:buNone/>
            </a:pPr>
            <a:r>
              <a:rPr lang="en-US" sz="2900"/>
              <a:t>class B { </a:t>
            </a:r>
            <a:endParaRPr/>
          </a:p>
          <a:p>
            <a:pPr marL="0" lvl="0" indent="0" algn="l" rtl="0">
              <a:lnSpc>
                <a:spcPct val="120000"/>
              </a:lnSpc>
              <a:spcBef>
                <a:spcPts val="0"/>
              </a:spcBef>
              <a:spcAft>
                <a:spcPts val="0"/>
              </a:spcAft>
              <a:buSzPct val="85000"/>
              <a:buNone/>
            </a:pPr>
            <a:r>
              <a:rPr lang="en-US" sz="2900"/>
              <a:t>private: </a:t>
            </a:r>
            <a:endParaRPr/>
          </a:p>
          <a:p>
            <a:pPr marL="0" lvl="0" indent="0" algn="l" rtl="0">
              <a:lnSpc>
                <a:spcPct val="120000"/>
              </a:lnSpc>
              <a:spcBef>
                <a:spcPts val="0"/>
              </a:spcBef>
              <a:spcAft>
                <a:spcPts val="0"/>
              </a:spcAft>
              <a:buSzPct val="85000"/>
              <a:buNone/>
            </a:pPr>
            <a:r>
              <a:rPr lang="en-US" sz="2900"/>
              <a:t>	int b; </a:t>
            </a:r>
            <a:endParaRPr/>
          </a:p>
          <a:p>
            <a:pPr marL="0" lvl="0" indent="0" algn="l" rtl="0">
              <a:lnSpc>
                <a:spcPct val="120000"/>
              </a:lnSpc>
              <a:spcBef>
                <a:spcPts val="0"/>
              </a:spcBef>
              <a:spcAft>
                <a:spcPts val="0"/>
              </a:spcAft>
              <a:buSzPct val="85000"/>
              <a:buNone/>
            </a:pPr>
            <a:endParaRPr sz="2900"/>
          </a:p>
          <a:p>
            <a:pPr marL="0" lvl="0" indent="0" algn="l" rtl="0">
              <a:lnSpc>
                <a:spcPct val="120000"/>
              </a:lnSpc>
              <a:spcBef>
                <a:spcPts val="0"/>
              </a:spcBef>
              <a:spcAft>
                <a:spcPts val="0"/>
              </a:spcAft>
              <a:buSzPct val="85000"/>
              <a:buNone/>
            </a:pPr>
            <a:r>
              <a:rPr lang="en-US" sz="2900"/>
              <a:t>public: </a:t>
            </a:r>
            <a:endParaRPr/>
          </a:p>
          <a:p>
            <a:pPr marL="0" lvl="0" indent="0" algn="l" rtl="0">
              <a:lnSpc>
                <a:spcPct val="120000"/>
              </a:lnSpc>
              <a:spcBef>
                <a:spcPts val="0"/>
              </a:spcBef>
              <a:spcAft>
                <a:spcPts val="0"/>
              </a:spcAft>
              <a:buSzPct val="85000"/>
              <a:buNone/>
            </a:pPr>
            <a:r>
              <a:rPr lang="en-US" sz="2900"/>
              <a:t>	void showA(A&amp; x) </a:t>
            </a:r>
            <a:endParaRPr/>
          </a:p>
          <a:p>
            <a:pPr marL="0" lvl="0" indent="0" algn="l" rtl="0">
              <a:lnSpc>
                <a:spcPct val="120000"/>
              </a:lnSpc>
              <a:spcBef>
                <a:spcPts val="0"/>
              </a:spcBef>
              <a:spcAft>
                <a:spcPts val="0"/>
              </a:spcAft>
              <a:buSzPct val="85000"/>
              <a:buNone/>
            </a:pPr>
            <a:r>
              <a:rPr lang="en-US" sz="2900"/>
              <a:t>	{ </a:t>
            </a:r>
            <a:endParaRPr/>
          </a:p>
          <a:p>
            <a:pPr marL="0" lvl="0" indent="0" algn="l" rtl="0">
              <a:lnSpc>
                <a:spcPct val="120000"/>
              </a:lnSpc>
              <a:spcBef>
                <a:spcPts val="0"/>
              </a:spcBef>
              <a:spcAft>
                <a:spcPts val="0"/>
              </a:spcAft>
              <a:buSzPct val="85000"/>
              <a:buNone/>
            </a:pPr>
            <a:r>
              <a:rPr lang="en-US" sz="2900"/>
              <a:t>		// Since B is friend of A, it can access </a:t>
            </a:r>
            <a:endParaRPr/>
          </a:p>
          <a:p>
            <a:pPr marL="0" lvl="0" indent="0" algn="l" rtl="0">
              <a:lnSpc>
                <a:spcPct val="120000"/>
              </a:lnSpc>
              <a:spcBef>
                <a:spcPts val="0"/>
              </a:spcBef>
              <a:spcAft>
                <a:spcPts val="0"/>
              </a:spcAft>
              <a:buSzPct val="85000"/>
              <a:buNone/>
            </a:pPr>
            <a:r>
              <a:rPr lang="en-US" sz="2900"/>
              <a:t>		// private members of A </a:t>
            </a:r>
            <a:endParaRPr/>
          </a:p>
          <a:p>
            <a:pPr marL="0" lvl="0" indent="0" algn="l" rtl="0">
              <a:lnSpc>
                <a:spcPct val="120000"/>
              </a:lnSpc>
              <a:spcBef>
                <a:spcPts val="0"/>
              </a:spcBef>
              <a:spcAft>
                <a:spcPts val="0"/>
              </a:spcAft>
              <a:buSzPct val="85000"/>
              <a:buNone/>
            </a:pPr>
            <a:r>
              <a:rPr lang="en-US" sz="2900"/>
              <a:t>		std::cout &lt;&lt; "A::a=" &lt;&lt; x.a; </a:t>
            </a:r>
            <a:endParaRPr/>
          </a:p>
          <a:p>
            <a:pPr marL="0" lvl="0" indent="0" algn="l" rtl="0">
              <a:lnSpc>
                <a:spcPct val="120000"/>
              </a:lnSpc>
              <a:spcBef>
                <a:spcPts val="0"/>
              </a:spcBef>
              <a:spcAft>
                <a:spcPts val="0"/>
              </a:spcAft>
              <a:buSzPct val="85000"/>
              <a:buNone/>
            </a:pPr>
            <a:r>
              <a:rPr lang="en-US" sz="2900"/>
              <a:t>	} </a:t>
            </a:r>
            <a:endParaRPr/>
          </a:p>
          <a:p>
            <a:pPr marL="0" lvl="0" indent="0" algn="l" rtl="0">
              <a:lnSpc>
                <a:spcPct val="120000"/>
              </a:lnSpc>
              <a:spcBef>
                <a:spcPts val="0"/>
              </a:spcBef>
              <a:spcAft>
                <a:spcPts val="0"/>
              </a:spcAft>
              <a:buSzPct val="85000"/>
              <a:buNone/>
            </a:pPr>
            <a:r>
              <a:rPr lang="en-US" sz="2900"/>
              <a:t>}; </a:t>
            </a:r>
            <a:endParaRPr/>
          </a:p>
          <a:p>
            <a:pPr marL="0" lvl="0" indent="0" algn="l" rtl="0">
              <a:lnSpc>
                <a:spcPct val="120000"/>
              </a:lnSpc>
              <a:spcBef>
                <a:spcPts val="0"/>
              </a:spcBef>
              <a:spcAft>
                <a:spcPts val="0"/>
              </a:spcAft>
              <a:buSzPct val="85000"/>
              <a:buNone/>
            </a:pPr>
            <a:endParaRPr sz="2900"/>
          </a:p>
          <a:p>
            <a:pPr marL="0" lvl="0" indent="0" algn="l" rtl="0">
              <a:lnSpc>
                <a:spcPct val="120000"/>
              </a:lnSpc>
              <a:spcBef>
                <a:spcPts val="0"/>
              </a:spcBef>
              <a:spcAft>
                <a:spcPts val="0"/>
              </a:spcAft>
              <a:buSzPct val="85000"/>
              <a:buNone/>
            </a:pPr>
            <a:r>
              <a:rPr lang="en-US" sz="2900"/>
              <a:t>int main() </a:t>
            </a:r>
            <a:endParaRPr/>
          </a:p>
          <a:p>
            <a:pPr marL="0" lvl="0" indent="0" algn="l" rtl="0">
              <a:lnSpc>
                <a:spcPct val="120000"/>
              </a:lnSpc>
              <a:spcBef>
                <a:spcPts val="0"/>
              </a:spcBef>
              <a:spcAft>
                <a:spcPts val="0"/>
              </a:spcAft>
              <a:buSzPct val="85000"/>
              <a:buNone/>
            </a:pPr>
            <a:r>
              <a:rPr lang="en-US" sz="2900"/>
              <a:t>{ </a:t>
            </a:r>
            <a:endParaRPr/>
          </a:p>
          <a:p>
            <a:pPr marL="0" lvl="0" indent="0" algn="l" rtl="0">
              <a:lnSpc>
                <a:spcPct val="120000"/>
              </a:lnSpc>
              <a:spcBef>
                <a:spcPts val="0"/>
              </a:spcBef>
              <a:spcAft>
                <a:spcPts val="0"/>
              </a:spcAft>
              <a:buSzPct val="85000"/>
              <a:buNone/>
            </a:pPr>
            <a:r>
              <a:rPr lang="en-US" sz="2900"/>
              <a:t>	A a; </a:t>
            </a:r>
            <a:endParaRPr/>
          </a:p>
          <a:p>
            <a:pPr marL="0" lvl="0" indent="0" algn="l" rtl="0">
              <a:lnSpc>
                <a:spcPct val="120000"/>
              </a:lnSpc>
              <a:spcBef>
                <a:spcPts val="0"/>
              </a:spcBef>
              <a:spcAft>
                <a:spcPts val="0"/>
              </a:spcAft>
              <a:buSzPct val="85000"/>
              <a:buNone/>
            </a:pPr>
            <a:r>
              <a:rPr lang="en-US" sz="2900"/>
              <a:t>	B b; </a:t>
            </a:r>
            <a:endParaRPr/>
          </a:p>
          <a:p>
            <a:pPr marL="0" lvl="0" indent="0" algn="l" rtl="0">
              <a:lnSpc>
                <a:spcPct val="120000"/>
              </a:lnSpc>
              <a:spcBef>
                <a:spcPts val="0"/>
              </a:spcBef>
              <a:spcAft>
                <a:spcPts val="0"/>
              </a:spcAft>
              <a:buSzPct val="85000"/>
              <a:buNone/>
            </a:pPr>
            <a:r>
              <a:rPr lang="en-US" sz="2900"/>
              <a:t>	b.showA(a); </a:t>
            </a:r>
            <a:endParaRPr/>
          </a:p>
          <a:p>
            <a:pPr marL="0" lvl="0" indent="0" algn="l" rtl="0">
              <a:lnSpc>
                <a:spcPct val="120000"/>
              </a:lnSpc>
              <a:spcBef>
                <a:spcPts val="0"/>
              </a:spcBef>
              <a:spcAft>
                <a:spcPts val="0"/>
              </a:spcAft>
              <a:buSzPct val="85000"/>
              <a:buNone/>
            </a:pPr>
            <a:r>
              <a:rPr lang="en-US" sz="2900"/>
              <a:t>	return 0; </a:t>
            </a:r>
            <a:endParaRPr/>
          </a:p>
          <a:p>
            <a:pPr marL="0" lvl="0" indent="0" algn="l" rtl="0">
              <a:lnSpc>
                <a:spcPct val="120000"/>
              </a:lnSpc>
              <a:spcBef>
                <a:spcPts val="0"/>
              </a:spcBef>
              <a:spcAft>
                <a:spcPts val="0"/>
              </a:spcAft>
              <a:buSzPct val="85000"/>
              <a:buNone/>
            </a:pPr>
            <a:r>
              <a:rPr lang="en-US" sz="2900"/>
              <a:t>} </a:t>
            </a:r>
            <a:endParaRPr/>
          </a:p>
          <a:p>
            <a:pPr marL="274320" lvl="0" indent="-197135" algn="l" rtl="0">
              <a:spcBef>
                <a:spcPts val="580"/>
              </a:spcBef>
              <a:spcAft>
                <a:spcPts val="0"/>
              </a:spcAft>
              <a:buSzPct val="85000"/>
              <a:buNone/>
            </a:pPr>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12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ctr" rtl="0">
              <a:spcBef>
                <a:spcPts val="0"/>
              </a:spcBef>
              <a:spcAft>
                <a:spcPts val="0"/>
              </a:spcAft>
              <a:buClr>
                <a:schemeClr val="dk2"/>
              </a:buClr>
              <a:buSzPct val="100000"/>
              <a:buFont typeface="Arial"/>
              <a:buNone/>
            </a:pPr>
            <a:r>
              <a:rPr lang="en-US" b="1"/>
              <a:t> Features of Friend functions: </a:t>
            </a:r>
            <a:br>
              <a:rPr lang="en-US"/>
            </a:br>
            <a:endParaRPr/>
          </a:p>
        </p:txBody>
      </p:sp>
      <p:sp>
        <p:nvSpPr>
          <p:cNvPr id="1236" name="Google Shape;1236;p126"/>
          <p:cNvSpPr txBox="1">
            <a:spLocks noGrp="1"/>
          </p:cNvSpPr>
          <p:nvPr>
            <p:ph type="body" idx="1"/>
          </p:nvPr>
        </p:nvSpPr>
        <p:spPr>
          <a:xfrm>
            <a:off x="457200" y="1357313"/>
            <a:ext cx="7900988" cy="476885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Not a member of the class</a:t>
            </a:r>
            <a:endParaRPr/>
          </a:p>
          <a:p>
            <a:pPr marL="274320" lvl="0" indent="-274320" algn="l" rtl="0">
              <a:spcBef>
                <a:spcPts val="580"/>
              </a:spcBef>
              <a:spcAft>
                <a:spcPts val="0"/>
              </a:spcAft>
              <a:buSzPts val="2210"/>
              <a:buChar char="⚫"/>
            </a:pPr>
            <a:r>
              <a:rPr lang="en-US"/>
              <a:t>Invoked like normal function without any object </a:t>
            </a:r>
            <a:endParaRPr/>
          </a:p>
          <a:p>
            <a:pPr marL="274320" lvl="0" indent="-274320" algn="l" rtl="0">
              <a:spcBef>
                <a:spcPts val="580"/>
              </a:spcBef>
              <a:spcAft>
                <a:spcPts val="0"/>
              </a:spcAft>
              <a:buSzPts val="2210"/>
              <a:buChar char="⚫"/>
            </a:pPr>
            <a:r>
              <a:rPr lang="en-US"/>
              <a:t>Full access to private and protected members</a:t>
            </a:r>
            <a:endParaRPr/>
          </a:p>
          <a:p>
            <a:pPr marL="274320" lvl="0" indent="-274320" algn="l" rtl="0">
              <a:spcBef>
                <a:spcPts val="580"/>
              </a:spcBef>
              <a:spcAft>
                <a:spcPts val="0"/>
              </a:spcAft>
              <a:buSzPts val="2210"/>
              <a:buFont typeface="Noto Sans Symbols"/>
              <a:buNone/>
            </a:pPr>
            <a:r>
              <a:rPr lang="en-US"/>
              <a:t>    Of the class</a:t>
            </a:r>
            <a:endParaRPr/>
          </a:p>
          <a:p>
            <a:pPr marL="274320" lvl="0" indent="-274320" algn="l" rtl="0">
              <a:spcBef>
                <a:spcPts val="580"/>
              </a:spcBef>
              <a:spcAft>
                <a:spcPts val="0"/>
              </a:spcAft>
              <a:buSzPts val="2210"/>
              <a:buChar char="⚫"/>
            </a:pPr>
            <a:r>
              <a:rPr lang="en-US"/>
              <a:t> But can use the members for one or more specific objects</a:t>
            </a:r>
            <a:endParaRPr/>
          </a:p>
          <a:p>
            <a:pPr marL="274320" lvl="0" indent="-274320" algn="l" rtl="0">
              <a:spcBef>
                <a:spcPts val="580"/>
              </a:spcBef>
              <a:spcAft>
                <a:spcPts val="0"/>
              </a:spcAft>
              <a:buSzPts val="2210"/>
              <a:buChar char="⚫"/>
            </a:pPr>
            <a:r>
              <a:rPr lang="en-US"/>
              <a:t>Called without the use dot operator(does not need to be qualified with object’s name)</a:t>
            </a:r>
            <a:endParaRPr/>
          </a:p>
          <a:p>
            <a:pPr marL="274320" lvl="0" indent="-133985" algn="l" rtl="0">
              <a:spcBef>
                <a:spcPts val="580"/>
              </a:spcBef>
              <a:spcAft>
                <a:spcPts val="0"/>
              </a:spcAft>
              <a:buSzPts val="2210"/>
              <a:buNone/>
            </a:pPr>
            <a:endParaRPr/>
          </a:p>
          <a:p>
            <a:pPr marL="274320" lvl="0" indent="-133985" algn="l" rtl="0">
              <a:spcBef>
                <a:spcPts val="580"/>
              </a:spcBef>
              <a:spcAft>
                <a:spcPts val="0"/>
              </a:spcAft>
              <a:buSzPts val="2210"/>
              <a:buNone/>
            </a:pPr>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240"/>
        <p:cNvGrpSpPr/>
        <p:nvPr/>
      </p:nvGrpSpPr>
      <p:grpSpPr>
        <a:xfrm>
          <a:off x="0" y="0"/>
          <a:ext cx="0" cy="0"/>
          <a:chOff x="0" y="0"/>
          <a:chExt cx="0" cy="0"/>
        </a:xfrm>
      </p:grpSpPr>
      <p:sp>
        <p:nvSpPr>
          <p:cNvPr id="1241" name="Google Shape;1241;p12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t" anchorCtr="0">
            <a:normAutofit/>
          </a:bodyPr>
          <a:lstStyle/>
          <a:p>
            <a:pPr marL="0" lvl="0" indent="0" algn="ctr" rtl="0">
              <a:spcBef>
                <a:spcPts val="0"/>
              </a:spcBef>
              <a:spcAft>
                <a:spcPts val="0"/>
              </a:spcAft>
              <a:buClr>
                <a:schemeClr val="dk2"/>
              </a:buClr>
              <a:buSzPts val="4000"/>
              <a:buFont typeface="Arial"/>
              <a:buNone/>
            </a:pPr>
            <a:r>
              <a:rPr lang="en-US"/>
              <a:t>How to declare?</a:t>
            </a:r>
            <a:endParaRPr/>
          </a:p>
        </p:txBody>
      </p:sp>
      <p:sp>
        <p:nvSpPr>
          <p:cNvPr id="1242" name="Google Shape;1242;p127"/>
          <p:cNvSpPr txBox="1">
            <a:spLocks noGrp="1"/>
          </p:cNvSpPr>
          <p:nvPr>
            <p:ph type="body" idx="1"/>
          </p:nvPr>
        </p:nvSpPr>
        <p:spPr>
          <a:xfrm>
            <a:off x="285750" y="1428750"/>
            <a:ext cx="7943850" cy="5027613"/>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 Include its prototype in the class , preceding it with keyword </a:t>
            </a:r>
            <a:r>
              <a:rPr lang="en-US" b="1"/>
              <a:t>friend</a:t>
            </a:r>
            <a:r>
              <a:rPr lang="en-US"/>
              <a:t> </a:t>
            </a:r>
            <a:endParaRPr/>
          </a:p>
          <a:p>
            <a:pPr marL="274320" lvl="0" indent="-274320" algn="l" rtl="0">
              <a:spcBef>
                <a:spcPts val="580"/>
              </a:spcBef>
              <a:spcAft>
                <a:spcPts val="0"/>
              </a:spcAft>
              <a:buSzPts val="2210"/>
              <a:buFont typeface="Noto Sans Symbols"/>
              <a:buNone/>
            </a:pPr>
            <a:endParaRPr/>
          </a:p>
          <a:p>
            <a:pPr marL="274320" lvl="0" indent="-274320" algn="l" rtl="0">
              <a:spcBef>
                <a:spcPts val="580"/>
              </a:spcBef>
              <a:spcAft>
                <a:spcPts val="0"/>
              </a:spcAft>
              <a:buSzPts val="2210"/>
              <a:buFont typeface="Noto Sans Symbols"/>
              <a:buNone/>
            </a:pPr>
            <a:r>
              <a:rPr lang="en-US"/>
              <a:t>Syntax: </a:t>
            </a:r>
            <a:endParaRPr/>
          </a:p>
          <a:p>
            <a:pPr marL="274320" lvl="0" indent="-274320" algn="l" rtl="0">
              <a:spcBef>
                <a:spcPts val="580"/>
              </a:spcBef>
              <a:spcAft>
                <a:spcPts val="0"/>
              </a:spcAft>
              <a:buSzPts val="2380"/>
              <a:buFont typeface="Noto Sans Symbols"/>
              <a:buNone/>
            </a:pPr>
            <a:r>
              <a:rPr lang="en-US" sz="2800" b="1">
                <a:solidFill>
                  <a:srgbClr val="FF0000"/>
                </a:solidFill>
              </a:rPr>
              <a:t>friend ret_type func_name(arguments);</a:t>
            </a:r>
            <a:endParaRPr/>
          </a:p>
          <a:p>
            <a:pPr marL="274320" lvl="0" indent="-274320" algn="l" rtl="0">
              <a:spcBef>
                <a:spcPts val="580"/>
              </a:spcBef>
              <a:spcAft>
                <a:spcPts val="0"/>
              </a:spcAft>
              <a:buSzPts val="2210"/>
              <a:buFont typeface="Noto Sans Symbols"/>
              <a:buNone/>
            </a:pPr>
            <a:endParaRPr/>
          </a:p>
          <a:p>
            <a:pPr marL="274320" lvl="0" indent="-274320" algn="l" rtl="0">
              <a:spcBef>
                <a:spcPts val="580"/>
              </a:spcBef>
              <a:spcAft>
                <a:spcPts val="0"/>
              </a:spcAft>
              <a:buSzPts val="2210"/>
              <a:buChar char="⚫"/>
            </a:pPr>
            <a:r>
              <a:rPr lang="en-US"/>
              <a:t>Can be declared anywhere (in public, protected or private section) in the class</a:t>
            </a:r>
            <a:endParaRPr/>
          </a:p>
          <a:p>
            <a:pPr marL="274320" lvl="0" indent="-274320" algn="l" rtl="0">
              <a:spcBef>
                <a:spcPts val="580"/>
              </a:spcBef>
              <a:spcAft>
                <a:spcPts val="0"/>
              </a:spcAft>
              <a:buSzPts val="2210"/>
              <a:buChar char="⚫"/>
            </a:pPr>
            <a:r>
              <a:rPr lang="en-US"/>
              <a:t> May  have no arguments </a:t>
            </a:r>
            <a:endParaRPr/>
          </a:p>
          <a:p>
            <a:pPr marL="274320" lvl="0" indent="-274320" algn="l" rtl="0">
              <a:spcBef>
                <a:spcPts val="580"/>
              </a:spcBef>
              <a:spcAft>
                <a:spcPts val="0"/>
              </a:spcAft>
              <a:buSzPts val="2210"/>
              <a:buChar char="⚫"/>
            </a:pPr>
            <a:r>
              <a:rPr lang="en-US"/>
              <a:t> Objects of the class or their pointers can be passed as arguments to the friend function </a:t>
            </a:r>
            <a:endParaRPr/>
          </a:p>
          <a:p>
            <a:pPr marL="274320" lvl="0" indent="-133985" algn="l" rtl="0">
              <a:spcBef>
                <a:spcPts val="580"/>
              </a:spcBef>
              <a:spcAft>
                <a:spcPts val="0"/>
              </a:spcAft>
              <a:buSzPts val="2210"/>
              <a:buNone/>
            </a:pPr>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12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t" anchorCtr="0">
            <a:normAutofit fontScale="90000"/>
          </a:bodyPr>
          <a:lstStyle/>
          <a:p>
            <a:pPr marL="0" lvl="0" indent="0" algn="l" rtl="0">
              <a:spcBef>
                <a:spcPts val="0"/>
              </a:spcBef>
              <a:spcAft>
                <a:spcPts val="0"/>
              </a:spcAft>
              <a:buClr>
                <a:schemeClr val="dk2"/>
              </a:buClr>
              <a:buSzPct val="100000"/>
              <a:buFont typeface="Arial"/>
              <a:buNone/>
            </a:pPr>
            <a:r>
              <a:rPr lang="en-US"/>
              <a:t>Example:</a:t>
            </a:r>
            <a:br>
              <a:rPr lang="en-US"/>
            </a:br>
            <a:endParaRPr/>
          </a:p>
        </p:txBody>
      </p:sp>
      <p:sp>
        <p:nvSpPr>
          <p:cNvPr id="1248" name="Google Shape;1248;p128"/>
          <p:cNvSpPr txBox="1">
            <a:spLocks noGrp="1"/>
          </p:cNvSpPr>
          <p:nvPr>
            <p:ph type="body" idx="1"/>
          </p:nvPr>
        </p:nvSpPr>
        <p:spPr>
          <a:xfrm>
            <a:off x="457200" y="928688"/>
            <a:ext cx="7239000" cy="5527675"/>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870"/>
              <a:buFont typeface="Noto Sans Symbols"/>
              <a:buNone/>
            </a:pPr>
            <a:r>
              <a:rPr lang="en-US" sz="2200">
                <a:latin typeface="Calibri"/>
                <a:ea typeface="Calibri"/>
                <a:cs typeface="Calibri"/>
                <a:sym typeface="Calibri"/>
              </a:rPr>
              <a:t>Class myclass</a:t>
            </a:r>
            <a:endParaRPr/>
          </a:p>
          <a:p>
            <a:pPr marL="274320" lvl="0" indent="-274320" algn="l" rtl="0">
              <a:spcBef>
                <a:spcPts val="580"/>
              </a:spcBef>
              <a:spcAft>
                <a:spcPts val="0"/>
              </a:spcAft>
              <a:buSzPts val="1870"/>
              <a:buFont typeface="Noto Sans Symbols"/>
              <a:buNone/>
            </a:pPr>
            <a:r>
              <a:rPr lang="en-US" sz="2200">
                <a:latin typeface="Calibri"/>
                <a:ea typeface="Calibri"/>
                <a:cs typeface="Calibri"/>
                <a:sym typeface="Calibri"/>
              </a:rPr>
              <a:t>{    int a,b;</a:t>
            </a:r>
            <a:endParaRPr/>
          </a:p>
          <a:p>
            <a:pPr marL="274320" lvl="0" indent="-274320" algn="l" rtl="0">
              <a:spcBef>
                <a:spcPts val="580"/>
              </a:spcBef>
              <a:spcAft>
                <a:spcPts val="0"/>
              </a:spcAft>
              <a:buSzPts val="1870"/>
              <a:buFont typeface="Noto Sans Symbols"/>
              <a:buNone/>
            </a:pPr>
            <a:r>
              <a:rPr lang="en-US" sz="2200">
                <a:latin typeface="Calibri"/>
                <a:ea typeface="Calibri"/>
                <a:cs typeface="Calibri"/>
                <a:sym typeface="Calibri"/>
              </a:rPr>
              <a:t>Public:</a:t>
            </a:r>
            <a:endParaRPr/>
          </a:p>
          <a:p>
            <a:pPr marL="274320" lvl="0" indent="-274320" algn="l" rtl="0">
              <a:spcBef>
                <a:spcPts val="580"/>
              </a:spcBef>
              <a:spcAft>
                <a:spcPts val="0"/>
              </a:spcAft>
              <a:buSzPts val="1870"/>
              <a:buFont typeface="Noto Sans Symbols"/>
              <a:buNone/>
            </a:pPr>
            <a:r>
              <a:rPr lang="en-US" sz="2200">
                <a:latin typeface="Calibri"/>
                <a:ea typeface="Calibri"/>
                <a:cs typeface="Calibri"/>
                <a:sym typeface="Calibri"/>
              </a:rPr>
              <a:t>myclass(int x,int y)</a:t>
            </a:r>
            <a:endParaRPr/>
          </a:p>
          <a:p>
            <a:pPr marL="274320" lvl="0" indent="-274320" algn="l" rtl="0">
              <a:spcBef>
                <a:spcPts val="580"/>
              </a:spcBef>
              <a:spcAft>
                <a:spcPts val="0"/>
              </a:spcAft>
              <a:buSzPts val="1870"/>
              <a:buFont typeface="Noto Sans Symbols"/>
              <a:buNone/>
            </a:pPr>
            <a:r>
              <a:rPr lang="en-US" sz="2200">
                <a:latin typeface="Calibri"/>
                <a:ea typeface="Calibri"/>
                <a:cs typeface="Calibri"/>
                <a:sym typeface="Calibri"/>
              </a:rPr>
              <a:t>{   a=x; b=y;  }</a:t>
            </a:r>
            <a:endParaRPr/>
          </a:p>
          <a:p>
            <a:pPr marL="274320" lvl="0" indent="-274320" algn="l" rtl="0">
              <a:spcBef>
                <a:spcPts val="580"/>
              </a:spcBef>
              <a:spcAft>
                <a:spcPts val="0"/>
              </a:spcAft>
              <a:buSzPts val="1870"/>
              <a:buFont typeface="Noto Sans Symbols"/>
              <a:buNone/>
            </a:pPr>
            <a:r>
              <a:rPr lang="en-US" sz="2200" b="1">
                <a:solidFill>
                  <a:srgbClr val="C00000"/>
                </a:solidFill>
                <a:latin typeface="Calibri"/>
                <a:ea typeface="Calibri"/>
                <a:cs typeface="Calibri"/>
                <a:sym typeface="Calibri"/>
              </a:rPr>
              <a:t>friend</a:t>
            </a:r>
            <a:r>
              <a:rPr lang="en-US" sz="2200" b="1">
                <a:latin typeface="Calibri"/>
                <a:ea typeface="Calibri"/>
                <a:cs typeface="Calibri"/>
                <a:sym typeface="Calibri"/>
              </a:rPr>
              <a:t> int sum(myclass m); </a:t>
            </a:r>
            <a:r>
              <a:rPr lang="en-US" sz="2200" b="1">
                <a:solidFill>
                  <a:srgbClr val="008000"/>
                </a:solidFill>
                <a:latin typeface="Calibri"/>
                <a:ea typeface="Calibri"/>
                <a:cs typeface="Calibri"/>
                <a:sym typeface="Calibri"/>
              </a:rPr>
              <a:t>// declaration</a:t>
            </a:r>
            <a:endParaRPr sz="2200">
              <a:solidFill>
                <a:srgbClr val="008000"/>
              </a:solidFill>
              <a:latin typeface="Calibri"/>
              <a:ea typeface="Calibri"/>
              <a:cs typeface="Calibri"/>
              <a:sym typeface="Calibri"/>
            </a:endParaRPr>
          </a:p>
          <a:p>
            <a:pPr marL="274320" lvl="0" indent="-274320" algn="l" rtl="0">
              <a:spcBef>
                <a:spcPts val="580"/>
              </a:spcBef>
              <a:spcAft>
                <a:spcPts val="0"/>
              </a:spcAft>
              <a:buSzPts val="1870"/>
              <a:buFont typeface="Noto Sans Symbols"/>
              <a:buNone/>
            </a:pPr>
            <a:r>
              <a:rPr lang="en-US" sz="2200">
                <a:latin typeface="Calibri"/>
                <a:ea typeface="Calibri"/>
                <a:cs typeface="Calibri"/>
                <a:sym typeface="Calibri"/>
              </a:rPr>
              <a:t>}</a:t>
            </a:r>
            <a:endParaRPr/>
          </a:p>
          <a:p>
            <a:pPr marL="274320" lvl="0" indent="-274320" algn="l" rtl="0">
              <a:spcBef>
                <a:spcPts val="580"/>
              </a:spcBef>
              <a:spcAft>
                <a:spcPts val="0"/>
              </a:spcAft>
              <a:buSzPts val="1870"/>
              <a:buFont typeface="Noto Sans Symbols"/>
              <a:buNone/>
            </a:pPr>
            <a:r>
              <a:rPr lang="en-US" sz="2200">
                <a:latin typeface="Calibri"/>
                <a:ea typeface="Calibri"/>
                <a:cs typeface="Calibri"/>
                <a:sym typeface="Calibri"/>
              </a:rPr>
              <a:t>int  sum(myclass m)           </a:t>
            </a:r>
            <a:endParaRPr/>
          </a:p>
          <a:p>
            <a:pPr marL="274320" lvl="0" indent="-274320" algn="l" rtl="0">
              <a:spcBef>
                <a:spcPts val="580"/>
              </a:spcBef>
              <a:spcAft>
                <a:spcPts val="0"/>
              </a:spcAft>
              <a:buSzPts val="1870"/>
              <a:buFont typeface="Noto Sans Symbols"/>
              <a:buNone/>
            </a:pPr>
            <a:r>
              <a:rPr lang="en-US" sz="2200">
                <a:latin typeface="Calibri"/>
                <a:ea typeface="Calibri"/>
                <a:cs typeface="Calibri"/>
                <a:sym typeface="Calibri"/>
              </a:rPr>
              <a:t>{        return m.a+ m.b;      }</a:t>
            </a:r>
            <a:endParaRPr/>
          </a:p>
          <a:p>
            <a:pPr marL="274320" lvl="0" indent="-274320" algn="l" rtl="0">
              <a:spcBef>
                <a:spcPts val="580"/>
              </a:spcBef>
              <a:spcAft>
                <a:spcPts val="0"/>
              </a:spcAft>
              <a:buSzPts val="1870"/>
              <a:buFont typeface="Noto Sans Symbols"/>
              <a:buNone/>
            </a:pPr>
            <a:r>
              <a:rPr lang="en-US" sz="2200">
                <a:latin typeface="Calibri"/>
                <a:ea typeface="Calibri"/>
                <a:cs typeface="Calibri"/>
                <a:sym typeface="Calibri"/>
              </a:rPr>
              <a:t>void main()</a:t>
            </a:r>
            <a:endParaRPr/>
          </a:p>
          <a:p>
            <a:pPr marL="274320" lvl="0" indent="-274320" algn="l" rtl="0">
              <a:spcBef>
                <a:spcPts val="580"/>
              </a:spcBef>
              <a:spcAft>
                <a:spcPts val="0"/>
              </a:spcAft>
              <a:buSzPts val="1870"/>
              <a:buFont typeface="Noto Sans Symbols"/>
              <a:buNone/>
            </a:pPr>
            <a:r>
              <a:rPr lang="en-US" sz="2200">
                <a:latin typeface="Calibri"/>
                <a:ea typeface="Calibri"/>
                <a:cs typeface="Calibri"/>
                <a:sym typeface="Calibri"/>
              </a:rPr>
              <a:t>{       myclass my(10,20);</a:t>
            </a:r>
            <a:endParaRPr/>
          </a:p>
          <a:p>
            <a:pPr marL="274320" lvl="0" indent="-274320" algn="l" rtl="0">
              <a:spcBef>
                <a:spcPts val="580"/>
              </a:spcBef>
              <a:spcAft>
                <a:spcPts val="0"/>
              </a:spcAft>
              <a:buSzPts val="1870"/>
              <a:buFont typeface="Noto Sans Symbols"/>
              <a:buNone/>
            </a:pPr>
            <a:r>
              <a:rPr lang="en-US" sz="2200">
                <a:latin typeface="Calibri"/>
                <a:ea typeface="Calibri"/>
                <a:cs typeface="Calibri"/>
                <a:sym typeface="Calibri"/>
              </a:rPr>
              <a:t>	cout&lt;&lt;sum(my);   </a:t>
            </a:r>
            <a:r>
              <a:rPr lang="en-US" sz="2200" b="1">
                <a:solidFill>
                  <a:srgbClr val="008000"/>
                </a:solidFill>
                <a:latin typeface="Calibri"/>
                <a:ea typeface="Calibri"/>
                <a:cs typeface="Calibri"/>
                <a:sym typeface="Calibri"/>
              </a:rPr>
              <a:t>//calling the friend function</a:t>
            </a:r>
            <a:endParaRPr sz="2200">
              <a:solidFill>
                <a:srgbClr val="008000"/>
              </a:solidFill>
              <a:latin typeface="Calibri"/>
              <a:ea typeface="Calibri"/>
              <a:cs typeface="Calibri"/>
              <a:sym typeface="Calibri"/>
            </a:endParaRPr>
          </a:p>
          <a:p>
            <a:pPr marL="274320" lvl="0" indent="-274320" algn="l" rtl="0">
              <a:spcBef>
                <a:spcPts val="580"/>
              </a:spcBef>
              <a:spcAft>
                <a:spcPts val="0"/>
              </a:spcAft>
              <a:buSzPts val="1870"/>
              <a:buFont typeface="Noto Sans Symbols"/>
              <a:buNone/>
            </a:pPr>
            <a:r>
              <a:rPr lang="en-US" sz="2200">
                <a:latin typeface="Calibri"/>
                <a:ea typeface="Calibri"/>
                <a:cs typeface="Calibri"/>
                <a:sym typeface="Calibri"/>
              </a:rPr>
              <a:t>}</a:t>
            </a:r>
            <a:endParaRPr sz="2200">
              <a:latin typeface="Calibri"/>
              <a:ea typeface="Calibri"/>
              <a:cs typeface="Calibri"/>
              <a:sym typeface="Calibri"/>
            </a:endParaRPr>
          </a:p>
          <a:p>
            <a:pPr marL="274320" lvl="0" indent="-274320" algn="l" rtl="0">
              <a:spcBef>
                <a:spcPts val="580"/>
              </a:spcBef>
              <a:spcAft>
                <a:spcPts val="0"/>
              </a:spcAft>
              <a:buSzPts val="2210"/>
              <a:buFont typeface="Noto Sans Symbols"/>
              <a:buNone/>
            </a:pPr>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12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t" anchorCtr="0">
            <a:normAutofit/>
          </a:bodyPr>
          <a:lstStyle/>
          <a:p>
            <a:pPr marL="0" lvl="0" indent="0" algn="ctr" rtl="0">
              <a:spcBef>
                <a:spcPts val="0"/>
              </a:spcBef>
              <a:spcAft>
                <a:spcPts val="0"/>
              </a:spcAft>
              <a:buClr>
                <a:schemeClr val="dk2"/>
              </a:buClr>
              <a:buSzPts val="4000"/>
              <a:buFont typeface="Arial"/>
              <a:buNone/>
            </a:pPr>
            <a:r>
              <a:rPr lang="en-US"/>
              <a:t> Usage of friend classes:</a:t>
            </a:r>
            <a:endParaRPr/>
          </a:p>
        </p:txBody>
      </p:sp>
      <p:sp>
        <p:nvSpPr>
          <p:cNvPr id="1254" name="Google Shape;1254;p129"/>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As a function  can be friend of more than one class,  it can be used for </a:t>
            </a:r>
            <a:r>
              <a:rPr lang="en-US">
                <a:solidFill>
                  <a:srgbClr val="C00000"/>
                </a:solidFill>
              </a:rPr>
              <a:t>message passing </a:t>
            </a:r>
            <a:r>
              <a:rPr lang="en-US"/>
              <a:t>between the classes.</a:t>
            </a:r>
            <a:endParaRPr/>
          </a:p>
          <a:p>
            <a:pPr marL="274320" lvl="0" indent="-274320" algn="l" rtl="0">
              <a:spcBef>
                <a:spcPts val="580"/>
              </a:spcBef>
              <a:spcAft>
                <a:spcPts val="0"/>
              </a:spcAft>
              <a:buSzPts val="2210"/>
              <a:buChar char="⚫"/>
            </a:pPr>
            <a:r>
              <a:rPr lang="en-US"/>
              <a:t>As it is not a member of the class ,it does not have a this pointer. So can be used for </a:t>
            </a:r>
            <a:r>
              <a:rPr lang="en-US">
                <a:solidFill>
                  <a:srgbClr val="C00000"/>
                </a:solidFill>
              </a:rPr>
              <a:t>Operator overloading. </a:t>
            </a:r>
            <a:r>
              <a:rPr lang="en-US"/>
              <a:t>The operands are passed explicitly to the overloaded friend operator function.</a:t>
            </a:r>
            <a:endParaRPr/>
          </a:p>
          <a:p>
            <a:pPr marL="274320" lvl="0" indent="-274320" algn="l" rtl="0">
              <a:spcBef>
                <a:spcPts val="580"/>
              </a:spcBef>
              <a:spcAft>
                <a:spcPts val="0"/>
              </a:spcAft>
              <a:buSzPts val="2210"/>
              <a:buChar char="⚫"/>
            </a:pPr>
            <a:r>
              <a:rPr lang="en-US"/>
              <a:t>Make I/O functions easier</a:t>
            </a:r>
            <a:endParaRPr/>
          </a:p>
          <a:p>
            <a:pPr marL="274320" lvl="0" indent="-274320" algn="l" rtl="0">
              <a:spcBef>
                <a:spcPts val="580"/>
              </a:spcBef>
              <a:spcAft>
                <a:spcPts val="0"/>
              </a:spcAft>
              <a:buSzPts val="2210"/>
              <a:buFont typeface="Noto Sans Symbols"/>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3"/>
          <p:cNvSpPr txBox="1">
            <a:spLocks noGrp="1"/>
          </p:cNvSpPr>
          <p:nvPr>
            <p:ph type="title"/>
          </p:nvPr>
        </p:nvSpPr>
        <p:spPr>
          <a:xfrm>
            <a:off x="685800" y="609600"/>
            <a:ext cx="7772400" cy="762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1"/>
              </a:buClr>
              <a:buSzPts val="4000"/>
              <a:buFont typeface="Arial"/>
              <a:buNone/>
            </a:pPr>
            <a:r>
              <a:rPr lang="en-US">
                <a:solidFill>
                  <a:schemeClr val="dk1"/>
                </a:solidFill>
              </a:rPr>
              <a:t>Classes &amp; Objects</a:t>
            </a:r>
            <a:endParaRPr/>
          </a:p>
        </p:txBody>
      </p:sp>
      <p:sp>
        <p:nvSpPr>
          <p:cNvPr id="224" name="Google Shape;224;p13"/>
          <p:cNvSpPr txBox="1">
            <a:spLocks noGrp="1"/>
          </p:cNvSpPr>
          <p:nvPr>
            <p:ph type="body" idx="1"/>
          </p:nvPr>
        </p:nvSpPr>
        <p:spPr>
          <a:xfrm>
            <a:off x="685800" y="1371600"/>
            <a:ext cx="7772400" cy="4724400"/>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2380"/>
              <a:buChar char="⚫"/>
            </a:pPr>
            <a:r>
              <a:rPr lang="en-US" sz="2800"/>
              <a:t>Classes are </a:t>
            </a:r>
            <a:r>
              <a:rPr lang="en-US" sz="2800" b="1"/>
              <a:t>templates</a:t>
            </a:r>
            <a:r>
              <a:rPr lang="en-US" sz="2800"/>
              <a:t> that have methods and attribute names and type information, but no actual values!</a:t>
            </a:r>
            <a:endParaRPr/>
          </a:p>
          <a:p>
            <a:pPr marL="274320" lvl="0" indent="-274320" algn="l" rtl="0">
              <a:lnSpc>
                <a:spcPct val="90000"/>
              </a:lnSpc>
              <a:spcBef>
                <a:spcPts val="580"/>
              </a:spcBef>
              <a:spcAft>
                <a:spcPts val="0"/>
              </a:spcAft>
              <a:buSzPts val="2380"/>
              <a:buChar char="⚫"/>
            </a:pPr>
            <a:r>
              <a:rPr lang="en-US" sz="2800"/>
              <a:t>Objects are generated by these classes and they actually contain values.</a:t>
            </a:r>
            <a:endParaRPr/>
          </a:p>
          <a:p>
            <a:pPr marL="274320" lvl="0" indent="-274320" algn="l" rtl="0">
              <a:lnSpc>
                <a:spcPct val="90000"/>
              </a:lnSpc>
              <a:spcBef>
                <a:spcPts val="580"/>
              </a:spcBef>
              <a:spcAft>
                <a:spcPts val="0"/>
              </a:spcAft>
              <a:buSzPts val="2380"/>
              <a:buChar char="⚫"/>
            </a:pPr>
            <a:r>
              <a:rPr lang="en-US" sz="2800"/>
              <a:t>We design an application at the class level.</a:t>
            </a:r>
            <a:endParaRPr/>
          </a:p>
          <a:p>
            <a:pPr marL="274320" lvl="0" indent="-274320" algn="l" rtl="0">
              <a:lnSpc>
                <a:spcPct val="90000"/>
              </a:lnSpc>
              <a:spcBef>
                <a:spcPts val="580"/>
              </a:spcBef>
              <a:spcAft>
                <a:spcPts val="0"/>
              </a:spcAft>
              <a:buSzPts val="2380"/>
              <a:buChar char="⚫"/>
            </a:pPr>
            <a:r>
              <a:rPr lang="en-US" sz="2800"/>
              <a:t>When the system is running objects are created by classes as they are needed to contain state information.</a:t>
            </a:r>
            <a:endParaRPr/>
          </a:p>
          <a:p>
            <a:pPr marL="274320" lvl="0" indent="-274320" algn="l" rtl="0">
              <a:lnSpc>
                <a:spcPct val="90000"/>
              </a:lnSpc>
              <a:spcBef>
                <a:spcPts val="580"/>
              </a:spcBef>
              <a:spcAft>
                <a:spcPts val="0"/>
              </a:spcAft>
              <a:buSzPts val="2380"/>
              <a:buChar char="⚫"/>
            </a:pPr>
            <a:r>
              <a:rPr lang="en-US" sz="2800"/>
              <a:t>When objects are no longer needed by the application, they are eliminated.</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13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t" anchorCtr="0">
            <a:normAutofit fontScale="90000"/>
          </a:bodyPr>
          <a:lstStyle/>
          <a:p>
            <a:pPr marL="0" lvl="0" indent="0" algn="ctr" rtl="0">
              <a:spcBef>
                <a:spcPts val="0"/>
              </a:spcBef>
              <a:spcAft>
                <a:spcPts val="0"/>
              </a:spcAft>
              <a:buClr>
                <a:schemeClr val="dk2"/>
              </a:buClr>
              <a:buSzPct val="100000"/>
              <a:buFont typeface="Arial"/>
              <a:buNone/>
            </a:pPr>
            <a:r>
              <a:rPr lang="en-US"/>
              <a:t>Example: </a:t>
            </a:r>
            <a:r>
              <a:rPr lang="en-US" sz="3600" cap="none"/>
              <a:t>Function As  Friend Of More Than One Class</a:t>
            </a:r>
            <a:br>
              <a:rPr lang="en-US"/>
            </a:br>
            <a:endParaRPr/>
          </a:p>
        </p:txBody>
      </p:sp>
      <p:sp>
        <p:nvSpPr>
          <p:cNvPr id="1260" name="Google Shape;1260;p130"/>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rmAutofit fontScale="32500" lnSpcReduction="20000"/>
          </a:bodyPr>
          <a:lstStyle/>
          <a:p>
            <a:pPr marL="274320" lvl="0" indent="-274320" algn="l" rtl="0">
              <a:spcBef>
                <a:spcPts val="0"/>
              </a:spcBef>
              <a:spcAft>
                <a:spcPts val="0"/>
              </a:spcAft>
              <a:buSzPct val="85000"/>
              <a:buFont typeface="Noto Sans Symbols"/>
              <a:buNone/>
            </a:pPr>
            <a:r>
              <a:rPr lang="en-US" sz="6000"/>
              <a:t>class A; </a:t>
            </a:r>
            <a:r>
              <a:rPr lang="en-US" sz="6000">
                <a:solidFill>
                  <a:srgbClr val="008000"/>
                </a:solidFill>
              </a:rPr>
              <a:t>// forward declaration</a:t>
            </a:r>
            <a:endParaRPr/>
          </a:p>
          <a:p>
            <a:pPr marL="274320" lvl="0" indent="-274320" algn="l" rtl="0">
              <a:spcBef>
                <a:spcPts val="580"/>
              </a:spcBef>
              <a:spcAft>
                <a:spcPts val="0"/>
              </a:spcAft>
              <a:buSzPct val="85000"/>
              <a:buFont typeface="Noto Sans Symbols"/>
              <a:buNone/>
            </a:pPr>
            <a:r>
              <a:rPr lang="en-US" sz="6000"/>
              <a:t>class B</a:t>
            </a:r>
            <a:endParaRPr/>
          </a:p>
          <a:p>
            <a:pPr marL="274320" lvl="0" indent="-274320" algn="l" rtl="0">
              <a:spcBef>
                <a:spcPts val="580"/>
              </a:spcBef>
              <a:spcAft>
                <a:spcPts val="0"/>
              </a:spcAft>
              <a:buSzPct val="85000"/>
              <a:buFont typeface="Noto Sans Symbols"/>
              <a:buNone/>
            </a:pPr>
            <a:r>
              <a:rPr lang="en-US" sz="6000"/>
              <a:t>{ </a:t>
            </a:r>
            <a:endParaRPr/>
          </a:p>
          <a:p>
            <a:pPr marL="274320" lvl="0" indent="-274320" algn="l" rtl="0">
              <a:spcBef>
                <a:spcPts val="580"/>
              </a:spcBef>
              <a:spcAft>
                <a:spcPts val="0"/>
              </a:spcAft>
              <a:buSzPct val="85000"/>
              <a:buFont typeface="Noto Sans Symbols"/>
              <a:buNone/>
            </a:pPr>
            <a:r>
              <a:rPr lang="en-US" sz="6000"/>
              <a:t>	int b;</a:t>
            </a:r>
            <a:endParaRPr/>
          </a:p>
          <a:p>
            <a:pPr marL="274320" lvl="0" indent="-274320" algn="l" rtl="0">
              <a:spcBef>
                <a:spcPts val="580"/>
              </a:spcBef>
              <a:spcAft>
                <a:spcPts val="0"/>
              </a:spcAft>
              <a:buSzPct val="85000"/>
              <a:buFont typeface="Noto Sans Symbols"/>
              <a:buNone/>
            </a:pPr>
            <a:r>
              <a:rPr lang="en-US" sz="6000"/>
              <a:t>	friend int sum(A a1, B b1);</a:t>
            </a:r>
            <a:endParaRPr/>
          </a:p>
          <a:p>
            <a:pPr marL="274320" lvl="0" indent="-274320" algn="l" rtl="0">
              <a:spcBef>
                <a:spcPts val="580"/>
              </a:spcBef>
              <a:spcAft>
                <a:spcPts val="0"/>
              </a:spcAft>
              <a:buSzPct val="85000"/>
              <a:buFont typeface="Noto Sans Symbols"/>
              <a:buNone/>
            </a:pPr>
            <a:r>
              <a:rPr lang="en-US" sz="6000"/>
              <a:t>};</a:t>
            </a:r>
            <a:endParaRPr/>
          </a:p>
          <a:p>
            <a:pPr marL="274320" lvl="0" indent="-274320" algn="l" rtl="0">
              <a:spcBef>
                <a:spcPts val="580"/>
              </a:spcBef>
              <a:spcAft>
                <a:spcPts val="0"/>
              </a:spcAft>
              <a:buSzPct val="85000"/>
              <a:buFont typeface="Noto Sans Symbols"/>
              <a:buNone/>
            </a:pPr>
            <a:r>
              <a:rPr lang="en-US" sz="6000"/>
              <a:t> class A</a:t>
            </a:r>
            <a:endParaRPr/>
          </a:p>
          <a:p>
            <a:pPr marL="274320" lvl="0" indent="-274320" algn="l" rtl="0">
              <a:spcBef>
                <a:spcPts val="580"/>
              </a:spcBef>
              <a:spcAft>
                <a:spcPts val="0"/>
              </a:spcAft>
              <a:buSzPct val="85000"/>
              <a:buFont typeface="Noto Sans Symbols"/>
              <a:buNone/>
            </a:pPr>
            <a:r>
              <a:rPr lang="en-US" sz="6000"/>
              <a:t>{ 	</a:t>
            </a:r>
            <a:endParaRPr/>
          </a:p>
          <a:p>
            <a:pPr marL="274320" lvl="0" indent="-274320" algn="l" rtl="0">
              <a:spcBef>
                <a:spcPts val="580"/>
              </a:spcBef>
              <a:spcAft>
                <a:spcPts val="0"/>
              </a:spcAft>
              <a:buSzPct val="85000"/>
              <a:buFont typeface="Noto Sans Symbols"/>
              <a:buNone/>
            </a:pPr>
            <a:r>
              <a:rPr lang="en-US" sz="6000"/>
              <a:t>	int a;</a:t>
            </a:r>
            <a:endParaRPr/>
          </a:p>
          <a:p>
            <a:pPr marL="274320" lvl="0" indent="-274320" algn="l" rtl="0">
              <a:spcBef>
                <a:spcPts val="580"/>
              </a:spcBef>
              <a:spcAft>
                <a:spcPts val="0"/>
              </a:spcAft>
              <a:buSzPct val="85000"/>
              <a:buFont typeface="Noto Sans Symbols"/>
              <a:buNone/>
            </a:pPr>
            <a:r>
              <a:rPr lang="en-US" sz="6000"/>
              <a:t>	friend int sum(A a1, B b1);</a:t>
            </a:r>
            <a:endParaRPr/>
          </a:p>
          <a:p>
            <a:pPr marL="274320" lvl="0" indent="-274320" algn="l" rtl="0">
              <a:spcBef>
                <a:spcPts val="580"/>
              </a:spcBef>
              <a:spcAft>
                <a:spcPts val="0"/>
              </a:spcAft>
              <a:buSzPct val="85000"/>
              <a:buFont typeface="Noto Sans Symbols"/>
              <a:buNone/>
            </a:pPr>
            <a:r>
              <a:rPr lang="en-US" sz="6000"/>
              <a:t>};</a:t>
            </a:r>
            <a:endParaRPr/>
          </a:p>
          <a:p>
            <a:pPr marL="274320" lvl="0" indent="-274320" algn="l" rtl="0">
              <a:spcBef>
                <a:spcPts val="580"/>
              </a:spcBef>
              <a:spcAft>
                <a:spcPts val="0"/>
              </a:spcAft>
              <a:buSzPct val="85000"/>
              <a:buFont typeface="Noto Sans Symbols"/>
              <a:buNone/>
            </a:pPr>
            <a:r>
              <a:rPr lang="en-US" sz="6000"/>
              <a:t>int sum (A a1,B b1)</a:t>
            </a:r>
            <a:endParaRPr/>
          </a:p>
          <a:p>
            <a:pPr marL="274320" lvl="0" indent="-274320" algn="l" rtl="0">
              <a:spcBef>
                <a:spcPts val="580"/>
              </a:spcBef>
              <a:spcAft>
                <a:spcPts val="0"/>
              </a:spcAft>
              <a:buSzPct val="85000"/>
              <a:buFont typeface="Noto Sans Symbols"/>
              <a:buNone/>
            </a:pPr>
            <a:r>
              <a:rPr lang="en-US" sz="6000"/>
              <a:t>{</a:t>
            </a:r>
            <a:endParaRPr/>
          </a:p>
          <a:p>
            <a:pPr marL="274320" lvl="0" indent="-274320" algn="l" rtl="0">
              <a:spcBef>
                <a:spcPts val="580"/>
              </a:spcBef>
              <a:spcAft>
                <a:spcPts val="0"/>
              </a:spcAft>
              <a:buSzPct val="85000"/>
              <a:buFont typeface="Noto Sans Symbols"/>
              <a:buNone/>
            </a:pPr>
            <a:r>
              <a:rPr lang="en-US" sz="6000"/>
              <a:t>return a1.a + b1.b;</a:t>
            </a:r>
            <a:endParaRPr/>
          </a:p>
          <a:p>
            <a:pPr marL="274320" lvl="0" indent="-274320" algn="l" rtl="0">
              <a:spcBef>
                <a:spcPts val="580"/>
              </a:spcBef>
              <a:spcAft>
                <a:spcPts val="0"/>
              </a:spcAft>
              <a:buSzPct val="85000"/>
              <a:buFont typeface="Noto Sans Symbols"/>
              <a:buNone/>
            </a:pPr>
            <a:r>
              <a:rPr lang="en-US" sz="6000"/>
              <a:t>}</a:t>
            </a:r>
            <a:endParaRPr/>
          </a:p>
          <a:p>
            <a:pPr marL="274320" lvl="0" indent="-274320" algn="l" rtl="0">
              <a:spcBef>
                <a:spcPts val="580"/>
              </a:spcBef>
              <a:spcAft>
                <a:spcPts val="0"/>
              </a:spcAft>
              <a:buSzPct val="85000"/>
              <a:buFont typeface="Noto Sans Symbols"/>
              <a:buNone/>
            </a:pPr>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Google Shape;1265;p13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a:t>Static data members and functions</a:t>
            </a:r>
            <a:endParaRPr/>
          </a:p>
        </p:txBody>
      </p:sp>
      <p:sp>
        <p:nvSpPr>
          <p:cNvPr id="1266" name="Google Shape;1266;p131"/>
          <p:cNvSpPr txBox="1">
            <a:spLocks noGrp="1"/>
          </p:cNvSpPr>
          <p:nvPr>
            <p:ph type="body" idx="1"/>
          </p:nvPr>
        </p:nvSpPr>
        <p:spPr>
          <a:xfrm>
            <a:off x="457200" y="1447800"/>
            <a:ext cx="8458200" cy="5026025"/>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210"/>
              <a:buChar char="⚫"/>
            </a:pPr>
            <a:r>
              <a:rPr lang="en-US"/>
              <a:t>static data member a data member for which one copy is shared by all objects of a class</a:t>
            </a:r>
            <a:endParaRPr/>
          </a:p>
          <a:p>
            <a:pPr marL="274320" lvl="0" indent="-274320" algn="l" rtl="0">
              <a:spcBef>
                <a:spcPts val="580"/>
              </a:spcBef>
              <a:spcAft>
                <a:spcPts val="0"/>
              </a:spcAft>
              <a:buSzPts val="2210"/>
              <a:buChar char="⚫"/>
            </a:pPr>
            <a:r>
              <a:rPr lang="en-US"/>
              <a:t>Some common uses:</a:t>
            </a:r>
            <a:endParaRPr/>
          </a:p>
          <a:p>
            <a:pPr marL="274320" lvl="0" indent="-274320" algn="l" rtl="0">
              <a:spcBef>
                <a:spcPts val="580"/>
              </a:spcBef>
              <a:spcAft>
                <a:spcPts val="0"/>
              </a:spcAft>
              <a:buSzPts val="2210"/>
              <a:buFont typeface="Noto Sans Symbols"/>
              <a:buNone/>
            </a:pPr>
            <a:r>
              <a:rPr lang="en-US"/>
              <a:t>• instance counters</a:t>
            </a:r>
            <a:endParaRPr/>
          </a:p>
          <a:p>
            <a:pPr marL="274320" lvl="0" indent="-274320" algn="l" rtl="0">
              <a:spcBef>
                <a:spcPts val="580"/>
              </a:spcBef>
              <a:spcAft>
                <a:spcPts val="0"/>
              </a:spcAft>
              <a:buSzPts val="2210"/>
              <a:buFont typeface="Noto Sans Symbols"/>
              <a:buNone/>
            </a:pPr>
            <a:r>
              <a:rPr lang="en-US"/>
              <a:t>• class-wide attribute settings</a:t>
            </a:r>
            <a:endParaRPr/>
          </a:p>
          <a:p>
            <a:pPr marL="274320" lvl="0" indent="-274320" algn="l" rtl="0">
              <a:spcBef>
                <a:spcPts val="580"/>
              </a:spcBef>
              <a:spcAft>
                <a:spcPts val="0"/>
              </a:spcAft>
              <a:buSzPts val="2210"/>
              <a:buFont typeface="Noto Sans Symbols"/>
              <a:buNone/>
            </a:pPr>
            <a:r>
              <a:rPr lang="en-US"/>
              <a:t>• class-wide assocations</a:t>
            </a:r>
            <a:endParaRPr/>
          </a:p>
          <a:p>
            <a:pPr marL="274320" lvl="0" indent="-274320" algn="l" rtl="0">
              <a:spcBef>
                <a:spcPts val="580"/>
              </a:spcBef>
              <a:spcAft>
                <a:spcPts val="0"/>
              </a:spcAft>
              <a:buSzPts val="2210"/>
              <a:buChar char="⚫"/>
            </a:pPr>
            <a:r>
              <a:rPr lang="en-US"/>
              <a:t>A static member is simply declared with the reserved word static.</a:t>
            </a:r>
            <a:endParaRPr/>
          </a:p>
          <a:p>
            <a:pPr marL="274320" lvl="0" indent="-274320" algn="l" rtl="0">
              <a:spcBef>
                <a:spcPts val="580"/>
              </a:spcBef>
              <a:spcAft>
                <a:spcPts val="0"/>
              </a:spcAft>
              <a:buSzPts val="2210"/>
              <a:buChar char="⚫"/>
            </a:pPr>
            <a:r>
              <a:rPr lang="en-US"/>
              <a:t>static function member a member function that can be called independently of the existence of any class object</a:t>
            </a:r>
            <a:endParaRPr/>
          </a:p>
          <a:p>
            <a:pPr marL="274320" lvl="0" indent="-274320" algn="l" rtl="0">
              <a:spcBef>
                <a:spcPts val="580"/>
              </a:spcBef>
              <a:spcAft>
                <a:spcPts val="0"/>
              </a:spcAft>
              <a:buSzPts val="2210"/>
              <a:buChar char="⚫"/>
            </a:pPr>
            <a:r>
              <a:rPr lang="en-US"/>
              <a:t>Static member functions are only allowed to access data members that are static. Why?</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sp>
        <p:nvSpPr>
          <p:cNvPr id="1271" name="Google Shape;1271;p13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Static data members</a:t>
            </a:r>
            <a:endParaRPr/>
          </a:p>
        </p:txBody>
      </p:sp>
      <p:sp>
        <p:nvSpPr>
          <p:cNvPr id="1272" name="Google Shape;1272;p132"/>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Font typeface="Noto Sans Symbols"/>
              <a:buNone/>
            </a:pPr>
            <a:r>
              <a:rPr lang="en-US" b="1"/>
              <a:t>Declaration</a:t>
            </a:r>
            <a:r>
              <a:rPr lang="en-US"/>
              <a:t> : </a:t>
            </a:r>
            <a:endParaRPr/>
          </a:p>
          <a:p>
            <a:pPr marL="274320" lvl="0" indent="-274320" algn="l" rtl="0">
              <a:spcBef>
                <a:spcPts val="580"/>
              </a:spcBef>
              <a:spcAft>
                <a:spcPts val="0"/>
              </a:spcAft>
              <a:buSzPts val="2210"/>
              <a:buFont typeface="Noto Sans Symbols"/>
              <a:buNone/>
            </a:pPr>
            <a:r>
              <a:rPr lang="en-US"/>
              <a:t>static data_type member_name;</a:t>
            </a:r>
            <a:endParaRPr/>
          </a:p>
          <a:p>
            <a:pPr marL="274320" lvl="0" indent="-274320" algn="l" rtl="0">
              <a:spcBef>
                <a:spcPts val="580"/>
              </a:spcBef>
              <a:spcAft>
                <a:spcPts val="0"/>
              </a:spcAft>
              <a:buSzPts val="2210"/>
              <a:buFont typeface="Noto Sans Symbols"/>
              <a:buNone/>
            </a:pPr>
            <a:endParaRPr/>
          </a:p>
          <a:p>
            <a:pPr marL="274320" lvl="0" indent="-274320" algn="l" rtl="0">
              <a:spcBef>
                <a:spcPts val="580"/>
              </a:spcBef>
              <a:spcAft>
                <a:spcPts val="0"/>
              </a:spcAft>
              <a:buSzPts val="2210"/>
              <a:buChar char="⚫"/>
            </a:pPr>
            <a:r>
              <a:rPr lang="en-US" b="1"/>
              <a:t>Defining the static data member</a:t>
            </a:r>
            <a:br>
              <a:rPr lang="en-US"/>
            </a:br>
            <a:r>
              <a:rPr lang="en-US"/>
              <a:t>It should be defined outside of the class following this syntax:</a:t>
            </a:r>
            <a:endParaRPr/>
          </a:p>
          <a:p>
            <a:pPr marL="274320" lvl="0" indent="-274320" algn="l" rtl="0">
              <a:spcBef>
                <a:spcPts val="580"/>
              </a:spcBef>
              <a:spcAft>
                <a:spcPts val="0"/>
              </a:spcAft>
              <a:buSzPts val="2210"/>
              <a:buChar char="⚫"/>
            </a:pPr>
            <a:r>
              <a:rPr lang="en-US"/>
              <a:t>data_type class_name :: member_name =value;</a:t>
            </a:r>
            <a:endParaRPr/>
          </a:p>
          <a:p>
            <a:pPr marL="274320" lvl="0" indent="-274320" algn="l" rtl="0">
              <a:spcBef>
                <a:spcPts val="580"/>
              </a:spcBef>
              <a:spcAft>
                <a:spcPts val="0"/>
              </a:spcAft>
              <a:buSzPts val="2210"/>
              <a:buFont typeface="Noto Sans Symbols"/>
              <a:buNone/>
            </a:pPr>
            <a:endParaRPr/>
          </a:p>
          <a:p>
            <a:pPr marL="274320" lvl="0" indent="-274320" algn="l" rtl="0">
              <a:spcBef>
                <a:spcPts val="580"/>
              </a:spcBef>
              <a:spcAft>
                <a:spcPts val="0"/>
              </a:spcAft>
              <a:buSzPts val="2210"/>
              <a:buFont typeface="Noto Sans Symbols"/>
              <a:buNone/>
            </a:pPr>
            <a:r>
              <a:rPr lang="en-US" b="1"/>
              <a:t>Accessing</a:t>
            </a:r>
            <a:endParaRPr/>
          </a:p>
          <a:p>
            <a:pPr marL="274320" lvl="0" indent="-274320" algn="l" rtl="0">
              <a:spcBef>
                <a:spcPts val="580"/>
              </a:spcBef>
              <a:spcAft>
                <a:spcPts val="0"/>
              </a:spcAft>
              <a:buSzPts val="2210"/>
              <a:buFont typeface="Noto Sans Symbols"/>
              <a:buNone/>
            </a:pPr>
            <a:r>
              <a:rPr lang="en-US"/>
              <a:t>class_name :: static_data_member;</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276"/>
        <p:cNvGrpSpPr/>
        <p:nvPr/>
      </p:nvGrpSpPr>
      <p:grpSpPr>
        <a:xfrm>
          <a:off x="0" y="0"/>
          <a:ext cx="0" cy="0"/>
          <a:chOff x="0" y="0"/>
          <a:chExt cx="0" cy="0"/>
        </a:xfrm>
      </p:grpSpPr>
      <p:sp>
        <p:nvSpPr>
          <p:cNvPr id="1277" name="Google Shape;1277;p13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Static data members -public</a:t>
            </a:r>
            <a:endParaRPr/>
          </a:p>
        </p:txBody>
      </p:sp>
      <p:sp>
        <p:nvSpPr>
          <p:cNvPr id="1278" name="Google Shape;1278;p133"/>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Font typeface="Noto Sans Symbols"/>
              <a:buNone/>
            </a:pPr>
            <a:r>
              <a:rPr lang="en-US" b="1"/>
              <a:t>class</a:t>
            </a:r>
            <a:r>
              <a:rPr lang="en-US"/>
              <a:t> Demo {</a:t>
            </a:r>
            <a:endParaRPr/>
          </a:p>
          <a:p>
            <a:pPr marL="274320" lvl="0" indent="-274320" algn="l" rtl="0">
              <a:spcBef>
                <a:spcPts val="580"/>
              </a:spcBef>
              <a:spcAft>
                <a:spcPts val="0"/>
              </a:spcAft>
              <a:buSzPts val="2210"/>
              <a:buFont typeface="Noto Sans Symbols"/>
              <a:buNone/>
            </a:pPr>
            <a:r>
              <a:rPr lang="en-US"/>
              <a:t> </a:t>
            </a:r>
            <a:r>
              <a:rPr lang="en-US" b="1"/>
              <a:t>public</a:t>
            </a:r>
            <a:r>
              <a:rPr lang="en-US"/>
              <a:t>: </a:t>
            </a:r>
            <a:endParaRPr/>
          </a:p>
          <a:p>
            <a:pPr marL="274320" lvl="0" indent="-274320" algn="l" rtl="0">
              <a:spcBef>
                <a:spcPts val="580"/>
              </a:spcBef>
              <a:spcAft>
                <a:spcPts val="0"/>
              </a:spcAft>
              <a:buSzPts val="2210"/>
              <a:buFont typeface="Noto Sans Symbols"/>
              <a:buNone/>
            </a:pPr>
            <a:r>
              <a:rPr lang="en-US" b="1"/>
              <a:t>static</a:t>
            </a:r>
            <a:r>
              <a:rPr lang="en-US"/>
              <a:t> </a:t>
            </a:r>
            <a:r>
              <a:rPr lang="en-US" b="1"/>
              <a:t>int</a:t>
            </a:r>
            <a:r>
              <a:rPr lang="en-US"/>
              <a:t> ABC; </a:t>
            </a:r>
            <a:endParaRPr/>
          </a:p>
          <a:p>
            <a:pPr marL="274320" lvl="0" indent="-274320" algn="l" rtl="0">
              <a:spcBef>
                <a:spcPts val="580"/>
              </a:spcBef>
              <a:spcAft>
                <a:spcPts val="0"/>
              </a:spcAft>
              <a:buSzPts val="2210"/>
              <a:buFont typeface="Noto Sans Symbols"/>
              <a:buNone/>
            </a:pPr>
            <a:r>
              <a:rPr lang="en-US"/>
              <a:t>};</a:t>
            </a:r>
            <a:endParaRPr/>
          </a:p>
          <a:p>
            <a:pPr marL="274320" lvl="0" indent="-274320" algn="l" rtl="0">
              <a:spcBef>
                <a:spcPts val="580"/>
              </a:spcBef>
              <a:spcAft>
                <a:spcPts val="0"/>
              </a:spcAft>
              <a:buSzPts val="2210"/>
              <a:buFont typeface="Noto Sans Symbols"/>
              <a:buNone/>
            </a:pPr>
            <a:r>
              <a:rPr lang="en-US"/>
              <a:t> //defining </a:t>
            </a:r>
            <a:endParaRPr/>
          </a:p>
          <a:p>
            <a:pPr marL="274320" lvl="0" indent="-274320" algn="l" rtl="0">
              <a:spcBef>
                <a:spcPts val="580"/>
              </a:spcBef>
              <a:spcAft>
                <a:spcPts val="0"/>
              </a:spcAft>
              <a:buSzPts val="2210"/>
              <a:buFont typeface="Noto Sans Symbols"/>
              <a:buNone/>
            </a:pPr>
            <a:r>
              <a:rPr lang="en-US" b="1"/>
              <a:t>int</a:t>
            </a:r>
            <a:r>
              <a:rPr lang="en-US"/>
              <a:t> Demo :: ABC =10; </a:t>
            </a:r>
            <a:endParaRPr/>
          </a:p>
          <a:p>
            <a:pPr marL="274320" lvl="0" indent="-274320" algn="l" rtl="0">
              <a:spcBef>
                <a:spcPts val="580"/>
              </a:spcBef>
              <a:spcAft>
                <a:spcPts val="0"/>
              </a:spcAft>
              <a:buSzPts val="2210"/>
              <a:buFont typeface="Noto Sans Symbols"/>
              <a:buNone/>
            </a:pPr>
            <a:r>
              <a:rPr lang="en-US" b="1"/>
              <a:t>int</a:t>
            </a:r>
            <a:r>
              <a:rPr lang="en-US"/>
              <a:t> main() </a:t>
            </a:r>
            <a:endParaRPr/>
          </a:p>
          <a:p>
            <a:pPr marL="274320" lvl="0" indent="-274320" algn="l" rtl="0">
              <a:spcBef>
                <a:spcPts val="580"/>
              </a:spcBef>
              <a:spcAft>
                <a:spcPts val="0"/>
              </a:spcAft>
              <a:buSzPts val="2210"/>
              <a:buFont typeface="Noto Sans Symbols"/>
              <a:buNone/>
            </a:pPr>
            <a:r>
              <a:rPr lang="en-US"/>
              <a:t>{ cout&lt;&lt;"\nValue of ABC: "&lt;&lt;</a:t>
            </a:r>
            <a:r>
              <a:rPr lang="en-US" b="1"/>
              <a:t>Demo::ABC</a:t>
            </a:r>
            <a:r>
              <a:rPr lang="en-US"/>
              <a:t>; </a:t>
            </a:r>
            <a:endParaRPr/>
          </a:p>
          <a:p>
            <a:pPr marL="274320" lvl="0" indent="-274320" algn="l" rtl="0">
              <a:spcBef>
                <a:spcPts val="580"/>
              </a:spcBef>
              <a:spcAft>
                <a:spcPts val="0"/>
              </a:spcAft>
              <a:buSzPts val="2210"/>
              <a:buFont typeface="Noto Sans Symbols"/>
              <a:buNone/>
            </a:pPr>
            <a:r>
              <a:rPr lang="en-US"/>
              <a:t>//accessing static data member</a:t>
            </a:r>
            <a:endParaRPr/>
          </a:p>
          <a:p>
            <a:pPr marL="274320" lvl="0" indent="-274320" algn="l" rtl="0">
              <a:spcBef>
                <a:spcPts val="580"/>
              </a:spcBef>
              <a:spcAft>
                <a:spcPts val="0"/>
              </a:spcAft>
              <a:buSzPts val="2210"/>
              <a:buFont typeface="Noto Sans Symbols"/>
              <a:buNone/>
            </a:pPr>
            <a:r>
              <a:rPr lang="en-US" b="1"/>
              <a:t>return</a:t>
            </a:r>
            <a:r>
              <a:rPr lang="en-US"/>
              <a:t> 0; }</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282"/>
        <p:cNvGrpSpPr/>
        <p:nvPr/>
      </p:nvGrpSpPr>
      <p:grpSpPr>
        <a:xfrm>
          <a:off x="0" y="0"/>
          <a:ext cx="0" cy="0"/>
          <a:chOff x="0" y="0"/>
          <a:chExt cx="0" cy="0"/>
        </a:xfrm>
      </p:grpSpPr>
      <p:sp>
        <p:nvSpPr>
          <p:cNvPr id="1283" name="Google Shape;1283;p13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Static data member - private</a:t>
            </a:r>
            <a:endParaRPr/>
          </a:p>
        </p:txBody>
      </p:sp>
      <p:sp>
        <p:nvSpPr>
          <p:cNvPr id="1284" name="Google Shape;1284;p134"/>
          <p:cNvSpPr txBox="1">
            <a:spLocks noGrp="1"/>
          </p:cNvSpPr>
          <p:nvPr>
            <p:ph type="body" idx="1"/>
          </p:nvPr>
        </p:nvSpPr>
        <p:spPr>
          <a:xfrm>
            <a:off x="457200" y="1600200"/>
            <a:ext cx="4648200" cy="4873625"/>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Font typeface="Noto Sans Symbols"/>
              <a:buNone/>
            </a:pPr>
            <a:r>
              <a:rPr lang="en-US" b="1"/>
              <a:t>class</a:t>
            </a:r>
            <a:r>
              <a:rPr lang="en-US"/>
              <a:t> Demo {</a:t>
            </a:r>
            <a:endParaRPr/>
          </a:p>
          <a:p>
            <a:pPr marL="274320" lvl="0" indent="-274320" algn="l" rtl="0">
              <a:spcBef>
                <a:spcPts val="580"/>
              </a:spcBef>
              <a:spcAft>
                <a:spcPts val="0"/>
              </a:spcAft>
              <a:buSzPts val="2210"/>
              <a:buFont typeface="Noto Sans Symbols"/>
              <a:buNone/>
            </a:pPr>
            <a:r>
              <a:rPr lang="en-US"/>
              <a:t> </a:t>
            </a:r>
            <a:r>
              <a:rPr lang="en-US" b="1"/>
              <a:t>private</a:t>
            </a:r>
            <a:r>
              <a:rPr lang="en-US"/>
              <a:t>:</a:t>
            </a:r>
            <a:endParaRPr/>
          </a:p>
          <a:p>
            <a:pPr marL="274320" lvl="0" indent="-274320" algn="l" rtl="0">
              <a:spcBef>
                <a:spcPts val="580"/>
              </a:spcBef>
              <a:spcAft>
                <a:spcPts val="0"/>
              </a:spcAft>
              <a:buSzPts val="2210"/>
              <a:buFont typeface="Noto Sans Symbols"/>
              <a:buNone/>
            </a:pPr>
            <a:r>
              <a:rPr lang="en-US"/>
              <a:t>     </a:t>
            </a:r>
            <a:r>
              <a:rPr lang="en-US" b="1"/>
              <a:t>static</a:t>
            </a:r>
            <a:r>
              <a:rPr lang="en-US"/>
              <a:t> </a:t>
            </a:r>
            <a:r>
              <a:rPr lang="en-US" b="1"/>
              <a:t>int</a:t>
            </a:r>
            <a:r>
              <a:rPr lang="en-US"/>
              <a:t> X;   </a:t>
            </a:r>
            <a:endParaRPr/>
          </a:p>
          <a:p>
            <a:pPr marL="274320" lvl="0" indent="-274320" algn="l" rtl="0">
              <a:spcBef>
                <a:spcPts val="580"/>
              </a:spcBef>
              <a:spcAft>
                <a:spcPts val="0"/>
              </a:spcAft>
              <a:buSzPts val="2210"/>
              <a:buFont typeface="Noto Sans Symbols"/>
              <a:buNone/>
            </a:pPr>
            <a:r>
              <a:rPr lang="en-US"/>
              <a:t> </a:t>
            </a:r>
            <a:r>
              <a:rPr lang="en-US" b="1"/>
              <a:t>public</a:t>
            </a:r>
            <a:r>
              <a:rPr lang="en-US"/>
              <a:t>: </a:t>
            </a:r>
            <a:endParaRPr/>
          </a:p>
          <a:p>
            <a:pPr marL="274320" lvl="0" indent="-274320" algn="l" rtl="0">
              <a:spcBef>
                <a:spcPts val="580"/>
              </a:spcBef>
              <a:spcAft>
                <a:spcPts val="0"/>
              </a:spcAft>
              <a:buSzPts val="2210"/>
              <a:buFont typeface="Noto Sans Symbols"/>
              <a:buNone/>
            </a:pPr>
            <a:r>
              <a:rPr lang="en-US" b="1"/>
              <a:t>    static</a:t>
            </a:r>
            <a:r>
              <a:rPr lang="en-US"/>
              <a:t> </a:t>
            </a:r>
            <a:r>
              <a:rPr lang="en-US" b="1"/>
              <a:t>void</a:t>
            </a:r>
            <a:r>
              <a:rPr lang="en-US"/>
              <a:t> fun()</a:t>
            </a:r>
            <a:endParaRPr/>
          </a:p>
          <a:p>
            <a:pPr marL="274320" lvl="0" indent="-274320" algn="l" rtl="0">
              <a:spcBef>
                <a:spcPts val="580"/>
              </a:spcBef>
              <a:spcAft>
                <a:spcPts val="0"/>
              </a:spcAft>
              <a:buSzPts val="2210"/>
              <a:buFont typeface="Noto Sans Symbols"/>
              <a:buNone/>
            </a:pPr>
            <a:r>
              <a:rPr lang="en-US"/>
              <a:t>    { </a:t>
            </a:r>
            <a:endParaRPr/>
          </a:p>
          <a:p>
            <a:pPr marL="274320" lvl="0" indent="-274320" algn="l" rtl="0">
              <a:spcBef>
                <a:spcPts val="580"/>
              </a:spcBef>
              <a:spcAft>
                <a:spcPts val="0"/>
              </a:spcAft>
              <a:buSzPts val="2210"/>
              <a:buFont typeface="Noto Sans Symbols"/>
              <a:buNone/>
            </a:pPr>
            <a:r>
              <a:rPr lang="en-US"/>
              <a:t>     cout &lt;&lt;" X: " &lt;&lt; X &lt;&lt; endl; </a:t>
            </a:r>
            <a:endParaRPr/>
          </a:p>
          <a:p>
            <a:pPr marL="274320" lvl="0" indent="-274320" algn="l" rtl="0">
              <a:spcBef>
                <a:spcPts val="580"/>
              </a:spcBef>
              <a:spcAft>
                <a:spcPts val="0"/>
              </a:spcAft>
              <a:buSzPts val="2210"/>
              <a:buFont typeface="Noto Sans Symbols"/>
              <a:buNone/>
            </a:pPr>
            <a:r>
              <a:rPr lang="en-US"/>
              <a:t>     }</a:t>
            </a:r>
            <a:endParaRPr/>
          </a:p>
          <a:p>
            <a:pPr marL="274320" lvl="0" indent="-274320" algn="l" rtl="0">
              <a:spcBef>
                <a:spcPts val="580"/>
              </a:spcBef>
              <a:spcAft>
                <a:spcPts val="0"/>
              </a:spcAft>
              <a:buSzPts val="2210"/>
              <a:buFont typeface="Noto Sans Symbols"/>
              <a:buNone/>
            </a:pPr>
            <a:r>
              <a:rPr lang="en-US"/>
              <a:t> }; </a:t>
            </a:r>
            <a:endParaRPr/>
          </a:p>
        </p:txBody>
      </p:sp>
      <p:sp>
        <p:nvSpPr>
          <p:cNvPr id="1285" name="Google Shape;1285;p134"/>
          <p:cNvSpPr txBox="1"/>
          <p:nvPr/>
        </p:nvSpPr>
        <p:spPr>
          <a:xfrm>
            <a:off x="5562600" y="1981200"/>
            <a:ext cx="3048000" cy="45243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//defining </a:t>
            </a:r>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int</a:t>
            </a:r>
            <a:r>
              <a:rPr lang="en-US" sz="2400">
                <a:solidFill>
                  <a:schemeClr val="dk1"/>
                </a:solidFill>
                <a:latin typeface="Arial"/>
                <a:ea typeface="Arial"/>
                <a:cs typeface="Arial"/>
                <a:sym typeface="Arial"/>
              </a:rPr>
              <a:t> Demo :: X =10;</a:t>
            </a:r>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//public or private has to be defined</a:t>
            </a:r>
            <a:endParaRPr/>
          </a:p>
          <a:p>
            <a:pPr marL="0" marR="0" lvl="0" indent="0" algn="l" rtl="0">
              <a:spcBef>
                <a:spcPts val="0"/>
              </a:spcBef>
              <a:spcAft>
                <a:spcPts val="0"/>
              </a:spcAft>
              <a:buNone/>
            </a:pPr>
            <a:endParaRPr sz="2400" b="1">
              <a:solidFill>
                <a:schemeClr val="dk1"/>
              </a:solidFill>
              <a:latin typeface="Arial"/>
              <a:ea typeface="Arial"/>
              <a:cs typeface="Arial"/>
              <a:sym typeface="Arial"/>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int</a:t>
            </a:r>
            <a:r>
              <a:rPr lang="en-US" sz="2400">
                <a:solidFill>
                  <a:schemeClr val="dk1"/>
                </a:solidFill>
                <a:latin typeface="Arial"/>
                <a:ea typeface="Arial"/>
                <a:cs typeface="Arial"/>
                <a:sym typeface="Arial"/>
              </a:rPr>
              <a:t> main() { </a:t>
            </a:r>
            <a:endParaRPr/>
          </a:p>
          <a:p>
            <a:pPr marL="0" marR="0" lvl="0" indent="0" algn="l" rtl="0">
              <a:spcBef>
                <a:spcPts val="0"/>
              </a:spcBef>
              <a:spcAft>
                <a:spcPts val="0"/>
              </a:spcAft>
              <a:buNone/>
            </a:pPr>
            <a:r>
              <a:rPr lang="en-US" sz="2400">
                <a:solidFill>
                  <a:schemeClr val="dk1"/>
                </a:solidFill>
                <a:latin typeface="Arial"/>
                <a:ea typeface="Arial"/>
                <a:cs typeface="Arial"/>
                <a:sym typeface="Arial"/>
              </a:rPr>
              <a:t>Demo X; </a:t>
            </a:r>
            <a:endParaRPr/>
          </a:p>
          <a:p>
            <a:pPr marL="0" marR="0" lvl="0" indent="0" algn="l" rtl="0">
              <a:spcBef>
                <a:spcPts val="0"/>
              </a:spcBef>
              <a:spcAft>
                <a:spcPts val="0"/>
              </a:spcAft>
              <a:buNone/>
            </a:pPr>
            <a:r>
              <a:rPr lang="en-US" sz="2400">
                <a:solidFill>
                  <a:schemeClr val="dk1"/>
                </a:solidFill>
                <a:latin typeface="Arial"/>
                <a:ea typeface="Arial"/>
                <a:cs typeface="Arial"/>
                <a:sym typeface="Arial"/>
              </a:rPr>
              <a:t>X.fun(); </a:t>
            </a:r>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return</a:t>
            </a:r>
            <a:r>
              <a:rPr lang="en-US" sz="2400">
                <a:solidFill>
                  <a:schemeClr val="dk1"/>
                </a:solidFill>
                <a:latin typeface="Arial"/>
                <a:ea typeface="Arial"/>
                <a:cs typeface="Arial"/>
                <a:sym typeface="Arial"/>
              </a:rPr>
              <a:t> 0;</a:t>
            </a:r>
            <a:endParaRPr/>
          </a:p>
          <a:p>
            <a:pPr marL="0" marR="0" lvl="0" indent="0" algn="l" rtl="0">
              <a:spcBef>
                <a:spcPts val="0"/>
              </a:spcBef>
              <a:spcAft>
                <a:spcPts val="0"/>
              </a:spcAft>
              <a:buNone/>
            </a:pPr>
            <a:endParaRPr sz="2400">
              <a:solidFill>
                <a:schemeClr val="dk1"/>
              </a:solidFill>
              <a:latin typeface="Arial"/>
              <a:ea typeface="Arial"/>
              <a:cs typeface="Arial"/>
              <a:sym typeface="Arial"/>
            </a:endParaRPr>
          </a:p>
          <a:p>
            <a:pPr marL="0" marR="0" lvl="0" indent="0" algn="l" rtl="0">
              <a:spcBef>
                <a:spcPts val="0"/>
              </a:spcBef>
              <a:spcAft>
                <a:spcPts val="0"/>
              </a:spcAft>
              <a:buNone/>
            </a:pPr>
            <a:r>
              <a:rPr lang="en-US" sz="2400">
                <a:solidFill>
                  <a:schemeClr val="dk1"/>
                </a:solidFill>
                <a:latin typeface="Arial"/>
                <a:ea typeface="Arial"/>
                <a:cs typeface="Arial"/>
                <a:sym typeface="Arial"/>
              </a:rPr>
              <a:t> }</a:t>
            </a:r>
            <a:endParaRPr/>
          </a:p>
          <a:p>
            <a:pPr marL="0" marR="0" lvl="0" indent="0" algn="l" rtl="0">
              <a:spcBef>
                <a:spcPts val="0"/>
              </a:spcBef>
              <a:spcAft>
                <a:spcPts val="0"/>
              </a:spcAft>
              <a:buNone/>
            </a:pPr>
            <a:endParaRPr sz="2400">
              <a:solidFill>
                <a:schemeClr val="dk1"/>
              </a:solidFill>
              <a:latin typeface="Arial"/>
              <a:ea typeface="Arial"/>
              <a:cs typeface="Arial"/>
              <a:sym typeface="Arial"/>
            </a:endParaRPr>
          </a:p>
        </p:txBody>
      </p:sp>
      <p:cxnSp>
        <p:nvCxnSpPr>
          <p:cNvPr id="1286" name="Google Shape;1286;p134"/>
          <p:cNvCxnSpPr/>
          <p:nvPr/>
        </p:nvCxnSpPr>
        <p:spPr>
          <a:xfrm rot="-5400000" flipH="1">
            <a:off x="2857500" y="3848100"/>
            <a:ext cx="4572000" cy="76200"/>
          </a:xfrm>
          <a:prstGeom prst="straightConnector1">
            <a:avLst/>
          </a:prstGeom>
          <a:noFill/>
          <a:ln w="9525" cap="flat" cmpd="sng">
            <a:solidFill>
              <a:srgbClr val="396599"/>
            </a:solidFill>
            <a:prstDash val="solid"/>
            <a:round/>
            <a:headEnd type="none" w="sm" len="sm"/>
            <a:tailEnd type="none" w="sm" len="sm"/>
          </a:ln>
        </p:spPr>
      </p:cxn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13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Static member functions</a:t>
            </a:r>
            <a:endParaRPr/>
          </a:p>
        </p:txBody>
      </p:sp>
      <p:sp>
        <p:nvSpPr>
          <p:cNvPr id="1292" name="Google Shape;1292;p135"/>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b="1"/>
              <a:t>A static member function is a special member function, which is used to access only static data members</a:t>
            </a:r>
            <a:r>
              <a:rPr lang="en-US"/>
              <a:t>, </a:t>
            </a:r>
            <a:endParaRPr/>
          </a:p>
          <a:p>
            <a:pPr marL="274320" lvl="0" indent="-133985" algn="l" rtl="0">
              <a:spcBef>
                <a:spcPts val="580"/>
              </a:spcBef>
              <a:spcAft>
                <a:spcPts val="0"/>
              </a:spcAft>
              <a:buSzPts val="2210"/>
              <a:buNone/>
            </a:pPr>
            <a:endParaRPr/>
          </a:p>
          <a:p>
            <a:pPr marL="274320" lvl="0" indent="-274320" algn="l" rtl="0">
              <a:spcBef>
                <a:spcPts val="580"/>
              </a:spcBef>
              <a:spcAft>
                <a:spcPts val="0"/>
              </a:spcAft>
              <a:buSzPts val="2210"/>
              <a:buChar char="⚫"/>
            </a:pPr>
            <a:r>
              <a:rPr lang="en-US"/>
              <a:t>To access :</a:t>
            </a:r>
            <a:endParaRPr/>
          </a:p>
          <a:p>
            <a:pPr marL="274320" lvl="0" indent="-274320" algn="l" rtl="0">
              <a:spcBef>
                <a:spcPts val="580"/>
              </a:spcBef>
              <a:spcAft>
                <a:spcPts val="0"/>
              </a:spcAft>
              <a:buSzPts val="2210"/>
              <a:buChar char="⚫"/>
            </a:pPr>
            <a:r>
              <a:rPr lang="en-US" b="1"/>
              <a:t>class_name:: function_name(parameter);</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297" name="Google Shape;1297;p13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Static member functions</a:t>
            </a:r>
            <a:endParaRPr/>
          </a:p>
        </p:txBody>
      </p:sp>
      <p:sp>
        <p:nvSpPr>
          <p:cNvPr id="1298" name="Google Shape;1298;p136"/>
          <p:cNvSpPr txBox="1">
            <a:spLocks noGrp="1"/>
          </p:cNvSpPr>
          <p:nvPr>
            <p:ph type="body" idx="1"/>
          </p:nvPr>
        </p:nvSpPr>
        <p:spPr>
          <a:xfrm>
            <a:off x="457200" y="1371600"/>
            <a:ext cx="5181600" cy="5102225"/>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l" rtl="0">
              <a:spcBef>
                <a:spcPts val="0"/>
              </a:spcBef>
              <a:spcAft>
                <a:spcPts val="0"/>
              </a:spcAft>
              <a:buSzPct val="85000"/>
              <a:buFont typeface="Noto Sans Symbols"/>
              <a:buNone/>
            </a:pPr>
            <a:r>
              <a:rPr lang="en-US"/>
              <a:t>class stat { </a:t>
            </a:r>
            <a:endParaRPr/>
          </a:p>
          <a:p>
            <a:pPr marL="274320" lvl="0" indent="-274320" algn="l" rtl="0">
              <a:spcBef>
                <a:spcPts val="580"/>
              </a:spcBef>
              <a:spcAft>
                <a:spcPts val="0"/>
              </a:spcAft>
              <a:buSzPct val="85000"/>
              <a:buFont typeface="Noto Sans Symbols"/>
              <a:buNone/>
            </a:pPr>
            <a:r>
              <a:rPr lang="en-US"/>
              <a:t>int code;</a:t>
            </a:r>
            <a:endParaRPr/>
          </a:p>
          <a:p>
            <a:pPr marL="274320" lvl="0" indent="-274320" algn="l" rtl="0">
              <a:spcBef>
                <a:spcPts val="580"/>
              </a:spcBef>
              <a:spcAft>
                <a:spcPts val="0"/>
              </a:spcAft>
              <a:buSzPct val="85000"/>
              <a:buFont typeface="Noto Sans Symbols"/>
              <a:buNone/>
            </a:pPr>
            <a:r>
              <a:rPr lang="en-US"/>
              <a:t> static int count; </a:t>
            </a:r>
            <a:endParaRPr/>
          </a:p>
          <a:p>
            <a:pPr marL="274320" lvl="0" indent="-274320" algn="l" rtl="0">
              <a:spcBef>
                <a:spcPts val="580"/>
              </a:spcBef>
              <a:spcAft>
                <a:spcPts val="0"/>
              </a:spcAft>
              <a:buSzPct val="85000"/>
              <a:buFont typeface="Noto Sans Symbols"/>
              <a:buNone/>
            </a:pPr>
            <a:r>
              <a:rPr lang="en-US"/>
              <a:t>public: </a:t>
            </a:r>
            <a:endParaRPr/>
          </a:p>
          <a:p>
            <a:pPr marL="274320" lvl="0" indent="-274320" algn="l" rtl="0">
              <a:spcBef>
                <a:spcPts val="580"/>
              </a:spcBef>
              <a:spcAft>
                <a:spcPts val="0"/>
              </a:spcAft>
              <a:buSzPct val="85000"/>
              <a:buFont typeface="Noto Sans Symbols"/>
              <a:buNone/>
            </a:pPr>
            <a:r>
              <a:rPr lang="en-US"/>
              <a:t>void stat() </a:t>
            </a:r>
            <a:endParaRPr/>
          </a:p>
          <a:p>
            <a:pPr marL="274320" lvl="0" indent="-274320" algn="l" rtl="0">
              <a:spcBef>
                <a:spcPts val="580"/>
              </a:spcBef>
              <a:spcAft>
                <a:spcPts val="0"/>
              </a:spcAft>
              <a:buSzPct val="85000"/>
              <a:buFont typeface="Noto Sans Symbols"/>
              <a:buNone/>
            </a:pPr>
            <a:r>
              <a:rPr lang="en-US"/>
              <a:t>{ code = ++count; } </a:t>
            </a:r>
            <a:endParaRPr/>
          </a:p>
          <a:p>
            <a:pPr marL="274320" lvl="0" indent="-274320" algn="l" rtl="0">
              <a:spcBef>
                <a:spcPts val="580"/>
              </a:spcBef>
              <a:spcAft>
                <a:spcPts val="0"/>
              </a:spcAft>
              <a:buSzPct val="85000"/>
              <a:buFont typeface="Noto Sans Symbols"/>
              <a:buNone/>
            </a:pPr>
            <a:r>
              <a:rPr lang="en-US"/>
              <a:t>void showcode() {</a:t>
            </a:r>
            <a:endParaRPr/>
          </a:p>
          <a:p>
            <a:pPr marL="274320" lvl="0" indent="-274320" algn="l" rtl="0">
              <a:spcBef>
                <a:spcPts val="580"/>
              </a:spcBef>
              <a:spcAft>
                <a:spcPts val="0"/>
              </a:spcAft>
              <a:buSzPct val="85000"/>
              <a:buFont typeface="Noto Sans Symbols"/>
              <a:buNone/>
            </a:pPr>
            <a:r>
              <a:rPr lang="en-US"/>
              <a:t> cout &lt;&lt; “Obj num:" &lt;&lt; code; </a:t>
            </a:r>
            <a:endParaRPr/>
          </a:p>
          <a:p>
            <a:pPr marL="274320" lvl="0" indent="-274320" algn="l" rtl="0">
              <a:spcBef>
                <a:spcPts val="580"/>
              </a:spcBef>
              <a:spcAft>
                <a:spcPts val="0"/>
              </a:spcAft>
              <a:buSzPct val="85000"/>
              <a:buFont typeface="Noto Sans Symbols"/>
              <a:buNone/>
            </a:pPr>
            <a:r>
              <a:rPr lang="en-US"/>
              <a:t>} </a:t>
            </a:r>
            <a:endParaRPr/>
          </a:p>
          <a:p>
            <a:pPr marL="274320" lvl="0" indent="-274320" algn="l" rtl="0">
              <a:spcBef>
                <a:spcPts val="580"/>
              </a:spcBef>
              <a:spcAft>
                <a:spcPts val="0"/>
              </a:spcAft>
              <a:buSzPct val="85000"/>
              <a:buFont typeface="Noto Sans Symbols"/>
              <a:buNone/>
            </a:pPr>
            <a:r>
              <a:rPr lang="en-US"/>
              <a:t>static void showcount() { </a:t>
            </a:r>
            <a:endParaRPr/>
          </a:p>
          <a:p>
            <a:pPr marL="274320" lvl="0" indent="-274320" algn="l" rtl="0">
              <a:spcBef>
                <a:spcPts val="580"/>
              </a:spcBef>
              <a:spcAft>
                <a:spcPts val="0"/>
              </a:spcAft>
              <a:buSzPct val="85000"/>
              <a:buFont typeface="Noto Sans Symbols"/>
              <a:buNone/>
            </a:pPr>
            <a:r>
              <a:rPr lang="en-US"/>
              <a:t>cout &lt;&lt; “Count Objects :" &lt;&lt; count; </a:t>
            </a:r>
            <a:endParaRPr/>
          </a:p>
          <a:p>
            <a:pPr marL="274320" lvl="0" indent="-274320" algn="l" rtl="0">
              <a:spcBef>
                <a:spcPts val="580"/>
              </a:spcBef>
              <a:spcAft>
                <a:spcPts val="0"/>
              </a:spcAft>
              <a:buSzPct val="85000"/>
              <a:buFont typeface="Noto Sans Symbols"/>
              <a:buNone/>
            </a:pPr>
            <a:r>
              <a:rPr lang="en-US"/>
              <a:t>}   };</a:t>
            </a:r>
            <a:endParaRPr/>
          </a:p>
        </p:txBody>
      </p:sp>
      <p:sp>
        <p:nvSpPr>
          <p:cNvPr id="1299" name="Google Shape;1299;p136"/>
          <p:cNvSpPr txBox="1"/>
          <p:nvPr/>
        </p:nvSpPr>
        <p:spPr>
          <a:xfrm>
            <a:off x="5715000" y="1752600"/>
            <a:ext cx="3276600" cy="30464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int stat::count; </a:t>
            </a:r>
            <a:endParaRPr/>
          </a:p>
          <a:p>
            <a:pPr marL="0" marR="0" lvl="0" indent="0" algn="l" rtl="0">
              <a:spcBef>
                <a:spcPts val="0"/>
              </a:spcBef>
              <a:spcAft>
                <a:spcPts val="0"/>
              </a:spcAft>
              <a:buNone/>
            </a:pPr>
            <a:r>
              <a:rPr lang="en-US" sz="2400">
                <a:solidFill>
                  <a:schemeClr val="dk1"/>
                </a:solidFill>
                <a:latin typeface="Arial"/>
                <a:ea typeface="Arial"/>
                <a:cs typeface="Arial"/>
                <a:sym typeface="Arial"/>
              </a:rPr>
              <a:t>main() { </a:t>
            </a:r>
            <a:endParaRPr/>
          </a:p>
          <a:p>
            <a:pPr marL="0" marR="0" lvl="0" indent="0" algn="l" rtl="0">
              <a:spcBef>
                <a:spcPts val="0"/>
              </a:spcBef>
              <a:spcAft>
                <a:spcPts val="0"/>
              </a:spcAft>
              <a:buNone/>
            </a:pPr>
            <a:r>
              <a:rPr lang="en-US" sz="2400">
                <a:solidFill>
                  <a:schemeClr val="dk1"/>
                </a:solidFill>
                <a:latin typeface="Arial"/>
                <a:ea typeface="Arial"/>
                <a:cs typeface="Arial"/>
                <a:sym typeface="Arial"/>
              </a:rPr>
              <a:t>stat obj1, obj2; obj1.showcount(); obj1.showcode(); obj2.showcount(); obj2.showcode(); </a:t>
            </a:r>
            <a:endParaRPr/>
          </a:p>
          <a:p>
            <a:pPr marL="0" marR="0" lvl="0" indent="0" algn="l" rtl="0">
              <a:spcBef>
                <a:spcPts val="0"/>
              </a:spcBef>
              <a:spcAft>
                <a:spcPts val="0"/>
              </a:spcAft>
              <a:buNone/>
            </a:pPr>
            <a:r>
              <a:rPr lang="en-US" sz="2400">
                <a:solidFill>
                  <a:schemeClr val="dk1"/>
                </a:solidFill>
                <a:latin typeface="Arial"/>
                <a:ea typeface="Arial"/>
                <a:cs typeface="Arial"/>
                <a:sym typeface="Arial"/>
              </a:rPr>
              <a:t>}</a:t>
            </a:r>
            <a:endParaRPr/>
          </a:p>
        </p:txBody>
      </p:sp>
      <p:sp>
        <p:nvSpPr>
          <p:cNvPr id="1300" name="Google Shape;1300;p136"/>
          <p:cNvSpPr txBox="1"/>
          <p:nvPr/>
        </p:nvSpPr>
        <p:spPr>
          <a:xfrm>
            <a:off x="6172200" y="4648200"/>
            <a:ext cx="2667000" cy="15700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Count Objects: 2 </a:t>
            </a:r>
            <a:endParaRPr/>
          </a:p>
          <a:p>
            <a:pPr marL="0" marR="0" lvl="0" indent="0" algn="l" rtl="0">
              <a:spcBef>
                <a:spcPts val="0"/>
              </a:spcBef>
              <a:spcAft>
                <a:spcPts val="0"/>
              </a:spcAft>
              <a:buNone/>
            </a:pPr>
            <a:r>
              <a:rPr lang="en-US" sz="2400">
                <a:solidFill>
                  <a:schemeClr val="dk1"/>
                </a:solidFill>
                <a:latin typeface="Arial"/>
                <a:ea typeface="Arial"/>
                <a:cs typeface="Arial"/>
                <a:sym typeface="Arial"/>
              </a:rPr>
              <a:t>Obj Num: 1 </a:t>
            </a:r>
            <a:endParaRPr/>
          </a:p>
          <a:p>
            <a:pPr marL="0" marR="0" lvl="0" indent="0" algn="l" rtl="0">
              <a:spcBef>
                <a:spcPts val="0"/>
              </a:spcBef>
              <a:spcAft>
                <a:spcPts val="0"/>
              </a:spcAft>
              <a:buNone/>
            </a:pPr>
            <a:r>
              <a:rPr lang="en-US" sz="2400">
                <a:solidFill>
                  <a:schemeClr val="dk1"/>
                </a:solidFill>
                <a:latin typeface="Arial"/>
                <a:ea typeface="Arial"/>
                <a:cs typeface="Arial"/>
                <a:sym typeface="Arial"/>
              </a:rPr>
              <a:t>Count Objects: 2 </a:t>
            </a:r>
            <a:endParaRPr/>
          </a:p>
          <a:p>
            <a:pPr marL="0" marR="0" lvl="0" indent="0" algn="l" rtl="0">
              <a:spcBef>
                <a:spcPts val="0"/>
              </a:spcBef>
              <a:spcAft>
                <a:spcPts val="0"/>
              </a:spcAft>
              <a:buNone/>
            </a:pPr>
            <a:r>
              <a:rPr lang="en-US" sz="2400">
                <a:solidFill>
                  <a:schemeClr val="dk1"/>
                </a:solidFill>
                <a:latin typeface="Arial"/>
                <a:ea typeface="Arial"/>
                <a:cs typeface="Arial"/>
                <a:sym typeface="Arial"/>
              </a:rPr>
              <a:t>Obj Num is: 2</a:t>
            </a:r>
            <a:endParaRPr/>
          </a:p>
        </p:txBody>
      </p:sp>
      <p:cxnSp>
        <p:nvCxnSpPr>
          <p:cNvPr id="1301" name="Google Shape;1301;p136"/>
          <p:cNvCxnSpPr/>
          <p:nvPr/>
        </p:nvCxnSpPr>
        <p:spPr>
          <a:xfrm rot="-5400000" flipH="1">
            <a:off x="3048000" y="3733800"/>
            <a:ext cx="4495800" cy="76200"/>
          </a:xfrm>
          <a:prstGeom prst="straightConnector1">
            <a:avLst/>
          </a:prstGeom>
          <a:noFill/>
          <a:ln w="9525" cap="flat" cmpd="sng">
            <a:solidFill>
              <a:srgbClr val="396599"/>
            </a:solidFill>
            <a:prstDash val="solid"/>
            <a:round/>
            <a:headEnd type="none" w="sm" len="sm"/>
            <a:tailEnd type="none" w="sm" len="sm"/>
          </a:ln>
        </p:spPr>
      </p:cxn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sp>
        <p:nvSpPr>
          <p:cNvPr id="1306" name="Google Shape;1306;p13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Static member functions</a:t>
            </a:r>
            <a:endParaRPr/>
          </a:p>
        </p:txBody>
      </p:sp>
      <p:sp>
        <p:nvSpPr>
          <p:cNvPr id="1307" name="Google Shape;1307;p137"/>
          <p:cNvSpPr txBox="1">
            <a:spLocks noGrp="1"/>
          </p:cNvSpPr>
          <p:nvPr>
            <p:ph type="body" idx="1"/>
          </p:nvPr>
        </p:nvSpPr>
        <p:spPr>
          <a:xfrm>
            <a:off x="381000" y="1371600"/>
            <a:ext cx="6096000" cy="5254625"/>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210"/>
              <a:buFont typeface="Noto Sans Symbols"/>
              <a:buNone/>
            </a:pPr>
            <a:r>
              <a:rPr lang="en-US"/>
              <a:t>class IDGenerator</a:t>
            </a:r>
            <a:endParaRPr/>
          </a:p>
          <a:p>
            <a:pPr marL="274320" lvl="0" indent="-274320" algn="l" rtl="0">
              <a:spcBef>
                <a:spcPts val="580"/>
              </a:spcBef>
              <a:spcAft>
                <a:spcPts val="0"/>
              </a:spcAft>
              <a:buSzPts val="2210"/>
              <a:buFont typeface="Noto Sans Symbols"/>
              <a:buNone/>
            </a:pPr>
            <a:r>
              <a:rPr lang="en-US"/>
              <a:t>{   static int s_nextID</a:t>
            </a:r>
            <a:endParaRPr/>
          </a:p>
          <a:p>
            <a:pPr marL="274320" lvl="0" indent="-274320" algn="l" rtl="0">
              <a:spcBef>
                <a:spcPts val="580"/>
              </a:spcBef>
              <a:spcAft>
                <a:spcPts val="0"/>
              </a:spcAft>
              <a:buSzPts val="2210"/>
              <a:buFont typeface="Noto Sans Symbols"/>
              <a:buNone/>
            </a:pPr>
            <a:r>
              <a:rPr lang="en-US"/>
              <a:t>public:</a:t>
            </a:r>
            <a:endParaRPr/>
          </a:p>
          <a:p>
            <a:pPr marL="274320" lvl="0" indent="-274320" algn="l" rtl="0">
              <a:spcBef>
                <a:spcPts val="580"/>
              </a:spcBef>
              <a:spcAft>
                <a:spcPts val="0"/>
              </a:spcAft>
              <a:buSzPts val="2210"/>
              <a:buFont typeface="Noto Sans Symbols"/>
              <a:buNone/>
            </a:pPr>
            <a:r>
              <a:rPr lang="en-US"/>
              <a:t>     static int getNextID() { </a:t>
            </a:r>
            <a:endParaRPr/>
          </a:p>
          <a:p>
            <a:pPr marL="274320" lvl="0" indent="-274320" algn="l" rtl="0">
              <a:spcBef>
                <a:spcPts val="580"/>
              </a:spcBef>
              <a:spcAft>
                <a:spcPts val="0"/>
              </a:spcAft>
              <a:buSzPts val="2210"/>
              <a:buFont typeface="Noto Sans Symbols"/>
              <a:buNone/>
            </a:pPr>
            <a:r>
              <a:rPr lang="en-US"/>
              <a:t>return s_nextID++;</a:t>
            </a:r>
            <a:endParaRPr/>
          </a:p>
          <a:p>
            <a:pPr marL="274320" lvl="0" indent="-274320" algn="l" rtl="0">
              <a:spcBef>
                <a:spcPts val="580"/>
              </a:spcBef>
              <a:spcAft>
                <a:spcPts val="0"/>
              </a:spcAft>
              <a:buSzPts val="2210"/>
              <a:buFont typeface="Noto Sans Symbols"/>
              <a:buNone/>
            </a:pPr>
            <a:r>
              <a:rPr lang="en-US"/>
              <a:t> }     };</a:t>
            </a:r>
            <a:endParaRPr/>
          </a:p>
          <a:p>
            <a:pPr marL="274320" lvl="0" indent="-274320" algn="l" rtl="0">
              <a:spcBef>
                <a:spcPts val="580"/>
              </a:spcBef>
              <a:spcAft>
                <a:spcPts val="0"/>
              </a:spcAft>
              <a:buSzPts val="2210"/>
              <a:buFont typeface="Noto Sans Symbols"/>
              <a:buNone/>
            </a:pPr>
            <a:r>
              <a:rPr lang="en-US"/>
              <a:t>int IDGenerator::s_nextID = 1;</a:t>
            </a:r>
            <a:endParaRPr/>
          </a:p>
          <a:p>
            <a:pPr marL="274320" lvl="0" indent="-274320" algn="l" rtl="0">
              <a:spcBef>
                <a:spcPts val="580"/>
              </a:spcBef>
              <a:spcAft>
                <a:spcPts val="0"/>
              </a:spcAft>
              <a:buSzPts val="2210"/>
              <a:buFont typeface="Noto Sans Symbols"/>
              <a:buNone/>
            </a:pPr>
            <a:r>
              <a:rPr lang="en-US"/>
              <a:t>int main()</a:t>
            </a:r>
            <a:endParaRPr/>
          </a:p>
          <a:p>
            <a:pPr marL="274320" lvl="0" indent="-274320" algn="l" rtl="0">
              <a:spcBef>
                <a:spcPts val="580"/>
              </a:spcBef>
              <a:spcAft>
                <a:spcPts val="0"/>
              </a:spcAft>
              <a:buSzPts val="2210"/>
              <a:buFont typeface="Noto Sans Symbols"/>
              <a:buNone/>
            </a:pPr>
            <a:r>
              <a:rPr lang="en-US"/>
              <a:t>{   for (int count=0; count &lt; 5; ++count)</a:t>
            </a:r>
            <a:endParaRPr/>
          </a:p>
          <a:p>
            <a:pPr marL="274320" lvl="0" indent="-274320" algn="l" rtl="0">
              <a:spcBef>
                <a:spcPts val="580"/>
              </a:spcBef>
              <a:spcAft>
                <a:spcPts val="0"/>
              </a:spcAft>
              <a:buSzPts val="2210"/>
              <a:buFont typeface="Noto Sans Symbols"/>
              <a:buNone/>
            </a:pPr>
            <a:r>
              <a:rPr lang="en-US"/>
              <a:t>        cout &lt;&lt; "The next ID is: “”;</a:t>
            </a:r>
            <a:endParaRPr/>
          </a:p>
          <a:p>
            <a:pPr marL="274320" lvl="0" indent="-274320" algn="l" rtl="0">
              <a:spcBef>
                <a:spcPts val="580"/>
              </a:spcBef>
              <a:spcAft>
                <a:spcPts val="0"/>
              </a:spcAft>
              <a:buSzPts val="2210"/>
              <a:buFont typeface="Noto Sans Symbols"/>
              <a:buNone/>
            </a:pPr>
            <a:r>
              <a:rPr lang="en-US"/>
              <a:t>cout&lt;&lt;IDGenerator::getNextID() &lt;&lt; endl;</a:t>
            </a:r>
            <a:endParaRPr/>
          </a:p>
          <a:p>
            <a:pPr marL="274320" lvl="0" indent="-274320" algn="l" rtl="0">
              <a:spcBef>
                <a:spcPts val="580"/>
              </a:spcBef>
              <a:spcAft>
                <a:spcPts val="0"/>
              </a:spcAft>
              <a:buSzPts val="2210"/>
              <a:buFont typeface="Noto Sans Symbols"/>
              <a:buNone/>
            </a:pPr>
            <a:r>
              <a:rPr lang="en-US"/>
              <a:t> }</a:t>
            </a:r>
            <a:endParaRPr/>
          </a:p>
          <a:p>
            <a:pPr marL="274320" lvl="0" indent="-274320" algn="l" rtl="0">
              <a:spcBef>
                <a:spcPts val="580"/>
              </a:spcBef>
              <a:spcAft>
                <a:spcPts val="0"/>
              </a:spcAft>
              <a:buSzPts val="2210"/>
              <a:buFont typeface="Noto Sans Symbols"/>
              <a:buNone/>
            </a:pPr>
            <a:endParaRPr/>
          </a:p>
        </p:txBody>
      </p:sp>
      <p:sp>
        <p:nvSpPr>
          <p:cNvPr id="1308" name="Google Shape;1308;p137"/>
          <p:cNvSpPr txBox="1"/>
          <p:nvPr/>
        </p:nvSpPr>
        <p:spPr>
          <a:xfrm>
            <a:off x="6400800" y="1600200"/>
            <a:ext cx="2514600" cy="17541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Output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The next ID is: 1</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The next ID is: 2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The next ID is: 3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The next ID is: 4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The next ID is: 5</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sp>
        <p:nvSpPr>
          <p:cNvPr id="1313" name="Google Shape;1313;p138"/>
          <p:cNvSpPr/>
          <p:nvPr/>
        </p:nvSpPr>
        <p:spPr>
          <a:xfrm>
            <a:off x="685695" y="6248400"/>
            <a:ext cx="1904706"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314" name="Google Shape;1314;p138"/>
          <p:cNvSpPr/>
          <p:nvPr/>
        </p:nvSpPr>
        <p:spPr>
          <a:xfrm>
            <a:off x="3123718" y="6248400"/>
            <a:ext cx="2895153"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315" name="Google Shape;1315;p138"/>
          <p:cNvSpPr txBox="1">
            <a:spLocks noGrp="1"/>
          </p:cNvSpPr>
          <p:nvPr>
            <p:ph type="title"/>
          </p:nvPr>
        </p:nvSpPr>
        <p:spPr>
          <a:xfrm>
            <a:off x="677229" y="228600"/>
            <a:ext cx="7771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1"/>
              </a:buClr>
              <a:buSzPts val="4000"/>
              <a:buFont typeface="Arial"/>
              <a:buNone/>
            </a:pPr>
            <a:r>
              <a:rPr lang="en-US">
                <a:solidFill>
                  <a:schemeClr val="dk1"/>
                </a:solidFill>
              </a:rPr>
              <a:t>Constructors</a:t>
            </a:r>
            <a:endParaRPr/>
          </a:p>
        </p:txBody>
      </p:sp>
      <p:sp>
        <p:nvSpPr>
          <p:cNvPr id="1316" name="Google Shape;1316;p138"/>
          <p:cNvSpPr txBox="1">
            <a:spLocks noGrp="1"/>
          </p:cNvSpPr>
          <p:nvPr>
            <p:ph type="body" idx="1"/>
          </p:nvPr>
        </p:nvSpPr>
        <p:spPr>
          <a:xfrm>
            <a:off x="694160" y="1828800"/>
            <a:ext cx="7771200" cy="4114800"/>
          </a:xfrm>
          <a:prstGeom prst="rect">
            <a:avLst/>
          </a:prstGeom>
          <a:noFill/>
          <a:ln>
            <a:noFill/>
          </a:ln>
        </p:spPr>
        <p:txBody>
          <a:bodyPr spcFirstLastPara="1" wrap="square" lIns="91425" tIns="45700" rIns="91425" bIns="45700" anchor="t" anchorCtr="0">
            <a:normAutofit/>
          </a:bodyPr>
          <a:lstStyle/>
          <a:p>
            <a:pPr marL="341313" lvl="0" indent="-341313" algn="l" rtl="0">
              <a:lnSpc>
                <a:spcPct val="90000"/>
              </a:lnSpc>
              <a:spcBef>
                <a:spcPts val="0"/>
              </a:spcBef>
              <a:spcAft>
                <a:spcPts val="0"/>
              </a:spcAft>
              <a:buClr>
                <a:schemeClr val="dk1"/>
              </a:buClr>
              <a:buSzPts val="2210"/>
              <a:buChar char="⚫"/>
            </a:pPr>
            <a:r>
              <a:rPr lang="en-US"/>
              <a:t>A constructor is a special member function whose task is to </a:t>
            </a:r>
            <a:r>
              <a:rPr lang="en-US" b="1"/>
              <a:t>initialize the objects of its class.</a:t>
            </a:r>
            <a:endParaRPr/>
          </a:p>
          <a:p>
            <a:pPr marL="341313" lvl="0" indent="-341313" algn="l" rtl="0">
              <a:lnSpc>
                <a:spcPct val="90000"/>
              </a:lnSpc>
              <a:spcBef>
                <a:spcPts val="580"/>
              </a:spcBef>
              <a:spcAft>
                <a:spcPts val="0"/>
              </a:spcAft>
              <a:buClr>
                <a:schemeClr val="dk1"/>
              </a:buClr>
              <a:buSzPts val="2210"/>
              <a:buChar char="⚫"/>
            </a:pPr>
            <a:r>
              <a:rPr lang="en-US"/>
              <a:t>It is special because its name is </a:t>
            </a:r>
            <a:r>
              <a:rPr lang="en-US" b="1"/>
              <a:t>same as the class name.</a:t>
            </a:r>
            <a:endParaRPr/>
          </a:p>
          <a:p>
            <a:pPr marL="341313" lvl="0" indent="-341313" algn="l" rtl="0">
              <a:lnSpc>
                <a:spcPct val="90000"/>
              </a:lnSpc>
              <a:spcBef>
                <a:spcPts val="580"/>
              </a:spcBef>
              <a:spcAft>
                <a:spcPts val="0"/>
              </a:spcAft>
              <a:buClr>
                <a:schemeClr val="dk1"/>
              </a:buClr>
              <a:buSzPts val="2210"/>
              <a:buChar char="⚫"/>
            </a:pPr>
            <a:r>
              <a:rPr lang="en-US"/>
              <a:t>The constructor is invoked whenever an object of its associated class is created.</a:t>
            </a:r>
            <a:endParaRPr/>
          </a:p>
          <a:p>
            <a:pPr marL="514350" lvl="0" indent="-514350" algn="l" rtl="0">
              <a:lnSpc>
                <a:spcPct val="90000"/>
              </a:lnSpc>
              <a:spcBef>
                <a:spcPts val="580"/>
              </a:spcBef>
              <a:spcAft>
                <a:spcPts val="0"/>
              </a:spcAft>
              <a:buClr>
                <a:schemeClr val="dk1"/>
              </a:buClr>
              <a:buSzPts val="2210"/>
              <a:buChar char="⚫"/>
            </a:pPr>
            <a:r>
              <a:rPr lang="en-US"/>
              <a:t>It is called constructor because it constructs the values of data members of the class.</a:t>
            </a:r>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6">
                                            <p:txEl>
                                              <p:pRg st="0" end="0"/>
                                            </p:txEl>
                                          </p:spTgt>
                                        </p:tgtEl>
                                        <p:attrNameLst>
                                          <p:attrName>style.visibility</p:attrName>
                                        </p:attrNameLst>
                                      </p:cBhvr>
                                      <p:to>
                                        <p:strVal val="visible"/>
                                      </p:to>
                                    </p:set>
                                    <p:animEffect transition="in" filter="fade">
                                      <p:cBhvr>
                                        <p:cTn id="7" dur="500"/>
                                        <p:tgtEl>
                                          <p:spTgt spid="13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16">
                                            <p:txEl>
                                              <p:pRg st="1" end="1"/>
                                            </p:txEl>
                                          </p:spTgt>
                                        </p:tgtEl>
                                        <p:attrNameLst>
                                          <p:attrName>style.visibility</p:attrName>
                                        </p:attrNameLst>
                                      </p:cBhvr>
                                      <p:to>
                                        <p:strVal val="visible"/>
                                      </p:to>
                                    </p:set>
                                    <p:animEffect transition="in" filter="fade">
                                      <p:cBhvr>
                                        <p:cTn id="12" dur="500"/>
                                        <p:tgtEl>
                                          <p:spTgt spid="13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16">
                                            <p:txEl>
                                              <p:pRg st="2" end="2"/>
                                            </p:txEl>
                                          </p:spTgt>
                                        </p:tgtEl>
                                        <p:attrNameLst>
                                          <p:attrName>style.visibility</p:attrName>
                                        </p:attrNameLst>
                                      </p:cBhvr>
                                      <p:to>
                                        <p:strVal val="visible"/>
                                      </p:to>
                                    </p:set>
                                    <p:animEffect transition="in" filter="fade">
                                      <p:cBhvr>
                                        <p:cTn id="17" dur="500"/>
                                        <p:tgtEl>
                                          <p:spTgt spid="13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16">
                                            <p:txEl>
                                              <p:pRg st="3" end="3"/>
                                            </p:txEl>
                                          </p:spTgt>
                                        </p:tgtEl>
                                        <p:attrNameLst>
                                          <p:attrName>style.visibility</p:attrName>
                                        </p:attrNameLst>
                                      </p:cBhvr>
                                      <p:to>
                                        <p:strVal val="visible"/>
                                      </p:to>
                                    </p:set>
                                    <p:animEffect transition="in" filter="fade">
                                      <p:cBhvr>
                                        <p:cTn id="22" dur="500"/>
                                        <p:tgtEl>
                                          <p:spTgt spid="13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sp>
        <p:nvSpPr>
          <p:cNvPr id="1321" name="Google Shape;1321;p139"/>
          <p:cNvSpPr/>
          <p:nvPr/>
        </p:nvSpPr>
        <p:spPr>
          <a:xfrm>
            <a:off x="685695" y="6248400"/>
            <a:ext cx="1904706"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322" name="Google Shape;1322;p139"/>
          <p:cNvSpPr/>
          <p:nvPr/>
        </p:nvSpPr>
        <p:spPr>
          <a:xfrm>
            <a:off x="3123718" y="6248400"/>
            <a:ext cx="2895153"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323" name="Google Shape;1323;p139"/>
          <p:cNvSpPr txBox="1">
            <a:spLocks noGrp="1"/>
          </p:cNvSpPr>
          <p:nvPr>
            <p:ph type="title"/>
          </p:nvPr>
        </p:nvSpPr>
        <p:spPr>
          <a:xfrm>
            <a:off x="677229" y="228600"/>
            <a:ext cx="7771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1"/>
              </a:buClr>
              <a:buSzPts val="4000"/>
              <a:buFont typeface="Arial"/>
              <a:buNone/>
            </a:pPr>
            <a:r>
              <a:rPr lang="en-US">
                <a:solidFill>
                  <a:schemeClr val="dk1"/>
                </a:solidFill>
              </a:rPr>
              <a:t>Constructor - example</a:t>
            </a:r>
            <a:endParaRPr/>
          </a:p>
        </p:txBody>
      </p:sp>
      <p:sp>
        <p:nvSpPr>
          <p:cNvPr id="1324" name="Google Shape;1324;p139"/>
          <p:cNvSpPr txBox="1">
            <a:spLocks noGrp="1"/>
          </p:cNvSpPr>
          <p:nvPr>
            <p:ph type="body" idx="1"/>
          </p:nvPr>
        </p:nvSpPr>
        <p:spPr>
          <a:xfrm>
            <a:off x="694160" y="1828800"/>
            <a:ext cx="3817877" cy="4800600"/>
          </a:xfrm>
          <a:prstGeom prst="rect">
            <a:avLst/>
          </a:prstGeom>
          <a:noFill/>
          <a:ln>
            <a:noFill/>
          </a:ln>
        </p:spPr>
        <p:txBody>
          <a:bodyPr spcFirstLastPara="1" wrap="square" lIns="91425" tIns="45700" rIns="91425" bIns="45700" anchor="t" anchorCtr="0">
            <a:normAutofit/>
          </a:bodyPr>
          <a:lstStyle/>
          <a:p>
            <a:pPr marL="274320" lvl="0" indent="-274320" algn="l" rtl="0">
              <a:lnSpc>
                <a:spcPct val="75000"/>
              </a:lnSpc>
              <a:spcBef>
                <a:spcPts val="0"/>
              </a:spcBef>
              <a:spcAft>
                <a:spcPts val="0"/>
              </a:spcAft>
              <a:buClr>
                <a:schemeClr val="dk1"/>
              </a:buClr>
              <a:buSzPts val="2210"/>
              <a:buFont typeface="Times New Roman"/>
              <a:buNone/>
            </a:pPr>
            <a:r>
              <a:rPr lang="en-US"/>
              <a:t>class add</a:t>
            </a:r>
            <a:endParaRPr/>
          </a:p>
          <a:p>
            <a:pPr marL="274320" lvl="0" indent="-274320" algn="l" rtl="0">
              <a:lnSpc>
                <a:spcPct val="75000"/>
              </a:lnSpc>
              <a:spcBef>
                <a:spcPts val="700"/>
              </a:spcBef>
              <a:spcAft>
                <a:spcPts val="0"/>
              </a:spcAft>
              <a:buClr>
                <a:schemeClr val="dk1"/>
              </a:buClr>
              <a:buSzPts val="2210"/>
              <a:buFont typeface="Times New Roman"/>
              <a:buNone/>
            </a:pPr>
            <a:r>
              <a:rPr lang="en-US"/>
              <a:t>{</a:t>
            </a:r>
            <a:endParaRPr/>
          </a:p>
          <a:p>
            <a:pPr marL="274320" lvl="0" indent="-274320" algn="l" rtl="0">
              <a:lnSpc>
                <a:spcPct val="75000"/>
              </a:lnSpc>
              <a:spcBef>
                <a:spcPts val="700"/>
              </a:spcBef>
              <a:spcAft>
                <a:spcPts val="0"/>
              </a:spcAft>
              <a:buClr>
                <a:schemeClr val="dk1"/>
              </a:buClr>
              <a:buSzPts val="2210"/>
              <a:buFont typeface="Times New Roman"/>
              <a:buNone/>
            </a:pPr>
            <a:r>
              <a:rPr lang="en-US"/>
              <a:t>      int m, n ;</a:t>
            </a:r>
            <a:endParaRPr/>
          </a:p>
          <a:p>
            <a:pPr marL="274320" lvl="0" indent="-274320" algn="l" rtl="0">
              <a:lnSpc>
                <a:spcPct val="75000"/>
              </a:lnSpc>
              <a:spcBef>
                <a:spcPts val="700"/>
              </a:spcBef>
              <a:spcAft>
                <a:spcPts val="0"/>
              </a:spcAft>
              <a:buClr>
                <a:schemeClr val="dk1"/>
              </a:buClr>
              <a:buSzPts val="2210"/>
              <a:buFont typeface="Times New Roman"/>
              <a:buNone/>
            </a:pPr>
            <a:r>
              <a:rPr lang="en-US"/>
              <a:t>   public :</a:t>
            </a:r>
            <a:endParaRPr/>
          </a:p>
          <a:p>
            <a:pPr marL="274320" lvl="0" indent="-274320" algn="l" rtl="0">
              <a:lnSpc>
                <a:spcPct val="75000"/>
              </a:lnSpc>
              <a:spcBef>
                <a:spcPts val="700"/>
              </a:spcBef>
              <a:spcAft>
                <a:spcPts val="0"/>
              </a:spcAft>
              <a:buClr>
                <a:schemeClr val="dk1"/>
              </a:buClr>
              <a:buSzPts val="2210"/>
              <a:buFont typeface="Times New Roman"/>
              <a:buNone/>
            </a:pPr>
            <a:r>
              <a:rPr lang="en-US"/>
              <a:t>      add (void) ;</a:t>
            </a:r>
            <a:endParaRPr/>
          </a:p>
          <a:p>
            <a:pPr marL="274320" lvl="0" indent="-274320" algn="l" rtl="0">
              <a:lnSpc>
                <a:spcPct val="75000"/>
              </a:lnSpc>
              <a:spcBef>
                <a:spcPts val="700"/>
              </a:spcBef>
              <a:spcAft>
                <a:spcPts val="0"/>
              </a:spcAft>
              <a:buClr>
                <a:schemeClr val="dk1"/>
              </a:buClr>
              <a:buSzPts val="2210"/>
              <a:buFont typeface="Times New Roman"/>
              <a:buNone/>
            </a:pPr>
            <a:r>
              <a:rPr lang="en-US"/>
              <a:t>      ------</a:t>
            </a:r>
            <a:endParaRPr/>
          </a:p>
          <a:p>
            <a:pPr marL="274320" lvl="0" indent="-274320" algn="l" rtl="0">
              <a:lnSpc>
                <a:spcPct val="75000"/>
              </a:lnSpc>
              <a:spcBef>
                <a:spcPts val="700"/>
              </a:spcBef>
              <a:spcAft>
                <a:spcPts val="0"/>
              </a:spcAft>
              <a:buClr>
                <a:schemeClr val="dk1"/>
              </a:buClr>
              <a:buSzPts val="2210"/>
              <a:buFont typeface="Times New Roman"/>
              <a:buNone/>
            </a:pPr>
            <a:r>
              <a:rPr lang="en-US"/>
              <a:t>};</a:t>
            </a:r>
            <a:endParaRPr/>
          </a:p>
          <a:p>
            <a:pPr marL="274320" lvl="0" indent="-274320" algn="l" rtl="0">
              <a:lnSpc>
                <a:spcPct val="90000"/>
              </a:lnSpc>
              <a:spcBef>
                <a:spcPts val="700"/>
              </a:spcBef>
              <a:spcAft>
                <a:spcPts val="0"/>
              </a:spcAft>
              <a:buClr>
                <a:schemeClr val="dk1"/>
              </a:buClr>
              <a:buSzPts val="2210"/>
              <a:buFont typeface="Times New Roman"/>
              <a:buNone/>
            </a:pPr>
            <a:r>
              <a:rPr lang="en-US"/>
              <a:t>add :: add (void)</a:t>
            </a:r>
            <a:endParaRPr/>
          </a:p>
          <a:p>
            <a:pPr marL="274320" lvl="0" indent="-274320" algn="l" rtl="0">
              <a:lnSpc>
                <a:spcPct val="90000"/>
              </a:lnSpc>
              <a:spcBef>
                <a:spcPts val="700"/>
              </a:spcBef>
              <a:spcAft>
                <a:spcPts val="0"/>
              </a:spcAft>
              <a:buClr>
                <a:schemeClr val="dk1"/>
              </a:buClr>
              <a:buSzPts val="2210"/>
              <a:buFont typeface="Times New Roman"/>
              <a:buNone/>
            </a:pPr>
            <a:r>
              <a:rPr lang="en-US"/>
              <a:t>{</a:t>
            </a:r>
            <a:endParaRPr/>
          </a:p>
          <a:p>
            <a:pPr marL="274320" lvl="0" indent="-274320" algn="l" rtl="0">
              <a:lnSpc>
                <a:spcPct val="90000"/>
              </a:lnSpc>
              <a:spcBef>
                <a:spcPts val="700"/>
              </a:spcBef>
              <a:spcAft>
                <a:spcPts val="0"/>
              </a:spcAft>
              <a:buClr>
                <a:schemeClr val="dk1"/>
              </a:buClr>
              <a:buSzPts val="2210"/>
              <a:buFont typeface="Times New Roman"/>
              <a:buNone/>
            </a:pPr>
            <a:r>
              <a:rPr lang="en-US"/>
              <a:t>   m = 0; n = 0;</a:t>
            </a:r>
            <a:endParaRPr/>
          </a:p>
          <a:p>
            <a:pPr marL="274320" lvl="0" indent="-274320" algn="l" rtl="0">
              <a:lnSpc>
                <a:spcPct val="90000"/>
              </a:lnSpc>
              <a:spcBef>
                <a:spcPts val="700"/>
              </a:spcBef>
              <a:spcAft>
                <a:spcPts val="0"/>
              </a:spcAft>
              <a:buClr>
                <a:schemeClr val="dk1"/>
              </a:buClr>
              <a:buSzPts val="2210"/>
              <a:buFont typeface="Times New Roman"/>
              <a:buNone/>
            </a:pPr>
            <a:r>
              <a:rPr lang="en-US"/>
              <a:t>}</a:t>
            </a:r>
            <a:endParaRPr/>
          </a:p>
        </p:txBody>
      </p:sp>
      <p:sp>
        <p:nvSpPr>
          <p:cNvPr id="1325" name="Google Shape;1325;p139"/>
          <p:cNvSpPr txBox="1">
            <a:spLocks noGrp="1"/>
          </p:cNvSpPr>
          <p:nvPr>
            <p:ph type="body" idx="2"/>
          </p:nvPr>
        </p:nvSpPr>
        <p:spPr>
          <a:xfrm>
            <a:off x="4647483" y="1828800"/>
            <a:ext cx="4495106" cy="4724400"/>
          </a:xfrm>
          <a:prstGeom prst="rect">
            <a:avLst/>
          </a:prstGeom>
          <a:noFill/>
          <a:ln>
            <a:noFill/>
          </a:ln>
        </p:spPr>
        <p:txBody>
          <a:bodyPr spcFirstLastPara="1" wrap="square" lIns="91425" tIns="45700" rIns="91425" bIns="45700" anchor="t" anchorCtr="0">
            <a:normAutofit/>
          </a:bodyPr>
          <a:lstStyle/>
          <a:p>
            <a:pPr marL="341313" lvl="0" indent="-341313" algn="l" rtl="0">
              <a:spcBef>
                <a:spcPts val="0"/>
              </a:spcBef>
              <a:spcAft>
                <a:spcPts val="0"/>
              </a:spcAft>
              <a:buClr>
                <a:srgbClr val="FFFFFF"/>
              </a:buClr>
              <a:buSzPts val="2210"/>
              <a:buFont typeface="Times New Roman"/>
              <a:buChar char="•"/>
            </a:pPr>
            <a:r>
              <a:rPr lang="en-US"/>
              <a:t>When a class contains a constructor, it is guaranteed that an object created by the class will be initialized automatically.</a:t>
            </a:r>
            <a:endParaRPr/>
          </a:p>
          <a:p>
            <a:pPr marL="341313" lvl="0" indent="-341313" algn="l" rtl="0">
              <a:spcBef>
                <a:spcPts val="700"/>
              </a:spcBef>
              <a:spcAft>
                <a:spcPts val="0"/>
              </a:spcAft>
              <a:buClr>
                <a:srgbClr val="FFFFFF"/>
              </a:buClr>
              <a:buSzPts val="2210"/>
              <a:buFont typeface="Times New Roman"/>
              <a:buChar char="•"/>
            </a:pPr>
            <a:r>
              <a:rPr lang="en-US"/>
              <a:t>add a ;</a:t>
            </a:r>
            <a:endParaRPr/>
          </a:p>
          <a:p>
            <a:pPr marL="341313" lvl="0" indent="-341313" algn="l" rtl="0">
              <a:spcBef>
                <a:spcPts val="700"/>
              </a:spcBef>
              <a:spcAft>
                <a:spcPts val="0"/>
              </a:spcAft>
              <a:buClr>
                <a:srgbClr val="FFFFFF"/>
              </a:buClr>
              <a:buSzPts val="2210"/>
              <a:buFont typeface="Times New Roman"/>
              <a:buChar char="•"/>
            </a:pPr>
            <a:r>
              <a:rPr lang="en-US"/>
              <a:t>Not only creates the object a of type add but also initializes its data members m and n to zero.</a:t>
            </a:r>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5">
                                            <p:txEl>
                                              <p:pRg st="0" end="0"/>
                                            </p:txEl>
                                          </p:spTgt>
                                        </p:tgtEl>
                                        <p:attrNameLst>
                                          <p:attrName>style.visibility</p:attrName>
                                        </p:attrNameLst>
                                      </p:cBhvr>
                                      <p:to>
                                        <p:strVal val="visible"/>
                                      </p:to>
                                    </p:set>
                                    <p:animEffect transition="in" filter="fade">
                                      <p:cBhvr>
                                        <p:cTn id="7" dur="500"/>
                                        <p:tgtEl>
                                          <p:spTgt spid="13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25">
                                            <p:txEl>
                                              <p:pRg st="1" end="1"/>
                                            </p:txEl>
                                          </p:spTgt>
                                        </p:tgtEl>
                                        <p:attrNameLst>
                                          <p:attrName>style.visibility</p:attrName>
                                        </p:attrNameLst>
                                      </p:cBhvr>
                                      <p:to>
                                        <p:strVal val="visible"/>
                                      </p:to>
                                    </p:set>
                                    <p:animEffect transition="in" filter="fade">
                                      <p:cBhvr>
                                        <p:cTn id="12" dur="500"/>
                                        <p:tgtEl>
                                          <p:spTgt spid="13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25">
                                            <p:txEl>
                                              <p:pRg st="2" end="2"/>
                                            </p:txEl>
                                          </p:spTgt>
                                        </p:tgtEl>
                                        <p:attrNameLst>
                                          <p:attrName>style.visibility</p:attrName>
                                        </p:attrNameLst>
                                      </p:cBhvr>
                                      <p:to>
                                        <p:strVal val="visible"/>
                                      </p:to>
                                    </p:set>
                                    <p:animEffect transition="in" filter="fade">
                                      <p:cBhvr>
                                        <p:cTn id="17" dur="500"/>
                                        <p:tgtEl>
                                          <p:spTgt spid="13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Example of classes and objects</a:t>
            </a:r>
            <a:endParaRPr/>
          </a:p>
        </p:txBody>
      </p:sp>
      <p:pic>
        <p:nvPicPr>
          <p:cNvPr id="230" name="Google Shape;230;p14"/>
          <p:cNvPicPr preferRelativeResize="0">
            <a:picLocks noGrp="1"/>
          </p:cNvPicPr>
          <p:nvPr>
            <p:ph type="body" idx="1"/>
          </p:nvPr>
        </p:nvPicPr>
        <p:blipFill rotWithShape="1">
          <a:blip r:embed="rId3">
            <a:alphaModFix/>
          </a:blip>
          <a:srcRect/>
          <a:stretch/>
        </p:blipFill>
        <p:spPr>
          <a:xfrm>
            <a:off x="762000" y="1676400"/>
            <a:ext cx="3657600" cy="4257675"/>
          </a:xfrm>
          <a:prstGeom prst="rect">
            <a:avLst/>
          </a:prstGeom>
          <a:noFill/>
          <a:ln>
            <a:noFill/>
          </a:ln>
        </p:spPr>
      </p:pic>
      <p:pic>
        <p:nvPicPr>
          <p:cNvPr id="231" name="Google Shape;231;p14"/>
          <p:cNvPicPr preferRelativeResize="0"/>
          <p:nvPr/>
        </p:nvPicPr>
        <p:blipFill rotWithShape="1">
          <a:blip r:embed="rId4">
            <a:alphaModFix/>
          </a:blip>
          <a:srcRect/>
          <a:stretch/>
        </p:blipFill>
        <p:spPr>
          <a:xfrm>
            <a:off x="4343400" y="1676400"/>
            <a:ext cx="4705350" cy="3848100"/>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329"/>
        <p:cNvGrpSpPr/>
        <p:nvPr/>
      </p:nvGrpSpPr>
      <p:grpSpPr>
        <a:xfrm>
          <a:off x="0" y="0"/>
          <a:ext cx="0" cy="0"/>
          <a:chOff x="0" y="0"/>
          <a:chExt cx="0" cy="0"/>
        </a:xfrm>
      </p:grpSpPr>
      <p:sp>
        <p:nvSpPr>
          <p:cNvPr id="1330" name="Google Shape;1330;p140"/>
          <p:cNvSpPr/>
          <p:nvPr/>
        </p:nvSpPr>
        <p:spPr>
          <a:xfrm>
            <a:off x="685695" y="6248400"/>
            <a:ext cx="1904706"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331" name="Google Shape;1331;p140"/>
          <p:cNvSpPr/>
          <p:nvPr/>
        </p:nvSpPr>
        <p:spPr>
          <a:xfrm>
            <a:off x="3123718" y="6248400"/>
            <a:ext cx="2895153"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332" name="Google Shape;1332;p140"/>
          <p:cNvSpPr txBox="1">
            <a:spLocks noGrp="1"/>
          </p:cNvSpPr>
          <p:nvPr>
            <p:ph type="title"/>
          </p:nvPr>
        </p:nvSpPr>
        <p:spPr>
          <a:xfrm>
            <a:off x="677229" y="228600"/>
            <a:ext cx="7771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1"/>
              </a:buClr>
              <a:buSzPts val="4000"/>
              <a:buFont typeface="Arial"/>
              <a:buNone/>
            </a:pPr>
            <a:r>
              <a:rPr lang="en-US">
                <a:solidFill>
                  <a:schemeClr val="dk1"/>
                </a:solidFill>
              </a:rPr>
              <a:t>Constructors</a:t>
            </a:r>
            <a:endParaRPr/>
          </a:p>
        </p:txBody>
      </p:sp>
      <p:sp>
        <p:nvSpPr>
          <p:cNvPr id="1333" name="Google Shape;1333;p140"/>
          <p:cNvSpPr txBox="1">
            <a:spLocks noGrp="1"/>
          </p:cNvSpPr>
          <p:nvPr>
            <p:ph type="body" idx="1"/>
          </p:nvPr>
        </p:nvSpPr>
        <p:spPr>
          <a:xfrm>
            <a:off x="711090" y="1447800"/>
            <a:ext cx="7771200" cy="5029200"/>
          </a:xfrm>
          <a:prstGeom prst="rect">
            <a:avLst/>
          </a:prstGeom>
          <a:noFill/>
          <a:ln>
            <a:noFill/>
          </a:ln>
        </p:spPr>
        <p:txBody>
          <a:bodyPr spcFirstLastPara="1" wrap="square" lIns="91425" tIns="45700" rIns="91425" bIns="45700" anchor="t" anchorCtr="0">
            <a:normAutofit lnSpcReduction="10000"/>
          </a:bodyPr>
          <a:lstStyle/>
          <a:p>
            <a:pPr marL="341313" lvl="0" indent="-341313" algn="l" rtl="0">
              <a:spcBef>
                <a:spcPts val="0"/>
              </a:spcBef>
              <a:spcAft>
                <a:spcPts val="0"/>
              </a:spcAft>
              <a:buClr>
                <a:schemeClr val="dk1"/>
              </a:buClr>
              <a:buSzPts val="2210"/>
              <a:buFont typeface="Times New Roman"/>
              <a:buChar char="•"/>
            </a:pPr>
            <a:r>
              <a:rPr lang="en-US"/>
              <a:t>There is no need to write any statement to invoke the constructor function.</a:t>
            </a:r>
            <a:endParaRPr/>
          </a:p>
          <a:p>
            <a:pPr marL="341313" lvl="0" indent="-341313" algn="l" rtl="0">
              <a:spcBef>
                <a:spcPts val="580"/>
              </a:spcBef>
              <a:spcAft>
                <a:spcPts val="0"/>
              </a:spcAft>
              <a:buClr>
                <a:schemeClr val="dk1"/>
              </a:buClr>
              <a:buSzPts val="2210"/>
              <a:buFont typeface="Times New Roman"/>
              <a:buChar char="•"/>
            </a:pPr>
            <a:r>
              <a:rPr lang="en-US"/>
              <a:t>If a ‘normal’ member function is defined for zero initialization, we would need to invoke this function for each of the objects separately.</a:t>
            </a:r>
            <a:endParaRPr/>
          </a:p>
          <a:p>
            <a:pPr marL="274320" lvl="0" indent="-274320" algn="l" rtl="0">
              <a:spcBef>
                <a:spcPts val="580"/>
              </a:spcBef>
              <a:spcAft>
                <a:spcPts val="0"/>
              </a:spcAft>
              <a:buSzPts val="2210"/>
              <a:buChar char="⚫"/>
            </a:pPr>
            <a:r>
              <a:rPr lang="en-US"/>
              <a:t>The syntax generally is as given below :</a:t>
            </a:r>
            <a:endParaRPr/>
          </a:p>
          <a:p>
            <a:pPr marL="274320" lvl="0" indent="-274320" algn="l" rtl="0">
              <a:spcBef>
                <a:spcPts val="580"/>
              </a:spcBef>
              <a:spcAft>
                <a:spcPts val="0"/>
              </a:spcAft>
              <a:buSzPts val="2210"/>
              <a:buNone/>
            </a:pPr>
            <a:r>
              <a:rPr lang="en-US"/>
              <a:t>   &lt;class name&gt; { arguments} ;</a:t>
            </a:r>
            <a:endParaRPr/>
          </a:p>
          <a:p>
            <a:pPr marL="341313" lvl="0" indent="-341313" algn="l" rtl="0">
              <a:spcBef>
                <a:spcPts val="580"/>
              </a:spcBef>
              <a:spcAft>
                <a:spcPts val="0"/>
              </a:spcAft>
              <a:buClr>
                <a:schemeClr val="dk1"/>
              </a:buClr>
              <a:buSzPts val="2210"/>
              <a:buFont typeface="Times New Roman"/>
              <a:buChar char="•"/>
            </a:pPr>
            <a:r>
              <a:rPr lang="en-US"/>
              <a:t>A constructor that accepts no parameters is called the default constructor.</a:t>
            </a:r>
            <a:endParaRPr/>
          </a:p>
          <a:p>
            <a:pPr marL="341313" lvl="0" indent="-341313" algn="l" rtl="0">
              <a:spcBef>
                <a:spcPts val="580"/>
              </a:spcBef>
              <a:spcAft>
                <a:spcPts val="0"/>
              </a:spcAft>
              <a:buClr>
                <a:schemeClr val="dk1"/>
              </a:buClr>
              <a:buSzPts val="2210"/>
              <a:buFont typeface="Times New Roman"/>
              <a:buChar char="•"/>
            </a:pPr>
            <a:r>
              <a:rPr lang="en-US"/>
              <a:t>The default constructor for class A is A : : A ( )</a:t>
            </a:r>
            <a:endParaRPr/>
          </a:p>
          <a:p>
            <a:pPr marL="341313" lvl="0" indent="-341313" algn="l" rtl="0">
              <a:spcBef>
                <a:spcPts val="580"/>
              </a:spcBef>
              <a:spcAft>
                <a:spcPts val="0"/>
              </a:spcAft>
              <a:buClr>
                <a:schemeClr val="dk1"/>
              </a:buClr>
              <a:buSzPts val="2210"/>
              <a:buFont typeface="Times New Roman"/>
              <a:buChar char="•"/>
            </a:pPr>
            <a:r>
              <a:rPr lang="en-US"/>
              <a:t>When a constructor is declared for a class initialization of the class objects becomes mandatory.</a:t>
            </a:r>
            <a:endParaRPr/>
          </a:p>
          <a:p>
            <a:pPr marL="341313" lvl="0" indent="-200978" algn="l" rtl="0">
              <a:spcBef>
                <a:spcPts val="580"/>
              </a:spcBef>
              <a:spcAft>
                <a:spcPts val="0"/>
              </a:spcAft>
              <a:buClr>
                <a:srgbClr val="FFFFFF"/>
              </a:buClr>
              <a:buSzPts val="2210"/>
              <a:buFont typeface="Times New Roman"/>
              <a:buNone/>
            </a:pPr>
            <a:endParaRPr/>
          </a:p>
        </p:txBody>
      </p:sp>
      <p:sp>
        <p:nvSpPr>
          <p:cNvPr id="1334" name="Google Shape;1334;p140"/>
          <p:cNvSpPr txBox="1"/>
          <p:nvPr/>
        </p:nvSpPr>
        <p:spPr>
          <a:xfrm>
            <a:off x="6562065" y="1066800"/>
            <a:ext cx="1244741" cy="371513"/>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FFFFFF"/>
              </a:buClr>
              <a:buSzPts val="1800"/>
              <a:buFont typeface="Garamond"/>
              <a:buNone/>
            </a:pPr>
            <a:r>
              <a:rPr lang="en-US" sz="1800">
                <a:solidFill>
                  <a:srgbClr val="FFFFFF"/>
                </a:solidFill>
                <a:latin typeface="Garamond"/>
                <a:ea typeface="Garamond"/>
                <a:cs typeface="Garamond"/>
                <a:sym typeface="Garamond"/>
              </a:rPr>
              <a:t>continue …</a:t>
            </a:r>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3">
                                            <p:txEl>
                                              <p:pRg st="0" end="0"/>
                                            </p:txEl>
                                          </p:spTgt>
                                        </p:tgtEl>
                                        <p:attrNameLst>
                                          <p:attrName>style.visibility</p:attrName>
                                        </p:attrNameLst>
                                      </p:cBhvr>
                                      <p:to>
                                        <p:strVal val="visible"/>
                                      </p:to>
                                    </p:set>
                                    <p:animEffect transition="in" filter="fade">
                                      <p:cBhvr>
                                        <p:cTn id="7" dur="500"/>
                                        <p:tgtEl>
                                          <p:spTgt spid="13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3">
                                            <p:txEl>
                                              <p:pRg st="1" end="1"/>
                                            </p:txEl>
                                          </p:spTgt>
                                        </p:tgtEl>
                                        <p:attrNameLst>
                                          <p:attrName>style.visibility</p:attrName>
                                        </p:attrNameLst>
                                      </p:cBhvr>
                                      <p:to>
                                        <p:strVal val="visible"/>
                                      </p:to>
                                    </p:set>
                                    <p:animEffect transition="in" filter="fade">
                                      <p:cBhvr>
                                        <p:cTn id="12" dur="500"/>
                                        <p:tgtEl>
                                          <p:spTgt spid="13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3">
                                            <p:txEl>
                                              <p:pRg st="2" end="2"/>
                                            </p:txEl>
                                          </p:spTgt>
                                        </p:tgtEl>
                                        <p:attrNameLst>
                                          <p:attrName>style.visibility</p:attrName>
                                        </p:attrNameLst>
                                      </p:cBhvr>
                                      <p:to>
                                        <p:strVal val="visible"/>
                                      </p:to>
                                    </p:set>
                                    <p:animEffect transition="in" filter="fade">
                                      <p:cBhvr>
                                        <p:cTn id="17" dur="500"/>
                                        <p:tgtEl>
                                          <p:spTgt spid="13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33">
                                            <p:txEl>
                                              <p:pRg st="3" end="3"/>
                                            </p:txEl>
                                          </p:spTgt>
                                        </p:tgtEl>
                                        <p:attrNameLst>
                                          <p:attrName>style.visibility</p:attrName>
                                        </p:attrNameLst>
                                      </p:cBhvr>
                                      <p:to>
                                        <p:strVal val="visible"/>
                                      </p:to>
                                    </p:set>
                                    <p:animEffect transition="in" filter="fade">
                                      <p:cBhvr>
                                        <p:cTn id="22" dur="500"/>
                                        <p:tgtEl>
                                          <p:spTgt spid="13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33">
                                            <p:txEl>
                                              <p:pRg st="4" end="4"/>
                                            </p:txEl>
                                          </p:spTgt>
                                        </p:tgtEl>
                                        <p:attrNameLst>
                                          <p:attrName>style.visibility</p:attrName>
                                        </p:attrNameLst>
                                      </p:cBhvr>
                                      <p:to>
                                        <p:strVal val="visible"/>
                                      </p:to>
                                    </p:set>
                                    <p:animEffect transition="in" filter="fade">
                                      <p:cBhvr>
                                        <p:cTn id="27" dur="500"/>
                                        <p:tgtEl>
                                          <p:spTgt spid="133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33">
                                            <p:txEl>
                                              <p:pRg st="5" end="5"/>
                                            </p:txEl>
                                          </p:spTgt>
                                        </p:tgtEl>
                                        <p:attrNameLst>
                                          <p:attrName>style.visibility</p:attrName>
                                        </p:attrNameLst>
                                      </p:cBhvr>
                                      <p:to>
                                        <p:strVal val="visible"/>
                                      </p:to>
                                    </p:set>
                                    <p:animEffect transition="in" filter="fade">
                                      <p:cBhvr>
                                        <p:cTn id="32" dur="500"/>
                                        <p:tgtEl>
                                          <p:spTgt spid="133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33">
                                            <p:txEl>
                                              <p:pRg st="6" end="6"/>
                                            </p:txEl>
                                          </p:spTgt>
                                        </p:tgtEl>
                                        <p:attrNameLst>
                                          <p:attrName>style.visibility</p:attrName>
                                        </p:attrNameLst>
                                      </p:cBhvr>
                                      <p:to>
                                        <p:strVal val="visible"/>
                                      </p:to>
                                    </p:set>
                                    <p:animEffect transition="in" filter="fade">
                                      <p:cBhvr>
                                        <p:cTn id="37" dur="500"/>
                                        <p:tgtEl>
                                          <p:spTgt spid="133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33">
                                            <p:txEl>
                                              <p:pRg st="7" end="7"/>
                                            </p:txEl>
                                          </p:spTgt>
                                        </p:tgtEl>
                                        <p:attrNameLst>
                                          <p:attrName>style.visibility</p:attrName>
                                        </p:attrNameLst>
                                      </p:cBhvr>
                                      <p:to>
                                        <p:strVal val="visible"/>
                                      </p:to>
                                    </p:set>
                                    <p:animEffect transition="in" filter="fade">
                                      <p:cBhvr>
                                        <p:cTn id="42" dur="500"/>
                                        <p:tgtEl>
                                          <p:spTgt spid="133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338"/>
        <p:cNvGrpSpPr/>
        <p:nvPr/>
      </p:nvGrpSpPr>
      <p:grpSpPr>
        <a:xfrm>
          <a:off x="0" y="0"/>
          <a:ext cx="0" cy="0"/>
          <a:chOff x="0" y="0"/>
          <a:chExt cx="0" cy="0"/>
        </a:xfrm>
      </p:grpSpPr>
      <p:sp>
        <p:nvSpPr>
          <p:cNvPr id="1339" name="Google Shape;1339;p141"/>
          <p:cNvSpPr/>
          <p:nvPr/>
        </p:nvSpPr>
        <p:spPr>
          <a:xfrm>
            <a:off x="685695" y="6248400"/>
            <a:ext cx="1904706"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340" name="Google Shape;1340;p141"/>
          <p:cNvSpPr/>
          <p:nvPr/>
        </p:nvSpPr>
        <p:spPr>
          <a:xfrm>
            <a:off x="3123718" y="6248400"/>
            <a:ext cx="2895153"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341" name="Google Shape;1341;p141"/>
          <p:cNvSpPr txBox="1">
            <a:spLocks noGrp="1"/>
          </p:cNvSpPr>
          <p:nvPr>
            <p:ph type="title"/>
          </p:nvPr>
        </p:nvSpPr>
        <p:spPr>
          <a:xfrm>
            <a:off x="677229" y="228600"/>
            <a:ext cx="7771200" cy="762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1"/>
              </a:buClr>
              <a:buSzPts val="4000"/>
              <a:buFont typeface="Arial"/>
              <a:buNone/>
            </a:pPr>
            <a:r>
              <a:rPr lang="en-US">
                <a:solidFill>
                  <a:schemeClr val="dk1"/>
                </a:solidFill>
              </a:rPr>
              <a:t>Characteristics</a:t>
            </a:r>
            <a:r>
              <a:rPr lang="en-US">
                <a:solidFill>
                  <a:srgbClr val="FFFFFF"/>
                </a:solidFill>
              </a:rPr>
              <a:t> </a:t>
            </a:r>
            <a:r>
              <a:rPr lang="en-US">
                <a:solidFill>
                  <a:schemeClr val="dk1"/>
                </a:solidFill>
              </a:rPr>
              <a:t>Constructors</a:t>
            </a:r>
            <a:endParaRPr/>
          </a:p>
        </p:txBody>
      </p:sp>
      <p:sp>
        <p:nvSpPr>
          <p:cNvPr id="1342" name="Google Shape;1342;p141"/>
          <p:cNvSpPr txBox="1">
            <a:spLocks noGrp="1"/>
          </p:cNvSpPr>
          <p:nvPr>
            <p:ph type="body" idx="1"/>
          </p:nvPr>
        </p:nvSpPr>
        <p:spPr>
          <a:xfrm>
            <a:off x="711090" y="1066800"/>
            <a:ext cx="7771200" cy="5410200"/>
          </a:xfrm>
          <a:prstGeom prst="rect">
            <a:avLst/>
          </a:prstGeom>
          <a:noFill/>
          <a:ln>
            <a:noFill/>
          </a:ln>
        </p:spPr>
        <p:txBody>
          <a:bodyPr spcFirstLastPara="1" wrap="square" lIns="91425" tIns="45700" rIns="91425" bIns="45700" anchor="t" anchorCtr="0">
            <a:normAutofit fontScale="92500" lnSpcReduction="20000"/>
          </a:bodyPr>
          <a:lstStyle/>
          <a:p>
            <a:pPr marL="341313" lvl="0" indent="-341313" algn="l" rtl="0">
              <a:spcBef>
                <a:spcPts val="0"/>
              </a:spcBef>
              <a:spcAft>
                <a:spcPts val="0"/>
              </a:spcAft>
              <a:buClr>
                <a:schemeClr val="dk1"/>
              </a:buClr>
              <a:buSzPct val="85000"/>
              <a:buFont typeface="Arial"/>
              <a:buChar char="•"/>
            </a:pPr>
            <a:r>
              <a:rPr lang="en-US"/>
              <a:t>They should be declared in the public section.</a:t>
            </a:r>
            <a:endParaRPr/>
          </a:p>
          <a:p>
            <a:pPr marL="341313" lvl="0" indent="-341313" algn="l" rtl="0">
              <a:spcBef>
                <a:spcPts val="580"/>
              </a:spcBef>
              <a:spcAft>
                <a:spcPts val="0"/>
              </a:spcAft>
              <a:buClr>
                <a:schemeClr val="dk1"/>
              </a:buClr>
              <a:buSzPct val="85000"/>
              <a:buFont typeface="Arial"/>
              <a:buChar char="•"/>
            </a:pPr>
            <a:r>
              <a:rPr lang="en-US"/>
              <a:t>They are invoked automatically when the objects are created.</a:t>
            </a:r>
            <a:endParaRPr/>
          </a:p>
          <a:p>
            <a:pPr marL="341313" lvl="0" indent="-341313" algn="l" rtl="0">
              <a:spcBef>
                <a:spcPts val="580"/>
              </a:spcBef>
              <a:spcAft>
                <a:spcPts val="0"/>
              </a:spcAft>
              <a:buClr>
                <a:schemeClr val="dk1"/>
              </a:buClr>
              <a:buSzPct val="85000"/>
              <a:buFont typeface="Arial"/>
              <a:buChar char="•"/>
            </a:pPr>
            <a:r>
              <a:rPr lang="en-US"/>
              <a:t>They do not have return types, not even void and they cannot return values.</a:t>
            </a:r>
            <a:endParaRPr/>
          </a:p>
          <a:p>
            <a:pPr marL="341313" lvl="0" indent="-341313" algn="l" rtl="0">
              <a:spcBef>
                <a:spcPts val="580"/>
              </a:spcBef>
              <a:spcAft>
                <a:spcPts val="0"/>
              </a:spcAft>
              <a:buClr>
                <a:schemeClr val="dk1"/>
              </a:buClr>
              <a:buSzPct val="85000"/>
              <a:buFont typeface="Arial"/>
              <a:buChar char="•"/>
            </a:pPr>
            <a:r>
              <a:rPr lang="en-US"/>
              <a:t>They cannot be inherited, though a derived class can call the base class constructor.</a:t>
            </a:r>
            <a:endParaRPr/>
          </a:p>
          <a:p>
            <a:pPr marL="341313" lvl="0" indent="-341313" algn="l" rtl="0">
              <a:spcBef>
                <a:spcPts val="580"/>
              </a:spcBef>
              <a:spcAft>
                <a:spcPts val="0"/>
              </a:spcAft>
              <a:buClr>
                <a:schemeClr val="dk1"/>
              </a:buClr>
              <a:buSzPct val="85000"/>
              <a:buFont typeface="Arial"/>
              <a:buChar char="•"/>
            </a:pPr>
            <a:r>
              <a:rPr lang="en-US"/>
              <a:t>Like other C++ functions, Constructors can have default arguments.</a:t>
            </a:r>
            <a:endParaRPr/>
          </a:p>
          <a:p>
            <a:pPr marL="341313" lvl="0" indent="-341313" algn="l" rtl="0">
              <a:spcBef>
                <a:spcPts val="580"/>
              </a:spcBef>
              <a:spcAft>
                <a:spcPts val="0"/>
              </a:spcAft>
              <a:buClr>
                <a:schemeClr val="dk1"/>
              </a:buClr>
              <a:buSzPct val="85000"/>
              <a:buFont typeface="Arial"/>
              <a:buChar char="•"/>
            </a:pPr>
            <a:r>
              <a:rPr lang="en-US"/>
              <a:t>Constructors can not be virtual.</a:t>
            </a:r>
            <a:endParaRPr/>
          </a:p>
          <a:p>
            <a:pPr marL="341313" lvl="0" indent="-341313" algn="l" rtl="0">
              <a:spcBef>
                <a:spcPts val="580"/>
              </a:spcBef>
              <a:spcAft>
                <a:spcPts val="0"/>
              </a:spcAft>
              <a:buClr>
                <a:schemeClr val="dk1"/>
              </a:buClr>
              <a:buSzPct val="85000"/>
              <a:buFont typeface="Arial"/>
              <a:buChar char="•"/>
            </a:pPr>
            <a:r>
              <a:rPr lang="en-US"/>
              <a:t>We can not refer to their addresses.</a:t>
            </a:r>
            <a:endParaRPr/>
          </a:p>
          <a:p>
            <a:pPr marL="341313" lvl="0" indent="-341313" algn="l" rtl="0">
              <a:spcBef>
                <a:spcPts val="580"/>
              </a:spcBef>
              <a:spcAft>
                <a:spcPts val="0"/>
              </a:spcAft>
              <a:buClr>
                <a:schemeClr val="dk1"/>
              </a:buClr>
              <a:buSzPct val="85000"/>
              <a:buFont typeface="Arial"/>
              <a:buChar char="•"/>
            </a:pPr>
            <a:r>
              <a:rPr lang="en-US"/>
              <a:t>An object with a constructor (or destructor) can not be used as a member of a union.</a:t>
            </a:r>
            <a:endParaRPr/>
          </a:p>
          <a:p>
            <a:pPr marL="341313" lvl="0" indent="-341313" algn="l" rtl="0">
              <a:spcBef>
                <a:spcPts val="580"/>
              </a:spcBef>
              <a:spcAft>
                <a:spcPts val="0"/>
              </a:spcAft>
              <a:buClr>
                <a:schemeClr val="dk1"/>
              </a:buClr>
              <a:buSzPct val="85000"/>
              <a:buFont typeface="Arial"/>
              <a:buChar char="•"/>
            </a:pPr>
            <a:r>
              <a:rPr lang="en-US"/>
              <a:t>They make ‘implicit calls’ to the operators </a:t>
            </a:r>
            <a:r>
              <a:rPr lang="en-US" b="1" i="1"/>
              <a:t>new</a:t>
            </a:r>
            <a:r>
              <a:rPr lang="en-US"/>
              <a:t> and </a:t>
            </a:r>
            <a:r>
              <a:rPr lang="en-US" b="1" i="1"/>
              <a:t>delete</a:t>
            </a:r>
            <a:r>
              <a:rPr lang="en-US"/>
              <a:t> when memory allocation is required.</a:t>
            </a:r>
            <a:endParaRPr/>
          </a:p>
          <a:p>
            <a:pPr marL="341313" lvl="0" indent="-211503" algn="l" rtl="0">
              <a:spcBef>
                <a:spcPts val="580"/>
              </a:spcBef>
              <a:spcAft>
                <a:spcPts val="0"/>
              </a:spcAft>
              <a:buClr>
                <a:schemeClr val="dk1"/>
              </a:buClr>
              <a:buSzPct val="85000"/>
              <a:buFont typeface="Arial"/>
              <a:buNone/>
            </a:pPr>
            <a:endParaRPr/>
          </a:p>
          <a:p>
            <a:pPr marL="341313" lvl="0" indent="-211503" algn="l" rtl="0">
              <a:spcBef>
                <a:spcPts val="580"/>
              </a:spcBef>
              <a:spcAft>
                <a:spcPts val="0"/>
              </a:spcAft>
              <a:buClr>
                <a:schemeClr val="dk1"/>
              </a:buClr>
              <a:buSzPct val="85000"/>
              <a:buFont typeface="Arial"/>
              <a:buNone/>
            </a:pPr>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42">
                                            <p:txEl>
                                              <p:pRg st="0" end="0"/>
                                            </p:txEl>
                                          </p:spTgt>
                                        </p:tgtEl>
                                        <p:attrNameLst>
                                          <p:attrName>style.visibility</p:attrName>
                                        </p:attrNameLst>
                                      </p:cBhvr>
                                      <p:to>
                                        <p:strVal val="visible"/>
                                      </p:to>
                                    </p:set>
                                    <p:animEffect transition="in" filter="fade">
                                      <p:cBhvr>
                                        <p:cTn id="7" dur="500"/>
                                        <p:tgtEl>
                                          <p:spTgt spid="13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2">
                                            <p:txEl>
                                              <p:pRg st="1" end="1"/>
                                            </p:txEl>
                                          </p:spTgt>
                                        </p:tgtEl>
                                        <p:attrNameLst>
                                          <p:attrName>style.visibility</p:attrName>
                                        </p:attrNameLst>
                                      </p:cBhvr>
                                      <p:to>
                                        <p:strVal val="visible"/>
                                      </p:to>
                                    </p:set>
                                    <p:animEffect transition="in" filter="fade">
                                      <p:cBhvr>
                                        <p:cTn id="12" dur="500"/>
                                        <p:tgtEl>
                                          <p:spTgt spid="13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42">
                                            <p:txEl>
                                              <p:pRg st="2" end="2"/>
                                            </p:txEl>
                                          </p:spTgt>
                                        </p:tgtEl>
                                        <p:attrNameLst>
                                          <p:attrName>style.visibility</p:attrName>
                                        </p:attrNameLst>
                                      </p:cBhvr>
                                      <p:to>
                                        <p:strVal val="visible"/>
                                      </p:to>
                                    </p:set>
                                    <p:animEffect transition="in" filter="fade">
                                      <p:cBhvr>
                                        <p:cTn id="17" dur="500"/>
                                        <p:tgtEl>
                                          <p:spTgt spid="13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42">
                                            <p:txEl>
                                              <p:pRg st="3" end="3"/>
                                            </p:txEl>
                                          </p:spTgt>
                                        </p:tgtEl>
                                        <p:attrNameLst>
                                          <p:attrName>style.visibility</p:attrName>
                                        </p:attrNameLst>
                                      </p:cBhvr>
                                      <p:to>
                                        <p:strVal val="visible"/>
                                      </p:to>
                                    </p:set>
                                    <p:animEffect transition="in" filter="fade">
                                      <p:cBhvr>
                                        <p:cTn id="22" dur="500"/>
                                        <p:tgtEl>
                                          <p:spTgt spid="13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42">
                                            <p:txEl>
                                              <p:pRg st="4" end="4"/>
                                            </p:txEl>
                                          </p:spTgt>
                                        </p:tgtEl>
                                        <p:attrNameLst>
                                          <p:attrName>style.visibility</p:attrName>
                                        </p:attrNameLst>
                                      </p:cBhvr>
                                      <p:to>
                                        <p:strVal val="visible"/>
                                      </p:to>
                                    </p:set>
                                    <p:animEffect transition="in" filter="fade">
                                      <p:cBhvr>
                                        <p:cTn id="27" dur="500"/>
                                        <p:tgtEl>
                                          <p:spTgt spid="134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42">
                                            <p:txEl>
                                              <p:pRg st="5" end="5"/>
                                            </p:txEl>
                                          </p:spTgt>
                                        </p:tgtEl>
                                        <p:attrNameLst>
                                          <p:attrName>style.visibility</p:attrName>
                                        </p:attrNameLst>
                                      </p:cBhvr>
                                      <p:to>
                                        <p:strVal val="visible"/>
                                      </p:to>
                                    </p:set>
                                    <p:animEffect transition="in" filter="fade">
                                      <p:cBhvr>
                                        <p:cTn id="32" dur="500"/>
                                        <p:tgtEl>
                                          <p:spTgt spid="134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42">
                                            <p:txEl>
                                              <p:pRg st="6" end="6"/>
                                            </p:txEl>
                                          </p:spTgt>
                                        </p:tgtEl>
                                        <p:attrNameLst>
                                          <p:attrName>style.visibility</p:attrName>
                                        </p:attrNameLst>
                                      </p:cBhvr>
                                      <p:to>
                                        <p:strVal val="visible"/>
                                      </p:to>
                                    </p:set>
                                    <p:animEffect transition="in" filter="fade">
                                      <p:cBhvr>
                                        <p:cTn id="37" dur="500"/>
                                        <p:tgtEl>
                                          <p:spTgt spid="134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42">
                                            <p:txEl>
                                              <p:pRg st="7" end="7"/>
                                            </p:txEl>
                                          </p:spTgt>
                                        </p:tgtEl>
                                        <p:attrNameLst>
                                          <p:attrName>style.visibility</p:attrName>
                                        </p:attrNameLst>
                                      </p:cBhvr>
                                      <p:to>
                                        <p:strVal val="visible"/>
                                      </p:to>
                                    </p:set>
                                    <p:animEffect transition="in" filter="fade">
                                      <p:cBhvr>
                                        <p:cTn id="42" dur="500"/>
                                        <p:tgtEl>
                                          <p:spTgt spid="134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42">
                                            <p:txEl>
                                              <p:pRg st="8" end="8"/>
                                            </p:txEl>
                                          </p:spTgt>
                                        </p:tgtEl>
                                        <p:attrNameLst>
                                          <p:attrName>style.visibility</p:attrName>
                                        </p:attrNameLst>
                                      </p:cBhvr>
                                      <p:to>
                                        <p:strVal val="visible"/>
                                      </p:to>
                                    </p:set>
                                    <p:animEffect transition="in" filter="fade">
                                      <p:cBhvr>
                                        <p:cTn id="47" dur="500"/>
                                        <p:tgtEl>
                                          <p:spTgt spid="134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342">
                                            <p:txEl>
                                              <p:pRg st="9" end="9"/>
                                            </p:txEl>
                                          </p:spTgt>
                                        </p:tgtEl>
                                        <p:attrNameLst>
                                          <p:attrName>style.visibility</p:attrName>
                                        </p:attrNameLst>
                                      </p:cBhvr>
                                      <p:to>
                                        <p:strVal val="visible"/>
                                      </p:to>
                                    </p:set>
                                    <p:animEffect transition="in" filter="fade">
                                      <p:cBhvr>
                                        <p:cTn id="52" dur="500"/>
                                        <p:tgtEl>
                                          <p:spTgt spid="134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342">
                                            <p:txEl>
                                              <p:pRg st="10" end="10"/>
                                            </p:txEl>
                                          </p:spTgt>
                                        </p:tgtEl>
                                        <p:attrNameLst>
                                          <p:attrName>style.visibility</p:attrName>
                                        </p:attrNameLst>
                                      </p:cBhvr>
                                      <p:to>
                                        <p:strVal val="visible"/>
                                      </p:to>
                                    </p:set>
                                    <p:animEffect transition="in" filter="fade">
                                      <p:cBhvr>
                                        <p:cTn id="57" dur="500"/>
                                        <p:tgtEl>
                                          <p:spTgt spid="134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346"/>
        <p:cNvGrpSpPr/>
        <p:nvPr/>
      </p:nvGrpSpPr>
      <p:grpSpPr>
        <a:xfrm>
          <a:off x="0" y="0"/>
          <a:ext cx="0" cy="0"/>
          <a:chOff x="0" y="0"/>
          <a:chExt cx="0" cy="0"/>
        </a:xfrm>
      </p:grpSpPr>
      <p:sp>
        <p:nvSpPr>
          <p:cNvPr id="1347" name="Google Shape;1347;p14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Constructor Types</a:t>
            </a:r>
            <a:endParaRPr/>
          </a:p>
        </p:txBody>
      </p:sp>
      <p:sp>
        <p:nvSpPr>
          <p:cNvPr id="1348" name="Google Shape;1348;p142"/>
          <p:cNvSpPr txBox="1">
            <a:spLocks noGrp="1"/>
          </p:cNvSpPr>
          <p:nvPr>
            <p:ph type="body" idx="1"/>
          </p:nvPr>
        </p:nvSpPr>
        <p:spPr>
          <a:xfrm>
            <a:off x="914400" y="1447800"/>
            <a:ext cx="7772400" cy="5410200"/>
          </a:xfrm>
          <a:prstGeom prst="rect">
            <a:avLst/>
          </a:prstGeom>
          <a:noFill/>
          <a:ln>
            <a:noFill/>
          </a:ln>
        </p:spPr>
        <p:txBody>
          <a:bodyPr spcFirstLastPara="1" wrap="square" lIns="91425" tIns="45700" rIns="91425" bIns="45700" anchor="t" anchorCtr="0">
            <a:normAutofit/>
          </a:bodyPr>
          <a:lstStyle/>
          <a:p>
            <a:pPr marL="274320" lvl="0" indent="-274320" algn="l" rtl="0">
              <a:lnSpc>
                <a:spcPct val="120000"/>
              </a:lnSpc>
              <a:spcBef>
                <a:spcPts val="0"/>
              </a:spcBef>
              <a:spcAft>
                <a:spcPts val="0"/>
              </a:spcAft>
              <a:buSzPts val="2210"/>
              <a:buNone/>
            </a:pPr>
            <a:r>
              <a:rPr lang="en-US"/>
              <a:t>The constructor is automatically called when an object is created </a:t>
            </a:r>
            <a:endParaRPr/>
          </a:p>
          <a:p>
            <a:pPr marL="274320" lvl="0" indent="-274320" algn="l" rtl="0">
              <a:lnSpc>
                <a:spcPct val="120000"/>
              </a:lnSpc>
              <a:spcBef>
                <a:spcPts val="0"/>
              </a:spcBef>
              <a:spcAft>
                <a:spcPts val="0"/>
              </a:spcAft>
              <a:buSzPts val="2210"/>
              <a:buNone/>
            </a:pPr>
            <a:r>
              <a:rPr lang="en-US"/>
              <a:t>There are several forms in which a constructor can take its shape namely:</a:t>
            </a:r>
            <a:endParaRPr/>
          </a:p>
          <a:p>
            <a:pPr marL="274320" lvl="0" indent="-274320" algn="l" rtl="0">
              <a:lnSpc>
                <a:spcPct val="120000"/>
              </a:lnSpc>
              <a:spcBef>
                <a:spcPts val="0"/>
              </a:spcBef>
              <a:spcAft>
                <a:spcPts val="0"/>
              </a:spcAft>
              <a:buSzPts val="2210"/>
              <a:buFont typeface="Noto Sans Symbols"/>
              <a:buChar char="✔"/>
            </a:pPr>
            <a:r>
              <a:rPr lang="en-US"/>
              <a:t>Default Constructor</a:t>
            </a:r>
            <a:endParaRPr/>
          </a:p>
          <a:p>
            <a:pPr marL="274320" lvl="0" indent="-274320" algn="l" rtl="0">
              <a:lnSpc>
                <a:spcPct val="120000"/>
              </a:lnSpc>
              <a:spcBef>
                <a:spcPts val="0"/>
              </a:spcBef>
              <a:spcAft>
                <a:spcPts val="0"/>
              </a:spcAft>
              <a:buSzPts val="2210"/>
              <a:buFont typeface="Noto Sans Symbols"/>
              <a:buChar char="✔"/>
            </a:pPr>
            <a:r>
              <a:rPr lang="en-US"/>
              <a:t>Parameterized Constructors</a:t>
            </a:r>
            <a:endParaRPr/>
          </a:p>
          <a:p>
            <a:pPr marL="274320" lvl="0" indent="-274320" algn="l" rtl="0">
              <a:lnSpc>
                <a:spcPct val="120000"/>
              </a:lnSpc>
              <a:spcBef>
                <a:spcPts val="0"/>
              </a:spcBef>
              <a:spcAft>
                <a:spcPts val="0"/>
              </a:spcAft>
              <a:buSzPts val="2210"/>
              <a:buFont typeface="Noto Sans Symbols"/>
              <a:buChar char="✔"/>
            </a:pPr>
            <a:r>
              <a:rPr lang="en-US"/>
              <a:t>Copy constructor</a:t>
            </a:r>
            <a:endParaRPr/>
          </a:p>
          <a:p>
            <a:pPr marL="274320" lvl="0" indent="-274320" algn="l" rtl="0">
              <a:lnSpc>
                <a:spcPct val="120000"/>
              </a:lnSpc>
              <a:spcBef>
                <a:spcPts val="0"/>
              </a:spcBef>
              <a:spcAft>
                <a:spcPts val="0"/>
              </a:spcAft>
              <a:buSzPts val="2210"/>
              <a:buNone/>
            </a:pPr>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143"/>
          <p:cNvSpPr/>
          <p:nvPr/>
        </p:nvSpPr>
        <p:spPr>
          <a:xfrm>
            <a:off x="685695" y="6248400"/>
            <a:ext cx="1904706"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354" name="Google Shape;1354;p143"/>
          <p:cNvSpPr/>
          <p:nvPr/>
        </p:nvSpPr>
        <p:spPr>
          <a:xfrm>
            <a:off x="3123718" y="6248400"/>
            <a:ext cx="2895153"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355" name="Google Shape;1355;p143"/>
          <p:cNvSpPr txBox="1">
            <a:spLocks noGrp="1"/>
          </p:cNvSpPr>
          <p:nvPr>
            <p:ph type="title"/>
          </p:nvPr>
        </p:nvSpPr>
        <p:spPr>
          <a:xfrm>
            <a:off x="677229" y="228600"/>
            <a:ext cx="7771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1"/>
              </a:buClr>
              <a:buSzPts val="4000"/>
              <a:buFont typeface="Arial"/>
              <a:buNone/>
            </a:pPr>
            <a:r>
              <a:rPr lang="en-US">
                <a:solidFill>
                  <a:schemeClr val="dk1"/>
                </a:solidFill>
              </a:rPr>
              <a:t>Parameterized</a:t>
            </a:r>
            <a:r>
              <a:rPr lang="en-US">
                <a:solidFill>
                  <a:srgbClr val="FFFFFF"/>
                </a:solidFill>
              </a:rPr>
              <a:t> </a:t>
            </a:r>
            <a:r>
              <a:rPr lang="en-US">
                <a:solidFill>
                  <a:schemeClr val="dk1"/>
                </a:solidFill>
              </a:rPr>
              <a:t>Constructors</a:t>
            </a:r>
            <a:endParaRPr/>
          </a:p>
        </p:txBody>
      </p:sp>
      <p:sp>
        <p:nvSpPr>
          <p:cNvPr id="1356" name="Google Shape;1356;p143"/>
          <p:cNvSpPr txBox="1">
            <a:spLocks noGrp="1"/>
          </p:cNvSpPr>
          <p:nvPr>
            <p:ph type="body" idx="1"/>
          </p:nvPr>
        </p:nvSpPr>
        <p:spPr>
          <a:xfrm>
            <a:off x="711090" y="1447800"/>
            <a:ext cx="7771200" cy="5029200"/>
          </a:xfrm>
          <a:prstGeom prst="rect">
            <a:avLst/>
          </a:prstGeom>
          <a:noFill/>
          <a:ln>
            <a:noFill/>
          </a:ln>
        </p:spPr>
        <p:txBody>
          <a:bodyPr spcFirstLastPara="1" wrap="square" lIns="91425" tIns="45700" rIns="91425" bIns="45700" anchor="t" anchorCtr="0">
            <a:normAutofit/>
          </a:bodyPr>
          <a:lstStyle/>
          <a:p>
            <a:pPr marL="341313" lvl="0" indent="-341313" algn="l" rtl="0">
              <a:spcBef>
                <a:spcPts val="0"/>
              </a:spcBef>
              <a:spcAft>
                <a:spcPts val="0"/>
              </a:spcAft>
              <a:buClr>
                <a:srgbClr val="FFFFFF"/>
              </a:buClr>
              <a:buSzPts val="2210"/>
              <a:buFont typeface="Times New Roman"/>
              <a:buChar char="•"/>
            </a:pPr>
            <a:r>
              <a:rPr lang="en-US"/>
              <a:t>It may be necessary to initialize the various data elements of different objects with different values when they are created.</a:t>
            </a:r>
            <a:endParaRPr/>
          </a:p>
          <a:p>
            <a:pPr marL="341313" lvl="0" indent="-341313" algn="l" rtl="0">
              <a:spcBef>
                <a:spcPts val="580"/>
              </a:spcBef>
              <a:spcAft>
                <a:spcPts val="0"/>
              </a:spcAft>
              <a:buClr>
                <a:schemeClr val="dk1"/>
              </a:buClr>
              <a:buSzPts val="2210"/>
              <a:buFont typeface="Times New Roman"/>
              <a:buNone/>
            </a:pPr>
            <a:endParaRPr/>
          </a:p>
          <a:p>
            <a:pPr marL="341313" lvl="0" indent="-341313" algn="l" rtl="0">
              <a:spcBef>
                <a:spcPts val="580"/>
              </a:spcBef>
              <a:spcAft>
                <a:spcPts val="0"/>
              </a:spcAft>
              <a:buClr>
                <a:srgbClr val="FFFFFF"/>
              </a:buClr>
              <a:buSzPts val="2210"/>
              <a:buFont typeface="Times New Roman"/>
              <a:buChar char="•"/>
            </a:pPr>
            <a:r>
              <a:rPr lang="en-US"/>
              <a:t>This is achieved  by passing arguments to the constructor function when the objects are created.</a:t>
            </a:r>
            <a:endParaRPr/>
          </a:p>
          <a:p>
            <a:pPr marL="341313" lvl="0" indent="-341313" algn="l" rtl="0">
              <a:spcBef>
                <a:spcPts val="580"/>
              </a:spcBef>
              <a:spcAft>
                <a:spcPts val="0"/>
              </a:spcAft>
              <a:buClr>
                <a:schemeClr val="dk1"/>
              </a:buClr>
              <a:buSzPts val="2210"/>
              <a:buFont typeface="Times New Roman"/>
              <a:buNone/>
            </a:pPr>
            <a:endParaRPr/>
          </a:p>
          <a:p>
            <a:pPr marL="341313" lvl="0" indent="-341313" algn="l" rtl="0">
              <a:spcBef>
                <a:spcPts val="580"/>
              </a:spcBef>
              <a:spcAft>
                <a:spcPts val="0"/>
              </a:spcAft>
              <a:buClr>
                <a:srgbClr val="FFFFFF"/>
              </a:buClr>
              <a:buSzPts val="2210"/>
              <a:buFont typeface="Times New Roman"/>
              <a:buChar char="•"/>
            </a:pPr>
            <a:r>
              <a:rPr lang="en-US"/>
              <a:t>The constructors that can take arguments are called parameterized constructors.</a:t>
            </a:r>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6">
                                            <p:txEl>
                                              <p:pRg st="0" end="0"/>
                                            </p:txEl>
                                          </p:spTgt>
                                        </p:tgtEl>
                                        <p:attrNameLst>
                                          <p:attrName>style.visibility</p:attrName>
                                        </p:attrNameLst>
                                      </p:cBhvr>
                                      <p:to>
                                        <p:strVal val="visible"/>
                                      </p:to>
                                    </p:set>
                                    <p:animEffect transition="in" filter="fade">
                                      <p:cBhvr>
                                        <p:cTn id="7" dur="500"/>
                                        <p:tgtEl>
                                          <p:spTgt spid="13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56">
                                            <p:txEl>
                                              <p:pRg st="1" end="1"/>
                                            </p:txEl>
                                          </p:spTgt>
                                        </p:tgtEl>
                                        <p:attrNameLst>
                                          <p:attrName>style.visibility</p:attrName>
                                        </p:attrNameLst>
                                      </p:cBhvr>
                                      <p:to>
                                        <p:strVal val="visible"/>
                                      </p:to>
                                    </p:set>
                                    <p:animEffect transition="in" filter="fade">
                                      <p:cBhvr>
                                        <p:cTn id="12" dur="500"/>
                                        <p:tgtEl>
                                          <p:spTgt spid="13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56">
                                            <p:txEl>
                                              <p:pRg st="2" end="2"/>
                                            </p:txEl>
                                          </p:spTgt>
                                        </p:tgtEl>
                                        <p:attrNameLst>
                                          <p:attrName>style.visibility</p:attrName>
                                        </p:attrNameLst>
                                      </p:cBhvr>
                                      <p:to>
                                        <p:strVal val="visible"/>
                                      </p:to>
                                    </p:set>
                                    <p:animEffect transition="in" filter="fade">
                                      <p:cBhvr>
                                        <p:cTn id="17" dur="500"/>
                                        <p:tgtEl>
                                          <p:spTgt spid="13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56">
                                            <p:txEl>
                                              <p:pRg st="3" end="3"/>
                                            </p:txEl>
                                          </p:spTgt>
                                        </p:tgtEl>
                                        <p:attrNameLst>
                                          <p:attrName>style.visibility</p:attrName>
                                        </p:attrNameLst>
                                      </p:cBhvr>
                                      <p:to>
                                        <p:strVal val="visible"/>
                                      </p:to>
                                    </p:set>
                                    <p:animEffect transition="in" filter="fade">
                                      <p:cBhvr>
                                        <p:cTn id="22" dur="500"/>
                                        <p:tgtEl>
                                          <p:spTgt spid="13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56">
                                            <p:txEl>
                                              <p:pRg st="4" end="4"/>
                                            </p:txEl>
                                          </p:spTgt>
                                        </p:tgtEl>
                                        <p:attrNameLst>
                                          <p:attrName>style.visibility</p:attrName>
                                        </p:attrNameLst>
                                      </p:cBhvr>
                                      <p:to>
                                        <p:strVal val="visible"/>
                                      </p:to>
                                    </p:set>
                                    <p:animEffect transition="in" filter="fade">
                                      <p:cBhvr>
                                        <p:cTn id="27" dur="500"/>
                                        <p:tgtEl>
                                          <p:spTgt spid="13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144"/>
          <p:cNvSpPr/>
          <p:nvPr/>
        </p:nvSpPr>
        <p:spPr>
          <a:xfrm>
            <a:off x="685695" y="6248400"/>
            <a:ext cx="1904706"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362" name="Google Shape;1362;p144"/>
          <p:cNvSpPr/>
          <p:nvPr/>
        </p:nvSpPr>
        <p:spPr>
          <a:xfrm>
            <a:off x="3123718" y="6248400"/>
            <a:ext cx="2895153"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363" name="Google Shape;1363;p144"/>
          <p:cNvSpPr txBox="1">
            <a:spLocks noGrp="1"/>
          </p:cNvSpPr>
          <p:nvPr>
            <p:ph type="title"/>
          </p:nvPr>
        </p:nvSpPr>
        <p:spPr>
          <a:xfrm>
            <a:off x="677229" y="228600"/>
            <a:ext cx="7771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1"/>
              </a:buClr>
              <a:buSzPts val="4000"/>
              <a:buFont typeface="Arial"/>
              <a:buNone/>
            </a:pPr>
            <a:r>
              <a:rPr lang="en-US">
                <a:solidFill>
                  <a:schemeClr val="dk1"/>
                </a:solidFill>
              </a:rPr>
              <a:t>Parameterized</a:t>
            </a:r>
            <a:r>
              <a:rPr lang="en-US">
                <a:solidFill>
                  <a:srgbClr val="FFFFFF"/>
                </a:solidFill>
              </a:rPr>
              <a:t> </a:t>
            </a:r>
            <a:r>
              <a:rPr lang="en-US">
                <a:solidFill>
                  <a:schemeClr val="dk1"/>
                </a:solidFill>
              </a:rPr>
              <a:t>Constructors</a:t>
            </a:r>
            <a:endParaRPr/>
          </a:p>
        </p:txBody>
      </p:sp>
      <p:sp>
        <p:nvSpPr>
          <p:cNvPr id="1364" name="Google Shape;1364;p144"/>
          <p:cNvSpPr txBox="1">
            <a:spLocks noGrp="1"/>
          </p:cNvSpPr>
          <p:nvPr>
            <p:ph type="body" idx="1"/>
          </p:nvPr>
        </p:nvSpPr>
        <p:spPr>
          <a:xfrm>
            <a:off x="694160" y="1828800"/>
            <a:ext cx="3817877" cy="4800600"/>
          </a:xfrm>
          <a:prstGeom prst="rect">
            <a:avLst/>
          </a:prstGeom>
          <a:noFill/>
          <a:ln>
            <a:noFill/>
          </a:ln>
        </p:spPr>
        <p:txBody>
          <a:bodyPr spcFirstLastPara="1" wrap="square" lIns="91425" tIns="45700" rIns="91425" bIns="45700" anchor="t" anchorCtr="0">
            <a:normAutofit/>
          </a:bodyPr>
          <a:lstStyle/>
          <a:p>
            <a:pPr marL="274320" lvl="0" indent="-274320" algn="l" rtl="0">
              <a:lnSpc>
                <a:spcPct val="75000"/>
              </a:lnSpc>
              <a:spcBef>
                <a:spcPts val="0"/>
              </a:spcBef>
              <a:spcAft>
                <a:spcPts val="0"/>
              </a:spcAft>
              <a:buClr>
                <a:schemeClr val="dk1"/>
              </a:buClr>
              <a:buSzPts val="2210"/>
              <a:buFont typeface="Times New Roman"/>
              <a:buNone/>
            </a:pPr>
            <a:r>
              <a:rPr lang="en-US"/>
              <a:t>class add</a:t>
            </a:r>
            <a:endParaRPr/>
          </a:p>
          <a:p>
            <a:pPr marL="274320" lvl="0" indent="-274320" algn="l" rtl="0">
              <a:lnSpc>
                <a:spcPct val="75000"/>
              </a:lnSpc>
              <a:spcBef>
                <a:spcPts val="700"/>
              </a:spcBef>
              <a:spcAft>
                <a:spcPts val="0"/>
              </a:spcAft>
              <a:buClr>
                <a:schemeClr val="dk1"/>
              </a:buClr>
              <a:buSzPts val="2210"/>
              <a:buFont typeface="Times New Roman"/>
              <a:buNone/>
            </a:pPr>
            <a:r>
              <a:rPr lang="en-US"/>
              <a:t>{</a:t>
            </a:r>
            <a:endParaRPr/>
          </a:p>
          <a:p>
            <a:pPr marL="274320" lvl="0" indent="-274320" algn="l" rtl="0">
              <a:lnSpc>
                <a:spcPct val="75000"/>
              </a:lnSpc>
              <a:spcBef>
                <a:spcPts val="700"/>
              </a:spcBef>
              <a:spcAft>
                <a:spcPts val="0"/>
              </a:spcAft>
              <a:buClr>
                <a:schemeClr val="dk1"/>
              </a:buClr>
              <a:buSzPts val="2210"/>
              <a:buFont typeface="Times New Roman"/>
              <a:buNone/>
            </a:pPr>
            <a:r>
              <a:rPr lang="en-US"/>
              <a:t>      int m, n ;</a:t>
            </a:r>
            <a:endParaRPr/>
          </a:p>
          <a:p>
            <a:pPr marL="274320" lvl="0" indent="-274320" algn="l" rtl="0">
              <a:lnSpc>
                <a:spcPct val="75000"/>
              </a:lnSpc>
              <a:spcBef>
                <a:spcPts val="700"/>
              </a:spcBef>
              <a:spcAft>
                <a:spcPts val="0"/>
              </a:spcAft>
              <a:buClr>
                <a:schemeClr val="dk1"/>
              </a:buClr>
              <a:buSzPts val="2210"/>
              <a:buFont typeface="Times New Roman"/>
              <a:buNone/>
            </a:pPr>
            <a:r>
              <a:rPr lang="en-US"/>
              <a:t>   public :</a:t>
            </a:r>
            <a:endParaRPr/>
          </a:p>
          <a:p>
            <a:pPr marL="274320" lvl="0" indent="-274320" algn="l" rtl="0">
              <a:lnSpc>
                <a:spcPct val="75000"/>
              </a:lnSpc>
              <a:spcBef>
                <a:spcPts val="700"/>
              </a:spcBef>
              <a:spcAft>
                <a:spcPts val="0"/>
              </a:spcAft>
              <a:buClr>
                <a:schemeClr val="dk1"/>
              </a:buClr>
              <a:buSzPts val="2210"/>
              <a:buFont typeface="Times New Roman"/>
              <a:buNone/>
            </a:pPr>
            <a:r>
              <a:rPr lang="en-US"/>
              <a:t>      add (int, int) ;</a:t>
            </a:r>
            <a:endParaRPr/>
          </a:p>
          <a:p>
            <a:pPr marL="274320" lvl="0" indent="-274320" algn="l" rtl="0">
              <a:lnSpc>
                <a:spcPct val="75000"/>
              </a:lnSpc>
              <a:spcBef>
                <a:spcPts val="700"/>
              </a:spcBef>
              <a:spcAft>
                <a:spcPts val="0"/>
              </a:spcAft>
              <a:buClr>
                <a:schemeClr val="dk1"/>
              </a:buClr>
              <a:buSzPts val="2210"/>
              <a:buFont typeface="Times New Roman"/>
              <a:buNone/>
            </a:pPr>
            <a:r>
              <a:rPr lang="en-US"/>
              <a:t>      ------</a:t>
            </a:r>
            <a:endParaRPr/>
          </a:p>
          <a:p>
            <a:pPr marL="274320" lvl="0" indent="-274320" algn="l" rtl="0">
              <a:lnSpc>
                <a:spcPct val="75000"/>
              </a:lnSpc>
              <a:spcBef>
                <a:spcPts val="700"/>
              </a:spcBef>
              <a:spcAft>
                <a:spcPts val="0"/>
              </a:spcAft>
              <a:buClr>
                <a:schemeClr val="dk1"/>
              </a:buClr>
              <a:buSzPts val="2210"/>
              <a:buFont typeface="Times New Roman"/>
              <a:buNone/>
            </a:pPr>
            <a:r>
              <a:rPr lang="en-US"/>
              <a:t>};</a:t>
            </a:r>
            <a:endParaRPr/>
          </a:p>
          <a:p>
            <a:pPr marL="274320" lvl="0" indent="-274320" algn="l" rtl="0">
              <a:lnSpc>
                <a:spcPct val="75000"/>
              </a:lnSpc>
              <a:spcBef>
                <a:spcPts val="700"/>
              </a:spcBef>
              <a:spcAft>
                <a:spcPts val="0"/>
              </a:spcAft>
              <a:buClr>
                <a:schemeClr val="dk1"/>
              </a:buClr>
              <a:buSzPts val="2210"/>
              <a:buFont typeface="Times New Roman"/>
              <a:buNone/>
            </a:pPr>
            <a:r>
              <a:rPr lang="en-US"/>
              <a:t>add : : add (int x, int y)</a:t>
            </a:r>
            <a:endParaRPr/>
          </a:p>
          <a:p>
            <a:pPr marL="274320" lvl="0" indent="-274320" algn="l" rtl="0">
              <a:lnSpc>
                <a:spcPct val="75000"/>
              </a:lnSpc>
              <a:spcBef>
                <a:spcPts val="700"/>
              </a:spcBef>
              <a:spcAft>
                <a:spcPts val="0"/>
              </a:spcAft>
              <a:buClr>
                <a:schemeClr val="dk1"/>
              </a:buClr>
              <a:buSzPts val="2210"/>
              <a:buFont typeface="Times New Roman"/>
              <a:buNone/>
            </a:pPr>
            <a:r>
              <a:rPr lang="en-US"/>
              <a:t>{</a:t>
            </a:r>
            <a:endParaRPr/>
          </a:p>
          <a:p>
            <a:pPr marL="274320" lvl="0" indent="-274320" algn="l" rtl="0">
              <a:lnSpc>
                <a:spcPct val="75000"/>
              </a:lnSpc>
              <a:spcBef>
                <a:spcPts val="700"/>
              </a:spcBef>
              <a:spcAft>
                <a:spcPts val="0"/>
              </a:spcAft>
              <a:buClr>
                <a:schemeClr val="dk1"/>
              </a:buClr>
              <a:buSzPts val="2210"/>
              <a:buFont typeface="Times New Roman"/>
              <a:buNone/>
            </a:pPr>
            <a:r>
              <a:rPr lang="en-US"/>
              <a:t>   m = x; n = y;</a:t>
            </a:r>
            <a:endParaRPr/>
          </a:p>
          <a:p>
            <a:pPr marL="274320" lvl="0" indent="-274320" algn="l" rtl="0">
              <a:lnSpc>
                <a:spcPct val="75000"/>
              </a:lnSpc>
              <a:spcBef>
                <a:spcPts val="700"/>
              </a:spcBef>
              <a:spcAft>
                <a:spcPts val="0"/>
              </a:spcAft>
              <a:buClr>
                <a:schemeClr val="dk1"/>
              </a:buClr>
              <a:buSzPts val="2210"/>
              <a:buFont typeface="Times New Roman"/>
              <a:buNone/>
            </a:pPr>
            <a:r>
              <a:rPr lang="en-US"/>
              <a:t>}</a:t>
            </a:r>
            <a:endParaRPr/>
          </a:p>
        </p:txBody>
      </p:sp>
      <p:sp>
        <p:nvSpPr>
          <p:cNvPr id="1365" name="Google Shape;1365;p144"/>
          <p:cNvSpPr txBox="1">
            <a:spLocks noGrp="1"/>
          </p:cNvSpPr>
          <p:nvPr>
            <p:ph type="body" idx="2"/>
          </p:nvPr>
        </p:nvSpPr>
        <p:spPr>
          <a:xfrm>
            <a:off x="4647483" y="1828800"/>
            <a:ext cx="4495106" cy="4725988"/>
          </a:xfrm>
          <a:prstGeom prst="rect">
            <a:avLst/>
          </a:prstGeom>
          <a:noFill/>
          <a:ln>
            <a:noFill/>
          </a:ln>
        </p:spPr>
        <p:txBody>
          <a:bodyPr spcFirstLastPara="1" wrap="square" lIns="91425" tIns="45700" rIns="91425" bIns="45700" anchor="t" anchorCtr="0">
            <a:normAutofit lnSpcReduction="10000"/>
          </a:bodyPr>
          <a:lstStyle/>
          <a:p>
            <a:pPr marL="341313" lvl="0" indent="-341313" algn="l" rtl="0">
              <a:spcBef>
                <a:spcPts val="0"/>
              </a:spcBef>
              <a:spcAft>
                <a:spcPts val="0"/>
              </a:spcAft>
              <a:buClr>
                <a:srgbClr val="FFFFFF"/>
              </a:buClr>
              <a:buSzPts val="2210"/>
              <a:buFont typeface="Times New Roman"/>
              <a:buChar char="•"/>
            </a:pPr>
            <a:r>
              <a:rPr lang="en-US"/>
              <a:t>When a constructor is parameterized, we must pass the initial values as arguments to the constructor function when an object is declared.</a:t>
            </a:r>
            <a:endParaRPr/>
          </a:p>
          <a:p>
            <a:pPr marL="341313" lvl="0" indent="-341313" algn="l" rtl="0">
              <a:spcBef>
                <a:spcPts val="700"/>
              </a:spcBef>
              <a:spcAft>
                <a:spcPts val="0"/>
              </a:spcAft>
              <a:buClr>
                <a:srgbClr val="FFFFFF"/>
              </a:buClr>
              <a:buSzPts val="2210"/>
              <a:buFont typeface="Times New Roman"/>
              <a:buChar char="•"/>
            </a:pPr>
            <a:r>
              <a:rPr lang="en-US"/>
              <a:t>Two ways Calling:</a:t>
            </a:r>
            <a:endParaRPr/>
          </a:p>
          <a:p>
            <a:pPr marL="741363" lvl="1" indent="-284163" algn="l" rtl="0">
              <a:spcBef>
                <a:spcPts val="600"/>
              </a:spcBef>
              <a:spcAft>
                <a:spcPts val="0"/>
              </a:spcAft>
              <a:buClr>
                <a:srgbClr val="FFFFFF"/>
              </a:buClr>
              <a:buSzPts val="2040"/>
              <a:buFont typeface="Times New Roman"/>
              <a:buChar char="o"/>
            </a:pPr>
            <a:r>
              <a:rPr lang="en-US"/>
              <a:t>Explicit</a:t>
            </a:r>
            <a:endParaRPr/>
          </a:p>
          <a:p>
            <a:pPr marL="822960" lvl="2" indent="-228600" algn="l" rtl="0">
              <a:spcBef>
                <a:spcPts val="500"/>
              </a:spcBef>
              <a:spcAft>
                <a:spcPts val="0"/>
              </a:spcAft>
              <a:buClr>
                <a:srgbClr val="FFFFFF"/>
              </a:buClr>
              <a:buSzPts val="1700"/>
              <a:buFont typeface="Times New Roman"/>
              <a:buChar char="•"/>
            </a:pPr>
            <a:r>
              <a:rPr lang="en-US"/>
              <a:t>add sum = add(2,3);</a:t>
            </a:r>
            <a:endParaRPr/>
          </a:p>
          <a:p>
            <a:pPr marL="741363" lvl="1" indent="-284163" algn="l" rtl="0">
              <a:spcBef>
                <a:spcPts val="600"/>
              </a:spcBef>
              <a:spcAft>
                <a:spcPts val="0"/>
              </a:spcAft>
              <a:buClr>
                <a:srgbClr val="FFFFFF"/>
              </a:buClr>
              <a:buSzPts val="2040"/>
              <a:buFont typeface="Times New Roman"/>
              <a:buChar char="o"/>
            </a:pPr>
            <a:r>
              <a:rPr lang="en-US"/>
              <a:t>Implicit</a:t>
            </a:r>
            <a:endParaRPr/>
          </a:p>
          <a:p>
            <a:pPr marL="822960" lvl="2" indent="-228600" algn="l" rtl="0">
              <a:spcBef>
                <a:spcPts val="500"/>
              </a:spcBef>
              <a:spcAft>
                <a:spcPts val="0"/>
              </a:spcAft>
              <a:buClr>
                <a:srgbClr val="FFFFFF"/>
              </a:buClr>
              <a:buSzPts val="1700"/>
              <a:buFont typeface="Times New Roman"/>
              <a:buChar char="•"/>
            </a:pPr>
            <a:r>
              <a:rPr lang="en-US"/>
              <a:t>add sum(2,3)</a:t>
            </a:r>
            <a:endParaRPr/>
          </a:p>
          <a:p>
            <a:pPr marL="822960" lvl="2" indent="-228600" algn="l" rtl="0">
              <a:spcBef>
                <a:spcPts val="500"/>
              </a:spcBef>
              <a:spcAft>
                <a:spcPts val="0"/>
              </a:spcAft>
              <a:buClr>
                <a:srgbClr val="FFFFFF"/>
              </a:buClr>
              <a:buSzPts val="1700"/>
              <a:buFont typeface="Times New Roman"/>
              <a:buChar char="•"/>
            </a:pPr>
            <a:r>
              <a:rPr lang="en-US"/>
              <a:t>Shorthand method</a:t>
            </a:r>
            <a:endParaRPr/>
          </a:p>
        </p:txBody>
      </p:sp>
      <p:sp>
        <p:nvSpPr>
          <p:cNvPr id="1366" name="Google Shape;1366;p144"/>
          <p:cNvSpPr txBox="1"/>
          <p:nvPr/>
        </p:nvSpPr>
        <p:spPr>
          <a:xfrm>
            <a:off x="6562065" y="1066800"/>
            <a:ext cx="1244741" cy="371513"/>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FFFFFF"/>
              </a:buClr>
              <a:buSzPts val="1800"/>
              <a:buFont typeface="Garamond"/>
              <a:buNone/>
            </a:pPr>
            <a:r>
              <a:rPr lang="en-US" sz="1800">
                <a:solidFill>
                  <a:srgbClr val="FFFFFF"/>
                </a:solidFill>
                <a:latin typeface="Garamond"/>
                <a:ea typeface="Garamond"/>
                <a:cs typeface="Garamond"/>
                <a:sym typeface="Garamond"/>
              </a:rPr>
              <a:t>continue …</a:t>
            </a:r>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5">
                                            <p:txEl>
                                              <p:pRg st="0" end="0"/>
                                            </p:txEl>
                                          </p:spTgt>
                                        </p:tgtEl>
                                        <p:attrNameLst>
                                          <p:attrName>style.visibility</p:attrName>
                                        </p:attrNameLst>
                                      </p:cBhvr>
                                      <p:to>
                                        <p:strVal val="visible"/>
                                      </p:to>
                                    </p:set>
                                    <p:animEffect transition="in" filter="fade">
                                      <p:cBhvr>
                                        <p:cTn id="7" dur="500"/>
                                        <p:tgtEl>
                                          <p:spTgt spid="13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5">
                                            <p:txEl>
                                              <p:pRg st="1" end="1"/>
                                            </p:txEl>
                                          </p:spTgt>
                                        </p:tgtEl>
                                        <p:attrNameLst>
                                          <p:attrName>style.visibility</p:attrName>
                                        </p:attrNameLst>
                                      </p:cBhvr>
                                      <p:to>
                                        <p:strVal val="visible"/>
                                      </p:to>
                                    </p:set>
                                    <p:animEffect transition="in" filter="fade">
                                      <p:cBhvr>
                                        <p:cTn id="12" dur="500"/>
                                        <p:tgtEl>
                                          <p:spTgt spid="13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65">
                                            <p:txEl>
                                              <p:pRg st="2" end="2"/>
                                            </p:txEl>
                                          </p:spTgt>
                                        </p:tgtEl>
                                        <p:attrNameLst>
                                          <p:attrName>style.visibility</p:attrName>
                                        </p:attrNameLst>
                                      </p:cBhvr>
                                      <p:to>
                                        <p:strVal val="visible"/>
                                      </p:to>
                                    </p:set>
                                    <p:animEffect transition="in" filter="fade">
                                      <p:cBhvr>
                                        <p:cTn id="17" dur="500"/>
                                        <p:tgtEl>
                                          <p:spTgt spid="13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65">
                                            <p:txEl>
                                              <p:pRg st="3" end="3"/>
                                            </p:txEl>
                                          </p:spTgt>
                                        </p:tgtEl>
                                        <p:attrNameLst>
                                          <p:attrName>style.visibility</p:attrName>
                                        </p:attrNameLst>
                                      </p:cBhvr>
                                      <p:to>
                                        <p:strVal val="visible"/>
                                      </p:to>
                                    </p:set>
                                    <p:animEffect transition="in" filter="fade">
                                      <p:cBhvr>
                                        <p:cTn id="22" dur="500"/>
                                        <p:tgtEl>
                                          <p:spTgt spid="136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65">
                                            <p:txEl>
                                              <p:pRg st="4" end="4"/>
                                            </p:txEl>
                                          </p:spTgt>
                                        </p:tgtEl>
                                        <p:attrNameLst>
                                          <p:attrName>style.visibility</p:attrName>
                                        </p:attrNameLst>
                                      </p:cBhvr>
                                      <p:to>
                                        <p:strVal val="visible"/>
                                      </p:to>
                                    </p:set>
                                    <p:animEffect transition="in" filter="fade">
                                      <p:cBhvr>
                                        <p:cTn id="27" dur="500"/>
                                        <p:tgtEl>
                                          <p:spTgt spid="136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65">
                                            <p:txEl>
                                              <p:pRg st="5" end="5"/>
                                            </p:txEl>
                                          </p:spTgt>
                                        </p:tgtEl>
                                        <p:attrNameLst>
                                          <p:attrName>style.visibility</p:attrName>
                                        </p:attrNameLst>
                                      </p:cBhvr>
                                      <p:to>
                                        <p:strVal val="visible"/>
                                      </p:to>
                                    </p:set>
                                    <p:animEffect transition="in" filter="fade">
                                      <p:cBhvr>
                                        <p:cTn id="32" dur="500"/>
                                        <p:tgtEl>
                                          <p:spTgt spid="136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65">
                                            <p:txEl>
                                              <p:pRg st="6" end="6"/>
                                            </p:txEl>
                                          </p:spTgt>
                                        </p:tgtEl>
                                        <p:attrNameLst>
                                          <p:attrName>style.visibility</p:attrName>
                                        </p:attrNameLst>
                                      </p:cBhvr>
                                      <p:to>
                                        <p:strVal val="visible"/>
                                      </p:to>
                                    </p:set>
                                    <p:animEffect transition="in" filter="fade">
                                      <p:cBhvr>
                                        <p:cTn id="37" dur="500"/>
                                        <p:tgtEl>
                                          <p:spTgt spid="13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14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Initialization list</a:t>
            </a:r>
            <a:endParaRPr/>
          </a:p>
        </p:txBody>
      </p:sp>
      <p:sp>
        <p:nvSpPr>
          <p:cNvPr id="1372" name="Google Shape;1372;p145"/>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fontScale="85000" lnSpcReduction="20000"/>
          </a:bodyPr>
          <a:lstStyle/>
          <a:p>
            <a:pPr marL="274320" lvl="0" indent="-274320" algn="l" rtl="0">
              <a:lnSpc>
                <a:spcPct val="80000"/>
              </a:lnSpc>
              <a:spcBef>
                <a:spcPts val="0"/>
              </a:spcBef>
              <a:spcAft>
                <a:spcPts val="0"/>
              </a:spcAft>
              <a:buSzPct val="85000"/>
              <a:buChar char="⚫"/>
            </a:pPr>
            <a:r>
              <a:rPr lang="en-US" sz="2400"/>
              <a:t>in a definition of a constructor (exclusivelly here) we may use the initialization list</a:t>
            </a:r>
            <a:endParaRPr/>
          </a:p>
          <a:p>
            <a:pPr marL="274320" lvl="0" indent="-164211" algn="l" rtl="0">
              <a:lnSpc>
                <a:spcPct val="80000"/>
              </a:lnSpc>
              <a:spcBef>
                <a:spcPts val="580"/>
              </a:spcBef>
              <a:spcAft>
                <a:spcPts val="0"/>
              </a:spcAft>
              <a:buSzPct val="85000"/>
              <a:buNone/>
            </a:pPr>
            <a:endParaRPr sz="2400"/>
          </a:p>
          <a:p>
            <a:pPr marL="274320" lvl="0" indent="-274320" algn="ctr" rtl="0">
              <a:lnSpc>
                <a:spcPct val="80000"/>
              </a:lnSpc>
              <a:spcBef>
                <a:spcPts val="580"/>
              </a:spcBef>
              <a:spcAft>
                <a:spcPts val="0"/>
              </a:spcAft>
              <a:buSzPct val="85000"/>
              <a:buFont typeface="Noto Sans Symbols"/>
              <a:buNone/>
            </a:pPr>
            <a:r>
              <a:rPr lang="en-US" sz="2400"/>
              <a:t>Class_Name() </a:t>
            </a:r>
            <a:r>
              <a:rPr lang="en-US" sz="2400" b="1" u="sng"/>
              <a:t>:</a:t>
            </a:r>
            <a:r>
              <a:rPr lang="en-US" sz="2400"/>
              <a:t> </a:t>
            </a:r>
            <a:r>
              <a:rPr lang="en-US" sz="2400" u="sng"/>
              <a:t>member(initializer)</a:t>
            </a:r>
            <a:r>
              <a:rPr lang="en-US" sz="2400"/>
              <a:t> [, member(initializer) …] { }</a:t>
            </a:r>
            <a:endParaRPr/>
          </a:p>
          <a:p>
            <a:pPr marL="274320" lvl="0" indent="-164211" algn="l" rtl="0">
              <a:lnSpc>
                <a:spcPct val="80000"/>
              </a:lnSpc>
              <a:spcBef>
                <a:spcPts val="580"/>
              </a:spcBef>
              <a:spcAft>
                <a:spcPts val="0"/>
              </a:spcAft>
              <a:buSzPct val="85000"/>
              <a:buNone/>
            </a:pPr>
            <a:endParaRPr sz="2400"/>
          </a:p>
          <a:p>
            <a:pPr marL="548640" lvl="1" indent="-228600" algn="l" rtl="0">
              <a:lnSpc>
                <a:spcPct val="80000"/>
              </a:lnSpc>
              <a:spcBef>
                <a:spcPts val="370"/>
              </a:spcBef>
              <a:spcAft>
                <a:spcPts val="0"/>
              </a:spcAft>
              <a:buSzPct val="85000"/>
              <a:buFont typeface="Noto Sans Symbols"/>
              <a:buNone/>
            </a:pPr>
            <a:r>
              <a:rPr lang="en-US" sz="2000"/>
              <a:t>class point</a:t>
            </a:r>
            <a:endParaRPr sz="2000"/>
          </a:p>
          <a:p>
            <a:pPr marL="548640" lvl="1" indent="-228600" algn="l" rtl="0">
              <a:lnSpc>
                <a:spcPct val="80000"/>
              </a:lnSpc>
              <a:spcBef>
                <a:spcPts val="370"/>
              </a:spcBef>
              <a:spcAft>
                <a:spcPts val="0"/>
              </a:spcAft>
              <a:buSzPct val="85000"/>
              <a:buFont typeface="Noto Sans Symbols"/>
              <a:buNone/>
            </a:pPr>
            <a:r>
              <a:rPr lang="en-US" sz="2000"/>
              <a:t>{</a:t>
            </a:r>
            <a:endParaRPr/>
          </a:p>
          <a:p>
            <a:pPr marL="548640" lvl="1" indent="-228600" algn="l" rtl="0">
              <a:lnSpc>
                <a:spcPct val="80000"/>
              </a:lnSpc>
              <a:spcBef>
                <a:spcPts val="370"/>
              </a:spcBef>
              <a:spcAft>
                <a:spcPts val="0"/>
              </a:spcAft>
              <a:buSzPct val="85000"/>
              <a:buFont typeface="Noto Sans Symbols"/>
              <a:buNone/>
            </a:pPr>
            <a:r>
              <a:rPr lang="en-US" sz="2000"/>
              <a:t>	double x, y;</a:t>
            </a:r>
            <a:endParaRPr/>
          </a:p>
          <a:p>
            <a:pPr marL="548640" lvl="1" indent="-228600" algn="l" rtl="0">
              <a:lnSpc>
                <a:spcPct val="80000"/>
              </a:lnSpc>
              <a:spcBef>
                <a:spcPts val="370"/>
              </a:spcBef>
              <a:spcAft>
                <a:spcPts val="0"/>
              </a:spcAft>
              <a:buSzPct val="85000"/>
              <a:buFont typeface="Noto Sans Symbols"/>
              <a:buNone/>
            </a:pPr>
            <a:r>
              <a:rPr lang="en-US" sz="2000"/>
              <a:t>public:</a:t>
            </a:r>
            <a:endParaRPr/>
          </a:p>
          <a:p>
            <a:pPr marL="822960" lvl="2" indent="-228600" algn="l" rtl="0">
              <a:lnSpc>
                <a:spcPct val="80000"/>
              </a:lnSpc>
              <a:spcBef>
                <a:spcPts val="370"/>
              </a:spcBef>
              <a:spcAft>
                <a:spcPts val="0"/>
              </a:spcAft>
              <a:buSzPct val="85000"/>
              <a:buFont typeface="Noto Sans Symbols"/>
              <a:buNone/>
            </a:pPr>
            <a:r>
              <a:rPr lang="en-US" sz="2000">
                <a:solidFill>
                  <a:schemeClr val="folHlink"/>
                </a:solidFill>
              </a:rPr>
              <a:t>// …</a:t>
            </a:r>
            <a:endParaRPr sz="2000">
              <a:solidFill>
                <a:schemeClr val="folHlink"/>
              </a:solidFill>
            </a:endParaRPr>
          </a:p>
          <a:p>
            <a:pPr marL="822960" lvl="2" indent="-228600" algn="l" rtl="0">
              <a:lnSpc>
                <a:spcPct val="80000"/>
              </a:lnSpc>
              <a:spcBef>
                <a:spcPts val="370"/>
              </a:spcBef>
              <a:spcAft>
                <a:spcPts val="0"/>
              </a:spcAft>
              <a:buSzPct val="85000"/>
              <a:buFont typeface="Noto Sans Symbols"/>
              <a:buNone/>
            </a:pPr>
            <a:endParaRPr sz="2000"/>
          </a:p>
          <a:p>
            <a:pPr marL="822960" lvl="2" indent="-228600" algn="l" rtl="0">
              <a:lnSpc>
                <a:spcPct val="80000"/>
              </a:lnSpc>
              <a:spcBef>
                <a:spcPts val="370"/>
              </a:spcBef>
              <a:spcAft>
                <a:spcPts val="0"/>
              </a:spcAft>
              <a:buSzPct val="85000"/>
              <a:buFont typeface="Noto Sans Symbols"/>
              <a:buNone/>
            </a:pPr>
            <a:r>
              <a:rPr lang="en-US" sz="2000"/>
              <a:t>point()</a:t>
            </a:r>
            <a:r>
              <a:rPr lang="en-US" sz="2000" b="1" u="sng">
                <a:solidFill>
                  <a:schemeClr val="accent1"/>
                </a:solidFill>
              </a:rPr>
              <a:t>:x(0.0), y(0.0)</a:t>
            </a:r>
            <a:r>
              <a:rPr lang="en-US" sz="2000" b="1">
                <a:solidFill>
                  <a:schemeClr val="accent1"/>
                </a:solidFill>
              </a:rPr>
              <a:t> </a:t>
            </a:r>
            <a:r>
              <a:rPr lang="en-US" sz="2000"/>
              <a:t>{};</a:t>
            </a:r>
            <a:endParaRPr/>
          </a:p>
          <a:p>
            <a:pPr marL="548640" lvl="1" indent="-228600" algn="l" rtl="0">
              <a:lnSpc>
                <a:spcPct val="80000"/>
              </a:lnSpc>
              <a:spcBef>
                <a:spcPts val="370"/>
              </a:spcBef>
              <a:spcAft>
                <a:spcPts val="0"/>
              </a:spcAft>
              <a:buSzPct val="85000"/>
              <a:buFont typeface="Noto Sans Symbols"/>
              <a:buNone/>
            </a:pPr>
            <a:endParaRPr sz="2000"/>
          </a:p>
          <a:p>
            <a:pPr marL="548640" lvl="1" indent="-228600" algn="l" rtl="0">
              <a:lnSpc>
                <a:spcPct val="80000"/>
              </a:lnSpc>
              <a:spcBef>
                <a:spcPts val="370"/>
              </a:spcBef>
              <a:spcAft>
                <a:spcPts val="0"/>
              </a:spcAft>
              <a:buSzPct val="85000"/>
              <a:buFont typeface="Noto Sans Symbols"/>
              <a:buNone/>
            </a:pPr>
            <a:r>
              <a:rPr lang="en-US" sz="2000"/>
              <a:t>};</a:t>
            </a:r>
            <a:endParaRPr sz="2000"/>
          </a:p>
          <a:p>
            <a:pPr marL="548640" lvl="1" indent="-228600" algn="l" rtl="0">
              <a:lnSpc>
                <a:spcPct val="80000"/>
              </a:lnSpc>
              <a:spcBef>
                <a:spcPts val="370"/>
              </a:spcBef>
              <a:spcAft>
                <a:spcPts val="0"/>
              </a:spcAft>
              <a:buSzPct val="85000"/>
              <a:buFont typeface="Noto Sans Symbols"/>
              <a:buNone/>
            </a:pPr>
            <a:endParaRPr sz="2000"/>
          </a:p>
          <a:p>
            <a:pPr marL="274320" lvl="0" indent="-274320" algn="l" rtl="0">
              <a:lnSpc>
                <a:spcPct val="90000"/>
              </a:lnSpc>
              <a:spcBef>
                <a:spcPts val="580"/>
              </a:spcBef>
              <a:spcAft>
                <a:spcPts val="0"/>
              </a:spcAft>
              <a:buSzPct val="85000"/>
              <a:buFont typeface="Noto Sans Symbols"/>
              <a:buNone/>
            </a:pPr>
            <a:r>
              <a:rPr lang="en-US"/>
              <a:t>point::point(int x, int y):x(x), y(y) {};  </a:t>
            </a:r>
            <a:r>
              <a:rPr lang="en-US">
                <a:solidFill>
                  <a:schemeClr val="folHlink"/>
                </a:solidFill>
              </a:rPr>
              <a:t>//OK.</a:t>
            </a:r>
            <a:r>
              <a:rPr lang="en-US" sz="2800">
                <a:solidFill>
                  <a:schemeClr val="folHlink"/>
                </a:solidFill>
              </a:rPr>
              <a:t> </a:t>
            </a:r>
            <a:endParaRPr/>
          </a:p>
          <a:p>
            <a:pPr marL="274320" lvl="0" indent="-274320" algn="l" rtl="0">
              <a:lnSpc>
                <a:spcPct val="90000"/>
              </a:lnSpc>
              <a:spcBef>
                <a:spcPts val="580"/>
              </a:spcBef>
              <a:spcAft>
                <a:spcPts val="0"/>
              </a:spcAft>
              <a:buSzPct val="85000"/>
              <a:buFont typeface="Noto Sans Symbols"/>
              <a:buNone/>
            </a:pPr>
            <a:endParaRPr sz="2800">
              <a:solidFill>
                <a:schemeClr val="folHlink"/>
              </a:solidFill>
            </a:endParaRPr>
          </a:p>
          <a:p>
            <a:pPr marL="274320" lvl="0" indent="-274320" algn="l" rtl="0">
              <a:lnSpc>
                <a:spcPct val="90000"/>
              </a:lnSpc>
              <a:spcBef>
                <a:spcPts val="580"/>
              </a:spcBef>
              <a:spcAft>
                <a:spcPts val="0"/>
              </a:spcAft>
              <a:buSzPct val="85000"/>
              <a:buFont typeface="Noto Sans Symbols"/>
              <a:buNone/>
            </a:pPr>
            <a:r>
              <a:rPr lang="en-US"/>
              <a:t>inline point::point(int i) :x(i), y(x) {};  </a:t>
            </a:r>
            <a:r>
              <a:rPr lang="en-US">
                <a:solidFill>
                  <a:schemeClr val="folHlink"/>
                </a:solidFill>
              </a:rPr>
              <a:t>//OK. </a:t>
            </a:r>
            <a:endParaRPr/>
          </a:p>
          <a:p>
            <a:pPr marL="548640" lvl="1" indent="-228600" algn="l" rtl="0">
              <a:lnSpc>
                <a:spcPct val="80000"/>
              </a:lnSpc>
              <a:spcBef>
                <a:spcPts val="370"/>
              </a:spcBef>
              <a:spcAft>
                <a:spcPts val="0"/>
              </a:spcAft>
              <a:buSzPct val="85000"/>
              <a:buFont typeface="Noto Sans Symbols"/>
              <a:buNone/>
            </a:pPr>
            <a:endParaRPr sz="2000"/>
          </a:p>
          <a:p>
            <a:pPr marL="274320" lvl="0" indent="-164211" algn="l" rtl="0">
              <a:lnSpc>
                <a:spcPct val="80000"/>
              </a:lnSpc>
              <a:spcBef>
                <a:spcPts val="580"/>
              </a:spcBef>
              <a:spcAft>
                <a:spcPts val="0"/>
              </a:spcAft>
              <a:buSzPct val="85000"/>
              <a:buNone/>
            </a:pPr>
            <a:endParaRPr sz="240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376"/>
        <p:cNvGrpSpPr/>
        <p:nvPr/>
      </p:nvGrpSpPr>
      <p:grpSpPr>
        <a:xfrm>
          <a:off x="0" y="0"/>
          <a:ext cx="0" cy="0"/>
          <a:chOff x="0" y="0"/>
          <a:chExt cx="0" cy="0"/>
        </a:xfrm>
      </p:grpSpPr>
      <p:sp>
        <p:nvSpPr>
          <p:cNvPr id="1377" name="Google Shape;1377;p14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Initialization list</a:t>
            </a:r>
            <a:endParaRPr/>
          </a:p>
        </p:txBody>
      </p:sp>
      <p:sp>
        <p:nvSpPr>
          <p:cNvPr id="1378" name="Google Shape;1378;p146"/>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2380"/>
              <a:buChar char="⚫"/>
            </a:pPr>
            <a:r>
              <a:rPr lang="en-US" sz="2800"/>
              <a:t>the only way of initializing const and reference members.</a:t>
            </a:r>
            <a:endParaRPr/>
          </a:p>
          <a:p>
            <a:pPr marL="274320" lvl="0" indent="-274320" algn="l" rtl="0">
              <a:lnSpc>
                <a:spcPct val="90000"/>
              </a:lnSpc>
              <a:spcBef>
                <a:spcPts val="580"/>
              </a:spcBef>
              <a:spcAft>
                <a:spcPts val="0"/>
              </a:spcAft>
              <a:buSzPts val="2380"/>
              <a:buChar char="⚫"/>
            </a:pPr>
            <a:r>
              <a:rPr lang="en-US" sz="2800"/>
              <a:t>in i.l. except the class members (declared in the very class, and not inherited) we may also define the way of constructing virtual and direct base classes.</a:t>
            </a:r>
            <a:endParaRPr/>
          </a:p>
          <a:p>
            <a:pPr marL="274320" lvl="0" indent="-274320" algn="l" rtl="0">
              <a:lnSpc>
                <a:spcPct val="90000"/>
              </a:lnSpc>
              <a:spcBef>
                <a:spcPts val="580"/>
              </a:spcBef>
              <a:spcAft>
                <a:spcPts val="0"/>
              </a:spcAft>
              <a:buSzPts val="2380"/>
              <a:buChar char="⚫"/>
            </a:pPr>
            <a:r>
              <a:rPr lang="en-US" sz="2800"/>
              <a:t>position on the i.l. is of no importance, initialization is performed in a following order: base classes (virtual and then direct bases in order of declaration), member variables in order of declaration, constructor’s body.</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382"/>
        <p:cNvGrpSpPr/>
        <p:nvPr/>
      </p:nvGrpSpPr>
      <p:grpSpPr>
        <a:xfrm>
          <a:off x="0" y="0"/>
          <a:ext cx="0" cy="0"/>
          <a:chOff x="0" y="0"/>
          <a:chExt cx="0" cy="0"/>
        </a:xfrm>
      </p:grpSpPr>
      <p:sp>
        <p:nvSpPr>
          <p:cNvPr id="1383" name="Google Shape;1383;p147"/>
          <p:cNvSpPr/>
          <p:nvPr/>
        </p:nvSpPr>
        <p:spPr>
          <a:xfrm>
            <a:off x="685695" y="6248400"/>
            <a:ext cx="1904706"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384" name="Google Shape;1384;p147"/>
          <p:cNvSpPr/>
          <p:nvPr/>
        </p:nvSpPr>
        <p:spPr>
          <a:xfrm>
            <a:off x="3123718" y="6248400"/>
            <a:ext cx="2895153"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385" name="Google Shape;1385;p147"/>
          <p:cNvSpPr txBox="1">
            <a:spLocks noGrp="1"/>
          </p:cNvSpPr>
          <p:nvPr>
            <p:ph type="title"/>
          </p:nvPr>
        </p:nvSpPr>
        <p:spPr>
          <a:xfrm>
            <a:off x="677229" y="228600"/>
            <a:ext cx="7771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1"/>
              </a:buClr>
              <a:buSzPts val="4000"/>
              <a:buFont typeface="Arial"/>
              <a:buNone/>
            </a:pPr>
            <a:r>
              <a:rPr lang="en-US">
                <a:solidFill>
                  <a:schemeClr val="dk1"/>
                </a:solidFill>
              </a:rPr>
              <a:t>Multiple</a:t>
            </a:r>
            <a:r>
              <a:rPr lang="en-US">
                <a:solidFill>
                  <a:srgbClr val="FFFFFF"/>
                </a:solidFill>
              </a:rPr>
              <a:t> </a:t>
            </a:r>
            <a:r>
              <a:rPr lang="en-US">
                <a:solidFill>
                  <a:schemeClr val="dk1"/>
                </a:solidFill>
              </a:rPr>
              <a:t>Constructors</a:t>
            </a:r>
            <a:r>
              <a:rPr lang="en-US">
                <a:solidFill>
                  <a:srgbClr val="FFFFFF"/>
                </a:solidFill>
              </a:rPr>
              <a:t> in a Class</a:t>
            </a:r>
            <a:endParaRPr/>
          </a:p>
        </p:txBody>
      </p:sp>
      <p:sp>
        <p:nvSpPr>
          <p:cNvPr id="1386" name="Google Shape;1386;p147"/>
          <p:cNvSpPr txBox="1">
            <a:spLocks noGrp="1"/>
          </p:cNvSpPr>
          <p:nvPr>
            <p:ph type="body" idx="1"/>
          </p:nvPr>
        </p:nvSpPr>
        <p:spPr>
          <a:xfrm>
            <a:off x="694160" y="1828800"/>
            <a:ext cx="7771200" cy="4114800"/>
          </a:xfrm>
          <a:prstGeom prst="rect">
            <a:avLst/>
          </a:prstGeom>
          <a:noFill/>
          <a:ln>
            <a:noFill/>
          </a:ln>
        </p:spPr>
        <p:txBody>
          <a:bodyPr spcFirstLastPara="1" wrap="square" lIns="91425" tIns="45700" rIns="91425" bIns="45700" anchor="t" anchorCtr="0">
            <a:normAutofit/>
          </a:bodyPr>
          <a:lstStyle/>
          <a:p>
            <a:pPr marL="341313" lvl="0" indent="-341313" algn="l" rtl="0">
              <a:spcBef>
                <a:spcPts val="0"/>
              </a:spcBef>
              <a:spcAft>
                <a:spcPts val="0"/>
              </a:spcAft>
              <a:buClr>
                <a:srgbClr val="FFFFFF"/>
              </a:buClr>
              <a:buSzPts val="2210"/>
              <a:buFont typeface="Times New Roman"/>
              <a:buChar char="•"/>
            </a:pPr>
            <a:r>
              <a:rPr lang="en-US"/>
              <a:t>C + +  permits to use more than one constructors in a single class.</a:t>
            </a:r>
            <a:endParaRPr/>
          </a:p>
          <a:p>
            <a:pPr marL="341313" lvl="0" indent="-341313" algn="l" rtl="0">
              <a:spcBef>
                <a:spcPts val="580"/>
              </a:spcBef>
              <a:spcAft>
                <a:spcPts val="0"/>
              </a:spcAft>
              <a:buClr>
                <a:schemeClr val="dk1"/>
              </a:buClr>
              <a:buSzPts val="2210"/>
              <a:buFont typeface="Times New Roman"/>
              <a:buNone/>
            </a:pPr>
            <a:endParaRPr/>
          </a:p>
          <a:p>
            <a:pPr marL="341313" lvl="0" indent="-341313" algn="l" rtl="0">
              <a:spcBef>
                <a:spcPts val="580"/>
              </a:spcBef>
              <a:spcAft>
                <a:spcPts val="0"/>
              </a:spcAft>
              <a:buClr>
                <a:srgbClr val="FFFFFF"/>
              </a:buClr>
              <a:buSzPts val="2210"/>
              <a:buFont typeface="Times New Roman"/>
              <a:buChar char="•"/>
            </a:pPr>
            <a:r>
              <a:rPr lang="en-US"/>
              <a:t>Add( ) ;  //  No arguments</a:t>
            </a:r>
            <a:endParaRPr/>
          </a:p>
          <a:p>
            <a:pPr marL="341313" lvl="0" indent="-341313" algn="l" rtl="0">
              <a:spcBef>
                <a:spcPts val="580"/>
              </a:spcBef>
              <a:spcAft>
                <a:spcPts val="0"/>
              </a:spcAft>
              <a:buClr>
                <a:schemeClr val="dk1"/>
              </a:buClr>
              <a:buSzPts val="2210"/>
              <a:buFont typeface="Times New Roman"/>
              <a:buNone/>
            </a:pPr>
            <a:endParaRPr/>
          </a:p>
          <a:p>
            <a:pPr marL="341313" lvl="0" indent="-341313" algn="l" rtl="0">
              <a:spcBef>
                <a:spcPts val="580"/>
              </a:spcBef>
              <a:spcAft>
                <a:spcPts val="0"/>
              </a:spcAft>
              <a:buClr>
                <a:srgbClr val="FFFFFF"/>
              </a:buClr>
              <a:buSzPts val="2210"/>
              <a:buFont typeface="Times New Roman"/>
              <a:buChar char="•"/>
            </a:pPr>
            <a:r>
              <a:rPr lang="en-US"/>
              <a:t>Add (int, int) ;   // Two arguments</a:t>
            </a:r>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6">
                                            <p:txEl>
                                              <p:pRg st="0" end="0"/>
                                            </p:txEl>
                                          </p:spTgt>
                                        </p:tgtEl>
                                        <p:attrNameLst>
                                          <p:attrName>style.visibility</p:attrName>
                                        </p:attrNameLst>
                                      </p:cBhvr>
                                      <p:to>
                                        <p:strVal val="visible"/>
                                      </p:to>
                                    </p:set>
                                    <p:animEffect transition="in" filter="fade">
                                      <p:cBhvr>
                                        <p:cTn id="7" dur="500"/>
                                        <p:tgtEl>
                                          <p:spTgt spid="13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86">
                                            <p:txEl>
                                              <p:pRg st="1" end="1"/>
                                            </p:txEl>
                                          </p:spTgt>
                                        </p:tgtEl>
                                        <p:attrNameLst>
                                          <p:attrName>style.visibility</p:attrName>
                                        </p:attrNameLst>
                                      </p:cBhvr>
                                      <p:to>
                                        <p:strVal val="visible"/>
                                      </p:to>
                                    </p:set>
                                    <p:animEffect transition="in" filter="fade">
                                      <p:cBhvr>
                                        <p:cTn id="12" dur="500"/>
                                        <p:tgtEl>
                                          <p:spTgt spid="13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86">
                                            <p:txEl>
                                              <p:pRg st="2" end="2"/>
                                            </p:txEl>
                                          </p:spTgt>
                                        </p:tgtEl>
                                        <p:attrNameLst>
                                          <p:attrName>style.visibility</p:attrName>
                                        </p:attrNameLst>
                                      </p:cBhvr>
                                      <p:to>
                                        <p:strVal val="visible"/>
                                      </p:to>
                                    </p:set>
                                    <p:animEffect transition="in" filter="fade">
                                      <p:cBhvr>
                                        <p:cTn id="17" dur="500"/>
                                        <p:tgtEl>
                                          <p:spTgt spid="13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86">
                                            <p:txEl>
                                              <p:pRg st="3" end="3"/>
                                            </p:txEl>
                                          </p:spTgt>
                                        </p:tgtEl>
                                        <p:attrNameLst>
                                          <p:attrName>style.visibility</p:attrName>
                                        </p:attrNameLst>
                                      </p:cBhvr>
                                      <p:to>
                                        <p:strVal val="visible"/>
                                      </p:to>
                                    </p:set>
                                    <p:animEffect transition="in" filter="fade">
                                      <p:cBhvr>
                                        <p:cTn id="22" dur="500"/>
                                        <p:tgtEl>
                                          <p:spTgt spid="138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86">
                                            <p:txEl>
                                              <p:pRg st="4" end="4"/>
                                            </p:txEl>
                                          </p:spTgt>
                                        </p:tgtEl>
                                        <p:attrNameLst>
                                          <p:attrName>style.visibility</p:attrName>
                                        </p:attrNameLst>
                                      </p:cBhvr>
                                      <p:to>
                                        <p:strVal val="visible"/>
                                      </p:to>
                                    </p:set>
                                    <p:animEffect transition="in" filter="fade">
                                      <p:cBhvr>
                                        <p:cTn id="27" dur="500"/>
                                        <p:tgtEl>
                                          <p:spTgt spid="138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148"/>
          <p:cNvSpPr/>
          <p:nvPr/>
        </p:nvSpPr>
        <p:spPr>
          <a:xfrm>
            <a:off x="685695" y="6248400"/>
            <a:ext cx="1904706"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392" name="Google Shape;1392;p148"/>
          <p:cNvSpPr/>
          <p:nvPr/>
        </p:nvSpPr>
        <p:spPr>
          <a:xfrm>
            <a:off x="3123718" y="6248400"/>
            <a:ext cx="2895153"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393" name="Google Shape;1393;p148"/>
          <p:cNvSpPr txBox="1">
            <a:spLocks noGrp="1"/>
          </p:cNvSpPr>
          <p:nvPr>
            <p:ph type="title"/>
          </p:nvPr>
        </p:nvSpPr>
        <p:spPr>
          <a:xfrm>
            <a:off x="677229" y="228600"/>
            <a:ext cx="7771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1"/>
              </a:buClr>
              <a:buSzPts val="4000"/>
              <a:buFont typeface="Arial"/>
              <a:buNone/>
            </a:pPr>
            <a:r>
              <a:rPr lang="en-US">
                <a:solidFill>
                  <a:schemeClr val="dk1"/>
                </a:solidFill>
              </a:rPr>
              <a:t>Multiple</a:t>
            </a:r>
            <a:r>
              <a:rPr lang="en-US">
                <a:solidFill>
                  <a:srgbClr val="FFFFFF"/>
                </a:solidFill>
              </a:rPr>
              <a:t> </a:t>
            </a:r>
            <a:r>
              <a:rPr lang="en-US">
                <a:solidFill>
                  <a:schemeClr val="dk1"/>
                </a:solidFill>
              </a:rPr>
              <a:t>Constructors</a:t>
            </a:r>
            <a:r>
              <a:rPr lang="en-US">
                <a:solidFill>
                  <a:srgbClr val="FFFFFF"/>
                </a:solidFill>
              </a:rPr>
              <a:t> in a Class</a:t>
            </a:r>
            <a:endParaRPr/>
          </a:p>
        </p:txBody>
      </p:sp>
      <p:sp>
        <p:nvSpPr>
          <p:cNvPr id="1394" name="Google Shape;1394;p148"/>
          <p:cNvSpPr txBox="1">
            <a:spLocks noGrp="1"/>
          </p:cNvSpPr>
          <p:nvPr>
            <p:ph type="body" idx="1"/>
          </p:nvPr>
        </p:nvSpPr>
        <p:spPr>
          <a:xfrm>
            <a:off x="694160" y="1828800"/>
            <a:ext cx="3817877" cy="4800600"/>
          </a:xfrm>
          <a:prstGeom prst="rect">
            <a:avLst/>
          </a:prstGeom>
          <a:noFill/>
          <a:ln>
            <a:noFill/>
          </a:ln>
        </p:spPr>
        <p:txBody>
          <a:bodyPr spcFirstLastPara="1" wrap="square" lIns="91425" tIns="45700" rIns="91425" bIns="45700" anchor="t" anchorCtr="0">
            <a:normAutofit/>
          </a:bodyPr>
          <a:lstStyle/>
          <a:p>
            <a:pPr marL="274320" lvl="0" indent="-274320" algn="l" rtl="0">
              <a:lnSpc>
                <a:spcPct val="75000"/>
              </a:lnSpc>
              <a:spcBef>
                <a:spcPts val="0"/>
              </a:spcBef>
              <a:spcAft>
                <a:spcPts val="0"/>
              </a:spcAft>
              <a:buClr>
                <a:schemeClr val="dk1"/>
              </a:buClr>
              <a:buSzPts val="2210"/>
              <a:buFont typeface="Times New Roman"/>
              <a:buNone/>
            </a:pPr>
            <a:r>
              <a:rPr lang="en-US"/>
              <a:t>class add</a:t>
            </a:r>
            <a:endParaRPr/>
          </a:p>
          <a:p>
            <a:pPr marL="274320" lvl="0" indent="-274320" algn="l" rtl="0">
              <a:lnSpc>
                <a:spcPct val="75000"/>
              </a:lnSpc>
              <a:spcBef>
                <a:spcPts val="700"/>
              </a:spcBef>
              <a:spcAft>
                <a:spcPts val="0"/>
              </a:spcAft>
              <a:buClr>
                <a:schemeClr val="dk1"/>
              </a:buClr>
              <a:buSzPts val="2210"/>
              <a:buFont typeface="Times New Roman"/>
              <a:buNone/>
            </a:pPr>
            <a:r>
              <a:rPr lang="en-US"/>
              <a:t>{</a:t>
            </a:r>
            <a:endParaRPr/>
          </a:p>
          <a:p>
            <a:pPr marL="274320" lvl="0" indent="-274320" algn="l" rtl="0">
              <a:lnSpc>
                <a:spcPct val="75000"/>
              </a:lnSpc>
              <a:spcBef>
                <a:spcPts val="700"/>
              </a:spcBef>
              <a:spcAft>
                <a:spcPts val="0"/>
              </a:spcAft>
              <a:buClr>
                <a:schemeClr val="dk1"/>
              </a:buClr>
              <a:buSzPts val="2210"/>
              <a:buFont typeface="Times New Roman"/>
              <a:buNone/>
            </a:pPr>
            <a:r>
              <a:rPr lang="en-US"/>
              <a:t>      int m, n ;</a:t>
            </a:r>
            <a:endParaRPr/>
          </a:p>
          <a:p>
            <a:pPr marL="274320" lvl="0" indent="-274320" algn="l" rtl="0">
              <a:lnSpc>
                <a:spcPct val="75000"/>
              </a:lnSpc>
              <a:spcBef>
                <a:spcPts val="700"/>
              </a:spcBef>
              <a:spcAft>
                <a:spcPts val="0"/>
              </a:spcAft>
              <a:buClr>
                <a:schemeClr val="dk1"/>
              </a:buClr>
              <a:buSzPts val="2210"/>
              <a:buFont typeface="Times New Roman"/>
              <a:buNone/>
            </a:pPr>
            <a:r>
              <a:rPr lang="en-US"/>
              <a:t>   public :</a:t>
            </a:r>
            <a:endParaRPr/>
          </a:p>
          <a:p>
            <a:pPr marL="274320" lvl="0" indent="-274320" algn="l" rtl="0">
              <a:lnSpc>
                <a:spcPct val="75000"/>
              </a:lnSpc>
              <a:spcBef>
                <a:spcPts val="700"/>
              </a:spcBef>
              <a:spcAft>
                <a:spcPts val="0"/>
              </a:spcAft>
              <a:buClr>
                <a:schemeClr val="dk1"/>
              </a:buClr>
              <a:buSzPts val="2210"/>
              <a:buFont typeface="Times New Roman"/>
              <a:buNone/>
            </a:pPr>
            <a:r>
              <a:rPr lang="en-US"/>
              <a:t>      add ( ) {m = 0 ; n = 0 ;}</a:t>
            </a:r>
            <a:endParaRPr/>
          </a:p>
          <a:p>
            <a:pPr marL="274320" lvl="0" indent="-274320" algn="l" rtl="0">
              <a:lnSpc>
                <a:spcPct val="75000"/>
              </a:lnSpc>
              <a:spcBef>
                <a:spcPts val="700"/>
              </a:spcBef>
              <a:spcAft>
                <a:spcPts val="0"/>
              </a:spcAft>
              <a:buClr>
                <a:schemeClr val="dk1"/>
              </a:buClr>
              <a:buSzPts val="2210"/>
              <a:buFont typeface="Times New Roman"/>
              <a:buNone/>
            </a:pPr>
            <a:r>
              <a:rPr lang="en-US"/>
              <a:t>      add (int a, int b)</a:t>
            </a:r>
            <a:endParaRPr/>
          </a:p>
          <a:p>
            <a:pPr marL="274320" lvl="0" indent="-274320" algn="l" rtl="0">
              <a:lnSpc>
                <a:spcPct val="75000"/>
              </a:lnSpc>
              <a:spcBef>
                <a:spcPts val="700"/>
              </a:spcBef>
              <a:spcAft>
                <a:spcPts val="0"/>
              </a:spcAft>
              <a:buClr>
                <a:schemeClr val="dk1"/>
              </a:buClr>
              <a:buSzPts val="2210"/>
              <a:buFont typeface="Times New Roman"/>
              <a:buNone/>
            </a:pPr>
            <a:r>
              <a:rPr lang="en-US"/>
              <a:t>             {m = a ; n = b ;}</a:t>
            </a:r>
            <a:endParaRPr/>
          </a:p>
          <a:p>
            <a:pPr marL="274320" lvl="0" indent="-274320" algn="l" rtl="0">
              <a:lnSpc>
                <a:spcPct val="75000"/>
              </a:lnSpc>
              <a:spcBef>
                <a:spcPts val="700"/>
              </a:spcBef>
              <a:spcAft>
                <a:spcPts val="0"/>
              </a:spcAft>
              <a:buClr>
                <a:schemeClr val="dk1"/>
              </a:buClr>
              <a:buSzPts val="2210"/>
              <a:buFont typeface="Times New Roman"/>
              <a:buNone/>
            </a:pPr>
            <a:r>
              <a:rPr lang="en-US"/>
              <a:t>      add (add &amp; i)</a:t>
            </a:r>
            <a:endParaRPr/>
          </a:p>
          <a:p>
            <a:pPr marL="274320" lvl="0" indent="-274320" algn="l" rtl="0">
              <a:lnSpc>
                <a:spcPct val="75000"/>
              </a:lnSpc>
              <a:spcBef>
                <a:spcPts val="700"/>
              </a:spcBef>
              <a:spcAft>
                <a:spcPts val="0"/>
              </a:spcAft>
              <a:buClr>
                <a:schemeClr val="dk1"/>
              </a:buClr>
              <a:buSzPts val="2210"/>
              <a:buFont typeface="Times New Roman"/>
              <a:buNone/>
            </a:pPr>
            <a:r>
              <a:rPr lang="en-US"/>
              <a:t>             {m = i.m ; n = i.n ;}</a:t>
            </a:r>
            <a:endParaRPr/>
          </a:p>
          <a:p>
            <a:pPr marL="274320" lvl="0" indent="-274320" algn="l" rtl="0">
              <a:lnSpc>
                <a:spcPct val="75000"/>
              </a:lnSpc>
              <a:spcBef>
                <a:spcPts val="700"/>
              </a:spcBef>
              <a:spcAft>
                <a:spcPts val="0"/>
              </a:spcAft>
              <a:buClr>
                <a:schemeClr val="dk1"/>
              </a:buClr>
              <a:buSzPts val="2210"/>
              <a:buFont typeface="Times New Roman"/>
              <a:buNone/>
            </a:pPr>
            <a:r>
              <a:rPr lang="en-US"/>
              <a:t>};</a:t>
            </a:r>
            <a:endParaRPr/>
          </a:p>
        </p:txBody>
      </p:sp>
      <p:sp>
        <p:nvSpPr>
          <p:cNvPr id="1395" name="Google Shape;1395;p148"/>
          <p:cNvSpPr txBox="1">
            <a:spLocks noGrp="1"/>
          </p:cNvSpPr>
          <p:nvPr>
            <p:ph type="body" idx="2"/>
          </p:nvPr>
        </p:nvSpPr>
        <p:spPr>
          <a:xfrm>
            <a:off x="4647483" y="1828800"/>
            <a:ext cx="4495106" cy="4724400"/>
          </a:xfrm>
          <a:prstGeom prst="rect">
            <a:avLst/>
          </a:prstGeom>
          <a:noFill/>
          <a:ln>
            <a:noFill/>
          </a:ln>
        </p:spPr>
        <p:txBody>
          <a:bodyPr spcFirstLastPara="1" wrap="square" lIns="91425" tIns="45700" rIns="91425" bIns="45700" anchor="t" anchorCtr="0">
            <a:normAutofit/>
          </a:bodyPr>
          <a:lstStyle/>
          <a:p>
            <a:pPr marL="341313" lvl="0" indent="-341313" algn="l" rtl="0">
              <a:spcBef>
                <a:spcPts val="0"/>
              </a:spcBef>
              <a:spcAft>
                <a:spcPts val="0"/>
              </a:spcAft>
              <a:buClr>
                <a:srgbClr val="FFFFFF"/>
              </a:buClr>
              <a:buSzPts val="2210"/>
              <a:buFont typeface="Times New Roman"/>
              <a:buChar char="•"/>
            </a:pPr>
            <a:r>
              <a:rPr lang="en-US"/>
              <a:t>The first constructor receives no arguments.</a:t>
            </a:r>
            <a:endParaRPr/>
          </a:p>
          <a:p>
            <a:pPr marL="341313" lvl="0" indent="-341313" algn="l" rtl="0">
              <a:spcBef>
                <a:spcPts val="700"/>
              </a:spcBef>
              <a:spcAft>
                <a:spcPts val="0"/>
              </a:spcAft>
              <a:buClr>
                <a:schemeClr val="dk1"/>
              </a:buClr>
              <a:buSzPts val="2210"/>
              <a:buFont typeface="Times New Roman"/>
              <a:buNone/>
            </a:pPr>
            <a:endParaRPr/>
          </a:p>
          <a:p>
            <a:pPr marL="341313" lvl="0" indent="-341313" algn="l" rtl="0">
              <a:spcBef>
                <a:spcPts val="700"/>
              </a:spcBef>
              <a:spcAft>
                <a:spcPts val="0"/>
              </a:spcAft>
              <a:buClr>
                <a:srgbClr val="FFFFFF"/>
              </a:buClr>
              <a:buSzPts val="2210"/>
              <a:buFont typeface="Times New Roman"/>
              <a:buChar char="•"/>
            </a:pPr>
            <a:r>
              <a:rPr lang="en-US"/>
              <a:t>The second constructor receives two integer arguments.</a:t>
            </a:r>
            <a:endParaRPr/>
          </a:p>
          <a:p>
            <a:pPr marL="341313" lvl="0" indent="-341313" algn="l" rtl="0">
              <a:spcBef>
                <a:spcPts val="700"/>
              </a:spcBef>
              <a:spcAft>
                <a:spcPts val="0"/>
              </a:spcAft>
              <a:buClr>
                <a:schemeClr val="dk1"/>
              </a:buClr>
              <a:buSzPts val="2210"/>
              <a:buFont typeface="Times New Roman"/>
              <a:buNone/>
            </a:pPr>
            <a:endParaRPr/>
          </a:p>
          <a:p>
            <a:pPr marL="341313" lvl="0" indent="-341313" algn="l" rtl="0">
              <a:spcBef>
                <a:spcPts val="700"/>
              </a:spcBef>
              <a:spcAft>
                <a:spcPts val="0"/>
              </a:spcAft>
              <a:buClr>
                <a:srgbClr val="FFFFFF"/>
              </a:buClr>
              <a:buSzPts val="2210"/>
              <a:buFont typeface="Times New Roman"/>
              <a:buChar char="•"/>
            </a:pPr>
            <a:r>
              <a:rPr lang="en-US"/>
              <a:t>The third constructor receives one add object as an argument.</a:t>
            </a:r>
            <a:endParaRPr/>
          </a:p>
        </p:txBody>
      </p:sp>
      <p:sp>
        <p:nvSpPr>
          <p:cNvPr id="1396" name="Google Shape;1396;p148"/>
          <p:cNvSpPr txBox="1"/>
          <p:nvPr/>
        </p:nvSpPr>
        <p:spPr>
          <a:xfrm>
            <a:off x="6562065" y="1066800"/>
            <a:ext cx="1244741" cy="371513"/>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FFFFFF"/>
              </a:buClr>
              <a:buSzPts val="1800"/>
              <a:buFont typeface="Garamond"/>
              <a:buNone/>
            </a:pPr>
            <a:r>
              <a:rPr lang="en-US" sz="1800">
                <a:solidFill>
                  <a:srgbClr val="FFFFFF"/>
                </a:solidFill>
                <a:latin typeface="Garamond"/>
                <a:ea typeface="Garamond"/>
                <a:cs typeface="Garamond"/>
                <a:sym typeface="Garamond"/>
              </a:rPr>
              <a:t>continue …</a:t>
            </a:r>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5">
                                            <p:txEl>
                                              <p:pRg st="0" end="0"/>
                                            </p:txEl>
                                          </p:spTgt>
                                        </p:tgtEl>
                                        <p:attrNameLst>
                                          <p:attrName>style.visibility</p:attrName>
                                        </p:attrNameLst>
                                      </p:cBhvr>
                                      <p:to>
                                        <p:strVal val="visible"/>
                                      </p:to>
                                    </p:set>
                                    <p:animEffect transition="in" filter="fade">
                                      <p:cBhvr>
                                        <p:cTn id="7" dur="500"/>
                                        <p:tgtEl>
                                          <p:spTgt spid="1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95">
                                            <p:txEl>
                                              <p:pRg st="1" end="1"/>
                                            </p:txEl>
                                          </p:spTgt>
                                        </p:tgtEl>
                                        <p:attrNameLst>
                                          <p:attrName>style.visibility</p:attrName>
                                        </p:attrNameLst>
                                      </p:cBhvr>
                                      <p:to>
                                        <p:strVal val="visible"/>
                                      </p:to>
                                    </p:set>
                                    <p:animEffect transition="in" filter="fade">
                                      <p:cBhvr>
                                        <p:cTn id="12" dur="500"/>
                                        <p:tgtEl>
                                          <p:spTgt spid="13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95">
                                            <p:txEl>
                                              <p:pRg st="2" end="2"/>
                                            </p:txEl>
                                          </p:spTgt>
                                        </p:tgtEl>
                                        <p:attrNameLst>
                                          <p:attrName>style.visibility</p:attrName>
                                        </p:attrNameLst>
                                      </p:cBhvr>
                                      <p:to>
                                        <p:strVal val="visible"/>
                                      </p:to>
                                    </p:set>
                                    <p:animEffect transition="in" filter="fade">
                                      <p:cBhvr>
                                        <p:cTn id="17" dur="500"/>
                                        <p:tgtEl>
                                          <p:spTgt spid="13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95">
                                            <p:txEl>
                                              <p:pRg st="3" end="3"/>
                                            </p:txEl>
                                          </p:spTgt>
                                        </p:tgtEl>
                                        <p:attrNameLst>
                                          <p:attrName>style.visibility</p:attrName>
                                        </p:attrNameLst>
                                      </p:cBhvr>
                                      <p:to>
                                        <p:strVal val="visible"/>
                                      </p:to>
                                    </p:set>
                                    <p:animEffect transition="in" filter="fade">
                                      <p:cBhvr>
                                        <p:cTn id="22" dur="500"/>
                                        <p:tgtEl>
                                          <p:spTgt spid="13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95">
                                            <p:txEl>
                                              <p:pRg st="4" end="4"/>
                                            </p:txEl>
                                          </p:spTgt>
                                        </p:tgtEl>
                                        <p:attrNameLst>
                                          <p:attrName>style.visibility</p:attrName>
                                        </p:attrNameLst>
                                      </p:cBhvr>
                                      <p:to>
                                        <p:strVal val="visible"/>
                                      </p:to>
                                    </p:set>
                                    <p:animEffect transition="in" filter="fade">
                                      <p:cBhvr>
                                        <p:cTn id="27" dur="500"/>
                                        <p:tgtEl>
                                          <p:spTgt spid="1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400"/>
        <p:cNvGrpSpPr/>
        <p:nvPr/>
      </p:nvGrpSpPr>
      <p:grpSpPr>
        <a:xfrm>
          <a:off x="0" y="0"/>
          <a:ext cx="0" cy="0"/>
          <a:chOff x="0" y="0"/>
          <a:chExt cx="0" cy="0"/>
        </a:xfrm>
      </p:grpSpPr>
      <p:sp>
        <p:nvSpPr>
          <p:cNvPr id="1401" name="Google Shape;1401;p149"/>
          <p:cNvSpPr/>
          <p:nvPr/>
        </p:nvSpPr>
        <p:spPr>
          <a:xfrm>
            <a:off x="685695" y="6248400"/>
            <a:ext cx="1904706"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402" name="Google Shape;1402;p149"/>
          <p:cNvSpPr/>
          <p:nvPr/>
        </p:nvSpPr>
        <p:spPr>
          <a:xfrm>
            <a:off x="3123718" y="6248400"/>
            <a:ext cx="2895153"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403" name="Google Shape;1403;p149"/>
          <p:cNvSpPr txBox="1">
            <a:spLocks noGrp="1"/>
          </p:cNvSpPr>
          <p:nvPr>
            <p:ph type="title"/>
          </p:nvPr>
        </p:nvSpPr>
        <p:spPr>
          <a:xfrm>
            <a:off x="677229" y="228600"/>
            <a:ext cx="7771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1"/>
              </a:buClr>
              <a:buSzPts val="4000"/>
              <a:buFont typeface="Arial"/>
              <a:buNone/>
            </a:pPr>
            <a:r>
              <a:rPr lang="en-US">
                <a:solidFill>
                  <a:schemeClr val="dk1"/>
                </a:solidFill>
              </a:rPr>
              <a:t>Multiple</a:t>
            </a:r>
            <a:r>
              <a:rPr lang="en-US">
                <a:solidFill>
                  <a:srgbClr val="FFFFFF"/>
                </a:solidFill>
              </a:rPr>
              <a:t> </a:t>
            </a:r>
            <a:r>
              <a:rPr lang="en-US">
                <a:solidFill>
                  <a:schemeClr val="dk1"/>
                </a:solidFill>
              </a:rPr>
              <a:t>Constructors</a:t>
            </a:r>
            <a:r>
              <a:rPr lang="en-US">
                <a:solidFill>
                  <a:srgbClr val="FFFFFF"/>
                </a:solidFill>
              </a:rPr>
              <a:t> in a Class</a:t>
            </a:r>
            <a:endParaRPr/>
          </a:p>
        </p:txBody>
      </p:sp>
      <p:sp>
        <p:nvSpPr>
          <p:cNvPr id="1404" name="Google Shape;1404;p149"/>
          <p:cNvSpPr txBox="1">
            <a:spLocks noGrp="1"/>
          </p:cNvSpPr>
          <p:nvPr>
            <p:ph type="body" idx="1"/>
          </p:nvPr>
        </p:nvSpPr>
        <p:spPr>
          <a:xfrm>
            <a:off x="694158" y="1828800"/>
            <a:ext cx="4563641" cy="4114800"/>
          </a:xfrm>
          <a:prstGeom prst="rect">
            <a:avLst/>
          </a:prstGeom>
          <a:noFill/>
          <a:ln>
            <a:noFill/>
          </a:ln>
        </p:spPr>
        <p:txBody>
          <a:bodyPr spcFirstLastPara="1" wrap="square" lIns="91425" tIns="45700" rIns="91425" bIns="45700" anchor="t" anchorCtr="0">
            <a:normAutofit/>
          </a:bodyPr>
          <a:lstStyle/>
          <a:p>
            <a:pPr marL="274320" lvl="0" indent="-274320" algn="l" rtl="0">
              <a:lnSpc>
                <a:spcPct val="75000"/>
              </a:lnSpc>
              <a:spcBef>
                <a:spcPts val="0"/>
              </a:spcBef>
              <a:spcAft>
                <a:spcPts val="0"/>
              </a:spcAft>
              <a:buClr>
                <a:schemeClr val="dk1"/>
              </a:buClr>
              <a:buSzPts val="2380"/>
              <a:buFont typeface="Times New Roman"/>
              <a:buNone/>
            </a:pPr>
            <a:r>
              <a:rPr lang="en-US" sz="2800"/>
              <a:t>class add</a:t>
            </a:r>
            <a:endParaRPr/>
          </a:p>
          <a:p>
            <a:pPr marL="274320" lvl="0" indent="-274320" algn="l" rtl="0">
              <a:lnSpc>
                <a:spcPct val="75000"/>
              </a:lnSpc>
              <a:spcBef>
                <a:spcPts val="700"/>
              </a:spcBef>
              <a:spcAft>
                <a:spcPts val="0"/>
              </a:spcAft>
              <a:buClr>
                <a:schemeClr val="dk1"/>
              </a:buClr>
              <a:buSzPts val="2380"/>
              <a:buFont typeface="Times New Roman"/>
              <a:buNone/>
            </a:pPr>
            <a:r>
              <a:rPr lang="en-US" sz="2800"/>
              <a:t>{</a:t>
            </a:r>
            <a:endParaRPr/>
          </a:p>
          <a:p>
            <a:pPr marL="274320" lvl="0" indent="-274320" algn="l" rtl="0">
              <a:lnSpc>
                <a:spcPct val="75000"/>
              </a:lnSpc>
              <a:spcBef>
                <a:spcPts val="700"/>
              </a:spcBef>
              <a:spcAft>
                <a:spcPts val="0"/>
              </a:spcAft>
              <a:buClr>
                <a:schemeClr val="dk1"/>
              </a:buClr>
              <a:buSzPts val="2380"/>
              <a:buFont typeface="Times New Roman"/>
              <a:buNone/>
            </a:pPr>
            <a:r>
              <a:rPr lang="en-US" sz="2800"/>
              <a:t>      int m, n ;</a:t>
            </a:r>
            <a:endParaRPr/>
          </a:p>
          <a:p>
            <a:pPr marL="274320" lvl="0" indent="-274320" algn="l" rtl="0">
              <a:lnSpc>
                <a:spcPct val="75000"/>
              </a:lnSpc>
              <a:spcBef>
                <a:spcPts val="700"/>
              </a:spcBef>
              <a:spcAft>
                <a:spcPts val="0"/>
              </a:spcAft>
              <a:buClr>
                <a:schemeClr val="dk1"/>
              </a:buClr>
              <a:buSzPts val="2380"/>
              <a:buFont typeface="Times New Roman"/>
              <a:buNone/>
            </a:pPr>
            <a:r>
              <a:rPr lang="en-US" sz="2800"/>
              <a:t>   public :</a:t>
            </a:r>
            <a:endParaRPr/>
          </a:p>
          <a:p>
            <a:pPr marL="274320" lvl="0" indent="-274320" algn="l" rtl="0">
              <a:lnSpc>
                <a:spcPct val="75000"/>
              </a:lnSpc>
              <a:spcBef>
                <a:spcPts val="700"/>
              </a:spcBef>
              <a:spcAft>
                <a:spcPts val="0"/>
              </a:spcAft>
              <a:buClr>
                <a:schemeClr val="dk1"/>
              </a:buClr>
              <a:buSzPts val="2380"/>
              <a:buFont typeface="Times New Roman"/>
              <a:buNone/>
            </a:pPr>
            <a:r>
              <a:rPr lang="en-US" sz="2800"/>
              <a:t>      add ( ) {m = 0 ; n = 0 ;}</a:t>
            </a:r>
            <a:endParaRPr/>
          </a:p>
          <a:p>
            <a:pPr marL="274320" lvl="0" indent="-274320" algn="l" rtl="0">
              <a:lnSpc>
                <a:spcPct val="75000"/>
              </a:lnSpc>
              <a:spcBef>
                <a:spcPts val="700"/>
              </a:spcBef>
              <a:spcAft>
                <a:spcPts val="0"/>
              </a:spcAft>
              <a:buClr>
                <a:schemeClr val="dk1"/>
              </a:buClr>
              <a:buSzPts val="2380"/>
              <a:buFont typeface="Times New Roman"/>
              <a:buNone/>
            </a:pPr>
            <a:r>
              <a:rPr lang="en-US" sz="2800"/>
              <a:t>      add (int a, int b)</a:t>
            </a:r>
            <a:endParaRPr/>
          </a:p>
          <a:p>
            <a:pPr marL="274320" lvl="0" indent="-274320" algn="l" rtl="0">
              <a:lnSpc>
                <a:spcPct val="75000"/>
              </a:lnSpc>
              <a:spcBef>
                <a:spcPts val="700"/>
              </a:spcBef>
              <a:spcAft>
                <a:spcPts val="0"/>
              </a:spcAft>
              <a:buClr>
                <a:schemeClr val="dk1"/>
              </a:buClr>
              <a:buSzPts val="2380"/>
              <a:buFont typeface="Times New Roman"/>
              <a:buNone/>
            </a:pPr>
            <a:r>
              <a:rPr lang="en-US" sz="2800"/>
              <a:t>             {m = a ; n = b ;}</a:t>
            </a:r>
            <a:endParaRPr/>
          </a:p>
          <a:p>
            <a:pPr marL="274320" lvl="0" indent="-274320" algn="l" rtl="0">
              <a:lnSpc>
                <a:spcPct val="75000"/>
              </a:lnSpc>
              <a:spcBef>
                <a:spcPts val="700"/>
              </a:spcBef>
              <a:spcAft>
                <a:spcPts val="0"/>
              </a:spcAft>
              <a:buClr>
                <a:schemeClr val="dk1"/>
              </a:buClr>
              <a:buSzPts val="2380"/>
              <a:buFont typeface="Times New Roman"/>
              <a:buNone/>
            </a:pPr>
            <a:r>
              <a:rPr lang="en-US" sz="2800"/>
              <a:t>      add (add &amp; i)</a:t>
            </a:r>
            <a:endParaRPr/>
          </a:p>
          <a:p>
            <a:pPr marL="274320" lvl="0" indent="-274320" algn="l" rtl="0">
              <a:lnSpc>
                <a:spcPct val="75000"/>
              </a:lnSpc>
              <a:spcBef>
                <a:spcPts val="700"/>
              </a:spcBef>
              <a:spcAft>
                <a:spcPts val="0"/>
              </a:spcAft>
              <a:buClr>
                <a:schemeClr val="dk1"/>
              </a:buClr>
              <a:buSzPts val="2380"/>
              <a:buFont typeface="Times New Roman"/>
              <a:buNone/>
            </a:pPr>
            <a:r>
              <a:rPr lang="en-US" sz="2800"/>
              <a:t>             {m = i.m ; n = i.n }</a:t>
            </a:r>
            <a:endParaRPr/>
          </a:p>
          <a:p>
            <a:pPr marL="274320" lvl="0" indent="-274320" algn="l" rtl="0">
              <a:lnSpc>
                <a:spcPct val="75000"/>
              </a:lnSpc>
              <a:spcBef>
                <a:spcPts val="700"/>
              </a:spcBef>
              <a:spcAft>
                <a:spcPts val="0"/>
              </a:spcAft>
              <a:buClr>
                <a:schemeClr val="dk1"/>
              </a:buClr>
              <a:buSzPts val="2380"/>
              <a:buFont typeface="Times New Roman"/>
              <a:buNone/>
            </a:pPr>
            <a:r>
              <a:rPr lang="en-US" sz="2800"/>
              <a:t>};</a:t>
            </a:r>
            <a:endParaRPr/>
          </a:p>
        </p:txBody>
      </p:sp>
      <p:sp>
        <p:nvSpPr>
          <p:cNvPr id="1405" name="Google Shape;1405;p149"/>
          <p:cNvSpPr txBox="1"/>
          <p:nvPr/>
        </p:nvSpPr>
        <p:spPr>
          <a:xfrm>
            <a:off x="4647483" y="1828800"/>
            <a:ext cx="4495106" cy="4724400"/>
          </a:xfrm>
          <a:prstGeom prst="rect">
            <a:avLst/>
          </a:prstGeom>
          <a:noFill/>
          <a:ln>
            <a:noFill/>
          </a:ln>
        </p:spPr>
        <p:txBody>
          <a:bodyPr spcFirstLastPara="1" wrap="square" lIns="90350" tIns="44275" rIns="90350" bIns="44275" anchor="t" anchorCtr="0">
            <a:noAutofit/>
          </a:bodyPr>
          <a:lstStyle/>
          <a:p>
            <a:pPr marL="341313" marR="0" lvl="0" indent="-341313" algn="l" rtl="0">
              <a:spcBef>
                <a:spcPts val="0"/>
              </a:spcBef>
              <a:spcAft>
                <a:spcPts val="0"/>
              </a:spcAft>
              <a:buClr>
                <a:srgbClr val="FFFFFF"/>
              </a:buClr>
              <a:buSzPts val="2800"/>
              <a:buFont typeface="Times New Roman"/>
              <a:buChar char="•"/>
            </a:pPr>
            <a:r>
              <a:rPr lang="en-US" sz="2800">
                <a:solidFill>
                  <a:srgbClr val="FFFFFF"/>
                </a:solidFill>
                <a:latin typeface="Times New Roman"/>
                <a:ea typeface="Times New Roman"/>
                <a:cs typeface="Times New Roman"/>
                <a:sym typeface="Times New Roman"/>
              </a:rPr>
              <a:t>Add a1; </a:t>
            </a:r>
            <a:endParaRPr/>
          </a:p>
          <a:p>
            <a:pPr marL="741363" marR="0" lvl="1" indent="-284163" algn="l" rtl="0">
              <a:spcBef>
                <a:spcPts val="600"/>
              </a:spcBef>
              <a:spcAft>
                <a:spcPts val="0"/>
              </a:spcAft>
              <a:buClr>
                <a:srgbClr val="FFFFFF"/>
              </a:buClr>
              <a:buSzPts val="2400"/>
              <a:buFont typeface="Times New Roman"/>
              <a:buChar char="–"/>
            </a:pPr>
            <a:r>
              <a:rPr lang="en-US" sz="2400" b="0" i="0" u="none" strike="noStrike" cap="none">
                <a:solidFill>
                  <a:srgbClr val="FFFFFF"/>
                </a:solidFill>
                <a:latin typeface="Times New Roman"/>
                <a:ea typeface="Times New Roman"/>
                <a:cs typeface="Times New Roman"/>
                <a:sym typeface="Times New Roman"/>
              </a:rPr>
              <a:t>Would automatically invoke the first constructor and set both m and n of a1 to zero.</a:t>
            </a:r>
            <a:endParaRPr/>
          </a:p>
          <a:p>
            <a:pPr marL="341313" marR="0" lvl="0" indent="-341313" algn="l" rtl="0">
              <a:spcBef>
                <a:spcPts val="700"/>
              </a:spcBef>
              <a:spcAft>
                <a:spcPts val="0"/>
              </a:spcAft>
              <a:buClr>
                <a:srgbClr val="FFFFFF"/>
              </a:buClr>
              <a:buSzPts val="2800"/>
              <a:buFont typeface="Times New Roman"/>
              <a:buChar char="•"/>
            </a:pPr>
            <a:r>
              <a:rPr lang="en-US" sz="2800">
                <a:solidFill>
                  <a:srgbClr val="FFFFFF"/>
                </a:solidFill>
                <a:latin typeface="Times New Roman"/>
                <a:ea typeface="Times New Roman"/>
                <a:cs typeface="Times New Roman"/>
                <a:sym typeface="Times New Roman"/>
              </a:rPr>
              <a:t>Add a2(10,20);</a:t>
            </a:r>
            <a:endParaRPr/>
          </a:p>
          <a:p>
            <a:pPr marL="741363" marR="0" lvl="1" indent="-284163" algn="l" rtl="0">
              <a:spcBef>
                <a:spcPts val="600"/>
              </a:spcBef>
              <a:spcAft>
                <a:spcPts val="0"/>
              </a:spcAft>
              <a:buClr>
                <a:srgbClr val="FFFFFF"/>
              </a:buClr>
              <a:buSzPts val="2400"/>
              <a:buFont typeface="Times New Roman"/>
              <a:buChar char="–"/>
            </a:pPr>
            <a:r>
              <a:rPr lang="en-US" sz="2400" b="0" i="0" u="none" strike="noStrike" cap="none">
                <a:solidFill>
                  <a:srgbClr val="FFFFFF"/>
                </a:solidFill>
                <a:latin typeface="Times New Roman"/>
                <a:ea typeface="Times New Roman"/>
                <a:cs typeface="Times New Roman"/>
                <a:sym typeface="Times New Roman"/>
              </a:rPr>
              <a:t>Would call the second constructor which will initialize the data members m and n of a2 to 10 and 20 respectively.</a:t>
            </a:r>
            <a:endParaRPr/>
          </a:p>
        </p:txBody>
      </p:sp>
      <p:sp>
        <p:nvSpPr>
          <p:cNvPr id="1406" name="Google Shape;1406;p149"/>
          <p:cNvSpPr txBox="1"/>
          <p:nvPr/>
        </p:nvSpPr>
        <p:spPr>
          <a:xfrm>
            <a:off x="6562065" y="1066800"/>
            <a:ext cx="1244741" cy="371513"/>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FFFFFF"/>
              </a:buClr>
              <a:buSzPts val="1800"/>
              <a:buFont typeface="Garamond"/>
              <a:buNone/>
            </a:pPr>
            <a:r>
              <a:rPr lang="en-US" sz="1800">
                <a:solidFill>
                  <a:srgbClr val="FFFFFF"/>
                </a:solidFill>
                <a:latin typeface="Garamond"/>
                <a:ea typeface="Garamond"/>
                <a:cs typeface="Garamond"/>
                <a:sym typeface="Garamond"/>
              </a:rPr>
              <a:t>continue …</a:t>
            </a:r>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5">
                                            <p:txEl>
                                              <p:pRg st="0" end="0"/>
                                            </p:txEl>
                                          </p:spTgt>
                                        </p:tgtEl>
                                        <p:attrNameLst>
                                          <p:attrName>style.visibility</p:attrName>
                                        </p:attrNameLst>
                                      </p:cBhvr>
                                      <p:to>
                                        <p:strVal val="visible"/>
                                      </p:to>
                                    </p:set>
                                    <p:animEffect transition="in" filter="fade">
                                      <p:cBhvr>
                                        <p:cTn id="7" dur="500"/>
                                        <p:tgtEl>
                                          <p:spTgt spid="14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05">
                                            <p:txEl>
                                              <p:pRg st="1" end="1"/>
                                            </p:txEl>
                                          </p:spTgt>
                                        </p:tgtEl>
                                        <p:attrNameLst>
                                          <p:attrName>style.visibility</p:attrName>
                                        </p:attrNameLst>
                                      </p:cBhvr>
                                      <p:to>
                                        <p:strVal val="visible"/>
                                      </p:to>
                                    </p:set>
                                    <p:animEffect transition="in" filter="fade">
                                      <p:cBhvr>
                                        <p:cTn id="12" dur="500"/>
                                        <p:tgtEl>
                                          <p:spTgt spid="14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05">
                                            <p:txEl>
                                              <p:pRg st="2" end="2"/>
                                            </p:txEl>
                                          </p:spTgt>
                                        </p:tgtEl>
                                        <p:attrNameLst>
                                          <p:attrName>style.visibility</p:attrName>
                                        </p:attrNameLst>
                                      </p:cBhvr>
                                      <p:to>
                                        <p:strVal val="visible"/>
                                      </p:to>
                                    </p:set>
                                    <p:animEffect transition="in" filter="fade">
                                      <p:cBhvr>
                                        <p:cTn id="17" dur="500"/>
                                        <p:tgtEl>
                                          <p:spTgt spid="140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05">
                                            <p:txEl>
                                              <p:pRg st="3" end="3"/>
                                            </p:txEl>
                                          </p:spTgt>
                                        </p:tgtEl>
                                        <p:attrNameLst>
                                          <p:attrName>style.visibility</p:attrName>
                                        </p:attrNameLst>
                                      </p:cBhvr>
                                      <p:to>
                                        <p:strVal val="visible"/>
                                      </p:to>
                                    </p:set>
                                    <p:animEffect transition="in" filter="fade">
                                      <p:cBhvr>
                                        <p:cTn id="22" dur="500"/>
                                        <p:tgtEl>
                                          <p:spTgt spid="140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5"/>
          <p:cNvSpPr txBox="1">
            <a:spLocks noGrp="1"/>
          </p:cNvSpPr>
          <p:nvPr>
            <p:ph type="title"/>
          </p:nvPr>
        </p:nvSpPr>
        <p:spPr>
          <a:xfrm>
            <a:off x="685800" y="26504"/>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Example of classes and objects</a:t>
            </a:r>
            <a:endParaRPr/>
          </a:p>
        </p:txBody>
      </p:sp>
      <p:sp>
        <p:nvSpPr>
          <p:cNvPr id="237" name="Google Shape;237;p15"/>
          <p:cNvSpPr txBox="1">
            <a:spLocks noGrp="1"/>
          </p:cNvSpPr>
          <p:nvPr>
            <p:ph type="body" idx="1"/>
          </p:nvPr>
        </p:nvSpPr>
        <p:spPr>
          <a:xfrm>
            <a:off x="914400" y="1447800"/>
            <a:ext cx="6705600" cy="4572000"/>
          </a:xfrm>
          <a:prstGeom prst="rect">
            <a:avLst/>
          </a:prstGeom>
          <a:noFill/>
          <a:ln>
            <a:noFill/>
          </a:ln>
        </p:spPr>
        <p:txBody>
          <a:bodyPr spcFirstLastPara="1" wrap="square" lIns="91425" tIns="45700" rIns="91425" bIns="45700" anchor="t" anchorCtr="0">
            <a:normAutofit/>
          </a:bodyPr>
          <a:lstStyle/>
          <a:p>
            <a:pPr marL="274320" lvl="0" indent="-133985" algn="l" rtl="0">
              <a:spcBef>
                <a:spcPts val="0"/>
              </a:spcBef>
              <a:spcAft>
                <a:spcPts val="0"/>
              </a:spcAft>
              <a:buSzPts val="2210"/>
              <a:buNone/>
            </a:pPr>
            <a:endParaRPr/>
          </a:p>
        </p:txBody>
      </p:sp>
      <p:pic>
        <p:nvPicPr>
          <p:cNvPr id="238" name="Google Shape;238;p15"/>
          <p:cNvPicPr preferRelativeResize="0"/>
          <p:nvPr/>
        </p:nvPicPr>
        <p:blipFill rotWithShape="1">
          <a:blip r:embed="rId3">
            <a:alphaModFix/>
          </a:blip>
          <a:srcRect/>
          <a:stretch/>
        </p:blipFill>
        <p:spPr>
          <a:xfrm>
            <a:off x="228600" y="1295400"/>
            <a:ext cx="4760843" cy="3962400"/>
          </a:xfrm>
          <a:prstGeom prst="rect">
            <a:avLst/>
          </a:prstGeom>
          <a:noFill/>
          <a:ln>
            <a:noFill/>
          </a:ln>
        </p:spPr>
      </p:pic>
      <p:pic>
        <p:nvPicPr>
          <p:cNvPr id="239" name="Google Shape;239;p15"/>
          <p:cNvPicPr preferRelativeResize="0"/>
          <p:nvPr/>
        </p:nvPicPr>
        <p:blipFill rotWithShape="1">
          <a:blip r:embed="rId4">
            <a:alphaModFix/>
          </a:blip>
          <a:srcRect/>
          <a:stretch/>
        </p:blipFill>
        <p:spPr>
          <a:xfrm>
            <a:off x="1600200" y="4068417"/>
            <a:ext cx="6353175" cy="2133600"/>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1411" name="Google Shape;1411;p150"/>
          <p:cNvSpPr/>
          <p:nvPr/>
        </p:nvSpPr>
        <p:spPr>
          <a:xfrm>
            <a:off x="685695" y="6248400"/>
            <a:ext cx="1904706"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412" name="Google Shape;1412;p150"/>
          <p:cNvSpPr/>
          <p:nvPr/>
        </p:nvSpPr>
        <p:spPr>
          <a:xfrm>
            <a:off x="3123718" y="6248400"/>
            <a:ext cx="2895153"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413" name="Google Shape;1413;p150"/>
          <p:cNvSpPr txBox="1">
            <a:spLocks noGrp="1"/>
          </p:cNvSpPr>
          <p:nvPr>
            <p:ph type="title"/>
          </p:nvPr>
        </p:nvSpPr>
        <p:spPr>
          <a:xfrm>
            <a:off x="677229" y="228600"/>
            <a:ext cx="7771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1"/>
              </a:buClr>
              <a:buSzPts val="4000"/>
              <a:buFont typeface="Arial"/>
              <a:buNone/>
            </a:pPr>
            <a:r>
              <a:rPr lang="en-US">
                <a:solidFill>
                  <a:schemeClr val="dk1"/>
                </a:solidFill>
              </a:rPr>
              <a:t>Multiple</a:t>
            </a:r>
            <a:r>
              <a:rPr lang="en-US">
                <a:solidFill>
                  <a:srgbClr val="FFFFFF"/>
                </a:solidFill>
              </a:rPr>
              <a:t> </a:t>
            </a:r>
            <a:r>
              <a:rPr lang="en-US">
                <a:solidFill>
                  <a:schemeClr val="dk1"/>
                </a:solidFill>
              </a:rPr>
              <a:t>Constructors</a:t>
            </a:r>
            <a:r>
              <a:rPr lang="en-US">
                <a:solidFill>
                  <a:srgbClr val="FFFFFF"/>
                </a:solidFill>
              </a:rPr>
              <a:t> in a Class</a:t>
            </a:r>
            <a:endParaRPr/>
          </a:p>
        </p:txBody>
      </p:sp>
      <p:sp>
        <p:nvSpPr>
          <p:cNvPr id="1414" name="Google Shape;1414;p150"/>
          <p:cNvSpPr txBox="1">
            <a:spLocks noGrp="1"/>
          </p:cNvSpPr>
          <p:nvPr>
            <p:ph type="body" idx="1"/>
          </p:nvPr>
        </p:nvSpPr>
        <p:spPr>
          <a:xfrm>
            <a:off x="694159" y="1828800"/>
            <a:ext cx="3944858" cy="4114800"/>
          </a:xfrm>
          <a:prstGeom prst="rect">
            <a:avLst/>
          </a:prstGeom>
          <a:noFill/>
          <a:ln>
            <a:noFill/>
          </a:ln>
        </p:spPr>
        <p:txBody>
          <a:bodyPr spcFirstLastPara="1" wrap="square" lIns="91425" tIns="45700" rIns="91425" bIns="45700" anchor="t" anchorCtr="0">
            <a:normAutofit fontScale="92500"/>
          </a:bodyPr>
          <a:lstStyle/>
          <a:p>
            <a:pPr marL="274320" lvl="0" indent="-274320" algn="l" rtl="0">
              <a:lnSpc>
                <a:spcPct val="75000"/>
              </a:lnSpc>
              <a:spcBef>
                <a:spcPts val="0"/>
              </a:spcBef>
              <a:spcAft>
                <a:spcPts val="0"/>
              </a:spcAft>
              <a:buClr>
                <a:schemeClr val="dk1"/>
              </a:buClr>
              <a:buSzPct val="85000"/>
              <a:buFont typeface="Times New Roman"/>
              <a:buNone/>
            </a:pPr>
            <a:r>
              <a:rPr lang="en-US" sz="2800"/>
              <a:t>class add</a:t>
            </a:r>
            <a:endParaRPr/>
          </a:p>
          <a:p>
            <a:pPr marL="274320" lvl="0" indent="-274320" algn="l" rtl="0">
              <a:lnSpc>
                <a:spcPct val="75000"/>
              </a:lnSpc>
              <a:spcBef>
                <a:spcPts val="700"/>
              </a:spcBef>
              <a:spcAft>
                <a:spcPts val="0"/>
              </a:spcAft>
              <a:buClr>
                <a:schemeClr val="dk1"/>
              </a:buClr>
              <a:buSzPct val="85000"/>
              <a:buFont typeface="Times New Roman"/>
              <a:buNone/>
            </a:pPr>
            <a:r>
              <a:rPr lang="en-US" sz="2800"/>
              <a:t>{</a:t>
            </a:r>
            <a:endParaRPr/>
          </a:p>
          <a:p>
            <a:pPr marL="274320" lvl="0" indent="-274320" algn="l" rtl="0">
              <a:lnSpc>
                <a:spcPct val="75000"/>
              </a:lnSpc>
              <a:spcBef>
                <a:spcPts val="700"/>
              </a:spcBef>
              <a:spcAft>
                <a:spcPts val="0"/>
              </a:spcAft>
              <a:buClr>
                <a:schemeClr val="dk1"/>
              </a:buClr>
              <a:buSzPct val="85000"/>
              <a:buFont typeface="Times New Roman"/>
              <a:buNone/>
            </a:pPr>
            <a:r>
              <a:rPr lang="en-US" sz="2800"/>
              <a:t>      int m, n ;</a:t>
            </a:r>
            <a:endParaRPr/>
          </a:p>
          <a:p>
            <a:pPr marL="274320" lvl="0" indent="-274320" algn="l" rtl="0">
              <a:lnSpc>
                <a:spcPct val="75000"/>
              </a:lnSpc>
              <a:spcBef>
                <a:spcPts val="700"/>
              </a:spcBef>
              <a:spcAft>
                <a:spcPts val="0"/>
              </a:spcAft>
              <a:buClr>
                <a:schemeClr val="dk1"/>
              </a:buClr>
              <a:buSzPct val="85000"/>
              <a:buFont typeface="Times New Roman"/>
              <a:buNone/>
            </a:pPr>
            <a:r>
              <a:rPr lang="en-US" sz="2800"/>
              <a:t>   public :</a:t>
            </a:r>
            <a:endParaRPr/>
          </a:p>
          <a:p>
            <a:pPr marL="274320" lvl="0" indent="-274320" algn="l" rtl="0">
              <a:lnSpc>
                <a:spcPct val="75000"/>
              </a:lnSpc>
              <a:spcBef>
                <a:spcPts val="700"/>
              </a:spcBef>
              <a:spcAft>
                <a:spcPts val="0"/>
              </a:spcAft>
              <a:buClr>
                <a:schemeClr val="dk1"/>
              </a:buClr>
              <a:buSzPct val="85000"/>
              <a:buFont typeface="Times New Roman"/>
              <a:buNone/>
            </a:pPr>
            <a:r>
              <a:rPr lang="en-US" sz="2800"/>
              <a:t>      add ( ) {m = 0 ; n = 0 ;}</a:t>
            </a:r>
            <a:endParaRPr/>
          </a:p>
          <a:p>
            <a:pPr marL="274320" lvl="0" indent="-274320" algn="l" rtl="0">
              <a:lnSpc>
                <a:spcPct val="75000"/>
              </a:lnSpc>
              <a:spcBef>
                <a:spcPts val="700"/>
              </a:spcBef>
              <a:spcAft>
                <a:spcPts val="0"/>
              </a:spcAft>
              <a:buClr>
                <a:schemeClr val="dk1"/>
              </a:buClr>
              <a:buSzPct val="85000"/>
              <a:buFont typeface="Times New Roman"/>
              <a:buNone/>
            </a:pPr>
            <a:r>
              <a:rPr lang="en-US" sz="2800"/>
              <a:t>      add (int a, int b)</a:t>
            </a:r>
            <a:endParaRPr/>
          </a:p>
          <a:p>
            <a:pPr marL="274320" lvl="0" indent="-274320" algn="l" rtl="0">
              <a:lnSpc>
                <a:spcPct val="75000"/>
              </a:lnSpc>
              <a:spcBef>
                <a:spcPts val="700"/>
              </a:spcBef>
              <a:spcAft>
                <a:spcPts val="0"/>
              </a:spcAft>
              <a:buClr>
                <a:schemeClr val="dk1"/>
              </a:buClr>
              <a:buSzPct val="85000"/>
              <a:buFont typeface="Times New Roman"/>
              <a:buNone/>
            </a:pPr>
            <a:r>
              <a:rPr lang="en-US" sz="2800"/>
              <a:t>             {m = a ; n = b ;}</a:t>
            </a:r>
            <a:endParaRPr/>
          </a:p>
          <a:p>
            <a:pPr marL="274320" lvl="0" indent="-274320" algn="l" rtl="0">
              <a:lnSpc>
                <a:spcPct val="75000"/>
              </a:lnSpc>
              <a:spcBef>
                <a:spcPts val="700"/>
              </a:spcBef>
              <a:spcAft>
                <a:spcPts val="0"/>
              </a:spcAft>
              <a:buClr>
                <a:schemeClr val="dk1"/>
              </a:buClr>
              <a:buSzPct val="85000"/>
              <a:buFont typeface="Times New Roman"/>
              <a:buNone/>
            </a:pPr>
            <a:r>
              <a:rPr lang="en-US" sz="2800"/>
              <a:t>      add (add &amp; i)</a:t>
            </a:r>
            <a:endParaRPr/>
          </a:p>
          <a:p>
            <a:pPr marL="274320" lvl="0" indent="-274320" algn="l" rtl="0">
              <a:lnSpc>
                <a:spcPct val="75000"/>
              </a:lnSpc>
              <a:spcBef>
                <a:spcPts val="700"/>
              </a:spcBef>
              <a:spcAft>
                <a:spcPts val="0"/>
              </a:spcAft>
              <a:buClr>
                <a:schemeClr val="dk1"/>
              </a:buClr>
              <a:buSzPct val="85000"/>
              <a:buFont typeface="Times New Roman"/>
              <a:buNone/>
            </a:pPr>
            <a:r>
              <a:rPr lang="en-US" sz="2800"/>
              <a:t>             {m = i.m ; n = i.n ;}</a:t>
            </a:r>
            <a:endParaRPr/>
          </a:p>
          <a:p>
            <a:pPr marL="274320" lvl="0" indent="-274320" algn="l" rtl="0">
              <a:lnSpc>
                <a:spcPct val="75000"/>
              </a:lnSpc>
              <a:spcBef>
                <a:spcPts val="700"/>
              </a:spcBef>
              <a:spcAft>
                <a:spcPts val="0"/>
              </a:spcAft>
              <a:buClr>
                <a:schemeClr val="dk1"/>
              </a:buClr>
              <a:buSzPct val="85000"/>
              <a:buFont typeface="Times New Roman"/>
              <a:buNone/>
            </a:pPr>
            <a:r>
              <a:rPr lang="en-US" sz="2800"/>
              <a:t>};</a:t>
            </a:r>
            <a:endParaRPr/>
          </a:p>
        </p:txBody>
      </p:sp>
      <p:sp>
        <p:nvSpPr>
          <p:cNvPr id="1415" name="Google Shape;1415;p150"/>
          <p:cNvSpPr txBox="1"/>
          <p:nvPr/>
        </p:nvSpPr>
        <p:spPr>
          <a:xfrm>
            <a:off x="4647483" y="1828800"/>
            <a:ext cx="4495106" cy="4724400"/>
          </a:xfrm>
          <a:prstGeom prst="rect">
            <a:avLst/>
          </a:prstGeom>
          <a:noFill/>
          <a:ln>
            <a:noFill/>
          </a:ln>
        </p:spPr>
        <p:txBody>
          <a:bodyPr spcFirstLastPara="1" wrap="square" lIns="90350" tIns="44275" rIns="90350" bIns="44275" anchor="t" anchorCtr="0">
            <a:noAutofit/>
          </a:bodyPr>
          <a:lstStyle/>
          <a:p>
            <a:pPr marL="341313" marR="0" lvl="0" indent="-341313" algn="l" rtl="0">
              <a:spcBef>
                <a:spcPts val="0"/>
              </a:spcBef>
              <a:spcAft>
                <a:spcPts val="0"/>
              </a:spcAft>
              <a:buClr>
                <a:srgbClr val="FFFFFF"/>
              </a:buClr>
              <a:buSzPts val="2800"/>
              <a:buFont typeface="Times New Roman"/>
              <a:buChar char="•"/>
            </a:pPr>
            <a:r>
              <a:rPr lang="en-US" sz="2800">
                <a:solidFill>
                  <a:srgbClr val="FFFFFF"/>
                </a:solidFill>
                <a:latin typeface="Times New Roman"/>
                <a:ea typeface="Times New Roman"/>
                <a:cs typeface="Times New Roman"/>
                <a:sym typeface="Times New Roman"/>
              </a:rPr>
              <a:t>Add a3(a2);</a:t>
            </a:r>
            <a:endParaRPr/>
          </a:p>
          <a:p>
            <a:pPr marL="741363" marR="0" lvl="1" indent="-284163" algn="l" rtl="0">
              <a:spcBef>
                <a:spcPts val="600"/>
              </a:spcBef>
              <a:spcAft>
                <a:spcPts val="0"/>
              </a:spcAft>
              <a:buClr>
                <a:srgbClr val="FFFFFF"/>
              </a:buClr>
              <a:buSzPts val="2400"/>
              <a:buFont typeface="Times New Roman"/>
              <a:buChar char="–"/>
            </a:pPr>
            <a:r>
              <a:rPr lang="en-US" sz="2400" b="0" i="0" u="none" strike="noStrike" cap="none">
                <a:solidFill>
                  <a:srgbClr val="FFFFFF"/>
                </a:solidFill>
                <a:latin typeface="Times New Roman"/>
                <a:ea typeface="Times New Roman"/>
                <a:cs typeface="Times New Roman"/>
                <a:sym typeface="Times New Roman"/>
              </a:rPr>
              <a:t>Would invoke the third constructor which copies the values of a2 into a3.</a:t>
            </a:r>
            <a:endParaRPr/>
          </a:p>
          <a:p>
            <a:pPr marL="741363" marR="0" lvl="1" indent="-284163" algn="l" rtl="0">
              <a:spcBef>
                <a:spcPts val="600"/>
              </a:spcBef>
              <a:spcAft>
                <a:spcPts val="0"/>
              </a:spcAft>
              <a:buClr>
                <a:srgbClr val="FFFFFF"/>
              </a:buClr>
              <a:buSzPts val="2400"/>
              <a:buFont typeface="Times New Roman"/>
              <a:buChar char="–"/>
            </a:pPr>
            <a:r>
              <a:rPr lang="en-US" sz="2400" b="0" i="0" u="none" strike="noStrike" cap="none">
                <a:solidFill>
                  <a:srgbClr val="FFFFFF"/>
                </a:solidFill>
                <a:latin typeface="Times New Roman"/>
                <a:ea typeface="Times New Roman"/>
                <a:cs typeface="Times New Roman"/>
                <a:sym typeface="Times New Roman"/>
              </a:rPr>
              <a:t>This type of constructor is called the “copy constructor”.</a:t>
            </a:r>
            <a:endParaRPr/>
          </a:p>
          <a:p>
            <a:pPr marL="341313" marR="0" lvl="0" indent="-341313" algn="l" rtl="0">
              <a:spcBef>
                <a:spcPts val="700"/>
              </a:spcBef>
              <a:spcAft>
                <a:spcPts val="0"/>
              </a:spcAft>
              <a:buClr>
                <a:srgbClr val="FFFFFF"/>
              </a:buClr>
              <a:buSzPts val="2800"/>
              <a:buFont typeface="Times New Roman"/>
              <a:buChar char="•"/>
            </a:pPr>
            <a:r>
              <a:rPr lang="en-US" sz="2800">
                <a:solidFill>
                  <a:srgbClr val="FFFFFF"/>
                </a:solidFill>
                <a:latin typeface="Times New Roman"/>
                <a:ea typeface="Times New Roman"/>
                <a:cs typeface="Times New Roman"/>
                <a:sym typeface="Times New Roman"/>
              </a:rPr>
              <a:t>Construction Overloading</a:t>
            </a:r>
            <a:endParaRPr/>
          </a:p>
          <a:p>
            <a:pPr marL="741363" marR="0" lvl="1" indent="-284163" algn="l" rtl="0">
              <a:spcBef>
                <a:spcPts val="600"/>
              </a:spcBef>
              <a:spcAft>
                <a:spcPts val="0"/>
              </a:spcAft>
              <a:buClr>
                <a:srgbClr val="FFFFFF"/>
              </a:buClr>
              <a:buSzPts val="2400"/>
              <a:buFont typeface="Times New Roman"/>
              <a:buChar char="–"/>
            </a:pPr>
            <a:r>
              <a:rPr lang="en-US" sz="2400" b="0" i="0" u="none" strike="noStrike" cap="none">
                <a:solidFill>
                  <a:srgbClr val="FFFFFF"/>
                </a:solidFill>
                <a:latin typeface="Times New Roman"/>
                <a:ea typeface="Times New Roman"/>
                <a:cs typeface="Times New Roman"/>
                <a:sym typeface="Times New Roman"/>
              </a:rPr>
              <a:t>More than one constructor function is defined in a class.</a:t>
            </a:r>
            <a:endParaRPr/>
          </a:p>
        </p:txBody>
      </p:sp>
      <p:sp>
        <p:nvSpPr>
          <p:cNvPr id="1416" name="Google Shape;1416;p150"/>
          <p:cNvSpPr txBox="1"/>
          <p:nvPr/>
        </p:nvSpPr>
        <p:spPr>
          <a:xfrm>
            <a:off x="6562065" y="1066800"/>
            <a:ext cx="1244741" cy="371513"/>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FFFFFF"/>
              </a:buClr>
              <a:buSzPts val="1800"/>
              <a:buFont typeface="Garamond"/>
              <a:buNone/>
            </a:pPr>
            <a:r>
              <a:rPr lang="en-US" sz="1800">
                <a:solidFill>
                  <a:srgbClr val="FFFFFF"/>
                </a:solidFill>
                <a:latin typeface="Garamond"/>
                <a:ea typeface="Garamond"/>
                <a:cs typeface="Garamond"/>
                <a:sym typeface="Garamond"/>
              </a:rPr>
              <a:t>continue …</a:t>
            </a:r>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5">
                                            <p:txEl>
                                              <p:pRg st="0" end="0"/>
                                            </p:txEl>
                                          </p:spTgt>
                                        </p:tgtEl>
                                        <p:attrNameLst>
                                          <p:attrName>style.visibility</p:attrName>
                                        </p:attrNameLst>
                                      </p:cBhvr>
                                      <p:to>
                                        <p:strVal val="visible"/>
                                      </p:to>
                                    </p:set>
                                    <p:animEffect transition="in" filter="fade">
                                      <p:cBhvr>
                                        <p:cTn id="7" dur="500"/>
                                        <p:tgtEl>
                                          <p:spTgt spid="14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5">
                                            <p:txEl>
                                              <p:pRg st="1" end="1"/>
                                            </p:txEl>
                                          </p:spTgt>
                                        </p:tgtEl>
                                        <p:attrNameLst>
                                          <p:attrName>style.visibility</p:attrName>
                                        </p:attrNameLst>
                                      </p:cBhvr>
                                      <p:to>
                                        <p:strVal val="visible"/>
                                      </p:to>
                                    </p:set>
                                    <p:animEffect transition="in" filter="fade">
                                      <p:cBhvr>
                                        <p:cTn id="12" dur="500"/>
                                        <p:tgtEl>
                                          <p:spTgt spid="14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5">
                                            <p:txEl>
                                              <p:pRg st="2" end="2"/>
                                            </p:txEl>
                                          </p:spTgt>
                                        </p:tgtEl>
                                        <p:attrNameLst>
                                          <p:attrName>style.visibility</p:attrName>
                                        </p:attrNameLst>
                                      </p:cBhvr>
                                      <p:to>
                                        <p:strVal val="visible"/>
                                      </p:to>
                                    </p:set>
                                    <p:animEffect transition="in" filter="fade">
                                      <p:cBhvr>
                                        <p:cTn id="17" dur="500"/>
                                        <p:tgtEl>
                                          <p:spTgt spid="14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5">
                                            <p:txEl>
                                              <p:pRg st="3" end="3"/>
                                            </p:txEl>
                                          </p:spTgt>
                                        </p:tgtEl>
                                        <p:attrNameLst>
                                          <p:attrName>style.visibility</p:attrName>
                                        </p:attrNameLst>
                                      </p:cBhvr>
                                      <p:to>
                                        <p:strVal val="visible"/>
                                      </p:to>
                                    </p:set>
                                    <p:animEffect transition="in" filter="fade">
                                      <p:cBhvr>
                                        <p:cTn id="22" dur="500"/>
                                        <p:tgtEl>
                                          <p:spTgt spid="14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5">
                                            <p:txEl>
                                              <p:pRg st="4" end="4"/>
                                            </p:txEl>
                                          </p:spTgt>
                                        </p:tgtEl>
                                        <p:attrNameLst>
                                          <p:attrName>style.visibility</p:attrName>
                                        </p:attrNameLst>
                                      </p:cBhvr>
                                      <p:to>
                                        <p:strVal val="visible"/>
                                      </p:to>
                                    </p:set>
                                    <p:animEffect transition="in" filter="fade">
                                      <p:cBhvr>
                                        <p:cTn id="27" dur="500"/>
                                        <p:tgtEl>
                                          <p:spTgt spid="14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420"/>
        <p:cNvGrpSpPr/>
        <p:nvPr/>
      </p:nvGrpSpPr>
      <p:grpSpPr>
        <a:xfrm>
          <a:off x="0" y="0"/>
          <a:ext cx="0" cy="0"/>
          <a:chOff x="0" y="0"/>
          <a:chExt cx="0" cy="0"/>
        </a:xfrm>
      </p:grpSpPr>
      <p:sp>
        <p:nvSpPr>
          <p:cNvPr id="1421" name="Google Shape;1421;p151"/>
          <p:cNvSpPr/>
          <p:nvPr/>
        </p:nvSpPr>
        <p:spPr>
          <a:xfrm>
            <a:off x="685695" y="6248400"/>
            <a:ext cx="1904706"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422" name="Google Shape;1422;p151"/>
          <p:cNvSpPr/>
          <p:nvPr/>
        </p:nvSpPr>
        <p:spPr>
          <a:xfrm>
            <a:off x="3123718" y="6248400"/>
            <a:ext cx="2895153"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423" name="Google Shape;1423;p151"/>
          <p:cNvSpPr txBox="1">
            <a:spLocks noGrp="1"/>
          </p:cNvSpPr>
          <p:nvPr>
            <p:ph type="title"/>
          </p:nvPr>
        </p:nvSpPr>
        <p:spPr>
          <a:xfrm>
            <a:off x="677229" y="228600"/>
            <a:ext cx="7771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1"/>
              </a:buClr>
              <a:buSzPts val="4000"/>
              <a:buFont typeface="Arial"/>
              <a:buNone/>
            </a:pPr>
            <a:r>
              <a:rPr lang="en-US">
                <a:solidFill>
                  <a:schemeClr val="dk1"/>
                </a:solidFill>
              </a:rPr>
              <a:t>Multiple</a:t>
            </a:r>
            <a:r>
              <a:rPr lang="en-US">
                <a:solidFill>
                  <a:srgbClr val="FFFFFF"/>
                </a:solidFill>
              </a:rPr>
              <a:t> </a:t>
            </a:r>
            <a:r>
              <a:rPr lang="en-US">
                <a:solidFill>
                  <a:schemeClr val="dk1"/>
                </a:solidFill>
              </a:rPr>
              <a:t>Constructors</a:t>
            </a:r>
            <a:r>
              <a:rPr lang="en-US">
                <a:solidFill>
                  <a:srgbClr val="FFFFFF"/>
                </a:solidFill>
              </a:rPr>
              <a:t> in a Class</a:t>
            </a:r>
            <a:endParaRPr/>
          </a:p>
        </p:txBody>
      </p:sp>
      <p:sp>
        <p:nvSpPr>
          <p:cNvPr id="1424" name="Google Shape;1424;p151"/>
          <p:cNvSpPr txBox="1">
            <a:spLocks noGrp="1"/>
          </p:cNvSpPr>
          <p:nvPr>
            <p:ph type="body" idx="1"/>
          </p:nvPr>
        </p:nvSpPr>
        <p:spPr>
          <a:xfrm>
            <a:off x="694159" y="1828800"/>
            <a:ext cx="3944858" cy="4114800"/>
          </a:xfrm>
          <a:prstGeom prst="rect">
            <a:avLst/>
          </a:prstGeom>
          <a:noFill/>
          <a:ln>
            <a:noFill/>
          </a:ln>
        </p:spPr>
        <p:txBody>
          <a:bodyPr spcFirstLastPara="1" wrap="square" lIns="91425" tIns="45700" rIns="91425" bIns="45700" anchor="t" anchorCtr="0">
            <a:normAutofit/>
          </a:bodyPr>
          <a:lstStyle/>
          <a:p>
            <a:pPr marL="274320" lvl="0" indent="-274320" algn="l" rtl="0">
              <a:lnSpc>
                <a:spcPct val="75000"/>
              </a:lnSpc>
              <a:spcBef>
                <a:spcPts val="0"/>
              </a:spcBef>
              <a:spcAft>
                <a:spcPts val="0"/>
              </a:spcAft>
              <a:buClr>
                <a:schemeClr val="dk1"/>
              </a:buClr>
              <a:buSzPts val="2040"/>
              <a:buFont typeface="Times New Roman"/>
              <a:buNone/>
            </a:pPr>
            <a:r>
              <a:rPr lang="en-US" sz="2400"/>
              <a:t>class complex</a:t>
            </a:r>
            <a:endParaRPr/>
          </a:p>
          <a:p>
            <a:pPr marL="274320" lvl="0" indent="-274320" algn="l" rtl="0">
              <a:lnSpc>
                <a:spcPct val="75000"/>
              </a:lnSpc>
              <a:spcBef>
                <a:spcPts val="600"/>
              </a:spcBef>
              <a:spcAft>
                <a:spcPts val="0"/>
              </a:spcAft>
              <a:buClr>
                <a:schemeClr val="dk1"/>
              </a:buClr>
              <a:buSzPts val="2040"/>
              <a:buFont typeface="Times New Roman"/>
              <a:buNone/>
            </a:pPr>
            <a:r>
              <a:rPr lang="en-US" sz="2400"/>
              <a:t>{</a:t>
            </a:r>
            <a:endParaRPr/>
          </a:p>
          <a:p>
            <a:pPr marL="274320" lvl="0" indent="-274320" algn="l" rtl="0">
              <a:lnSpc>
                <a:spcPct val="75000"/>
              </a:lnSpc>
              <a:spcBef>
                <a:spcPts val="600"/>
              </a:spcBef>
              <a:spcAft>
                <a:spcPts val="0"/>
              </a:spcAft>
              <a:buClr>
                <a:schemeClr val="dk1"/>
              </a:buClr>
              <a:buSzPts val="2040"/>
              <a:buFont typeface="Times New Roman"/>
              <a:buNone/>
            </a:pPr>
            <a:r>
              <a:rPr lang="en-US" sz="2400"/>
              <a:t>      float x, y ;</a:t>
            </a:r>
            <a:endParaRPr/>
          </a:p>
          <a:p>
            <a:pPr marL="274320" lvl="0" indent="-274320" algn="l" rtl="0">
              <a:lnSpc>
                <a:spcPct val="75000"/>
              </a:lnSpc>
              <a:spcBef>
                <a:spcPts val="600"/>
              </a:spcBef>
              <a:spcAft>
                <a:spcPts val="0"/>
              </a:spcAft>
              <a:buClr>
                <a:schemeClr val="dk1"/>
              </a:buClr>
              <a:buSzPts val="2040"/>
              <a:buFont typeface="Times New Roman"/>
              <a:buNone/>
            </a:pPr>
            <a:r>
              <a:rPr lang="en-US" sz="2400"/>
              <a:t>   public :</a:t>
            </a:r>
            <a:endParaRPr/>
          </a:p>
          <a:p>
            <a:pPr marL="274320" lvl="0" indent="-274320" algn="l" rtl="0">
              <a:lnSpc>
                <a:spcPct val="75000"/>
              </a:lnSpc>
              <a:spcBef>
                <a:spcPts val="600"/>
              </a:spcBef>
              <a:spcAft>
                <a:spcPts val="0"/>
              </a:spcAft>
              <a:buClr>
                <a:schemeClr val="dk1"/>
              </a:buClr>
              <a:buSzPts val="2040"/>
              <a:buFont typeface="Times New Roman"/>
              <a:buNone/>
            </a:pPr>
            <a:r>
              <a:rPr lang="en-US" sz="2400"/>
              <a:t>      complex ( ) {  }</a:t>
            </a:r>
            <a:endParaRPr/>
          </a:p>
          <a:p>
            <a:pPr marL="274320" lvl="0" indent="-274320" algn="l" rtl="0">
              <a:lnSpc>
                <a:spcPct val="75000"/>
              </a:lnSpc>
              <a:spcBef>
                <a:spcPts val="600"/>
              </a:spcBef>
              <a:spcAft>
                <a:spcPts val="0"/>
              </a:spcAft>
              <a:buClr>
                <a:schemeClr val="dk1"/>
              </a:buClr>
              <a:buSzPts val="2040"/>
              <a:buFont typeface="Times New Roman"/>
              <a:buNone/>
            </a:pPr>
            <a:r>
              <a:rPr lang="en-US" sz="2400"/>
              <a:t>      complex (float a)</a:t>
            </a:r>
            <a:endParaRPr/>
          </a:p>
          <a:p>
            <a:pPr marL="274320" lvl="0" indent="-274320" algn="l" rtl="0">
              <a:lnSpc>
                <a:spcPct val="75000"/>
              </a:lnSpc>
              <a:spcBef>
                <a:spcPts val="600"/>
              </a:spcBef>
              <a:spcAft>
                <a:spcPts val="0"/>
              </a:spcAft>
              <a:buClr>
                <a:schemeClr val="dk1"/>
              </a:buClr>
              <a:buSzPts val="2040"/>
              <a:buFont typeface="Times New Roman"/>
              <a:buNone/>
            </a:pPr>
            <a:r>
              <a:rPr lang="en-US" sz="2400"/>
              <a:t>         { x = y = a ; }</a:t>
            </a:r>
            <a:endParaRPr/>
          </a:p>
          <a:p>
            <a:pPr marL="274320" lvl="0" indent="-274320" algn="l" rtl="0">
              <a:lnSpc>
                <a:spcPct val="75000"/>
              </a:lnSpc>
              <a:spcBef>
                <a:spcPts val="600"/>
              </a:spcBef>
              <a:spcAft>
                <a:spcPts val="0"/>
              </a:spcAft>
              <a:buClr>
                <a:schemeClr val="dk1"/>
              </a:buClr>
              <a:buSzPts val="2040"/>
              <a:buFont typeface="Times New Roman"/>
              <a:buNone/>
            </a:pPr>
            <a:r>
              <a:rPr lang="en-US" sz="2400"/>
              <a:t>      complex (float r, float i)</a:t>
            </a:r>
            <a:endParaRPr/>
          </a:p>
          <a:p>
            <a:pPr marL="274320" lvl="0" indent="-274320" algn="l" rtl="0">
              <a:lnSpc>
                <a:spcPct val="75000"/>
              </a:lnSpc>
              <a:spcBef>
                <a:spcPts val="600"/>
              </a:spcBef>
              <a:spcAft>
                <a:spcPts val="0"/>
              </a:spcAft>
              <a:buClr>
                <a:schemeClr val="dk1"/>
              </a:buClr>
              <a:buSzPts val="2040"/>
              <a:buFont typeface="Times New Roman"/>
              <a:buNone/>
            </a:pPr>
            <a:r>
              <a:rPr lang="en-US" sz="2400"/>
              <a:t>         { x = r ; y = i }</a:t>
            </a:r>
            <a:endParaRPr/>
          </a:p>
          <a:p>
            <a:pPr marL="274320" lvl="0" indent="-274320" algn="l" rtl="0">
              <a:lnSpc>
                <a:spcPct val="75000"/>
              </a:lnSpc>
              <a:spcBef>
                <a:spcPts val="600"/>
              </a:spcBef>
              <a:spcAft>
                <a:spcPts val="0"/>
              </a:spcAft>
              <a:buClr>
                <a:schemeClr val="dk1"/>
              </a:buClr>
              <a:buSzPts val="2040"/>
              <a:buFont typeface="Times New Roman"/>
              <a:buNone/>
            </a:pPr>
            <a:r>
              <a:rPr lang="en-US" sz="2400"/>
              <a:t>      ------</a:t>
            </a:r>
            <a:endParaRPr/>
          </a:p>
          <a:p>
            <a:pPr marL="274320" lvl="0" indent="-274320" algn="l" rtl="0">
              <a:lnSpc>
                <a:spcPct val="75000"/>
              </a:lnSpc>
              <a:spcBef>
                <a:spcPts val="600"/>
              </a:spcBef>
              <a:spcAft>
                <a:spcPts val="0"/>
              </a:spcAft>
              <a:buClr>
                <a:schemeClr val="dk1"/>
              </a:buClr>
              <a:buSzPts val="2040"/>
              <a:buFont typeface="Times New Roman"/>
              <a:buNone/>
            </a:pPr>
            <a:r>
              <a:rPr lang="en-US" sz="2400"/>
              <a:t>};</a:t>
            </a:r>
            <a:endParaRPr/>
          </a:p>
        </p:txBody>
      </p:sp>
      <p:sp>
        <p:nvSpPr>
          <p:cNvPr id="1425" name="Google Shape;1425;p151"/>
          <p:cNvSpPr txBox="1"/>
          <p:nvPr/>
        </p:nvSpPr>
        <p:spPr>
          <a:xfrm>
            <a:off x="4647483" y="1828800"/>
            <a:ext cx="4495106" cy="4724400"/>
          </a:xfrm>
          <a:prstGeom prst="rect">
            <a:avLst/>
          </a:prstGeom>
          <a:noFill/>
          <a:ln>
            <a:noFill/>
          </a:ln>
        </p:spPr>
        <p:txBody>
          <a:bodyPr spcFirstLastPara="1" wrap="square" lIns="90350" tIns="44275" rIns="90350" bIns="44275" anchor="t" anchorCtr="0">
            <a:noAutofit/>
          </a:bodyPr>
          <a:lstStyle/>
          <a:p>
            <a:pPr marL="341313" marR="0" lvl="0" indent="-341313" algn="l" rtl="0">
              <a:spcBef>
                <a:spcPts val="0"/>
              </a:spcBef>
              <a:spcAft>
                <a:spcPts val="0"/>
              </a:spcAft>
              <a:buClr>
                <a:srgbClr val="FFFFFF"/>
              </a:buClr>
              <a:buSzPts val="2800"/>
              <a:buFont typeface="Times New Roman"/>
              <a:buChar char="•"/>
            </a:pPr>
            <a:r>
              <a:rPr lang="en-US" sz="2800">
                <a:solidFill>
                  <a:srgbClr val="FFFFFF"/>
                </a:solidFill>
                <a:latin typeface="Times New Roman"/>
                <a:ea typeface="Times New Roman"/>
                <a:cs typeface="Times New Roman"/>
                <a:sym typeface="Times New Roman"/>
              </a:rPr>
              <a:t>complex ( ) { }</a:t>
            </a:r>
            <a:endParaRPr/>
          </a:p>
          <a:p>
            <a:pPr marL="341313" marR="0" lvl="0" indent="-341313" algn="l" rtl="0">
              <a:spcBef>
                <a:spcPts val="700"/>
              </a:spcBef>
              <a:spcAft>
                <a:spcPts val="0"/>
              </a:spcAft>
              <a:buClr>
                <a:schemeClr val="dk1"/>
              </a:buClr>
              <a:buSzPts val="2800"/>
              <a:buFont typeface="Times New Roman"/>
              <a:buNone/>
            </a:pPr>
            <a:endParaRPr sz="2800">
              <a:solidFill>
                <a:srgbClr val="FFFFFF"/>
              </a:solidFill>
              <a:latin typeface="Times New Roman"/>
              <a:ea typeface="Times New Roman"/>
              <a:cs typeface="Times New Roman"/>
              <a:sym typeface="Times New Roman"/>
            </a:endParaRPr>
          </a:p>
          <a:p>
            <a:pPr marL="741363" marR="0" lvl="1" indent="-284163" algn="l" rtl="0">
              <a:spcBef>
                <a:spcPts val="600"/>
              </a:spcBef>
              <a:spcAft>
                <a:spcPts val="0"/>
              </a:spcAft>
              <a:buClr>
                <a:srgbClr val="FFFFFF"/>
              </a:buClr>
              <a:buSzPts val="2400"/>
              <a:buFont typeface="Times New Roman"/>
              <a:buChar char="–"/>
            </a:pPr>
            <a:r>
              <a:rPr lang="en-US" sz="2400" b="0" i="0" u="none" strike="noStrike" cap="none">
                <a:solidFill>
                  <a:srgbClr val="FFFFFF"/>
                </a:solidFill>
                <a:latin typeface="Times New Roman"/>
                <a:ea typeface="Times New Roman"/>
                <a:cs typeface="Times New Roman"/>
                <a:sym typeface="Times New Roman"/>
              </a:rPr>
              <a:t>This contains the empty body and does not do anything.</a:t>
            </a:r>
            <a:endParaRPr/>
          </a:p>
          <a:p>
            <a:pPr marL="741363" marR="0" lvl="1" indent="-284163" algn="l" rtl="0">
              <a:spcBef>
                <a:spcPts val="600"/>
              </a:spcBef>
              <a:spcAft>
                <a:spcPts val="0"/>
              </a:spcAft>
              <a:buClr>
                <a:schemeClr val="dk1"/>
              </a:buClr>
              <a:buSzPts val="2400"/>
              <a:buFont typeface="Times New Roman"/>
              <a:buNone/>
            </a:pPr>
            <a:endParaRPr sz="2400" b="0" i="0" u="none" strike="noStrike" cap="none">
              <a:solidFill>
                <a:srgbClr val="FFFFFF"/>
              </a:solidFill>
              <a:latin typeface="Times New Roman"/>
              <a:ea typeface="Times New Roman"/>
              <a:cs typeface="Times New Roman"/>
              <a:sym typeface="Times New Roman"/>
            </a:endParaRPr>
          </a:p>
          <a:p>
            <a:pPr marL="741363" marR="0" lvl="1" indent="-284163" algn="l" rtl="0">
              <a:spcBef>
                <a:spcPts val="600"/>
              </a:spcBef>
              <a:spcAft>
                <a:spcPts val="0"/>
              </a:spcAft>
              <a:buClr>
                <a:srgbClr val="FFFFFF"/>
              </a:buClr>
              <a:buSzPts val="2400"/>
              <a:buFont typeface="Times New Roman"/>
              <a:buChar char="–"/>
            </a:pPr>
            <a:r>
              <a:rPr lang="en-US" sz="2400" b="0" i="0" u="none" strike="noStrike" cap="none">
                <a:solidFill>
                  <a:srgbClr val="FFFFFF"/>
                </a:solidFill>
                <a:latin typeface="Times New Roman"/>
                <a:ea typeface="Times New Roman"/>
                <a:cs typeface="Times New Roman"/>
                <a:sym typeface="Times New Roman"/>
              </a:rPr>
              <a:t>This is used to create objects without any initial values.</a:t>
            </a:r>
            <a:endParaRPr/>
          </a:p>
        </p:txBody>
      </p:sp>
      <p:sp>
        <p:nvSpPr>
          <p:cNvPr id="1426" name="Google Shape;1426;p151"/>
          <p:cNvSpPr txBox="1"/>
          <p:nvPr/>
        </p:nvSpPr>
        <p:spPr>
          <a:xfrm>
            <a:off x="6562065" y="1066800"/>
            <a:ext cx="1244741" cy="371513"/>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FFFFFF"/>
              </a:buClr>
              <a:buSzPts val="1800"/>
              <a:buFont typeface="Garamond"/>
              <a:buNone/>
            </a:pPr>
            <a:r>
              <a:rPr lang="en-US" sz="1800">
                <a:solidFill>
                  <a:srgbClr val="FFFFFF"/>
                </a:solidFill>
                <a:latin typeface="Garamond"/>
                <a:ea typeface="Garamond"/>
                <a:cs typeface="Garamond"/>
                <a:sym typeface="Garamond"/>
              </a:rPr>
              <a:t>continue …</a:t>
            </a:r>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5">
                                            <p:txEl>
                                              <p:pRg st="0" end="0"/>
                                            </p:txEl>
                                          </p:spTgt>
                                        </p:tgtEl>
                                        <p:attrNameLst>
                                          <p:attrName>style.visibility</p:attrName>
                                        </p:attrNameLst>
                                      </p:cBhvr>
                                      <p:to>
                                        <p:strVal val="visible"/>
                                      </p:to>
                                    </p:set>
                                    <p:animEffect transition="in" filter="fade">
                                      <p:cBhvr>
                                        <p:cTn id="7" dur="500"/>
                                        <p:tgtEl>
                                          <p:spTgt spid="14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5">
                                            <p:txEl>
                                              <p:pRg st="1" end="1"/>
                                            </p:txEl>
                                          </p:spTgt>
                                        </p:tgtEl>
                                        <p:attrNameLst>
                                          <p:attrName>style.visibility</p:attrName>
                                        </p:attrNameLst>
                                      </p:cBhvr>
                                      <p:to>
                                        <p:strVal val="visible"/>
                                      </p:to>
                                    </p:set>
                                    <p:animEffect transition="in" filter="fade">
                                      <p:cBhvr>
                                        <p:cTn id="12" dur="500"/>
                                        <p:tgtEl>
                                          <p:spTgt spid="14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25">
                                            <p:txEl>
                                              <p:pRg st="2" end="2"/>
                                            </p:txEl>
                                          </p:spTgt>
                                        </p:tgtEl>
                                        <p:attrNameLst>
                                          <p:attrName>style.visibility</p:attrName>
                                        </p:attrNameLst>
                                      </p:cBhvr>
                                      <p:to>
                                        <p:strVal val="visible"/>
                                      </p:to>
                                    </p:set>
                                    <p:animEffect transition="in" filter="fade">
                                      <p:cBhvr>
                                        <p:cTn id="17" dur="500"/>
                                        <p:tgtEl>
                                          <p:spTgt spid="14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25">
                                            <p:txEl>
                                              <p:pRg st="3" end="3"/>
                                            </p:txEl>
                                          </p:spTgt>
                                        </p:tgtEl>
                                        <p:attrNameLst>
                                          <p:attrName>style.visibility</p:attrName>
                                        </p:attrNameLst>
                                      </p:cBhvr>
                                      <p:to>
                                        <p:strVal val="visible"/>
                                      </p:to>
                                    </p:set>
                                    <p:animEffect transition="in" filter="fade">
                                      <p:cBhvr>
                                        <p:cTn id="22" dur="500"/>
                                        <p:tgtEl>
                                          <p:spTgt spid="14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25">
                                            <p:txEl>
                                              <p:pRg st="4" end="4"/>
                                            </p:txEl>
                                          </p:spTgt>
                                        </p:tgtEl>
                                        <p:attrNameLst>
                                          <p:attrName>style.visibility</p:attrName>
                                        </p:attrNameLst>
                                      </p:cBhvr>
                                      <p:to>
                                        <p:strVal val="visible"/>
                                      </p:to>
                                    </p:set>
                                    <p:animEffect transition="in" filter="fade">
                                      <p:cBhvr>
                                        <p:cTn id="27" dur="500"/>
                                        <p:tgtEl>
                                          <p:spTgt spid="14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sp>
        <p:nvSpPr>
          <p:cNvPr id="1431" name="Google Shape;1431;p152"/>
          <p:cNvSpPr txBox="1">
            <a:spLocks noGrp="1"/>
          </p:cNvSpPr>
          <p:nvPr>
            <p:ph type="title"/>
          </p:nvPr>
        </p:nvSpPr>
        <p:spPr>
          <a:xfrm>
            <a:off x="677229" y="228600"/>
            <a:ext cx="7771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1"/>
              </a:buClr>
              <a:buSzPts val="4000"/>
              <a:buFont typeface="Arial"/>
              <a:buNone/>
            </a:pPr>
            <a:r>
              <a:rPr lang="en-US">
                <a:solidFill>
                  <a:schemeClr val="dk1"/>
                </a:solidFill>
              </a:rPr>
              <a:t>Multiple</a:t>
            </a:r>
            <a:r>
              <a:rPr lang="en-US">
                <a:solidFill>
                  <a:srgbClr val="FFFFFF"/>
                </a:solidFill>
              </a:rPr>
              <a:t> </a:t>
            </a:r>
            <a:r>
              <a:rPr lang="en-US">
                <a:solidFill>
                  <a:schemeClr val="dk1"/>
                </a:solidFill>
              </a:rPr>
              <a:t>Constructors</a:t>
            </a:r>
            <a:r>
              <a:rPr lang="en-US">
                <a:solidFill>
                  <a:srgbClr val="FFFFFF"/>
                </a:solidFill>
              </a:rPr>
              <a:t> in a Class</a:t>
            </a:r>
            <a:endParaRPr/>
          </a:p>
        </p:txBody>
      </p:sp>
      <p:sp>
        <p:nvSpPr>
          <p:cNvPr id="1432" name="Google Shape;1432;p152"/>
          <p:cNvSpPr txBox="1">
            <a:spLocks noGrp="1"/>
          </p:cNvSpPr>
          <p:nvPr>
            <p:ph type="body" idx="1"/>
          </p:nvPr>
        </p:nvSpPr>
        <p:spPr>
          <a:xfrm>
            <a:off x="694160" y="1828800"/>
            <a:ext cx="7771200" cy="4114800"/>
          </a:xfrm>
          <a:prstGeom prst="rect">
            <a:avLst/>
          </a:prstGeom>
          <a:noFill/>
          <a:ln>
            <a:noFill/>
          </a:ln>
        </p:spPr>
        <p:txBody>
          <a:bodyPr spcFirstLastPara="1" wrap="square" lIns="91425" tIns="45700" rIns="91425" bIns="45700" anchor="t" anchorCtr="0">
            <a:normAutofit/>
          </a:bodyPr>
          <a:lstStyle/>
          <a:p>
            <a:pPr marL="341313" lvl="0" indent="-341313" algn="l" rtl="0">
              <a:spcBef>
                <a:spcPts val="0"/>
              </a:spcBef>
              <a:spcAft>
                <a:spcPts val="0"/>
              </a:spcAft>
              <a:buClr>
                <a:srgbClr val="FFFFFF"/>
              </a:buClr>
              <a:buSzPts val="2210"/>
              <a:buFont typeface="Times New Roman"/>
              <a:buChar char="•"/>
            </a:pPr>
            <a:r>
              <a:rPr lang="en-US"/>
              <a:t>C + +  compiler has an </a:t>
            </a:r>
            <a:r>
              <a:rPr lang="en-US" i="1"/>
              <a:t>implicit constructor</a:t>
            </a:r>
            <a:r>
              <a:rPr lang="en-US"/>
              <a:t> which creates objects, even though it was not defined in the class.</a:t>
            </a:r>
            <a:endParaRPr/>
          </a:p>
          <a:p>
            <a:pPr marL="341313" lvl="0" indent="-341313" algn="l" rtl="0">
              <a:spcBef>
                <a:spcPts val="580"/>
              </a:spcBef>
              <a:spcAft>
                <a:spcPts val="0"/>
              </a:spcAft>
              <a:buClr>
                <a:srgbClr val="FFFFFF"/>
              </a:buClr>
              <a:buSzPts val="2210"/>
              <a:buFont typeface="Times New Roman"/>
              <a:buChar char="•"/>
            </a:pPr>
            <a:r>
              <a:rPr lang="en-US"/>
              <a:t>This works well as long as we do not use any other constructor in the class.</a:t>
            </a:r>
            <a:endParaRPr/>
          </a:p>
          <a:p>
            <a:pPr marL="341313" lvl="0" indent="-341313" algn="l" rtl="0">
              <a:spcBef>
                <a:spcPts val="580"/>
              </a:spcBef>
              <a:spcAft>
                <a:spcPts val="0"/>
              </a:spcAft>
              <a:buClr>
                <a:srgbClr val="FFFFFF"/>
              </a:buClr>
              <a:buSzPts val="2210"/>
              <a:buFont typeface="Times New Roman"/>
              <a:buChar char="•"/>
            </a:pPr>
            <a:r>
              <a:rPr lang="en-US"/>
              <a:t>However, once we define a constructor, we must also define the “do-nothing” implicit constructor.</a:t>
            </a:r>
            <a:endParaRPr/>
          </a:p>
        </p:txBody>
      </p:sp>
      <p:sp>
        <p:nvSpPr>
          <p:cNvPr id="1433" name="Google Shape;1433;p152"/>
          <p:cNvSpPr txBox="1"/>
          <p:nvPr/>
        </p:nvSpPr>
        <p:spPr>
          <a:xfrm>
            <a:off x="6562065" y="1066800"/>
            <a:ext cx="1244741" cy="371513"/>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FFFFFF"/>
              </a:buClr>
              <a:buSzPts val="1800"/>
              <a:buFont typeface="Garamond"/>
              <a:buNone/>
            </a:pPr>
            <a:r>
              <a:rPr lang="en-US" sz="1800">
                <a:solidFill>
                  <a:srgbClr val="FFFFFF"/>
                </a:solidFill>
                <a:latin typeface="Garamond"/>
                <a:ea typeface="Garamond"/>
                <a:cs typeface="Garamond"/>
                <a:sym typeface="Garamond"/>
              </a:rPr>
              <a:t>continue …</a:t>
            </a:r>
            <a:endParaRPr/>
          </a:p>
        </p:txBody>
      </p:sp>
    </p:spTree>
  </p:cSld>
  <p:clrMapOvr>
    <a:masterClrMapping/>
  </p:clrMapOvr>
  <p:transition>
    <p:fade thruBlk="1"/>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437"/>
        <p:cNvGrpSpPr/>
        <p:nvPr/>
      </p:nvGrpSpPr>
      <p:grpSpPr>
        <a:xfrm>
          <a:off x="0" y="0"/>
          <a:ext cx="0" cy="0"/>
          <a:chOff x="0" y="0"/>
          <a:chExt cx="0" cy="0"/>
        </a:xfrm>
      </p:grpSpPr>
      <p:sp>
        <p:nvSpPr>
          <p:cNvPr id="1438" name="Google Shape;1438;p153"/>
          <p:cNvSpPr txBox="1">
            <a:spLocks noGrp="1"/>
          </p:cNvSpPr>
          <p:nvPr>
            <p:ph type="title"/>
          </p:nvPr>
        </p:nvSpPr>
        <p:spPr>
          <a:xfrm>
            <a:off x="685800" y="0"/>
            <a:ext cx="77712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1"/>
              </a:buClr>
              <a:buSzPct val="100000"/>
              <a:buFont typeface="Arial"/>
              <a:buNone/>
            </a:pPr>
            <a:r>
              <a:rPr lang="en-US" sz="4000">
                <a:solidFill>
                  <a:schemeClr val="dk1"/>
                </a:solidFill>
              </a:rPr>
              <a:t>Constructors with Default Arguments</a:t>
            </a:r>
            <a:endParaRPr/>
          </a:p>
        </p:txBody>
      </p:sp>
      <p:sp>
        <p:nvSpPr>
          <p:cNvPr id="1439" name="Google Shape;1439;p153"/>
          <p:cNvSpPr txBox="1">
            <a:spLocks noGrp="1"/>
          </p:cNvSpPr>
          <p:nvPr>
            <p:ph type="body" idx="1"/>
          </p:nvPr>
        </p:nvSpPr>
        <p:spPr>
          <a:xfrm>
            <a:off x="694160" y="1828800"/>
            <a:ext cx="7771200" cy="4114800"/>
          </a:xfrm>
          <a:prstGeom prst="rect">
            <a:avLst/>
          </a:prstGeom>
          <a:noFill/>
          <a:ln>
            <a:noFill/>
          </a:ln>
        </p:spPr>
        <p:txBody>
          <a:bodyPr spcFirstLastPara="1" wrap="square" lIns="91425" tIns="45700" rIns="91425" bIns="45700" anchor="t" anchorCtr="0">
            <a:normAutofit/>
          </a:bodyPr>
          <a:lstStyle/>
          <a:p>
            <a:pPr marL="341313" lvl="0" indent="-341313" algn="l" rtl="0">
              <a:spcBef>
                <a:spcPts val="0"/>
              </a:spcBef>
              <a:spcAft>
                <a:spcPts val="0"/>
              </a:spcAft>
              <a:buClr>
                <a:srgbClr val="FFFFFF"/>
              </a:buClr>
              <a:buSzPts val="2210"/>
              <a:buFont typeface="Times New Roman"/>
              <a:buChar char="•"/>
            </a:pPr>
            <a:r>
              <a:rPr lang="en-US"/>
              <a:t>It is possible to define constructors with default arguments.</a:t>
            </a:r>
            <a:endParaRPr/>
          </a:p>
          <a:p>
            <a:pPr marL="341313" lvl="0" indent="-341313" algn="l" rtl="0">
              <a:spcBef>
                <a:spcPts val="580"/>
              </a:spcBef>
              <a:spcAft>
                <a:spcPts val="0"/>
              </a:spcAft>
              <a:buClr>
                <a:srgbClr val="FFFFFF"/>
              </a:buClr>
              <a:buSzPts val="2210"/>
              <a:buFont typeface="Times New Roman"/>
              <a:buChar char="•"/>
            </a:pPr>
            <a:r>
              <a:rPr lang="en-US"/>
              <a:t>Consider complex (float real, float imag = 0);</a:t>
            </a:r>
            <a:endParaRPr/>
          </a:p>
          <a:p>
            <a:pPr marL="741363" lvl="1" indent="-284163" algn="l" rtl="0">
              <a:spcBef>
                <a:spcPts val="370"/>
              </a:spcBef>
              <a:spcAft>
                <a:spcPts val="0"/>
              </a:spcAft>
              <a:buClr>
                <a:srgbClr val="FFFFFF"/>
              </a:buClr>
              <a:buSzPts val="2040"/>
              <a:buFont typeface="Times New Roman"/>
              <a:buChar char="–"/>
            </a:pPr>
            <a:r>
              <a:rPr lang="en-US"/>
              <a:t>The default value of the argument imag is zero.</a:t>
            </a:r>
            <a:endParaRPr/>
          </a:p>
          <a:p>
            <a:pPr marL="741363" lvl="1" indent="-284163" algn="l" rtl="0">
              <a:spcBef>
                <a:spcPts val="370"/>
              </a:spcBef>
              <a:spcAft>
                <a:spcPts val="0"/>
              </a:spcAft>
              <a:buClr>
                <a:srgbClr val="FFFFFF"/>
              </a:buClr>
              <a:buSzPts val="2040"/>
              <a:buFont typeface="Times New Roman"/>
              <a:buChar char="–"/>
            </a:pPr>
            <a:r>
              <a:rPr lang="en-US"/>
              <a:t>complex C1 (5.0) assigns the value 5.0 to the real variable and 0.0 to imag.</a:t>
            </a:r>
            <a:endParaRPr/>
          </a:p>
          <a:p>
            <a:pPr marL="741363" lvl="1" indent="-284163" algn="l" rtl="0">
              <a:spcBef>
                <a:spcPts val="370"/>
              </a:spcBef>
              <a:spcAft>
                <a:spcPts val="0"/>
              </a:spcAft>
              <a:buClr>
                <a:srgbClr val="FFFFFF"/>
              </a:buClr>
              <a:buSzPts val="2040"/>
              <a:buFont typeface="Times New Roman"/>
              <a:buChar char="–"/>
            </a:pPr>
            <a:r>
              <a:rPr lang="en-US"/>
              <a:t>complex C2(2.0,3.0) assigns the value 2.0 to real and 3.0 to imag.</a:t>
            </a:r>
            <a:endParaRPr/>
          </a:p>
        </p:txBody>
      </p:sp>
    </p:spTree>
  </p:cSld>
  <p:clrMapOvr>
    <a:masterClrMapping/>
  </p:clrMapOvr>
  <p:transition>
    <p:fade thruBlk="1"/>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443"/>
        <p:cNvGrpSpPr/>
        <p:nvPr/>
      </p:nvGrpSpPr>
      <p:grpSpPr>
        <a:xfrm>
          <a:off x="0" y="0"/>
          <a:ext cx="0" cy="0"/>
          <a:chOff x="0" y="0"/>
          <a:chExt cx="0" cy="0"/>
        </a:xfrm>
      </p:grpSpPr>
      <p:sp>
        <p:nvSpPr>
          <p:cNvPr id="1444" name="Google Shape;1444;p154"/>
          <p:cNvSpPr txBox="1">
            <a:spLocks noGrp="1"/>
          </p:cNvSpPr>
          <p:nvPr>
            <p:ph type="title"/>
          </p:nvPr>
        </p:nvSpPr>
        <p:spPr>
          <a:xfrm>
            <a:off x="677229" y="228600"/>
            <a:ext cx="77712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1"/>
              </a:buClr>
              <a:buSzPct val="100000"/>
              <a:buFont typeface="Arial"/>
              <a:buNone/>
            </a:pPr>
            <a:r>
              <a:rPr lang="en-US" sz="4000">
                <a:solidFill>
                  <a:schemeClr val="dk1"/>
                </a:solidFill>
              </a:rPr>
              <a:t>Constructors with Default Arguments</a:t>
            </a:r>
            <a:endParaRPr/>
          </a:p>
        </p:txBody>
      </p:sp>
      <p:sp>
        <p:nvSpPr>
          <p:cNvPr id="1445" name="Google Shape;1445;p154"/>
          <p:cNvSpPr txBox="1">
            <a:spLocks noGrp="1"/>
          </p:cNvSpPr>
          <p:nvPr>
            <p:ph type="body" idx="1"/>
          </p:nvPr>
        </p:nvSpPr>
        <p:spPr>
          <a:xfrm>
            <a:off x="694160" y="1828800"/>
            <a:ext cx="7771200" cy="4114800"/>
          </a:xfrm>
          <a:prstGeom prst="rect">
            <a:avLst/>
          </a:prstGeom>
          <a:noFill/>
          <a:ln>
            <a:noFill/>
          </a:ln>
        </p:spPr>
        <p:txBody>
          <a:bodyPr spcFirstLastPara="1" wrap="square" lIns="91425" tIns="45700" rIns="91425" bIns="45700" anchor="t" anchorCtr="0">
            <a:normAutofit/>
          </a:bodyPr>
          <a:lstStyle/>
          <a:p>
            <a:pPr marL="341313" lvl="0" indent="-341313" algn="l" rtl="0">
              <a:spcBef>
                <a:spcPts val="0"/>
              </a:spcBef>
              <a:spcAft>
                <a:spcPts val="0"/>
              </a:spcAft>
              <a:buClr>
                <a:srgbClr val="FFFFFF"/>
              </a:buClr>
              <a:buSzPts val="2210"/>
              <a:buFont typeface="Times New Roman"/>
              <a:buChar char="•"/>
            </a:pPr>
            <a:r>
              <a:rPr lang="en-US"/>
              <a:t>A : : A ( )   	</a:t>
            </a:r>
            <a:r>
              <a:rPr lang="en-US">
                <a:latin typeface="Noto Sans Symbols"/>
                <a:ea typeface="Noto Sans Symbols"/>
                <a:cs typeface="Noto Sans Symbols"/>
                <a:sym typeface="Noto Sans Symbols"/>
              </a:rPr>
              <a:t>🡪</a:t>
            </a:r>
            <a:r>
              <a:rPr lang="en-US"/>
              <a:t>  Default constructor</a:t>
            </a:r>
            <a:endParaRPr/>
          </a:p>
          <a:p>
            <a:pPr marL="341313" lvl="0" indent="-341313" algn="l" rtl="0">
              <a:spcBef>
                <a:spcPts val="580"/>
              </a:spcBef>
              <a:spcAft>
                <a:spcPts val="0"/>
              </a:spcAft>
              <a:buClr>
                <a:srgbClr val="FFFFFF"/>
              </a:buClr>
              <a:buSzPts val="2210"/>
              <a:buFont typeface="Times New Roman"/>
              <a:buChar char="•"/>
            </a:pPr>
            <a:r>
              <a:rPr lang="en-US"/>
              <a:t>A : : A (int = 0)	</a:t>
            </a:r>
            <a:r>
              <a:rPr lang="en-US">
                <a:latin typeface="Noto Sans Symbols"/>
                <a:ea typeface="Noto Sans Symbols"/>
                <a:cs typeface="Noto Sans Symbols"/>
                <a:sym typeface="Noto Sans Symbols"/>
              </a:rPr>
              <a:t>🡪</a:t>
            </a:r>
            <a:r>
              <a:rPr lang="en-US"/>
              <a:t>  Default argument constructor</a:t>
            </a:r>
            <a:endParaRPr/>
          </a:p>
          <a:p>
            <a:pPr marL="341313" lvl="0" indent="-341313" algn="l" rtl="0">
              <a:spcBef>
                <a:spcPts val="580"/>
              </a:spcBef>
              <a:spcAft>
                <a:spcPts val="0"/>
              </a:spcAft>
              <a:buClr>
                <a:schemeClr val="dk1"/>
              </a:buClr>
              <a:buSzPts val="2210"/>
              <a:buFont typeface="Times New Roman"/>
              <a:buNone/>
            </a:pPr>
            <a:endParaRPr/>
          </a:p>
          <a:p>
            <a:pPr marL="341313" lvl="0" indent="-341313" algn="l" rtl="0">
              <a:spcBef>
                <a:spcPts val="580"/>
              </a:spcBef>
              <a:spcAft>
                <a:spcPts val="0"/>
              </a:spcAft>
              <a:buClr>
                <a:srgbClr val="FFFFFF"/>
              </a:buClr>
              <a:buSzPts val="2210"/>
              <a:buFont typeface="Times New Roman"/>
              <a:buChar char="•"/>
            </a:pPr>
            <a:r>
              <a:rPr lang="en-US"/>
              <a:t>The default argument constructor can be called with either one argument or no arguments.</a:t>
            </a:r>
            <a:endParaRPr/>
          </a:p>
          <a:p>
            <a:pPr marL="341313" lvl="0" indent="-341313" algn="l" rtl="0">
              <a:spcBef>
                <a:spcPts val="580"/>
              </a:spcBef>
              <a:spcAft>
                <a:spcPts val="0"/>
              </a:spcAft>
              <a:buClr>
                <a:srgbClr val="FFFFFF"/>
              </a:buClr>
              <a:buSzPts val="2210"/>
              <a:buFont typeface="Times New Roman"/>
              <a:buChar char="•"/>
            </a:pPr>
            <a:r>
              <a:rPr lang="en-US"/>
              <a:t>When called with no arguments, it becomes a default constructor.</a:t>
            </a:r>
            <a:endParaRPr/>
          </a:p>
        </p:txBody>
      </p:sp>
      <p:sp>
        <p:nvSpPr>
          <p:cNvPr id="1446" name="Google Shape;1446;p154"/>
          <p:cNvSpPr txBox="1"/>
          <p:nvPr/>
        </p:nvSpPr>
        <p:spPr>
          <a:xfrm>
            <a:off x="6562065" y="1066800"/>
            <a:ext cx="1244741" cy="371513"/>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FFFFFF"/>
              </a:buClr>
              <a:buSzPts val="1800"/>
              <a:buFont typeface="Garamond"/>
              <a:buNone/>
            </a:pPr>
            <a:r>
              <a:rPr lang="en-US" sz="1800">
                <a:solidFill>
                  <a:srgbClr val="FFFFFF"/>
                </a:solidFill>
                <a:latin typeface="Garamond"/>
                <a:ea typeface="Garamond"/>
                <a:cs typeface="Garamond"/>
                <a:sym typeface="Garamond"/>
              </a:rPr>
              <a:t>continue …</a:t>
            </a:r>
            <a:endParaRPr/>
          </a:p>
        </p:txBody>
      </p:sp>
    </p:spTree>
  </p:cSld>
  <p:clrMapOvr>
    <a:masterClrMapping/>
  </p:clrMapOvr>
  <p:transition>
    <p:fade thruBlk="1"/>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450"/>
        <p:cNvGrpSpPr/>
        <p:nvPr/>
      </p:nvGrpSpPr>
      <p:grpSpPr>
        <a:xfrm>
          <a:off x="0" y="0"/>
          <a:ext cx="0" cy="0"/>
          <a:chOff x="0" y="0"/>
          <a:chExt cx="0" cy="0"/>
        </a:xfrm>
      </p:grpSpPr>
      <p:sp>
        <p:nvSpPr>
          <p:cNvPr id="1451" name="Google Shape;1451;p155"/>
          <p:cNvSpPr txBox="1">
            <a:spLocks noGrp="1"/>
          </p:cNvSpPr>
          <p:nvPr>
            <p:ph type="title"/>
          </p:nvPr>
        </p:nvSpPr>
        <p:spPr>
          <a:xfrm>
            <a:off x="677229" y="228600"/>
            <a:ext cx="7771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1"/>
              </a:buClr>
              <a:buSzPts val="4000"/>
              <a:buFont typeface="Arial"/>
              <a:buNone/>
            </a:pPr>
            <a:r>
              <a:rPr lang="en-US">
                <a:solidFill>
                  <a:schemeClr val="dk1"/>
                </a:solidFill>
              </a:rPr>
              <a:t>Dynamic Initialization of Objects</a:t>
            </a:r>
            <a:endParaRPr/>
          </a:p>
        </p:txBody>
      </p:sp>
      <p:sp>
        <p:nvSpPr>
          <p:cNvPr id="1452" name="Google Shape;1452;p155"/>
          <p:cNvSpPr txBox="1">
            <a:spLocks noGrp="1"/>
          </p:cNvSpPr>
          <p:nvPr>
            <p:ph type="body" idx="1"/>
          </p:nvPr>
        </p:nvSpPr>
        <p:spPr>
          <a:xfrm>
            <a:off x="694160" y="1828800"/>
            <a:ext cx="8008230" cy="4114800"/>
          </a:xfrm>
          <a:prstGeom prst="rect">
            <a:avLst/>
          </a:prstGeom>
          <a:noFill/>
          <a:ln>
            <a:noFill/>
          </a:ln>
        </p:spPr>
        <p:txBody>
          <a:bodyPr spcFirstLastPara="1" wrap="square" lIns="91425" tIns="45700" rIns="91425" bIns="45700" anchor="t" anchorCtr="0">
            <a:normAutofit lnSpcReduction="10000"/>
          </a:bodyPr>
          <a:lstStyle/>
          <a:p>
            <a:pPr marL="341313" lvl="0" indent="-341313" algn="l" rtl="0">
              <a:lnSpc>
                <a:spcPct val="90000"/>
              </a:lnSpc>
              <a:spcBef>
                <a:spcPts val="0"/>
              </a:spcBef>
              <a:spcAft>
                <a:spcPts val="0"/>
              </a:spcAft>
              <a:buClr>
                <a:srgbClr val="FFFFFF"/>
              </a:buClr>
              <a:buSzPts val="2380"/>
              <a:buFont typeface="Times New Roman"/>
              <a:buChar char="•"/>
            </a:pPr>
            <a:r>
              <a:rPr lang="en-US" sz="2800"/>
              <a:t>Providing initial value to objects at run time.</a:t>
            </a:r>
            <a:endParaRPr/>
          </a:p>
          <a:p>
            <a:pPr marL="341313" lvl="0" indent="-341313" algn="l" rtl="0">
              <a:lnSpc>
                <a:spcPct val="90000"/>
              </a:lnSpc>
              <a:spcBef>
                <a:spcPts val="700"/>
              </a:spcBef>
              <a:spcAft>
                <a:spcPts val="0"/>
              </a:spcAft>
              <a:buClr>
                <a:schemeClr val="dk1"/>
              </a:buClr>
              <a:buSzPts val="2380"/>
              <a:buFont typeface="Times New Roman"/>
              <a:buNone/>
            </a:pPr>
            <a:endParaRPr sz="2800"/>
          </a:p>
          <a:p>
            <a:pPr marL="341313" lvl="0" indent="-341313" algn="l" rtl="0">
              <a:lnSpc>
                <a:spcPct val="90000"/>
              </a:lnSpc>
              <a:spcBef>
                <a:spcPts val="700"/>
              </a:spcBef>
              <a:spcAft>
                <a:spcPts val="0"/>
              </a:spcAft>
              <a:buClr>
                <a:srgbClr val="FFFFFF"/>
              </a:buClr>
              <a:buSzPts val="2380"/>
              <a:buFont typeface="Times New Roman"/>
              <a:buChar char="•"/>
            </a:pPr>
            <a:r>
              <a:rPr lang="en-US" sz="2800"/>
              <a:t>Advantage – 	We can provide various	 initialization</a:t>
            </a:r>
            <a:endParaRPr/>
          </a:p>
          <a:p>
            <a:pPr marL="341313" lvl="0" indent="-341313" algn="l" rtl="0">
              <a:lnSpc>
                <a:spcPct val="90000"/>
              </a:lnSpc>
              <a:spcBef>
                <a:spcPts val="700"/>
              </a:spcBef>
              <a:spcAft>
                <a:spcPts val="0"/>
              </a:spcAft>
              <a:buClr>
                <a:schemeClr val="dk1"/>
              </a:buClr>
              <a:buSzPts val="2380"/>
              <a:buFont typeface="Times New Roman"/>
              <a:buNone/>
            </a:pPr>
            <a:r>
              <a:rPr lang="en-US" sz="2800"/>
              <a:t>		formats, using overloaded constructors. </a:t>
            </a:r>
            <a:endParaRPr/>
          </a:p>
          <a:p>
            <a:pPr marL="341313" lvl="0" indent="-341313" algn="l" rtl="0">
              <a:lnSpc>
                <a:spcPct val="90000"/>
              </a:lnSpc>
              <a:spcBef>
                <a:spcPts val="700"/>
              </a:spcBef>
              <a:spcAft>
                <a:spcPts val="0"/>
              </a:spcAft>
              <a:buClr>
                <a:schemeClr val="dk1"/>
              </a:buClr>
              <a:buSzPts val="2380"/>
              <a:buFont typeface="Times New Roman"/>
              <a:buNone/>
            </a:pPr>
            <a:endParaRPr sz="2800"/>
          </a:p>
          <a:p>
            <a:pPr marL="341313" lvl="0" indent="-341313" algn="l" rtl="0">
              <a:lnSpc>
                <a:spcPct val="90000"/>
              </a:lnSpc>
              <a:spcBef>
                <a:spcPts val="700"/>
              </a:spcBef>
              <a:spcAft>
                <a:spcPts val="0"/>
              </a:spcAft>
              <a:buClr>
                <a:schemeClr val="dk1"/>
              </a:buClr>
              <a:buSzPts val="2380"/>
              <a:buFont typeface="Times New Roman"/>
              <a:buNone/>
            </a:pPr>
            <a:r>
              <a:rPr lang="en-US" sz="2800"/>
              <a:t>		This provides the flexibility of using</a:t>
            </a:r>
            <a:endParaRPr/>
          </a:p>
          <a:p>
            <a:pPr marL="341313" lvl="0" indent="-341313" algn="l" rtl="0">
              <a:lnSpc>
                <a:spcPct val="90000"/>
              </a:lnSpc>
              <a:spcBef>
                <a:spcPts val="700"/>
              </a:spcBef>
              <a:spcAft>
                <a:spcPts val="0"/>
              </a:spcAft>
              <a:buClr>
                <a:schemeClr val="dk1"/>
              </a:buClr>
              <a:buSzPts val="2380"/>
              <a:buFont typeface="Times New Roman"/>
              <a:buNone/>
            </a:pPr>
            <a:r>
              <a:rPr lang="en-US" sz="2800"/>
              <a:t>		different format of data at run time</a:t>
            </a:r>
            <a:endParaRPr/>
          </a:p>
          <a:p>
            <a:pPr marL="341313" lvl="0" indent="-341313" algn="l" rtl="0">
              <a:lnSpc>
                <a:spcPct val="90000"/>
              </a:lnSpc>
              <a:spcBef>
                <a:spcPts val="700"/>
              </a:spcBef>
              <a:spcAft>
                <a:spcPts val="0"/>
              </a:spcAft>
              <a:buClr>
                <a:schemeClr val="dk1"/>
              </a:buClr>
              <a:buSzPts val="2380"/>
              <a:buFont typeface="Times New Roman"/>
              <a:buNone/>
            </a:pPr>
            <a:r>
              <a:rPr lang="en-US" sz="2800"/>
              <a:t>		depending upon the situation.</a:t>
            </a:r>
            <a:endParaRPr/>
          </a:p>
          <a:p>
            <a:pPr marL="1371600" lvl="4" indent="-227012" algn="l" rtl="0">
              <a:lnSpc>
                <a:spcPct val="90000"/>
              </a:lnSpc>
              <a:spcBef>
                <a:spcPts val="450"/>
              </a:spcBef>
              <a:spcAft>
                <a:spcPts val="0"/>
              </a:spcAft>
              <a:buClr>
                <a:schemeClr val="dk1"/>
              </a:buClr>
              <a:buSzPts val="1800"/>
              <a:buFont typeface="Times New Roman"/>
              <a:buNone/>
            </a:pPr>
            <a:r>
              <a:rPr lang="en-US" sz="1800"/>
              <a:t>		</a:t>
            </a:r>
            <a:endParaRPr/>
          </a:p>
        </p:txBody>
      </p:sp>
    </p:spTree>
  </p:cSld>
  <p:clrMapOvr>
    <a:masterClrMapping/>
  </p:clrMapOvr>
  <p:transition>
    <p:fade thruBlk="1"/>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7" name="Google Shape;1457;p156"/>
          <p:cNvSpPr txBox="1">
            <a:spLocks noGrp="1"/>
          </p:cNvSpPr>
          <p:nvPr>
            <p:ph type="title"/>
          </p:nvPr>
        </p:nvSpPr>
        <p:spPr>
          <a:xfrm>
            <a:off x="677229" y="228600"/>
            <a:ext cx="7771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1"/>
              </a:buClr>
              <a:buSzPts val="4000"/>
              <a:buFont typeface="Arial"/>
              <a:buNone/>
            </a:pPr>
            <a:r>
              <a:rPr lang="en-US">
                <a:solidFill>
                  <a:schemeClr val="dk1"/>
                </a:solidFill>
              </a:rPr>
              <a:t>Copy Constructor</a:t>
            </a:r>
            <a:endParaRPr/>
          </a:p>
        </p:txBody>
      </p:sp>
      <p:sp>
        <p:nvSpPr>
          <p:cNvPr id="1458" name="Google Shape;1458;p156"/>
          <p:cNvSpPr txBox="1">
            <a:spLocks noGrp="1"/>
          </p:cNvSpPr>
          <p:nvPr>
            <p:ph type="body" idx="1"/>
          </p:nvPr>
        </p:nvSpPr>
        <p:spPr>
          <a:xfrm>
            <a:off x="694160" y="1828800"/>
            <a:ext cx="8008230" cy="4114800"/>
          </a:xfrm>
          <a:prstGeom prst="rect">
            <a:avLst/>
          </a:prstGeom>
          <a:noFill/>
          <a:ln>
            <a:noFill/>
          </a:ln>
        </p:spPr>
        <p:txBody>
          <a:bodyPr spcFirstLastPara="1" wrap="square" lIns="91425" tIns="45700" rIns="91425" bIns="45700" anchor="t" anchorCtr="0">
            <a:normAutofit fontScale="92500" lnSpcReduction="20000"/>
          </a:bodyPr>
          <a:lstStyle/>
          <a:p>
            <a:pPr marL="0" lvl="0" indent="-129809" algn="l" rtl="0">
              <a:spcBef>
                <a:spcPts val="0"/>
              </a:spcBef>
              <a:spcAft>
                <a:spcPts val="0"/>
              </a:spcAft>
              <a:buClr>
                <a:srgbClr val="FFFFFF"/>
              </a:buClr>
              <a:buSzPct val="85000"/>
              <a:buFont typeface="Times New Roman"/>
              <a:buChar char="•"/>
            </a:pPr>
            <a:r>
              <a:rPr lang="en-US"/>
              <a:t>A copy constructor is used to declare and initialize an object from another object.</a:t>
            </a:r>
            <a:endParaRPr/>
          </a:p>
          <a:p>
            <a:pPr marL="0" lvl="0" indent="0" algn="l" rtl="0">
              <a:spcBef>
                <a:spcPts val="580"/>
              </a:spcBef>
              <a:spcAft>
                <a:spcPts val="0"/>
              </a:spcAft>
              <a:buClr>
                <a:schemeClr val="dk1"/>
              </a:buClr>
              <a:buSzPct val="85000"/>
              <a:buFont typeface="Times New Roman"/>
              <a:buNone/>
            </a:pPr>
            <a:endParaRPr/>
          </a:p>
          <a:p>
            <a:pPr marL="0" lvl="0" indent="0" algn="l" rtl="0">
              <a:spcBef>
                <a:spcPts val="580"/>
              </a:spcBef>
              <a:spcAft>
                <a:spcPts val="0"/>
              </a:spcAft>
              <a:buClr>
                <a:schemeClr val="dk1"/>
              </a:buClr>
              <a:buSzPct val="85000"/>
              <a:buFont typeface="Times New Roman"/>
              <a:buNone/>
            </a:pPr>
            <a:r>
              <a:rPr lang="en-US"/>
              <a:t>integer (integer &amp; i) ;</a:t>
            </a:r>
            <a:endParaRPr/>
          </a:p>
          <a:p>
            <a:pPr marL="0" lvl="0" indent="0" algn="l" rtl="0">
              <a:spcBef>
                <a:spcPts val="580"/>
              </a:spcBef>
              <a:spcAft>
                <a:spcPts val="0"/>
              </a:spcAft>
              <a:buClr>
                <a:schemeClr val="dk1"/>
              </a:buClr>
              <a:buSzPct val="85000"/>
              <a:buFont typeface="Times New Roman"/>
              <a:buNone/>
            </a:pPr>
            <a:r>
              <a:rPr lang="en-US"/>
              <a:t>integer I 2 ( I 1 ) ;  or  integer I 2 = I 1 ;</a:t>
            </a:r>
            <a:endParaRPr/>
          </a:p>
          <a:p>
            <a:pPr marL="0" lvl="0" indent="0" algn="l" rtl="0">
              <a:spcBef>
                <a:spcPts val="580"/>
              </a:spcBef>
              <a:spcAft>
                <a:spcPts val="0"/>
              </a:spcAft>
              <a:buClr>
                <a:schemeClr val="dk1"/>
              </a:buClr>
              <a:buSzPct val="85000"/>
              <a:buFont typeface="Times New Roman"/>
              <a:buNone/>
            </a:pPr>
            <a:r>
              <a:rPr lang="en-US"/>
              <a:t>The process of initializing through a copy constructor is known as </a:t>
            </a:r>
            <a:r>
              <a:rPr lang="en-US" b="1" i="1"/>
              <a:t>copy initialization</a:t>
            </a:r>
            <a:r>
              <a:rPr lang="en-US"/>
              <a:t>.</a:t>
            </a:r>
            <a:endParaRPr/>
          </a:p>
          <a:p>
            <a:pPr marL="0" lvl="0" indent="0" algn="l" rtl="0">
              <a:spcBef>
                <a:spcPts val="580"/>
              </a:spcBef>
              <a:spcAft>
                <a:spcPts val="0"/>
              </a:spcAft>
              <a:buClr>
                <a:schemeClr val="dk1"/>
              </a:buClr>
              <a:buSzPct val="85000"/>
              <a:buFont typeface="Times New Roman"/>
              <a:buNone/>
            </a:pPr>
            <a:endParaRPr/>
          </a:p>
          <a:p>
            <a:pPr marL="0" lvl="0" indent="0" algn="l" rtl="0">
              <a:spcBef>
                <a:spcPts val="580"/>
              </a:spcBef>
              <a:spcAft>
                <a:spcPts val="0"/>
              </a:spcAft>
              <a:buClr>
                <a:schemeClr val="dk1"/>
              </a:buClr>
              <a:buSzPct val="85000"/>
              <a:buFont typeface="Times New Roman"/>
              <a:buNone/>
            </a:pPr>
            <a:r>
              <a:rPr lang="en-US"/>
              <a:t>The statement</a:t>
            </a:r>
            <a:endParaRPr/>
          </a:p>
          <a:p>
            <a:pPr marL="0" lvl="0" indent="0" algn="l" rtl="0">
              <a:spcBef>
                <a:spcPts val="580"/>
              </a:spcBef>
              <a:spcAft>
                <a:spcPts val="0"/>
              </a:spcAft>
              <a:buClr>
                <a:schemeClr val="dk1"/>
              </a:buClr>
              <a:buSzPct val="85000"/>
              <a:buFont typeface="Times New Roman"/>
              <a:buNone/>
            </a:pPr>
            <a:r>
              <a:rPr lang="en-US"/>
              <a:t>I 2 = I 1;</a:t>
            </a:r>
            <a:endParaRPr/>
          </a:p>
          <a:p>
            <a:pPr marL="0" lvl="0" indent="0" algn="l" rtl="0">
              <a:spcBef>
                <a:spcPts val="580"/>
              </a:spcBef>
              <a:spcAft>
                <a:spcPts val="0"/>
              </a:spcAft>
              <a:buClr>
                <a:schemeClr val="dk1"/>
              </a:buClr>
              <a:buSzPct val="85000"/>
              <a:buFont typeface="Times New Roman"/>
              <a:buNone/>
            </a:pPr>
            <a:r>
              <a:rPr lang="en-US"/>
              <a:t>will not invoke the copy constructor.</a:t>
            </a:r>
            <a:endParaRPr/>
          </a:p>
          <a:p>
            <a:pPr marL="0" lvl="0" indent="0" algn="l" rtl="0">
              <a:spcBef>
                <a:spcPts val="580"/>
              </a:spcBef>
              <a:spcAft>
                <a:spcPts val="0"/>
              </a:spcAft>
              <a:buClr>
                <a:schemeClr val="dk1"/>
              </a:buClr>
              <a:buSzPct val="85000"/>
              <a:buFont typeface="Times New Roman"/>
              <a:buNone/>
            </a:pPr>
            <a:endParaRPr/>
          </a:p>
        </p:txBody>
      </p:sp>
    </p:spTree>
  </p:cSld>
  <p:clrMapOvr>
    <a:masterClrMapping/>
  </p:clrMapOvr>
  <p:transition>
    <p:fade thruBlk="1"/>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sp>
        <p:nvSpPr>
          <p:cNvPr id="1463" name="Google Shape;1463;p157"/>
          <p:cNvSpPr txBox="1">
            <a:spLocks noGrp="1"/>
          </p:cNvSpPr>
          <p:nvPr>
            <p:ph type="title"/>
          </p:nvPr>
        </p:nvSpPr>
        <p:spPr>
          <a:xfrm>
            <a:off x="677229" y="228600"/>
            <a:ext cx="7771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1"/>
              </a:buClr>
              <a:buSzPts val="4000"/>
              <a:buFont typeface="Arial"/>
              <a:buNone/>
            </a:pPr>
            <a:r>
              <a:rPr lang="en-US">
                <a:solidFill>
                  <a:schemeClr val="dk1"/>
                </a:solidFill>
              </a:rPr>
              <a:t>Copy Constructor - Example</a:t>
            </a:r>
            <a:endParaRPr/>
          </a:p>
        </p:txBody>
      </p:sp>
      <p:sp>
        <p:nvSpPr>
          <p:cNvPr id="1464" name="Google Shape;1464;p157"/>
          <p:cNvSpPr txBox="1">
            <a:spLocks noGrp="1"/>
          </p:cNvSpPr>
          <p:nvPr>
            <p:ph type="body" idx="1"/>
          </p:nvPr>
        </p:nvSpPr>
        <p:spPr>
          <a:xfrm>
            <a:off x="694160" y="1828800"/>
            <a:ext cx="4030240" cy="4114800"/>
          </a:xfrm>
          <a:prstGeom prst="rect">
            <a:avLst/>
          </a:prstGeom>
          <a:noFill/>
          <a:ln>
            <a:noFill/>
          </a:ln>
        </p:spPr>
        <p:txBody>
          <a:bodyPr spcFirstLastPara="1" wrap="square" lIns="91425" tIns="45700" rIns="91425" bIns="45700" anchor="t" anchorCtr="0">
            <a:normAutofit/>
          </a:bodyPr>
          <a:lstStyle/>
          <a:p>
            <a:pPr marL="274320" lvl="0" indent="-274320" algn="l" rtl="0">
              <a:lnSpc>
                <a:spcPct val="110000"/>
              </a:lnSpc>
              <a:spcBef>
                <a:spcPts val="0"/>
              </a:spcBef>
              <a:spcAft>
                <a:spcPts val="0"/>
              </a:spcAft>
              <a:buSzPts val="2210"/>
              <a:buNone/>
            </a:pPr>
            <a:r>
              <a:rPr lang="en-US"/>
              <a:t>class code{int id;</a:t>
            </a:r>
            <a:endParaRPr/>
          </a:p>
          <a:p>
            <a:pPr marL="274320" lvl="0" indent="-274320" algn="l" rtl="0">
              <a:lnSpc>
                <a:spcPct val="110000"/>
              </a:lnSpc>
              <a:spcBef>
                <a:spcPts val="0"/>
              </a:spcBef>
              <a:spcAft>
                <a:spcPts val="0"/>
              </a:spcAft>
              <a:buSzPts val="2210"/>
              <a:buNone/>
            </a:pPr>
            <a:r>
              <a:rPr lang="en-US"/>
              <a:t>public:</a:t>
            </a:r>
            <a:endParaRPr/>
          </a:p>
          <a:p>
            <a:pPr marL="274320" lvl="0" indent="-274320" algn="l" rtl="0">
              <a:lnSpc>
                <a:spcPct val="110000"/>
              </a:lnSpc>
              <a:spcBef>
                <a:spcPts val="0"/>
              </a:spcBef>
              <a:spcAft>
                <a:spcPts val="0"/>
              </a:spcAft>
              <a:buSzPts val="2210"/>
              <a:buNone/>
            </a:pPr>
            <a:r>
              <a:rPr lang="en-US"/>
              <a:t>code() { }</a:t>
            </a:r>
            <a:endParaRPr/>
          </a:p>
          <a:p>
            <a:pPr marL="274320" lvl="0" indent="-274320" algn="l" rtl="0">
              <a:lnSpc>
                <a:spcPct val="110000"/>
              </a:lnSpc>
              <a:spcBef>
                <a:spcPts val="0"/>
              </a:spcBef>
              <a:spcAft>
                <a:spcPts val="0"/>
              </a:spcAft>
              <a:buSzPts val="2210"/>
              <a:buNone/>
            </a:pPr>
            <a:r>
              <a:rPr lang="en-US"/>
              <a:t>code(int a) </a:t>
            </a:r>
            <a:endParaRPr/>
          </a:p>
          <a:p>
            <a:pPr marL="274320" lvl="0" indent="-274320" algn="l" rtl="0">
              <a:lnSpc>
                <a:spcPct val="110000"/>
              </a:lnSpc>
              <a:spcBef>
                <a:spcPts val="0"/>
              </a:spcBef>
              <a:spcAft>
                <a:spcPts val="0"/>
              </a:spcAft>
              <a:buSzPts val="2210"/>
              <a:buNone/>
            </a:pPr>
            <a:r>
              <a:rPr lang="en-US"/>
              <a:t>{ id = a; }</a:t>
            </a:r>
            <a:endParaRPr/>
          </a:p>
          <a:p>
            <a:pPr marL="274320" lvl="0" indent="-274320" algn="l" rtl="0">
              <a:lnSpc>
                <a:spcPct val="110000"/>
              </a:lnSpc>
              <a:spcBef>
                <a:spcPts val="0"/>
              </a:spcBef>
              <a:spcAft>
                <a:spcPts val="0"/>
              </a:spcAft>
              <a:buSzPts val="2210"/>
              <a:buNone/>
            </a:pPr>
            <a:r>
              <a:rPr lang="en-US"/>
              <a:t>code (code &amp; x)</a:t>
            </a:r>
            <a:endParaRPr/>
          </a:p>
          <a:p>
            <a:pPr marL="274320" lvl="0" indent="-274320" algn="l" rtl="0">
              <a:lnSpc>
                <a:spcPct val="110000"/>
              </a:lnSpc>
              <a:spcBef>
                <a:spcPts val="0"/>
              </a:spcBef>
              <a:spcAft>
                <a:spcPts val="0"/>
              </a:spcAft>
              <a:buSzPts val="2210"/>
              <a:buNone/>
            </a:pPr>
            <a:r>
              <a:rPr lang="en-US"/>
              <a:t>{id = x. id;}</a:t>
            </a:r>
            <a:endParaRPr/>
          </a:p>
          <a:p>
            <a:pPr marL="274320" lvl="0" indent="-274320" algn="l" rtl="0">
              <a:lnSpc>
                <a:spcPct val="110000"/>
              </a:lnSpc>
              <a:spcBef>
                <a:spcPts val="0"/>
              </a:spcBef>
              <a:spcAft>
                <a:spcPts val="0"/>
              </a:spcAft>
              <a:buSzPts val="2210"/>
              <a:buNone/>
            </a:pPr>
            <a:r>
              <a:rPr lang="en-US"/>
              <a:t>void display(void)</a:t>
            </a:r>
            <a:endParaRPr/>
          </a:p>
          <a:p>
            <a:pPr marL="274320" lvl="0" indent="-274320" algn="l" rtl="0">
              <a:lnSpc>
                <a:spcPct val="110000"/>
              </a:lnSpc>
              <a:spcBef>
                <a:spcPts val="0"/>
              </a:spcBef>
              <a:spcAft>
                <a:spcPts val="0"/>
              </a:spcAft>
              <a:buSzPts val="2210"/>
              <a:buNone/>
            </a:pPr>
            <a:r>
              <a:rPr lang="en-US"/>
              <a:t>{ cout&lt;&lt;id;}};</a:t>
            </a:r>
            <a:endParaRPr/>
          </a:p>
          <a:p>
            <a:pPr marL="0" lvl="0" indent="0" algn="l" rtl="0">
              <a:spcBef>
                <a:spcPts val="580"/>
              </a:spcBef>
              <a:spcAft>
                <a:spcPts val="0"/>
              </a:spcAft>
              <a:buClr>
                <a:schemeClr val="dk1"/>
              </a:buClr>
              <a:buSzPts val="2210"/>
              <a:buFont typeface="Times New Roman"/>
              <a:buNone/>
            </a:pPr>
            <a:endParaRPr/>
          </a:p>
        </p:txBody>
      </p:sp>
      <p:sp>
        <p:nvSpPr>
          <p:cNvPr id="1465" name="Google Shape;1465;p157"/>
          <p:cNvSpPr txBox="1"/>
          <p:nvPr/>
        </p:nvSpPr>
        <p:spPr>
          <a:xfrm>
            <a:off x="6562065" y="1066800"/>
            <a:ext cx="1244741" cy="371513"/>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FFFFFF"/>
              </a:buClr>
              <a:buSzPts val="1800"/>
              <a:buFont typeface="Garamond"/>
              <a:buNone/>
            </a:pPr>
            <a:r>
              <a:rPr lang="en-US" sz="1800">
                <a:solidFill>
                  <a:srgbClr val="FFFFFF"/>
                </a:solidFill>
                <a:latin typeface="Garamond"/>
                <a:ea typeface="Garamond"/>
                <a:cs typeface="Garamond"/>
                <a:sym typeface="Garamond"/>
              </a:rPr>
              <a:t>continue …</a:t>
            </a:r>
            <a:endParaRPr/>
          </a:p>
        </p:txBody>
      </p:sp>
      <p:sp>
        <p:nvSpPr>
          <p:cNvPr id="1466" name="Google Shape;1466;p157"/>
          <p:cNvSpPr txBox="1"/>
          <p:nvPr/>
        </p:nvSpPr>
        <p:spPr>
          <a:xfrm>
            <a:off x="4876800" y="2286000"/>
            <a:ext cx="2590800" cy="31085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int main(){</a:t>
            </a:r>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code A(100);</a:t>
            </a:r>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code B(A);</a:t>
            </a:r>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code C = A;</a:t>
            </a:r>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Code D;</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1" name="Google Shape;1471;p158"/>
          <p:cNvSpPr txBox="1">
            <a:spLocks noGrp="1"/>
          </p:cNvSpPr>
          <p:nvPr>
            <p:ph type="title"/>
          </p:nvPr>
        </p:nvSpPr>
        <p:spPr>
          <a:xfrm>
            <a:off x="677229" y="228600"/>
            <a:ext cx="7771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1"/>
              </a:buClr>
              <a:buSzPts val="4000"/>
              <a:buFont typeface="Arial"/>
              <a:buNone/>
            </a:pPr>
            <a:r>
              <a:rPr lang="en-US">
                <a:solidFill>
                  <a:schemeClr val="dk1"/>
                </a:solidFill>
              </a:rPr>
              <a:t>Copy Constructor</a:t>
            </a:r>
            <a:endParaRPr/>
          </a:p>
        </p:txBody>
      </p:sp>
      <p:sp>
        <p:nvSpPr>
          <p:cNvPr id="1472" name="Google Shape;1472;p158"/>
          <p:cNvSpPr txBox="1">
            <a:spLocks noGrp="1"/>
          </p:cNvSpPr>
          <p:nvPr>
            <p:ph type="body" idx="1"/>
          </p:nvPr>
        </p:nvSpPr>
        <p:spPr>
          <a:xfrm>
            <a:off x="694160" y="1828800"/>
            <a:ext cx="8008230" cy="4114800"/>
          </a:xfrm>
          <a:prstGeom prst="rect">
            <a:avLst/>
          </a:prstGeom>
          <a:noFill/>
          <a:ln>
            <a:noFill/>
          </a:ln>
        </p:spPr>
        <p:txBody>
          <a:bodyPr spcFirstLastPara="1" wrap="square" lIns="91425" tIns="45700" rIns="91425" bIns="45700" anchor="t" anchorCtr="0">
            <a:normAutofit/>
          </a:bodyPr>
          <a:lstStyle/>
          <a:p>
            <a:pPr marL="403225" lvl="0" indent="-403225" algn="l" rtl="0">
              <a:spcBef>
                <a:spcPts val="0"/>
              </a:spcBef>
              <a:spcAft>
                <a:spcPts val="0"/>
              </a:spcAft>
              <a:buClr>
                <a:srgbClr val="FFFFFF"/>
              </a:buClr>
              <a:buSzPts val="2210"/>
              <a:buFont typeface="Times New Roman"/>
              <a:buChar char="•"/>
            </a:pPr>
            <a:r>
              <a:rPr lang="en-US"/>
              <a:t>A reference variable has been used as an argument to the copy constructor.</a:t>
            </a:r>
            <a:endParaRPr/>
          </a:p>
          <a:p>
            <a:pPr marL="403225" lvl="0" indent="-262890" algn="l" rtl="0">
              <a:spcBef>
                <a:spcPts val="580"/>
              </a:spcBef>
              <a:spcAft>
                <a:spcPts val="0"/>
              </a:spcAft>
              <a:buClr>
                <a:srgbClr val="FFFFFF"/>
              </a:buClr>
              <a:buSzPts val="2210"/>
              <a:buNone/>
            </a:pPr>
            <a:endParaRPr/>
          </a:p>
          <a:p>
            <a:pPr marL="403225" lvl="0" indent="-403225" algn="l" rtl="0">
              <a:spcBef>
                <a:spcPts val="580"/>
              </a:spcBef>
              <a:spcAft>
                <a:spcPts val="0"/>
              </a:spcAft>
              <a:buClr>
                <a:srgbClr val="FFFFFF"/>
              </a:buClr>
              <a:buSzPts val="2210"/>
              <a:buFont typeface="Times New Roman"/>
              <a:buChar char="•"/>
            </a:pPr>
            <a:r>
              <a:rPr lang="en-US"/>
              <a:t>We cannot pass the argument by value to a copy constructor.</a:t>
            </a:r>
            <a:endParaRPr/>
          </a:p>
        </p:txBody>
      </p:sp>
      <p:sp>
        <p:nvSpPr>
          <p:cNvPr id="1473" name="Google Shape;1473;p158"/>
          <p:cNvSpPr txBox="1"/>
          <p:nvPr/>
        </p:nvSpPr>
        <p:spPr>
          <a:xfrm>
            <a:off x="6562065" y="1066800"/>
            <a:ext cx="1244741" cy="371513"/>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FFFFFF"/>
              </a:buClr>
              <a:buSzPts val="1800"/>
              <a:buFont typeface="Garamond"/>
              <a:buNone/>
            </a:pPr>
            <a:r>
              <a:rPr lang="en-US" sz="1800">
                <a:solidFill>
                  <a:srgbClr val="FFFFFF"/>
                </a:solidFill>
                <a:latin typeface="Garamond"/>
                <a:ea typeface="Garamond"/>
                <a:cs typeface="Garamond"/>
                <a:sym typeface="Garamond"/>
              </a:rPr>
              <a:t>continue …</a:t>
            </a:r>
            <a:endParaRPr/>
          </a:p>
        </p:txBody>
      </p:sp>
    </p:spTree>
  </p:cSld>
  <p:clrMapOvr>
    <a:masterClrMapping/>
  </p:clrMapOvr>
  <p:transition>
    <p:fade thruBlk="1"/>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sp>
        <p:nvSpPr>
          <p:cNvPr id="1478" name="Google Shape;1478;p159"/>
          <p:cNvSpPr txBox="1">
            <a:spLocks noGrp="1"/>
          </p:cNvSpPr>
          <p:nvPr>
            <p:ph type="title"/>
          </p:nvPr>
        </p:nvSpPr>
        <p:spPr>
          <a:xfrm>
            <a:off x="677229" y="228600"/>
            <a:ext cx="7771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1"/>
              </a:buClr>
              <a:buSzPts val="4000"/>
              <a:buFont typeface="Arial"/>
              <a:buNone/>
            </a:pPr>
            <a:r>
              <a:rPr lang="en-US">
                <a:solidFill>
                  <a:schemeClr val="dk1"/>
                </a:solidFill>
              </a:rPr>
              <a:t>Dynamic Constructors</a:t>
            </a:r>
            <a:endParaRPr/>
          </a:p>
        </p:txBody>
      </p:sp>
      <p:sp>
        <p:nvSpPr>
          <p:cNvPr id="1479" name="Google Shape;1479;p159"/>
          <p:cNvSpPr txBox="1">
            <a:spLocks noGrp="1"/>
          </p:cNvSpPr>
          <p:nvPr>
            <p:ph type="body" idx="1"/>
          </p:nvPr>
        </p:nvSpPr>
        <p:spPr>
          <a:xfrm>
            <a:off x="694160" y="1828800"/>
            <a:ext cx="8008230" cy="4114800"/>
          </a:xfrm>
          <a:prstGeom prst="rect">
            <a:avLst/>
          </a:prstGeom>
          <a:noFill/>
          <a:ln>
            <a:noFill/>
          </a:ln>
        </p:spPr>
        <p:txBody>
          <a:bodyPr spcFirstLastPara="1" wrap="square" lIns="91425" tIns="45700" rIns="91425" bIns="45700" anchor="t" anchorCtr="0">
            <a:normAutofit fontScale="92500" lnSpcReduction="10000"/>
          </a:bodyPr>
          <a:lstStyle/>
          <a:p>
            <a:pPr marL="403225" lvl="0" indent="-403225" algn="l" rtl="0">
              <a:spcBef>
                <a:spcPts val="0"/>
              </a:spcBef>
              <a:spcAft>
                <a:spcPts val="0"/>
              </a:spcAft>
              <a:buClr>
                <a:srgbClr val="FFFFFF"/>
              </a:buClr>
              <a:buSzPct val="85000"/>
              <a:buFont typeface="Times New Roman"/>
              <a:buChar char="•"/>
            </a:pPr>
            <a:r>
              <a:rPr lang="en-US"/>
              <a:t>The constructors can also be used to allocate memory while creating objects.</a:t>
            </a:r>
            <a:endParaRPr/>
          </a:p>
          <a:p>
            <a:pPr marL="403225" lvl="0" indent="-403225" algn="l" rtl="0">
              <a:spcBef>
                <a:spcPts val="580"/>
              </a:spcBef>
              <a:spcAft>
                <a:spcPts val="0"/>
              </a:spcAft>
              <a:buClr>
                <a:schemeClr val="dk1"/>
              </a:buClr>
              <a:buSzPct val="85000"/>
              <a:buFont typeface="Times New Roman"/>
              <a:buNone/>
            </a:pPr>
            <a:endParaRPr/>
          </a:p>
          <a:p>
            <a:pPr marL="403225" lvl="0" indent="-403225" algn="l" rtl="0">
              <a:spcBef>
                <a:spcPts val="580"/>
              </a:spcBef>
              <a:spcAft>
                <a:spcPts val="0"/>
              </a:spcAft>
              <a:buClr>
                <a:srgbClr val="FFFFFF"/>
              </a:buClr>
              <a:buSzPct val="85000"/>
              <a:buFont typeface="Times New Roman"/>
              <a:buChar char="•"/>
            </a:pPr>
            <a:r>
              <a:rPr lang="en-US"/>
              <a:t>This will enable the system to allocate the right amount of memory for each object when the objects are not of the same size.</a:t>
            </a:r>
            <a:endParaRPr/>
          </a:p>
          <a:p>
            <a:pPr marL="403225" lvl="0" indent="-403225" algn="l" rtl="0">
              <a:spcBef>
                <a:spcPts val="580"/>
              </a:spcBef>
              <a:spcAft>
                <a:spcPts val="0"/>
              </a:spcAft>
              <a:buClr>
                <a:srgbClr val="FFFFFF"/>
              </a:buClr>
              <a:buSzPct val="85000"/>
              <a:buFont typeface="Times New Roman"/>
              <a:buChar char="•"/>
            </a:pPr>
            <a:r>
              <a:rPr lang="en-US"/>
              <a:t>Allocation of memory to objects at the time of their construction is known as dynamic construction of objects.</a:t>
            </a:r>
            <a:endParaRPr/>
          </a:p>
          <a:p>
            <a:pPr marL="403225" lvl="0" indent="-403225" algn="l" rtl="0">
              <a:spcBef>
                <a:spcPts val="580"/>
              </a:spcBef>
              <a:spcAft>
                <a:spcPts val="0"/>
              </a:spcAft>
              <a:buClr>
                <a:schemeClr val="dk1"/>
              </a:buClr>
              <a:buSzPct val="85000"/>
              <a:buFont typeface="Times New Roman"/>
              <a:buNone/>
            </a:pPr>
            <a:endParaRPr/>
          </a:p>
          <a:p>
            <a:pPr marL="403225" lvl="0" indent="-403225" algn="l" rtl="0">
              <a:spcBef>
                <a:spcPts val="580"/>
              </a:spcBef>
              <a:spcAft>
                <a:spcPts val="0"/>
              </a:spcAft>
              <a:buClr>
                <a:srgbClr val="FFFFFF"/>
              </a:buClr>
              <a:buSzPct val="85000"/>
              <a:buFont typeface="Times New Roman"/>
              <a:buChar char="•"/>
            </a:pPr>
            <a:r>
              <a:rPr lang="en-US"/>
              <a:t>The memory is created with the help of the new operator.</a:t>
            </a:r>
            <a:endParaRPr/>
          </a:p>
          <a:p>
            <a:pPr marL="403225" lvl="0" indent="-273415" algn="l" rtl="0">
              <a:spcBef>
                <a:spcPts val="580"/>
              </a:spcBef>
              <a:spcAft>
                <a:spcPts val="0"/>
              </a:spcAft>
              <a:buClr>
                <a:srgbClr val="FFFFFF"/>
              </a:buClr>
              <a:buSzPct val="85000"/>
              <a:buFont typeface="Times New Roman"/>
              <a:buNone/>
            </a:pPr>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9">
                                            <p:txEl>
                                              <p:pRg st="0" end="0"/>
                                            </p:txEl>
                                          </p:spTgt>
                                        </p:tgtEl>
                                        <p:attrNameLst>
                                          <p:attrName>style.visibility</p:attrName>
                                        </p:attrNameLst>
                                      </p:cBhvr>
                                      <p:to>
                                        <p:strVal val="visible"/>
                                      </p:to>
                                    </p:set>
                                    <p:animEffect transition="in" filter="fade">
                                      <p:cBhvr>
                                        <p:cTn id="7" dur="500"/>
                                        <p:tgtEl>
                                          <p:spTgt spid="14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9">
                                            <p:txEl>
                                              <p:pRg st="1" end="1"/>
                                            </p:txEl>
                                          </p:spTgt>
                                        </p:tgtEl>
                                        <p:attrNameLst>
                                          <p:attrName>style.visibility</p:attrName>
                                        </p:attrNameLst>
                                      </p:cBhvr>
                                      <p:to>
                                        <p:strVal val="visible"/>
                                      </p:to>
                                    </p:set>
                                    <p:animEffect transition="in" filter="fade">
                                      <p:cBhvr>
                                        <p:cTn id="12" dur="500"/>
                                        <p:tgtEl>
                                          <p:spTgt spid="14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79">
                                            <p:txEl>
                                              <p:pRg st="2" end="2"/>
                                            </p:txEl>
                                          </p:spTgt>
                                        </p:tgtEl>
                                        <p:attrNameLst>
                                          <p:attrName>style.visibility</p:attrName>
                                        </p:attrNameLst>
                                      </p:cBhvr>
                                      <p:to>
                                        <p:strVal val="visible"/>
                                      </p:to>
                                    </p:set>
                                    <p:animEffect transition="in" filter="fade">
                                      <p:cBhvr>
                                        <p:cTn id="17" dur="500"/>
                                        <p:tgtEl>
                                          <p:spTgt spid="14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79">
                                            <p:txEl>
                                              <p:pRg st="3" end="3"/>
                                            </p:txEl>
                                          </p:spTgt>
                                        </p:tgtEl>
                                        <p:attrNameLst>
                                          <p:attrName>style.visibility</p:attrName>
                                        </p:attrNameLst>
                                      </p:cBhvr>
                                      <p:to>
                                        <p:strVal val="visible"/>
                                      </p:to>
                                    </p:set>
                                    <p:animEffect transition="in" filter="fade">
                                      <p:cBhvr>
                                        <p:cTn id="22" dur="500"/>
                                        <p:tgtEl>
                                          <p:spTgt spid="14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79">
                                            <p:txEl>
                                              <p:pRg st="4" end="4"/>
                                            </p:txEl>
                                          </p:spTgt>
                                        </p:tgtEl>
                                        <p:attrNameLst>
                                          <p:attrName>style.visibility</p:attrName>
                                        </p:attrNameLst>
                                      </p:cBhvr>
                                      <p:to>
                                        <p:strVal val="visible"/>
                                      </p:to>
                                    </p:set>
                                    <p:animEffect transition="in" filter="fade">
                                      <p:cBhvr>
                                        <p:cTn id="27" dur="500"/>
                                        <p:tgtEl>
                                          <p:spTgt spid="14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79">
                                            <p:txEl>
                                              <p:pRg st="5" end="5"/>
                                            </p:txEl>
                                          </p:spTgt>
                                        </p:tgtEl>
                                        <p:attrNameLst>
                                          <p:attrName>style.visibility</p:attrName>
                                        </p:attrNameLst>
                                      </p:cBhvr>
                                      <p:to>
                                        <p:strVal val="visible"/>
                                      </p:to>
                                    </p:set>
                                    <p:animEffect transition="in" filter="fade">
                                      <p:cBhvr>
                                        <p:cTn id="32" dur="500"/>
                                        <p:tgtEl>
                                          <p:spTgt spid="14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79">
                                            <p:txEl>
                                              <p:pRg st="6" end="6"/>
                                            </p:txEl>
                                          </p:spTgt>
                                        </p:tgtEl>
                                        <p:attrNameLst>
                                          <p:attrName>style.visibility</p:attrName>
                                        </p:attrNameLst>
                                      </p:cBhvr>
                                      <p:to>
                                        <p:strVal val="visible"/>
                                      </p:to>
                                    </p:set>
                                    <p:animEffect transition="in" filter="fade">
                                      <p:cBhvr>
                                        <p:cTn id="37" dur="500"/>
                                        <p:tgtEl>
                                          <p:spTgt spid="14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6"/>
          <p:cNvSpPr txBox="1">
            <a:spLocks noGrp="1"/>
          </p:cNvSpPr>
          <p:nvPr>
            <p:ph type="title"/>
          </p:nvPr>
        </p:nvSpPr>
        <p:spPr>
          <a:xfrm>
            <a:off x="685800" y="609600"/>
            <a:ext cx="7772400" cy="5334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a:t>Class &amp; Objects</a:t>
            </a:r>
            <a:endParaRPr/>
          </a:p>
        </p:txBody>
      </p:sp>
      <p:grpSp>
        <p:nvGrpSpPr>
          <p:cNvPr id="245" name="Google Shape;245;p16"/>
          <p:cNvGrpSpPr/>
          <p:nvPr/>
        </p:nvGrpSpPr>
        <p:grpSpPr>
          <a:xfrm>
            <a:off x="3581400" y="1355075"/>
            <a:ext cx="2740025" cy="2577950"/>
            <a:chOff x="2256" y="1248"/>
            <a:chExt cx="1344" cy="1200"/>
          </a:xfrm>
        </p:grpSpPr>
        <p:sp>
          <p:nvSpPr>
            <p:cNvPr id="246" name="Google Shape;246;p16"/>
            <p:cNvSpPr/>
            <p:nvPr/>
          </p:nvSpPr>
          <p:spPr>
            <a:xfrm>
              <a:off x="2256" y="1248"/>
              <a:ext cx="1344" cy="1200"/>
            </a:xfrm>
            <a:prstGeom prst="ellipse">
              <a:avLst/>
            </a:pr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47" name="Google Shape;247;p16"/>
            <p:cNvSpPr/>
            <p:nvPr/>
          </p:nvSpPr>
          <p:spPr>
            <a:xfrm>
              <a:off x="2592" y="1529"/>
              <a:ext cx="672" cy="638"/>
            </a:xfrm>
            <a:prstGeom prst="ellipse">
              <a:avLst/>
            </a:prstGeom>
            <a:solidFill>
              <a:schemeClr val="folHlink"/>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248" name="Google Shape;248;p16"/>
            <p:cNvCxnSpPr/>
            <p:nvPr/>
          </p:nvCxnSpPr>
          <p:spPr>
            <a:xfrm>
              <a:off x="2928" y="1248"/>
              <a:ext cx="0" cy="263"/>
            </a:xfrm>
            <a:prstGeom prst="straightConnector1">
              <a:avLst/>
            </a:prstGeom>
            <a:noFill/>
            <a:ln w="28575" cap="flat" cmpd="sng">
              <a:solidFill>
                <a:schemeClr val="dk1"/>
              </a:solidFill>
              <a:prstDash val="solid"/>
              <a:round/>
              <a:headEnd type="none" w="med" len="med"/>
              <a:tailEnd type="none" w="med" len="med"/>
            </a:ln>
          </p:spPr>
        </p:cxnSp>
        <p:cxnSp>
          <p:nvCxnSpPr>
            <p:cNvPr id="249" name="Google Shape;249;p16"/>
            <p:cNvCxnSpPr/>
            <p:nvPr/>
          </p:nvCxnSpPr>
          <p:spPr>
            <a:xfrm>
              <a:off x="2928" y="2186"/>
              <a:ext cx="0" cy="262"/>
            </a:xfrm>
            <a:prstGeom prst="straightConnector1">
              <a:avLst/>
            </a:prstGeom>
            <a:noFill/>
            <a:ln w="28575" cap="flat" cmpd="sng">
              <a:solidFill>
                <a:schemeClr val="dk1"/>
              </a:solidFill>
              <a:prstDash val="solid"/>
              <a:round/>
              <a:headEnd type="none" w="med" len="med"/>
              <a:tailEnd type="none" w="med" len="med"/>
            </a:ln>
          </p:spPr>
        </p:cxnSp>
        <p:cxnSp>
          <p:nvCxnSpPr>
            <p:cNvPr id="250" name="Google Shape;250;p16"/>
            <p:cNvCxnSpPr/>
            <p:nvPr/>
          </p:nvCxnSpPr>
          <p:spPr>
            <a:xfrm>
              <a:off x="2414" y="1473"/>
              <a:ext cx="237" cy="188"/>
            </a:xfrm>
            <a:prstGeom prst="straightConnector1">
              <a:avLst/>
            </a:prstGeom>
            <a:noFill/>
            <a:ln w="28575" cap="flat" cmpd="sng">
              <a:solidFill>
                <a:schemeClr val="dk1"/>
              </a:solidFill>
              <a:prstDash val="solid"/>
              <a:round/>
              <a:headEnd type="none" w="med" len="med"/>
              <a:tailEnd type="none" w="med" len="med"/>
            </a:ln>
          </p:spPr>
        </p:cxnSp>
        <p:cxnSp>
          <p:nvCxnSpPr>
            <p:cNvPr id="251" name="Google Shape;251;p16"/>
            <p:cNvCxnSpPr/>
            <p:nvPr/>
          </p:nvCxnSpPr>
          <p:spPr>
            <a:xfrm>
              <a:off x="3244" y="2036"/>
              <a:ext cx="198" cy="150"/>
            </a:xfrm>
            <a:prstGeom prst="straightConnector1">
              <a:avLst/>
            </a:prstGeom>
            <a:noFill/>
            <a:ln w="28575" cap="flat" cmpd="sng">
              <a:solidFill>
                <a:schemeClr val="dk1"/>
              </a:solidFill>
              <a:prstDash val="solid"/>
              <a:round/>
              <a:headEnd type="none" w="med" len="med"/>
              <a:tailEnd type="none" w="med" len="med"/>
            </a:ln>
          </p:spPr>
        </p:cxnSp>
        <p:cxnSp>
          <p:nvCxnSpPr>
            <p:cNvPr id="252" name="Google Shape;252;p16"/>
            <p:cNvCxnSpPr/>
            <p:nvPr/>
          </p:nvCxnSpPr>
          <p:spPr>
            <a:xfrm rot="10800000" flipH="1">
              <a:off x="2375" y="2036"/>
              <a:ext cx="237" cy="150"/>
            </a:xfrm>
            <a:prstGeom prst="straightConnector1">
              <a:avLst/>
            </a:prstGeom>
            <a:noFill/>
            <a:ln w="28575" cap="flat" cmpd="sng">
              <a:solidFill>
                <a:schemeClr val="dk1"/>
              </a:solidFill>
              <a:prstDash val="solid"/>
              <a:round/>
              <a:headEnd type="none" w="med" len="med"/>
              <a:tailEnd type="none" w="med" len="med"/>
            </a:ln>
          </p:spPr>
        </p:cxnSp>
        <p:cxnSp>
          <p:nvCxnSpPr>
            <p:cNvPr id="253" name="Google Shape;253;p16"/>
            <p:cNvCxnSpPr/>
            <p:nvPr/>
          </p:nvCxnSpPr>
          <p:spPr>
            <a:xfrm rot="10800000" flipH="1">
              <a:off x="3205" y="1473"/>
              <a:ext cx="237" cy="188"/>
            </a:xfrm>
            <a:prstGeom prst="straightConnector1">
              <a:avLst/>
            </a:prstGeom>
            <a:noFill/>
            <a:ln w="28575" cap="flat" cmpd="sng">
              <a:solidFill>
                <a:schemeClr val="dk1"/>
              </a:solidFill>
              <a:prstDash val="solid"/>
              <a:round/>
              <a:headEnd type="none" w="med" len="med"/>
              <a:tailEnd type="none" w="med" len="med"/>
            </a:ln>
          </p:spPr>
        </p:cxnSp>
        <p:sp>
          <p:nvSpPr>
            <p:cNvPr id="254" name="Google Shape;254;p16"/>
            <p:cNvSpPr/>
            <p:nvPr/>
          </p:nvSpPr>
          <p:spPr>
            <a:xfrm>
              <a:off x="2730" y="1623"/>
              <a:ext cx="396" cy="18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Name</a:t>
              </a:r>
              <a:endParaRPr sz="1800">
                <a:solidFill>
                  <a:schemeClr val="dk1"/>
                </a:solidFill>
                <a:latin typeface="Arial"/>
                <a:ea typeface="Arial"/>
                <a:cs typeface="Arial"/>
                <a:sym typeface="Arial"/>
              </a:endParaRPr>
            </a:p>
          </p:txBody>
        </p:sp>
        <p:sp>
          <p:nvSpPr>
            <p:cNvPr id="255" name="Google Shape;255;p16"/>
            <p:cNvSpPr/>
            <p:nvPr/>
          </p:nvSpPr>
          <p:spPr>
            <a:xfrm>
              <a:off x="2688" y="1824"/>
              <a:ext cx="528" cy="19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Number</a:t>
              </a:r>
              <a:endParaRPr sz="1800">
                <a:solidFill>
                  <a:schemeClr val="dk1"/>
                </a:solidFill>
                <a:latin typeface="Arial"/>
                <a:ea typeface="Arial"/>
                <a:cs typeface="Arial"/>
                <a:sym typeface="Arial"/>
              </a:endParaRPr>
            </a:p>
          </p:txBody>
        </p:sp>
      </p:grpSp>
      <p:sp>
        <p:nvSpPr>
          <p:cNvPr id="256" name="Google Shape;256;p16"/>
          <p:cNvSpPr txBox="1"/>
          <p:nvPr/>
        </p:nvSpPr>
        <p:spPr>
          <a:xfrm>
            <a:off x="914400" y="1752600"/>
            <a:ext cx="274002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CLASS: Furniture</a:t>
            </a:r>
            <a:endParaRPr sz="1800" b="1">
              <a:solidFill>
                <a:schemeClr val="dk1"/>
              </a:solidFill>
              <a:latin typeface="Arial"/>
              <a:ea typeface="Arial"/>
              <a:cs typeface="Arial"/>
              <a:sym typeface="Arial"/>
            </a:endParaRPr>
          </a:p>
        </p:txBody>
      </p:sp>
      <p:sp>
        <p:nvSpPr>
          <p:cNvPr id="257" name="Google Shape;257;p16"/>
          <p:cNvSpPr txBox="1"/>
          <p:nvPr/>
        </p:nvSpPr>
        <p:spPr>
          <a:xfrm>
            <a:off x="5867400" y="2257425"/>
            <a:ext cx="2441575" cy="7016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methods: Example</a:t>
            </a:r>
            <a:endParaRPr/>
          </a:p>
          <a:p>
            <a:pPr marL="0" marR="0" lvl="0" indent="0" algn="l" rtl="0">
              <a:spcBef>
                <a:spcPts val="0"/>
              </a:spcBef>
              <a:spcAft>
                <a:spcPts val="0"/>
              </a:spcAft>
              <a:buNone/>
            </a:pPr>
            <a:r>
              <a:rPr lang="en-US" sz="2000" b="1">
                <a:solidFill>
                  <a:schemeClr val="dk1"/>
                </a:solidFill>
                <a:latin typeface="Arial"/>
                <a:ea typeface="Arial"/>
                <a:cs typeface="Arial"/>
                <a:sym typeface="Arial"/>
              </a:rPr>
              <a:t>ChangeNumber</a:t>
            </a:r>
            <a:endParaRPr sz="2000" b="1">
              <a:solidFill>
                <a:schemeClr val="dk1"/>
              </a:solidFill>
              <a:latin typeface="Arial"/>
              <a:ea typeface="Arial"/>
              <a:cs typeface="Arial"/>
              <a:sym typeface="Arial"/>
            </a:endParaRPr>
          </a:p>
        </p:txBody>
      </p:sp>
      <p:sp>
        <p:nvSpPr>
          <p:cNvPr id="258" name="Google Shape;258;p16"/>
          <p:cNvSpPr txBox="1"/>
          <p:nvPr/>
        </p:nvSpPr>
        <p:spPr>
          <a:xfrm>
            <a:off x="457200" y="3808413"/>
            <a:ext cx="140335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Objects:</a:t>
            </a:r>
            <a:endParaRPr sz="1800" b="1">
              <a:solidFill>
                <a:schemeClr val="dk1"/>
              </a:solidFill>
              <a:latin typeface="Arial"/>
              <a:ea typeface="Arial"/>
              <a:cs typeface="Arial"/>
              <a:sym typeface="Arial"/>
            </a:endParaRPr>
          </a:p>
        </p:txBody>
      </p:sp>
      <p:grpSp>
        <p:nvGrpSpPr>
          <p:cNvPr id="259" name="Google Shape;259;p16"/>
          <p:cNvGrpSpPr/>
          <p:nvPr/>
        </p:nvGrpSpPr>
        <p:grpSpPr>
          <a:xfrm>
            <a:off x="838200" y="4343400"/>
            <a:ext cx="2441575" cy="2002325"/>
            <a:chOff x="2256" y="1248"/>
            <a:chExt cx="1344" cy="1200"/>
          </a:xfrm>
        </p:grpSpPr>
        <p:sp>
          <p:nvSpPr>
            <p:cNvPr id="260" name="Google Shape;260;p16"/>
            <p:cNvSpPr/>
            <p:nvPr/>
          </p:nvSpPr>
          <p:spPr>
            <a:xfrm>
              <a:off x="2256" y="1248"/>
              <a:ext cx="1344" cy="1200"/>
            </a:xfrm>
            <a:prstGeom prst="ellipse">
              <a:avLst/>
            </a:pr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61" name="Google Shape;261;p16"/>
            <p:cNvSpPr/>
            <p:nvPr/>
          </p:nvSpPr>
          <p:spPr>
            <a:xfrm>
              <a:off x="2592" y="1529"/>
              <a:ext cx="672" cy="638"/>
            </a:xfrm>
            <a:prstGeom prst="ellipse">
              <a:avLst/>
            </a:prstGeom>
            <a:solidFill>
              <a:schemeClr val="folHlink"/>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262" name="Google Shape;262;p16"/>
            <p:cNvCxnSpPr/>
            <p:nvPr/>
          </p:nvCxnSpPr>
          <p:spPr>
            <a:xfrm>
              <a:off x="2928" y="1248"/>
              <a:ext cx="0" cy="263"/>
            </a:xfrm>
            <a:prstGeom prst="straightConnector1">
              <a:avLst/>
            </a:prstGeom>
            <a:noFill/>
            <a:ln w="28575" cap="flat" cmpd="sng">
              <a:solidFill>
                <a:schemeClr val="dk1"/>
              </a:solidFill>
              <a:prstDash val="solid"/>
              <a:round/>
              <a:headEnd type="none" w="med" len="med"/>
              <a:tailEnd type="none" w="med" len="med"/>
            </a:ln>
          </p:spPr>
        </p:cxnSp>
        <p:cxnSp>
          <p:nvCxnSpPr>
            <p:cNvPr id="263" name="Google Shape;263;p16"/>
            <p:cNvCxnSpPr/>
            <p:nvPr/>
          </p:nvCxnSpPr>
          <p:spPr>
            <a:xfrm>
              <a:off x="2928" y="2186"/>
              <a:ext cx="0" cy="262"/>
            </a:xfrm>
            <a:prstGeom prst="straightConnector1">
              <a:avLst/>
            </a:prstGeom>
            <a:noFill/>
            <a:ln w="28575" cap="flat" cmpd="sng">
              <a:solidFill>
                <a:schemeClr val="dk1"/>
              </a:solidFill>
              <a:prstDash val="solid"/>
              <a:round/>
              <a:headEnd type="none" w="med" len="med"/>
              <a:tailEnd type="none" w="med" len="med"/>
            </a:ln>
          </p:spPr>
        </p:cxnSp>
        <p:cxnSp>
          <p:nvCxnSpPr>
            <p:cNvPr id="264" name="Google Shape;264;p16"/>
            <p:cNvCxnSpPr/>
            <p:nvPr/>
          </p:nvCxnSpPr>
          <p:spPr>
            <a:xfrm>
              <a:off x="2414" y="1473"/>
              <a:ext cx="237" cy="188"/>
            </a:xfrm>
            <a:prstGeom prst="straightConnector1">
              <a:avLst/>
            </a:prstGeom>
            <a:noFill/>
            <a:ln w="28575" cap="flat" cmpd="sng">
              <a:solidFill>
                <a:schemeClr val="dk1"/>
              </a:solidFill>
              <a:prstDash val="solid"/>
              <a:round/>
              <a:headEnd type="none" w="med" len="med"/>
              <a:tailEnd type="none" w="med" len="med"/>
            </a:ln>
          </p:spPr>
        </p:cxnSp>
        <p:cxnSp>
          <p:nvCxnSpPr>
            <p:cNvPr id="265" name="Google Shape;265;p16"/>
            <p:cNvCxnSpPr/>
            <p:nvPr/>
          </p:nvCxnSpPr>
          <p:spPr>
            <a:xfrm>
              <a:off x="3244" y="2036"/>
              <a:ext cx="198" cy="150"/>
            </a:xfrm>
            <a:prstGeom prst="straightConnector1">
              <a:avLst/>
            </a:prstGeom>
            <a:noFill/>
            <a:ln w="28575" cap="flat" cmpd="sng">
              <a:solidFill>
                <a:schemeClr val="dk1"/>
              </a:solidFill>
              <a:prstDash val="solid"/>
              <a:round/>
              <a:headEnd type="none" w="med" len="med"/>
              <a:tailEnd type="none" w="med" len="med"/>
            </a:ln>
          </p:spPr>
        </p:cxnSp>
        <p:cxnSp>
          <p:nvCxnSpPr>
            <p:cNvPr id="266" name="Google Shape;266;p16"/>
            <p:cNvCxnSpPr/>
            <p:nvPr/>
          </p:nvCxnSpPr>
          <p:spPr>
            <a:xfrm rot="10800000" flipH="1">
              <a:off x="2375" y="2036"/>
              <a:ext cx="237" cy="150"/>
            </a:xfrm>
            <a:prstGeom prst="straightConnector1">
              <a:avLst/>
            </a:prstGeom>
            <a:noFill/>
            <a:ln w="28575" cap="flat" cmpd="sng">
              <a:solidFill>
                <a:schemeClr val="dk1"/>
              </a:solidFill>
              <a:prstDash val="solid"/>
              <a:round/>
              <a:headEnd type="none" w="med" len="med"/>
              <a:tailEnd type="none" w="med" len="med"/>
            </a:ln>
          </p:spPr>
        </p:cxnSp>
        <p:cxnSp>
          <p:nvCxnSpPr>
            <p:cNvPr id="267" name="Google Shape;267;p16"/>
            <p:cNvCxnSpPr/>
            <p:nvPr/>
          </p:nvCxnSpPr>
          <p:spPr>
            <a:xfrm rot="10800000" flipH="1">
              <a:off x="3205" y="1473"/>
              <a:ext cx="237" cy="188"/>
            </a:xfrm>
            <a:prstGeom prst="straightConnector1">
              <a:avLst/>
            </a:prstGeom>
            <a:noFill/>
            <a:ln w="28575" cap="flat" cmpd="sng">
              <a:solidFill>
                <a:schemeClr val="dk1"/>
              </a:solidFill>
              <a:prstDash val="solid"/>
              <a:round/>
              <a:headEnd type="none" w="med" len="med"/>
              <a:tailEnd type="none" w="med" len="med"/>
            </a:ln>
          </p:spPr>
        </p:cxnSp>
        <p:sp>
          <p:nvSpPr>
            <p:cNvPr id="268" name="Google Shape;268;p16"/>
            <p:cNvSpPr/>
            <p:nvPr/>
          </p:nvSpPr>
          <p:spPr>
            <a:xfrm>
              <a:off x="2730" y="1623"/>
              <a:ext cx="396" cy="18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Desk</a:t>
              </a:r>
              <a:endParaRPr sz="1800">
                <a:solidFill>
                  <a:schemeClr val="dk1"/>
                </a:solidFill>
                <a:latin typeface="Arial"/>
                <a:ea typeface="Arial"/>
                <a:cs typeface="Arial"/>
                <a:sym typeface="Arial"/>
              </a:endParaRPr>
            </a:p>
          </p:txBody>
        </p:sp>
        <p:sp>
          <p:nvSpPr>
            <p:cNvPr id="269" name="Google Shape;269;p16"/>
            <p:cNvSpPr/>
            <p:nvPr/>
          </p:nvSpPr>
          <p:spPr>
            <a:xfrm>
              <a:off x="2688" y="1824"/>
              <a:ext cx="528" cy="19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123445</a:t>
              </a:r>
              <a:endParaRPr sz="1800">
                <a:solidFill>
                  <a:schemeClr val="dk1"/>
                </a:solidFill>
                <a:latin typeface="Arial"/>
                <a:ea typeface="Arial"/>
                <a:cs typeface="Arial"/>
                <a:sym typeface="Arial"/>
              </a:endParaRPr>
            </a:p>
          </p:txBody>
        </p:sp>
      </p:grpSp>
      <p:grpSp>
        <p:nvGrpSpPr>
          <p:cNvPr id="270" name="Google Shape;270;p16"/>
          <p:cNvGrpSpPr/>
          <p:nvPr/>
        </p:nvGrpSpPr>
        <p:grpSpPr>
          <a:xfrm>
            <a:off x="3581400" y="4343400"/>
            <a:ext cx="2381250" cy="1905000"/>
            <a:chOff x="2256" y="1248"/>
            <a:chExt cx="1500" cy="1200"/>
          </a:xfrm>
        </p:grpSpPr>
        <p:sp>
          <p:nvSpPr>
            <p:cNvPr id="271" name="Google Shape;271;p16"/>
            <p:cNvSpPr/>
            <p:nvPr/>
          </p:nvSpPr>
          <p:spPr>
            <a:xfrm>
              <a:off x="2256" y="1248"/>
              <a:ext cx="1500" cy="1200"/>
            </a:xfrm>
            <a:prstGeom prst="ellipse">
              <a:avLst/>
            </a:pr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72" name="Google Shape;272;p16"/>
            <p:cNvSpPr/>
            <p:nvPr/>
          </p:nvSpPr>
          <p:spPr>
            <a:xfrm>
              <a:off x="2592" y="1529"/>
              <a:ext cx="672" cy="638"/>
            </a:xfrm>
            <a:prstGeom prst="ellipse">
              <a:avLst/>
            </a:prstGeom>
            <a:solidFill>
              <a:schemeClr val="folHlink"/>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273" name="Google Shape;273;p16"/>
            <p:cNvCxnSpPr/>
            <p:nvPr/>
          </p:nvCxnSpPr>
          <p:spPr>
            <a:xfrm>
              <a:off x="2928" y="1248"/>
              <a:ext cx="0" cy="263"/>
            </a:xfrm>
            <a:prstGeom prst="straightConnector1">
              <a:avLst/>
            </a:prstGeom>
            <a:noFill/>
            <a:ln w="28575" cap="flat" cmpd="sng">
              <a:solidFill>
                <a:schemeClr val="dk1"/>
              </a:solidFill>
              <a:prstDash val="solid"/>
              <a:round/>
              <a:headEnd type="none" w="med" len="med"/>
              <a:tailEnd type="none" w="med" len="med"/>
            </a:ln>
          </p:spPr>
        </p:cxnSp>
        <p:cxnSp>
          <p:nvCxnSpPr>
            <p:cNvPr id="274" name="Google Shape;274;p16"/>
            <p:cNvCxnSpPr/>
            <p:nvPr/>
          </p:nvCxnSpPr>
          <p:spPr>
            <a:xfrm>
              <a:off x="2928" y="2186"/>
              <a:ext cx="0" cy="262"/>
            </a:xfrm>
            <a:prstGeom prst="straightConnector1">
              <a:avLst/>
            </a:prstGeom>
            <a:noFill/>
            <a:ln w="28575" cap="flat" cmpd="sng">
              <a:solidFill>
                <a:schemeClr val="dk1"/>
              </a:solidFill>
              <a:prstDash val="solid"/>
              <a:round/>
              <a:headEnd type="none" w="med" len="med"/>
              <a:tailEnd type="none" w="med" len="med"/>
            </a:ln>
          </p:spPr>
        </p:cxnSp>
        <p:cxnSp>
          <p:nvCxnSpPr>
            <p:cNvPr id="275" name="Google Shape;275;p16"/>
            <p:cNvCxnSpPr/>
            <p:nvPr/>
          </p:nvCxnSpPr>
          <p:spPr>
            <a:xfrm>
              <a:off x="2414" y="1473"/>
              <a:ext cx="237" cy="188"/>
            </a:xfrm>
            <a:prstGeom prst="straightConnector1">
              <a:avLst/>
            </a:prstGeom>
            <a:noFill/>
            <a:ln w="28575" cap="flat" cmpd="sng">
              <a:solidFill>
                <a:schemeClr val="dk1"/>
              </a:solidFill>
              <a:prstDash val="solid"/>
              <a:round/>
              <a:headEnd type="none" w="med" len="med"/>
              <a:tailEnd type="none" w="med" len="med"/>
            </a:ln>
          </p:spPr>
        </p:cxnSp>
        <p:cxnSp>
          <p:nvCxnSpPr>
            <p:cNvPr id="276" name="Google Shape;276;p16"/>
            <p:cNvCxnSpPr/>
            <p:nvPr/>
          </p:nvCxnSpPr>
          <p:spPr>
            <a:xfrm>
              <a:off x="3244" y="2036"/>
              <a:ext cx="198" cy="150"/>
            </a:xfrm>
            <a:prstGeom prst="straightConnector1">
              <a:avLst/>
            </a:prstGeom>
            <a:noFill/>
            <a:ln w="28575" cap="flat" cmpd="sng">
              <a:solidFill>
                <a:schemeClr val="dk1"/>
              </a:solidFill>
              <a:prstDash val="solid"/>
              <a:round/>
              <a:headEnd type="none" w="med" len="med"/>
              <a:tailEnd type="none" w="med" len="med"/>
            </a:ln>
          </p:spPr>
        </p:cxnSp>
        <p:cxnSp>
          <p:nvCxnSpPr>
            <p:cNvPr id="277" name="Google Shape;277;p16"/>
            <p:cNvCxnSpPr/>
            <p:nvPr/>
          </p:nvCxnSpPr>
          <p:spPr>
            <a:xfrm rot="10800000" flipH="1">
              <a:off x="2375" y="2036"/>
              <a:ext cx="237" cy="150"/>
            </a:xfrm>
            <a:prstGeom prst="straightConnector1">
              <a:avLst/>
            </a:prstGeom>
            <a:noFill/>
            <a:ln w="28575" cap="flat" cmpd="sng">
              <a:solidFill>
                <a:schemeClr val="dk1"/>
              </a:solidFill>
              <a:prstDash val="solid"/>
              <a:round/>
              <a:headEnd type="none" w="med" len="med"/>
              <a:tailEnd type="none" w="med" len="med"/>
            </a:ln>
          </p:spPr>
        </p:cxnSp>
        <p:cxnSp>
          <p:nvCxnSpPr>
            <p:cNvPr id="278" name="Google Shape;278;p16"/>
            <p:cNvCxnSpPr/>
            <p:nvPr/>
          </p:nvCxnSpPr>
          <p:spPr>
            <a:xfrm rot="10800000" flipH="1">
              <a:off x="3205" y="1473"/>
              <a:ext cx="237" cy="188"/>
            </a:xfrm>
            <a:prstGeom prst="straightConnector1">
              <a:avLst/>
            </a:prstGeom>
            <a:noFill/>
            <a:ln w="28575" cap="flat" cmpd="sng">
              <a:solidFill>
                <a:schemeClr val="dk1"/>
              </a:solidFill>
              <a:prstDash val="solid"/>
              <a:round/>
              <a:headEnd type="none" w="med" len="med"/>
              <a:tailEnd type="none" w="med" len="med"/>
            </a:ln>
          </p:spPr>
        </p:cxnSp>
        <p:sp>
          <p:nvSpPr>
            <p:cNvPr id="279" name="Google Shape;279;p16"/>
            <p:cNvSpPr/>
            <p:nvPr/>
          </p:nvSpPr>
          <p:spPr>
            <a:xfrm>
              <a:off x="2730" y="1481"/>
              <a:ext cx="600" cy="3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ChairA</a:t>
              </a:r>
              <a:endParaRPr sz="1800">
                <a:solidFill>
                  <a:schemeClr val="dk1"/>
                </a:solidFill>
                <a:latin typeface="Arial"/>
                <a:ea typeface="Arial"/>
                <a:cs typeface="Arial"/>
                <a:sym typeface="Arial"/>
              </a:endParaRPr>
            </a:p>
          </p:txBody>
        </p:sp>
        <p:sp>
          <p:nvSpPr>
            <p:cNvPr id="280" name="Google Shape;280;p16"/>
            <p:cNvSpPr/>
            <p:nvPr/>
          </p:nvSpPr>
          <p:spPr>
            <a:xfrm>
              <a:off x="2688" y="1824"/>
              <a:ext cx="528" cy="19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32143</a:t>
              </a:r>
              <a:endParaRPr sz="1800">
                <a:solidFill>
                  <a:schemeClr val="dk1"/>
                </a:solidFill>
                <a:latin typeface="Arial"/>
                <a:ea typeface="Arial"/>
                <a:cs typeface="Arial"/>
                <a:sym typeface="Arial"/>
              </a:endParaRPr>
            </a:p>
          </p:txBody>
        </p:sp>
      </p:grpSp>
      <p:grpSp>
        <p:nvGrpSpPr>
          <p:cNvPr id="281" name="Google Shape;281;p16"/>
          <p:cNvGrpSpPr/>
          <p:nvPr/>
        </p:nvGrpSpPr>
        <p:grpSpPr>
          <a:xfrm>
            <a:off x="6324600" y="4073525"/>
            <a:ext cx="2549475" cy="2577950"/>
            <a:chOff x="2256" y="1248"/>
            <a:chExt cx="1344" cy="1200"/>
          </a:xfrm>
        </p:grpSpPr>
        <p:sp>
          <p:nvSpPr>
            <p:cNvPr id="282" name="Google Shape;282;p16"/>
            <p:cNvSpPr/>
            <p:nvPr/>
          </p:nvSpPr>
          <p:spPr>
            <a:xfrm>
              <a:off x="2256" y="1248"/>
              <a:ext cx="1344" cy="1200"/>
            </a:xfrm>
            <a:prstGeom prst="ellipse">
              <a:avLst/>
            </a:pr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83" name="Google Shape;283;p16"/>
            <p:cNvSpPr/>
            <p:nvPr/>
          </p:nvSpPr>
          <p:spPr>
            <a:xfrm>
              <a:off x="2592" y="1529"/>
              <a:ext cx="672" cy="638"/>
            </a:xfrm>
            <a:prstGeom prst="ellipse">
              <a:avLst/>
            </a:prstGeom>
            <a:solidFill>
              <a:schemeClr val="folHlink"/>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284" name="Google Shape;284;p16"/>
            <p:cNvCxnSpPr/>
            <p:nvPr/>
          </p:nvCxnSpPr>
          <p:spPr>
            <a:xfrm>
              <a:off x="2928" y="1248"/>
              <a:ext cx="0" cy="263"/>
            </a:xfrm>
            <a:prstGeom prst="straightConnector1">
              <a:avLst/>
            </a:prstGeom>
            <a:noFill/>
            <a:ln w="28575" cap="flat" cmpd="sng">
              <a:solidFill>
                <a:schemeClr val="dk1"/>
              </a:solidFill>
              <a:prstDash val="solid"/>
              <a:round/>
              <a:headEnd type="none" w="med" len="med"/>
              <a:tailEnd type="none" w="med" len="med"/>
            </a:ln>
          </p:spPr>
        </p:cxnSp>
        <p:cxnSp>
          <p:nvCxnSpPr>
            <p:cNvPr id="285" name="Google Shape;285;p16"/>
            <p:cNvCxnSpPr/>
            <p:nvPr/>
          </p:nvCxnSpPr>
          <p:spPr>
            <a:xfrm>
              <a:off x="2928" y="2186"/>
              <a:ext cx="0" cy="262"/>
            </a:xfrm>
            <a:prstGeom prst="straightConnector1">
              <a:avLst/>
            </a:prstGeom>
            <a:noFill/>
            <a:ln w="28575" cap="flat" cmpd="sng">
              <a:solidFill>
                <a:schemeClr val="dk1"/>
              </a:solidFill>
              <a:prstDash val="solid"/>
              <a:round/>
              <a:headEnd type="none" w="med" len="med"/>
              <a:tailEnd type="none" w="med" len="med"/>
            </a:ln>
          </p:spPr>
        </p:cxnSp>
        <p:cxnSp>
          <p:nvCxnSpPr>
            <p:cNvPr id="286" name="Google Shape;286;p16"/>
            <p:cNvCxnSpPr/>
            <p:nvPr/>
          </p:nvCxnSpPr>
          <p:spPr>
            <a:xfrm>
              <a:off x="2414" y="1473"/>
              <a:ext cx="237" cy="188"/>
            </a:xfrm>
            <a:prstGeom prst="straightConnector1">
              <a:avLst/>
            </a:prstGeom>
            <a:noFill/>
            <a:ln w="28575" cap="flat" cmpd="sng">
              <a:solidFill>
                <a:schemeClr val="dk1"/>
              </a:solidFill>
              <a:prstDash val="solid"/>
              <a:round/>
              <a:headEnd type="none" w="med" len="med"/>
              <a:tailEnd type="none" w="med" len="med"/>
            </a:ln>
          </p:spPr>
        </p:cxnSp>
        <p:cxnSp>
          <p:nvCxnSpPr>
            <p:cNvPr id="287" name="Google Shape;287;p16"/>
            <p:cNvCxnSpPr/>
            <p:nvPr/>
          </p:nvCxnSpPr>
          <p:spPr>
            <a:xfrm>
              <a:off x="3244" y="2036"/>
              <a:ext cx="198" cy="150"/>
            </a:xfrm>
            <a:prstGeom prst="straightConnector1">
              <a:avLst/>
            </a:prstGeom>
            <a:noFill/>
            <a:ln w="28575" cap="flat" cmpd="sng">
              <a:solidFill>
                <a:schemeClr val="dk1"/>
              </a:solidFill>
              <a:prstDash val="solid"/>
              <a:round/>
              <a:headEnd type="none" w="med" len="med"/>
              <a:tailEnd type="none" w="med" len="med"/>
            </a:ln>
          </p:spPr>
        </p:cxnSp>
        <p:cxnSp>
          <p:nvCxnSpPr>
            <p:cNvPr id="288" name="Google Shape;288;p16"/>
            <p:cNvCxnSpPr/>
            <p:nvPr/>
          </p:nvCxnSpPr>
          <p:spPr>
            <a:xfrm rot="10800000" flipH="1">
              <a:off x="2375" y="2036"/>
              <a:ext cx="237" cy="150"/>
            </a:xfrm>
            <a:prstGeom prst="straightConnector1">
              <a:avLst/>
            </a:prstGeom>
            <a:noFill/>
            <a:ln w="28575" cap="flat" cmpd="sng">
              <a:solidFill>
                <a:schemeClr val="dk1"/>
              </a:solidFill>
              <a:prstDash val="solid"/>
              <a:round/>
              <a:headEnd type="none" w="med" len="med"/>
              <a:tailEnd type="none" w="med" len="med"/>
            </a:ln>
          </p:spPr>
        </p:cxnSp>
        <p:cxnSp>
          <p:nvCxnSpPr>
            <p:cNvPr id="289" name="Google Shape;289;p16"/>
            <p:cNvCxnSpPr/>
            <p:nvPr/>
          </p:nvCxnSpPr>
          <p:spPr>
            <a:xfrm rot="10800000" flipH="1">
              <a:off x="3205" y="1473"/>
              <a:ext cx="237" cy="188"/>
            </a:xfrm>
            <a:prstGeom prst="straightConnector1">
              <a:avLst/>
            </a:prstGeom>
            <a:noFill/>
            <a:ln w="28575" cap="flat" cmpd="sng">
              <a:solidFill>
                <a:schemeClr val="dk1"/>
              </a:solidFill>
              <a:prstDash val="solid"/>
              <a:round/>
              <a:headEnd type="none" w="med" len="med"/>
              <a:tailEnd type="none" w="med" len="med"/>
            </a:ln>
          </p:spPr>
        </p:cxnSp>
        <p:sp>
          <p:nvSpPr>
            <p:cNvPr id="290" name="Google Shape;290;p16"/>
            <p:cNvSpPr/>
            <p:nvPr/>
          </p:nvSpPr>
          <p:spPr>
            <a:xfrm>
              <a:off x="2730" y="1548"/>
              <a:ext cx="600" cy="3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ChairB</a:t>
              </a:r>
              <a:endParaRPr sz="1800">
                <a:solidFill>
                  <a:schemeClr val="dk1"/>
                </a:solidFill>
                <a:latin typeface="Arial"/>
                <a:ea typeface="Arial"/>
                <a:cs typeface="Arial"/>
                <a:sym typeface="Arial"/>
              </a:endParaRPr>
            </a:p>
          </p:txBody>
        </p:sp>
        <p:sp>
          <p:nvSpPr>
            <p:cNvPr id="291" name="Google Shape;291;p16"/>
            <p:cNvSpPr/>
            <p:nvPr/>
          </p:nvSpPr>
          <p:spPr>
            <a:xfrm>
              <a:off x="2688" y="1824"/>
              <a:ext cx="600" cy="3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45687</a:t>
              </a:r>
              <a:endParaRPr sz="1800">
                <a:solidFill>
                  <a:schemeClr val="dk1"/>
                </a:solidFill>
                <a:latin typeface="Arial"/>
                <a:ea typeface="Arial"/>
                <a:cs typeface="Arial"/>
                <a:sym typeface="Arial"/>
              </a:endParaRPr>
            </a:p>
          </p:txBody>
        </p:sp>
      </p:grpSp>
      <p:cxnSp>
        <p:nvCxnSpPr>
          <p:cNvPr id="292" name="Google Shape;292;p16"/>
          <p:cNvCxnSpPr/>
          <p:nvPr/>
        </p:nvCxnSpPr>
        <p:spPr>
          <a:xfrm rot="10800000" flipH="1">
            <a:off x="2133600" y="3429000"/>
            <a:ext cx="1524000" cy="914400"/>
          </a:xfrm>
          <a:prstGeom prst="straightConnector1">
            <a:avLst/>
          </a:prstGeom>
          <a:noFill/>
          <a:ln w="28575" cap="flat" cmpd="sng">
            <a:solidFill>
              <a:schemeClr val="dk1"/>
            </a:solidFill>
            <a:prstDash val="dash"/>
            <a:round/>
            <a:headEnd type="none" w="med" len="med"/>
            <a:tailEnd type="triangle" w="med" len="med"/>
          </a:ln>
        </p:spPr>
      </p:cxnSp>
      <p:cxnSp>
        <p:nvCxnSpPr>
          <p:cNvPr id="293" name="Google Shape;293;p16"/>
          <p:cNvCxnSpPr/>
          <p:nvPr/>
        </p:nvCxnSpPr>
        <p:spPr>
          <a:xfrm rot="10800000">
            <a:off x="4648200" y="3733800"/>
            <a:ext cx="0" cy="533400"/>
          </a:xfrm>
          <a:prstGeom prst="straightConnector1">
            <a:avLst/>
          </a:prstGeom>
          <a:noFill/>
          <a:ln w="28575" cap="flat" cmpd="sng">
            <a:solidFill>
              <a:schemeClr val="dk1"/>
            </a:solidFill>
            <a:prstDash val="dash"/>
            <a:round/>
            <a:headEnd type="none" w="med" len="med"/>
            <a:tailEnd type="triangle" w="med" len="med"/>
          </a:ln>
        </p:spPr>
      </p:cxnSp>
      <p:cxnSp>
        <p:nvCxnSpPr>
          <p:cNvPr id="294" name="Google Shape;294;p16"/>
          <p:cNvCxnSpPr/>
          <p:nvPr/>
        </p:nvCxnSpPr>
        <p:spPr>
          <a:xfrm rot="10800000">
            <a:off x="5486400" y="3429000"/>
            <a:ext cx="1524000" cy="914400"/>
          </a:xfrm>
          <a:prstGeom prst="straightConnector1">
            <a:avLst/>
          </a:prstGeom>
          <a:noFill/>
          <a:ln w="28575" cap="flat" cmpd="sng">
            <a:solidFill>
              <a:schemeClr val="dk1"/>
            </a:solidFill>
            <a:prstDash val="dash"/>
            <a:round/>
            <a:headEnd type="none" w="med" len="med"/>
            <a:tailEnd type="triangle" w="med" len="med"/>
          </a:ln>
        </p:spPr>
      </p:cxn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160"/>
          <p:cNvSpPr txBox="1">
            <a:spLocks noGrp="1"/>
          </p:cNvSpPr>
          <p:nvPr>
            <p:ph type="title"/>
          </p:nvPr>
        </p:nvSpPr>
        <p:spPr>
          <a:xfrm>
            <a:off x="677229" y="228600"/>
            <a:ext cx="7771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1"/>
              </a:buClr>
              <a:buSzPts val="4000"/>
              <a:buFont typeface="Arial"/>
              <a:buNone/>
            </a:pPr>
            <a:r>
              <a:rPr lang="en-US">
                <a:solidFill>
                  <a:schemeClr val="dk1"/>
                </a:solidFill>
              </a:rPr>
              <a:t>Destructors</a:t>
            </a:r>
            <a:endParaRPr/>
          </a:p>
        </p:txBody>
      </p:sp>
      <p:sp>
        <p:nvSpPr>
          <p:cNvPr id="1485" name="Google Shape;1485;p160"/>
          <p:cNvSpPr txBox="1">
            <a:spLocks noGrp="1"/>
          </p:cNvSpPr>
          <p:nvPr>
            <p:ph type="body" idx="1"/>
          </p:nvPr>
        </p:nvSpPr>
        <p:spPr>
          <a:xfrm>
            <a:off x="694160" y="1371600"/>
            <a:ext cx="8008230" cy="5105400"/>
          </a:xfrm>
          <a:prstGeom prst="rect">
            <a:avLst/>
          </a:prstGeom>
          <a:noFill/>
          <a:ln>
            <a:noFill/>
          </a:ln>
        </p:spPr>
        <p:txBody>
          <a:bodyPr spcFirstLastPara="1" wrap="square" lIns="91425" tIns="45700" rIns="91425" bIns="45700" anchor="t" anchorCtr="0">
            <a:normAutofit fontScale="92500" lnSpcReduction="20000"/>
          </a:bodyPr>
          <a:lstStyle/>
          <a:p>
            <a:pPr marL="403225" lvl="0" indent="-403225" algn="l" rtl="0">
              <a:spcBef>
                <a:spcPts val="0"/>
              </a:spcBef>
              <a:spcAft>
                <a:spcPts val="0"/>
              </a:spcAft>
              <a:buClr>
                <a:srgbClr val="FFFFFF"/>
              </a:buClr>
              <a:buSzPct val="85000"/>
              <a:buFont typeface="Times New Roman"/>
              <a:buChar char="•"/>
            </a:pPr>
            <a:r>
              <a:rPr lang="en-US"/>
              <a:t>A destructor is used to destroy the objects that have been created by a constructor.</a:t>
            </a:r>
            <a:endParaRPr/>
          </a:p>
          <a:p>
            <a:pPr marL="274320" lvl="0" indent="-274320" algn="l" rtl="0">
              <a:spcBef>
                <a:spcPts val="580"/>
              </a:spcBef>
              <a:spcAft>
                <a:spcPts val="0"/>
              </a:spcAft>
              <a:buSzPct val="85000"/>
              <a:buChar char="⚫"/>
            </a:pPr>
            <a:r>
              <a:rPr lang="en-US"/>
              <a:t>To de-initialize the objects when they aredestroyed</a:t>
            </a:r>
            <a:endParaRPr/>
          </a:p>
          <a:p>
            <a:pPr marL="274320" lvl="0" indent="-274320" algn="l" rtl="0">
              <a:spcBef>
                <a:spcPts val="580"/>
              </a:spcBef>
              <a:spcAft>
                <a:spcPts val="0"/>
              </a:spcAft>
              <a:buSzPct val="85000"/>
              <a:buChar char="⚫"/>
            </a:pPr>
            <a:r>
              <a:rPr lang="en-US"/>
              <a:t> To clear memory space occupied by adata member.</a:t>
            </a:r>
            <a:endParaRPr/>
          </a:p>
          <a:p>
            <a:pPr marL="403225" lvl="0" indent="-403225" algn="l" rtl="0">
              <a:spcBef>
                <a:spcPts val="580"/>
              </a:spcBef>
              <a:spcAft>
                <a:spcPts val="0"/>
              </a:spcAft>
              <a:buClr>
                <a:srgbClr val="FFFFFF"/>
              </a:buClr>
              <a:buSzPct val="85000"/>
              <a:buFont typeface="Times New Roman"/>
              <a:buChar char="•"/>
            </a:pPr>
            <a:r>
              <a:rPr lang="en-US"/>
              <a:t>Syntax : </a:t>
            </a:r>
            <a:endParaRPr/>
          </a:p>
          <a:p>
            <a:pPr marL="403225" lvl="0" indent="-403225" algn="l" rtl="0">
              <a:spcBef>
                <a:spcPts val="580"/>
              </a:spcBef>
              <a:spcAft>
                <a:spcPts val="0"/>
              </a:spcAft>
              <a:buClr>
                <a:schemeClr val="dk1"/>
              </a:buClr>
              <a:buSzPct val="85000"/>
              <a:buNone/>
            </a:pPr>
            <a:r>
              <a:rPr lang="en-US"/>
              <a:t>class CLASSNAME{</a:t>
            </a:r>
            <a:endParaRPr/>
          </a:p>
          <a:p>
            <a:pPr marL="403225" lvl="0" indent="-403225" algn="l" rtl="0">
              <a:spcBef>
                <a:spcPts val="580"/>
              </a:spcBef>
              <a:spcAft>
                <a:spcPts val="0"/>
              </a:spcAft>
              <a:buClr>
                <a:schemeClr val="dk1"/>
              </a:buClr>
              <a:buSzPct val="85000"/>
              <a:buNone/>
            </a:pPr>
            <a:r>
              <a:rPr lang="en-US"/>
              <a:t>……………….</a:t>
            </a:r>
            <a:endParaRPr/>
          </a:p>
          <a:p>
            <a:pPr marL="403225" lvl="0" indent="-403225" algn="l" rtl="0">
              <a:spcBef>
                <a:spcPts val="580"/>
              </a:spcBef>
              <a:spcAft>
                <a:spcPts val="0"/>
              </a:spcAft>
              <a:buClr>
                <a:schemeClr val="dk1"/>
              </a:buClr>
              <a:buSzPct val="85000"/>
              <a:buNone/>
            </a:pPr>
            <a:r>
              <a:rPr lang="en-US"/>
              <a:t>public:</a:t>
            </a:r>
            <a:endParaRPr/>
          </a:p>
          <a:p>
            <a:pPr marL="403225" lvl="0" indent="-403225" algn="l" rtl="0">
              <a:spcBef>
                <a:spcPts val="580"/>
              </a:spcBef>
              <a:spcAft>
                <a:spcPts val="0"/>
              </a:spcAft>
              <a:buClr>
                <a:schemeClr val="dk1"/>
              </a:buClr>
              <a:buSzPct val="85000"/>
              <a:buNone/>
            </a:pPr>
            <a:r>
              <a:rPr lang="en-US"/>
              <a:t>~CLASSNAME();</a:t>
            </a:r>
            <a:endParaRPr/>
          </a:p>
          <a:p>
            <a:pPr marL="403225" lvl="0" indent="-403225" algn="l" rtl="0">
              <a:spcBef>
                <a:spcPts val="580"/>
              </a:spcBef>
              <a:spcAft>
                <a:spcPts val="0"/>
              </a:spcAft>
              <a:buClr>
                <a:schemeClr val="dk1"/>
              </a:buClr>
              <a:buSzPct val="85000"/>
              <a:buNone/>
            </a:pPr>
            <a:r>
              <a:rPr lang="en-US"/>
              <a:t>};</a:t>
            </a:r>
            <a:endParaRPr/>
          </a:p>
          <a:p>
            <a:pPr marL="403225" lvl="0" indent="-403225" algn="l" rtl="0">
              <a:spcBef>
                <a:spcPts val="580"/>
              </a:spcBef>
              <a:spcAft>
                <a:spcPts val="0"/>
              </a:spcAft>
              <a:buClr>
                <a:srgbClr val="FFFFFF"/>
              </a:buClr>
              <a:buSzPct val="85000"/>
              <a:buFont typeface="Times New Roman"/>
              <a:buChar char="•"/>
            </a:pPr>
            <a:r>
              <a:rPr lang="en-US"/>
              <a:t>Like constructor, the destructor is a member function whose name is the same as the class name but is preceded by a tilde.</a:t>
            </a:r>
            <a:endParaRPr/>
          </a:p>
          <a:p>
            <a:pPr marL="403225" lvl="0" indent="-403225" algn="l" rtl="0">
              <a:spcBef>
                <a:spcPts val="580"/>
              </a:spcBef>
              <a:spcAft>
                <a:spcPts val="0"/>
              </a:spcAft>
              <a:buClr>
                <a:schemeClr val="dk1"/>
              </a:buClr>
              <a:buSzPct val="85000"/>
              <a:buFont typeface="Times New Roman"/>
              <a:buNone/>
            </a:pPr>
            <a:r>
              <a:rPr lang="en-US"/>
              <a:t>eg:     ~ integer ( ) { }</a:t>
            </a:r>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5">
                                            <p:txEl>
                                              <p:pRg st="0" end="0"/>
                                            </p:txEl>
                                          </p:spTgt>
                                        </p:tgtEl>
                                        <p:attrNameLst>
                                          <p:attrName>style.visibility</p:attrName>
                                        </p:attrNameLst>
                                      </p:cBhvr>
                                      <p:to>
                                        <p:strVal val="visible"/>
                                      </p:to>
                                    </p:set>
                                    <p:animEffect transition="in" filter="fade">
                                      <p:cBhvr>
                                        <p:cTn id="7" dur="500"/>
                                        <p:tgtEl>
                                          <p:spTgt spid="14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85">
                                            <p:txEl>
                                              <p:pRg st="1" end="1"/>
                                            </p:txEl>
                                          </p:spTgt>
                                        </p:tgtEl>
                                        <p:attrNameLst>
                                          <p:attrName>style.visibility</p:attrName>
                                        </p:attrNameLst>
                                      </p:cBhvr>
                                      <p:to>
                                        <p:strVal val="visible"/>
                                      </p:to>
                                    </p:set>
                                    <p:animEffect transition="in" filter="fade">
                                      <p:cBhvr>
                                        <p:cTn id="12" dur="500"/>
                                        <p:tgtEl>
                                          <p:spTgt spid="14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85">
                                            <p:txEl>
                                              <p:pRg st="2" end="2"/>
                                            </p:txEl>
                                          </p:spTgt>
                                        </p:tgtEl>
                                        <p:attrNameLst>
                                          <p:attrName>style.visibility</p:attrName>
                                        </p:attrNameLst>
                                      </p:cBhvr>
                                      <p:to>
                                        <p:strVal val="visible"/>
                                      </p:to>
                                    </p:set>
                                    <p:animEffect transition="in" filter="fade">
                                      <p:cBhvr>
                                        <p:cTn id="17" dur="500"/>
                                        <p:tgtEl>
                                          <p:spTgt spid="14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85">
                                            <p:txEl>
                                              <p:pRg st="3" end="3"/>
                                            </p:txEl>
                                          </p:spTgt>
                                        </p:tgtEl>
                                        <p:attrNameLst>
                                          <p:attrName>style.visibility</p:attrName>
                                        </p:attrNameLst>
                                      </p:cBhvr>
                                      <p:to>
                                        <p:strVal val="visible"/>
                                      </p:to>
                                    </p:set>
                                    <p:animEffect transition="in" filter="fade">
                                      <p:cBhvr>
                                        <p:cTn id="22" dur="500"/>
                                        <p:tgtEl>
                                          <p:spTgt spid="148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85">
                                            <p:txEl>
                                              <p:pRg st="4" end="4"/>
                                            </p:txEl>
                                          </p:spTgt>
                                        </p:tgtEl>
                                        <p:attrNameLst>
                                          <p:attrName>style.visibility</p:attrName>
                                        </p:attrNameLst>
                                      </p:cBhvr>
                                      <p:to>
                                        <p:strVal val="visible"/>
                                      </p:to>
                                    </p:set>
                                    <p:animEffect transition="in" filter="fade">
                                      <p:cBhvr>
                                        <p:cTn id="27" dur="500"/>
                                        <p:tgtEl>
                                          <p:spTgt spid="148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85">
                                            <p:txEl>
                                              <p:pRg st="5" end="5"/>
                                            </p:txEl>
                                          </p:spTgt>
                                        </p:tgtEl>
                                        <p:attrNameLst>
                                          <p:attrName>style.visibility</p:attrName>
                                        </p:attrNameLst>
                                      </p:cBhvr>
                                      <p:to>
                                        <p:strVal val="visible"/>
                                      </p:to>
                                    </p:set>
                                    <p:animEffect transition="in" filter="fade">
                                      <p:cBhvr>
                                        <p:cTn id="32" dur="500"/>
                                        <p:tgtEl>
                                          <p:spTgt spid="148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85">
                                            <p:txEl>
                                              <p:pRg st="6" end="6"/>
                                            </p:txEl>
                                          </p:spTgt>
                                        </p:tgtEl>
                                        <p:attrNameLst>
                                          <p:attrName>style.visibility</p:attrName>
                                        </p:attrNameLst>
                                      </p:cBhvr>
                                      <p:to>
                                        <p:strVal val="visible"/>
                                      </p:to>
                                    </p:set>
                                    <p:animEffect transition="in" filter="fade">
                                      <p:cBhvr>
                                        <p:cTn id="37" dur="500"/>
                                        <p:tgtEl>
                                          <p:spTgt spid="148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85">
                                            <p:txEl>
                                              <p:pRg st="7" end="7"/>
                                            </p:txEl>
                                          </p:spTgt>
                                        </p:tgtEl>
                                        <p:attrNameLst>
                                          <p:attrName>style.visibility</p:attrName>
                                        </p:attrNameLst>
                                      </p:cBhvr>
                                      <p:to>
                                        <p:strVal val="visible"/>
                                      </p:to>
                                    </p:set>
                                    <p:animEffect transition="in" filter="fade">
                                      <p:cBhvr>
                                        <p:cTn id="42" dur="500"/>
                                        <p:tgtEl>
                                          <p:spTgt spid="148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85">
                                            <p:txEl>
                                              <p:pRg st="8" end="8"/>
                                            </p:txEl>
                                          </p:spTgt>
                                        </p:tgtEl>
                                        <p:attrNameLst>
                                          <p:attrName>style.visibility</p:attrName>
                                        </p:attrNameLst>
                                      </p:cBhvr>
                                      <p:to>
                                        <p:strVal val="visible"/>
                                      </p:to>
                                    </p:set>
                                    <p:animEffect transition="in" filter="fade">
                                      <p:cBhvr>
                                        <p:cTn id="47" dur="500"/>
                                        <p:tgtEl>
                                          <p:spTgt spid="148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85">
                                            <p:txEl>
                                              <p:pRg st="9" end="9"/>
                                            </p:txEl>
                                          </p:spTgt>
                                        </p:tgtEl>
                                        <p:attrNameLst>
                                          <p:attrName>style.visibility</p:attrName>
                                        </p:attrNameLst>
                                      </p:cBhvr>
                                      <p:to>
                                        <p:strVal val="visible"/>
                                      </p:to>
                                    </p:set>
                                    <p:animEffect transition="in" filter="fade">
                                      <p:cBhvr>
                                        <p:cTn id="52" dur="500"/>
                                        <p:tgtEl>
                                          <p:spTgt spid="148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85">
                                            <p:txEl>
                                              <p:pRg st="10" end="10"/>
                                            </p:txEl>
                                          </p:spTgt>
                                        </p:tgtEl>
                                        <p:attrNameLst>
                                          <p:attrName>style.visibility</p:attrName>
                                        </p:attrNameLst>
                                      </p:cBhvr>
                                      <p:to>
                                        <p:strVal val="visible"/>
                                      </p:to>
                                    </p:set>
                                    <p:animEffect transition="in" filter="fade">
                                      <p:cBhvr>
                                        <p:cTn id="57" dur="500"/>
                                        <p:tgtEl>
                                          <p:spTgt spid="148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489"/>
        <p:cNvGrpSpPr/>
        <p:nvPr/>
      </p:nvGrpSpPr>
      <p:grpSpPr>
        <a:xfrm>
          <a:off x="0" y="0"/>
          <a:ext cx="0" cy="0"/>
          <a:chOff x="0" y="0"/>
          <a:chExt cx="0" cy="0"/>
        </a:xfrm>
      </p:grpSpPr>
      <p:sp>
        <p:nvSpPr>
          <p:cNvPr id="1490" name="Google Shape;1490;p161"/>
          <p:cNvSpPr txBox="1">
            <a:spLocks noGrp="1"/>
          </p:cNvSpPr>
          <p:nvPr>
            <p:ph type="title"/>
          </p:nvPr>
        </p:nvSpPr>
        <p:spPr>
          <a:xfrm>
            <a:off x="677229" y="228600"/>
            <a:ext cx="7771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1"/>
              </a:buClr>
              <a:buSzPts val="4000"/>
              <a:buFont typeface="Arial"/>
              <a:buNone/>
            </a:pPr>
            <a:r>
              <a:rPr lang="en-US">
                <a:solidFill>
                  <a:schemeClr val="dk1"/>
                </a:solidFill>
              </a:rPr>
              <a:t>Destructors</a:t>
            </a:r>
            <a:endParaRPr/>
          </a:p>
        </p:txBody>
      </p:sp>
      <p:sp>
        <p:nvSpPr>
          <p:cNvPr id="1491" name="Google Shape;1491;p161"/>
          <p:cNvSpPr txBox="1">
            <a:spLocks noGrp="1"/>
          </p:cNvSpPr>
          <p:nvPr>
            <p:ph type="body" idx="1"/>
          </p:nvPr>
        </p:nvSpPr>
        <p:spPr>
          <a:xfrm>
            <a:off x="694160" y="1828800"/>
            <a:ext cx="8008230" cy="4292600"/>
          </a:xfrm>
          <a:prstGeom prst="rect">
            <a:avLst/>
          </a:prstGeom>
          <a:noFill/>
          <a:ln>
            <a:noFill/>
          </a:ln>
        </p:spPr>
        <p:txBody>
          <a:bodyPr spcFirstLastPara="1" wrap="square" lIns="91425" tIns="45700" rIns="91425" bIns="45700" anchor="t" anchorCtr="0">
            <a:normAutofit/>
          </a:bodyPr>
          <a:lstStyle/>
          <a:p>
            <a:pPr marL="403225" lvl="0" indent="-403225" algn="l" rtl="0">
              <a:spcBef>
                <a:spcPts val="0"/>
              </a:spcBef>
              <a:spcAft>
                <a:spcPts val="0"/>
              </a:spcAft>
              <a:buClr>
                <a:srgbClr val="FFFFFF"/>
              </a:buClr>
              <a:buSzPts val="2210"/>
              <a:buFont typeface="Times New Roman"/>
              <a:buChar char="•"/>
            </a:pPr>
            <a:r>
              <a:rPr lang="en-US"/>
              <a:t>A destructor never takes any argument nor does it return any value.</a:t>
            </a:r>
            <a:endParaRPr/>
          </a:p>
          <a:p>
            <a:pPr marL="403225" lvl="0" indent="-403225" algn="l" rtl="0">
              <a:spcBef>
                <a:spcPts val="580"/>
              </a:spcBef>
              <a:spcAft>
                <a:spcPts val="0"/>
              </a:spcAft>
              <a:buClr>
                <a:schemeClr val="dk1"/>
              </a:buClr>
              <a:buSzPts val="2210"/>
              <a:buFont typeface="Times New Roman"/>
              <a:buNone/>
            </a:pPr>
            <a:endParaRPr/>
          </a:p>
          <a:p>
            <a:pPr marL="403225" lvl="0" indent="-403225" algn="l" rtl="0">
              <a:spcBef>
                <a:spcPts val="580"/>
              </a:spcBef>
              <a:spcAft>
                <a:spcPts val="0"/>
              </a:spcAft>
              <a:buClr>
                <a:srgbClr val="FFFFFF"/>
              </a:buClr>
              <a:buSzPts val="2210"/>
              <a:buFont typeface="Times New Roman"/>
              <a:buChar char="•"/>
            </a:pPr>
            <a:r>
              <a:rPr lang="en-US"/>
              <a:t>It will be invoked implicitly by the compiler upon exit from the program – or block or function as the case may be – to clean up storage that is no longer accessible.</a:t>
            </a:r>
            <a:endParaRPr/>
          </a:p>
          <a:p>
            <a:pPr marL="403225" lvl="0" indent="-403225" algn="l" rtl="0">
              <a:spcBef>
                <a:spcPts val="580"/>
              </a:spcBef>
              <a:spcAft>
                <a:spcPts val="0"/>
              </a:spcAft>
              <a:buClr>
                <a:schemeClr val="dk1"/>
              </a:buClr>
              <a:buSzPts val="2210"/>
              <a:buFont typeface="Times New Roman"/>
              <a:buNone/>
            </a:pPr>
            <a:endParaRPr/>
          </a:p>
        </p:txBody>
      </p:sp>
      <p:sp>
        <p:nvSpPr>
          <p:cNvPr id="1492" name="Google Shape;1492;p161"/>
          <p:cNvSpPr txBox="1"/>
          <p:nvPr/>
        </p:nvSpPr>
        <p:spPr>
          <a:xfrm>
            <a:off x="6562065" y="1066800"/>
            <a:ext cx="1244741" cy="371513"/>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FFFFFF"/>
              </a:buClr>
              <a:buSzPts val="1800"/>
              <a:buFont typeface="Garamond"/>
              <a:buNone/>
            </a:pPr>
            <a:r>
              <a:rPr lang="en-US" sz="1800">
                <a:solidFill>
                  <a:srgbClr val="FFFFFF"/>
                </a:solidFill>
                <a:latin typeface="Garamond"/>
                <a:ea typeface="Garamond"/>
                <a:cs typeface="Garamond"/>
                <a:sym typeface="Garamond"/>
              </a:rPr>
              <a:t>continue …</a:t>
            </a:r>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1">
                                            <p:txEl>
                                              <p:pRg st="0" end="0"/>
                                            </p:txEl>
                                          </p:spTgt>
                                        </p:tgtEl>
                                        <p:attrNameLst>
                                          <p:attrName>style.visibility</p:attrName>
                                        </p:attrNameLst>
                                      </p:cBhvr>
                                      <p:to>
                                        <p:strVal val="visible"/>
                                      </p:to>
                                    </p:set>
                                    <p:animEffect transition="in" filter="fade">
                                      <p:cBhvr>
                                        <p:cTn id="7" dur="500"/>
                                        <p:tgtEl>
                                          <p:spTgt spid="1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91">
                                            <p:txEl>
                                              <p:pRg st="1" end="1"/>
                                            </p:txEl>
                                          </p:spTgt>
                                        </p:tgtEl>
                                        <p:attrNameLst>
                                          <p:attrName>style.visibility</p:attrName>
                                        </p:attrNameLst>
                                      </p:cBhvr>
                                      <p:to>
                                        <p:strVal val="visible"/>
                                      </p:to>
                                    </p:set>
                                    <p:animEffect transition="in" filter="fade">
                                      <p:cBhvr>
                                        <p:cTn id="12" dur="500"/>
                                        <p:tgtEl>
                                          <p:spTgt spid="14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91">
                                            <p:txEl>
                                              <p:pRg st="2" end="2"/>
                                            </p:txEl>
                                          </p:spTgt>
                                        </p:tgtEl>
                                        <p:attrNameLst>
                                          <p:attrName>style.visibility</p:attrName>
                                        </p:attrNameLst>
                                      </p:cBhvr>
                                      <p:to>
                                        <p:strVal val="visible"/>
                                      </p:to>
                                    </p:set>
                                    <p:animEffect transition="in" filter="fade">
                                      <p:cBhvr>
                                        <p:cTn id="17" dur="500"/>
                                        <p:tgtEl>
                                          <p:spTgt spid="14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91">
                                            <p:txEl>
                                              <p:pRg st="3" end="3"/>
                                            </p:txEl>
                                          </p:spTgt>
                                        </p:tgtEl>
                                        <p:attrNameLst>
                                          <p:attrName>style.visibility</p:attrName>
                                        </p:attrNameLst>
                                      </p:cBhvr>
                                      <p:to>
                                        <p:strVal val="visible"/>
                                      </p:to>
                                    </p:set>
                                    <p:animEffect transition="in" filter="fade">
                                      <p:cBhvr>
                                        <p:cTn id="22" dur="500"/>
                                        <p:tgtEl>
                                          <p:spTgt spid="14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sp>
        <p:nvSpPr>
          <p:cNvPr id="1497" name="Google Shape;1497;p162"/>
          <p:cNvSpPr txBox="1">
            <a:spLocks noGrp="1"/>
          </p:cNvSpPr>
          <p:nvPr>
            <p:ph type="title"/>
          </p:nvPr>
        </p:nvSpPr>
        <p:spPr>
          <a:xfrm>
            <a:off x="677229" y="228600"/>
            <a:ext cx="7771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1"/>
              </a:buClr>
              <a:buSzPts val="4000"/>
              <a:buFont typeface="Arial"/>
              <a:buNone/>
            </a:pPr>
            <a:r>
              <a:rPr lang="en-US">
                <a:solidFill>
                  <a:schemeClr val="dk1"/>
                </a:solidFill>
              </a:rPr>
              <a:t>Destructors</a:t>
            </a:r>
            <a:endParaRPr/>
          </a:p>
        </p:txBody>
      </p:sp>
      <p:sp>
        <p:nvSpPr>
          <p:cNvPr id="1498" name="Google Shape;1498;p162"/>
          <p:cNvSpPr txBox="1">
            <a:spLocks noGrp="1"/>
          </p:cNvSpPr>
          <p:nvPr>
            <p:ph type="body" idx="1"/>
          </p:nvPr>
        </p:nvSpPr>
        <p:spPr>
          <a:xfrm>
            <a:off x="694160" y="1828800"/>
            <a:ext cx="8008230" cy="4292600"/>
          </a:xfrm>
          <a:prstGeom prst="rect">
            <a:avLst/>
          </a:prstGeom>
          <a:noFill/>
          <a:ln>
            <a:noFill/>
          </a:ln>
        </p:spPr>
        <p:txBody>
          <a:bodyPr spcFirstLastPara="1" wrap="square" lIns="91425" tIns="45700" rIns="91425" bIns="45700" anchor="t" anchorCtr="0">
            <a:normAutofit fontScale="92500" lnSpcReduction="10000"/>
          </a:bodyPr>
          <a:lstStyle/>
          <a:p>
            <a:pPr marL="403225" lvl="0" indent="-403225" algn="l" rtl="0">
              <a:spcBef>
                <a:spcPts val="0"/>
              </a:spcBef>
              <a:spcAft>
                <a:spcPts val="0"/>
              </a:spcAft>
              <a:buClr>
                <a:srgbClr val="FFFFFF"/>
              </a:buClr>
              <a:buSzPct val="85000"/>
              <a:buFont typeface="Times New Roman"/>
              <a:buChar char="•"/>
            </a:pPr>
            <a:r>
              <a:rPr lang="en-US"/>
              <a:t>It is a good practice to declare destructors in a program since it releases memory space for further use.</a:t>
            </a:r>
            <a:endParaRPr/>
          </a:p>
          <a:p>
            <a:pPr marL="403225" lvl="0" indent="-403225" algn="l" rtl="0">
              <a:spcBef>
                <a:spcPts val="580"/>
              </a:spcBef>
              <a:spcAft>
                <a:spcPts val="0"/>
              </a:spcAft>
              <a:buClr>
                <a:schemeClr val="dk1"/>
              </a:buClr>
              <a:buSzPct val="85000"/>
              <a:buFont typeface="Times New Roman"/>
              <a:buNone/>
            </a:pPr>
            <a:endParaRPr/>
          </a:p>
          <a:p>
            <a:pPr marL="403225" lvl="0" indent="-403225" algn="l" rtl="0">
              <a:spcBef>
                <a:spcPts val="580"/>
              </a:spcBef>
              <a:spcAft>
                <a:spcPts val="0"/>
              </a:spcAft>
              <a:buClr>
                <a:srgbClr val="FFFFFF"/>
              </a:buClr>
              <a:buSzPct val="85000"/>
              <a:buFont typeface="Times New Roman"/>
              <a:buChar char="•"/>
            </a:pPr>
            <a:r>
              <a:rPr lang="en-US"/>
              <a:t>Whenever </a:t>
            </a:r>
            <a:r>
              <a:rPr lang="en-US" b="1" i="1"/>
              <a:t>new</a:t>
            </a:r>
            <a:r>
              <a:rPr lang="en-US"/>
              <a:t> is used to allocate memory in the constructor, we should use </a:t>
            </a:r>
            <a:r>
              <a:rPr lang="en-US" b="1" i="1"/>
              <a:t>delete</a:t>
            </a:r>
            <a:r>
              <a:rPr lang="en-US"/>
              <a:t> to free that memory.</a:t>
            </a:r>
            <a:endParaRPr/>
          </a:p>
          <a:p>
            <a:pPr marL="274320" lvl="0" indent="-274320" algn="l" rtl="0">
              <a:spcBef>
                <a:spcPts val="580"/>
              </a:spcBef>
              <a:spcAft>
                <a:spcPts val="0"/>
              </a:spcAft>
              <a:buSzPct val="85000"/>
              <a:buChar char="⚫"/>
            </a:pPr>
            <a:r>
              <a:rPr lang="en-US"/>
              <a:t>A destructor function is calledautomatically when the object goes out of scope:</a:t>
            </a:r>
            <a:endParaRPr/>
          </a:p>
          <a:p>
            <a:pPr marL="274320" lvl="0" indent="-274320" algn="l" rtl="0">
              <a:spcBef>
                <a:spcPts val="580"/>
              </a:spcBef>
              <a:spcAft>
                <a:spcPts val="0"/>
              </a:spcAft>
              <a:buSzPct val="85000"/>
              <a:buNone/>
            </a:pPr>
            <a:r>
              <a:rPr lang="en-US"/>
              <a:t>   (1) the function ends</a:t>
            </a:r>
            <a:endParaRPr/>
          </a:p>
          <a:p>
            <a:pPr marL="274320" lvl="0" indent="-274320" algn="l" rtl="0">
              <a:spcBef>
                <a:spcPts val="580"/>
              </a:spcBef>
              <a:spcAft>
                <a:spcPts val="0"/>
              </a:spcAft>
              <a:buSzPct val="85000"/>
              <a:buNone/>
            </a:pPr>
            <a:r>
              <a:rPr lang="en-US"/>
              <a:t>   (2) the program ends</a:t>
            </a:r>
            <a:endParaRPr/>
          </a:p>
          <a:p>
            <a:pPr marL="274320" lvl="0" indent="-274320" algn="l" rtl="0">
              <a:spcBef>
                <a:spcPts val="580"/>
              </a:spcBef>
              <a:spcAft>
                <a:spcPts val="0"/>
              </a:spcAft>
              <a:buSzPct val="85000"/>
              <a:buNone/>
            </a:pPr>
            <a:r>
              <a:rPr lang="en-US"/>
              <a:t>   (3) a block containing temporary variables ends</a:t>
            </a:r>
            <a:endParaRPr/>
          </a:p>
          <a:p>
            <a:pPr marL="274320" lvl="0" indent="-274320" algn="l" rtl="0">
              <a:spcBef>
                <a:spcPts val="580"/>
              </a:spcBef>
              <a:spcAft>
                <a:spcPts val="0"/>
              </a:spcAft>
              <a:buSzPct val="85000"/>
              <a:buNone/>
            </a:pPr>
            <a:r>
              <a:rPr lang="en-US"/>
              <a:t>   (4) a delete operator is called</a:t>
            </a:r>
            <a:endParaRPr/>
          </a:p>
          <a:p>
            <a:pPr marL="403225" lvl="0" indent="-273415" algn="l" rtl="0">
              <a:spcBef>
                <a:spcPts val="580"/>
              </a:spcBef>
              <a:spcAft>
                <a:spcPts val="0"/>
              </a:spcAft>
              <a:buClr>
                <a:srgbClr val="FFFFFF"/>
              </a:buClr>
              <a:buSzPct val="85000"/>
              <a:buFont typeface="Times New Roman"/>
              <a:buNone/>
            </a:pPr>
            <a:endParaRPr/>
          </a:p>
          <a:p>
            <a:pPr marL="403225" lvl="0" indent="-403225" algn="l" rtl="0">
              <a:spcBef>
                <a:spcPts val="580"/>
              </a:spcBef>
              <a:spcAft>
                <a:spcPts val="0"/>
              </a:spcAft>
              <a:buClr>
                <a:schemeClr val="dk1"/>
              </a:buClr>
              <a:buSzPct val="85000"/>
              <a:buFont typeface="Times New Roman"/>
              <a:buNone/>
            </a:pPr>
            <a:endParaRPr/>
          </a:p>
        </p:txBody>
      </p:sp>
      <p:sp>
        <p:nvSpPr>
          <p:cNvPr id="1499" name="Google Shape;1499;p162"/>
          <p:cNvSpPr txBox="1"/>
          <p:nvPr/>
        </p:nvSpPr>
        <p:spPr>
          <a:xfrm>
            <a:off x="6562065" y="1066800"/>
            <a:ext cx="1244741" cy="371513"/>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FFFFFF"/>
              </a:buClr>
              <a:buSzPts val="1800"/>
              <a:buFont typeface="Garamond"/>
              <a:buNone/>
            </a:pPr>
            <a:r>
              <a:rPr lang="en-US" sz="1800">
                <a:solidFill>
                  <a:srgbClr val="FFFFFF"/>
                </a:solidFill>
                <a:latin typeface="Garamond"/>
                <a:ea typeface="Garamond"/>
                <a:cs typeface="Garamond"/>
                <a:sym typeface="Garamond"/>
              </a:rPr>
              <a:t>continue …</a:t>
            </a:r>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8">
                                            <p:txEl>
                                              <p:pRg st="0" end="0"/>
                                            </p:txEl>
                                          </p:spTgt>
                                        </p:tgtEl>
                                        <p:attrNameLst>
                                          <p:attrName>style.visibility</p:attrName>
                                        </p:attrNameLst>
                                      </p:cBhvr>
                                      <p:to>
                                        <p:strVal val="visible"/>
                                      </p:to>
                                    </p:set>
                                    <p:animEffect transition="in" filter="fade">
                                      <p:cBhvr>
                                        <p:cTn id="7" dur="500"/>
                                        <p:tgtEl>
                                          <p:spTgt spid="14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98">
                                            <p:txEl>
                                              <p:pRg st="1" end="1"/>
                                            </p:txEl>
                                          </p:spTgt>
                                        </p:tgtEl>
                                        <p:attrNameLst>
                                          <p:attrName>style.visibility</p:attrName>
                                        </p:attrNameLst>
                                      </p:cBhvr>
                                      <p:to>
                                        <p:strVal val="visible"/>
                                      </p:to>
                                    </p:set>
                                    <p:animEffect transition="in" filter="fade">
                                      <p:cBhvr>
                                        <p:cTn id="12" dur="500"/>
                                        <p:tgtEl>
                                          <p:spTgt spid="14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98">
                                            <p:txEl>
                                              <p:pRg st="2" end="2"/>
                                            </p:txEl>
                                          </p:spTgt>
                                        </p:tgtEl>
                                        <p:attrNameLst>
                                          <p:attrName>style.visibility</p:attrName>
                                        </p:attrNameLst>
                                      </p:cBhvr>
                                      <p:to>
                                        <p:strVal val="visible"/>
                                      </p:to>
                                    </p:set>
                                    <p:animEffect transition="in" filter="fade">
                                      <p:cBhvr>
                                        <p:cTn id="17" dur="500"/>
                                        <p:tgtEl>
                                          <p:spTgt spid="14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98">
                                            <p:txEl>
                                              <p:pRg st="3" end="3"/>
                                            </p:txEl>
                                          </p:spTgt>
                                        </p:tgtEl>
                                        <p:attrNameLst>
                                          <p:attrName>style.visibility</p:attrName>
                                        </p:attrNameLst>
                                      </p:cBhvr>
                                      <p:to>
                                        <p:strVal val="visible"/>
                                      </p:to>
                                    </p:set>
                                    <p:animEffect transition="in" filter="fade">
                                      <p:cBhvr>
                                        <p:cTn id="22" dur="500"/>
                                        <p:tgtEl>
                                          <p:spTgt spid="14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98">
                                            <p:txEl>
                                              <p:pRg st="4" end="4"/>
                                            </p:txEl>
                                          </p:spTgt>
                                        </p:tgtEl>
                                        <p:attrNameLst>
                                          <p:attrName>style.visibility</p:attrName>
                                        </p:attrNameLst>
                                      </p:cBhvr>
                                      <p:to>
                                        <p:strVal val="visible"/>
                                      </p:to>
                                    </p:set>
                                    <p:animEffect transition="in" filter="fade">
                                      <p:cBhvr>
                                        <p:cTn id="27" dur="500"/>
                                        <p:tgtEl>
                                          <p:spTgt spid="149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98">
                                            <p:txEl>
                                              <p:pRg st="5" end="5"/>
                                            </p:txEl>
                                          </p:spTgt>
                                        </p:tgtEl>
                                        <p:attrNameLst>
                                          <p:attrName>style.visibility</p:attrName>
                                        </p:attrNameLst>
                                      </p:cBhvr>
                                      <p:to>
                                        <p:strVal val="visible"/>
                                      </p:to>
                                    </p:set>
                                    <p:animEffect transition="in" filter="fade">
                                      <p:cBhvr>
                                        <p:cTn id="32" dur="500"/>
                                        <p:tgtEl>
                                          <p:spTgt spid="149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98">
                                            <p:txEl>
                                              <p:pRg st="6" end="6"/>
                                            </p:txEl>
                                          </p:spTgt>
                                        </p:tgtEl>
                                        <p:attrNameLst>
                                          <p:attrName>style.visibility</p:attrName>
                                        </p:attrNameLst>
                                      </p:cBhvr>
                                      <p:to>
                                        <p:strVal val="visible"/>
                                      </p:to>
                                    </p:set>
                                    <p:animEffect transition="in" filter="fade">
                                      <p:cBhvr>
                                        <p:cTn id="37" dur="500"/>
                                        <p:tgtEl>
                                          <p:spTgt spid="149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98">
                                            <p:txEl>
                                              <p:pRg st="7" end="7"/>
                                            </p:txEl>
                                          </p:spTgt>
                                        </p:tgtEl>
                                        <p:attrNameLst>
                                          <p:attrName>style.visibility</p:attrName>
                                        </p:attrNameLst>
                                      </p:cBhvr>
                                      <p:to>
                                        <p:strVal val="visible"/>
                                      </p:to>
                                    </p:set>
                                    <p:animEffect transition="in" filter="fade">
                                      <p:cBhvr>
                                        <p:cTn id="42" dur="500"/>
                                        <p:tgtEl>
                                          <p:spTgt spid="149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98">
                                            <p:txEl>
                                              <p:pRg st="8" end="8"/>
                                            </p:txEl>
                                          </p:spTgt>
                                        </p:tgtEl>
                                        <p:attrNameLst>
                                          <p:attrName>style.visibility</p:attrName>
                                        </p:attrNameLst>
                                      </p:cBhvr>
                                      <p:to>
                                        <p:strVal val="visible"/>
                                      </p:to>
                                    </p:set>
                                    <p:animEffect transition="in" filter="fade">
                                      <p:cBhvr>
                                        <p:cTn id="47" dur="500"/>
                                        <p:tgtEl>
                                          <p:spTgt spid="149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98">
                                            <p:txEl>
                                              <p:pRg st="9" end="9"/>
                                            </p:txEl>
                                          </p:spTgt>
                                        </p:tgtEl>
                                        <p:attrNameLst>
                                          <p:attrName>style.visibility</p:attrName>
                                        </p:attrNameLst>
                                      </p:cBhvr>
                                      <p:to>
                                        <p:strVal val="visible"/>
                                      </p:to>
                                    </p:set>
                                    <p:animEffect transition="in" filter="fade">
                                      <p:cBhvr>
                                        <p:cTn id="52" dur="500"/>
                                        <p:tgtEl>
                                          <p:spTgt spid="149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503"/>
        <p:cNvGrpSpPr/>
        <p:nvPr/>
      </p:nvGrpSpPr>
      <p:grpSpPr>
        <a:xfrm>
          <a:off x="0" y="0"/>
          <a:ext cx="0" cy="0"/>
          <a:chOff x="0" y="0"/>
          <a:chExt cx="0" cy="0"/>
        </a:xfrm>
      </p:grpSpPr>
      <p:sp>
        <p:nvSpPr>
          <p:cNvPr id="1504" name="Google Shape;1504;p16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sz="4000"/>
              <a:t>Order of calling constructors and destructors</a:t>
            </a:r>
            <a:endParaRPr sz="4000"/>
          </a:p>
        </p:txBody>
      </p:sp>
      <p:sp>
        <p:nvSpPr>
          <p:cNvPr id="1505" name="Google Shape;1505;p16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609600" lvl="0" indent="-609600" algn="l" rtl="0">
              <a:lnSpc>
                <a:spcPct val="90000"/>
              </a:lnSpc>
              <a:spcBef>
                <a:spcPts val="0"/>
              </a:spcBef>
              <a:spcAft>
                <a:spcPts val="0"/>
              </a:spcAft>
              <a:buSzPts val="2380"/>
              <a:buChar char="⚫"/>
            </a:pPr>
            <a:r>
              <a:rPr lang="en-US" sz="2800"/>
              <a:t>objects defined in blocks (local, automatic)</a:t>
            </a:r>
            <a:endParaRPr/>
          </a:p>
          <a:p>
            <a:pPr marL="990600" lvl="1" indent="-533400" algn="l" rtl="0">
              <a:lnSpc>
                <a:spcPct val="90000"/>
              </a:lnSpc>
              <a:spcBef>
                <a:spcPts val="370"/>
              </a:spcBef>
              <a:spcAft>
                <a:spcPts val="0"/>
              </a:spcAft>
              <a:buSzPts val="2040"/>
              <a:buChar char="⚫"/>
            </a:pPr>
            <a:r>
              <a:rPr lang="en-US" sz="2400"/>
              <a:t>constructors are called when the definition is executed (met)</a:t>
            </a:r>
            <a:endParaRPr/>
          </a:p>
          <a:p>
            <a:pPr marL="990600" lvl="1" indent="-533400" algn="l" rtl="0">
              <a:lnSpc>
                <a:spcPct val="90000"/>
              </a:lnSpc>
              <a:spcBef>
                <a:spcPts val="370"/>
              </a:spcBef>
              <a:spcAft>
                <a:spcPts val="0"/>
              </a:spcAft>
              <a:buSzPts val="2040"/>
              <a:buChar char="⚫"/>
            </a:pPr>
            <a:r>
              <a:rPr lang="en-US" sz="2400"/>
              <a:t>destructors after leaving the block, order opposite to constructors</a:t>
            </a:r>
            <a:endParaRPr/>
          </a:p>
          <a:p>
            <a:pPr marL="990600" lvl="1" indent="-403860" algn="l" rtl="0">
              <a:lnSpc>
                <a:spcPct val="90000"/>
              </a:lnSpc>
              <a:spcBef>
                <a:spcPts val="370"/>
              </a:spcBef>
              <a:spcAft>
                <a:spcPts val="0"/>
              </a:spcAft>
              <a:buSzPts val="2040"/>
              <a:buNone/>
            </a:pPr>
            <a:endParaRPr sz="2400"/>
          </a:p>
          <a:p>
            <a:pPr marL="609600" lvl="0" indent="-609600" algn="l" rtl="0">
              <a:lnSpc>
                <a:spcPct val="90000"/>
              </a:lnSpc>
              <a:spcBef>
                <a:spcPts val="580"/>
              </a:spcBef>
              <a:spcAft>
                <a:spcPts val="0"/>
              </a:spcAft>
              <a:buSzPts val="2380"/>
              <a:buChar char="⚫"/>
            </a:pPr>
            <a:r>
              <a:rPr lang="en-US" sz="2800"/>
              <a:t>global objects (static)</a:t>
            </a:r>
            <a:endParaRPr/>
          </a:p>
          <a:p>
            <a:pPr marL="990600" lvl="1" indent="-533400" algn="l" rtl="0">
              <a:lnSpc>
                <a:spcPct val="90000"/>
              </a:lnSpc>
              <a:spcBef>
                <a:spcPts val="370"/>
              </a:spcBef>
              <a:spcAft>
                <a:spcPts val="0"/>
              </a:spcAft>
              <a:buSzPts val="2040"/>
              <a:buChar char="⚫"/>
            </a:pPr>
            <a:r>
              <a:rPr lang="en-US" sz="2400"/>
              <a:t>constructors are called in an order of objects’ definitions, before calling the main() function</a:t>
            </a:r>
            <a:endParaRPr/>
          </a:p>
          <a:p>
            <a:pPr marL="990600" lvl="1" indent="-533400" algn="l" rtl="0">
              <a:lnSpc>
                <a:spcPct val="90000"/>
              </a:lnSpc>
              <a:spcBef>
                <a:spcPts val="370"/>
              </a:spcBef>
              <a:spcAft>
                <a:spcPts val="0"/>
              </a:spcAft>
              <a:buSzPts val="2040"/>
              <a:buChar char="⚫"/>
            </a:pPr>
            <a:r>
              <a:rPr lang="en-US" sz="2400"/>
              <a:t>destructors in order opposite to constructors, after finishing main().</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509"/>
        <p:cNvGrpSpPr/>
        <p:nvPr/>
      </p:nvGrpSpPr>
      <p:grpSpPr>
        <a:xfrm>
          <a:off x="0" y="0"/>
          <a:ext cx="0" cy="0"/>
          <a:chOff x="0" y="0"/>
          <a:chExt cx="0" cy="0"/>
        </a:xfrm>
      </p:grpSpPr>
      <p:sp>
        <p:nvSpPr>
          <p:cNvPr id="1510" name="Google Shape;1510;p164"/>
          <p:cNvSpPr txBox="1">
            <a:spLocks noGrp="1"/>
          </p:cNvSpPr>
          <p:nvPr>
            <p:ph type="title"/>
          </p:nvPr>
        </p:nvSpPr>
        <p:spPr>
          <a:xfrm>
            <a:off x="1905000" y="381000"/>
            <a:ext cx="7771200" cy="4572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accent1"/>
              </a:buClr>
              <a:buSzPct val="100000"/>
              <a:buFont typeface="Arial"/>
              <a:buNone/>
            </a:pPr>
            <a:br>
              <a:rPr lang="en-US">
                <a:solidFill>
                  <a:schemeClr val="accent1"/>
                </a:solidFill>
              </a:rPr>
            </a:br>
            <a:r>
              <a:rPr lang="en-US">
                <a:solidFill>
                  <a:schemeClr val="accent1"/>
                </a:solidFill>
              </a:rPr>
              <a:t> Sample program</a:t>
            </a:r>
            <a:endParaRPr/>
          </a:p>
        </p:txBody>
      </p:sp>
      <p:sp>
        <p:nvSpPr>
          <p:cNvPr id="1511" name="Google Shape;1511;p164"/>
          <p:cNvSpPr txBox="1">
            <a:spLocks noGrp="1"/>
          </p:cNvSpPr>
          <p:nvPr>
            <p:ph type="body" idx="1"/>
          </p:nvPr>
        </p:nvSpPr>
        <p:spPr>
          <a:xfrm>
            <a:off x="533400" y="762000"/>
            <a:ext cx="4648200" cy="6096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040"/>
              <a:buNone/>
            </a:pPr>
            <a:r>
              <a:rPr lang="en-US" sz="2400"/>
              <a:t>class counter{ </a:t>
            </a:r>
            <a:endParaRPr/>
          </a:p>
          <a:p>
            <a:pPr marL="274320" lvl="0" indent="-274320" algn="l" rtl="0">
              <a:spcBef>
                <a:spcPts val="580"/>
              </a:spcBef>
              <a:spcAft>
                <a:spcPts val="0"/>
              </a:spcAft>
              <a:buSzPts val="2040"/>
              <a:buNone/>
            </a:pPr>
            <a:r>
              <a:rPr lang="en-US" sz="2400"/>
              <a:t>int id;</a:t>
            </a:r>
            <a:endParaRPr/>
          </a:p>
          <a:p>
            <a:pPr marL="274320" lvl="0" indent="-274320" algn="l" rtl="0">
              <a:spcBef>
                <a:spcPts val="580"/>
              </a:spcBef>
              <a:spcAft>
                <a:spcPts val="0"/>
              </a:spcAft>
              <a:buSzPts val="2040"/>
              <a:buNone/>
            </a:pPr>
            <a:r>
              <a:rPr lang="en-US" sz="2400"/>
              <a:t>public:</a:t>
            </a:r>
            <a:endParaRPr/>
          </a:p>
          <a:p>
            <a:pPr marL="274320" lvl="0" indent="-274320" algn="l" rtl="0">
              <a:spcBef>
                <a:spcPts val="580"/>
              </a:spcBef>
              <a:spcAft>
                <a:spcPts val="0"/>
              </a:spcAft>
              <a:buSzPts val="2040"/>
              <a:buNone/>
            </a:pPr>
            <a:r>
              <a:rPr lang="en-US" sz="2400"/>
              <a:t>counter(int i)</a:t>
            </a:r>
            <a:endParaRPr/>
          </a:p>
          <a:p>
            <a:pPr marL="274320" lvl="0" indent="-274320" algn="l" rtl="0">
              <a:spcBef>
                <a:spcPts val="580"/>
              </a:spcBef>
              <a:spcAft>
                <a:spcPts val="0"/>
              </a:spcAft>
              <a:buSzPts val="2040"/>
              <a:buNone/>
            </a:pPr>
            <a:r>
              <a:rPr lang="en-US" sz="2400"/>
              <a:t>{Id=i;</a:t>
            </a:r>
            <a:endParaRPr/>
          </a:p>
          <a:p>
            <a:pPr marL="274320" lvl="0" indent="-274320" algn="l" rtl="0">
              <a:spcBef>
                <a:spcPts val="580"/>
              </a:spcBef>
              <a:spcAft>
                <a:spcPts val="0"/>
              </a:spcAft>
              <a:buSzPts val="2040"/>
              <a:buNone/>
            </a:pPr>
            <a:r>
              <a:rPr lang="en-US" sz="2400"/>
              <a:t>cout&lt;&lt;“contructor of object with id=”&lt;&lt;id;</a:t>
            </a:r>
            <a:endParaRPr/>
          </a:p>
          <a:p>
            <a:pPr marL="274320" lvl="0" indent="-274320" algn="l" rtl="0">
              <a:spcBef>
                <a:spcPts val="580"/>
              </a:spcBef>
              <a:spcAft>
                <a:spcPts val="0"/>
              </a:spcAft>
              <a:buSzPts val="2040"/>
              <a:buNone/>
            </a:pPr>
            <a:r>
              <a:rPr lang="en-US" sz="2400"/>
              <a:t>~counter(){</a:t>
            </a:r>
            <a:endParaRPr/>
          </a:p>
          <a:p>
            <a:pPr marL="274320" lvl="0" indent="-274320" algn="l" rtl="0">
              <a:spcBef>
                <a:spcPts val="580"/>
              </a:spcBef>
              <a:spcAft>
                <a:spcPts val="0"/>
              </a:spcAft>
              <a:buSzPts val="2040"/>
              <a:buNone/>
            </a:pPr>
            <a:r>
              <a:rPr lang="en-US" sz="2400"/>
              <a:t>cout&lt;&lt;“destructor with id=”&lt;&lt;id;}</a:t>
            </a:r>
            <a:endParaRPr/>
          </a:p>
          <a:p>
            <a:pPr marL="274320" lvl="0" indent="-274320" algn="l" rtl="0">
              <a:spcBef>
                <a:spcPts val="580"/>
              </a:spcBef>
              <a:spcAft>
                <a:spcPts val="0"/>
              </a:spcAft>
              <a:buSzPts val="2040"/>
              <a:buNone/>
            </a:pPr>
            <a:r>
              <a:rPr lang="en-US" sz="2400"/>
              <a:t>};</a:t>
            </a:r>
            <a:endParaRPr/>
          </a:p>
          <a:p>
            <a:pPr marL="274320" lvl="0" indent="-274320" algn="l" rtl="0">
              <a:spcBef>
                <a:spcPts val="580"/>
              </a:spcBef>
              <a:spcAft>
                <a:spcPts val="0"/>
              </a:spcAft>
              <a:buSzPts val="2040"/>
              <a:buNone/>
            </a:pPr>
            <a:r>
              <a:rPr lang="en-US" sz="2400"/>
              <a:t>void main(){    counter c1(1);   </a:t>
            </a:r>
            <a:endParaRPr/>
          </a:p>
          <a:p>
            <a:pPr marL="274320" lvl="0" indent="-274320" algn="l" rtl="0">
              <a:spcBef>
                <a:spcPts val="580"/>
              </a:spcBef>
              <a:spcAft>
                <a:spcPts val="0"/>
              </a:spcAft>
              <a:buSzPts val="2040"/>
              <a:buNone/>
            </a:pPr>
            <a:r>
              <a:rPr lang="en-US" sz="2400"/>
              <a:t> counter c2(2);  counter c3(3); </a:t>
            </a:r>
            <a:endParaRPr/>
          </a:p>
          <a:p>
            <a:pPr marL="274320" lvl="0" indent="-274320" algn="l" rtl="0">
              <a:spcBef>
                <a:spcPts val="580"/>
              </a:spcBef>
              <a:spcAft>
                <a:spcPts val="0"/>
              </a:spcAft>
              <a:buSzPts val="2040"/>
              <a:buNone/>
            </a:pPr>
            <a:r>
              <a:rPr lang="en-US" sz="2400"/>
              <a:t> cout&lt;&lt;“\n end of main”;      }</a:t>
            </a:r>
            <a:endParaRPr/>
          </a:p>
        </p:txBody>
      </p:sp>
      <p:sp>
        <p:nvSpPr>
          <p:cNvPr id="1512" name="Google Shape;1512;p164"/>
          <p:cNvSpPr txBox="1"/>
          <p:nvPr/>
        </p:nvSpPr>
        <p:spPr>
          <a:xfrm>
            <a:off x="5562600" y="1676400"/>
            <a:ext cx="3352800" cy="44319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accent1"/>
                </a:solidFill>
                <a:latin typeface="Times New Roman"/>
                <a:ea typeface="Times New Roman"/>
                <a:cs typeface="Times New Roman"/>
                <a:sym typeface="Times New Roman"/>
              </a:rPr>
              <a:t>Output</a:t>
            </a:r>
            <a:endParaRPr/>
          </a:p>
          <a:p>
            <a:pPr marL="0" marR="0" lvl="0" indent="0" algn="l" rtl="0">
              <a:spcBef>
                <a:spcPts val="0"/>
              </a:spcBef>
              <a:spcAft>
                <a:spcPts val="0"/>
              </a:spcAft>
              <a:buNone/>
            </a:pPr>
            <a:r>
              <a:rPr lang="en-US" sz="2400">
                <a:solidFill>
                  <a:schemeClr val="accent1"/>
                </a:solidFill>
                <a:latin typeface="Times New Roman"/>
                <a:ea typeface="Times New Roman"/>
                <a:cs typeface="Times New Roman"/>
                <a:sym typeface="Times New Roman"/>
              </a:rPr>
              <a:t>constructor of object with id=1</a:t>
            </a:r>
            <a:endParaRPr/>
          </a:p>
          <a:p>
            <a:pPr marL="0" marR="0" lvl="0" indent="0" algn="l" rtl="0">
              <a:spcBef>
                <a:spcPts val="0"/>
              </a:spcBef>
              <a:spcAft>
                <a:spcPts val="0"/>
              </a:spcAft>
              <a:buNone/>
            </a:pPr>
            <a:r>
              <a:rPr lang="en-US" sz="2400">
                <a:solidFill>
                  <a:schemeClr val="accent1"/>
                </a:solidFill>
                <a:latin typeface="Times New Roman"/>
                <a:ea typeface="Times New Roman"/>
                <a:cs typeface="Times New Roman"/>
                <a:sym typeface="Times New Roman"/>
              </a:rPr>
              <a:t>constructor of object with id=2</a:t>
            </a:r>
            <a:endParaRPr/>
          </a:p>
          <a:p>
            <a:pPr marL="0" marR="0" lvl="0" indent="0" algn="l" rtl="0">
              <a:spcBef>
                <a:spcPts val="0"/>
              </a:spcBef>
              <a:spcAft>
                <a:spcPts val="0"/>
              </a:spcAft>
              <a:buNone/>
            </a:pPr>
            <a:r>
              <a:rPr lang="en-US" sz="2400">
                <a:solidFill>
                  <a:schemeClr val="accent1"/>
                </a:solidFill>
                <a:latin typeface="Times New Roman"/>
                <a:ea typeface="Times New Roman"/>
                <a:cs typeface="Times New Roman"/>
                <a:sym typeface="Times New Roman"/>
              </a:rPr>
              <a:t>constructor of object with id=3</a:t>
            </a:r>
            <a:endParaRPr/>
          </a:p>
          <a:p>
            <a:pPr marL="0" marR="0" lvl="0" indent="0" algn="l" rtl="0">
              <a:spcBef>
                <a:spcPts val="0"/>
              </a:spcBef>
              <a:spcAft>
                <a:spcPts val="0"/>
              </a:spcAft>
              <a:buNone/>
            </a:pPr>
            <a:r>
              <a:rPr lang="en-US" sz="2400">
                <a:solidFill>
                  <a:schemeClr val="accent1"/>
                </a:solidFill>
                <a:latin typeface="Times New Roman"/>
                <a:ea typeface="Times New Roman"/>
                <a:cs typeface="Times New Roman"/>
                <a:sym typeface="Times New Roman"/>
              </a:rPr>
              <a:t>End of main</a:t>
            </a:r>
            <a:endParaRPr/>
          </a:p>
          <a:p>
            <a:pPr marL="0" marR="0" lvl="0" indent="0" algn="l" rtl="0">
              <a:spcBef>
                <a:spcPts val="0"/>
              </a:spcBef>
              <a:spcAft>
                <a:spcPts val="0"/>
              </a:spcAft>
              <a:buNone/>
            </a:pPr>
            <a:r>
              <a:rPr lang="en-US" sz="2400">
                <a:solidFill>
                  <a:schemeClr val="accent1"/>
                </a:solidFill>
                <a:latin typeface="Times New Roman"/>
                <a:ea typeface="Times New Roman"/>
                <a:cs typeface="Times New Roman"/>
                <a:sym typeface="Times New Roman"/>
              </a:rPr>
              <a:t>destructor with id=3</a:t>
            </a:r>
            <a:endParaRPr/>
          </a:p>
          <a:p>
            <a:pPr marL="0" marR="0" lvl="0" indent="0" algn="l" rtl="0">
              <a:spcBef>
                <a:spcPts val="0"/>
              </a:spcBef>
              <a:spcAft>
                <a:spcPts val="0"/>
              </a:spcAft>
              <a:buNone/>
            </a:pPr>
            <a:r>
              <a:rPr lang="en-US" sz="2400">
                <a:solidFill>
                  <a:schemeClr val="accent1"/>
                </a:solidFill>
                <a:latin typeface="Times New Roman"/>
                <a:ea typeface="Times New Roman"/>
                <a:cs typeface="Times New Roman"/>
                <a:sym typeface="Times New Roman"/>
              </a:rPr>
              <a:t>destructor with id=2</a:t>
            </a:r>
            <a:endParaRPr/>
          </a:p>
          <a:p>
            <a:pPr marL="0" marR="0" lvl="0" indent="0" algn="l" rtl="0">
              <a:spcBef>
                <a:spcPts val="0"/>
              </a:spcBef>
              <a:spcAft>
                <a:spcPts val="0"/>
              </a:spcAft>
              <a:buNone/>
            </a:pPr>
            <a:r>
              <a:rPr lang="en-US" sz="2400">
                <a:solidFill>
                  <a:schemeClr val="accent1"/>
                </a:solidFill>
                <a:latin typeface="Times New Roman"/>
                <a:ea typeface="Times New Roman"/>
                <a:cs typeface="Times New Roman"/>
                <a:sym typeface="Times New Roman"/>
              </a:rPr>
              <a:t>destructor with id=1</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sp>
        <p:nvSpPr>
          <p:cNvPr id="1517" name="Google Shape;1517;p16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sz="4000"/>
              <a:t>Constructing and destructing dynamic objects</a:t>
            </a:r>
            <a:endParaRPr sz="4000"/>
          </a:p>
        </p:txBody>
      </p:sp>
      <p:sp>
        <p:nvSpPr>
          <p:cNvPr id="1518" name="Google Shape;1518;p165"/>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990600" lvl="1" indent="-533400" algn="l" rtl="0">
              <a:lnSpc>
                <a:spcPct val="90000"/>
              </a:lnSpc>
              <a:spcBef>
                <a:spcPts val="0"/>
              </a:spcBef>
              <a:spcAft>
                <a:spcPts val="0"/>
              </a:spcAft>
              <a:buSzPts val="1700"/>
              <a:buFont typeface="Noto Sans Symbols"/>
              <a:buNone/>
            </a:pPr>
            <a:r>
              <a:rPr lang="en-US" sz="2000"/>
              <a:t>point *pp0=new point;</a:t>
            </a:r>
            <a:endParaRPr/>
          </a:p>
          <a:p>
            <a:pPr marL="990600" lvl="1" indent="-533400" algn="l" rtl="0">
              <a:lnSpc>
                <a:spcPct val="90000"/>
              </a:lnSpc>
              <a:spcBef>
                <a:spcPts val="370"/>
              </a:spcBef>
              <a:spcAft>
                <a:spcPts val="0"/>
              </a:spcAft>
              <a:buSzPts val="1700"/>
              <a:buFont typeface="Noto Sans Symbols"/>
              <a:buNone/>
            </a:pPr>
            <a:r>
              <a:rPr lang="en-US" sz="2000"/>
              <a:t>point *pp1=new point(1.0);</a:t>
            </a:r>
            <a:endParaRPr/>
          </a:p>
          <a:p>
            <a:pPr marL="990600" lvl="1" indent="-533400" algn="l" rtl="0">
              <a:lnSpc>
                <a:spcPct val="90000"/>
              </a:lnSpc>
              <a:spcBef>
                <a:spcPts val="370"/>
              </a:spcBef>
              <a:spcAft>
                <a:spcPts val="0"/>
              </a:spcAft>
              <a:buSzPts val="1700"/>
              <a:buFont typeface="Noto Sans Symbols"/>
              <a:buNone/>
            </a:pPr>
            <a:r>
              <a:rPr lang="en-US" sz="2000"/>
              <a:t>point *pp2=new point(10.0, 20.0);</a:t>
            </a:r>
            <a:endParaRPr/>
          </a:p>
          <a:p>
            <a:pPr marL="990600" lvl="1" indent="-533400" algn="l" rtl="0">
              <a:lnSpc>
                <a:spcPct val="90000"/>
              </a:lnSpc>
              <a:spcBef>
                <a:spcPts val="370"/>
              </a:spcBef>
              <a:spcAft>
                <a:spcPts val="0"/>
              </a:spcAft>
              <a:buSzPts val="1700"/>
              <a:buFont typeface="Noto Sans Symbols"/>
              <a:buNone/>
            </a:pPr>
            <a:r>
              <a:rPr lang="en-US" sz="2000"/>
              <a:t>point *arrPoints=new point[10];	</a:t>
            </a:r>
            <a:endParaRPr sz="2000"/>
          </a:p>
          <a:p>
            <a:pPr marL="990600" lvl="1" indent="-533400" algn="l" rtl="0">
              <a:lnSpc>
                <a:spcPct val="90000"/>
              </a:lnSpc>
              <a:spcBef>
                <a:spcPts val="370"/>
              </a:spcBef>
              <a:spcAft>
                <a:spcPts val="0"/>
              </a:spcAft>
              <a:buSzPts val="1700"/>
              <a:buFont typeface="Noto Sans Symbols"/>
              <a:buNone/>
            </a:pPr>
            <a:r>
              <a:rPr lang="en-US" sz="2000"/>
              <a:t>	</a:t>
            </a:r>
            <a:r>
              <a:rPr lang="en-US" sz="2000">
                <a:solidFill>
                  <a:schemeClr val="folHlink"/>
                </a:solidFill>
              </a:rPr>
              <a:t>// array of 10 points </a:t>
            </a:r>
            <a:endParaRPr sz="2000">
              <a:solidFill>
                <a:schemeClr val="folHlink"/>
              </a:solidFill>
            </a:endParaRPr>
          </a:p>
          <a:p>
            <a:pPr marL="990600" lvl="1" indent="-533400" algn="l" rtl="0">
              <a:lnSpc>
                <a:spcPct val="90000"/>
              </a:lnSpc>
              <a:spcBef>
                <a:spcPts val="370"/>
              </a:spcBef>
              <a:spcAft>
                <a:spcPts val="0"/>
              </a:spcAft>
              <a:buSzPts val="1700"/>
              <a:buFont typeface="Noto Sans Symbols"/>
              <a:buNone/>
            </a:pPr>
            <a:r>
              <a:rPr lang="en-US" sz="2000">
                <a:solidFill>
                  <a:schemeClr val="folHlink"/>
                </a:solidFill>
              </a:rPr>
              <a:t>	// initialized with the default constructor </a:t>
            </a:r>
            <a:endParaRPr/>
          </a:p>
          <a:p>
            <a:pPr marL="990600" lvl="1" indent="-533400" algn="l" rtl="0">
              <a:lnSpc>
                <a:spcPct val="90000"/>
              </a:lnSpc>
              <a:spcBef>
                <a:spcPts val="370"/>
              </a:spcBef>
              <a:spcAft>
                <a:spcPts val="0"/>
              </a:spcAft>
              <a:buSzPts val="1700"/>
              <a:buFont typeface="Noto Sans Symbols"/>
              <a:buNone/>
            </a:pPr>
            <a:r>
              <a:rPr lang="en-US" sz="2000">
                <a:solidFill>
                  <a:schemeClr val="folHlink"/>
                </a:solidFill>
              </a:rPr>
              <a:t>	// in order of increasing addresses</a:t>
            </a:r>
            <a:endParaRPr/>
          </a:p>
          <a:p>
            <a:pPr marL="990600" lvl="1" indent="-533400" algn="l" rtl="0">
              <a:lnSpc>
                <a:spcPct val="90000"/>
              </a:lnSpc>
              <a:spcBef>
                <a:spcPts val="370"/>
              </a:spcBef>
              <a:spcAft>
                <a:spcPts val="0"/>
              </a:spcAft>
              <a:buSzPts val="1700"/>
              <a:buFont typeface="Noto Sans Symbols"/>
              <a:buNone/>
            </a:pPr>
            <a:r>
              <a:rPr lang="en-US" sz="2000">
                <a:solidFill>
                  <a:schemeClr val="folHlink"/>
                </a:solidFill>
              </a:rPr>
              <a:t>	// </a:t>
            </a:r>
            <a:r>
              <a:rPr lang="en-US" sz="2000" u="sng">
                <a:solidFill>
                  <a:schemeClr val="folHlink"/>
                </a:solidFill>
              </a:rPr>
              <a:t>new T[] – calls only the default constructor</a:t>
            </a:r>
            <a:endParaRPr sz="2000" u="sng">
              <a:solidFill>
                <a:schemeClr val="folHlink"/>
              </a:solidFill>
            </a:endParaRPr>
          </a:p>
          <a:p>
            <a:pPr marL="990600" lvl="1" indent="-533400" algn="l" rtl="0">
              <a:lnSpc>
                <a:spcPct val="90000"/>
              </a:lnSpc>
              <a:spcBef>
                <a:spcPts val="370"/>
              </a:spcBef>
              <a:spcAft>
                <a:spcPts val="0"/>
              </a:spcAft>
              <a:buSzPts val="1700"/>
              <a:buFont typeface="Noto Sans Symbols"/>
              <a:buNone/>
            </a:pPr>
            <a:endParaRPr sz="2000">
              <a:solidFill>
                <a:schemeClr val="folHlink"/>
              </a:solidFill>
            </a:endParaRPr>
          </a:p>
          <a:p>
            <a:pPr marL="990600" lvl="1" indent="-533400" algn="l" rtl="0">
              <a:lnSpc>
                <a:spcPct val="90000"/>
              </a:lnSpc>
              <a:spcBef>
                <a:spcPts val="370"/>
              </a:spcBef>
              <a:spcAft>
                <a:spcPts val="0"/>
              </a:spcAft>
              <a:buSzPts val="1700"/>
              <a:buFont typeface="Noto Sans Symbols"/>
              <a:buNone/>
            </a:pPr>
            <a:r>
              <a:rPr lang="en-US" sz="2000"/>
              <a:t>delete pp1;</a:t>
            </a:r>
            <a:endParaRPr/>
          </a:p>
          <a:p>
            <a:pPr marL="990600" lvl="1" indent="-533400" algn="l" rtl="0">
              <a:lnSpc>
                <a:spcPct val="90000"/>
              </a:lnSpc>
              <a:spcBef>
                <a:spcPts val="370"/>
              </a:spcBef>
              <a:spcAft>
                <a:spcPts val="0"/>
              </a:spcAft>
              <a:buSzPts val="1700"/>
              <a:buFont typeface="Noto Sans Symbols"/>
              <a:buNone/>
            </a:pPr>
            <a:r>
              <a:rPr lang="en-US" sz="2000"/>
              <a:t>delete pp2;</a:t>
            </a:r>
            <a:endParaRPr/>
          </a:p>
          <a:p>
            <a:pPr marL="990600" lvl="1" indent="-533400" algn="l" rtl="0">
              <a:lnSpc>
                <a:spcPct val="90000"/>
              </a:lnSpc>
              <a:spcBef>
                <a:spcPts val="370"/>
              </a:spcBef>
              <a:spcAft>
                <a:spcPts val="0"/>
              </a:spcAft>
              <a:buSzPts val="1700"/>
              <a:buFont typeface="Noto Sans Symbols"/>
              <a:buNone/>
            </a:pPr>
            <a:r>
              <a:rPr lang="en-US" sz="2000"/>
              <a:t>delete pp0;</a:t>
            </a:r>
            <a:endParaRPr/>
          </a:p>
          <a:p>
            <a:pPr marL="990600" lvl="1" indent="-533400" algn="l" rtl="0">
              <a:lnSpc>
                <a:spcPct val="90000"/>
              </a:lnSpc>
              <a:spcBef>
                <a:spcPts val="370"/>
              </a:spcBef>
              <a:spcAft>
                <a:spcPts val="0"/>
              </a:spcAft>
              <a:buSzPts val="1700"/>
              <a:buFont typeface="Noto Sans Symbols"/>
              <a:buNone/>
            </a:pPr>
            <a:r>
              <a:rPr lang="en-US" sz="2000"/>
              <a:t>delete [] arrPoints; </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3" name="Google Shape;1523;p16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Example</a:t>
            </a:r>
            <a:endParaRPr/>
          </a:p>
        </p:txBody>
      </p:sp>
      <p:sp>
        <p:nvSpPr>
          <p:cNvPr id="1524" name="Google Shape;1524;p166"/>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2040"/>
              <a:buChar char="⚫"/>
            </a:pPr>
            <a:r>
              <a:rPr lang="en-US" sz="2400"/>
              <a:t>define class: person</a:t>
            </a:r>
            <a:endParaRPr/>
          </a:p>
          <a:p>
            <a:pPr marL="548640" lvl="1" indent="-228600" algn="l" rtl="0">
              <a:lnSpc>
                <a:spcPct val="90000"/>
              </a:lnSpc>
              <a:spcBef>
                <a:spcPts val="370"/>
              </a:spcBef>
              <a:spcAft>
                <a:spcPts val="0"/>
              </a:spcAft>
              <a:buSzPts val="1700"/>
              <a:buFont typeface="Noto Sans Symbols"/>
              <a:buNone/>
            </a:pPr>
            <a:endParaRPr sz="2000"/>
          </a:p>
          <a:p>
            <a:pPr marL="548640" lvl="1" indent="-228600" algn="l" rtl="0">
              <a:lnSpc>
                <a:spcPct val="90000"/>
              </a:lnSpc>
              <a:spcBef>
                <a:spcPts val="370"/>
              </a:spcBef>
              <a:spcAft>
                <a:spcPts val="0"/>
              </a:spcAft>
              <a:buSzPts val="1700"/>
              <a:buFont typeface="Noto Sans Symbols"/>
              <a:buNone/>
            </a:pPr>
            <a:r>
              <a:rPr lang="en-US" sz="2000"/>
              <a:t>class person</a:t>
            </a:r>
            <a:endParaRPr/>
          </a:p>
          <a:p>
            <a:pPr marL="548640" lvl="1" indent="-228600" algn="l" rtl="0">
              <a:lnSpc>
                <a:spcPct val="90000"/>
              </a:lnSpc>
              <a:spcBef>
                <a:spcPts val="370"/>
              </a:spcBef>
              <a:spcAft>
                <a:spcPts val="0"/>
              </a:spcAft>
              <a:buSzPts val="1700"/>
              <a:buFont typeface="Noto Sans Symbols"/>
              <a:buNone/>
            </a:pPr>
            <a:r>
              <a:rPr lang="en-US" sz="2000"/>
              <a:t>{</a:t>
            </a:r>
            <a:endParaRPr/>
          </a:p>
          <a:p>
            <a:pPr marL="548640" lvl="1" indent="-228600" algn="l" rtl="0">
              <a:lnSpc>
                <a:spcPct val="90000"/>
              </a:lnSpc>
              <a:spcBef>
                <a:spcPts val="370"/>
              </a:spcBef>
              <a:spcAft>
                <a:spcPts val="0"/>
              </a:spcAft>
              <a:buSzPts val="1700"/>
              <a:buFont typeface="Noto Sans Symbols"/>
              <a:buNone/>
            </a:pPr>
            <a:r>
              <a:rPr lang="en-US" sz="2000"/>
              <a:t>  int    age;</a:t>
            </a:r>
            <a:endParaRPr/>
          </a:p>
          <a:p>
            <a:pPr marL="548640" lvl="1" indent="-228600" algn="l" rtl="0">
              <a:lnSpc>
                <a:spcPct val="90000"/>
              </a:lnSpc>
              <a:spcBef>
                <a:spcPts val="370"/>
              </a:spcBef>
              <a:spcAft>
                <a:spcPts val="0"/>
              </a:spcAft>
              <a:buSzPts val="1700"/>
              <a:buFont typeface="Noto Sans Symbols"/>
              <a:buNone/>
            </a:pPr>
            <a:r>
              <a:rPr lang="en-US" sz="2000"/>
              <a:t>  char *name,</a:t>
            </a:r>
            <a:endParaRPr/>
          </a:p>
          <a:p>
            <a:pPr marL="548640" lvl="1" indent="-228600" algn="l" rtl="0">
              <a:lnSpc>
                <a:spcPct val="90000"/>
              </a:lnSpc>
              <a:spcBef>
                <a:spcPts val="370"/>
              </a:spcBef>
              <a:spcAft>
                <a:spcPts val="0"/>
              </a:spcAft>
              <a:buSzPts val="1700"/>
              <a:buFont typeface="Noto Sans Symbols"/>
              <a:buNone/>
            </a:pPr>
            <a:r>
              <a:rPr lang="en-US" sz="2000"/>
              <a:t>          *lastName;</a:t>
            </a:r>
            <a:endParaRPr/>
          </a:p>
          <a:p>
            <a:pPr marL="548640" lvl="1" indent="-228600" algn="l" rtl="0">
              <a:lnSpc>
                <a:spcPct val="90000"/>
              </a:lnSpc>
              <a:spcBef>
                <a:spcPts val="370"/>
              </a:spcBef>
              <a:spcAft>
                <a:spcPts val="0"/>
              </a:spcAft>
              <a:buSzPts val="1700"/>
              <a:buFont typeface="Noto Sans Symbols"/>
              <a:buNone/>
            </a:pPr>
            <a:r>
              <a:rPr lang="en-US" sz="2000"/>
              <a:t>public:</a:t>
            </a:r>
            <a:endParaRPr/>
          </a:p>
          <a:p>
            <a:pPr marL="548640" lvl="1" indent="-228600" algn="l" rtl="0">
              <a:lnSpc>
                <a:spcPct val="90000"/>
              </a:lnSpc>
              <a:spcBef>
                <a:spcPts val="370"/>
              </a:spcBef>
              <a:spcAft>
                <a:spcPts val="0"/>
              </a:spcAft>
              <a:buSzPts val="1700"/>
              <a:buFont typeface="Noto Sans Symbols"/>
              <a:buNone/>
            </a:pPr>
            <a:r>
              <a:rPr lang="en-US" sz="2000"/>
              <a:t>  person(const char *name, const char *lastName, const int age);</a:t>
            </a:r>
            <a:endParaRPr/>
          </a:p>
          <a:p>
            <a:pPr marL="548640" lvl="1" indent="-228600" algn="l" rtl="0">
              <a:lnSpc>
                <a:spcPct val="90000"/>
              </a:lnSpc>
              <a:spcBef>
                <a:spcPts val="370"/>
              </a:spcBef>
              <a:spcAft>
                <a:spcPts val="0"/>
              </a:spcAft>
              <a:buSzPts val="1700"/>
              <a:buFont typeface="Noto Sans Symbols"/>
              <a:buNone/>
            </a:pPr>
            <a:r>
              <a:rPr lang="en-US" sz="2000"/>
              <a:t>~person();</a:t>
            </a:r>
            <a:endParaRPr/>
          </a:p>
          <a:p>
            <a:pPr marL="548640" lvl="1" indent="-228600" algn="l" rtl="0">
              <a:lnSpc>
                <a:spcPct val="90000"/>
              </a:lnSpc>
              <a:spcBef>
                <a:spcPts val="370"/>
              </a:spcBef>
              <a:spcAft>
                <a:spcPts val="0"/>
              </a:spcAft>
              <a:buSzPts val="1700"/>
              <a:buFont typeface="Noto Sans Symbols"/>
              <a:buNone/>
            </a:pPr>
            <a:r>
              <a:rPr lang="en-US" sz="2000"/>
              <a:t>};</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29" name="Google Shape;1529;p167"/>
          <p:cNvSpPr txBox="1">
            <a:spLocks noGrp="1"/>
          </p:cNvSpPr>
          <p:nvPr>
            <p:ph type="body" idx="1"/>
          </p:nvPr>
        </p:nvSpPr>
        <p:spPr>
          <a:xfrm>
            <a:off x="457200" y="1412875"/>
            <a:ext cx="8229600" cy="4895850"/>
          </a:xfrm>
          <a:prstGeom prst="rect">
            <a:avLst/>
          </a:prstGeom>
          <a:noFill/>
          <a:ln>
            <a:noFill/>
          </a:ln>
        </p:spPr>
        <p:txBody>
          <a:bodyPr spcFirstLastPara="1" wrap="square" lIns="91425" tIns="45700" rIns="91425" bIns="45700" anchor="t" anchorCtr="0">
            <a:normAutofit/>
          </a:bodyPr>
          <a:lstStyle/>
          <a:p>
            <a:pPr marL="274320" lvl="0" indent="-274320" algn="l" rtl="0">
              <a:lnSpc>
                <a:spcPct val="80000"/>
              </a:lnSpc>
              <a:spcBef>
                <a:spcPts val="0"/>
              </a:spcBef>
              <a:spcAft>
                <a:spcPts val="0"/>
              </a:spcAft>
              <a:buSzPts val="1700"/>
              <a:buFont typeface="Noto Sans Symbols"/>
              <a:buNone/>
            </a:pPr>
            <a:r>
              <a:rPr lang="en-US" sz="2000"/>
              <a:t>inline person::person(const char *name, const char *lastName, const int age) </a:t>
            </a:r>
            <a:endParaRPr/>
          </a:p>
          <a:p>
            <a:pPr marL="274320" lvl="0" indent="-274320" algn="l" rtl="0">
              <a:lnSpc>
                <a:spcPct val="80000"/>
              </a:lnSpc>
              <a:spcBef>
                <a:spcPts val="580"/>
              </a:spcBef>
              <a:spcAft>
                <a:spcPts val="0"/>
              </a:spcAft>
              <a:buSzPts val="1700"/>
              <a:buFont typeface="Noto Sans Symbols"/>
              <a:buNone/>
            </a:pPr>
            <a:r>
              <a:rPr lang="en-US" sz="2000"/>
              <a:t>:age(age)</a:t>
            </a:r>
            <a:endParaRPr/>
          </a:p>
          <a:p>
            <a:pPr marL="274320" lvl="0" indent="-274320" algn="l" rtl="0">
              <a:lnSpc>
                <a:spcPct val="80000"/>
              </a:lnSpc>
              <a:spcBef>
                <a:spcPts val="580"/>
              </a:spcBef>
              <a:spcAft>
                <a:spcPts val="0"/>
              </a:spcAft>
              <a:buSzPts val="1700"/>
              <a:buFont typeface="Noto Sans Symbols"/>
              <a:buNone/>
            </a:pPr>
            <a:r>
              <a:rPr lang="en-US" sz="2000"/>
              <a:t>{ </a:t>
            </a:r>
            <a:endParaRPr/>
          </a:p>
          <a:p>
            <a:pPr marL="274320" lvl="0" indent="-274320" algn="l" rtl="0">
              <a:lnSpc>
                <a:spcPct val="80000"/>
              </a:lnSpc>
              <a:spcBef>
                <a:spcPts val="580"/>
              </a:spcBef>
              <a:spcAft>
                <a:spcPts val="0"/>
              </a:spcAft>
              <a:buSzPts val="1700"/>
              <a:buFont typeface="Noto Sans Symbols"/>
              <a:buNone/>
            </a:pPr>
            <a:r>
              <a:rPr lang="en-US" sz="2000"/>
              <a:t>  </a:t>
            </a:r>
            <a:r>
              <a:rPr lang="en-US" sz="2000">
                <a:solidFill>
                  <a:schemeClr val="accent1"/>
                </a:solidFill>
              </a:rPr>
              <a:t>person::name=new char[strlen(name) + 1];	</a:t>
            </a:r>
            <a:endParaRPr sz="2000">
              <a:solidFill>
                <a:schemeClr val="accent1"/>
              </a:solidFill>
            </a:endParaRPr>
          </a:p>
          <a:p>
            <a:pPr marL="274320" lvl="0" indent="-274320" algn="l" rtl="0">
              <a:lnSpc>
                <a:spcPct val="80000"/>
              </a:lnSpc>
              <a:spcBef>
                <a:spcPts val="580"/>
              </a:spcBef>
              <a:spcAft>
                <a:spcPts val="0"/>
              </a:spcAft>
              <a:buSzPts val="1700"/>
              <a:buFont typeface="Noto Sans Symbols"/>
              <a:buNone/>
            </a:pPr>
            <a:r>
              <a:rPr lang="en-US" sz="2000"/>
              <a:t>  strcpy(person::name, name);			</a:t>
            </a:r>
            <a:endParaRPr sz="2000">
              <a:solidFill>
                <a:schemeClr val="folHlink"/>
              </a:solidFill>
            </a:endParaRPr>
          </a:p>
          <a:p>
            <a:pPr marL="274320" lvl="0" indent="-274320" algn="l" rtl="0">
              <a:lnSpc>
                <a:spcPct val="80000"/>
              </a:lnSpc>
              <a:spcBef>
                <a:spcPts val="580"/>
              </a:spcBef>
              <a:spcAft>
                <a:spcPts val="0"/>
              </a:spcAft>
              <a:buSzPts val="1700"/>
              <a:buFont typeface="Noto Sans Symbols"/>
              <a:buNone/>
            </a:pPr>
            <a:r>
              <a:rPr lang="en-US" sz="2000"/>
              <a:t>  person::lastName=new char[strlen(lastName) + 1];</a:t>
            </a:r>
            <a:endParaRPr/>
          </a:p>
          <a:p>
            <a:pPr marL="274320" lvl="0" indent="-274320" algn="l" rtl="0">
              <a:lnSpc>
                <a:spcPct val="80000"/>
              </a:lnSpc>
              <a:spcBef>
                <a:spcPts val="580"/>
              </a:spcBef>
              <a:spcAft>
                <a:spcPts val="0"/>
              </a:spcAft>
              <a:buSzPts val="1700"/>
              <a:buFont typeface="Noto Sans Symbols"/>
              <a:buNone/>
            </a:pPr>
            <a:r>
              <a:rPr lang="en-US" sz="2000"/>
              <a:t>  </a:t>
            </a:r>
            <a:r>
              <a:rPr lang="en-US" sz="2000">
                <a:solidFill>
                  <a:schemeClr val="accent1"/>
                </a:solidFill>
              </a:rPr>
              <a:t>strcpy(person::lastName, lastName);</a:t>
            </a:r>
            <a:endParaRPr/>
          </a:p>
          <a:p>
            <a:pPr marL="274320" lvl="0" indent="-274320" algn="l" rtl="0">
              <a:lnSpc>
                <a:spcPct val="80000"/>
              </a:lnSpc>
              <a:spcBef>
                <a:spcPts val="580"/>
              </a:spcBef>
              <a:spcAft>
                <a:spcPts val="0"/>
              </a:spcAft>
              <a:buSzPts val="1700"/>
              <a:buFont typeface="Noto Sans Symbols"/>
              <a:buNone/>
            </a:pPr>
            <a:r>
              <a:rPr lang="en-US" sz="2000"/>
              <a:t>}</a:t>
            </a:r>
            <a:endParaRPr/>
          </a:p>
          <a:p>
            <a:pPr marL="274320" lvl="0" indent="-274320" algn="l" rtl="0">
              <a:lnSpc>
                <a:spcPct val="80000"/>
              </a:lnSpc>
              <a:spcBef>
                <a:spcPts val="580"/>
              </a:spcBef>
              <a:spcAft>
                <a:spcPts val="0"/>
              </a:spcAft>
              <a:buSzPts val="1700"/>
              <a:buFont typeface="Noto Sans Symbols"/>
              <a:buNone/>
            </a:pPr>
            <a:endParaRPr sz="2000"/>
          </a:p>
          <a:p>
            <a:pPr marL="274320" lvl="0" indent="-274320" algn="l" rtl="0">
              <a:lnSpc>
                <a:spcPct val="80000"/>
              </a:lnSpc>
              <a:spcBef>
                <a:spcPts val="580"/>
              </a:spcBef>
              <a:spcAft>
                <a:spcPts val="0"/>
              </a:spcAft>
              <a:buSzPts val="1700"/>
              <a:buFont typeface="Noto Sans Symbols"/>
              <a:buNone/>
            </a:pPr>
            <a:r>
              <a:rPr lang="en-US" sz="2000"/>
              <a:t>inline person::~person()</a:t>
            </a:r>
            <a:endParaRPr/>
          </a:p>
          <a:p>
            <a:pPr marL="274320" lvl="0" indent="-274320" algn="l" rtl="0">
              <a:lnSpc>
                <a:spcPct val="80000"/>
              </a:lnSpc>
              <a:spcBef>
                <a:spcPts val="580"/>
              </a:spcBef>
              <a:spcAft>
                <a:spcPts val="0"/>
              </a:spcAft>
              <a:buSzPts val="1700"/>
              <a:buFont typeface="Noto Sans Symbols"/>
              <a:buNone/>
            </a:pPr>
            <a:r>
              <a:rPr lang="en-US" sz="2000"/>
              <a:t>{</a:t>
            </a:r>
            <a:endParaRPr sz="2000"/>
          </a:p>
          <a:p>
            <a:pPr marL="274320" lvl="0" indent="-274320" algn="l" rtl="0">
              <a:lnSpc>
                <a:spcPct val="80000"/>
              </a:lnSpc>
              <a:spcBef>
                <a:spcPts val="580"/>
              </a:spcBef>
              <a:spcAft>
                <a:spcPts val="0"/>
              </a:spcAft>
              <a:buSzPts val="1700"/>
              <a:buFont typeface="Noto Sans Symbols"/>
              <a:buNone/>
            </a:pPr>
            <a:r>
              <a:rPr lang="en-US" sz="2000">
                <a:solidFill>
                  <a:schemeClr val="accent1"/>
                </a:solidFill>
              </a:rPr>
              <a:t>  delete [] name;		</a:t>
            </a:r>
            <a:endParaRPr sz="2000">
              <a:solidFill>
                <a:schemeClr val="accent1"/>
              </a:solidFill>
            </a:endParaRPr>
          </a:p>
          <a:p>
            <a:pPr marL="274320" lvl="0" indent="-274320" algn="l" rtl="0">
              <a:lnSpc>
                <a:spcPct val="80000"/>
              </a:lnSpc>
              <a:spcBef>
                <a:spcPts val="580"/>
              </a:spcBef>
              <a:spcAft>
                <a:spcPts val="0"/>
              </a:spcAft>
              <a:buSzPts val="1700"/>
              <a:buFont typeface="Noto Sans Symbols"/>
              <a:buNone/>
            </a:pPr>
            <a:r>
              <a:rPr lang="en-US" sz="2000">
                <a:solidFill>
                  <a:schemeClr val="accent1"/>
                </a:solidFill>
              </a:rPr>
              <a:t>  delete [] lastName;</a:t>
            </a:r>
            <a:endParaRPr/>
          </a:p>
          <a:p>
            <a:pPr marL="274320" lvl="0" indent="-274320" algn="l" rtl="0">
              <a:lnSpc>
                <a:spcPct val="80000"/>
              </a:lnSpc>
              <a:spcBef>
                <a:spcPts val="580"/>
              </a:spcBef>
              <a:spcAft>
                <a:spcPts val="0"/>
              </a:spcAft>
              <a:buSzPts val="1700"/>
              <a:buFont typeface="Noto Sans Symbols"/>
              <a:buNone/>
            </a:pPr>
            <a:r>
              <a:rPr lang="en-US" sz="2000"/>
              <a:t>}</a:t>
            </a:r>
            <a:endParaRPr/>
          </a:p>
          <a:p>
            <a:pPr marL="274320" lvl="0" indent="-274320" algn="l" rtl="0">
              <a:lnSpc>
                <a:spcPct val="80000"/>
              </a:lnSpc>
              <a:spcBef>
                <a:spcPts val="580"/>
              </a:spcBef>
              <a:spcAft>
                <a:spcPts val="0"/>
              </a:spcAft>
              <a:buSzPts val="1700"/>
              <a:buFont typeface="Noto Sans Symbols"/>
              <a:buNone/>
            </a:pPr>
            <a:endParaRPr sz="2000"/>
          </a:p>
          <a:p>
            <a:pPr marL="274320" lvl="0" indent="-274320" algn="l" rtl="0">
              <a:lnSpc>
                <a:spcPct val="80000"/>
              </a:lnSpc>
              <a:spcBef>
                <a:spcPts val="580"/>
              </a:spcBef>
              <a:spcAft>
                <a:spcPts val="0"/>
              </a:spcAft>
              <a:buSzPts val="1700"/>
              <a:buFont typeface="Noto Sans Symbols"/>
              <a:buNone/>
            </a:pPr>
            <a:endParaRPr sz="2000"/>
          </a:p>
        </p:txBody>
      </p:sp>
      <p:sp>
        <p:nvSpPr>
          <p:cNvPr id="1530" name="Google Shape;1530;p16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Example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dirty="0"/>
              <a:t>Inheritance</a:t>
            </a:r>
            <a:br>
              <a:rPr lang="en-US" dirty="0"/>
            </a:br>
            <a:endParaRPr dirty="0"/>
          </a:p>
        </p:txBody>
      </p:sp>
      <p:sp>
        <p:nvSpPr>
          <p:cNvPr id="300" name="Google Shape;300;p17"/>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Use in the small, when a </a:t>
            </a:r>
            <a:r>
              <a:rPr lang="en-US" i="1"/>
              <a:t>derived</a:t>
            </a:r>
            <a:r>
              <a:rPr lang="en-US"/>
              <a:t> class "is-a" </a:t>
            </a:r>
            <a:r>
              <a:rPr lang="en-US" i="1"/>
              <a:t>base</a:t>
            </a:r>
            <a:r>
              <a:rPr lang="en-US"/>
              <a:t> class</a:t>
            </a:r>
            <a:endParaRPr/>
          </a:p>
          <a:p>
            <a:pPr marL="548640" lvl="1" indent="-228600" algn="l" rtl="0">
              <a:spcBef>
                <a:spcPts val="370"/>
              </a:spcBef>
              <a:spcAft>
                <a:spcPts val="0"/>
              </a:spcAft>
              <a:buSzPts val="2040"/>
              <a:buChar char="⚫"/>
            </a:pPr>
            <a:r>
              <a:rPr lang="en-US"/>
              <a:t>enables code reuse</a:t>
            </a:r>
            <a:endParaRPr/>
          </a:p>
          <a:p>
            <a:pPr marL="548640" lvl="1" indent="-228600" algn="l" rtl="0">
              <a:spcBef>
                <a:spcPts val="370"/>
              </a:spcBef>
              <a:spcAft>
                <a:spcPts val="0"/>
              </a:spcAft>
              <a:buSzPts val="2040"/>
              <a:buChar char="⚫"/>
            </a:pPr>
            <a:r>
              <a:rPr lang="en-US"/>
              <a:t>enables design reuse &amp; polymorphic programming</a:t>
            </a:r>
            <a:endParaRPr/>
          </a:p>
          <a:p>
            <a:pPr marL="274320" lvl="0" indent="-274320" algn="l" rtl="0">
              <a:spcBef>
                <a:spcPts val="580"/>
              </a:spcBef>
              <a:spcAft>
                <a:spcPts val="0"/>
              </a:spcAft>
              <a:buSzPts val="2210"/>
              <a:buChar char="⚫"/>
            </a:pPr>
            <a:r>
              <a:rPr lang="en-US"/>
              <a:t>Example:</a:t>
            </a:r>
            <a:endParaRPr/>
          </a:p>
          <a:p>
            <a:pPr marL="548640" lvl="1" indent="-228600" algn="l" rtl="0">
              <a:spcBef>
                <a:spcPts val="370"/>
              </a:spcBef>
              <a:spcAft>
                <a:spcPts val="0"/>
              </a:spcAft>
              <a:buSzPts val="2040"/>
              <a:buChar char="⚫"/>
            </a:pPr>
            <a:r>
              <a:rPr lang="en-US"/>
              <a:t>a Student is-a Person</a:t>
            </a:r>
            <a:endParaRPr/>
          </a:p>
        </p:txBody>
      </p:sp>
      <p:grpSp>
        <p:nvGrpSpPr>
          <p:cNvPr id="18" name="Google Shape;301;p17">
            <a:extLst>
              <a:ext uri="{FF2B5EF4-FFF2-40B4-BE49-F238E27FC236}">
                <a16:creationId xmlns:a16="http://schemas.microsoft.com/office/drawing/2014/main" id="{CF2689DF-24BD-438D-825C-82DD5A0B2ABD}"/>
              </a:ext>
            </a:extLst>
          </p:cNvPr>
          <p:cNvGrpSpPr/>
          <p:nvPr/>
        </p:nvGrpSpPr>
        <p:grpSpPr>
          <a:xfrm>
            <a:off x="1376363" y="3990975"/>
            <a:ext cx="6486525" cy="1724025"/>
            <a:chOff x="825" y="1926"/>
            <a:chExt cx="4086" cy="1086"/>
          </a:xfrm>
        </p:grpSpPr>
        <p:sp>
          <p:nvSpPr>
            <p:cNvPr id="19" name="Google Shape;302;p17">
              <a:extLst>
                <a:ext uri="{FF2B5EF4-FFF2-40B4-BE49-F238E27FC236}">
                  <a16:creationId xmlns:a16="http://schemas.microsoft.com/office/drawing/2014/main" id="{989368E7-002E-463C-AAD1-70D858962B11}"/>
                </a:ext>
              </a:extLst>
            </p:cNvPr>
            <p:cNvSpPr/>
            <p:nvPr/>
          </p:nvSpPr>
          <p:spPr>
            <a:xfrm>
              <a:off x="825" y="2805"/>
              <a:ext cx="953" cy="207"/>
            </a:xfrm>
            <a:prstGeom prst="roundRect">
              <a:avLst>
                <a:gd name="adj" fmla="val 12495"/>
              </a:avLst>
            </a:prstGeom>
            <a:solidFill>
              <a:schemeClr val="accent1"/>
            </a:solidFill>
            <a:ln w="12700" cap="flat" cmpd="sng">
              <a:solidFill>
                <a:schemeClr val="dk1"/>
              </a:solidFill>
              <a:prstDash val="solid"/>
              <a:round/>
              <a:headEnd type="none" w="sm" len="sm"/>
              <a:tailEnd type="none" w="sm" len="sm"/>
            </a:ln>
          </p:spPr>
          <p:txBody>
            <a:bodyPr spcFirstLastPara="1" wrap="square" lIns="91850" tIns="45925" rIns="91850" bIns="45925" anchor="t" anchorCtr="1">
              <a:spAutoFit/>
            </a:bodyPr>
            <a:lstStyle/>
            <a:p>
              <a:pPr marL="0" marR="0" lvl="0" indent="0" algn="l" rtl="0">
                <a:lnSpc>
                  <a:spcPct val="90000"/>
                </a:lnSpc>
                <a:spcBef>
                  <a:spcPts val="0"/>
                </a:spcBef>
                <a:spcAft>
                  <a:spcPts val="0"/>
                </a:spcAft>
                <a:buNone/>
              </a:pPr>
              <a:r>
                <a:rPr lang="en-US" sz="1500" b="0">
                  <a:solidFill>
                    <a:schemeClr val="dk1"/>
                  </a:solidFill>
                  <a:latin typeface="Arial"/>
                  <a:ea typeface="Arial"/>
                  <a:cs typeface="Arial"/>
                  <a:sym typeface="Arial"/>
                </a:rPr>
                <a:t>Undergraduate</a:t>
              </a:r>
              <a:endParaRPr/>
            </a:p>
          </p:txBody>
        </p:sp>
        <p:sp>
          <p:nvSpPr>
            <p:cNvPr id="20" name="Google Shape;303;p17">
              <a:extLst>
                <a:ext uri="{FF2B5EF4-FFF2-40B4-BE49-F238E27FC236}">
                  <a16:creationId xmlns:a16="http://schemas.microsoft.com/office/drawing/2014/main" id="{FD00E9F0-C2F5-4ECE-B316-26AD5D14A9E1}"/>
                </a:ext>
              </a:extLst>
            </p:cNvPr>
            <p:cNvSpPr/>
            <p:nvPr/>
          </p:nvSpPr>
          <p:spPr>
            <a:xfrm>
              <a:off x="2377" y="1926"/>
              <a:ext cx="954" cy="207"/>
            </a:xfrm>
            <a:prstGeom prst="roundRect">
              <a:avLst>
                <a:gd name="adj" fmla="val 12495"/>
              </a:avLst>
            </a:prstGeom>
            <a:solidFill>
              <a:schemeClr val="accent1"/>
            </a:solidFill>
            <a:ln w="12700" cap="flat" cmpd="sng">
              <a:solidFill>
                <a:schemeClr val="dk1"/>
              </a:solidFill>
              <a:prstDash val="solid"/>
              <a:round/>
              <a:headEnd type="none" w="sm" len="sm"/>
              <a:tailEnd type="none" w="sm" len="sm"/>
            </a:ln>
          </p:spPr>
          <p:txBody>
            <a:bodyPr spcFirstLastPara="1" wrap="square" lIns="91850" tIns="45925" rIns="91850" bIns="45925" anchor="t" anchorCtr="1">
              <a:spAutoFit/>
            </a:bodyPr>
            <a:lstStyle/>
            <a:p>
              <a:pPr marL="0" marR="0" lvl="0" indent="0" algn="l" rtl="0">
                <a:lnSpc>
                  <a:spcPct val="90000"/>
                </a:lnSpc>
                <a:spcBef>
                  <a:spcPts val="0"/>
                </a:spcBef>
                <a:spcAft>
                  <a:spcPts val="0"/>
                </a:spcAft>
                <a:buNone/>
              </a:pPr>
              <a:r>
                <a:rPr lang="en-US" sz="1500" b="0">
                  <a:solidFill>
                    <a:schemeClr val="dk1"/>
                  </a:solidFill>
                  <a:latin typeface="Arial"/>
                  <a:ea typeface="Arial"/>
                  <a:cs typeface="Arial"/>
                  <a:sym typeface="Arial"/>
                </a:rPr>
                <a:t>Person</a:t>
              </a:r>
              <a:endParaRPr/>
            </a:p>
          </p:txBody>
        </p:sp>
        <p:sp>
          <p:nvSpPr>
            <p:cNvPr id="21" name="Google Shape;304;p17">
              <a:extLst>
                <a:ext uri="{FF2B5EF4-FFF2-40B4-BE49-F238E27FC236}">
                  <a16:creationId xmlns:a16="http://schemas.microsoft.com/office/drawing/2014/main" id="{CFDADE8B-AA56-4C95-A9D3-4D1E49FF4C44}"/>
                </a:ext>
              </a:extLst>
            </p:cNvPr>
            <p:cNvSpPr/>
            <p:nvPr/>
          </p:nvSpPr>
          <p:spPr>
            <a:xfrm>
              <a:off x="1348" y="2370"/>
              <a:ext cx="955" cy="207"/>
            </a:xfrm>
            <a:prstGeom prst="roundRect">
              <a:avLst>
                <a:gd name="adj" fmla="val 12495"/>
              </a:avLst>
            </a:prstGeom>
            <a:solidFill>
              <a:schemeClr val="accent1"/>
            </a:solidFill>
            <a:ln w="12700" cap="flat" cmpd="sng">
              <a:solidFill>
                <a:schemeClr val="dk1"/>
              </a:solidFill>
              <a:prstDash val="solid"/>
              <a:round/>
              <a:headEnd type="none" w="sm" len="sm"/>
              <a:tailEnd type="none" w="sm" len="sm"/>
            </a:ln>
          </p:spPr>
          <p:txBody>
            <a:bodyPr spcFirstLastPara="1" wrap="square" lIns="91850" tIns="45925" rIns="91850" bIns="45925" anchor="t" anchorCtr="1">
              <a:spAutoFit/>
            </a:bodyPr>
            <a:lstStyle/>
            <a:p>
              <a:pPr marL="0" marR="0" lvl="0" indent="0" algn="l" rtl="0">
                <a:lnSpc>
                  <a:spcPct val="90000"/>
                </a:lnSpc>
                <a:spcBef>
                  <a:spcPts val="0"/>
                </a:spcBef>
                <a:spcAft>
                  <a:spcPts val="0"/>
                </a:spcAft>
                <a:buNone/>
              </a:pPr>
              <a:r>
                <a:rPr lang="en-US" sz="1500" b="0">
                  <a:solidFill>
                    <a:schemeClr val="dk1"/>
                  </a:solidFill>
                  <a:latin typeface="Arial"/>
                  <a:ea typeface="Arial"/>
                  <a:cs typeface="Arial"/>
                  <a:sym typeface="Arial"/>
                </a:rPr>
                <a:t>Student</a:t>
              </a:r>
              <a:endParaRPr/>
            </a:p>
          </p:txBody>
        </p:sp>
        <p:sp>
          <p:nvSpPr>
            <p:cNvPr id="22" name="Google Shape;305;p17">
              <a:extLst>
                <a:ext uri="{FF2B5EF4-FFF2-40B4-BE49-F238E27FC236}">
                  <a16:creationId xmlns:a16="http://schemas.microsoft.com/office/drawing/2014/main" id="{34F9FAB6-5BB4-4015-BBE1-89F2B894FFFC}"/>
                </a:ext>
              </a:extLst>
            </p:cNvPr>
            <p:cNvSpPr/>
            <p:nvPr/>
          </p:nvSpPr>
          <p:spPr>
            <a:xfrm>
              <a:off x="3421" y="2370"/>
              <a:ext cx="954" cy="207"/>
            </a:xfrm>
            <a:prstGeom prst="roundRect">
              <a:avLst>
                <a:gd name="adj" fmla="val 12495"/>
              </a:avLst>
            </a:prstGeom>
            <a:solidFill>
              <a:schemeClr val="accent1"/>
            </a:solidFill>
            <a:ln w="12700" cap="flat" cmpd="sng">
              <a:solidFill>
                <a:schemeClr val="dk1"/>
              </a:solidFill>
              <a:prstDash val="solid"/>
              <a:round/>
              <a:headEnd type="none" w="sm" len="sm"/>
              <a:tailEnd type="none" w="sm" len="sm"/>
            </a:ln>
          </p:spPr>
          <p:txBody>
            <a:bodyPr spcFirstLastPara="1" wrap="square" lIns="91850" tIns="45925" rIns="91850" bIns="45925" anchor="t" anchorCtr="1">
              <a:spAutoFit/>
            </a:bodyPr>
            <a:lstStyle/>
            <a:p>
              <a:pPr marL="0" marR="0" lvl="0" indent="0" algn="l" rtl="0">
                <a:lnSpc>
                  <a:spcPct val="90000"/>
                </a:lnSpc>
                <a:spcBef>
                  <a:spcPts val="0"/>
                </a:spcBef>
                <a:spcAft>
                  <a:spcPts val="0"/>
                </a:spcAft>
                <a:buNone/>
              </a:pPr>
              <a:r>
                <a:rPr lang="en-US" sz="1500" b="0">
                  <a:solidFill>
                    <a:schemeClr val="dk1"/>
                  </a:solidFill>
                  <a:latin typeface="Arial"/>
                  <a:ea typeface="Arial"/>
                  <a:cs typeface="Arial"/>
                  <a:sym typeface="Arial"/>
                </a:rPr>
                <a:t>Employee</a:t>
              </a:r>
              <a:endParaRPr/>
            </a:p>
          </p:txBody>
        </p:sp>
        <p:sp>
          <p:nvSpPr>
            <p:cNvPr id="23" name="Google Shape;306;p17">
              <a:extLst>
                <a:ext uri="{FF2B5EF4-FFF2-40B4-BE49-F238E27FC236}">
                  <a16:creationId xmlns:a16="http://schemas.microsoft.com/office/drawing/2014/main" id="{17DB6CCE-0FC5-474A-A5AE-FAA3AD391934}"/>
                </a:ext>
              </a:extLst>
            </p:cNvPr>
            <p:cNvSpPr/>
            <p:nvPr/>
          </p:nvSpPr>
          <p:spPr>
            <a:xfrm>
              <a:off x="1871" y="2805"/>
              <a:ext cx="955" cy="207"/>
            </a:xfrm>
            <a:prstGeom prst="roundRect">
              <a:avLst>
                <a:gd name="adj" fmla="val 12495"/>
              </a:avLst>
            </a:prstGeom>
            <a:solidFill>
              <a:schemeClr val="accent1"/>
            </a:solidFill>
            <a:ln w="12700" cap="flat" cmpd="sng">
              <a:solidFill>
                <a:schemeClr val="dk1"/>
              </a:solidFill>
              <a:prstDash val="solid"/>
              <a:round/>
              <a:headEnd type="none" w="sm" len="sm"/>
              <a:tailEnd type="none" w="sm" len="sm"/>
            </a:ln>
          </p:spPr>
          <p:txBody>
            <a:bodyPr spcFirstLastPara="1" wrap="square" lIns="91850" tIns="45925" rIns="91850" bIns="45925" anchor="t" anchorCtr="1">
              <a:spAutoFit/>
            </a:bodyPr>
            <a:lstStyle/>
            <a:p>
              <a:pPr marL="0" marR="0" lvl="0" indent="0" algn="l" rtl="0">
                <a:lnSpc>
                  <a:spcPct val="90000"/>
                </a:lnSpc>
                <a:spcBef>
                  <a:spcPts val="0"/>
                </a:spcBef>
                <a:spcAft>
                  <a:spcPts val="0"/>
                </a:spcAft>
                <a:buNone/>
              </a:pPr>
              <a:r>
                <a:rPr lang="en-US" sz="1500" b="0">
                  <a:solidFill>
                    <a:schemeClr val="dk1"/>
                  </a:solidFill>
                  <a:latin typeface="Arial"/>
                  <a:ea typeface="Arial"/>
                  <a:cs typeface="Arial"/>
                  <a:sym typeface="Arial"/>
                </a:rPr>
                <a:t>Graduate</a:t>
              </a:r>
              <a:endParaRPr/>
            </a:p>
          </p:txBody>
        </p:sp>
        <p:sp>
          <p:nvSpPr>
            <p:cNvPr id="24" name="Google Shape;307;p17">
              <a:extLst>
                <a:ext uri="{FF2B5EF4-FFF2-40B4-BE49-F238E27FC236}">
                  <a16:creationId xmlns:a16="http://schemas.microsoft.com/office/drawing/2014/main" id="{D451E696-1C82-4483-9C84-DA4EDB77D7C1}"/>
                </a:ext>
              </a:extLst>
            </p:cNvPr>
            <p:cNvSpPr/>
            <p:nvPr/>
          </p:nvSpPr>
          <p:spPr>
            <a:xfrm>
              <a:off x="2914" y="2805"/>
              <a:ext cx="954" cy="207"/>
            </a:xfrm>
            <a:prstGeom prst="roundRect">
              <a:avLst>
                <a:gd name="adj" fmla="val 12495"/>
              </a:avLst>
            </a:prstGeom>
            <a:solidFill>
              <a:schemeClr val="accent1"/>
            </a:solidFill>
            <a:ln w="12700" cap="flat" cmpd="sng">
              <a:solidFill>
                <a:schemeClr val="dk1"/>
              </a:solidFill>
              <a:prstDash val="solid"/>
              <a:round/>
              <a:headEnd type="none" w="sm" len="sm"/>
              <a:tailEnd type="none" w="sm" len="sm"/>
            </a:ln>
          </p:spPr>
          <p:txBody>
            <a:bodyPr spcFirstLastPara="1" wrap="square" lIns="91850" tIns="45925" rIns="91850" bIns="45925" anchor="t" anchorCtr="1">
              <a:spAutoFit/>
            </a:bodyPr>
            <a:lstStyle/>
            <a:p>
              <a:pPr marL="0" marR="0" lvl="0" indent="0" algn="l" rtl="0">
                <a:lnSpc>
                  <a:spcPct val="90000"/>
                </a:lnSpc>
                <a:spcBef>
                  <a:spcPts val="0"/>
                </a:spcBef>
                <a:spcAft>
                  <a:spcPts val="0"/>
                </a:spcAft>
                <a:buNone/>
              </a:pPr>
              <a:r>
                <a:rPr lang="en-US" sz="1500" b="0">
                  <a:solidFill>
                    <a:schemeClr val="dk1"/>
                  </a:solidFill>
                  <a:latin typeface="Arial"/>
                  <a:ea typeface="Arial"/>
                  <a:cs typeface="Arial"/>
                  <a:sym typeface="Arial"/>
                </a:rPr>
                <a:t>Staff</a:t>
              </a:r>
              <a:endParaRPr/>
            </a:p>
          </p:txBody>
        </p:sp>
        <p:sp>
          <p:nvSpPr>
            <p:cNvPr id="25" name="Google Shape;308;p17">
              <a:extLst>
                <a:ext uri="{FF2B5EF4-FFF2-40B4-BE49-F238E27FC236}">
                  <a16:creationId xmlns:a16="http://schemas.microsoft.com/office/drawing/2014/main" id="{0D8658C8-FC96-4066-8EC7-9C1379C3448D}"/>
                </a:ext>
              </a:extLst>
            </p:cNvPr>
            <p:cNvSpPr/>
            <p:nvPr/>
          </p:nvSpPr>
          <p:spPr>
            <a:xfrm>
              <a:off x="3956" y="2805"/>
              <a:ext cx="955" cy="207"/>
            </a:xfrm>
            <a:prstGeom prst="roundRect">
              <a:avLst>
                <a:gd name="adj" fmla="val 12495"/>
              </a:avLst>
            </a:prstGeom>
            <a:solidFill>
              <a:schemeClr val="accent1"/>
            </a:solidFill>
            <a:ln w="12700" cap="flat" cmpd="sng">
              <a:solidFill>
                <a:schemeClr val="dk1"/>
              </a:solidFill>
              <a:prstDash val="solid"/>
              <a:round/>
              <a:headEnd type="none" w="sm" len="sm"/>
              <a:tailEnd type="none" w="sm" len="sm"/>
            </a:ln>
          </p:spPr>
          <p:txBody>
            <a:bodyPr spcFirstLastPara="1" wrap="square" lIns="91850" tIns="45925" rIns="91850" bIns="45925" anchor="t" anchorCtr="1">
              <a:spAutoFit/>
            </a:bodyPr>
            <a:lstStyle/>
            <a:p>
              <a:pPr marL="0" marR="0" lvl="0" indent="0" algn="l" rtl="0">
                <a:lnSpc>
                  <a:spcPct val="90000"/>
                </a:lnSpc>
                <a:spcBef>
                  <a:spcPts val="0"/>
                </a:spcBef>
                <a:spcAft>
                  <a:spcPts val="0"/>
                </a:spcAft>
                <a:buNone/>
              </a:pPr>
              <a:r>
                <a:rPr lang="en-US" sz="1500" b="0">
                  <a:solidFill>
                    <a:schemeClr val="dk1"/>
                  </a:solidFill>
                  <a:latin typeface="Arial"/>
                  <a:ea typeface="Arial"/>
                  <a:cs typeface="Arial"/>
                  <a:sym typeface="Arial"/>
                </a:rPr>
                <a:t>Faculty</a:t>
              </a:r>
              <a:endParaRPr/>
            </a:p>
          </p:txBody>
        </p:sp>
        <p:cxnSp>
          <p:nvCxnSpPr>
            <p:cNvPr id="26" name="Google Shape;309;p17">
              <a:extLst>
                <a:ext uri="{FF2B5EF4-FFF2-40B4-BE49-F238E27FC236}">
                  <a16:creationId xmlns:a16="http://schemas.microsoft.com/office/drawing/2014/main" id="{B5F143C1-9E6F-4F12-9157-CE1282EC8C7E}"/>
                </a:ext>
              </a:extLst>
            </p:cNvPr>
            <p:cNvCxnSpPr>
              <a:stCxn id="20" idx="2"/>
              <a:endCxn id="21" idx="0"/>
            </p:cNvCxnSpPr>
            <p:nvPr/>
          </p:nvCxnSpPr>
          <p:spPr>
            <a:xfrm rot="5400000">
              <a:off x="2254" y="1833"/>
              <a:ext cx="300" cy="900"/>
            </a:xfrm>
            <a:prstGeom prst="bentConnector3">
              <a:avLst>
                <a:gd name="adj1" fmla="val -1147714"/>
              </a:avLst>
            </a:prstGeom>
            <a:noFill/>
            <a:ln w="9525" cap="flat" cmpd="sng">
              <a:solidFill>
                <a:schemeClr val="dk1"/>
              </a:solidFill>
              <a:prstDash val="solid"/>
              <a:miter lim="800000"/>
              <a:headEnd type="none" w="med" len="med"/>
              <a:tailEnd type="none" w="med" len="med"/>
            </a:ln>
          </p:spPr>
        </p:cxnSp>
        <p:cxnSp>
          <p:nvCxnSpPr>
            <p:cNvPr id="27" name="Google Shape;310;p17">
              <a:extLst>
                <a:ext uri="{FF2B5EF4-FFF2-40B4-BE49-F238E27FC236}">
                  <a16:creationId xmlns:a16="http://schemas.microsoft.com/office/drawing/2014/main" id="{B81542D1-04F0-4E2A-AB43-4D29670E4AAA}"/>
                </a:ext>
              </a:extLst>
            </p:cNvPr>
            <p:cNvCxnSpPr>
              <a:stCxn id="20" idx="2"/>
              <a:endCxn id="22" idx="0"/>
            </p:cNvCxnSpPr>
            <p:nvPr/>
          </p:nvCxnSpPr>
          <p:spPr>
            <a:xfrm rot="-5400000" flipH="1">
              <a:off x="3154" y="1833"/>
              <a:ext cx="300" cy="900"/>
            </a:xfrm>
            <a:prstGeom prst="bentConnector3">
              <a:avLst>
                <a:gd name="adj1" fmla="val -1147714"/>
              </a:avLst>
            </a:prstGeom>
            <a:noFill/>
            <a:ln w="9525" cap="flat" cmpd="sng">
              <a:solidFill>
                <a:schemeClr val="dk1"/>
              </a:solidFill>
              <a:prstDash val="solid"/>
              <a:miter lim="800000"/>
              <a:headEnd type="none" w="med" len="med"/>
              <a:tailEnd type="none" w="med" len="med"/>
            </a:ln>
          </p:spPr>
        </p:cxnSp>
        <p:cxnSp>
          <p:nvCxnSpPr>
            <p:cNvPr id="28" name="Google Shape;311;p17">
              <a:extLst>
                <a:ext uri="{FF2B5EF4-FFF2-40B4-BE49-F238E27FC236}">
                  <a16:creationId xmlns:a16="http://schemas.microsoft.com/office/drawing/2014/main" id="{2F757E5F-E939-46DF-82F3-A9B687C11521}"/>
                </a:ext>
              </a:extLst>
            </p:cNvPr>
            <p:cNvCxnSpPr>
              <a:stCxn id="21" idx="2"/>
              <a:endCxn id="19" idx="0"/>
            </p:cNvCxnSpPr>
            <p:nvPr/>
          </p:nvCxnSpPr>
          <p:spPr>
            <a:xfrm rot="5400000">
              <a:off x="1376" y="2427"/>
              <a:ext cx="300" cy="600"/>
            </a:xfrm>
            <a:prstGeom prst="bentConnector3">
              <a:avLst>
                <a:gd name="adj1" fmla="val -1387414"/>
              </a:avLst>
            </a:prstGeom>
            <a:noFill/>
            <a:ln w="9525" cap="flat" cmpd="sng">
              <a:solidFill>
                <a:schemeClr val="dk1"/>
              </a:solidFill>
              <a:prstDash val="solid"/>
              <a:miter lim="800000"/>
              <a:headEnd type="none" w="med" len="med"/>
              <a:tailEnd type="none" w="med" len="med"/>
            </a:ln>
          </p:spPr>
        </p:cxnSp>
        <p:cxnSp>
          <p:nvCxnSpPr>
            <p:cNvPr id="29" name="Google Shape;312;p17">
              <a:extLst>
                <a:ext uri="{FF2B5EF4-FFF2-40B4-BE49-F238E27FC236}">
                  <a16:creationId xmlns:a16="http://schemas.microsoft.com/office/drawing/2014/main" id="{63852D2F-10B4-47E0-B94F-44743984A816}"/>
                </a:ext>
              </a:extLst>
            </p:cNvPr>
            <p:cNvCxnSpPr>
              <a:stCxn id="21" idx="2"/>
              <a:endCxn id="23" idx="0"/>
            </p:cNvCxnSpPr>
            <p:nvPr/>
          </p:nvCxnSpPr>
          <p:spPr>
            <a:xfrm rot="-5400000" flipH="1">
              <a:off x="1976" y="2427"/>
              <a:ext cx="300" cy="600"/>
            </a:xfrm>
            <a:prstGeom prst="bentConnector3">
              <a:avLst>
                <a:gd name="adj1" fmla="val -1387195"/>
              </a:avLst>
            </a:prstGeom>
            <a:noFill/>
            <a:ln w="9525" cap="flat" cmpd="sng">
              <a:solidFill>
                <a:schemeClr val="dk1"/>
              </a:solidFill>
              <a:prstDash val="solid"/>
              <a:miter lim="800000"/>
              <a:headEnd type="none" w="med" len="med"/>
              <a:tailEnd type="none" w="med" len="med"/>
            </a:ln>
          </p:spPr>
        </p:cxnSp>
        <p:cxnSp>
          <p:nvCxnSpPr>
            <p:cNvPr id="30" name="Google Shape;313;p17">
              <a:extLst>
                <a:ext uri="{FF2B5EF4-FFF2-40B4-BE49-F238E27FC236}">
                  <a16:creationId xmlns:a16="http://schemas.microsoft.com/office/drawing/2014/main" id="{07513D5D-E0EA-48C8-806D-3B95A32F3976}"/>
                </a:ext>
              </a:extLst>
            </p:cNvPr>
            <p:cNvCxnSpPr>
              <a:stCxn id="22" idx="2"/>
              <a:endCxn id="24" idx="0"/>
            </p:cNvCxnSpPr>
            <p:nvPr/>
          </p:nvCxnSpPr>
          <p:spPr>
            <a:xfrm rot="5400000">
              <a:off x="3448" y="2427"/>
              <a:ext cx="300" cy="600"/>
            </a:xfrm>
            <a:prstGeom prst="bentConnector3">
              <a:avLst>
                <a:gd name="adj1" fmla="val -1387195"/>
              </a:avLst>
            </a:prstGeom>
            <a:noFill/>
            <a:ln w="9525" cap="flat" cmpd="sng">
              <a:solidFill>
                <a:schemeClr val="dk1"/>
              </a:solidFill>
              <a:prstDash val="solid"/>
              <a:miter lim="800000"/>
              <a:headEnd type="none" w="med" len="med"/>
              <a:tailEnd type="none" w="med" len="med"/>
            </a:ln>
          </p:spPr>
        </p:cxnSp>
        <p:cxnSp>
          <p:nvCxnSpPr>
            <p:cNvPr id="31" name="Google Shape;314;p17">
              <a:extLst>
                <a:ext uri="{FF2B5EF4-FFF2-40B4-BE49-F238E27FC236}">
                  <a16:creationId xmlns:a16="http://schemas.microsoft.com/office/drawing/2014/main" id="{63B45E89-B152-4A82-9CF1-CA868898955F}"/>
                </a:ext>
              </a:extLst>
            </p:cNvPr>
            <p:cNvCxnSpPr>
              <a:stCxn id="22" idx="2"/>
              <a:endCxn id="25" idx="0"/>
            </p:cNvCxnSpPr>
            <p:nvPr/>
          </p:nvCxnSpPr>
          <p:spPr>
            <a:xfrm rot="-5400000" flipH="1">
              <a:off x="4048" y="2427"/>
              <a:ext cx="300" cy="600"/>
            </a:xfrm>
            <a:prstGeom prst="bentConnector3">
              <a:avLst>
                <a:gd name="adj1" fmla="val -1387414"/>
              </a:avLst>
            </a:prstGeom>
            <a:noFill/>
            <a:ln w="9525" cap="flat" cmpd="sng">
              <a:solidFill>
                <a:schemeClr val="dk1"/>
              </a:solidFill>
              <a:prstDash val="solid"/>
              <a:miter lim="800000"/>
              <a:headEnd type="none" w="med" len="med"/>
              <a:tailEnd type="none" w="med" len="med"/>
            </a:ln>
          </p:spPr>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18</a:t>
            </a:fld>
            <a:endParaRPr/>
          </a:p>
        </p:txBody>
      </p:sp>
      <p:sp>
        <p:nvSpPr>
          <p:cNvPr id="320" name="Google Shape;320;p1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b="1"/>
              <a:t>Shape </a:t>
            </a:r>
            <a:r>
              <a:rPr lang="en-US"/>
              <a:t>class hierarchy</a:t>
            </a:r>
            <a:endParaRPr/>
          </a:p>
        </p:txBody>
      </p:sp>
      <p:sp>
        <p:nvSpPr>
          <p:cNvPr id="321" name="Google Shape;321;p18"/>
          <p:cNvSpPr/>
          <p:nvPr/>
        </p:nvSpPr>
        <p:spPr>
          <a:xfrm>
            <a:off x="1524000" y="2819400"/>
            <a:ext cx="3040063" cy="454025"/>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TwoDimensionalShape</a:t>
            </a:r>
            <a:endParaRPr/>
          </a:p>
        </p:txBody>
      </p:sp>
      <p:sp>
        <p:nvSpPr>
          <p:cNvPr id="322" name="Google Shape;322;p18"/>
          <p:cNvSpPr/>
          <p:nvPr/>
        </p:nvSpPr>
        <p:spPr>
          <a:xfrm>
            <a:off x="4191000" y="1828800"/>
            <a:ext cx="925513" cy="454025"/>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Shape</a:t>
            </a:r>
            <a:endParaRPr/>
          </a:p>
        </p:txBody>
      </p:sp>
      <p:cxnSp>
        <p:nvCxnSpPr>
          <p:cNvPr id="323" name="Google Shape;323;p18"/>
          <p:cNvCxnSpPr/>
          <p:nvPr/>
        </p:nvCxnSpPr>
        <p:spPr>
          <a:xfrm flipH="1">
            <a:off x="2819400" y="2362200"/>
            <a:ext cx="1600200" cy="533400"/>
          </a:xfrm>
          <a:prstGeom prst="straightConnector1">
            <a:avLst/>
          </a:prstGeom>
          <a:noFill/>
          <a:ln w="12700" cap="flat" cmpd="sng">
            <a:solidFill>
              <a:schemeClr val="accent2"/>
            </a:solidFill>
            <a:prstDash val="solid"/>
            <a:round/>
            <a:headEnd type="none" w="med" len="med"/>
            <a:tailEnd type="none" w="med" len="med"/>
          </a:ln>
        </p:spPr>
      </p:cxnSp>
      <p:cxnSp>
        <p:nvCxnSpPr>
          <p:cNvPr id="324" name="Google Shape;324;p18"/>
          <p:cNvCxnSpPr/>
          <p:nvPr/>
        </p:nvCxnSpPr>
        <p:spPr>
          <a:xfrm>
            <a:off x="4724400" y="2362200"/>
            <a:ext cx="1828800" cy="533400"/>
          </a:xfrm>
          <a:prstGeom prst="straightConnector1">
            <a:avLst/>
          </a:prstGeom>
          <a:noFill/>
          <a:ln w="12700" cap="flat" cmpd="sng">
            <a:solidFill>
              <a:schemeClr val="accent2"/>
            </a:solidFill>
            <a:prstDash val="solid"/>
            <a:round/>
            <a:headEnd type="none" w="med" len="med"/>
            <a:tailEnd type="none" w="med" len="med"/>
          </a:ln>
        </p:spPr>
      </p:cxnSp>
      <p:sp>
        <p:nvSpPr>
          <p:cNvPr id="325" name="Google Shape;325;p18"/>
          <p:cNvSpPr/>
          <p:nvPr/>
        </p:nvSpPr>
        <p:spPr>
          <a:xfrm>
            <a:off x="5029200" y="2819400"/>
            <a:ext cx="3190875" cy="454025"/>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ThreeDimensionalShape</a:t>
            </a:r>
            <a:endParaRPr/>
          </a:p>
        </p:txBody>
      </p:sp>
      <p:grpSp>
        <p:nvGrpSpPr>
          <p:cNvPr id="326" name="Google Shape;326;p18"/>
          <p:cNvGrpSpPr/>
          <p:nvPr/>
        </p:nvGrpSpPr>
        <p:grpSpPr>
          <a:xfrm>
            <a:off x="1295400" y="3352800"/>
            <a:ext cx="3497263" cy="1292225"/>
            <a:chOff x="816" y="2112"/>
            <a:chExt cx="2203" cy="814"/>
          </a:xfrm>
        </p:grpSpPr>
        <p:sp>
          <p:nvSpPr>
            <p:cNvPr id="327" name="Google Shape;327;p18"/>
            <p:cNvSpPr/>
            <p:nvPr/>
          </p:nvSpPr>
          <p:spPr>
            <a:xfrm>
              <a:off x="816" y="2640"/>
              <a:ext cx="582"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Circle</a:t>
              </a:r>
              <a:endParaRPr/>
            </a:p>
          </p:txBody>
        </p:sp>
        <p:cxnSp>
          <p:nvCxnSpPr>
            <p:cNvPr id="328" name="Google Shape;328;p18"/>
            <p:cNvCxnSpPr/>
            <p:nvPr/>
          </p:nvCxnSpPr>
          <p:spPr>
            <a:xfrm flipH="1">
              <a:off x="1200" y="2112"/>
              <a:ext cx="432" cy="528"/>
            </a:xfrm>
            <a:prstGeom prst="straightConnector1">
              <a:avLst/>
            </a:prstGeom>
            <a:noFill/>
            <a:ln w="12700" cap="flat" cmpd="sng">
              <a:solidFill>
                <a:schemeClr val="accent2"/>
              </a:solidFill>
              <a:prstDash val="solid"/>
              <a:round/>
              <a:headEnd type="none" w="med" len="med"/>
              <a:tailEnd type="none" w="med" len="med"/>
            </a:ln>
          </p:spPr>
        </p:cxnSp>
        <p:cxnSp>
          <p:nvCxnSpPr>
            <p:cNvPr id="329" name="Google Shape;329;p18"/>
            <p:cNvCxnSpPr/>
            <p:nvPr/>
          </p:nvCxnSpPr>
          <p:spPr>
            <a:xfrm>
              <a:off x="1968" y="2112"/>
              <a:ext cx="480" cy="528"/>
            </a:xfrm>
            <a:prstGeom prst="straightConnector1">
              <a:avLst/>
            </a:prstGeom>
            <a:noFill/>
            <a:ln w="12700" cap="flat" cmpd="sng">
              <a:solidFill>
                <a:schemeClr val="accent2"/>
              </a:solidFill>
              <a:prstDash val="solid"/>
              <a:round/>
              <a:headEnd type="none" w="med" len="med"/>
              <a:tailEnd type="none" w="med" len="med"/>
            </a:ln>
          </p:spPr>
        </p:cxnSp>
        <p:cxnSp>
          <p:nvCxnSpPr>
            <p:cNvPr id="330" name="Google Shape;330;p18"/>
            <p:cNvCxnSpPr/>
            <p:nvPr/>
          </p:nvCxnSpPr>
          <p:spPr>
            <a:xfrm>
              <a:off x="1824" y="2112"/>
              <a:ext cx="0" cy="528"/>
            </a:xfrm>
            <a:prstGeom prst="straightConnector1">
              <a:avLst/>
            </a:prstGeom>
            <a:noFill/>
            <a:ln w="12700" cap="flat" cmpd="sng">
              <a:solidFill>
                <a:schemeClr val="accent2"/>
              </a:solidFill>
              <a:prstDash val="solid"/>
              <a:round/>
              <a:headEnd type="none" w="med" len="med"/>
              <a:tailEnd type="none" w="med" len="med"/>
            </a:ln>
          </p:spPr>
        </p:cxnSp>
        <p:sp>
          <p:nvSpPr>
            <p:cNvPr id="331" name="Google Shape;331;p18"/>
            <p:cNvSpPr/>
            <p:nvPr/>
          </p:nvSpPr>
          <p:spPr>
            <a:xfrm>
              <a:off x="1536" y="2640"/>
              <a:ext cx="647"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Square</a:t>
              </a:r>
              <a:endParaRPr/>
            </a:p>
          </p:txBody>
        </p:sp>
        <p:sp>
          <p:nvSpPr>
            <p:cNvPr id="332" name="Google Shape;332;p18"/>
            <p:cNvSpPr/>
            <p:nvPr/>
          </p:nvSpPr>
          <p:spPr>
            <a:xfrm>
              <a:off x="2256" y="2640"/>
              <a:ext cx="763"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Triangle</a:t>
              </a:r>
              <a:endParaRPr/>
            </a:p>
          </p:txBody>
        </p:sp>
      </p:grpSp>
      <p:grpSp>
        <p:nvGrpSpPr>
          <p:cNvPr id="333" name="Google Shape;333;p18"/>
          <p:cNvGrpSpPr/>
          <p:nvPr/>
        </p:nvGrpSpPr>
        <p:grpSpPr>
          <a:xfrm>
            <a:off x="4953000" y="3352800"/>
            <a:ext cx="3954463" cy="1292225"/>
            <a:chOff x="816" y="2112"/>
            <a:chExt cx="2491" cy="814"/>
          </a:xfrm>
        </p:grpSpPr>
        <p:sp>
          <p:nvSpPr>
            <p:cNvPr id="334" name="Google Shape;334;p18"/>
            <p:cNvSpPr/>
            <p:nvPr/>
          </p:nvSpPr>
          <p:spPr>
            <a:xfrm>
              <a:off x="816" y="2640"/>
              <a:ext cx="647"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Sphere</a:t>
              </a:r>
              <a:endParaRPr/>
            </a:p>
          </p:txBody>
        </p:sp>
        <p:cxnSp>
          <p:nvCxnSpPr>
            <p:cNvPr id="335" name="Google Shape;335;p18"/>
            <p:cNvCxnSpPr/>
            <p:nvPr/>
          </p:nvCxnSpPr>
          <p:spPr>
            <a:xfrm flipH="1">
              <a:off x="1200" y="2112"/>
              <a:ext cx="432" cy="528"/>
            </a:xfrm>
            <a:prstGeom prst="straightConnector1">
              <a:avLst/>
            </a:prstGeom>
            <a:noFill/>
            <a:ln w="12700" cap="flat" cmpd="sng">
              <a:solidFill>
                <a:schemeClr val="accent2"/>
              </a:solidFill>
              <a:prstDash val="solid"/>
              <a:round/>
              <a:headEnd type="none" w="med" len="med"/>
              <a:tailEnd type="none" w="med" len="med"/>
            </a:ln>
          </p:spPr>
        </p:cxnSp>
        <p:cxnSp>
          <p:nvCxnSpPr>
            <p:cNvPr id="336" name="Google Shape;336;p18"/>
            <p:cNvCxnSpPr/>
            <p:nvPr/>
          </p:nvCxnSpPr>
          <p:spPr>
            <a:xfrm>
              <a:off x="1968" y="2112"/>
              <a:ext cx="480" cy="528"/>
            </a:xfrm>
            <a:prstGeom prst="straightConnector1">
              <a:avLst/>
            </a:prstGeom>
            <a:noFill/>
            <a:ln w="12700" cap="flat" cmpd="sng">
              <a:solidFill>
                <a:schemeClr val="accent2"/>
              </a:solidFill>
              <a:prstDash val="solid"/>
              <a:round/>
              <a:headEnd type="none" w="med" len="med"/>
              <a:tailEnd type="none" w="med" len="med"/>
            </a:ln>
          </p:spPr>
        </p:cxnSp>
        <p:cxnSp>
          <p:nvCxnSpPr>
            <p:cNvPr id="337" name="Google Shape;337;p18"/>
            <p:cNvCxnSpPr/>
            <p:nvPr/>
          </p:nvCxnSpPr>
          <p:spPr>
            <a:xfrm>
              <a:off x="1824" y="2112"/>
              <a:ext cx="0" cy="528"/>
            </a:xfrm>
            <a:prstGeom prst="straightConnector1">
              <a:avLst/>
            </a:prstGeom>
            <a:noFill/>
            <a:ln w="12700" cap="flat" cmpd="sng">
              <a:solidFill>
                <a:schemeClr val="accent2"/>
              </a:solidFill>
              <a:prstDash val="solid"/>
              <a:round/>
              <a:headEnd type="none" w="med" len="med"/>
              <a:tailEnd type="none" w="med" len="med"/>
            </a:ln>
          </p:spPr>
        </p:cxnSp>
        <p:sp>
          <p:nvSpPr>
            <p:cNvPr id="338" name="Google Shape;338;p18"/>
            <p:cNvSpPr/>
            <p:nvPr/>
          </p:nvSpPr>
          <p:spPr>
            <a:xfrm>
              <a:off x="1536" y="2640"/>
              <a:ext cx="519"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Cube</a:t>
              </a:r>
              <a:endParaRPr/>
            </a:p>
          </p:txBody>
        </p:sp>
        <p:sp>
          <p:nvSpPr>
            <p:cNvPr id="339" name="Google Shape;339;p18"/>
            <p:cNvSpPr/>
            <p:nvPr/>
          </p:nvSpPr>
          <p:spPr>
            <a:xfrm>
              <a:off x="2256" y="2640"/>
              <a:ext cx="1051"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Tetrahedron</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Polymorphism</a:t>
            </a:r>
            <a:endParaRPr/>
          </a:p>
        </p:txBody>
      </p:sp>
      <p:sp>
        <p:nvSpPr>
          <p:cNvPr id="345" name="Google Shape;345;p19"/>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Polymorphism is a property by which the same message can be sent to objects of several different classes and each object can respond in a different way depending on its class.</a:t>
            </a:r>
            <a:endParaRPr/>
          </a:p>
          <a:p>
            <a:pPr marL="274320" lvl="0" indent="-133985" algn="l" rtl="0">
              <a:spcBef>
                <a:spcPts val="580"/>
              </a:spcBef>
              <a:spcAft>
                <a:spcPts val="0"/>
              </a:spcAft>
              <a:buSzPts val="2210"/>
              <a:buNone/>
            </a:pPr>
            <a:endParaRPr/>
          </a:p>
        </p:txBody>
      </p:sp>
      <p:pic>
        <p:nvPicPr>
          <p:cNvPr id="346" name="Google Shape;346;p19"/>
          <p:cNvPicPr preferRelativeResize="0"/>
          <p:nvPr/>
        </p:nvPicPr>
        <p:blipFill rotWithShape="1">
          <a:blip r:embed="rId3">
            <a:alphaModFix/>
          </a:blip>
          <a:srcRect/>
          <a:stretch/>
        </p:blipFill>
        <p:spPr>
          <a:xfrm>
            <a:off x="1295400" y="3276600"/>
            <a:ext cx="6553200" cy="274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a:t>Need of Object-Oriented Programming</a:t>
            </a:r>
            <a:endParaRPr/>
          </a:p>
        </p:txBody>
      </p:sp>
      <p:sp>
        <p:nvSpPr>
          <p:cNvPr id="112" name="Google Shape;112;p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210"/>
              <a:buChar char="⚫"/>
            </a:pPr>
            <a:r>
              <a:rPr lang="en-US"/>
              <a:t>Programming paradigm</a:t>
            </a:r>
            <a:endParaRPr/>
          </a:p>
          <a:p>
            <a:pPr marL="274320" lvl="0" indent="-274320" algn="l" rtl="0">
              <a:spcBef>
                <a:spcPts val="580"/>
              </a:spcBef>
              <a:spcAft>
                <a:spcPts val="0"/>
              </a:spcAft>
              <a:buSzPts val="2210"/>
              <a:buChar char="⚫"/>
            </a:pPr>
            <a:r>
              <a:rPr lang="en-US"/>
              <a:t>Different approaches to build solutions to specific type of problems</a:t>
            </a:r>
            <a:endParaRPr/>
          </a:p>
          <a:p>
            <a:pPr marL="274320" lvl="0" indent="-274320" algn="l" rtl="0">
              <a:spcBef>
                <a:spcPts val="840"/>
              </a:spcBef>
              <a:spcAft>
                <a:spcPts val="0"/>
              </a:spcAft>
              <a:buSzPts val="2380"/>
              <a:buChar char="⚫"/>
            </a:pPr>
            <a:r>
              <a:rPr lang="en-US" sz="2800"/>
              <a:t>One problem-solving technique:</a:t>
            </a:r>
            <a:endParaRPr/>
          </a:p>
          <a:p>
            <a:pPr marL="548640" lvl="1" indent="-228600" algn="l" rtl="0">
              <a:spcBef>
                <a:spcPts val="690"/>
              </a:spcBef>
              <a:spcAft>
                <a:spcPts val="0"/>
              </a:spcAft>
              <a:buSzPts val="1955"/>
              <a:buChar char="⚫"/>
            </a:pPr>
            <a:r>
              <a:rPr lang="en-US" sz="2300"/>
              <a:t>Analyze the problem </a:t>
            </a:r>
            <a:endParaRPr/>
          </a:p>
          <a:p>
            <a:pPr marL="548640" lvl="1" indent="-228600" algn="l" rtl="0">
              <a:spcBef>
                <a:spcPts val="690"/>
              </a:spcBef>
              <a:spcAft>
                <a:spcPts val="0"/>
              </a:spcAft>
              <a:buSzPts val="1955"/>
              <a:buChar char="⚫"/>
            </a:pPr>
            <a:r>
              <a:rPr lang="en-US" sz="2300"/>
              <a:t>Outline the problem requirements</a:t>
            </a:r>
            <a:endParaRPr/>
          </a:p>
          <a:p>
            <a:pPr marL="548640" lvl="1" indent="-228600" algn="l" rtl="0">
              <a:spcBef>
                <a:spcPts val="690"/>
              </a:spcBef>
              <a:spcAft>
                <a:spcPts val="0"/>
              </a:spcAft>
              <a:buSzPts val="1955"/>
              <a:buChar char="⚫"/>
            </a:pPr>
            <a:r>
              <a:rPr lang="en-US" sz="2300"/>
              <a:t>Design steps (algorithm) to solve the problem</a:t>
            </a:r>
            <a:endParaRPr/>
          </a:p>
          <a:p>
            <a:pPr marL="274320" lvl="0" indent="-274320" algn="l" rtl="0">
              <a:spcBef>
                <a:spcPts val="840"/>
              </a:spcBef>
              <a:spcAft>
                <a:spcPts val="0"/>
              </a:spcAft>
              <a:buSzPts val="2380"/>
              <a:buChar char="⚫"/>
            </a:pPr>
            <a:r>
              <a:rPr lang="en-US" sz="2800" u="sng"/>
              <a:t>Algorithm</a:t>
            </a:r>
            <a:r>
              <a:rPr lang="en-US" sz="2800"/>
              <a:t>: </a:t>
            </a:r>
            <a:endParaRPr/>
          </a:p>
          <a:p>
            <a:pPr marL="548640" lvl="1" indent="-228600" algn="l" rtl="0">
              <a:spcBef>
                <a:spcPts val="690"/>
              </a:spcBef>
              <a:spcAft>
                <a:spcPts val="0"/>
              </a:spcAft>
              <a:buSzPts val="1955"/>
              <a:buChar char="⚫"/>
            </a:pPr>
            <a:r>
              <a:rPr lang="en-US" sz="2300"/>
              <a:t>Step-by-step problem-solving process</a:t>
            </a:r>
            <a:endParaRPr/>
          </a:p>
          <a:p>
            <a:pPr marL="548640" lvl="1" indent="-228600" algn="l" rtl="0">
              <a:spcBef>
                <a:spcPts val="690"/>
              </a:spcBef>
              <a:spcAft>
                <a:spcPts val="0"/>
              </a:spcAft>
              <a:buSzPts val="1955"/>
              <a:buChar char="⚫"/>
            </a:pPr>
            <a:r>
              <a:rPr lang="en-US" sz="2300"/>
              <a:t>Solution achieved in finite amount of time</a:t>
            </a:r>
            <a:endParaRPr/>
          </a:p>
          <a:p>
            <a:pPr marL="274320" lvl="0" indent="-274320" algn="l" rtl="0">
              <a:spcBef>
                <a:spcPts val="580"/>
              </a:spcBef>
              <a:spcAft>
                <a:spcPts val="0"/>
              </a:spcAft>
              <a:buSzPts val="221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C++ Programming</a:t>
            </a:r>
            <a:endParaRPr/>
          </a:p>
        </p:txBody>
      </p:sp>
      <p:sp>
        <p:nvSpPr>
          <p:cNvPr id="352" name="Google Shape;352;p20"/>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210"/>
              <a:buChar char="⚫"/>
            </a:pPr>
            <a:r>
              <a:rPr lang="en-US"/>
              <a:t>History of C++ </a:t>
            </a:r>
            <a:endParaRPr/>
          </a:p>
          <a:p>
            <a:pPr marL="548640" lvl="1" indent="-228600" algn="l" rtl="0">
              <a:spcBef>
                <a:spcPts val="370"/>
              </a:spcBef>
              <a:spcAft>
                <a:spcPts val="0"/>
              </a:spcAft>
              <a:buSzPts val="2040"/>
              <a:buChar char="⚫"/>
            </a:pPr>
            <a:r>
              <a:rPr lang="en-US"/>
              <a:t>Extension of C</a:t>
            </a:r>
            <a:endParaRPr/>
          </a:p>
          <a:p>
            <a:pPr marL="548640" lvl="1" indent="-228600" algn="l" rtl="0">
              <a:spcBef>
                <a:spcPts val="370"/>
              </a:spcBef>
              <a:spcAft>
                <a:spcPts val="0"/>
              </a:spcAft>
              <a:buSzPts val="2040"/>
              <a:buChar char="⚫"/>
            </a:pPr>
            <a:r>
              <a:rPr lang="en-US"/>
              <a:t>Early 1980s: </a:t>
            </a:r>
            <a:r>
              <a:rPr lang="en-US">
                <a:solidFill>
                  <a:srgbClr val="FF0000"/>
                </a:solidFill>
              </a:rPr>
              <a:t>Bjarne Stroustrup </a:t>
            </a:r>
            <a:r>
              <a:rPr lang="en-US"/>
              <a:t>(Bell Laboratories)</a:t>
            </a:r>
            <a:endParaRPr/>
          </a:p>
          <a:p>
            <a:pPr marL="548640" lvl="1" indent="-228600" algn="l" rtl="0">
              <a:spcBef>
                <a:spcPts val="370"/>
              </a:spcBef>
              <a:spcAft>
                <a:spcPts val="0"/>
              </a:spcAft>
              <a:buSzPts val="2040"/>
              <a:buChar char="⚫"/>
            </a:pPr>
            <a:r>
              <a:rPr lang="en-US"/>
              <a:t>Provides capabilities for object-oriented programming</a:t>
            </a:r>
            <a:endParaRPr/>
          </a:p>
          <a:p>
            <a:pPr marL="822960" lvl="2" indent="-228600" algn="l" rtl="0">
              <a:spcBef>
                <a:spcPts val="370"/>
              </a:spcBef>
              <a:spcAft>
                <a:spcPts val="0"/>
              </a:spcAft>
              <a:buSzPts val="1700"/>
              <a:buChar char="⚫"/>
            </a:pPr>
            <a:r>
              <a:rPr lang="en-US"/>
              <a:t>Objects: reusable software components </a:t>
            </a:r>
            <a:endParaRPr/>
          </a:p>
          <a:p>
            <a:pPr marL="1097280" lvl="3" indent="-228600" algn="l" rtl="0">
              <a:spcBef>
                <a:spcPts val="370"/>
              </a:spcBef>
              <a:spcAft>
                <a:spcPts val="0"/>
              </a:spcAft>
              <a:buSzPts val="1600"/>
              <a:buChar char="⚫"/>
            </a:pPr>
            <a:r>
              <a:rPr lang="en-US"/>
              <a:t>Model items in real world</a:t>
            </a:r>
            <a:endParaRPr/>
          </a:p>
          <a:p>
            <a:pPr marL="822960" lvl="2" indent="-228600" algn="l" rtl="0">
              <a:spcBef>
                <a:spcPts val="370"/>
              </a:spcBef>
              <a:spcAft>
                <a:spcPts val="0"/>
              </a:spcAft>
              <a:buSzPts val="1700"/>
              <a:buChar char="⚫"/>
            </a:pPr>
            <a:r>
              <a:rPr lang="en-US"/>
              <a:t>Object-oriented programs</a:t>
            </a:r>
            <a:endParaRPr/>
          </a:p>
          <a:p>
            <a:pPr marL="1097280" lvl="3" indent="-228600" algn="l" rtl="0">
              <a:spcBef>
                <a:spcPts val="370"/>
              </a:spcBef>
              <a:spcAft>
                <a:spcPts val="0"/>
              </a:spcAft>
              <a:buSzPts val="1600"/>
              <a:buChar char="⚫"/>
            </a:pPr>
            <a:r>
              <a:rPr lang="en-US"/>
              <a:t>Easy to understand, correct and modify</a:t>
            </a:r>
            <a:endParaRPr/>
          </a:p>
          <a:p>
            <a:pPr marL="548640" lvl="1" indent="-228600" algn="l" rtl="0">
              <a:spcBef>
                <a:spcPts val="370"/>
              </a:spcBef>
              <a:spcAft>
                <a:spcPts val="0"/>
              </a:spcAft>
              <a:buSzPts val="2040"/>
              <a:buChar char="⚫"/>
            </a:pPr>
            <a:r>
              <a:rPr lang="en-US"/>
              <a:t>Hybrid language</a:t>
            </a:r>
            <a:endParaRPr/>
          </a:p>
          <a:p>
            <a:pPr marL="822960" lvl="2" indent="-228600" algn="l" rtl="0">
              <a:spcBef>
                <a:spcPts val="370"/>
              </a:spcBef>
              <a:spcAft>
                <a:spcPts val="0"/>
              </a:spcAft>
              <a:buSzPts val="1700"/>
              <a:buChar char="⚫"/>
            </a:pPr>
            <a:r>
              <a:rPr lang="en-US"/>
              <a:t>C-like style</a:t>
            </a:r>
            <a:endParaRPr/>
          </a:p>
          <a:p>
            <a:pPr marL="822960" lvl="2" indent="-228600" algn="l" rtl="0">
              <a:spcBef>
                <a:spcPts val="370"/>
              </a:spcBef>
              <a:spcAft>
                <a:spcPts val="0"/>
              </a:spcAft>
              <a:buSzPts val="1700"/>
              <a:buChar char="⚫"/>
            </a:pPr>
            <a:r>
              <a:rPr lang="en-US"/>
              <a:t>Object-oriented style</a:t>
            </a:r>
            <a:endParaRPr/>
          </a:p>
          <a:p>
            <a:pPr marL="822960" lvl="2" indent="-228600" algn="l" rtl="0">
              <a:spcBef>
                <a:spcPts val="370"/>
              </a:spcBef>
              <a:spcAft>
                <a:spcPts val="0"/>
              </a:spcAft>
              <a:buSzPts val="1700"/>
              <a:buChar char="⚫"/>
            </a:pPr>
            <a:r>
              <a:rPr lang="en-US"/>
              <a:t>Both</a:t>
            </a:r>
            <a:endParaRPr/>
          </a:p>
          <a:p>
            <a:pPr marL="274320" lvl="0" indent="-133985" algn="l" rtl="0">
              <a:spcBef>
                <a:spcPts val="580"/>
              </a:spcBef>
              <a:spcAft>
                <a:spcPts val="0"/>
              </a:spcAft>
              <a:buSzPts val="221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Structure of C++ program</a:t>
            </a:r>
            <a:endParaRPr/>
          </a:p>
        </p:txBody>
      </p:sp>
      <p:pic>
        <p:nvPicPr>
          <p:cNvPr id="358" name="Google Shape;358;p21" descr="program structure of c++"/>
          <p:cNvPicPr preferRelativeResize="0">
            <a:picLocks noGrp="1"/>
          </p:cNvPicPr>
          <p:nvPr>
            <p:ph type="body" idx="1"/>
          </p:nvPr>
        </p:nvPicPr>
        <p:blipFill rotWithShape="1">
          <a:blip r:embed="rId3">
            <a:alphaModFix/>
          </a:blip>
          <a:srcRect/>
          <a:stretch/>
        </p:blipFill>
        <p:spPr>
          <a:xfrm>
            <a:off x="457200" y="1676400"/>
            <a:ext cx="3133725" cy="3962400"/>
          </a:xfrm>
          <a:prstGeom prst="rect">
            <a:avLst/>
          </a:prstGeom>
          <a:noFill/>
          <a:ln>
            <a:noFill/>
          </a:ln>
        </p:spPr>
      </p:pic>
      <p:sp>
        <p:nvSpPr>
          <p:cNvPr id="359" name="Google Shape;359;p21"/>
          <p:cNvSpPr/>
          <p:nvPr/>
        </p:nvSpPr>
        <p:spPr>
          <a:xfrm>
            <a:off x="3886200" y="1143000"/>
            <a:ext cx="4953000"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Declaration section</a:t>
            </a:r>
            <a:r>
              <a:rPr lang="en-US" sz="2000">
                <a:solidFill>
                  <a:schemeClr val="dk1"/>
                </a:solidFill>
                <a:latin typeface="Times New Roman"/>
                <a:ea typeface="Times New Roman"/>
                <a:cs typeface="Times New Roman"/>
                <a:sym typeface="Times New Roman"/>
              </a:rPr>
              <a:t> includes different library functions and header files. All preprocessor directives are written in this section.</a:t>
            </a: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b="1">
                <a:solidFill>
                  <a:schemeClr val="dk1"/>
                </a:solidFill>
                <a:latin typeface="Times New Roman"/>
                <a:ea typeface="Times New Roman"/>
                <a:cs typeface="Times New Roman"/>
                <a:sym typeface="Times New Roman"/>
              </a:rPr>
              <a:t>Global declaration</a:t>
            </a:r>
            <a:r>
              <a:rPr lang="en-US" sz="2000">
                <a:solidFill>
                  <a:schemeClr val="dk1"/>
                </a:solidFill>
                <a:latin typeface="Times New Roman"/>
                <a:ea typeface="Times New Roman"/>
                <a:cs typeface="Times New Roman"/>
                <a:sym typeface="Times New Roman"/>
              </a:rPr>
              <a:t> includes structure, class, variable. All global variables are declared here.</a:t>
            </a: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b="1">
                <a:solidFill>
                  <a:schemeClr val="dk1"/>
                </a:solidFill>
                <a:latin typeface="Times New Roman"/>
                <a:ea typeface="Times New Roman"/>
                <a:cs typeface="Times New Roman"/>
                <a:sym typeface="Times New Roman"/>
              </a:rPr>
              <a:t>Main() function</a:t>
            </a:r>
            <a:r>
              <a:rPr lang="en-US" sz="2000">
                <a:solidFill>
                  <a:schemeClr val="dk1"/>
                </a:solidFill>
                <a:latin typeface="Times New Roman"/>
                <a:ea typeface="Times New Roman"/>
                <a:cs typeface="Times New Roman"/>
                <a:sym typeface="Times New Roman"/>
              </a:rPr>
              <a:t> is an entry point for all the function. Every C++ program starts with main() function.</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In C++, the semicolon is a statement terminator.</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C++ is a case-sensitive programming language. (Thus, Name and</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name are two different identifiers in C++)</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Structure of C++ program</a:t>
            </a:r>
            <a:endParaRPr/>
          </a:p>
        </p:txBody>
      </p:sp>
      <p:sp>
        <p:nvSpPr>
          <p:cNvPr id="365" name="Google Shape;365;p2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b="1"/>
              <a:t>Example : /* First C++ Program */</a:t>
            </a:r>
            <a:endParaRPr/>
          </a:p>
          <a:p>
            <a:pPr marL="274320" lvl="0" indent="-274320" algn="l" rtl="0">
              <a:spcBef>
                <a:spcPts val="580"/>
              </a:spcBef>
              <a:spcAft>
                <a:spcPts val="0"/>
              </a:spcAft>
              <a:buSzPts val="2210"/>
              <a:buChar char="⚫"/>
            </a:pPr>
            <a:r>
              <a:rPr lang="en-US"/>
              <a:t>#include &lt;iostream&gt;</a:t>
            </a:r>
            <a:br>
              <a:rPr lang="en-US"/>
            </a:br>
            <a:r>
              <a:rPr lang="en-US"/>
              <a:t>using namespace std;</a:t>
            </a:r>
            <a:br>
              <a:rPr lang="en-US"/>
            </a:br>
            <a:r>
              <a:rPr lang="en-US"/>
              <a:t>int main() </a:t>
            </a:r>
            <a:br>
              <a:rPr lang="en-US"/>
            </a:br>
            <a:r>
              <a:rPr lang="en-US"/>
              <a:t>{</a:t>
            </a:r>
            <a:br>
              <a:rPr lang="en-US"/>
            </a:br>
            <a:r>
              <a:rPr lang="en-US"/>
              <a:t>     cout&lt;&lt;"Welcome to SRM University";</a:t>
            </a:r>
            <a:br>
              <a:rPr lang="en-US"/>
            </a:br>
            <a:r>
              <a:rPr lang="en-US"/>
              <a:t>     return 0;</a:t>
            </a:r>
            <a:br>
              <a:rPr lang="en-US"/>
            </a:br>
            <a:r>
              <a:rPr lang="en-US"/>
              <a:t>}</a:t>
            </a:r>
            <a:endParaRPr/>
          </a:p>
          <a:p>
            <a:pPr marL="274320" lvl="0" indent="-133985" algn="l" rtl="0">
              <a:spcBef>
                <a:spcPts val="580"/>
              </a:spcBef>
              <a:spcAft>
                <a:spcPts val="0"/>
              </a:spcAft>
              <a:buSzPts val="221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a:t>A Simple Program: Printing a Line of Text</a:t>
            </a:r>
            <a:endParaRPr/>
          </a:p>
        </p:txBody>
      </p:sp>
      <p:sp>
        <p:nvSpPr>
          <p:cNvPr id="371" name="Google Shape;371;p2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23</a:t>
            </a:fld>
            <a:endParaRPr/>
          </a:p>
        </p:txBody>
      </p:sp>
      <p:sp>
        <p:nvSpPr>
          <p:cNvPr id="372" name="Google Shape;372;p2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Before writing the programs</a:t>
            </a:r>
            <a:endParaRPr/>
          </a:p>
          <a:p>
            <a:pPr marL="548640" lvl="1" indent="-228600" algn="l" rtl="0">
              <a:spcBef>
                <a:spcPts val="370"/>
              </a:spcBef>
              <a:spcAft>
                <a:spcPts val="0"/>
              </a:spcAft>
              <a:buSzPts val="2040"/>
              <a:buChar char="⚫"/>
            </a:pPr>
            <a:r>
              <a:rPr lang="en-US"/>
              <a:t>Comments</a:t>
            </a:r>
            <a:endParaRPr/>
          </a:p>
          <a:p>
            <a:pPr marL="822960" lvl="2" indent="-228600" algn="l" rtl="0">
              <a:spcBef>
                <a:spcPts val="370"/>
              </a:spcBef>
              <a:spcAft>
                <a:spcPts val="0"/>
              </a:spcAft>
              <a:buSzPts val="1700"/>
              <a:buChar char="⚫"/>
            </a:pPr>
            <a:r>
              <a:rPr lang="en-US"/>
              <a:t>Document programs</a:t>
            </a:r>
            <a:endParaRPr/>
          </a:p>
          <a:p>
            <a:pPr marL="822960" lvl="2" indent="-228600" algn="l" rtl="0">
              <a:spcBef>
                <a:spcPts val="370"/>
              </a:spcBef>
              <a:spcAft>
                <a:spcPts val="0"/>
              </a:spcAft>
              <a:buSzPts val="1700"/>
              <a:buChar char="⚫"/>
            </a:pPr>
            <a:r>
              <a:rPr lang="en-US"/>
              <a:t>Improve program readability</a:t>
            </a:r>
            <a:endParaRPr/>
          </a:p>
          <a:p>
            <a:pPr marL="822960" lvl="2" indent="-228600" algn="l" rtl="0">
              <a:spcBef>
                <a:spcPts val="370"/>
              </a:spcBef>
              <a:spcAft>
                <a:spcPts val="0"/>
              </a:spcAft>
              <a:buSzPts val="1700"/>
              <a:buChar char="⚫"/>
            </a:pPr>
            <a:r>
              <a:rPr lang="en-US"/>
              <a:t>Ignored by compiler</a:t>
            </a:r>
            <a:endParaRPr/>
          </a:p>
          <a:p>
            <a:pPr marL="822960" lvl="2" indent="-228600" algn="l" rtl="0">
              <a:spcBef>
                <a:spcPts val="370"/>
              </a:spcBef>
              <a:spcAft>
                <a:spcPts val="0"/>
              </a:spcAft>
              <a:buSzPts val="1700"/>
              <a:buChar char="⚫"/>
            </a:pPr>
            <a:r>
              <a:rPr lang="en-US"/>
              <a:t>Single-line comment</a:t>
            </a:r>
            <a:endParaRPr/>
          </a:p>
          <a:p>
            <a:pPr marL="1097280" lvl="3" indent="-228600" algn="l" rtl="0">
              <a:spcBef>
                <a:spcPts val="370"/>
              </a:spcBef>
              <a:spcAft>
                <a:spcPts val="0"/>
              </a:spcAft>
              <a:buSzPts val="1600"/>
              <a:buChar char="⚫"/>
            </a:pPr>
            <a:r>
              <a:rPr lang="en-US"/>
              <a:t>Use C’s comment /* .. */ OR Begin with </a:t>
            </a:r>
            <a:r>
              <a:rPr lang="en-US" b="1">
                <a:latin typeface="Courier New"/>
                <a:ea typeface="Courier New"/>
                <a:cs typeface="Courier New"/>
                <a:sym typeface="Courier New"/>
              </a:rPr>
              <a:t>// or </a:t>
            </a:r>
            <a:endParaRPr/>
          </a:p>
          <a:p>
            <a:pPr marL="548640" lvl="1" indent="-228600" algn="l" rtl="0">
              <a:spcBef>
                <a:spcPts val="370"/>
              </a:spcBef>
              <a:spcAft>
                <a:spcPts val="0"/>
              </a:spcAft>
              <a:buSzPts val="2040"/>
              <a:buChar char="⚫"/>
            </a:pPr>
            <a:r>
              <a:rPr lang="en-US"/>
              <a:t>Preprocessor directives</a:t>
            </a:r>
            <a:endParaRPr/>
          </a:p>
          <a:p>
            <a:pPr marL="822960" lvl="2" indent="-228600" algn="l" rtl="0">
              <a:spcBef>
                <a:spcPts val="370"/>
              </a:spcBef>
              <a:spcAft>
                <a:spcPts val="0"/>
              </a:spcAft>
              <a:buSzPts val="1700"/>
              <a:buChar char="⚫"/>
            </a:pPr>
            <a:r>
              <a:rPr lang="en-US"/>
              <a:t>Processed by preprocessor before compiling</a:t>
            </a:r>
            <a:endParaRPr/>
          </a:p>
          <a:p>
            <a:pPr marL="822960" lvl="2" indent="-228600" algn="l" rtl="0">
              <a:spcBef>
                <a:spcPts val="370"/>
              </a:spcBef>
              <a:spcAft>
                <a:spcPts val="0"/>
              </a:spcAft>
              <a:buSzPts val="1700"/>
              <a:buChar char="⚫"/>
            </a:pPr>
            <a:r>
              <a:rPr lang="en-US"/>
              <a:t>Begin with </a:t>
            </a:r>
            <a:r>
              <a:rPr lang="en-US" b="1">
                <a:latin typeface="Courier New"/>
                <a:ea typeface="Courier New"/>
                <a:cs typeface="Courier New"/>
                <a:sym typeface="Courier New"/>
              </a:rPr>
              <a:t>#</a:t>
            </a:r>
            <a:endParaRPr/>
          </a:p>
          <a:p>
            <a:pPr marL="822960" lvl="2" indent="-228600" algn="l" rtl="0">
              <a:spcBef>
                <a:spcPts val="370"/>
              </a:spcBef>
              <a:spcAft>
                <a:spcPts val="0"/>
              </a:spcAft>
              <a:buSzPts val="1700"/>
              <a:buNone/>
            </a:pPr>
            <a:endParaRPr b="1">
              <a:latin typeface="Courier New"/>
              <a:ea typeface="Courier New"/>
              <a:cs typeface="Courier New"/>
              <a:sym typeface="Courier New"/>
            </a:endParaRPr>
          </a:p>
          <a:p>
            <a:pPr marL="548640" lvl="1" indent="-228600" algn="l" rtl="0">
              <a:spcBef>
                <a:spcPts val="370"/>
              </a:spcBef>
              <a:spcAft>
                <a:spcPts val="0"/>
              </a:spcAft>
              <a:buSzPts val="2040"/>
              <a:buFont typeface="Times New Roman"/>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Basics of a C++ Program</a:t>
            </a:r>
            <a:endParaRPr/>
          </a:p>
        </p:txBody>
      </p:sp>
      <p:sp>
        <p:nvSpPr>
          <p:cNvPr id="378" name="Google Shape;378;p2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24</a:t>
            </a:fld>
            <a:endParaRPr/>
          </a:p>
        </p:txBody>
      </p:sp>
      <p:sp>
        <p:nvSpPr>
          <p:cNvPr id="379" name="Google Shape;379;p2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Common Input/output functions</a:t>
            </a:r>
            <a:endParaRPr/>
          </a:p>
          <a:p>
            <a:pPr marL="548640" lvl="1" indent="-228600" algn="l" rtl="0">
              <a:spcBef>
                <a:spcPts val="370"/>
              </a:spcBef>
              <a:spcAft>
                <a:spcPts val="0"/>
              </a:spcAft>
              <a:buSzPts val="2040"/>
              <a:buChar char="⚫"/>
            </a:pPr>
            <a:r>
              <a:rPr lang="en-US" b="1">
                <a:solidFill>
                  <a:srgbClr val="009999"/>
                </a:solidFill>
                <a:latin typeface="Courier New"/>
                <a:ea typeface="Courier New"/>
                <a:cs typeface="Courier New"/>
                <a:sym typeface="Courier New"/>
              </a:rPr>
              <a:t>cin</a:t>
            </a:r>
            <a:endParaRPr/>
          </a:p>
          <a:p>
            <a:pPr marL="822960" lvl="2" indent="-228600" algn="l" rtl="0">
              <a:spcBef>
                <a:spcPts val="370"/>
              </a:spcBef>
              <a:spcAft>
                <a:spcPts val="0"/>
              </a:spcAft>
              <a:buSzPts val="1700"/>
              <a:buChar char="⚫"/>
            </a:pPr>
            <a:r>
              <a:rPr lang="en-US"/>
              <a:t>Standard input stream</a:t>
            </a:r>
            <a:endParaRPr/>
          </a:p>
          <a:p>
            <a:pPr marL="822960" lvl="2" indent="-228600" algn="l" rtl="0">
              <a:spcBef>
                <a:spcPts val="370"/>
              </a:spcBef>
              <a:spcAft>
                <a:spcPts val="0"/>
              </a:spcAft>
              <a:buSzPts val="1700"/>
              <a:buChar char="⚫"/>
            </a:pPr>
            <a:r>
              <a:rPr lang="en-US"/>
              <a:t>Normally keyboard</a:t>
            </a:r>
            <a:endParaRPr/>
          </a:p>
          <a:p>
            <a:pPr marL="548640" lvl="1" indent="-228600" algn="l" rtl="0">
              <a:spcBef>
                <a:spcPts val="370"/>
              </a:spcBef>
              <a:spcAft>
                <a:spcPts val="0"/>
              </a:spcAft>
              <a:buSzPts val="2040"/>
              <a:buChar char="⚫"/>
            </a:pPr>
            <a:r>
              <a:rPr lang="en-US" b="1">
                <a:solidFill>
                  <a:srgbClr val="009999"/>
                </a:solidFill>
                <a:latin typeface="Courier New"/>
                <a:ea typeface="Courier New"/>
                <a:cs typeface="Courier New"/>
                <a:sym typeface="Courier New"/>
              </a:rPr>
              <a:t>cout</a:t>
            </a:r>
            <a:endParaRPr/>
          </a:p>
          <a:p>
            <a:pPr marL="822960" lvl="2" indent="-228600" algn="l" rtl="0">
              <a:spcBef>
                <a:spcPts val="370"/>
              </a:spcBef>
              <a:spcAft>
                <a:spcPts val="0"/>
              </a:spcAft>
              <a:buSzPts val="1700"/>
              <a:buChar char="⚫"/>
            </a:pPr>
            <a:r>
              <a:rPr lang="en-US"/>
              <a:t>Standard output stream</a:t>
            </a:r>
            <a:endParaRPr/>
          </a:p>
          <a:p>
            <a:pPr marL="822960" lvl="2" indent="-228600" algn="l" rtl="0">
              <a:spcBef>
                <a:spcPts val="370"/>
              </a:spcBef>
              <a:spcAft>
                <a:spcPts val="0"/>
              </a:spcAft>
              <a:buSzPts val="1700"/>
              <a:buChar char="⚫"/>
            </a:pPr>
            <a:r>
              <a:rPr lang="en-US"/>
              <a:t>Normally computer screen</a:t>
            </a:r>
            <a:endParaRPr/>
          </a:p>
          <a:p>
            <a:pPr marL="548640" lvl="1" indent="-228600" algn="l" rtl="0">
              <a:spcBef>
                <a:spcPts val="370"/>
              </a:spcBef>
              <a:spcAft>
                <a:spcPts val="0"/>
              </a:spcAft>
              <a:buSzPts val="2040"/>
              <a:buChar char="⚫"/>
            </a:pPr>
            <a:r>
              <a:rPr lang="en-US" b="1">
                <a:solidFill>
                  <a:srgbClr val="009999"/>
                </a:solidFill>
                <a:latin typeface="Courier New"/>
                <a:ea typeface="Courier New"/>
                <a:cs typeface="Courier New"/>
                <a:sym typeface="Courier New"/>
              </a:rPr>
              <a:t>cerr</a:t>
            </a:r>
            <a:endParaRPr/>
          </a:p>
          <a:p>
            <a:pPr marL="822960" lvl="2" indent="-228600" algn="l" rtl="0">
              <a:spcBef>
                <a:spcPts val="370"/>
              </a:spcBef>
              <a:spcAft>
                <a:spcPts val="0"/>
              </a:spcAft>
              <a:buSzPts val="1700"/>
              <a:buChar char="⚫"/>
            </a:pPr>
            <a:r>
              <a:rPr lang="en-US"/>
              <a:t>Standard error stream</a:t>
            </a:r>
            <a:endParaRPr/>
          </a:p>
          <a:p>
            <a:pPr marL="822960" lvl="2" indent="-228600" algn="l" rtl="0">
              <a:spcBef>
                <a:spcPts val="370"/>
              </a:spcBef>
              <a:spcAft>
                <a:spcPts val="0"/>
              </a:spcAft>
              <a:buSzPts val="1700"/>
              <a:buChar char="⚫"/>
            </a:pPr>
            <a:r>
              <a:rPr lang="en-US"/>
              <a:t>Display error messages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Basics of C++ program</a:t>
            </a:r>
            <a:endParaRPr/>
          </a:p>
        </p:txBody>
      </p:sp>
      <p:sp>
        <p:nvSpPr>
          <p:cNvPr id="385" name="Google Shape;385;p25"/>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 First C++ Program */  🡪</a:t>
            </a:r>
            <a:r>
              <a:rPr lang="en-US" b="1"/>
              <a:t>/*...*/ comments</a:t>
            </a:r>
            <a:r>
              <a:rPr lang="en-US"/>
              <a:t> are used for the documentation to understand the code to others. These comments are ignored by the compiler</a:t>
            </a:r>
            <a:endParaRPr/>
          </a:p>
          <a:p>
            <a:pPr marL="274320" lvl="0" indent="-274320" algn="l" rtl="0">
              <a:spcBef>
                <a:spcPts val="580"/>
              </a:spcBef>
              <a:spcAft>
                <a:spcPts val="0"/>
              </a:spcAft>
              <a:buSzPts val="2210"/>
              <a:buChar char="⚫"/>
            </a:pPr>
            <a:r>
              <a:rPr lang="en-US"/>
              <a:t>#include&lt;iostream&gt; 🡪It is a </a:t>
            </a:r>
            <a:r>
              <a:rPr lang="en-US" b="1"/>
              <a:t>preprocessor directive.</a:t>
            </a:r>
            <a:r>
              <a:rPr lang="en-US"/>
              <a:t> It contains the contents of </a:t>
            </a:r>
            <a:r>
              <a:rPr lang="en-US" b="1"/>
              <a:t>iostream header file</a:t>
            </a:r>
            <a:r>
              <a:rPr lang="en-US"/>
              <a:t> in the program before compilation. This header file is required for input output statements.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6"/>
          <p:cNvSpPr txBox="1">
            <a:spLocks noGrp="1"/>
          </p:cNvSpPr>
          <p:nvPr>
            <p:ph type="title"/>
          </p:nvPr>
        </p:nvSpPr>
        <p:spPr>
          <a:xfrm>
            <a:off x="457200" y="274638"/>
            <a:ext cx="8229600" cy="792162"/>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Structure of C++ program</a:t>
            </a:r>
            <a:endParaRPr/>
          </a:p>
        </p:txBody>
      </p:sp>
      <p:sp>
        <p:nvSpPr>
          <p:cNvPr id="391" name="Google Shape;391;p26"/>
          <p:cNvSpPr txBox="1">
            <a:spLocks noGrp="1"/>
          </p:cNvSpPr>
          <p:nvPr>
            <p:ph type="body" idx="1"/>
          </p:nvPr>
        </p:nvSpPr>
        <p:spPr>
          <a:xfrm>
            <a:off x="457200" y="1219200"/>
            <a:ext cx="8229600" cy="56388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700"/>
              <a:buChar char="⚫"/>
            </a:pPr>
            <a:r>
              <a:rPr lang="en-US" sz="2000"/>
              <a:t>int/void   -🡪Integer (int) returns a value. In the above program it returns value 0. Void does not return a value so there is no need to write </a:t>
            </a:r>
            <a:r>
              <a:rPr lang="en-US" sz="2000" b="1"/>
              <a:t>return</a:t>
            </a:r>
            <a:r>
              <a:rPr lang="en-US" sz="2000"/>
              <a:t> keyword.</a:t>
            </a:r>
            <a:endParaRPr/>
          </a:p>
          <a:p>
            <a:pPr marL="274320" lvl="0" indent="-274320" algn="l" rtl="0">
              <a:spcBef>
                <a:spcPts val="580"/>
              </a:spcBef>
              <a:spcAft>
                <a:spcPts val="0"/>
              </a:spcAft>
              <a:buSzPts val="680"/>
              <a:buNone/>
            </a:pPr>
            <a:endParaRPr sz="800"/>
          </a:p>
          <a:p>
            <a:pPr marL="274320" lvl="0" indent="-274320" algn="l" rtl="0">
              <a:spcBef>
                <a:spcPts val="580"/>
              </a:spcBef>
              <a:spcAft>
                <a:spcPts val="0"/>
              </a:spcAft>
              <a:buSzPts val="1700"/>
              <a:buChar char="⚫"/>
            </a:pPr>
            <a:r>
              <a:rPr lang="en-US" sz="2000"/>
              <a:t>main() 🡪It is an entry point of all the function where program execution begins. </a:t>
            </a:r>
            <a:endParaRPr/>
          </a:p>
          <a:p>
            <a:pPr marL="274320" lvl="0" indent="-231140" algn="l" rtl="0">
              <a:spcBef>
                <a:spcPts val="580"/>
              </a:spcBef>
              <a:spcAft>
                <a:spcPts val="0"/>
              </a:spcAft>
              <a:buSzPts val="680"/>
              <a:buNone/>
            </a:pPr>
            <a:endParaRPr sz="800"/>
          </a:p>
          <a:p>
            <a:pPr marL="274320" lvl="0" indent="-274320" algn="l" rtl="0">
              <a:spcBef>
                <a:spcPts val="580"/>
              </a:spcBef>
              <a:spcAft>
                <a:spcPts val="0"/>
              </a:spcAft>
              <a:buSzPts val="1700"/>
              <a:buChar char="⚫"/>
            </a:pPr>
            <a:r>
              <a:rPr lang="en-US" sz="2000"/>
              <a:t>Curly Braces {...}🡪It is used to group all statements together.</a:t>
            </a:r>
            <a:endParaRPr/>
          </a:p>
          <a:p>
            <a:pPr marL="274320" lvl="0" indent="-231140" algn="l" rtl="0">
              <a:spcBef>
                <a:spcPts val="580"/>
              </a:spcBef>
              <a:spcAft>
                <a:spcPts val="0"/>
              </a:spcAft>
              <a:buSzPts val="680"/>
              <a:buNone/>
            </a:pPr>
            <a:endParaRPr sz="800"/>
          </a:p>
          <a:p>
            <a:pPr marL="274320" lvl="0" indent="-274320" algn="l" rtl="0">
              <a:spcBef>
                <a:spcPts val="580"/>
              </a:spcBef>
              <a:spcAft>
                <a:spcPts val="0"/>
              </a:spcAft>
              <a:buSzPts val="1700"/>
              <a:buChar char="⚫"/>
            </a:pPr>
            <a:r>
              <a:rPr lang="en-US" sz="2000"/>
              <a:t>std::cout.🡪 It is requried when we use </a:t>
            </a:r>
            <a:r>
              <a:rPr lang="en-US" sz="2000" b="1"/>
              <a:t>#include . Std::cout</a:t>
            </a:r>
            <a:r>
              <a:rPr lang="en-US" sz="2000"/>
              <a:t> defines that we are using a name </a:t>
            </a:r>
            <a:r>
              <a:rPr lang="en-US" sz="2000" b="1"/>
              <a:t>(cout)</a:t>
            </a:r>
            <a:r>
              <a:rPr lang="en-US" sz="2000"/>
              <a:t> which belongs to </a:t>
            </a:r>
            <a:r>
              <a:rPr lang="en-US" sz="2000" b="1"/>
              <a:t>namespace std.</a:t>
            </a:r>
            <a:endParaRPr/>
          </a:p>
          <a:p>
            <a:pPr marL="274320" lvl="0" indent="-274320" algn="l" rtl="0">
              <a:spcBef>
                <a:spcPts val="580"/>
              </a:spcBef>
              <a:spcAft>
                <a:spcPts val="0"/>
              </a:spcAft>
              <a:buSzPts val="1700"/>
              <a:buChar char="⚫"/>
            </a:pPr>
            <a:r>
              <a:rPr lang="en-US" sz="2000" b="1"/>
              <a:t> Namespace</a:t>
            </a:r>
            <a:r>
              <a:rPr lang="en-US" sz="2000"/>
              <a:t> is a new concept introduced by ANSI where C++ standard libraries are defined.</a:t>
            </a:r>
            <a:br>
              <a:rPr lang="en-US" sz="2000"/>
            </a:br>
            <a:r>
              <a:rPr lang="en-US" sz="2000"/>
              <a:t>If </a:t>
            </a:r>
            <a:r>
              <a:rPr lang="en-US" sz="2000" b="1"/>
              <a:t>using namespace std</a:t>
            </a:r>
            <a:r>
              <a:rPr lang="en-US" sz="2000"/>
              <a:t> is placed into the program then it does not required to </a:t>
            </a:r>
            <a:r>
              <a:rPr lang="en-US" sz="2000" b="1"/>
              <a:t>write std::</a:t>
            </a:r>
            <a:r>
              <a:rPr lang="en-US" sz="2000"/>
              <a:t> throughout the code</a:t>
            </a:r>
            <a:r>
              <a:rPr lang="en-US" sz="2000">
                <a:solidFill>
                  <a:srgbClr val="FF0000"/>
                </a:solidFill>
              </a:rPr>
              <a:t>.  </a:t>
            </a:r>
            <a:r>
              <a:rPr lang="en-US" sz="2000" b="1">
                <a:solidFill>
                  <a:srgbClr val="FF0000"/>
                </a:solidFill>
              </a:rPr>
              <a:t>Namespace std</a:t>
            </a:r>
            <a:r>
              <a:rPr lang="en-US" sz="2000">
                <a:solidFill>
                  <a:srgbClr val="FF0000"/>
                </a:solidFill>
              </a:rPr>
              <a:t> contains all the classes, objects and functions of the standard C++ library.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7"/>
          <p:cNvSpPr txBox="1">
            <a:spLocks noGrp="1"/>
          </p:cNvSpPr>
          <p:nvPr>
            <p:ph type="title"/>
          </p:nvPr>
        </p:nvSpPr>
        <p:spPr>
          <a:xfrm>
            <a:off x="457200" y="274638"/>
            <a:ext cx="8229600" cy="792162"/>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Data Types</a:t>
            </a:r>
            <a:endParaRPr/>
          </a:p>
        </p:txBody>
      </p:sp>
      <p:sp>
        <p:nvSpPr>
          <p:cNvPr id="397" name="Google Shape;397;p27"/>
          <p:cNvSpPr txBox="1">
            <a:spLocks noGrp="1"/>
          </p:cNvSpPr>
          <p:nvPr>
            <p:ph type="body" idx="1"/>
          </p:nvPr>
        </p:nvSpPr>
        <p:spPr>
          <a:xfrm>
            <a:off x="457200" y="1066800"/>
            <a:ext cx="8229600" cy="5059363"/>
          </a:xfrm>
          <a:prstGeom prst="rect">
            <a:avLst/>
          </a:prstGeom>
          <a:noFill/>
          <a:ln>
            <a:noFill/>
          </a:ln>
        </p:spPr>
        <p:txBody>
          <a:bodyPr spcFirstLastPara="1" wrap="square" lIns="91425" tIns="45700" rIns="91425" bIns="45700" anchor="t" anchorCtr="0">
            <a:normAutofit fontScale="77500" lnSpcReduction="20000"/>
          </a:bodyPr>
          <a:lstStyle/>
          <a:p>
            <a:pPr marL="274320" lvl="0" indent="-274320" algn="l" rtl="0">
              <a:lnSpc>
                <a:spcPct val="90000"/>
              </a:lnSpc>
              <a:spcBef>
                <a:spcPts val="0"/>
              </a:spcBef>
              <a:spcAft>
                <a:spcPts val="0"/>
              </a:spcAft>
              <a:buClr>
                <a:schemeClr val="folHlink"/>
              </a:buClr>
              <a:buSzPct val="79999"/>
              <a:buNone/>
            </a:pPr>
            <a:r>
              <a:rPr lang="en-US" b="1">
                <a:solidFill>
                  <a:srgbClr val="FF0000"/>
                </a:solidFill>
                <a:latin typeface="Aharoni"/>
                <a:ea typeface="Aharoni"/>
                <a:cs typeface="Aharoni"/>
                <a:sym typeface="Aharoni"/>
              </a:rPr>
              <a:t>A </a:t>
            </a:r>
            <a:r>
              <a:rPr lang="en-US" b="1" i="1">
                <a:solidFill>
                  <a:srgbClr val="FF0000"/>
                </a:solidFill>
                <a:latin typeface="Aharoni"/>
                <a:ea typeface="Aharoni"/>
                <a:cs typeface="Aharoni"/>
                <a:sym typeface="Aharoni"/>
              </a:rPr>
              <a:t>type</a:t>
            </a:r>
            <a:r>
              <a:rPr lang="en-US" b="1">
                <a:solidFill>
                  <a:srgbClr val="FF0000"/>
                </a:solidFill>
                <a:latin typeface="Aharoni"/>
                <a:ea typeface="Aharoni"/>
                <a:cs typeface="Aharoni"/>
                <a:sym typeface="Aharoni"/>
              </a:rPr>
              <a:t> defines a set of values and a set of operations that can be applied on those values.  The set of values for each type is known as the domain for the type. </a:t>
            </a:r>
            <a:endParaRPr/>
          </a:p>
          <a:p>
            <a:pPr marL="274320" lvl="0" indent="-274320" algn="l" rtl="0">
              <a:lnSpc>
                <a:spcPct val="90000"/>
              </a:lnSpc>
              <a:spcBef>
                <a:spcPts val="580"/>
              </a:spcBef>
              <a:spcAft>
                <a:spcPts val="0"/>
              </a:spcAft>
              <a:buClr>
                <a:schemeClr val="folHlink"/>
              </a:buClr>
              <a:buSzPct val="79999"/>
              <a:buNone/>
            </a:pPr>
            <a:r>
              <a:rPr lang="en-US">
                <a:latin typeface="Aharoni"/>
                <a:ea typeface="Aharoni"/>
                <a:cs typeface="Aharoni"/>
                <a:sym typeface="Aharoni"/>
              </a:rPr>
              <a:t>Data</a:t>
            </a:r>
            <a:r>
              <a:rPr lang="en-US" b="1">
                <a:latin typeface="Aharoni"/>
                <a:ea typeface="Aharoni"/>
                <a:cs typeface="Aharoni"/>
                <a:sym typeface="Aharoni"/>
              </a:rPr>
              <a:t> </a:t>
            </a:r>
            <a:r>
              <a:rPr lang="en-US"/>
              <a:t>types in C++ is mainly divided into two types:</a:t>
            </a:r>
            <a:endParaRPr/>
          </a:p>
          <a:p>
            <a:pPr marL="274320" lvl="0" indent="-274320" algn="l" rtl="0">
              <a:spcBef>
                <a:spcPts val="580"/>
              </a:spcBef>
              <a:spcAft>
                <a:spcPts val="0"/>
              </a:spcAft>
              <a:buSzPct val="85000"/>
              <a:buChar char="⚫"/>
            </a:pPr>
            <a:r>
              <a:rPr lang="en-US" b="1"/>
              <a:t>Primitive Data Types</a:t>
            </a:r>
            <a:r>
              <a:rPr lang="en-US"/>
              <a:t>: These data types are built-in or predefined data types and can be used directly by the user to declare variables. Primitive data types includes:</a:t>
            </a:r>
            <a:endParaRPr/>
          </a:p>
          <a:p>
            <a:pPr marL="548640" lvl="1" indent="-228600" algn="l" rtl="0">
              <a:spcBef>
                <a:spcPts val="370"/>
              </a:spcBef>
              <a:spcAft>
                <a:spcPts val="0"/>
              </a:spcAft>
              <a:buSzPct val="85000"/>
              <a:buChar char="⚫"/>
            </a:pPr>
            <a:r>
              <a:rPr lang="en-US"/>
              <a:t>Integer</a:t>
            </a:r>
            <a:endParaRPr/>
          </a:p>
          <a:p>
            <a:pPr marL="548640" lvl="1" indent="-228600" algn="l" rtl="0">
              <a:spcBef>
                <a:spcPts val="370"/>
              </a:spcBef>
              <a:spcAft>
                <a:spcPts val="0"/>
              </a:spcAft>
              <a:buSzPct val="85000"/>
              <a:buChar char="⚫"/>
            </a:pPr>
            <a:r>
              <a:rPr lang="en-US"/>
              <a:t>Character</a:t>
            </a:r>
            <a:endParaRPr/>
          </a:p>
          <a:p>
            <a:pPr marL="548640" lvl="1" indent="-228600" algn="l" rtl="0">
              <a:spcBef>
                <a:spcPts val="370"/>
              </a:spcBef>
              <a:spcAft>
                <a:spcPts val="0"/>
              </a:spcAft>
              <a:buSzPct val="85000"/>
              <a:buChar char="⚫"/>
            </a:pPr>
            <a:r>
              <a:rPr lang="en-US"/>
              <a:t>Boolean</a:t>
            </a:r>
            <a:endParaRPr/>
          </a:p>
          <a:p>
            <a:pPr marL="548640" lvl="1" indent="-228600" algn="l" rtl="0">
              <a:spcBef>
                <a:spcPts val="370"/>
              </a:spcBef>
              <a:spcAft>
                <a:spcPts val="0"/>
              </a:spcAft>
              <a:buSzPct val="85000"/>
              <a:buChar char="⚫"/>
            </a:pPr>
            <a:r>
              <a:rPr lang="en-US"/>
              <a:t>Floating Point</a:t>
            </a:r>
            <a:endParaRPr/>
          </a:p>
          <a:p>
            <a:pPr marL="548640" lvl="1" indent="-228600" algn="l" rtl="0">
              <a:spcBef>
                <a:spcPts val="370"/>
              </a:spcBef>
              <a:spcAft>
                <a:spcPts val="0"/>
              </a:spcAft>
              <a:buSzPct val="85000"/>
              <a:buChar char="⚫"/>
            </a:pPr>
            <a:r>
              <a:rPr lang="en-US"/>
              <a:t>Double Floating Point</a:t>
            </a:r>
            <a:endParaRPr/>
          </a:p>
          <a:p>
            <a:pPr marL="548640" lvl="1" indent="-228600" algn="l" rtl="0">
              <a:spcBef>
                <a:spcPts val="370"/>
              </a:spcBef>
              <a:spcAft>
                <a:spcPts val="0"/>
              </a:spcAft>
              <a:buSzPct val="85000"/>
              <a:buChar char="⚫"/>
            </a:pPr>
            <a:r>
              <a:rPr lang="en-US"/>
              <a:t>Valueless or Void</a:t>
            </a:r>
            <a:endParaRPr/>
          </a:p>
          <a:p>
            <a:pPr marL="548640" lvl="1" indent="-228600" algn="l" rtl="0">
              <a:spcBef>
                <a:spcPts val="370"/>
              </a:spcBef>
              <a:spcAft>
                <a:spcPts val="0"/>
              </a:spcAft>
              <a:buSzPct val="85000"/>
              <a:buChar char="⚫"/>
            </a:pPr>
            <a:r>
              <a:rPr lang="en-US"/>
              <a:t>Wide Character </a:t>
            </a:r>
            <a:endParaRPr/>
          </a:p>
          <a:p>
            <a:pPr marL="548640" lvl="1" indent="-228600" algn="l" rtl="0">
              <a:spcBef>
                <a:spcPts val="370"/>
              </a:spcBef>
              <a:spcAft>
                <a:spcPts val="0"/>
              </a:spcAft>
              <a:buSzPct val="85000"/>
              <a:buChar char="⚫"/>
            </a:pPr>
            <a:r>
              <a:rPr lang="en-US"/>
              <a:t>Also : String</a:t>
            </a:r>
            <a:endParaRPr/>
          </a:p>
          <a:p>
            <a:pPr marL="548640" lvl="1" indent="-128206" algn="l" rtl="0">
              <a:spcBef>
                <a:spcPts val="370"/>
              </a:spcBef>
              <a:spcAft>
                <a:spcPts val="0"/>
              </a:spcAft>
              <a:buSzPct val="85000"/>
              <a:buNone/>
            </a:pPr>
            <a:endParaRPr/>
          </a:p>
          <a:p>
            <a:pPr marL="274320" lvl="0" indent="-274320" algn="l" rtl="0">
              <a:spcBef>
                <a:spcPts val="580"/>
              </a:spcBef>
              <a:spcAft>
                <a:spcPts val="0"/>
              </a:spcAft>
              <a:buSzPct val="85000"/>
              <a:buChar char="⚫"/>
            </a:pPr>
            <a:r>
              <a:rPr lang="en-US" b="1"/>
              <a:t>Abstract or user defined data type</a:t>
            </a:r>
            <a:r>
              <a:rPr lang="en-US"/>
              <a:t>: These data types are defined by user itself. Like, defining a class in C++ or a structure. </a:t>
            </a:r>
            <a:endParaRPr/>
          </a:p>
          <a:p>
            <a:pPr marL="274320" lvl="0" indent="-274320" algn="l" rtl="0">
              <a:spcBef>
                <a:spcPts val="580"/>
              </a:spcBef>
              <a:spcAft>
                <a:spcPts val="0"/>
              </a:spcAft>
              <a:buSzPct val="85000"/>
              <a:buNone/>
            </a:pPr>
            <a:endParaRPr/>
          </a:p>
        </p:txBody>
      </p:sp>
      <p:pic>
        <p:nvPicPr>
          <p:cNvPr id="398" name="Google Shape;398;p27"/>
          <p:cNvPicPr preferRelativeResize="0"/>
          <p:nvPr/>
        </p:nvPicPr>
        <p:blipFill rotWithShape="1">
          <a:blip r:embed="rId3">
            <a:alphaModFix/>
          </a:blip>
          <a:srcRect/>
          <a:stretch/>
        </p:blipFill>
        <p:spPr>
          <a:xfrm>
            <a:off x="4343400" y="2667000"/>
            <a:ext cx="3810000" cy="2390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8"/>
          <p:cNvSpPr txBox="1">
            <a:spLocks noGrp="1"/>
          </p:cNvSpPr>
          <p:nvPr>
            <p:ph type="title"/>
          </p:nvPr>
        </p:nvSpPr>
        <p:spPr>
          <a:xfrm>
            <a:off x="381000" y="0"/>
            <a:ext cx="8229600" cy="868362"/>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Data Types</a:t>
            </a:r>
            <a:endParaRPr/>
          </a:p>
        </p:txBody>
      </p:sp>
      <p:sp>
        <p:nvSpPr>
          <p:cNvPr id="404" name="Google Shape;404;p28"/>
          <p:cNvSpPr txBox="1">
            <a:spLocks noGrp="1"/>
          </p:cNvSpPr>
          <p:nvPr>
            <p:ph type="body" idx="1"/>
          </p:nvPr>
        </p:nvSpPr>
        <p:spPr>
          <a:xfrm>
            <a:off x="457200" y="685800"/>
            <a:ext cx="8458200" cy="59436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615"/>
              <a:buChar char="⚫"/>
            </a:pPr>
            <a:r>
              <a:rPr lang="en-US" sz="1900" b="1"/>
              <a:t>Integer</a:t>
            </a:r>
            <a:r>
              <a:rPr lang="en-US" sz="1900"/>
              <a:t>: Keyword used for integer data types is </a:t>
            </a:r>
            <a:r>
              <a:rPr lang="en-US" sz="1900" b="1"/>
              <a:t>int</a:t>
            </a:r>
            <a:r>
              <a:rPr lang="en-US" sz="1900"/>
              <a:t>. Integers typically requires 4 bytes of memory space and ranges from -2147483648 to 2147483647.</a:t>
            </a:r>
            <a:endParaRPr/>
          </a:p>
          <a:p>
            <a:pPr marL="274320" lvl="0" indent="-274320" algn="l" rtl="0">
              <a:spcBef>
                <a:spcPts val="580"/>
              </a:spcBef>
              <a:spcAft>
                <a:spcPts val="0"/>
              </a:spcAft>
              <a:buSzPts val="1615"/>
              <a:buChar char="⚫"/>
            </a:pPr>
            <a:r>
              <a:rPr lang="en-US" sz="1900"/>
              <a:t> </a:t>
            </a:r>
            <a:r>
              <a:rPr lang="en-US" sz="1900" b="1"/>
              <a:t>Character</a:t>
            </a:r>
            <a:r>
              <a:rPr lang="en-US" sz="1900"/>
              <a:t>: Character data type is used for storing characters. Keyword used for character data type is </a:t>
            </a:r>
            <a:r>
              <a:rPr lang="en-US" sz="1900" b="1"/>
              <a:t>char</a:t>
            </a:r>
            <a:r>
              <a:rPr lang="en-US" sz="1900"/>
              <a:t>. Characters typically requires 1 byte of memory</a:t>
            </a:r>
            <a:endParaRPr/>
          </a:p>
          <a:p>
            <a:pPr marL="274320" lvl="0" indent="-274320" algn="l" rtl="0">
              <a:spcBef>
                <a:spcPts val="580"/>
              </a:spcBef>
              <a:spcAft>
                <a:spcPts val="0"/>
              </a:spcAft>
              <a:buSzPts val="1615"/>
              <a:buChar char="⚫"/>
            </a:pPr>
            <a:r>
              <a:rPr lang="en-US" sz="1900" b="1"/>
              <a:t>Boolean</a:t>
            </a:r>
            <a:r>
              <a:rPr lang="en-US" sz="1900"/>
              <a:t>: Boolean data type is used for storing boolean or logical values. A boolean variable can store either </a:t>
            </a:r>
            <a:r>
              <a:rPr lang="en-US" sz="1900" i="1"/>
              <a:t>true </a:t>
            </a:r>
            <a:r>
              <a:rPr lang="en-US" sz="1900"/>
              <a:t>or </a:t>
            </a:r>
            <a:r>
              <a:rPr lang="en-US" sz="1900" i="1"/>
              <a:t>false</a:t>
            </a:r>
            <a:r>
              <a:rPr lang="en-US" sz="1900"/>
              <a:t>. Keyword used for boolean data type is </a:t>
            </a:r>
            <a:r>
              <a:rPr lang="en-US" sz="1900" b="1"/>
              <a:t>bool</a:t>
            </a:r>
            <a:r>
              <a:rPr lang="en-US" sz="1900"/>
              <a:t>. </a:t>
            </a:r>
            <a:endParaRPr/>
          </a:p>
          <a:p>
            <a:pPr marL="274320" lvl="0" indent="-274320" algn="l" rtl="0">
              <a:spcBef>
                <a:spcPts val="580"/>
              </a:spcBef>
              <a:spcAft>
                <a:spcPts val="0"/>
              </a:spcAft>
              <a:buSzPts val="1615"/>
              <a:buChar char="⚫"/>
            </a:pPr>
            <a:r>
              <a:rPr lang="en-US" sz="1900" b="1"/>
              <a:t>Floating Point</a:t>
            </a:r>
            <a:r>
              <a:rPr lang="en-US" sz="1900"/>
              <a:t>: Floating Point data type is used for storing single precision floating point values or decimal values. Keyword used for floating point data type is </a:t>
            </a:r>
            <a:r>
              <a:rPr lang="en-US" sz="1900" b="1"/>
              <a:t>float</a:t>
            </a:r>
            <a:r>
              <a:rPr lang="en-US" sz="1900"/>
              <a:t>. Float variables typically requires 4 byte of memory space. </a:t>
            </a:r>
            <a:endParaRPr/>
          </a:p>
          <a:p>
            <a:pPr marL="274320" lvl="0" indent="-274320" algn="l" rtl="0">
              <a:spcBef>
                <a:spcPts val="580"/>
              </a:spcBef>
              <a:spcAft>
                <a:spcPts val="0"/>
              </a:spcAft>
              <a:buSzPts val="1615"/>
              <a:buChar char="⚫"/>
            </a:pPr>
            <a:r>
              <a:rPr lang="en-US" sz="1900" b="1"/>
              <a:t>Double Floating Point</a:t>
            </a:r>
            <a:r>
              <a:rPr lang="en-US" sz="1900"/>
              <a:t>: Double Floating Point data type is used for storing double precision floating point values or decimal values. Keyword used for double floating point data type is </a:t>
            </a:r>
            <a:r>
              <a:rPr lang="en-US" sz="1900" b="1"/>
              <a:t>double</a:t>
            </a:r>
            <a:r>
              <a:rPr lang="en-US" sz="1900"/>
              <a:t>. Double variables typically requires 8 byte of memory space. </a:t>
            </a:r>
            <a:endParaRPr/>
          </a:p>
          <a:p>
            <a:pPr marL="274320" lvl="0" indent="-274320" algn="l" rtl="0">
              <a:spcBef>
                <a:spcPts val="580"/>
              </a:spcBef>
              <a:spcAft>
                <a:spcPts val="0"/>
              </a:spcAft>
              <a:buSzPts val="1615"/>
              <a:buChar char="⚫"/>
            </a:pPr>
            <a:r>
              <a:rPr lang="en-US" sz="1900" b="1"/>
              <a:t>void</a:t>
            </a:r>
            <a:r>
              <a:rPr lang="en-US" sz="1900"/>
              <a:t>: Void means without any value. void data type represents a valueless entity. Void data type is used for those function which does not returns a value. </a:t>
            </a:r>
            <a:endParaRPr/>
          </a:p>
          <a:p>
            <a:pPr marL="274320" lvl="0" indent="-274320" algn="l" rtl="0">
              <a:spcBef>
                <a:spcPts val="580"/>
              </a:spcBef>
              <a:spcAft>
                <a:spcPts val="0"/>
              </a:spcAft>
              <a:buSzPts val="1615"/>
              <a:buChar char="⚫"/>
            </a:pPr>
            <a:r>
              <a:rPr lang="en-US" sz="1900" b="1" u="sng">
                <a:solidFill>
                  <a:schemeClr val="hlink"/>
                </a:solidFill>
                <a:hlinkClick r:id="rId3"/>
              </a:rPr>
              <a:t>Wide Character</a:t>
            </a:r>
            <a:r>
              <a:rPr lang="en-US" sz="1900"/>
              <a:t>: Wide character data type is also a character data type but this data type has size greater than the normal 8-bit datatype. Represented by </a:t>
            </a:r>
            <a:r>
              <a:rPr lang="en-US" sz="1900" b="1"/>
              <a:t>wchar_t</a:t>
            </a:r>
            <a:r>
              <a:rPr lang="en-US" sz="1900"/>
              <a:t>. It is generally 2 or 4 bytes long. </a:t>
            </a:r>
            <a:endParaRPr/>
          </a:p>
          <a:p>
            <a:pPr marL="274320" lvl="0" indent="-171767" algn="l" rtl="0">
              <a:spcBef>
                <a:spcPts val="580"/>
              </a:spcBef>
              <a:spcAft>
                <a:spcPts val="0"/>
              </a:spcAft>
              <a:buSzPts val="1615"/>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2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Data Types</a:t>
            </a:r>
            <a:endParaRPr/>
          </a:p>
        </p:txBody>
      </p:sp>
      <p:sp>
        <p:nvSpPr>
          <p:cNvPr id="410" name="Google Shape;410;p29"/>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b="1"/>
              <a:t>Datatype Modifiers</a:t>
            </a:r>
            <a:r>
              <a:rPr lang="en-US"/>
              <a:t>: As the name implies, datatype modifiers are used with the built-in data types to modify the length of data that a particular data type can hold. Data type modifiers available in C++ are:</a:t>
            </a:r>
            <a:endParaRPr/>
          </a:p>
          <a:p>
            <a:pPr marL="274320" lvl="0" indent="-274320" algn="l" rtl="0">
              <a:spcBef>
                <a:spcPts val="580"/>
              </a:spcBef>
              <a:spcAft>
                <a:spcPts val="0"/>
              </a:spcAft>
              <a:buSzPts val="2210"/>
              <a:buChar char="⚫"/>
            </a:pPr>
            <a:r>
              <a:rPr lang="en-US" b="1"/>
              <a:t>Signed</a:t>
            </a:r>
            <a:endParaRPr/>
          </a:p>
          <a:p>
            <a:pPr marL="274320" lvl="0" indent="-274320" algn="l" rtl="0">
              <a:spcBef>
                <a:spcPts val="580"/>
              </a:spcBef>
              <a:spcAft>
                <a:spcPts val="0"/>
              </a:spcAft>
              <a:buSzPts val="2210"/>
              <a:buChar char="⚫"/>
            </a:pPr>
            <a:r>
              <a:rPr lang="en-US" b="1"/>
              <a:t>Unsigned</a:t>
            </a:r>
            <a:endParaRPr/>
          </a:p>
          <a:p>
            <a:pPr marL="274320" lvl="0" indent="-274320" algn="l" rtl="0">
              <a:spcBef>
                <a:spcPts val="580"/>
              </a:spcBef>
              <a:spcAft>
                <a:spcPts val="0"/>
              </a:spcAft>
              <a:buSzPts val="2210"/>
              <a:buChar char="⚫"/>
            </a:pPr>
            <a:r>
              <a:rPr lang="en-US" b="1"/>
              <a:t>Short</a:t>
            </a:r>
            <a:endParaRPr/>
          </a:p>
          <a:p>
            <a:pPr marL="274320" lvl="0" indent="-274320" algn="l" rtl="0">
              <a:spcBef>
                <a:spcPts val="580"/>
              </a:spcBef>
              <a:spcAft>
                <a:spcPts val="0"/>
              </a:spcAft>
              <a:buSzPts val="2210"/>
              <a:buChar char="⚫"/>
            </a:pPr>
            <a:r>
              <a:rPr lang="en-US" b="1"/>
              <a:t>Long</a:t>
            </a:r>
            <a:endParaRPr/>
          </a:p>
          <a:p>
            <a:pPr marL="274320" lvl="0" indent="-133985" algn="l" rtl="0">
              <a:spcBef>
                <a:spcPts val="580"/>
              </a:spcBef>
              <a:spcAft>
                <a:spcPts val="0"/>
              </a:spcAft>
              <a:buSzPts val="221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a:t>Need of Object-Oriented Programming</a:t>
            </a:r>
            <a:endParaRPr/>
          </a:p>
        </p:txBody>
      </p:sp>
      <p:pic>
        <p:nvPicPr>
          <p:cNvPr id="118" name="Google Shape;118;p3"/>
          <p:cNvPicPr preferRelativeResize="0">
            <a:picLocks noGrp="1"/>
          </p:cNvPicPr>
          <p:nvPr>
            <p:ph type="body" idx="1"/>
          </p:nvPr>
        </p:nvPicPr>
        <p:blipFill rotWithShape="1">
          <a:blip r:embed="rId3">
            <a:alphaModFix/>
          </a:blip>
          <a:srcRect/>
          <a:stretch/>
        </p:blipFill>
        <p:spPr>
          <a:xfrm>
            <a:off x="1371600" y="1371601"/>
            <a:ext cx="7239000" cy="436324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endParaRPr/>
          </a:p>
        </p:txBody>
      </p:sp>
      <p:pic>
        <p:nvPicPr>
          <p:cNvPr id="416" name="Google Shape;416;p30"/>
          <p:cNvPicPr preferRelativeResize="0">
            <a:picLocks noGrp="1"/>
          </p:cNvPicPr>
          <p:nvPr>
            <p:ph type="body" idx="1"/>
          </p:nvPr>
        </p:nvPicPr>
        <p:blipFill rotWithShape="1">
          <a:blip r:embed="rId3">
            <a:alphaModFix/>
          </a:blip>
          <a:srcRect/>
          <a:stretch/>
        </p:blipFill>
        <p:spPr>
          <a:xfrm>
            <a:off x="685800" y="533400"/>
            <a:ext cx="7239000" cy="6019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endParaRPr/>
          </a:p>
        </p:txBody>
      </p:sp>
      <p:sp>
        <p:nvSpPr>
          <p:cNvPr id="422" name="Google Shape;422;p3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The </a:t>
            </a:r>
            <a:r>
              <a:rPr lang="en-US" b="1">
                <a:solidFill>
                  <a:srgbClr val="FF0000"/>
                </a:solidFill>
                <a:latin typeface="Courier New"/>
                <a:ea typeface="Courier New"/>
                <a:cs typeface="Courier New"/>
                <a:sym typeface="Courier New"/>
              </a:rPr>
              <a:t>string</a:t>
            </a:r>
            <a:r>
              <a:rPr lang="en-US"/>
              <a:t> Type</a:t>
            </a:r>
            <a:endParaRPr/>
          </a:p>
          <a:p>
            <a:pPr marL="548640" lvl="1" indent="-228600" algn="l" rtl="0">
              <a:spcBef>
                <a:spcPts val="370"/>
              </a:spcBef>
              <a:spcAft>
                <a:spcPts val="0"/>
              </a:spcAft>
              <a:buSzPts val="2040"/>
              <a:buChar char="⚫"/>
            </a:pPr>
            <a:r>
              <a:rPr lang="en-US"/>
              <a:t>a programmer-defined type</a:t>
            </a:r>
            <a:endParaRPr/>
          </a:p>
          <a:p>
            <a:pPr marL="548640" lvl="1" indent="-228600" algn="l" rtl="0">
              <a:spcBef>
                <a:spcPts val="370"/>
              </a:spcBef>
              <a:spcAft>
                <a:spcPts val="0"/>
              </a:spcAft>
              <a:buSzPts val="2040"/>
              <a:buChar char="⚫"/>
            </a:pPr>
            <a:r>
              <a:rPr lang="en-US"/>
              <a:t>requires   </a:t>
            </a:r>
            <a:r>
              <a:rPr lang="en-US" sz="3200" b="1">
                <a:solidFill>
                  <a:srgbClr val="FF0000"/>
                </a:solidFill>
                <a:latin typeface="Courier New"/>
                <a:ea typeface="Courier New"/>
                <a:cs typeface="Courier New"/>
                <a:sym typeface="Courier New"/>
              </a:rPr>
              <a:t>#include &lt;string&gt;</a:t>
            </a:r>
            <a:endParaRPr/>
          </a:p>
          <a:p>
            <a:pPr marL="274320" lvl="0" indent="-274320" algn="l" rtl="0">
              <a:spcBef>
                <a:spcPts val="580"/>
              </a:spcBef>
              <a:spcAft>
                <a:spcPts val="0"/>
              </a:spcAft>
              <a:buSzPts val="2210"/>
              <a:buChar char="⚫"/>
            </a:pPr>
            <a:r>
              <a:rPr lang="en-US"/>
              <a:t>A string is a sequence of characters</a:t>
            </a:r>
            <a:endParaRPr/>
          </a:p>
          <a:p>
            <a:pPr marL="274320" lvl="0" indent="-274320" algn="ctr" rtl="0">
              <a:spcBef>
                <a:spcPts val="580"/>
              </a:spcBef>
              <a:spcAft>
                <a:spcPts val="0"/>
              </a:spcAft>
              <a:buSzPts val="2210"/>
              <a:buFont typeface="Noto Sans Symbols"/>
              <a:buNone/>
            </a:pPr>
            <a:r>
              <a:rPr lang="en-US" b="1">
                <a:solidFill>
                  <a:srgbClr val="FF0000"/>
                </a:solidFill>
                <a:latin typeface="Courier New"/>
                <a:ea typeface="Courier New"/>
                <a:cs typeface="Courier New"/>
                <a:sym typeface="Courier New"/>
              </a:rPr>
              <a:t>"Hi Mom"</a:t>
            </a:r>
            <a:endParaRPr/>
          </a:p>
          <a:p>
            <a:pPr marL="274320" lvl="0" indent="-274320" algn="ctr" rtl="0">
              <a:spcBef>
                <a:spcPts val="580"/>
              </a:spcBef>
              <a:spcAft>
                <a:spcPts val="0"/>
              </a:spcAft>
              <a:buSzPts val="2210"/>
              <a:buFont typeface="Noto Sans Symbols"/>
              <a:buNone/>
            </a:pPr>
            <a:r>
              <a:rPr lang="en-US" b="1">
                <a:solidFill>
                  <a:srgbClr val="FF0000"/>
                </a:solidFill>
                <a:latin typeface="Courier New"/>
                <a:ea typeface="Courier New"/>
                <a:cs typeface="Courier New"/>
                <a:sym typeface="Courier New"/>
              </a:rPr>
              <a:t>"We're Number 1!"</a:t>
            </a:r>
            <a:endParaRPr/>
          </a:p>
          <a:p>
            <a:pPr marL="274320" lvl="0" indent="-274320" algn="ctr" rtl="0">
              <a:spcBef>
                <a:spcPts val="580"/>
              </a:spcBef>
              <a:spcAft>
                <a:spcPts val="0"/>
              </a:spcAft>
              <a:buSzPts val="2210"/>
              <a:buFont typeface="Noto Sans Symbols"/>
              <a:buNone/>
            </a:pPr>
            <a:r>
              <a:rPr lang="en-US" b="1">
                <a:solidFill>
                  <a:srgbClr val="FF0000"/>
                </a:solidFill>
                <a:latin typeface="Courier New"/>
                <a:ea typeface="Courier New"/>
                <a:cs typeface="Courier New"/>
                <a:sym typeface="Courier New"/>
              </a:rPr>
              <a:t>"75607"</a:t>
            </a:r>
            <a:endParaRPr/>
          </a:p>
          <a:p>
            <a:pPr marL="274320" lvl="0" indent="-133985" algn="l" rtl="0">
              <a:spcBef>
                <a:spcPts val="580"/>
              </a:spcBef>
              <a:spcAft>
                <a:spcPts val="0"/>
              </a:spcAft>
              <a:buSzPts val="221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C++ program using data types</a:t>
            </a:r>
            <a:endParaRPr/>
          </a:p>
        </p:txBody>
      </p:sp>
      <p:sp>
        <p:nvSpPr>
          <p:cNvPr id="428" name="Google Shape;428;p32"/>
          <p:cNvSpPr txBox="1">
            <a:spLocks noGrp="1"/>
          </p:cNvSpPr>
          <p:nvPr>
            <p:ph type="body" idx="1"/>
          </p:nvPr>
        </p:nvSpPr>
        <p:spPr>
          <a:xfrm>
            <a:off x="457200" y="1219200"/>
            <a:ext cx="8229600" cy="5105400"/>
          </a:xfrm>
          <a:prstGeom prst="rect">
            <a:avLst/>
          </a:prstGeom>
          <a:noFill/>
          <a:ln>
            <a:noFill/>
          </a:ln>
        </p:spPr>
        <p:txBody>
          <a:bodyPr spcFirstLastPara="1" wrap="square" lIns="91425" tIns="45700" rIns="91425" bIns="45700" anchor="t" anchorCtr="0">
            <a:normAutofit fontScale="47500" lnSpcReduction="20000"/>
          </a:bodyPr>
          <a:lstStyle/>
          <a:p>
            <a:pPr marL="274320" lvl="0" indent="-274320" algn="l" rtl="0">
              <a:spcBef>
                <a:spcPts val="0"/>
              </a:spcBef>
              <a:spcAft>
                <a:spcPts val="0"/>
              </a:spcAft>
              <a:buSzPct val="85000"/>
              <a:buNone/>
            </a:pPr>
            <a:r>
              <a:rPr lang="en-US" sz="3800"/>
              <a:t>// C++ program to sizes of data types</a:t>
            </a:r>
            <a:endParaRPr/>
          </a:p>
          <a:p>
            <a:pPr marL="274320" lvl="0" indent="-274320" algn="l" rtl="0">
              <a:spcBef>
                <a:spcPts val="580"/>
              </a:spcBef>
              <a:spcAft>
                <a:spcPts val="0"/>
              </a:spcAft>
              <a:buSzPct val="85000"/>
              <a:buNone/>
            </a:pPr>
            <a:r>
              <a:rPr lang="en-US" sz="3800"/>
              <a:t>#include&lt;iostream&gt;</a:t>
            </a:r>
            <a:endParaRPr/>
          </a:p>
          <a:p>
            <a:pPr marL="274320" lvl="0" indent="-274320" algn="l" rtl="0">
              <a:spcBef>
                <a:spcPts val="580"/>
              </a:spcBef>
              <a:spcAft>
                <a:spcPts val="0"/>
              </a:spcAft>
              <a:buSzPct val="85000"/>
              <a:buNone/>
            </a:pPr>
            <a:r>
              <a:rPr lang="en-US" sz="3800"/>
              <a:t>using namespace std;</a:t>
            </a:r>
            <a:endParaRPr/>
          </a:p>
          <a:p>
            <a:pPr marL="274320" lvl="0" indent="-274320" algn="l" rtl="0">
              <a:spcBef>
                <a:spcPts val="580"/>
              </a:spcBef>
              <a:spcAft>
                <a:spcPts val="0"/>
              </a:spcAft>
              <a:buSzPct val="85000"/>
              <a:buNone/>
            </a:pPr>
            <a:r>
              <a:rPr lang="en-US" sz="3800"/>
              <a:t> int main()</a:t>
            </a:r>
            <a:endParaRPr/>
          </a:p>
          <a:p>
            <a:pPr marL="274320" lvl="0" indent="-274320" algn="l" rtl="0">
              <a:spcBef>
                <a:spcPts val="580"/>
              </a:spcBef>
              <a:spcAft>
                <a:spcPts val="0"/>
              </a:spcAft>
              <a:buSzPct val="85000"/>
              <a:buNone/>
            </a:pPr>
            <a:r>
              <a:rPr lang="en-US" sz="3800"/>
              <a:t>{</a:t>
            </a:r>
            <a:endParaRPr/>
          </a:p>
          <a:p>
            <a:pPr marL="274320" lvl="0" indent="-274320" algn="l" rtl="0">
              <a:spcBef>
                <a:spcPts val="580"/>
              </a:spcBef>
              <a:spcAft>
                <a:spcPts val="0"/>
              </a:spcAft>
              <a:buSzPct val="85000"/>
              <a:buNone/>
            </a:pPr>
            <a:r>
              <a:rPr lang="en-US" sz="3800"/>
              <a:t>    cout &lt;&lt; "Size of char : " &lt;&lt; sizeof(char) &lt;&lt; " byte" &lt;&lt; endl;</a:t>
            </a:r>
            <a:endParaRPr/>
          </a:p>
          <a:p>
            <a:pPr marL="274320" lvl="0" indent="-274320" algn="l" rtl="0">
              <a:spcBef>
                <a:spcPts val="580"/>
              </a:spcBef>
              <a:spcAft>
                <a:spcPts val="0"/>
              </a:spcAft>
              <a:buSzPct val="85000"/>
              <a:buNone/>
            </a:pPr>
            <a:r>
              <a:rPr lang="en-US" sz="3800"/>
              <a:t>    cout &lt;&lt; "Size of int : " &lt;&lt; sizeof(int) &lt;&lt; " bytes" &lt;&lt; endl;</a:t>
            </a:r>
            <a:endParaRPr/>
          </a:p>
          <a:p>
            <a:pPr marL="274320" lvl="0" indent="-274320" algn="l" rtl="0">
              <a:spcBef>
                <a:spcPts val="580"/>
              </a:spcBef>
              <a:spcAft>
                <a:spcPts val="0"/>
              </a:spcAft>
              <a:buSzPct val="85000"/>
              <a:buNone/>
            </a:pPr>
            <a:r>
              <a:rPr lang="en-US" sz="3800"/>
              <a:t>    cout &lt;&lt; "Size of short int : " &lt;&lt; sizeof(short int) &lt;&lt; " bytes" &lt;&lt; endl;</a:t>
            </a:r>
            <a:endParaRPr/>
          </a:p>
          <a:p>
            <a:pPr marL="274320" lvl="0" indent="-274320" algn="l" rtl="0">
              <a:spcBef>
                <a:spcPts val="580"/>
              </a:spcBef>
              <a:spcAft>
                <a:spcPts val="0"/>
              </a:spcAft>
              <a:buSzPct val="85000"/>
              <a:buNone/>
            </a:pPr>
            <a:r>
              <a:rPr lang="en-US" sz="3800"/>
              <a:t>    cout &lt;&lt; "Size of long int : " &lt;&lt; sizeof(long int) &lt;&lt; " bytes" &lt;&lt; endl;</a:t>
            </a:r>
            <a:endParaRPr/>
          </a:p>
          <a:p>
            <a:pPr marL="274320" lvl="0" indent="-274320" algn="l" rtl="0">
              <a:spcBef>
                <a:spcPts val="580"/>
              </a:spcBef>
              <a:spcAft>
                <a:spcPts val="0"/>
              </a:spcAft>
              <a:buSzPct val="85000"/>
              <a:buNone/>
            </a:pPr>
            <a:r>
              <a:rPr lang="en-US" sz="3800"/>
              <a:t>    cout &lt;&lt; "Size of signed long int : " &lt;&lt; sizeof(signed long int) &lt;&lt; " bytes" &lt;&lt; endl;</a:t>
            </a:r>
            <a:endParaRPr/>
          </a:p>
          <a:p>
            <a:pPr marL="274320" lvl="0" indent="-274320" algn="l" rtl="0">
              <a:spcBef>
                <a:spcPts val="580"/>
              </a:spcBef>
              <a:spcAft>
                <a:spcPts val="0"/>
              </a:spcAft>
              <a:buSzPct val="85000"/>
              <a:buNone/>
            </a:pPr>
            <a:r>
              <a:rPr lang="en-US" sz="3800"/>
              <a:t>    cout &lt;&lt; "Size of unsigned long int : " &lt;&lt; sizeof(unsigned int) &lt;&lt; " bytes" &lt;&lt; endl;</a:t>
            </a:r>
            <a:endParaRPr/>
          </a:p>
          <a:p>
            <a:pPr marL="274320" lvl="0" indent="-274320" algn="l" rtl="0">
              <a:spcBef>
                <a:spcPts val="580"/>
              </a:spcBef>
              <a:spcAft>
                <a:spcPts val="0"/>
              </a:spcAft>
              <a:buSzPct val="85000"/>
              <a:buNone/>
            </a:pPr>
            <a:r>
              <a:rPr lang="en-US" sz="3800"/>
              <a:t>    cout &lt;&lt; "Size of float : " &lt;&lt; sizeof(float) &lt;&lt; " bytes" &lt;&lt;endl;</a:t>
            </a:r>
            <a:endParaRPr/>
          </a:p>
          <a:p>
            <a:pPr marL="274320" lvl="0" indent="-274320" algn="l" rtl="0">
              <a:spcBef>
                <a:spcPts val="580"/>
              </a:spcBef>
              <a:spcAft>
                <a:spcPts val="0"/>
              </a:spcAft>
              <a:buSzPct val="85000"/>
              <a:buNone/>
            </a:pPr>
            <a:r>
              <a:rPr lang="en-US" sz="3800"/>
              <a:t>    cout &lt;&lt; "Size of double : " &lt;&lt; sizeof(double) &lt;&lt; " bytes" &lt;&lt; endl;</a:t>
            </a:r>
            <a:endParaRPr/>
          </a:p>
          <a:p>
            <a:pPr marL="274320" lvl="0" indent="-274320" algn="l" rtl="0">
              <a:spcBef>
                <a:spcPts val="580"/>
              </a:spcBef>
              <a:spcAft>
                <a:spcPts val="0"/>
              </a:spcAft>
              <a:buSzPct val="85000"/>
              <a:buNone/>
            </a:pPr>
            <a:r>
              <a:rPr lang="en-US" sz="3800"/>
              <a:t>    cout &lt;&lt; "Size of wchar_t : " &lt;&lt; sizeof(wchar_t) &lt;&lt; " bytes" &lt;&lt;endl;</a:t>
            </a:r>
            <a:endParaRPr/>
          </a:p>
          <a:p>
            <a:pPr marL="274320" lvl="0" indent="-274320" algn="l" rtl="0">
              <a:spcBef>
                <a:spcPts val="580"/>
              </a:spcBef>
              <a:spcAft>
                <a:spcPts val="0"/>
              </a:spcAft>
              <a:buSzPct val="85000"/>
              <a:buNone/>
            </a:pPr>
            <a:r>
              <a:rPr lang="en-US" sz="3800"/>
              <a:t>    return 0;</a:t>
            </a:r>
            <a:endParaRPr/>
          </a:p>
          <a:p>
            <a:pPr marL="274320" lvl="0" indent="-274320" algn="l" rtl="0">
              <a:spcBef>
                <a:spcPts val="580"/>
              </a:spcBef>
              <a:spcAft>
                <a:spcPts val="0"/>
              </a:spcAft>
              <a:buSzPct val="85000"/>
              <a:buNone/>
            </a:pPr>
            <a:r>
              <a:rPr lang="en-US" sz="3800"/>
              <a:t>}</a:t>
            </a:r>
            <a:endParaRPr/>
          </a:p>
          <a:p>
            <a:pPr marL="274320" lvl="0" indent="-207660" algn="l" rtl="0">
              <a:spcBef>
                <a:spcPts val="580"/>
              </a:spcBef>
              <a:spcAft>
                <a:spcPts val="0"/>
              </a:spcAft>
              <a:buSzPct val="850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Input</a:t>
            </a:r>
            <a:endParaRPr/>
          </a:p>
        </p:txBody>
      </p:sp>
      <p:sp>
        <p:nvSpPr>
          <p:cNvPr id="434" name="Google Shape;434;p3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609600" lvl="0" indent="-609600" algn="l" rtl="0">
              <a:spcBef>
                <a:spcPts val="0"/>
              </a:spcBef>
              <a:spcAft>
                <a:spcPts val="0"/>
              </a:spcAft>
              <a:buSzPts val="2210"/>
              <a:buChar char="⚫"/>
            </a:pPr>
            <a:r>
              <a:rPr lang="en-US"/>
              <a:t>Storing data in the computer's memory requires two steps</a:t>
            </a:r>
            <a:endParaRPr/>
          </a:p>
          <a:p>
            <a:pPr marL="990600" lvl="1" indent="-533400" algn="l" rtl="0">
              <a:spcBef>
                <a:spcPts val="370"/>
              </a:spcBef>
              <a:spcAft>
                <a:spcPts val="0"/>
              </a:spcAft>
              <a:buSzPts val="2040"/>
              <a:buFont typeface="Times New Roman"/>
              <a:buAutoNum type="arabicPeriod"/>
            </a:pPr>
            <a:r>
              <a:rPr lang="en-US"/>
              <a:t>Allocate the memory by declaring a variable</a:t>
            </a:r>
            <a:endParaRPr/>
          </a:p>
          <a:p>
            <a:pPr marL="990600" lvl="1" indent="-533400" algn="l" rtl="0">
              <a:spcBef>
                <a:spcPts val="370"/>
              </a:spcBef>
              <a:spcAft>
                <a:spcPts val="0"/>
              </a:spcAft>
              <a:buSzPts val="2040"/>
              <a:buFont typeface="Times New Roman"/>
              <a:buAutoNum type="arabicPeriod"/>
            </a:pPr>
            <a:r>
              <a:rPr lang="en-US"/>
              <a:t>Have the program fetch a value from the input device and place it in the allocated memory location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Constants in c++</a:t>
            </a:r>
            <a:endParaRPr/>
          </a:p>
        </p:txBody>
      </p:sp>
      <p:sp>
        <p:nvSpPr>
          <p:cNvPr id="440" name="Google Shape;440;p3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Integer data(decimal, octal, hexa)</a:t>
            </a:r>
            <a:endParaRPr/>
          </a:p>
          <a:p>
            <a:pPr marL="274320" lvl="0" indent="-274320" algn="l" rtl="0">
              <a:spcBef>
                <a:spcPts val="580"/>
              </a:spcBef>
              <a:spcAft>
                <a:spcPts val="0"/>
              </a:spcAft>
              <a:buSzPts val="2210"/>
              <a:buChar char="⚫"/>
            </a:pPr>
            <a:r>
              <a:rPr lang="en-US"/>
              <a:t>Floating point</a:t>
            </a:r>
            <a:endParaRPr/>
          </a:p>
          <a:p>
            <a:pPr marL="274320" lvl="0" indent="-274320" algn="l" rtl="0">
              <a:spcBef>
                <a:spcPts val="580"/>
              </a:spcBef>
              <a:spcAft>
                <a:spcPts val="0"/>
              </a:spcAft>
              <a:buSzPts val="2210"/>
              <a:buChar char="⚫"/>
            </a:pPr>
            <a:r>
              <a:rPr lang="en-US"/>
              <a:t>Character </a:t>
            </a:r>
            <a:endParaRPr/>
          </a:p>
          <a:p>
            <a:pPr marL="274320" lvl="0" indent="-274320" algn="l" rtl="0">
              <a:spcBef>
                <a:spcPts val="580"/>
              </a:spcBef>
              <a:spcAft>
                <a:spcPts val="0"/>
              </a:spcAft>
              <a:buSzPts val="2210"/>
              <a:buChar char="⚫"/>
            </a:pPr>
            <a:r>
              <a:rPr lang="en-US"/>
              <a:t>String</a:t>
            </a:r>
            <a:endParaRPr/>
          </a:p>
          <a:p>
            <a:pPr marL="274320" lvl="0" indent="-133985" algn="l" rtl="0">
              <a:spcBef>
                <a:spcPts val="580"/>
              </a:spcBef>
              <a:spcAft>
                <a:spcPts val="0"/>
              </a:spcAft>
              <a:buSzPts val="221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Special Character Constant</a:t>
            </a:r>
            <a:endParaRPr/>
          </a:p>
        </p:txBody>
      </p:sp>
      <p:pic>
        <p:nvPicPr>
          <p:cNvPr id="446" name="Google Shape;446;p35"/>
          <p:cNvPicPr preferRelativeResize="0">
            <a:picLocks noGrp="1"/>
          </p:cNvPicPr>
          <p:nvPr>
            <p:ph type="body" idx="1"/>
          </p:nvPr>
        </p:nvPicPr>
        <p:blipFill rotWithShape="1">
          <a:blip r:embed="rId3">
            <a:alphaModFix/>
          </a:blip>
          <a:srcRect/>
          <a:stretch/>
        </p:blipFill>
        <p:spPr>
          <a:xfrm>
            <a:off x="1600200" y="1905000"/>
            <a:ext cx="5386387" cy="4114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Variables</a:t>
            </a:r>
            <a:endParaRPr/>
          </a:p>
        </p:txBody>
      </p:sp>
      <p:sp>
        <p:nvSpPr>
          <p:cNvPr id="452" name="Google Shape;452;p36"/>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A variable definition means to tell the compiler where and how much to create the storage for the variable.</a:t>
            </a:r>
            <a:endParaRPr/>
          </a:p>
          <a:p>
            <a:pPr marL="274320" lvl="0" indent="-133985" algn="l" rtl="0">
              <a:spcBef>
                <a:spcPts val="580"/>
              </a:spcBef>
              <a:spcAft>
                <a:spcPts val="0"/>
              </a:spcAft>
              <a:buSzPts val="2210"/>
              <a:buNone/>
            </a:pPr>
            <a:endParaRPr/>
          </a:p>
        </p:txBody>
      </p:sp>
      <p:pic>
        <p:nvPicPr>
          <p:cNvPr id="453" name="Google Shape;453;p36"/>
          <p:cNvPicPr preferRelativeResize="0"/>
          <p:nvPr/>
        </p:nvPicPr>
        <p:blipFill rotWithShape="1">
          <a:blip r:embed="rId3">
            <a:alphaModFix/>
          </a:blip>
          <a:srcRect/>
          <a:stretch/>
        </p:blipFill>
        <p:spPr>
          <a:xfrm>
            <a:off x="1905000" y="3352800"/>
            <a:ext cx="4819650" cy="3038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Variables</a:t>
            </a:r>
            <a:endParaRPr/>
          </a:p>
        </p:txBody>
      </p:sp>
      <p:sp>
        <p:nvSpPr>
          <p:cNvPr id="459" name="Google Shape;459;p37"/>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Rules for identifiers</a:t>
            </a:r>
            <a:endParaRPr/>
          </a:p>
          <a:p>
            <a:pPr marL="548640" lvl="1" indent="-228600" algn="l" rtl="0">
              <a:spcBef>
                <a:spcPts val="370"/>
              </a:spcBef>
              <a:spcAft>
                <a:spcPts val="0"/>
              </a:spcAft>
              <a:buSzPts val="2040"/>
              <a:buChar char="⚫"/>
            </a:pPr>
            <a:r>
              <a:rPr lang="en-US"/>
              <a:t>must begin with letter or the underscore _</a:t>
            </a:r>
            <a:endParaRPr/>
          </a:p>
          <a:p>
            <a:pPr marL="548640" lvl="1" indent="-228600" algn="l" rtl="0">
              <a:spcBef>
                <a:spcPts val="370"/>
              </a:spcBef>
              <a:spcAft>
                <a:spcPts val="0"/>
              </a:spcAft>
              <a:buSzPts val="2040"/>
              <a:buChar char="⚫"/>
            </a:pPr>
            <a:r>
              <a:rPr lang="en-US"/>
              <a:t>followed by any combination of numerals or letters</a:t>
            </a:r>
            <a:endParaRPr/>
          </a:p>
          <a:p>
            <a:pPr marL="548640" lvl="1" indent="-228600" algn="l" rtl="0">
              <a:spcBef>
                <a:spcPts val="370"/>
              </a:spcBef>
              <a:spcAft>
                <a:spcPts val="0"/>
              </a:spcAft>
              <a:buSzPts val="2040"/>
              <a:buChar char="⚫"/>
            </a:pPr>
            <a:r>
              <a:rPr lang="en-US"/>
              <a:t>recommend meaningful identifiers</a:t>
            </a:r>
            <a:endParaRPr/>
          </a:p>
          <a:p>
            <a:pPr marL="274320" lvl="0" indent="-133985" algn="l" rtl="0">
              <a:spcBef>
                <a:spcPts val="580"/>
              </a:spcBef>
              <a:spcAft>
                <a:spcPts val="0"/>
              </a:spcAft>
              <a:buSzPts val="221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Keywords  - Reserved words</a:t>
            </a:r>
            <a:endParaRPr/>
          </a:p>
        </p:txBody>
      </p:sp>
      <p:graphicFrame>
        <p:nvGraphicFramePr>
          <p:cNvPr id="465" name="Google Shape;465;p38"/>
          <p:cNvGraphicFramePr/>
          <p:nvPr/>
        </p:nvGraphicFramePr>
        <p:xfrm>
          <a:off x="1905000" y="1371600"/>
          <a:ext cx="5988050" cy="5181600"/>
        </p:xfrm>
        <a:graphic>
          <a:graphicData uri="http://schemas.openxmlformats.org/presentationml/2006/ole">
            <mc:AlternateContent xmlns:mc="http://schemas.openxmlformats.org/markup-compatibility/2006">
              <mc:Choice xmlns:v="urn:schemas-microsoft-com:vml" Requires="v">
                <p:oleObj spid="_x0000_s1027" r:id="rId4" imgW="5988050" imgH="5181600" progId="Word.Document.8">
                  <p:embed/>
                </p:oleObj>
              </mc:Choice>
              <mc:Fallback>
                <p:oleObj r:id="rId4" imgW="5988050" imgH="5181600" progId="Word.Document.8">
                  <p:embed/>
                  <p:pic>
                    <p:nvPicPr>
                      <p:cNvPr id="465" name="Google Shape;465;p38"/>
                      <p:cNvPicPr preferRelativeResize="0"/>
                      <p:nvPr/>
                    </p:nvPicPr>
                    <p:blipFill rotWithShape="1">
                      <a:blip r:embed="rId5">
                        <a:alphaModFix/>
                      </a:blip>
                      <a:srcRect/>
                      <a:stretch/>
                    </p:blipFill>
                    <p:spPr>
                      <a:xfrm>
                        <a:off x="1905000" y="1371600"/>
                        <a:ext cx="5988050" cy="5181600"/>
                      </a:xfrm>
                      <a:prstGeom prst="rect">
                        <a:avLst/>
                      </a:prstGeom>
                      <a:noFill/>
                      <a:ln>
                        <a:noFill/>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Declarations</a:t>
            </a:r>
            <a:endParaRPr/>
          </a:p>
        </p:txBody>
      </p:sp>
      <p:sp>
        <p:nvSpPr>
          <p:cNvPr id="471" name="Google Shape;471;p39"/>
          <p:cNvSpPr txBox="1">
            <a:spLocks noGrp="1"/>
          </p:cNvSpPr>
          <p:nvPr>
            <p:ph type="body" idx="1"/>
          </p:nvPr>
        </p:nvSpPr>
        <p:spPr>
          <a:xfrm>
            <a:off x="457200" y="1219200"/>
            <a:ext cx="8229600" cy="4906963"/>
          </a:xfrm>
          <a:prstGeom prst="rect">
            <a:avLst/>
          </a:prstGeom>
          <a:noFill/>
          <a:ln>
            <a:noFill/>
          </a:ln>
        </p:spPr>
        <p:txBody>
          <a:bodyPr spcFirstLastPara="1" wrap="square" lIns="91425" tIns="45700" rIns="91425" bIns="45700" anchor="t" anchorCtr="0">
            <a:normAutofit/>
          </a:bodyPr>
          <a:lstStyle/>
          <a:p>
            <a:pPr marL="533400" lvl="0" indent="-533400" algn="l" rtl="0">
              <a:lnSpc>
                <a:spcPct val="90000"/>
              </a:lnSpc>
              <a:spcBef>
                <a:spcPts val="0"/>
              </a:spcBef>
              <a:spcAft>
                <a:spcPts val="0"/>
              </a:spcAft>
              <a:buSzPts val="2040"/>
              <a:buChar char="⚫"/>
            </a:pPr>
            <a:r>
              <a:rPr lang="en-US" sz="2400"/>
              <a:t>Constants and variables must be declared before they can be used.</a:t>
            </a:r>
            <a:endParaRPr/>
          </a:p>
          <a:p>
            <a:pPr marL="533400" lvl="0" indent="-533400" algn="l" rtl="0">
              <a:lnSpc>
                <a:spcPct val="90000"/>
              </a:lnSpc>
              <a:spcBef>
                <a:spcPts val="580"/>
              </a:spcBef>
              <a:spcAft>
                <a:spcPts val="0"/>
              </a:spcAft>
              <a:buSzPts val="2040"/>
              <a:buChar char="⚫"/>
            </a:pPr>
            <a:r>
              <a:rPr lang="en-US" sz="2400"/>
              <a:t>A constant declaration specifies the type, the name and the value of the constant.</a:t>
            </a:r>
            <a:endParaRPr/>
          </a:p>
          <a:p>
            <a:pPr marL="533400" lvl="0" indent="-533400" algn="l" rtl="0">
              <a:lnSpc>
                <a:spcPct val="90000"/>
              </a:lnSpc>
              <a:spcBef>
                <a:spcPts val="580"/>
              </a:spcBef>
              <a:spcAft>
                <a:spcPts val="0"/>
              </a:spcAft>
              <a:buSzPts val="2040"/>
              <a:buChar char="⚫"/>
            </a:pPr>
            <a:r>
              <a:rPr lang="en-US" sz="2400"/>
              <a:t>A variable declaration specifies the type, the name and possibly the initial value of the variable.</a:t>
            </a:r>
            <a:endParaRPr/>
          </a:p>
          <a:p>
            <a:pPr marL="533400" lvl="0" indent="-533400" algn="l" rtl="0">
              <a:lnSpc>
                <a:spcPct val="90000"/>
              </a:lnSpc>
              <a:spcBef>
                <a:spcPts val="580"/>
              </a:spcBef>
              <a:spcAft>
                <a:spcPts val="0"/>
              </a:spcAft>
              <a:buSzPts val="2040"/>
              <a:buChar char="⚫"/>
            </a:pPr>
            <a:r>
              <a:rPr lang="en-US" sz="2400"/>
              <a:t>When you declare a constant or a variable, the compiler:</a:t>
            </a:r>
            <a:endParaRPr/>
          </a:p>
          <a:p>
            <a:pPr marL="914400" lvl="1" indent="-457200" algn="l" rtl="0">
              <a:lnSpc>
                <a:spcPct val="90000"/>
              </a:lnSpc>
              <a:spcBef>
                <a:spcPts val="370"/>
              </a:spcBef>
              <a:spcAft>
                <a:spcPts val="0"/>
              </a:spcAft>
              <a:buSzPts val="2040"/>
              <a:buFont typeface="Times New Roman"/>
              <a:buAutoNum type="arabicPeriod"/>
            </a:pPr>
            <a:r>
              <a:rPr lang="en-US" sz="2400"/>
              <a:t>Reserves a memory location in which to store the value of the constant or variable.</a:t>
            </a:r>
            <a:endParaRPr/>
          </a:p>
          <a:p>
            <a:pPr marL="914400" lvl="1" indent="-457200" algn="l" rtl="0">
              <a:lnSpc>
                <a:spcPct val="90000"/>
              </a:lnSpc>
              <a:spcBef>
                <a:spcPts val="370"/>
              </a:spcBef>
              <a:spcAft>
                <a:spcPts val="0"/>
              </a:spcAft>
              <a:buSzPts val="2040"/>
              <a:buFont typeface="Times New Roman"/>
              <a:buAutoNum type="arabicPeriod"/>
            </a:pPr>
            <a:r>
              <a:rPr lang="en-US" sz="2400"/>
              <a:t>Associates the name of the constant or variable with the memory location.</a:t>
            </a:r>
            <a:r>
              <a:rPr lang="en-US"/>
              <a:t> </a:t>
            </a:r>
            <a:endParaRPr/>
          </a:p>
          <a:p>
            <a:pPr marL="274320" lvl="0" indent="-133985" algn="l" rtl="0">
              <a:spcBef>
                <a:spcPts val="580"/>
              </a:spcBef>
              <a:spcAft>
                <a:spcPts val="0"/>
              </a:spcAft>
              <a:buSzPts val="221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Structured programming</a:t>
            </a:r>
            <a:endParaRPr/>
          </a:p>
        </p:txBody>
      </p:sp>
      <p:sp>
        <p:nvSpPr>
          <p:cNvPr id="124" name="Google Shape;124;p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Structured programming (1960s)</a:t>
            </a:r>
            <a:endParaRPr/>
          </a:p>
          <a:p>
            <a:pPr marL="548640" lvl="1" indent="-228600" algn="l" rtl="0">
              <a:spcBef>
                <a:spcPts val="370"/>
              </a:spcBef>
              <a:spcAft>
                <a:spcPts val="0"/>
              </a:spcAft>
              <a:buSzPts val="2040"/>
              <a:buChar char="⚫"/>
            </a:pPr>
            <a:r>
              <a:rPr lang="en-US"/>
              <a:t>Disciplined approach to writing programs</a:t>
            </a:r>
            <a:endParaRPr/>
          </a:p>
          <a:p>
            <a:pPr marL="548640" lvl="1" indent="-228600" algn="l" rtl="0">
              <a:spcBef>
                <a:spcPts val="370"/>
              </a:spcBef>
              <a:spcAft>
                <a:spcPts val="0"/>
              </a:spcAft>
              <a:buSzPts val="2040"/>
              <a:buChar char="⚫"/>
            </a:pPr>
            <a:r>
              <a:rPr lang="en-US"/>
              <a:t>Clear, easy to test and debug, and easy to modify</a:t>
            </a:r>
            <a:endParaRPr/>
          </a:p>
          <a:p>
            <a:pPr marL="274320" lvl="0" indent="-274320" algn="l" rtl="0">
              <a:spcBef>
                <a:spcPts val="580"/>
              </a:spcBef>
              <a:spcAft>
                <a:spcPts val="0"/>
              </a:spcAft>
              <a:buSzPts val="2210"/>
              <a:buChar char="⚫"/>
            </a:pPr>
            <a:r>
              <a:rPr lang="en-US"/>
              <a:t>Pascal</a:t>
            </a:r>
            <a:endParaRPr/>
          </a:p>
          <a:p>
            <a:pPr marL="548640" lvl="1" indent="-228600" algn="l" rtl="0">
              <a:spcBef>
                <a:spcPts val="370"/>
              </a:spcBef>
              <a:spcAft>
                <a:spcPts val="0"/>
              </a:spcAft>
              <a:buSzPts val="2040"/>
              <a:buChar char="⚫"/>
            </a:pPr>
            <a:r>
              <a:rPr lang="en-US"/>
              <a:t>1971: Niklaus Wirth</a:t>
            </a:r>
            <a:endParaRPr/>
          </a:p>
          <a:p>
            <a:pPr marL="274320" lvl="0" indent="-274320" algn="l" rtl="0">
              <a:spcBef>
                <a:spcPts val="580"/>
              </a:spcBef>
              <a:spcAft>
                <a:spcPts val="0"/>
              </a:spcAft>
              <a:buSzPts val="2210"/>
              <a:buChar char="⚫"/>
            </a:pPr>
            <a:r>
              <a:rPr lang="en-US"/>
              <a:t>Ada</a:t>
            </a:r>
            <a:endParaRPr/>
          </a:p>
          <a:p>
            <a:pPr marL="548640" lvl="1" indent="-228600" algn="l" rtl="0">
              <a:spcBef>
                <a:spcPts val="370"/>
              </a:spcBef>
              <a:spcAft>
                <a:spcPts val="0"/>
              </a:spcAft>
              <a:buSzPts val="2040"/>
              <a:buChar char="⚫"/>
            </a:pPr>
            <a:r>
              <a:rPr lang="en-US"/>
              <a:t>1970s - early 1980s: US Department of Defense (DoD)</a:t>
            </a:r>
            <a:endParaRPr/>
          </a:p>
          <a:p>
            <a:pPr marL="548640" lvl="1" indent="-228600" algn="l" rtl="0">
              <a:spcBef>
                <a:spcPts val="370"/>
              </a:spcBef>
              <a:spcAft>
                <a:spcPts val="0"/>
              </a:spcAft>
              <a:buSzPts val="2040"/>
              <a:buChar char="⚫"/>
            </a:pPr>
            <a:r>
              <a:rPr lang="en-US"/>
              <a:t>Multitasking</a:t>
            </a:r>
            <a:endParaRPr/>
          </a:p>
          <a:p>
            <a:pPr marL="822960" lvl="2" indent="-228600" algn="l" rtl="0">
              <a:spcBef>
                <a:spcPts val="370"/>
              </a:spcBef>
              <a:spcAft>
                <a:spcPts val="0"/>
              </a:spcAft>
              <a:buSzPts val="1700"/>
              <a:buChar char="⚫"/>
            </a:pPr>
            <a:r>
              <a:rPr lang="en-US"/>
              <a:t>Programmer can specify many activities to run in parallel </a:t>
            </a:r>
            <a:endParaRPr/>
          </a:p>
          <a:p>
            <a:pPr marL="274320" lvl="0" indent="-274320" algn="l" rtl="0">
              <a:spcBef>
                <a:spcPts val="580"/>
              </a:spcBef>
              <a:spcAft>
                <a:spcPts val="0"/>
              </a:spcAft>
              <a:buSzPts val="2210"/>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0"/>
          <p:cNvSpPr txBox="1">
            <a:spLocks noGrp="1"/>
          </p:cNvSpPr>
          <p:nvPr>
            <p:ph type="title"/>
          </p:nvPr>
        </p:nvSpPr>
        <p:spPr>
          <a:xfrm>
            <a:off x="533400" y="457200"/>
            <a:ext cx="7848600" cy="762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Variable declarations</a:t>
            </a:r>
            <a:endParaRPr/>
          </a:p>
        </p:txBody>
      </p:sp>
      <p:sp>
        <p:nvSpPr>
          <p:cNvPr id="477" name="Google Shape;477;p40"/>
          <p:cNvSpPr txBox="1">
            <a:spLocks noGrp="1"/>
          </p:cNvSpPr>
          <p:nvPr>
            <p:ph type="body" idx="1"/>
          </p:nvPr>
        </p:nvSpPr>
        <p:spPr>
          <a:xfrm>
            <a:off x="304800" y="1219200"/>
            <a:ext cx="8839200" cy="5334000"/>
          </a:xfrm>
          <a:prstGeom prst="rect">
            <a:avLst/>
          </a:prstGeom>
          <a:noFill/>
          <a:ln>
            <a:noFill/>
          </a:ln>
        </p:spPr>
        <p:txBody>
          <a:bodyPr spcFirstLastPara="1" wrap="square" lIns="91425" tIns="45700" rIns="91425" bIns="45700" anchor="t" anchorCtr="0">
            <a:normAutofit/>
          </a:bodyPr>
          <a:lstStyle/>
          <a:p>
            <a:pPr marL="533400" lvl="0" indent="-533400" algn="l" rtl="0">
              <a:spcBef>
                <a:spcPts val="0"/>
              </a:spcBef>
              <a:spcAft>
                <a:spcPts val="0"/>
              </a:spcAft>
              <a:buSzPts val="2040"/>
              <a:buChar char="⚫"/>
            </a:pPr>
            <a:r>
              <a:rPr lang="en-US" sz="2400"/>
              <a:t>Variables are used to store values that can be changed during the program execution. </a:t>
            </a:r>
            <a:endParaRPr/>
          </a:p>
          <a:p>
            <a:pPr marL="533400" lvl="0" indent="-533400" algn="l" rtl="0">
              <a:spcBef>
                <a:spcPts val="580"/>
              </a:spcBef>
              <a:spcAft>
                <a:spcPts val="0"/>
              </a:spcAft>
              <a:buSzPts val="2040"/>
              <a:buChar char="⚫"/>
            </a:pPr>
            <a:r>
              <a:rPr lang="en-US" sz="2400"/>
              <a:t>A variable is best thought of as a container for a value.</a:t>
            </a:r>
            <a:r>
              <a:rPr lang="en-US" sz="2400" b="1"/>
              <a:t> </a:t>
            </a:r>
            <a:endParaRPr/>
          </a:p>
          <a:p>
            <a:pPr marL="533400" lvl="0" indent="-533400" algn="l" rtl="0">
              <a:spcBef>
                <a:spcPts val="580"/>
              </a:spcBef>
              <a:spcAft>
                <a:spcPts val="0"/>
              </a:spcAft>
              <a:buSzPts val="2040"/>
              <a:buFont typeface="Arial"/>
              <a:buNone/>
            </a:pPr>
            <a:r>
              <a:rPr lang="en-US" sz="2400" b="1"/>
              <a:t>	</a:t>
            </a:r>
            <a:r>
              <a:rPr lang="en-US" sz="2400"/>
              <a:t>Syntax</a:t>
            </a:r>
            <a:r>
              <a:rPr lang="en-US" sz="2400" b="1"/>
              <a:t>: </a:t>
            </a:r>
            <a:endParaRPr/>
          </a:p>
          <a:p>
            <a:pPr marL="1295400" lvl="2" indent="-381000" algn="l" rtl="0">
              <a:spcBef>
                <a:spcPts val="370"/>
              </a:spcBef>
              <a:spcAft>
                <a:spcPts val="0"/>
              </a:spcAft>
              <a:buSzPts val="1360"/>
              <a:buFont typeface="Times New Roman"/>
              <a:buNone/>
            </a:pPr>
            <a:r>
              <a:rPr lang="en-US" sz="1600"/>
              <a:t>   </a:t>
            </a:r>
            <a:r>
              <a:rPr lang="en-US" b="1">
                <a:latin typeface="Courier New"/>
                <a:ea typeface="Courier New"/>
                <a:cs typeface="Courier New"/>
                <a:sym typeface="Courier New"/>
              </a:rPr>
              <a:t>&lt; type &gt; &lt; identifier &gt;;</a:t>
            </a:r>
            <a:endParaRPr/>
          </a:p>
          <a:p>
            <a:pPr marL="1295400" lvl="2" indent="-381000" algn="l" rtl="0">
              <a:spcBef>
                <a:spcPts val="370"/>
              </a:spcBef>
              <a:spcAft>
                <a:spcPts val="0"/>
              </a:spcAft>
              <a:buSzPts val="1700"/>
              <a:buFont typeface="Courier New"/>
              <a:buNone/>
            </a:pPr>
            <a:r>
              <a:rPr lang="en-US" b="1">
                <a:latin typeface="Courier New"/>
                <a:ea typeface="Courier New"/>
                <a:cs typeface="Courier New"/>
                <a:sym typeface="Courier New"/>
              </a:rPr>
              <a:t> &lt; type &gt; &lt; identifier &gt; = &lt; expression&gt;;</a:t>
            </a:r>
            <a:r>
              <a:rPr lang="en-US">
                <a:latin typeface="Courier"/>
                <a:ea typeface="Courier"/>
                <a:cs typeface="Courier"/>
                <a:sym typeface="Courier"/>
              </a:rPr>
              <a:t> </a:t>
            </a:r>
            <a:endParaRPr/>
          </a:p>
          <a:p>
            <a:pPr marL="533400" lvl="0" indent="-533400" algn="l" rtl="0">
              <a:spcBef>
                <a:spcPts val="580"/>
              </a:spcBef>
              <a:spcAft>
                <a:spcPts val="0"/>
              </a:spcAft>
              <a:buSzPts val="2040"/>
              <a:buFont typeface="Arial"/>
              <a:buNone/>
            </a:pPr>
            <a:r>
              <a:rPr lang="en-US" sz="2400"/>
              <a:t>Examples</a:t>
            </a:r>
            <a:r>
              <a:rPr lang="en-US" sz="2400" b="1"/>
              <a:t>: </a:t>
            </a:r>
            <a:endParaRPr/>
          </a:p>
          <a:p>
            <a:pPr marL="533400" lvl="0" indent="-533400" algn="l" rtl="0">
              <a:spcBef>
                <a:spcPts val="580"/>
              </a:spcBef>
              <a:spcAft>
                <a:spcPts val="0"/>
              </a:spcAft>
              <a:buSzPts val="1700"/>
              <a:buFont typeface="Arial"/>
              <a:buNone/>
            </a:pPr>
            <a:r>
              <a:rPr lang="en-US" sz="2000">
                <a:solidFill>
                  <a:schemeClr val="accent2"/>
                </a:solidFill>
                <a:latin typeface="Courier New"/>
                <a:ea typeface="Courier New"/>
                <a:cs typeface="Courier New"/>
                <a:sym typeface="Courier New"/>
              </a:rPr>
              <a:t>	</a:t>
            </a:r>
            <a:r>
              <a:rPr lang="en-US" sz="2000" b="1">
                <a:solidFill>
                  <a:schemeClr val="accent2"/>
                </a:solidFill>
                <a:latin typeface="Courier New"/>
                <a:ea typeface="Courier New"/>
                <a:cs typeface="Courier New"/>
                <a:sym typeface="Courier New"/>
              </a:rPr>
              <a:t>int </a:t>
            </a:r>
            <a:r>
              <a:rPr lang="en-US" sz="2000" b="1">
                <a:latin typeface="Courier New"/>
                <a:ea typeface="Courier New"/>
                <a:cs typeface="Courier New"/>
                <a:sym typeface="Courier New"/>
              </a:rPr>
              <a:t>sum; //single declaration</a:t>
            </a:r>
            <a:endParaRPr/>
          </a:p>
          <a:p>
            <a:pPr marL="533400" lvl="0" indent="-533400" algn="l" rtl="0">
              <a:spcBef>
                <a:spcPts val="580"/>
              </a:spcBef>
              <a:spcAft>
                <a:spcPts val="0"/>
              </a:spcAft>
              <a:buSzPts val="1700"/>
              <a:buFont typeface="Arial"/>
              <a:buNone/>
            </a:pPr>
            <a:r>
              <a:rPr lang="en-US" sz="2000" b="1">
                <a:latin typeface="Courier New"/>
                <a:ea typeface="Courier New"/>
                <a:cs typeface="Courier New"/>
                <a:sym typeface="Courier New"/>
              </a:rPr>
              <a:t>	</a:t>
            </a:r>
            <a:r>
              <a:rPr lang="en-US" sz="2000" b="1">
                <a:solidFill>
                  <a:schemeClr val="accent2"/>
                </a:solidFill>
                <a:latin typeface="Courier New"/>
                <a:ea typeface="Courier New"/>
                <a:cs typeface="Courier New"/>
                <a:sym typeface="Courier New"/>
              </a:rPr>
              <a:t>float p,q,r; </a:t>
            </a:r>
            <a:r>
              <a:rPr lang="en-US" sz="2000" b="1">
                <a:latin typeface="Courier New"/>
                <a:ea typeface="Courier New"/>
                <a:cs typeface="Courier New"/>
                <a:sym typeface="Courier New"/>
              </a:rPr>
              <a:t>//multiple declaration</a:t>
            </a:r>
            <a:endParaRPr/>
          </a:p>
          <a:p>
            <a:pPr marL="533400" lvl="0" indent="-533400" algn="l" rtl="0">
              <a:spcBef>
                <a:spcPts val="580"/>
              </a:spcBef>
              <a:spcAft>
                <a:spcPts val="0"/>
              </a:spcAft>
              <a:buSzPts val="1700"/>
              <a:buFont typeface="Arial"/>
              <a:buNone/>
            </a:pPr>
            <a:r>
              <a:rPr lang="en-US" sz="2000" b="1">
                <a:latin typeface="Courier New"/>
                <a:ea typeface="Courier New"/>
                <a:cs typeface="Courier New"/>
                <a:sym typeface="Courier New"/>
              </a:rPr>
              <a:t>	</a:t>
            </a:r>
            <a:r>
              <a:rPr lang="en-US" sz="2000" b="1">
                <a:solidFill>
                  <a:schemeClr val="accent2"/>
                </a:solidFill>
                <a:latin typeface="Courier New"/>
                <a:ea typeface="Courier New"/>
                <a:cs typeface="Courier New"/>
                <a:sym typeface="Courier New"/>
              </a:rPr>
              <a:t>char</a:t>
            </a:r>
            <a:r>
              <a:rPr lang="en-US" sz="2000" b="1">
                <a:latin typeface="Courier New"/>
                <a:ea typeface="Courier New"/>
                <a:cs typeface="Courier New"/>
                <a:sym typeface="Courier New"/>
              </a:rPr>
              <a:t> answer = </a:t>
            </a:r>
            <a:r>
              <a:rPr lang="en-US" sz="1800" b="1">
                <a:latin typeface="Courier New"/>
                <a:ea typeface="Courier New"/>
                <a:cs typeface="Courier New"/>
                <a:sym typeface="Courier New"/>
              </a:rPr>
              <a:t>'</a:t>
            </a:r>
            <a:r>
              <a:rPr lang="en-US" sz="2000" b="1">
                <a:latin typeface="Courier New"/>
                <a:ea typeface="Courier New"/>
                <a:cs typeface="Courier New"/>
                <a:sym typeface="Courier New"/>
              </a:rPr>
              <a:t>y</a:t>
            </a:r>
            <a:r>
              <a:rPr lang="en-US" sz="1800" b="1">
                <a:latin typeface="Courier New"/>
                <a:ea typeface="Courier New"/>
                <a:cs typeface="Courier New"/>
                <a:sym typeface="Courier New"/>
              </a:rPr>
              <a:t>'</a:t>
            </a:r>
            <a:r>
              <a:rPr lang="en-US" sz="2000" b="1">
                <a:latin typeface="Courier New"/>
                <a:ea typeface="Courier New"/>
                <a:cs typeface="Courier New"/>
                <a:sym typeface="Courier New"/>
              </a:rPr>
              <a:t>;</a:t>
            </a:r>
            <a:endParaRPr/>
          </a:p>
          <a:p>
            <a:pPr marL="533400" lvl="0" indent="-533400" algn="l" rtl="0">
              <a:spcBef>
                <a:spcPts val="580"/>
              </a:spcBef>
              <a:spcAft>
                <a:spcPts val="0"/>
              </a:spcAft>
              <a:buSzPts val="1700"/>
              <a:buFont typeface="Arial"/>
              <a:buNone/>
            </a:pPr>
            <a:r>
              <a:rPr lang="en-US" sz="2000" b="1">
                <a:latin typeface="Courier New"/>
                <a:ea typeface="Courier New"/>
                <a:cs typeface="Courier New"/>
                <a:sym typeface="Courier New"/>
              </a:rPr>
              <a:t>	</a:t>
            </a:r>
            <a:r>
              <a:rPr lang="en-US" sz="2000" b="1">
                <a:solidFill>
                  <a:schemeClr val="accent2"/>
                </a:solidFill>
                <a:latin typeface="Courier New"/>
                <a:ea typeface="Courier New"/>
                <a:cs typeface="Courier New"/>
                <a:sym typeface="Courier New"/>
              </a:rPr>
              <a:t>double</a:t>
            </a:r>
            <a:r>
              <a:rPr lang="en-US" sz="2000" b="1">
                <a:latin typeface="Courier New"/>
                <a:ea typeface="Courier New"/>
                <a:cs typeface="Courier New"/>
                <a:sym typeface="Courier New"/>
              </a:rPr>
              <a:t> temperature = -3.14;</a:t>
            </a:r>
            <a:endParaRPr/>
          </a:p>
          <a:p>
            <a:pPr marL="533400" lvl="0" indent="-533400" algn="l" rtl="0">
              <a:spcBef>
                <a:spcPts val="580"/>
              </a:spcBef>
              <a:spcAft>
                <a:spcPts val="0"/>
              </a:spcAft>
              <a:buSzPts val="1700"/>
              <a:buFont typeface="Arial"/>
              <a:buNone/>
            </a:pPr>
            <a:endParaRPr sz="2000" b="1">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1"/>
          <p:cNvSpPr txBox="1">
            <a:spLocks noGrp="1"/>
          </p:cNvSpPr>
          <p:nvPr>
            <p:ph type="title"/>
          </p:nvPr>
        </p:nvSpPr>
        <p:spPr>
          <a:xfrm>
            <a:off x="533400" y="457200"/>
            <a:ext cx="7848600" cy="8382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Variable declarations</a:t>
            </a:r>
            <a:endParaRPr/>
          </a:p>
        </p:txBody>
      </p:sp>
      <p:sp>
        <p:nvSpPr>
          <p:cNvPr id="483" name="Google Shape;483;p41"/>
          <p:cNvSpPr txBox="1">
            <a:spLocks noGrp="1"/>
          </p:cNvSpPr>
          <p:nvPr>
            <p:ph type="body" idx="1"/>
          </p:nvPr>
        </p:nvSpPr>
        <p:spPr>
          <a:xfrm>
            <a:off x="533400" y="1752600"/>
            <a:ext cx="8305800" cy="5334000"/>
          </a:xfrm>
          <a:prstGeom prst="rect">
            <a:avLst/>
          </a:prstGeom>
          <a:noFill/>
          <a:ln>
            <a:noFill/>
          </a:ln>
        </p:spPr>
        <p:txBody>
          <a:bodyPr spcFirstLastPara="1" wrap="square" lIns="91425" tIns="45700" rIns="91425" bIns="45700" anchor="t" anchorCtr="0">
            <a:normAutofit/>
          </a:bodyPr>
          <a:lstStyle/>
          <a:p>
            <a:pPr marL="533400" lvl="0" indent="-533400" algn="l" rtl="0">
              <a:spcBef>
                <a:spcPts val="0"/>
              </a:spcBef>
              <a:spcAft>
                <a:spcPts val="0"/>
              </a:spcAft>
              <a:buSzPts val="2040"/>
              <a:buChar char="⚫"/>
            </a:pPr>
            <a:r>
              <a:rPr lang="en-US" sz="2400"/>
              <a:t>A variable has a type and it can contain only values of  that type. For example, a variable of the type </a:t>
            </a:r>
            <a:r>
              <a:rPr lang="en-US" sz="2000" b="1">
                <a:solidFill>
                  <a:srgbClr val="A2C1FE"/>
                </a:solidFill>
                <a:latin typeface="Courier New"/>
                <a:ea typeface="Courier New"/>
                <a:cs typeface="Courier New"/>
                <a:sym typeface="Courier New"/>
              </a:rPr>
              <a:t>int</a:t>
            </a:r>
            <a:r>
              <a:rPr lang="en-US" sz="2400"/>
              <a:t> can only hold integer values. </a:t>
            </a:r>
            <a:endParaRPr/>
          </a:p>
          <a:p>
            <a:pPr marL="533400" lvl="0" indent="-533400" algn="l" rtl="0">
              <a:spcBef>
                <a:spcPts val="580"/>
              </a:spcBef>
              <a:spcAft>
                <a:spcPts val="0"/>
              </a:spcAft>
              <a:buSzPts val="2040"/>
              <a:buChar char="⚫"/>
            </a:pPr>
            <a:r>
              <a:rPr lang="en-US" sz="2400"/>
              <a:t>Variables are not automatically initialized. For example, after declaration</a:t>
            </a:r>
            <a:endParaRPr/>
          </a:p>
          <a:p>
            <a:pPr marL="533400" lvl="0" indent="-533400" algn="l" rtl="0">
              <a:spcBef>
                <a:spcPts val="580"/>
              </a:spcBef>
              <a:spcAft>
                <a:spcPts val="0"/>
              </a:spcAft>
              <a:buSzPts val="1700"/>
              <a:buFont typeface="Arial"/>
              <a:buNone/>
            </a:pPr>
            <a:r>
              <a:rPr lang="en-US" sz="2000">
                <a:solidFill>
                  <a:schemeClr val="accent2"/>
                </a:solidFill>
                <a:latin typeface="Courier New"/>
                <a:ea typeface="Courier New"/>
                <a:cs typeface="Courier New"/>
                <a:sym typeface="Courier New"/>
              </a:rPr>
              <a:t>		</a:t>
            </a:r>
            <a:r>
              <a:rPr lang="en-US" sz="2000" b="1">
                <a:solidFill>
                  <a:srgbClr val="A2C1FE"/>
                </a:solidFill>
                <a:latin typeface="Courier New"/>
                <a:ea typeface="Courier New"/>
                <a:cs typeface="Courier New"/>
                <a:sym typeface="Courier New"/>
              </a:rPr>
              <a:t>int</a:t>
            </a:r>
            <a:r>
              <a:rPr lang="en-US" sz="2000" b="1">
                <a:solidFill>
                  <a:schemeClr val="accent2"/>
                </a:solidFill>
                <a:latin typeface="Courier New"/>
                <a:ea typeface="Courier New"/>
                <a:cs typeface="Courier New"/>
                <a:sym typeface="Courier New"/>
              </a:rPr>
              <a:t> </a:t>
            </a:r>
            <a:r>
              <a:rPr lang="en-US" sz="2000" b="1">
                <a:latin typeface="Courier New"/>
                <a:ea typeface="Courier New"/>
                <a:cs typeface="Courier New"/>
                <a:sym typeface="Courier New"/>
              </a:rPr>
              <a:t>sum;</a:t>
            </a:r>
            <a:endParaRPr/>
          </a:p>
          <a:p>
            <a:pPr marL="533400" lvl="0" indent="-533400" algn="l" rtl="0">
              <a:spcBef>
                <a:spcPts val="580"/>
              </a:spcBef>
              <a:spcAft>
                <a:spcPts val="0"/>
              </a:spcAft>
              <a:buSzPts val="2040"/>
              <a:buFont typeface="Arial"/>
              <a:buNone/>
            </a:pPr>
            <a:r>
              <a:rPr lang="en-US" sz="2400"/>
              <a:t>	the value of the variable </a:t>
            </a:r>
            <a:r>
              <a:rPr lang="en-US" sz="2000" b="1">
                <a:latin typeface="Courier New"/>
                <a:ea typeface="Courier New"/>
                <a:cs typeface="Courier New"/>
                <a:sym typeface="Courier New"/>
              </a:rPr>
              <a:t>sum</a:t>
            </a:r>
            <a:r>
              <a:rPr lang="en-US" sz="2400" b="1"/>
              <a:t> </a:t>
            </a:r>
            <a:r>
              <a:rPr lang="en-US" sz="2400"/>
              <a:t>can be anything (garbage).</a:t>
            </a:r>
            <a:endParaRPr/>
          </a:p>
          <a:p>
            <a:pPr marL="533400" lvl="0" indent="-533400" algn="l" rtl="0">
              <a:spcBef>
                <a:spcPts val="580"/>
              </a:spcBef>
              <a:spcAft>
                <a:spcPts val="0"/>
              </a:spcAft>
              <a:buSzPts val="2040"/>
              <a:buChar char="⚫"/>
            </a:pPr>
            <a:r>
              <a:rPr lang="en-US" sz="2400"/>
              <a:t>Thus, it is good practice to initialize variables when they are declared. </a:t>
            </a:r>
            <a:endParaRPr/>
          </a:p>
          <a:p>
            <a:pPr marL="533400" lvl="0" indent="-533400" algn="l" rtl="0">
              <a:spcBef>
                <a:spcPts val="580"/>
              </a:spcBef>
              <a:spcAft>
                <a:spcPts val="0"/>
              </a:spcAft>
              <a:buSzPts val="2040"/>
              <a:buChar char="⚫"/>
            </a:pPr>
            <a:r>
              <a:rPr lang="en-US" sz="2400"/>
              <a:t>Once a value has been placed in a variable it stays there until the program deliberately alters it. </a:t>
            </a:r>
            <a:endParaRPr sz="2400" b="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Variable declarations</a:t>
            </a:r>
            <a:endParaRPr/>
          </a:p>
        </p:txBody>
      </p:sp>
      <p:sp>
        <p:nvSpPr>
          <p:cNvPr id="489" name="Google Shape;489;p4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int i; // declared but not initialised</a:t>
            </a:r>
            <a:endParaRPr/>
          </a:p>
          <a:p>
            <a:pPr marL="274320" lvl="0" indent="-274320" algn="l" rtl="0">
              <a:spcBef>
                <a:spcPts val="580"/>
              </a:spcBef>
              <a:spcAft>
                <a:spcPts val="0"/>
              </a:spcAft>
              <a:buSzPts val="2210"/>
              <a:buChar char="⚫"/>
            </a:pPr>
            <a:r>
              <a:rPr lang="en-US"/>
              <a:t>char c;</a:t>
            </a:r>
            <a:endParaRPr/>
          </a:p>
          <a:p>
            <a:pPr marL="274320" lvl="0" indent="-274320" algn="l" rtl="0">
              <a:spcBef>
                <a:spcPts val="580"/>
              </a:spcBef>
              <a:spcAft>
                <a:spcPts val="0"/>
              </a:spcAft>
              <a:buSzPts val="2210"/>
              <a:buChar char="⚫"/>
            </a:pPr>
            <a:r>
              <a:rPr lang="en-US"/>
              <a:t>int i, j, k; // Multiple declaration</a:t>
            </a:r>
            <a:endParaRPr/>
          </a:p>
          <a:p>
            <a:pPr marL="274320" lvl="0" indent="-274320" algn="l" rtl="0">
              <a:spcBef>
                <a:spcPts val="580"/>
              </a:spcBef>
              <a:spcAft>
                <a:spcPts val="0"/>
              </a:spcAft>
              <a:buSzPts val="2210"/>
              <a:buChar char="⚫"/>
            </a:pPr>
            <a:r>
              <a:rPr lang="en-US"/>
              <a:t>int i; // declaration</a:t>
            </a:r>
            <a:endParaRPr/>
          </a:p>
          <a:p>
            <a:pPr marL="274320" lvl="0" indent="-274320" algn="l" rtl="0">
              <a:spcBef>
                <a:spcPts val="580"/>
              </a:spcBef>
              <a:spcAft>
                <a:spcPts val="0"/>
              </a:spcAft>
              <a:buSzPts val="2210"/>
              <a:buChar char="⚫"/>
            </a:pPr>
            <a:r>
              <a:rPr lang="en-US"/>
              <a:t>i = 10; // initialization</a:t>
            </a:r>
            <a:endParaRPr/>
          </a:p>
          <a:p>
            <a:pPr marL="274320" lvl="0" indent="-274320" algn="l" rtl="0">
              <a:spcBef>
                <a:spcPts val="580"/>
              </a:spcBef>
              <a:spcAft>
                <a:spcPts val="0"/>
              </a:spcAft>
              <a:buSzPts val="2210"/>
              <a:buChar char="⚫"/>
            </a:pPr>
            <a:r>
              <a:rPr lang="en-US"/>
              <a:t>int i=10; //initialization and declaration in same step</a:t>
            </a:r>
            <a:endParaRPr/>
          </a:p>
          <a:p>
            <a:pPr marL="274320" lvl="0" indent="-274320" algn="l" rtl="0">
              <a:spcBef>
                <a:spcPts val="580"/>
              </a:spcBef>
              <a:spcAft>
                <a:spcPts val="0"/>
              </a:spcAft>
              <a:buSzPts val="2210"/>
              <a:buChar char="⚫"/>
            </a:pPr>
            <a:r>
              <a:rPr lang="en-US"/>
              <a:t>int i=10, j=11;</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4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Variable Declartion</a:t>
            </a:r>
            <a:endParaRPr/>
          </a:p>
        </p:txBody>
      </p:sp>
      <p:sp>
        <p:nvSpPr>
          <p:cNvPr id="495" name="Google Shape;495;p4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fontScale="62500" lnSpcReduction="20000"/>
          </a:bodyPr>
          <a:lstStyle/>
          <a:p>
            <a:pPr marL="274320" lvl="0" indent="-274320" algn="l" rtl="0">
              <a:spcBef>
                <a:spcPts val="0"/>
              </a:spcBef>
              <a:spcAft>
                <a:spcPts val="0"/>
              </a:spcAft>
              <a:buSzPct val="85000"/>
              <a:buNone/>
            </a:pPr>
            <a:r>
              <a:rPr lang="en-US"/>
              <a:t>#include &lt;iostream&gt;</a:t>
            </a:r>
            <a:endParaRPr b="1"/>
          </a:p>
          <a:p>
            <a:pPr marL="274320" lvl="0" indent="-274320" algn="l" rtl="0">
              <a:spcBef>
                <a:spcPts val="580"/>
              </a:spcBef>
              <a:spcAft>
                <a:spcPts val="0"/>
              </a:spcAft>
              <a:buSzPct val="85000"/>
              <a:buNone/>
            </a:pPr>
            <a:r>
              <a:rPr lang="en-US"/>
              <a:t>using namespace std;</a:t>
            </a:r>
            <a:endParaRPr/>
          </a:p>
          <a:p>
            <a:pPr marL="274320" lvl="0" indent="-274320" algn="l" rtl="0">
              <a:spcBef>
                <a:spcPts val="580"/>
              </a:spcBef>
              <a:spcAft>
                <a:spcPts val="0"/>
              </a:spcAft>
              <a:buSzPct val="85000"/>
              <a:buNone/>
            </a:pPr>
            <a:r>
              <a:rPr lang="en-US"/>
              <a:t>int main ()</a:t>
            </a:r>
            <a:endParaRPr/>
          </a:p>
          <a:p>
            <a:pPr marL="274320" lvl="0" indent="-274320" algn="l" rtl="0">
              <a:spcBef>
                <a:spcPts val="580"/>
              </a:spcBef>
              <a:spcAft>
                <a:spcPts val="0"/>
              </a:spcAft>
              <a:buSzPct val="85000"/>
              <a:buNone/>
            </a:pPr>
            <a:r>
              <a:rPr lang="en-US"/>
              <a:t>{</a:t>
            </a:r>
            <a:endParaRPr/>
          </a:p>
          <a:p>
            <a:pPr marL="274320" lvl="0" indent="-274320" algn="l" rtl="0">
              <a:spcBef>
                <a:spcPts val="580"/>
              </a:spcBef>
              <a:spcAft>
                <a:spcPts val="0"/>
              </a:spcAft>
              <a:buSzPct val="85000"/>
              <a:buNone/>
            </a:pPr>
            <a:r>
              <a:rPr lang="en-US"/>
              <a:t>// Variable definition:</a:t>
            </a:r>
            <a:endParaRPr/>
          </a:p>
          <a:p>
            <a:pPr marL="274320" lvl="0" indent="-274320" algn="l" rtl="0">
              <a:spcBef>
                <a:spcPts val="580"/>
              </a:spcBef>
              <a:spcAft>
                <a:spcPts val="0"/>
              </a:spcAft>
              <a:buSzPct val="85000"/>
              <a:buNone/>
            </a:pPr>
            <a:r>
              <a:rPr lang="en-US"/>
              <a:t>int a, b;</a:t>
            </a:r>
            <a:endParaRPr/>
          </a:p>
          <a:p>
            <a:pPr marL="274320" lvl="0" indent="-274320" algn="l" rtl="0">
              <a:spcBef>
                <a:spcPts val="580"/>
              </a:spcBef>
              <a:spcAft>
                <a:spcPts val="0"/>
              </a:spcAft>
              <a:buSzPct val="85000"/>
              <a:buNone/>
            </a:pPr>
            <a:r>
              <a:rPr lang="en-US"/>
              <a:t>int c;</a:t>
            </a:r>
            <a:endParaRPr/>
          </a:p>
          <a:p>
            <a:pPr marL="274320" lvl="0" indent="-274320" algn="l" rtl="0">
              <a:spcBef>
                <a:spcPts val="580"/>
              </a:spcBef>
              <a:spcAft>
                <a:spcPts val="0"/>
              </a:spcAft>
              <a:buSzPct val="85000"/>
              <a:buNone/>
            </a:pPr>
            <a:r>
              <a:rPr lang="en-US"/>
              <a:t>float f;</a:t>
            </a:r>
            <a:endParaRPr/>
          </a:p>
          <a:p>
            <a:pPr marL="274320" lvl="0" indent="-274320" algn="l" rtl="0">
              <a:spcBef>
                <a:spcPts val="580"/>
              </a:spcBef>
              <a:spcAft>
                <a:spcPts val="0"/>
              </a:spcAft>
              <a:buSzPct val="85000"/>
              <a:buNone/>
            </a:pPr>
            <a:r>
              <a:rPr lang="en-US"/>
              <a:t>// actual initialization</a:t>
            </a:r>
            <a:endParaRPr/>
          </a:p>
          <a:p>
            <a:pPr marL="274320" lvl="0" indent="-274320" algn="l" rtl="0">
              <a:spcBef>
                <a:spcPts val="580"/>
              </a:spcBef>
              <a:spcAft>
                <a:spcPts val="0"/>
              </a:spcAft>
              <a:buSzPct val="85000"/>
              <a:buNone/>
            </a:pPr>
            <a:r>
              <a:rPr lang="en-US"/>
              <a:t>a = 10;</a:t>
            </a:r>
            <a:endParaRPr/>
          </a:p>
          <a:p>
            <a:pPr marL="274320" lvl="0" indent="-274320" algn="l" rtl="0">
              <a:spcBef>
                <a:spcPts val="580"/>
              </a:spcBef>
              <a:spcAft>
                <a:spcPts val="0"/>
              </a:spcAft>
              <a:buSzPct val="85000"/>
              <a:buNone/>
            </a:pPr>
            <a:r>
              <a:rPr lang="en-US"/>
              <a:t>b = 20;</a:t>
            </a:r>
            <a:endParaRPr/>
          </a:p>
          <a:p>
            <a:pPr marL="274320" lvl="0" indent="-274320" algn="l" rtl="0">
              <a:spcBef>
                <a:spcPts val="580"/>
              </a:spcBef>
              <a:spcAft>
                <a:spcPts val="0"/>
              </a:spcAft>
              <a:buSzPct val="85000"/>
              <a:buNone/>
            </a:pPr>
            <a:r>
              <a:rPr lang="en-US"/>
              <a:t>c = a + b;</a:t>
            </a:r>
            <a:endParaRPr/>
          </a:p>
          <a:p>
            <a:pPr marL="274320" lvl="0" indent="-274320" algn="l" rtl="0">
              <a:spcBef>
                <a:spcPts val="580"/>
              </a:spcBef>
              <a:spcAft>
                <a:spcPts val="0"/>
              </a:spcAft>
              <a:buSzPct val="85000"/>
              <a:buNone/>
            </a:pPr>
            <a:r>
              <a:rPr lang="en-US"/>
              <a:t>f = 70.0/3.0;</a:t>
            </a:r>
            <a:endParaRPr/>
          </a:p>
          <a:p>
            <a:pPr marL="274320" lvl="0" indent="-274320" algn="l" rtl="0">
              <a:spcBef>
                <a:spcPts val="580"/>
              </a:spcBef>
              <a:spcAft>
                <a:spcPts val="0"/>
              </a:spcAft>
              <a:buSzPct val="85000"/>
              <a:buNone/>
            </a:pPr>
            <a:r>
              <a:rPr lang="en-US"/>
              <a:t>cout&lt;&lt;c&lt;&lt;endl&lt;&lt;f;</a:t>
            </a:r>
            <a:endParaRPr/>
          </a:p>
          <a:p>
            <a:pPr marL="274320" lvl="0" indent="-274320" algn="l" rtl="0">
              <a:spcBef>
                <a:spcPts val="580"/>
              </a:spcBef>
              <a:spcAft>
                <a:spcPts val="0"/>
              </a:spcAft>
              <a:buSzPct val="85000"/>
              <a:buNone/>
            </a:pPr>
            <a:r>
              <a:rPr lang="en-US"/>
              <a:t>return 0;</a:t>
            </a:r>
            <a:endParaRPr/>
          </a:p>
          <a:p>
            <a:pPr marL="274320" lvl="0" indent="-274320" algn="l" rtl="0">
              <a:spcBef>
                <a:spcPts val="580"/>
              </a:spcBef>
              <a:spcAft>
                <a:spcPts val="0"/>
              </a:spcAft>
              <a:buSzPct val="85000"/>
              <a:buNone/>
            </a:pPr>
            <a:r>
              <a:rPr lang="en-US"/>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a:t>Special types of variable</a:t>
            </a:r>
            <a:br>
              <a:rPr lang="en-US"/>
            </a:br>
            <a:endParaRPr/>
          </a:p>
        </p:txBody>
      </p:sp>
      <p:sp>
        <p:nvSpPr>
          <p:cNvPr id="501" name="Google Shape;501;p4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None/>
            </a:pPr>
            <a:r>
              <a:rPr lang="en-US"/>
              <a:t>• </a:t>
            </a:r>
            <a:r>
              <a:rPr lang="en-US" b="1"/>
              <a:t>Static - These variables holds their value between function calls.</a:t>
            </a:r>
            <a:endParaRPr/>
          </a:p>
          <a:p>
            <a:pPr marL="274320" lvl="0" indent="-274320" algn="l" rtl="0">
              <a:spcBef>
                <a:spcPts val="580"/>
              </a:spcBef>
              <a:spcAft>
                <a:spcPts val="0"/>
              </a:spcAft>
              <a:buSzPts val="2210"/>
              <a:buNone/>
            </a:pPr>
            <a:r>
              <a:rPr lang="en-US"/>
              <a:t>#include &lt;iostream.h&gt;</a:t>
            </a:r>
            <a:endParaRPr/>
          </a:p>
          <a:p>
            <a:pPr marL="274320" lvl="0" indent="-274320" algn="l" rtl="0">
              <a:spcBef>
                <a:spcPts val="580"/>
              </a:spcBef>
              <a:spcAft>
                <a:spcPts val="0"/>
              </a:spcAft>
              <a:buSzPts val="2210"/>
              <a:buNone/>
            </a:pPr>
            <a:r>
              <a:rPr lang="en-US"/>
              <a:t>using namespace std;</a:t>
            </a:r>
            <a:endParaRPr/>
          </a:p>
          <a:p>
            <a:pPr marL="274320" lvl="0" indent="-274320" algn="l" rtl="0">
              <a:spcBef>
                <a:spcPts val="580"/>
              </a:spcBef>
              <a:spcAft>
                <a:spcPts val="0"/>
              </a:spcAft>
              <a:buSzPts val="2210"/>
              <a:buNone/>
            </a:pPr>
            <a:r>
              <a:rPr lang="en-US"/>
              <a:t>int main()</a:t>
            </a:r>
            <a:endParaRPr/>
          </a:p>
          <a:p>
            <a:pPr marL="274320" lvl="0" indent="-274320" algn="l" rtl="0">
              <a:spcBef>
                <a:spcPts val="580"/>
              </a:spcBef>
              <a:spcAft>
                <a:spcPts val="0"/>
              </a:spcAft>
              <a:buSzPts val="2210"/>
              <a:buNone/>
            </a:pPr>
            <a:r>
              <a:rPr lang="en-US"/>
              <a:t>{</a:t>
            </a:r>
            <a:endParaRPr/>
          </a:p>
          <a:p>
            <a:pPr marL="274320" lvl="0" indent="-274320" algn="l" rtl="0">
              <a:spcBef>
                <a:spcPts val="580"/>
              </a:spcBef>
              <a:spcAft>
                <a:spcPts val="0"/>
              </a:spcAft>
              <a:buSzPts val="2210"/>
              <a:buNone/>
            </a:pPr>
            <a:endParaRPr/>
          </a:p>
          <a:p>
            <a:pPr marL="274320" lvl="0" indent="-274320" algn="l" rtl="0">
              <a:spcBef>
                <a:spcPts val="580"/>
              </a:spcBef>
              <a:spcAft>
                <a:spcPts val="0"/>
              </a:spcAft>
              <a:buSzPts val="2210"/>
              <a:buNone/>
            </a:pPr>
            <a:r>
              <a:rPr lang="en-US"/>
              <a:t>static int y=20;</a:t>
            </a:r>
            <a:endParaRPr/>
          </a:p>
          <a:p>
            <a:pPr marL="274320" lvl="0" indent="-274320" algn="l" rtl="0">
              <a:spcBef>
                <a:spcPts val="580"/>
              </a:spcBef>
              <a:spcAft>
                <a:spcPts val="0"/>
              </a:spcAft>
              <a:buSzPts val="2210"/>
              <a:buNone/>
            </a:pPr>
            <a:r>
              <a:rPr lang="en-US"/>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hlink"/>
              </a:buClr>
              <a:buSzPct val="100000"/>
              <a:buFont typeface="Arial"/>
              <a:buNone/>
            </a:pPr>
            <a:r>
              <a:rPr lang="en-US" i="1">
                <a:solidFill>
                  <a:schemeClr val="hlink"/>
                </a:solidFill>
              </a:rPr>
              <a:t>Using the Static Storage Class Specifier</a:t>
            </a:r>
            <a:endParaRPr b="1" i="1"/>
          </a:p>
        </p:txBody>
      </p:sp>
      <p:sp>
        <p:nvSpPr>
          <p:cNvPr id="507" name="Google Shape;507;p45"/>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1085850" lvl="2" indent="-228600" algn="l" rtl="0">
              <a:spcBef>
                <a:spcPts val="0"/>
              </a:spcBef>
              <a:spcAft>
                <a:spcPts val="0"/>
              </a:spcAft>
              <a:buSzPts val="1700"/>
              <a:buChar char="⚫"/>
            </a:pPr>
            <a:r>
              <a:rPr lang="en-US">
                <a:solidFill>
                  <a:srgbClr val="000000"/>
                </a:solidFill>
              </a:rPr>
              <a:t>Using the static storage class specifier on a variable that normally</a:t>
            </a:r>
            <a:r>
              <a:rPr lang="en-US">
                <a:solidFill>
                  <a:srgbClr val="6600FF"/>
                </a:solidFill>
              </a:rPr>
              <a:t> </a:t>
            </a:r>
            <a:r>
              <a:rPr lang="en-US">
                <a:solidFill>
                  <a:srgbClr val="000000"/>
                </a:solidFill>
              </a:rPr>
              <a:t>would be automatic makes the variable static</a:t>
            </a:r>
            <a:endParaRPr>
              <a:solidFill>
                <a:srgbClr val="6600FF"/>
              </a:solidFill>
            </a:endParaRPr>
          </a:p>
          <a:p>
            <a:pPr marL="1085850" lvl="2" indent="-228600" algn="l" rtl="0">
              <a:lnSpc>
                <a:spcPct val="200000"/>
              </a:lnSpc>
              <a:spcBef>
                <a:spcPts val="400"/>
              </a:spcBef>
              <a:spcAft>
                <a:spcPts val="0"/>
              </a:spcAft>
              <a:buSzPts val="1700"/>
              <a:buChar char="⚫"/>
            </a:pPr>
            <a:r>
              <a:rPr lang="en-US">
                <a:solidFill>
                  <a:srgbClr val="000000"/>
                </a:solidFill>
              </a:rPr>
              <a:t>Can use the static storage class specifier with variables declared inside functions</a:t>
            </a:r>
            <a:endParaRPr>
              <a:solidFill>
                <a:srgbClr val="6600FF"/>
              </a:solidFill>
            </a:endParaRPr>
          </a:p>
          <a:p>
            <a:pPr marL="1085850" lvl="2" indent="-228600" algn="l" rtl="0">
              <a:lnSpc>
                <a:spcPct val="170000"/>
              </a:lnSpc>
              <a:spcBef>
                <a:spcPts val="400"/>
              </a:spcBef>
              <a:spcAft>
                <a:spcPts val="0"/>
              </a:spcAft>
              <a:buSzPts val="1700"/>
              <a:buChar char="⚫"/>
            </a:pPr>
            <a:r>
              <a:rPr lang="en-US">
                <a:solidFill>
                  <a:srgbClr val="000000"/>
                </a:solidFill>
              </a:rPr>
              <a:t>When the function is called the first time</a:t>
            </a:r>
            <a:r>
              <a:rPr lang="en-US">
                <a:solidFill>
                  <a:srgbClr val="6600FF"/>
                </a:solidFill>
              </a:rPr>
              <a:t>….</a:t>
            </a:r>
            <a:endParaRPr/>
          </a:p>
          <a:p>
            <a:pPr marL="1485900" lvl="3" indent="-285750" algn="l" rtl="0">
              <a:spcBef>
                <a:spcPts val="400"/>
              </a:spcBef>
              <a:spcAft>
                <a:spcPts val="0"/>
              </a:spcAft>
              <a:buSzPts val="1600"/>
              <a:buFont typeface="Noto Sans Symbols"/>
              <a:buChar char="∙"/>
            </a:pPr>
            <a:r>
              <a:rPr lang="en-US">
                <a:solidFill>
                  <a:schemeClr val="accent2"/>
                </a:solidFill>
              </a:rPr>
              <a:t>Variable is created and initialized to zero </a:t>
            </a:r>
            <a:endParaRPr/>
          </a:p>
          <a:p>
            <a:pPr marL="1485900" lvl="3" indent="-285750" algn="l" rtl="0">
              <a:spcBef>
                <a:spcPts val="400"/>
              </a:spcBef>
              <a:spcAft>
                <a:spcPts val="0"/>
              </a:spcAft>
              <a:buSzPts val="1600"/>
              <a:buFont typeface="Noto Sans Symbols"/>
              <a:buChar char="∙"/>
            </a:pPr>
            <a:r>
              <a:rPr lang="en-US">
                <a:solidFill>
                  <a:schemeClr val="accent2"/>
                </a:solidFill>
              </a:rPr>
              <a:t>Remains in existence for the remainder of the program</a:t>
            </a:r>
            <a:endParaRPr/>
          </a:p>
          <a:p>
            <a:pPr marL="1485900" lvl="3" indent="-285750" algn="l" rtl="0">
              <a:spcBef>
                <a:spcPts val="400"/>
              </a:spcBef>
              <a:spcAft>
                <a:spcPts val="0"/>
              </a:spcAft>
              <a:buSzPts val="1600"/>
              <a:buFont typeface="Noto Sans Symbols"/>
              <a:buChar char="∙"/>
            </a:pPr>
            <a:r>
              <a:rPr lang="en-US">
                <a:solidFill>
                  <a:schemeClr val="accent2"/>
                </a:solidFill>
              </a:rPr>
              <a:t>Scope of the variable remains unchanged</a:t>
            </a:r>
            <a:endParaRPr/>
          </a:p>
          <a:p>
            <a:pPr marL="1485900" lvl="3" indent="-285750" algn="l" rtl="0">
              <a:spcBef>
                <a:spcPts val="400"/>
              </a:spcBef>
              <a:spcAft>
                <a:spcPts val="0"/>
              </a:spcAft>
              <a:buSzPts val="1600"/>
              <a:buFont typeface="Noto Sans Symbols"/>
              <a:buChar char="∙"/>
            </a:pPr>
            <a:r>
              <a:rPr lang="en-US">
                <a:solidFill>
                  <a:schemeClr val="accent2"/>
                </a:solidFill>
              </a:rPr>
              <a:t>Can be used only in the block that declared it</a:t>
            </a:r>
            <a:endParaRPr>
              <a:solidFill>
                <a:srgbClr val="6600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4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b="1" i="1"/>
              <a:t>Storage Classes, Scope and Linkage</a:t>
            </a:r>
            <a:endParaRPr/>
          </a:p>
        </p:txBody>
      </p:sp>
      <p:sp>
        <p:nvSpPr>
          <p:cNvPr id="513" name="Google Shape;513;p46"/>
          <p:cNvSpPr txBox="1">
            <a:spLocks noGrp="1"/>
          </p:cNvSpPr>
          <p:nvPr>
            <p:ph type="body" idx="1"/>
          </p:nvPr>
        </p:nvSpPr>
        <p:spPr>
          <a:xfrm>
            <a:off x="457200" y="1219200"/>
            <a:ext cx="8229600" cy="4906963"/>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None/>
            </a:pPr>
            <a:r>
              <a:rPr lang="en-US" i="1">
                <a:solidFill>
                  <a:schemeClr val="hlink"/>
                </a:solidFill>
              </a:rPr>
              <a:t>Static Storage Class Specifier</a:t>
            </a:r>
            <a:endParaRPr>
              <a:solidFill>
                <a:srgbClr val="000000"/>
              </a:solidFill>
            </a:endParaRPr>
          </a:p>
        </p:txBody>
      </p:sp>
      <p:sp>
        <p:nvSpPr>
          <p:cNvPr id="514" name="Google Shape;514;p46"/>
          <p:cNvSpPr txBox="1"/>
          <p:nvPr/>
        </p:nvSpPr>
        <p:spPr>
          <a:xfrm>
            <a:off x="1143000" y="2133600"/>
            <a:ext cx="6248400" cy="1555750"/>
          </a:xfrm>
          <a:prstGeom prst="rect">
            <a:avLst/>
          </a:prstGeom>
          <a:solidFill>
            <a:schemeClr val="dk2"/>
          </a:solidFill>
          <a:ln w="12700" cap="flat" cmpd="sng">
            <a:solidFill>
              <a:srgbClr val="000000"/>
            </a:solidFill>
            <a:prstDash val="solid"/>
            <a:miter lim="800000"/>
            <a:headEnd type="none" w="sm" len="sm"/>
            <a:tailEnd type="none" w="sm" len="sm"/>
          </a:ln>
          <a:effectLst>
            <a:outerShdw dist="107763" dir="13500000" algn="ctr" rotWithShape="0">
              <a:srgbClr val="000000"/>
            </a:outerShdw>
          </a:effectLst>
        </p:spPr>
        <p:txBody>
          <a:bodyPr spcFirstLastPara="1" wrap="square" lIns="91425" tIns="45700" rIns="91425" bIns="45700" anchor="t" anchorCtr="0">
            <a:spAutoFit/>
          </a:bodyPr>
          <a:lstStyle/>
          <a:p>
            <a:pPr marL="285750" marR="0" lvl="0" indent="-285750" algn="l" rtl="0">
              <a:spcBef>
                <a:spcPts val="0"/>
              </a:spcBef>
              <a:spcAft>
                <a:spcPts val="0"/>
              </a:spcAft>
              <a:buNone/>
            </a:pPr>
            <a:r>
              <a:rPr lang="en-US" sz="1600">
                <a:solidFill>
                  <a:schemeClr val="lt1"/>
                </a:solidFill>
                <a:latin typeface="Times New Roman"/>
                <a:ea typeface="Times New Roman"/>
                <a:cs typeface="Times New Roman"/>
                <a:sym typeface="Times New Roman"/>
              </a:rPr>
              <a:t>void CountIt()</a:t>
            </a:r>
            <a:endParaRPr/>
          </a:p>
          <a:p>
            <a:pPr marL="285750" marR="0" lvl="0" indent="-285750" algn="l" rtl="0">
              <a:spcBef>
                <a:spcPts val="400"/>
              </a:spcBef>
              <a:spcAft>
                <a:spcPts val="0"/>
              </a:spcAft>
              <a:buNone/>
            </a:pPr>
            <a:r>
              <a:rPr lang="en-US" sz="1600">
                <a:solidFill>
                  <a:schemeClr val="lt1"/>
                </a:solidFill>
                <a:latin typeface="Times New Roman"/>
                <a:ea typeface="Times New Roman"/>
                <a:cs typeface="Times New Roman"/>
                <a:sym typeface="Times New Roman"/>
              </a:rPr>
              <a:t>{</a:t>
            </a:r>
            <a:endParaRPr/>
          </a:p>
          <a:p>
            <a:pPr marL="457200" marR="0" lvl="1" indent="0" algn="l" rtl="0">
              <a:spcBef>
                <a:spcPts val="400"/>
              </a:spcBef>
              <a:spcAft>
                <a:spcPts val="0"/>
              </a:spcAft>
              <a:buNone/>
            </a:pPr>
            <a:r>
              <a:rPr lang="en-US" sz="1600" b="0" i="0" u="none" strike="noStrike" cap="none">
                <a:solidFill>
                  <a:schemeClr val="lt1"/>
                </a:solidFill>
                <a:latin typeface="Times New Roman"/>
                <a:ea typeface="Times New Roman"/>
                <a:cs typeface="Times New Roman"/>
                <a:sym typeface="Times New Roman"/>
              </a:rPr>
              <a:t>int  count = 0;	// auto variable created on each CountIt call</a:t>
            </a:r>
            <a:endParaRPr/>
          </a:p>
          <a:p>
            <a:pPr marL="457200" marR="0" lvl="1" indent="0" algn="l" rtl="0">
              <a:spcBef>
                <a:spcPts val="400"/>
              </a:spcBef>
              <a:spcAft>
                <a:spcPts val="0"/>
              </a:spcAft>
              <a:buNone/>
            </a:pPr>
            <a:r>
              <a:rPr lang="en-US" sz="1600" b="0" i="0" u="none" strike="noStrike" cap="none">
                <a:solidFill>
                  <a:schemeClr val="lt1"/>
                </a:solidFill>
                <a:latin typeface="Times New Roman"/>
                <a:ea typeface="Times New Roman"/>
                <a:cs typeface="Times New Roman"/>
                <a:sym typeface="Times New Roman"/>
              </a:rPr>
              <a:t>++count;</a:t>
            </a:r>
            <a:endParaRPr/>
          </a:p>
          <a:p>
            <a:pPr marL="285750" marR="0" lvl="0" indent="-285750" algn="l" rtl="0">
              <a:spcBef>
                <a:spcPts val="400"/>
              </a:spcBef>
              <a:spcAft>
                <a:spcPts val="0"/>
              </a:spcAft>
              <a:buNone/>
            </a:pPr>
            <a:r>
              <a:rPr lang="en-US" sz="1600">
                <a:solidFill>
                  <a:schemeClr val="lt1"/>
                </a:solidFill>
                <a:latin typeface="Times New Roman"/>
                <a:ea typeface="Times New Roman"/>
                <a:cs typeface="Times New Roman"/>
                <a:sym typeface="Times New Roman"/>
              </a:rPr>
              <a:t>}</a:t>
            </a:r>
            <a:endParaRPr/>
          </a:p>
        </p:txBody>
      </p:sp>
      <p:sp>
        <p:nvSpPr>
          <p:cNvPr id="515" name="Google Shape;515;p46"/>
          <p:cNvSpPr txBox="1"/>
          <p:nvPr/>
        </p:nvSpPr>
        <p:spPr>
          <a:xfrm>
            <a:off x="1981200" y="4343400"/>
            <a:ext cx="6781800" cy="1555750"/>
          </a:xfrm>
          <a:prstGeom prst="rect">
            <a:avLst/>
          </a:prstGeom>
          <a:solidFill>
            <a:srgbClr val="66FF33"/>
          </a:solidFill>
          <a:ln w="12700" cap="flat" cmpd="sng">
            <a:solidFill>
              <a:srgbClr val="000000"/>
            </a:solidFill>
            <a:prstDash val="solid"/>
            <a:miter lim="800000"/>
            <a:headEnd type="none" w="sm" len="sm"/>
            <a:tailEnd type="none" w="sm" len="sm"/>
          </a:ln>
          <a:effectLst>
            <a:outerShdw dist="107763" dir="13500000" algn="ctr" rotWithShape="0">
              <a:srgbClr val="008000"/>
            </a:outerShdw>
          </a:effectLst>
        </p:spPr>
        <p:txBody>
          <a:bodyPr spcFirstLastPara="1" wrap="square" lIns="91425" tIns="45700" rIns="91425" bIns="45700" anchor="t" anchorCtr="0">
            <a:spAutoFit/>
          </a:bodyPr>
          <a:lstStyle/>
          <a:p>
            <a:pPr marL="285750" marR="0" lvl="0" indent="-285750" algn="l" rtl="0">
              <a:spcBef>
                <a:spcPts val="0"/>
              </a:spcBef>
              <a:spcAft>
                <a:spcPts val="0"/>
              </a:spcAft>
              <a:buNone/>
            </a:pPr>
            <a:r>
              <a:rPr lang="en-US" sz="1600">
                <a:solidFill>
                  <a:srgbClr val="000000"/>
                </a:solidFill>
                <a:latin typeface="Times New Roman"/>
                <a:ea typeface="Times New Roman"/>
                <a:cs typeface="Times New Roman"/>
                <a:sym typeface="Times New Roman"/>
              </a:rPr>
              <a:t>void CountIt()</a:t>
            </a:r>
            <a:endParaRPr/>
          </a:p>
          <a:p>
            <a:pPr marL="285750" marR="0" lvl="0" indent="-285750" algn="l" rtl="0">
              <a:spcBef>
                <a:spcPts val="400"/>
              </a:spcBef>
              <a:spcAft>
                <a:spcPts val="0"/>
              </a:spcAft>
              <a:buNone/>
            </a:pPr>
            <a:r>
              <a:rPr lang="en-US" sz="1600">
                <a:solidFill>
                  <a:srgbClr val="000000"/>
                </a:solidFill>
                <a:latin typeface="Times New Roman"/>
                <a:ea typeface="Times New Roman"/>
                <a:cs typeface="Times New Roman"/>
                <a:sym typeface="Times New Roman"/>
              </a:rPr>
              <a:t>{</a:t>
            </a:r>
            <a:endParaRPr/>
          </a:p>
          <a:p>
            <a:pPr marL="457200" marR="0" lvl="1" indent="0" algn="l" rtl="0">
              <a:spcBef>
                <a:spcPts val="400"/>
              </a:spcBef>
              <a:spcAft>
                <a:spcPts val="0"/>
              </a:spcAft>
              <a:buNone/>
            </a:pPr>
            <a:r>
              <a:rPr lang="en-US" sz="1600" b="0" i="0" u="none" strike="noStrike" cap="none">
                <a:solidFill>
                  <a:srgbClr val="000000"/>
                </a:solidFill>
                <a:latin typeface="Times New Roman"/>
                <a:ea typeface="Times New Roman"/>
                <a:cs typeface="Times New Roman"/>
                <a:sym typeface="Times New Roman"/>
              </a:rPr>
              <a:t>static int  count = 0;	// variable created on first CountIt() call</a:t>
            </a:r>
            <a:endParaRPr/>
          </a:p>
          <a:p>
            <a:pPr marL="457200" marR="0" lvl="1" indent="0" algn="l" rtl="0">
              <a:spcBef>
                <a:spcPts val="400"/>
              </a:spcBef>
              <a:spcAft>
                <a:spcPts val="0"/>
              </a:spcAft>
              <a:buNone/>
            </a:pPr>
            <a:r>
              <a:rPr lang="en-US" sz="1600" b="0" i="0" u="none" strike="noStrike" cap="none">
                <a:solidFill>
                  <a:srgbClr val="000000"/>
                </a:solidFill>
                <a:latin typeface="Times New Roman"/>
                <a:ea typeface="Times New Roman"/>
                <a:cs typeface="Times New Roman"/>
                <a:sym typeface="Times New Roman"/>
              </a:rPr>
              <a:t>++count;</a:t>
            </a:r>
            <a:endParaRPr/>
          </a:p>
          <a:p>
            <a:pPr marL="285750" marR="0" lvl="0" indent="-285750" algn="l" rtl="0">
              <a:spcBef>
                <a:spcPts val="400"/>
              </a:spcBef>
              <a:spcAft>
                <a:spcPts val="0"/>
              </a:spcAft>
              <a:buNone/>
            </a:pPr>
            <a:r>
              <a:rPr lang="en-US" sz="1600">
                <a:solidFill>
                  <a:srgbClr val="000000"/>
                </a:solidFill>
                <a:latin typeface="Times New Roman"/>
                <a:ea typeface="Times New Roman"/>
                <a:cs typeface="Times New Roman"/>
                <a:sym typeface="Times New Roman"/>
              </a:rPr>
              <a: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b="1" i="1"/>
              <a:t>Storage Classes</a:t>
            </a:r>
            <a:endParaRPr/>
          </a:p>
        </p:txBody>
      </p:sp>
      <p:sp>
        <p:nvSpPr>
          <p:cNvPr id="521" name="Google Shape;521;p47"/>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548640" lvl="1" indent="-228600" algn="l" rtl="0">
              <a:lnSpc>
                <a:spcPct val="230000"/>
              </a:lnSpc>
              <a:spcBef>
                <a:spcPts val="0"/>
              </a:spcBef>
              <a:spcAft>
                <a:spcPts val="0"/>
              </a:spcAft>
              <a:buSzPts val="2040"/>
              <a:buChar char="⚫"/>
            </a:pPr>
            <a:r>
              <a:rPr lang="en-US" i="1">
                <a:solidFill>
                  <a:schemeClr val="hlink"/>
                </a:solidFill>
              </a:rPr>
              <a:t>Static Storage Class Specifier</a:t>
            </a:r>
            <a:endParaRPr i="1">
              <a:solidFill>
                <a:schemeClr val="hlink"/>
              </a:solidFill>
            </a:endParaRPr>
          </a:p>
          <a:p>
            <a:pPr marL="1085850" lvl="2" indent="-228600" algn="l" rtl="0">
              <a:spcBef>
                <a:spcPts val="200"/>
              </a:spcBef>
              <a:spcAft>
                <a:spcPts val="0"/>
              </a:spcAft>
              <a:buSzPts val="1700"/>
              <a:buChar char="⚫"/>
            </a:pPr>
            <a:r>
              <a:rPr lang="en-US">
                <a:solidFill>
                  <a:srgbClr val="000000"/>
                </a:solidFill>
              </a:rPr>
              <a:t>Static storage class specifier changes the linkage of static variables to </a:t>
            </a:r>
            <a:r>
              <a:rPr lang="en-US">
                <a:solidFill>
                  <a:schemeClr val="hlink"/>
                </a:solidFill>
              </a:rPr>
              <a:t>internal linkage</a:t>
            </a:r>
            <a:endParaRPr>
              <a:solidFill>
                <a:srgbClr val="000000"/>
              </a:solidFill>
            </a:endParaRPr>
          </a:p>
          <a:p>
            <a:pPr marL="1085850" lvl="2" indent="-228600" algn="l" rtl="0">
              <a:lnSpc>
                <a:spcPct val="140000"/>
              </a:lnSpc>
              <a:spcBef>
                <a:spcPts val="400"/>
              </a:spcBef>
              <a:spcAft>
                <a:spcPts val="0"/>
              </a:spcAft>
              <a:buSzPts val="1700"/>
              <a:buChar char="⚫"/>
            </a:pPr>
            <a:r>
              <a:rPr lang="en-US">
                <a:solidFill>
                  <a:srgbClr val="6600FF"/>
                </a:solidFill>
              </a:rPr>
              <a:t>Such change can </a:t>
            </a:r>
            <a:r>
              <a:rPr lang="en-US" i="1">
                <a:solidFill>
                  <a:srgbClr val="6600FF"/>
                </a:solidFill>
              </a:rPr>
              <a:t>only</a:t>
            </a:r>
            <a:r>
              <a:rPr lang="en-US">
                <a:solidFill>
                  <a:srgbClr val="6600FF"/>
                </a:solidFill>
              </a:rPr>
              <a:t> occur with variables declared outside functions</a:t>
            </a:r>
            <a:endParaRPr/>
          </a:p>
          <a:p>
            <a:pPr marL="1085850" lvl="2" indent="-228600" algn="l" rtl="0">
              <a:lnSpc>
                <a:spcPct val="140000"/>
              </a:lnSpc>
              <a:spcBef>
                <a:spcPts val="400"/>
              </a:spcBef>
              <a:spcAft>
                <a:spcPts val="0"/>
              </a:spcAft>
              <a:buSzPts val="1700"/>
              <a:buChar char="⚫"/>
            </a:pPr>
            <a:r>
              <a:rPr lang="en-US">
                <a:solidFill>
                  <a:srgbClr val="6600FF"/>
                </a:solidFill>
              </a:rPr>
              <a:t>The scope of the variable remains unchanged</a:t>
            </a:r>
            <a:endParaRPr/>
          </a:p>
          <a:p>
            <a:pPr marL="1085850" lvl="2" indent="-228600" algn="l" rtl="0">
              <a:lnSpc>
                <a:spcPct val="120000"/>
              </a:lnSpc>
              <a:spcBef>
                <a:spcPts val="400"/>
              </a:spcBef>
              <a:spcAft>
                <a:spcPts val="0"/>
              </a:spcAft>
              <a:buSzPts val="1700"/>
              <a:buChar char="⚫"/>
            </a:pPr>
            <a:r>
              <a:rPr lang="en-US">
                <a:solidFill>
                  <a:srgbClr val="6600FF"/>
                </a:solidFill>
              </a:rPr>
              <a:t>The variable can be used by any function in the implementation file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8"/>
          <p:cNvSpPr txBox="1">
            <a:spLocks noGrp="1"/>
          </p:cNvSpPr>
          <p:nvPr>
            <p:ph type="title"/>
          </p:nvPr>
        </p:nvSpPr>
        <p:spPr>
          <a:xfrm>
            <a:off x="762000" y="533400"/>
            <a:ext cx="7696200" cy="8382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Constant declarations</a:t>
            </a:r>
            <a:endParaRPr/>
          </a:p>
        </p:txBody>
      </p:sp>
      <p:sp>
        <p:nvSpPr>
          <p:cNvPr id="527" name="Google Shape;527;p48"/>
          <p:cNvSpPr txBox="1">
            <a:spLocks noGrp="1"/>
          </p:cNvSpPr>
          <p:nvPr>
            <p:ph type="body" idx="1"/>
          </p:nvPr>
        </p:nvSpPr>
        <p:spPr>
          <a:xfrm>
            <a:off x="381000" y="1600200"/>
            <a:ext cx="8610600" cy="5029200"/>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2040"/>
              <a:buChar char="⚫"/>
            </a:pPr>
            <a:r>
              <a:rPr lang="en-US" sz="2400"/>
              <a:t>Constants are used to store values that never change during the program execution. </a:t>
            </a:r>
            <a:endParaRPr/>
          </a:p>
          <a:p>
            <a:pPr marL="274320" lvl="0" indent="-274320" algn="l" rtl="0">
              <a:lnSpc>
                <a:spcPct val="90000"/>
              </a:lnSpc>
              <a:spcBef>
                <a:spcPts val="580"/>
              </a:spcBef>
              <a:spcAft>
                <a:spcPts val="0"/>
              </a:spcAft>
              <a:buSzPts val="2040"/>
              <a:buChar char="⚫"/>
            </a:pPr>
            <a:r>
              <a:rPr lang="en-US" sz="2400"/>
              <a:t>Using constants makes programs more readable and maintainable. </a:t>
            </a:r>
            <a:endParaRPr/>
          </a:p>
          <a:p>
            <a:pPr marL="274320" lvl="0" indent="-274320" algn="l" rtl="0">
              <a:lnSpc>
                <a:spcPct val="90000"/>
              </a:lnSpc>
              <a:spcBef>
                <a:spcPts val="580"/>
              </a:spcBef>
              <a:spcAft>
                <a:spcPts val="0"/>
              </a:spcAft>
              <a:buSzPts val="1700"/>
              <a:buFont typeface="Arial"/>
              <a:buNone/>
            </a:pPr>
            <a:r>
              <a:rPr lang="en-US" sz="2000"/>
              <a:t>  </a:t>
            </a:r>
            <a:r>
              <a:rPr lang="en-US" sz="2400"/>
              <a:t>Syntax: </a:t>
            </a:r>
            <a:endParaRPr/>
          </a:p>
          <a:p>
            <a:pPr marL="274320" lvl="0" indent="-274320" algn="l" rtl="0">
              <a:lnSpc>
                <a:spcPct val="90000"/>
              </a:lnSpc>
              <a:spcBef>
                <a:spcPts val="580"/>
              </a:spcBef>
              <a:spcAft>
                <a:spcPts val="0"/>
              </a:spcAft>
              <a:buSzPts val="1700"/>
              <a:buFont typeface="Arial"/>
              <a:buNone/>
            </a:pPr>
            <a:r>
              <a:rPr lang="en-US" sz="2000" b="1"/>
              <a:t>     </a:t>
            </a:r>
            <a:r>
              <a:rPr lang="en-US" sz="2000" b="1">
                <a:solidFill>
                  <a:schemeClr val="accent2"/>
                </a:solidFill>
                <a:latin typeface="Courier New"/>
                <a:ea typeface="Courier New"/>
                <a:cs typeface="Courier New"/>
                <a:sym typeface="Courier New"/>
              </a:rPr>
              <a:t>const</a:t>
            </a:r>
            <a:r>
              <a:rPr lang="en-US" sz="2000" b="1">
                <a:latin typeface="Courier New"/>
                <a:ea typeface="Courier New"/>
                <a:cs typeface="Courier New"/>
                <a:sym typeface="Courier New"/>
              </a:rPr>
              <a:t> &lt;type&gt; &lt;identifier&gt; = &lt;expression&gt;; </a:t>
            </a:r>
            <a:endParaRPr/>
          </a:p>
          <a:p>
            <a:pPr marL="274320" lvl="0" indent="-274320" algn="l" rtl="0">
              <a:lnSpc>
                <a:spcPct val="90000"/>
              </a:lnSpc>
              <a:spcBef>
                <a:spcPts val="580"/>
              </a:spcBef>
              <a:spcAft>
                <a:spcPts val="0"/>
              </a:spcAft>
              <a:buSzPts val="1700"/>
              <a:buFont typeface="Arial"/>
              <a:buNone/>
            </a:pPr>
            <a:r>
              <a:rPr lang="en-US" sz="2000" b="1"/>
              <a:t>  </a:t>
            </a:r>
            <a:r>
              <a:rPr lang="en-US" sz="2400"/>
              <a:t>Examples: </a:t>
            </a:r>
            <a:endParaRPr/>
          </a:p>
          <a:p>
            <a:pPr marL="274320" lvl="0" indent="-274320" algn="l" rtl="0">
              <a:lnSpc>
                <a:spcPct val="90000"/>
              </a:lnSpc>
              <a:spcBef>
                <a:spcPts val="580"/>
              </a:spcBef>
              <a:spcAft>
                <a:spcPts val="0"/>
              </a:spcAft>
              <a:buSzPts val="2040"/>
              <a:buFont typeface="Arial"/>
              <a:buNone/>
            </a:pPr>
            <a:r>
              <a:rPr lang="en-US" sz="2400" b="1">
                <a:solidFill>
                  <a:schemeClr val="accent2"/>
                </a:solidFill>
                <a:latin typeface="Courier New"/>
                <a:ea typeface="Courier New"/>
                <a:cs typeface="Courier New"/>
                <a:sym typeface="Courier New"/>
              </a:rPr>
              <a:t>  const  double </a:t>
            </a:r>
            <a:r>
              <a:rPr lang="en-US" sz="2400" b="1">
                <a:latin typeface="Courier New"/>
                <a:ea typeface="Courier New"/>
                <a:cs typeface="Courier New"/>
                <a:sym typeface="Courier New"/>
              </a:rPr>
              <a:t>PI = 3.14159;</a:t>
            </a:r>
            <a:endParaRPr sz="2400"/>
          </a:p>
          <a:p>
            <a:pPr marL="274320" lvl="0" indent="-274320" algn="l" rtl="0">
              <a:lnSpc>
                <a:spcPct val="90000"/>
              </a:lnSpc>
              <a:spcBef>
                <a:spcPts val="580"/>
              </a:spcBef>
              <a:spcAft>
                <a:spcPts val="0"/>
              </a:spcAft>
              <a:buSzPts val="1700"/>
              <a:buFont typeface="Arial"/>
              <a:buNone/>
            </a:pPr>
            <a:r>
              <a:rPr lang="en-US" sz="2000">
                <a:solidFill>
                  <a:schemeClr val="accent2"/>
                </a:solidFill>
                <a:latin typeface="Courier New"/>
                <a:ea typeface="Courier New"/>
                <a:cs typeface="Courier New"/>
                <a:sym typeface="Courier New"/>
              </a:rPr>
              <a:t>	</a:t>
            </a:r>
            <a:r>
              <a:rPr lang="en-US" sz="2000" b="1">
                <a:solidFill>
                  <a:schemeClr val="accent2"/>
                </a:solidFill>
                <a:latin typeface="Courier New"/>
                <a:ea typeface="Courier New"/>
                <a:cs typeface="Courier New"/>
                <a:sym typeface="Courier New"/>
              </a:rPr>
              <a:t>const double </a:t>
            </a:r>
            <a:r>
              <a:rPr lang="en-US" sz="2000" b="1">
                <a:latin typeface="Courier New"/>
                <a:ea typeface="Courier New"/>
                <a:cs typeface="Courier New"/>
                <a:sym typeface="Courier New"/>
              </a:rPr>
              <a:t>US2HK = 7.8; </a:t>
            </a:r>
            <a:endParaRPr/>
          </a:p>
          <a:p>
            <a:pPr marL="274320" lvl="0" indent="-274320" algn="l" rtl="0">
              <a:lnSpc>
                <a:spcPct val="90000"/>
              </a:lnSpc>
              <a:spcBef>
                <a:spcPts val="580"/>
              </a:spcBef>
              <a:spcAft>
                <a:spcPts val="0"/>
              </a:spcAft>
              <a:buSzPts val="1700"/>
              <a:buFont typeface="Arial"/>
              <a:buNone/>
            </a:pPr>
            <a:r>
              <a:rPr lang="en-US" sz="2000" b="1">
                <a:solidFill>
                  <a:srgbClr val="339933"/>
                </a:solidFill>
                <a:latin typeface="Courier New"/>
                <a:ea typeface="Courier New"/>
                <a:cs typeface="Courier New"/>
                <a:sym typeface="Courier New"/>
              </a:rPr>
              <a:t>                   </a:t>
            </a:r>
            <a:r>
              <a:rPr lang="en-US" sz="2000" b="1">
                <a:solidFill>
                  <a:srgbClr val="66FF33"/>
                </a:solidFill>
                <a:latin typeface="Courier New"/>
                <a:ea typeface="Courier New"/>
                <a:cs typeface="Courier New"/>
                <a:sym typeface="Courier New"/>
              </a:rPr>
              <a:t>//Exchange rate of US$ to HK$</a:t>
            </a:r>
            <a:r>
              <a:rPr lang="en-US" sz="2000" b="1">
                <a:latin typeface="Courier New"/>
                <a:ea typeface="Courier New"/>
                <a:cs typeface="Courier New"/>
                <a:sym typeface="Courier New"/>
              </a:rPr>
              <a:t>        </a:t>
            </a:r>
            <a:endParaRPr/>
          </a:p>
          <a:p>
            <a:pPr marL="274320" lvl="0" indent="-274320" algn="l" rtl="0">
              <a:lnSpc>
                <a:spcPct val="90000"/>
              </a:lnSpc>
              <a:spcBef>
                <a:spcPts val="580"/>
              </a:spcBef>
              <a:spcAft>
                <a:spcPts val="0"/>
              </a:spcAft>
              <a:buSzPts val="1700"/>
              <a:buFont typeface="Arial"/>
              <a:buNone/>
            </a:pPr>
            <a:r>
              <a:rPr lang="en-US" sz="2000" b="1">
                <a:solidFill>
                  <a:schemeClr val="accent2"/>
                </a:solidFill>
                <a:latin typeface="Courier New"/>
                <a:ea typeface="Courier New"/>
                <a:cs typeface="Courier New"/>
                <a:sym typeface="Courier New"/>
              </a:rPr>
              <a:t>	const double </a:t>
            </a:r>
            <a:r>
              <a:rPr lang="en-US" sz="2000" b="1">
                <a:latin typeface="Courier New"/>
                <a:ea typeface="Courier New"/>
                <a:cs typeface="Courier New"/>
                <a:sym typeface="Courier New"/>
              </a:rPr>
              <a:t>HK2TW = 3.98; </a:t>
            </a:r>
            <a:endParaRPr/>
          </a:p>
          <a:p>
            <a:pPr marL="274320" lvl="0" indent="-274320" algn="l" rtl="0">
              <a:lnSpc>
                <a:spcPct val="90000"/>
              </a:lnSpc>
              <a:spcBef>
                <a:spcPts val="580"/>
              </a:spcBef>
              <a:spcAft>
                <a:spcPts val="0"/>
              </a:spcAft>
              <a:buSzPts val="1700"/>
              <a:buFont typeface="Arial"/>
              <a:buNone/>
            </a:pPr>
            <a:r>
              <a:rPr lang="en-US" sz="2000" b="1">
                <a:solidFill>
                  <a:srgbClr val="339933"/>
                </a:solidFill>
                <a:latin typeface="Courier New"/>
                <a:ea typeface="Courier New"/>
                <a:cs typeface="Courier New"/>
                <a:sym typeface="Courier New"/>
              </a:rPr>
              <a:t>                   </a:t>
            </a:r>
            <a:r>
              <a:rPr lang="en-US" sz="2000" b="1">
                <a:solidFill>
                  <a:srgbClr val="66FF33"/>
                </a:solidFill>
                <a:latin typeface="Courier New"/>
                <a:ea typeface="Courier New"/>
                <a:cs typeface="Courier New"/>
                <a:sym typeface="Courier New"/>
              </a:rPr>
              <a:t>//Exchange rate of HK$ to TW$</a:t>
            </a:r>
            <a:r>
              <a:rPr lang="en-US" sz="2000" b="1">
                <a:latin typeface="Courier New"/>
                <a:ea typeface="Courier New"/>
                <a:cs typeface="Courier New"/>
                <a:sym typeface="Courier New"/>
              </a:rPr>
              <a:t>        </a:t>
            </a:r>
            <a:endParaRPr/>
          </a:p>
          <a:p>
            <a:pPr marL="274320" lvl="0" indent="-274320" algn="l" rtl="0">
              <a:lnSpc>
                <a:spcPct val="90000"/>
              </a:lnSpc>
              <a:spcBef>
                <a:spcPts val="580"/>
              </a:spcBef>
              <a:spcAft>
                <a:spcPts val="0"/>
              </a:spcAft>
              <a:buSzPts val="1700"/>
              <a:buFont typeface="Arial"/>
              <a:buNone/>
            </a:pPr>
            <a:r>
              <a:rPr lang="en-US" sz="2000" b="1">
                <a:solidFill>
                  <a:schemeClr val="accent2"/>
                </a:solidFill>
                <a:latin typeface="Courier New"/>
                <a:ea typeface="Courier New"/>
                <a:cs typeface="Courier New"/>
                <a:sym typeface="Courier New"/>
              </a:rPr>
              <a:t>	const double </a:t>
            </a:r>
            <a:r>
              <a:rPr lang="en-US" sz="2000" b="1">
                <a:latin typeface="Courier New"/>
                <a:ea typeface="Courier New"/>
                <a:cs typeface="Courier New"/>
                <a:sym typeface="Courier New"/>
              </a:rPr>
              <a:t>US2TW = US2HK * HK2TW; </a:t>
            </a:r>
            <a:endParaRPr/>
          </a:p>
          <a:p>
            <a:pPr marL="274320" lvl="0" indent="-274320" algn="l" rtl="0">
              <a:lnSpc>
                <a:spcPct val="90000"/>
              </a:lnSpc>
              <a:spcBef>
                <a:spcPts val="580"/>
              </a:spcBef>
              <a:spcAft>
                <a:spcPts val="0"/>
              </a:spcAft>
              <a:buSzPts val="1700"/>
              <a:buFont typeface="Arial"/>
              <a:buNone/>
            </a:pPr>
            <a:r>
              <a:rPr lang="en-US" sz="2000" b="1">
                <a:latin typeface="Courier New"/>
                <a:ea typeface="Courier New"/>
                <a:cs typeface="Courier New"/>
                <a:sym typeface="Courier New"/>
              </a:rPr>
              <a:t>                   </a:t>
            </a:r>
            <a:r>
              <a:rPr lang="en-US" sz="2000" b="1">
                <a:solidFill>
                  <a:srgbClr val="66FF33"/>
                </a:solidFill>
                <a:latin typeface="Courier New"/>
                <a:ea typeface="Courier New"/>
                <a:cs typeface="Courier New"/>
                <a:sym typeface="Courier New"/>
              </a:rPr>
              <a:t>//Exchange rate of US$ to TW$</a:t>
            </a:r>
            <a:r>
              <a:rPr lang="en-US" sz="2000" b="1">
                <a:solidFill>
                  <a:srgbClr val="339933"/>
                </a:solidFill>
                <a:latin typeface="Courier New"/>
                <a:ea typeface="Courier New"/>
                <a:cs typeface="Courier New"/>
                <a:sym typeface="Courier New"/>
              </a:rPr>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Constant Variable</a:t>
            </a:r>
            <a:endParaRPr/>
          </a:p>
        </p:txBody>
      </p:sp>
      <p:sp>
        <p:nvSpPr>
          <p:cNvPr id="533" name="Google Shape;533;p49"/>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fontScale="85000" lnSpcReduction="20000"/>
          </a:bodyPr>
          <a:lstStyle/>
          <a:p>
            <a:pPr marL="274320" lvl="0" indent="-274320" algn="l" rtl="0">
              <a:spcBef>
                <a:spcPts val="0"/>
              </a:spcBef>
              <a:spcAft>
                <a:spcPts val="0"/>
              </a:spcAft>
              <a:buSzPct val="85000"/>
              <a:buNone/>
            </a:pPr>
            <a:r>
              <a:rPr lang="en-US"/>
              <a:t>#include &lt;iostream&gt;</a:t>
            </a:r>
            <a:endParaRPr/>
          </a:p>
          <a:p>
            <a:pPr marL="274320" lvl="0" indent="-274320" algn="l" rtl="0">
              <a:spcBef>
                <a:spcPts val="580"/>
              </a:spcBef>
              <a:spcAft>
                <a:spcPts val="0"/>
              </a:spcAft>
              <a:buSzPct val="85000"/>
              <a:buNone/>
            </a:pPr>
            <a:r>
              <a:rPr lang="en-US"/>
              <a:t>using namespace std;</a:t>
            </a:r>
            <a:endParaRPr/>
          </a:p>
          <a:p>
            <a:pPr marL="274320" lvl="0" indent="-274320" algn="l" rtl="0">
              <a:spcBef>
                <a:spcPts val="580"/>
              </a:spcBef>
              <a:spcAft>
                <a:spcPts val="0"/>
              </a:spcAft>
              <a:buSzPct val="85000"/>
              <a:buNone/>
            </a:pPr>
            <a:r>
              <a:rPr lang="en-US"/>
              <a:t>int main()</a:t>
            </a:r>
            <a:endParaRPr/>
          </a:p>
          <a:p>
            <a:pPr marL="274320" lvl="0" indent="-274320" algn="l" rtl="0">
              <a:spcBef>
                <a:spcPts val="580"/>
              </a:spcBef>
              <a:spcAft>
                <a:spcPts val="0"/>
              </a:spcAft>
              <a:buSzPct val="85000"/>
              <a:buNone/>
            </a:pPr>
            <a:r>
              <a:rPr lang="en-US"/>
              <a:t>{</a:t>
            </a:r>
            <a:endParaRPr/>
          </a:p>
          <a:p>
            <a:pPr marL="274320" lvl="0" indent="-274320" algn="l" rtl="0">
              <a:spcBef>
                <a:spcPts val="580"/>
              </a:spcBef>
              <a:spcAft>
                <a:spcPts val="0"/>
              </a:spcAft>
              <a:buSzPct val="85000"/>
              <a:buNone/>
            </a:pPr>
            <a:r>
              <a:rPr lang="en-US"/>
              <a:t>const int LENGTH = 10;</a:t>
            </a:r>
            <a:endParaRPr/>
          </a:p>
          <a:p>
            <a:pPr marL="274320" lvl="0" indent="-274320" algn="l" rtl="0">
              <a:spcBef>
                <a:spcPts val="580"/>
              </a:spcBef>
              <a:spcAft>
                <a:spcPts val="0"/>
              </a:spcAft>
              <a:buSzPct val="85000"/>
              <a:buNone/>
            </a:pPr>
            <a:r>
              <a:rPr lang="en-US"/>
              <a:t>const int WIDTH = 5;</a:t>
            </a:r>
            <a:endParaRPr/>
          </a:p>
          <a:p>
            <a:pPr marL="274320" lvl="0" indent="-274320" algn="l" rtl="0">
              <a:spcBef>
                <a:spcPts val="580"/>
              </a:spcBef>
              <a:spcAft>
                <a:spcPts val="0"/>
              </a:spcAft>
              <a:buSzPct val="85000"/>
              <a:buNone/>
            </a:pPr>
            <a:r>
              <a:rPr lang="en-US"/>
              <a:t>const char NEWLINE = '\n';</a:t>
            </a:r>
            <a:endParaRPr/>
          </a:p>
          <a:p>
            <a:pPr marL="274320" lvl="0" indent="-274320" algn="l" rtl="0">
              <a:spcBef>
                <a:spcPts val="580"/>
              </a:spcBef>
              <a:spcAft>
                <a:spcPts val="0"/>
              </a:spcAft>
              <a:buSzPct val="85000"/>
              <a:buNone/>
            </a:pPr>
            <a:r>
              <a:rPr lang="en-US"/>
              <a:t>int area;</a:t>
            </a:r>
            <a:endParaRPr/>
          </a:p>
          <a:p>
            <a:pPr marL="274320" lvl="0" indent="-274320" algn="l" rtl="0">
              <a:spcBef>
                <a:spcPts val="580"/>
              </a:spcBef>
              <a:spcAft>
                <a:spcPts val="0"/>
              </a:spcAft>
              <a:buSzPct val="85000"/>
              <a:buNone/>
            </a:pPr>
            <a:r>
              <a:rPr lang="en-US"/>
              <a:t>area = LENGTH * WIDTH;</a:t>
            </a:r>
            <a:endParaRPr/>
          </a:p>
          <a:p>
            <a:pPr marL="274320" lvl="0" indent="-274320" algn="l" rtl="0">
              <a:spcBef>
                <a:spcPts val="580"/>
              </a:spcBef>
              <a:spcAft>
                <a:spcPts val="0"/>
              </a:spcAft>
              <a:buSzPct val="85000"/>
              <a:buNone/>
            </a:pPr>
            <a:r>
              <a:rPr lang="en-US"/>
              <a:t>cout &lt;&lt; area;</a:t>
            </a:r>
            <a:endParaRPr/>
          </a:p>
          <a:p>
            <a:pPr marL="274320" lvl="0" indent="-274320" algn="l" rtl="0">
              <a:spcBef>
                <a:spcPts val="580"/>
              </a:spcBef>
              <a:spcAft>
                <a:spcPts val="0"/>
              </a:spcAft>
              <a:buSzPct val="85000"/>
              <a:buNone/>
            </a:pPr>
            <a:r>
              <a:rPr lang="en-US"/>
              <a:t>cout &lt;&lt; NEWLINE;</a:t>
            </a:r>
            <a:endParaRPr/>
          </a:p>
          <a:p>
            <a:pPr marL="274320" lvl="0" indent="-274320" algn="l" rtl="0">
              <a:spcBef>
                <a:spcPts val="580"/>
              </a:spcBef>
              <a:spcAft>
                <a:spcPts val="0"/>
              </a:spcAft>
              <a:buSzPct val="85000"/>
              <a:buNone/>
            </a:pPr>
            <a:r>
              <a:rPr lang="en-US"/>
              <a:t>return 0;</a:t>
            </a:r>
            <a:endParaRPr/>
          </a:p>
          <a:p>
            <a:pPr marL="274320" lvl="0" indent="-274320" algn="l" rtl="0">
              <a:spcBef>
                <a:spcPts val="580"/>
              </a:spcBef>
              <a:spcAft>
                <a:spcPts val="0"/>
              </a:spcAft>
              <a:buSzPct val="85000"/>
              <a:buNone/>
            </a:pPr>
            <a:r>
              <a:rPr lang="en-US"/>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a:t>The Key Software Trend: Object Technology</a:t>
            </a:r>
            <a:endParaRPr/>
          </a:p>
        </p:txBody>
      </p:sp>
      <p:sp>
        <p:nvSpPr>
          <p:cNvPr id="130" name="Google Shape;130;p5"/>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2040"/>
              <a:buChar char="⚫"/>
            </a:pPr>
            <a:r>
              <a:rPr lang="en-US" sz="2400"/>
              <a:t>Objects </a:t>
            </a:r>
            <a:endParaRPr/>
          </a:p>
          <a:p>
            <a:pPr marL="548640" lvl="1" indent="-228600" algn="l" rtl="0">
              <a:lnSpc>
                <a:spcPct val="90000"/>
              </a:lnSpc>
              <a:spcBef>
                <a:spcPts val="370"/>
              </a:spcBef>
              <a:spcAft>
                <a:spcPts val="0"/>
              </a:spcAft>
              <a:buSzPts val="2040"/>
              <a:buChar char="⚫"/>
            </a:pPr>
            <a:r>
              <a:rPr lang="en-US" sz="2400"/>
              <a:t>Reusable software components that model real world items</a:t>
            </a:r>
            <a:endParaRPr/>
          </a:p>
          <a:p>
            <a:pPr marL="548640" lvl="1" indent="-228600" algn="l" rtl="0">
              <a:lnSpc>
                <a:spcPct val="90000"/>
              </a:lnSpc>
              <a:spcBef>
                <a:spcPts val="370"/>
              </a:spcBef>
              <a:spcAft>
                <a:spcPts val="0"/>
              </a:spcAft>
              <a:buSzPts val="2040"/>
              <a:buChar char="⚫"/>
            </a:pPr>
            <a:r>
              <a:rPr lang="en-US" sz="2400"/>
              <a:t>Meaningful software units</a:t>
            </a:r>
            <a:endParaRPr/>
          </a:p>
          <a:p>
            <a:pPr marL="822960" lvl="2" indent="-228600" algn="l" rtl="0">
              <a:lnSpc>
                <a:spcPct val="90000"/>
              </a:lnSpc>
              <a:spcBef>
                <a:spcPts val="370"/>
              </a:spcBef>
              <a:spcAft>
                <a:spcPts val="0"/>
              </a:spcAft>
              <a:buSzPts val="1700"/>
              <a:buChar char="⚫"/>
            </a:pPr>
            <a:r>
              <a:rPr lang="en-US"/>
              <a:t>Date objects, time objects, paycheck objects, invoice objects, audio objects, video objects, file objects, record objects, etc.</a:t>
            </a:r>
            <a:endParaRPr/>
          </a:p>
          <a:p>
            <a:pPr marL="822960" lvl="2" indent="-228600" algn="l" rtl="0">
              <a:lnSpc>
                <a:spcPct val="90000"/>
              </a:lnSpc>
              <a:spcBef>
                <a:spcPts val="370"/>
              </a:spcBef>
              <a:spcAft>
                <a:spcPts val="0"/>
              </a:spcAft>
              <a:buSzPts val="1700"/>
              <a:buChar char="⚫"/>
            </a:pPr>
            <a:r>
              <a:rPr lang="en-US"/>
              <a:t>Any noun can be represented as an object</a:t>
            </a:r>
            <a:endParaRPr/>
          </a:p>
          <a:p>
            <a:pPr marL="548640" lvl="1" indent="-228600" algn="l" rtl="0">
              <a:lnSpc>
                <a:spcPct val="90000"/>
              </a:lnSpc>
              <a:spcBef>
                <a:spcPts val="370"/>
              </a:spcBef>
              <a:spcAft>
                <a:spcPts val="0"/>
              </a:spcAft>
              <a:buSzPts val="2040"/>
              <a:buChar char="⚫"/>
            </a:pPr>
            <a:r>
              <a:rPr lang="en-US" sz="2400"/>
              <a:t>More understandable, better organized and easier to maintain than procedural programming</a:t>
            </a:r>
            <a:endParaRPr/>
          </a:p>
          <a:p>
            <a:pPr marL="548640" lvl="1" indent="-228600" algn="l" rtl="0">
              <a:lnSpc>
                <a:spcPct val="90000"/>
              </a:lnSpc>
              <a:spcBef>
                <a:spcPts val="370"/>
              </a:spcBef>
              <a:spcAft>
                <a:spcPts val="0"/>
              </a:spcAft>
              <a:buSzPts val="2040"/>
              <a:buChar char="⚫"/>
            </a:pPr>
            <a:r>
              <a:rPr lang="en-US" sz="2400"/>
              <a:t>Favor modularity</a:t>
            </a:r>
            <a:endParaRPr/>
          </a:p>
          <a:p>
            <a:pPr marL="822960" lvl="2" indent="-228600" algn="l" rtl="0">
              <a:lnSpc>
                <a:spcPct val="90000"/>
              </a:lnSpc>
              <a:spcBef>
                <a:spcPts val="370"/>
              </a:spcBef>
              <a:spcAft>
                <a:spcPts val="0"/>
              </a:spcAft>
              <a:buSzPts val="1700"/>
              <a:buChar char="⚫"/>
            </a:pPr>
            <a:r>
              <a:rPr lang="en-US"/>
              <a:t>Software reuse</a:t>
            </a:r>
            <a:endParaRPr/>
          </a:p>
          <a:p>
            <a:pPr marL="1097280" lvl="3" indent="-228600" algn="l" rtl="0">
              <a:lnSpc>
                <a:spcPct val="90000"/>
              </a:lnSpc>
              <a:spcBef>
                <a:spcPts val="370"/>
              </a:spcBef>
              <a:spcAft>
                <a:spcPts val="0"/>
              </a:spcAft>
              <a:buSzPts val="1920"/>
              <a:buChar char="⚫"/>
            </a:pPr>
            <a:r>
              <a:rPr lang="en-US" sz="2400"/>
              <a:t>Libraries</a:t>
            </a:r>
            <a:endParaRPr/>
          </a:p>
          <a:p>
            <a:pPr marL="274320" lvl="0" indent="-133985" algn="l" rtl="0">
              <a:spcBef>
                <a:spcPts val="580"/>
              </a:spcBef>
              <a:spcAft>
                <a:spcPts val="0"/>
              </a:spcAft>
              <a:buSzPts val="2210"/>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accent2"/>
              </a:buClr>
              <a:buSzPts val="3600"/>
              <a:buFont typeface="Courier New"/>
              <a:buNone/>
            </a:pPr>
            <a:r>
              <a:rPr lang="en-US" sz="3600" b="1">
                <a:solidFill>
                  <a:schemeClr val="accent2"/>
                </a:solidFill>
                <a:latin typeface="Courier New"/>
                <a:ea typeface="Courier New"/>
                <a:cs typeface="Courier New"/>
                <a:sym typeface="Courier New"/>
              </a:rPr>
              <a:t>cin</a:t>
            </a:r>
            <a:r>
              <a:rPr lang="en-US" sz="3600"/>
              <a:t> and the Extraction Operator &gt;&gt;</a:t>
            </a:r>
            <a:endParaRPr/>
          </a:p>
        </p:txBody>
      </p:sp>
      <p:sp>
        <p:nvSpPr>
          <p:cNvPr id="539" name="Google Shape;539;p5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50</a:t>
            </a:fld>
            <a:endParaRPr/>
          </a:p>
        </p:txBody>
      </p:sp>
      <p:sp>
        <p:nvSpPr>
          <p:cNvPr id="540" name="Google Shape;540;p50"/>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A binary operator</a:t>
            </a:r>
            <a:endParaRPr/>
          </a:p>
          <a:p>
            <a:pPr marL="548640" lvl="1" indent="-228600" algn="l" rtl="0">
              <a:spcBef>
                <a:spcPts val="370"/>
              </a:spcBef>
              <a:spcAft>
                <a:spcPts val="0"/>
              </a:spcAft>
              <a:buSzPts val="2040"/>
              <a:buChar char="⚫"/>
            </a:pPr>
            <a:r>
              <a:rPr lang="en-US"/>
              <a:t>Takes two operands</a:t>
            </a:r>
            <a:endParaRPr/>
          </a:p>
          <a:p>
            <a:pPr marL="548640" lvl="1" indent="-228600" algn="l" rtl="0">
              <a:spcBef>
                <a:spcPts val="370"/>
              </a:spcBef>
              <a:spcAft>
                <a:spcPts val="0"/>
              </a:spcAft>
              <a:buSzPts val="2040"/>
              <a:buChar char="⚫"/>
            </a:pPr>
            <a:r>
              <a:rPr lang="en-US"/>
              <a:t>Name of an input stream on the left</a:t>
            </a:r>
            <a:endParaRPr/>
          </a:p>
          <a:p>
            <a:pPr marL="822960" lvl="2" indent="-228600" algn="l" rtl="0">
              <a:spcBef>
                <a:spcPts val="370"/>
              </a:spcBef>
              <a:spcAft>
                <a:spcPts val="0"/>
              </a:spcAft>
              <a:buSzPts val="1700"/>
              <a:buChar char="⚫"/>
            </a:pPr>
            <a:r>
              <a:rPr lang="en-US" b="1">
                <a:solidFill>
                  <a:schemeClr val="accent2"/>
                </a:solidFill>
                <a:latin typeface="Courier New"/>
                <a:ea typeface="Courier New"/>
                <a:cs typeface="Courier New"/>
                <a:sym typeface="Courier New"/>
              </a:rPr>
              <a:t>cin</a:t>
            </a:r>
            <a:r>
              <a:rPr lang="en-US"/>
              <a:t> for standard input from keyboard</a:t>
            </a:r>
            <a:endParaRPr/>
          </a:p>
          <a:p>
            <a:pPr marL="548640" lvl="1" indent="-228600" algn="l" rtl="0">
              <a:spcBef>
                <a:spcPts val="370"/>
              </a:spcBef>
              <a:spcAft>
                <a:spcPts val="0"/>
              </a:spcAft>
              <a:buSzPts val="2040"/>
              <a:buChar char="⚫"/>
            </a:pPr>
            <a:r>
              <a:rPr lang="en-US"/>
              <a:t>Variable on the right</a:t>
            </a:r>
            <a:endParaRPr/>
          </a:p>
          <a:p>
            <a:pPr marL="274320" lvl="0" indent="-274320" algn="l" rtl="0">
              <a:spcBef>
                <a:spcPts val="580"/>
              </a:spcBef>
              <a:spcAft>
                <a:spcPts val="0"/>
              </a:spcAft>
              <a:buSzPts val="2210"/>
              <a:buChar char="⚫"/>
            </a:pPr>
            <a:r>
              <a:rPr lang="en-US"/>
              <a:t>Variables can be "cascaded"</a:t>
            </a:r>
            <a:br>
              <a:rPr lang="en-US"/>
            </a:br>
            <a:r>
              <a:rPr lang="en-US"/>
              <a:t>  </a:t>
            </a:r>
            <a:r>
              <a:rPr lang="en-US" sz="2400" b="1">
                <a:solidFill>
                  <a:schemeClr val="accent2"/>
                </a:solidFill>
                <a:latin typeface="Courier New"/>
                <a:ea typeface="Courier New"/>
                <a:cs typeface="Courier New"/>
                <a:sym typeface="Courier New"/>
              </a:rPr>
              <a:t>cin &gt;&gt; amount &gt;&gt; count &gt;&gt; direction;</a:t>
            </a:r>
            <a:endParaRPr/>
          </a:p>
          <a:p>
            <a:pPr marL="274320" lvl="0" indent="-274320" algn="l" rtl="0">
              <a:spcBef>
                <a:spcPts val="580"/>
              </a:spcBef>
              <a:spcAft>
                <a:spcPts val="0"/>
              </a:spcAft>
              <a:buSzPts val="2210"/>
              <a:buChar char="⚫"/>
            </a:pPr>
            <a:r>
              <a:rPr lang="en-US"/>
              <a:t>Variables should generally be simple types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5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The Extraction Operator &gt;&gt;</a:t>
            </a:r>
            <a:endParaRPr/>
          </a:p>
        </p:txBody>
      </p:sp>
      <p:sp>
        <p:nvSpPr>
          <p:cNvPr id="546" name="Google Shape;546;p5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51</a:t>
            </a:fld>
            <a:endParaRPr/>
          </a:p>
        </p:txBody>
      </p:sp>
      <p:sp>
        <p:nvSpPr>
          <p:cNvPr id="547" name="Google Shape;547;p5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Enables you to do input with the cin command</a:t>
            </a:r>
            <a:endParaRPr/>
          </a:p>
          <a:p>
            <a:pPr marL="274320" lvl="0" indent="-274320" algn="l" rtl="0">
              <a:spcBef>
                <a:spcPts val="580"/>
              </a:spcBef>
              <a:spcAft>
                <a:spcPts val="0"/>
              </a:spcAft>
              <a:buSzPts val="2210"/>
              <a:buChar char="⚫"/>
            </a:pPr>
            <a:r>
              <a:rPr lang="en-US"/>
              <a:t>Think of the  &gt;&gt;  as pointing to where the data will end up</a:t>
            </a:r>
            <a:endParaRPr/>
          </a:p>
          <a:p>
            <a:pPr marL="274320" lvl="0" indent="-274320" algn="l" rtl="0">
              <a:spcBef>
                <a:spcPts val="580"/>
              </a:spcBef>
              <a:spcAft>
                <a:spcPts val="0"/>
              </a:spcAft>
              <a:buSzPts val="2210"/>
              <a:buChar char="⚫"/>
            </a:pPr>
            <a:r>
              <a:rPr lang="en-US"/>
              <a:t>C++ able to handle different types of data and multiple inputs correctly</a:t>
            </a:r>
            <a:endParaRPr/>
          </a:p>
        </p:txBody>
      </p:sp>
      <p:pic>
        <p:nvPicPr>
          <p:cNvPr id="548" name="Google Shape;548;p51"/>
          <p:cNvPicPr preferRelativeResize="0"/>
          <p:nvPr/>
        </p:nvPicPr>
        <p:blipFill rotWithShape="1">
          <a:blip r:embed="rId3">
            <a:alphaModFix/>
          </a:blip>
          <a:srcRect t="31766" b="15812"/>
          <a:stretch/>
        </p:blipFill>
        <p:spPr>
          <a:xfrm>
            <a:off x="0" y="3810000"/>
            <a:ext cx="4257675" cy="2819400"/>
          </a:xfrm>
          <a:prstGeom prst="rect">
            <a:avLst/>
          </a:prstGeom>
          <a:noFill/>
          <a:ln>
            <a:noFill/>
          </a:ln>
          <a:effectLst>
            <a:outerShdw dist="107763" dir="18900000" algn="ctr" rotWithShape="0">
              <a:schemeClr val="lt2"/>
            </a:outerShdw>
          </a:effectLst>
        </p:spPr>
      </p:pic>
      <p:grpSp>
        <p:nvGrpSpPr>
          <p:cNvPr id="549" name="Google Shape;549;p51"/>
          <p:cNvGrpSpPr/>
          <p:nvPr/>
        </p:nvGrpSpPr>
        <p:grpSpPr>
          <a:xfrm>
            <a:off x="2514600" y="3931920"/>
            <a:ext cx="6324600" cy="2468880"/>
            <a:chOff x="1344" y="3120"/>
            <a:chExt cx="3984" cy="720"/>
          </a:xfrm>
        </p:grpSpPr>
        <p:pic>
          <p:nvPicPr>
            <p:cNvPr id="550" name="Google Shape;550;p51"/>
            <p:cNvPicPr preferRelativeResize="0"/>
            <p:nvPr/>
          </p:nvPicPr>
          <p:blipFill rotWithShape="1">
            <a:blip r:embed="rId4">
              <a:alphaModFix/>
            </a:blip>
            <a:srcRect t="43043" b="22174"/>
            <a:stretch/>
          </p:blipFill>
          <p:spPr>
            <a:xfrm>
              <a:off x="2352" y="3120"/>
              <a:ext cx="2976" cy="720"/>
            </a:xfrm>
            <a:prstGeom prst="rect">
              <a:avLst/>
            </a:prstGeom>
            <a:noFill/>
            <a:ln>
              <a:noFill/>
            </a:ln>
          </p:spPr>
        </p:pic>
        <p:cxnSp>
          <p:nvCxnSpPr>
            <p:cNvPr id="551" name="Google Shape;551;p51"/>
            <p:cNvCxnSpPr/>
            <p:nvPr/>
          </p:nvCxnSpPr>
          <p:spPr>
            <a:xfrm rot="10800000" flipH="1">
              <a:off x="1344" y="3360"/>
              <a:ext cx="1680" cy="404"/>
            </a:xfrm>
            <a:prstGeom prst="straightConnector1">
              <a:avLst/>
            </a:prstGeom>
            <a:noFill/>
            <a:ln w="12700" cap="sq" cmpd="sng">
              <a:solidFill>
                <a:srgbClr val="FF3300"/>
              </a:solidFill>
              <a:prstDash val="solid"/>
              <a:round/>
              <a:headEnd type="none" w="sm" len="sm"/>
              <a:tailEnd type="triangle" w="sm" len="sm"/>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9"/>
                                        </p:tgtEl>
                                        <p:attrNameLst>
                                          <p:attrName>style.visibility</p:attrName>
                                        </p:attrNameLst>
                                      </p:cBhvr>
                                      <p:to>
                                        <p:strVal val="visible"/>
                                      </p:to>
                                    </p:set>
                                    <p:animEffect transition="in" filter="fade">
                                      <p:cBhvr>
                                        <p:cTn id="7" dur="500"/>
                                        <p:tgtEl>
                                          <p:spTgt spid="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52"/>
          <p:cNvSpPr txBox="1">
            <a:spLocks noGrp="1"/>
          </p:cNvSpPr>
          <p:nvPr>
            <p:ph type="title"/>
          </p:nvPr>
        </p:nvSpPr>
        <p:spPr>
          <a:xfrm>
            <a:off x="914400" y="274638"/>
            <a:ext cx="7772400" cy="1066799"/>
          </a:xfrm>
          <a:prstGeom prst="rect">
            <a:avLst/>
          </a:prstGeom>
          <a:noFill/>
          <a:ln>
            <a:noFill/>
          </a:ln>
        </p:spPr>
        <p:txBody>
          <a:bodyPr spcFirstLastPara="1" wrap="square" lIns="91425" tIns="45700" rIns="91425" bIns="91425" anchor="b" anchorCtr="0">
            <a:normAutofit/>
          </a:bodyPr>
          <a:lstStyle/>
          <a:p>
            <a:pPr marL="0" lvl="0" indent="0" algn="ctr" rtl="0">
              <a:spcBef>
                <a:spcPts val="0"/>
              </a:spcBef>
              <a:spcAft>
                <a:spcPts val="0"/>
              </a:spcAft>
              <a:buClr>
                <a:schemeClr val="dk2"/>
              </a:buClr>
              <a:buSzPts val="4000"/>
              <a:buFont typeface="Arial"/>
              <a:buNone/>
            </a:pPr>
            <a:r>
              <a:rPr lang="en-US"/>
              <a:t>POINTERS</a:t>
            </a:r>
            <a:endParaRPr/>
          </a:p>
        </p:txBody>
      </p:sp>
      <p:sp>
        <p:nvSpPr>
          <p:cNvPr id="558" name="Google Shape;558;p52"/>
          <p:cNvSpPr txBox="1">
            <a:spLocks noGrp="1"/>
          </p:cNvSpPr>
          <p:nvPr>
            <p:ph type="body" idx="1"/>
          </p:nvPr>
        </p:nvSpPr>
        <p:spPr>
          <a:xfrm>
            <a:off x="609600" y="990600"/>
            <a:ext cx="7848600" cy="40386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Font typeface="Arial"/>
              <a:buNone/>
            </a:pPr>
            <a:r>
              <a:rPr lang="en-US"/>
              <a:t>COMPUTER MEMORY</a:t>
            </a:r>
            <a:endParaRPr/>
          </a:p>
          <a:p>
            <a:pPr marL="274320" lvl="0" indent="-133985" algn="l" rtl="0">
              <a:spcBef>
                <a:spcPts val="580"/>
              </a:spcBef>
              <a:spcAft>
                <a:spcPts val="0"/>
              </a:spcAft>
              <a:buSzPts val="2210"/>
              <a:buNone/>
            </a:pPr>
            <a:endParaRPr/>
          </a:p>
          <a:p>
            <a:pPr marL="274320" lvl="0" indent="-274320" algn="l" rtl="0">
              <a:spcBef>
                <a:spcPts val="580"/>
              </a:spcBef>
              <a:spcAft>
                <a:spcPts val="0"/>
              </a:spcAft>
              <a:buSzPts val="2210"/>
              <a:buChar char="⚫"/>
            </a:pPr>
            <a:r>
              <a:rPr lang="en-US"/>
              <a:t>Each variable is assigned a memory slot (the size depends on the data type) and the variable’s data is stored there</a:t>
            </a:r>
            <a:endParaRPr/>
          </a:p>
          <a:p>
            <a:pPr marL="274320" lvl="0" indent="-274320" algn="l" rtl="0">
              <a:spcBef>
                <a:spcPts val="580"/>
              </a:spcBef>
              <a:spcAft>
                <a:spcPts val="0"/>
              </a:spcAft>
              <a:buSzPts val="2210"/>
              <a:buFont typeface="Arial"/>
              <a:buNone/>
            </a:pPr>
            <a:endParaRPr/>
          </a:p>
          <a:p>
            <a:pPr marL="274320" lvl="0" indent="-133985" algn="l" rtl="0">
              <a:spcBef>
                <a:spcPts val="580"/>
              </a:spcBef>
              <a:spcAft>
                <a:spcPts val="0"/>
              </a:spcAft>
              <a:buSzPts val="2210"/>
              <a:buNone/>
            </a:pPr>
            <a:endParaRPr/>
          </a:p>
          <a:p>
            <a:pPr marL="274320" lvl="0" indent="-133985" algn="l" rtl="0">
              <a:spcBef>
                <a:spcPts val="580"/>
              </a:spcBef>
              <a:spcAft>
                <a:spcPts val="0"/>
              </a:spcAft>
              <a:buSzPts val="2210"/>
              <a:buNone/>
            </a:pPr>
            <a:endParaRPr/>
          </a:p>
        </p:txBody>
      </p:sp>
      <p:sp>
        <p:nvSpPr>
          <p:cNvPr id="559" name="Google Shape;559;p52"/>
          <p:cNvSpPr txBox="1"/>
          <p:nvPr/>
        </p:nvSpPr>
        <p:spPr>
          <a:xfrm>
            <a:off x="4479925" y="5268913"/>
            <a:ext cx="3990975" cy="7620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1">
                <a:solidFill>
                  <a:schemeClr val="dk1"/>
                </a:solidFill>
                <a:latin typeface="Arial"/>
                <a:ea typeface="Arial"/>
                <a:cs typeface="Arial"/>
                <a:sym typeface="Arial"/>
              </a:rPr>
              <a:t>Variable a’s value, i.e., 100, is </a:t>
            </a:r>
            <a:endParaRPr/>
          </a:p>
          <a:p>
            <a:pPr marL="342900" marR="0" lvl="0" indent="-342900" algn="l" rtl="0">
              <a:spcBef>
                <a:spcPts val="0"/>
              </a:spcBef>
              <a:spcAft>
                <a:spcPts val="0"/>
              </a:spcAft>
              <a:buClr>
                <a:schemeClr val="dk1"/>
              </a:buClr>
              <a:buSzPts val="2000"/>
              <a:buFont typeface="Arial"/>
              <a:buNone/>
            </a:pPr>
            <a:r>
              <a:rPr lang="en-US" sz="2000" b="1">
                <a:solidFill>
                  <a:schemeClr val="dk1"/>
                </a:solidFill>
                <a:latin typeface="Arial"/>
                <a:ea typeface="Arial"/>
                <a:cs typeface="Arial"/>
                <a:sym typeface="Arial"/>
              </a:rPr>
              <a:t>stored at memory location 1024</a:t>
            </a:r>
            <a:endParaRPr/>
          </a:p>
        </p:txBody>
      </p:sp>
      <p:sp>
        <p:nvSpPr>
          <p:cNvPr id="560" name="Google Shape;560;p52"/>
          <p:cNvSpPr/>
          <p:nvPr/>
        </p:nvSpPr>
        <p:spPr>
          <a:xfrm>
            <a:off x="3479800" y="4554538"/>
            <a:ext cx="1187450" cy="587375"/>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Times New Roman"/>
              <a:buNone/>
            </a:pPr>
            <a:r>
              <a:rPr lang="en-US" sz="2400" b="0">
                <a:solidFill>
                  <a:schemeClr val="dk1"/>
                </a:solidFill>
                <a:latin typeface="Times New Roman"/>
                <a:ea typeface="Times New Roman"/>
                <a:cs typeface="Times New Roman"/>
                <a:sym typeface="Times New Roman"/>
              </a:rPr>
              <a:t>100</a:t>
            </a:r>
            <a:endParaRPr/>
          </a:p>
        </p:txBody>
      </p:sp>
      <p:sp>
        <p:nvSpPr>
          <p:cNvPr id="561" name="Google Shape;561;p52"/>
          <p:cNvSpPr/>
          <p:nvPr/>
        </p:nvSpPr>
        <p:spPr>
          <a:xfrm>
            <a:off x="2292350" y="4554538"/>
            <a:ext cx="1187450" cy="587375"/>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800"/>
              <a:buFont typeface="Times New Roman"/>
              <a:buNone/>
            </a:pPr>
            <a:r>
              <a:rPr lang="en-US" sz="4800">
                <a:solidFill>
                  <a:schemeClr val="dk1"/>
                </a:solidFill>
                <a:latin typeface="Times New Roman"/>
                <a:ea typeface="Times New Roman"/>
                <a:cs typeface="Times New Roman"/>
                <a:sym typeface="Times New Roman"/>
              </a:rPr>
              <a:t>…</a:t>
            </a:r>
            <a:endParaRPr/>
          </a:p>
        </p:txBody>
      </p:sp>
      <p:sp>
        <p:nvSpPr>
          <p:cNvPr id="562" name="Google Shape;562;p52"/>
          <p:cNvSpPr/>
          <p:nvPr/>
        </p:nvSpPr>
        <p:spPr>
          <a:xfrm>
            <a:off x="4667250" y="4554538"/>
            <a:ext cx="1187450" cy="587375"/>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800"/>
              <a:buFont typeface="Times New Roman"/>
              <a:buNone/>
            </a:pPr>
            <a:r>
              <a:rPr lang="en-US" sz="4800">
                <a:solidFill>
                  <a:schemeClr val="dk1"/>
                </a:solidFill>
                <a:latin typeface="Times New Roman"/>
                <a:ea typeface="Times New Roman"/>
                <a:cs typeface="Times New Roman"/>
                <a:sym typeface="Times New Roman"/>
              </a:rPr>
              <a:t>…</a:t>
            </a:r>
            <a:endParaRPr/>
          </a:p>
        </p:txBody>
      </p:sp>
      <p:sp>
        <p:nvSpPr>
          <p:cNvPr id="563" name="Google Shape;563;p52"/>
          <p:cNvSpPr/>
          <p:nvPr/>
        </p:nvSpPr>
        <p:spPr>
          <a:xfrm>
            <a:off x="5854700" y="4554538"/>
            <a:ext cx="1187450" cy="587375"/>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Times New Roman"/>
              <a:buNone/>
            </a:pPr>
            <a:r>
              <a:rPr lang="en-US" sz="2400" b="0">
                <a:solidFill>
                  <a:schemeClr val="dk1"/>
                </a:solidFill>
                <a:latin typeface="Times New Roman"/>
                <a:ea typeface="Times New Roman"/>
                <a:cs typeface="Times New Roman"/>
                <a:sym typeface="Times New Roman"/>
              </a:rPr>
              <a:t>1024</a:t>
            </a:r>
            <a:endParaRPr/>
          </a:p>
        </p:txBody>
      </p:sp>
      <p:sp>
        <p:nvSpPr>
          <p:cNvPr id="564" name="Google Shape;564;p52"/>
          <p:cNvSpPr/>
          <p:nvPr/>
        </p:nvSpPr>
        <p:spPr>
          <a:xfrm>
            <a:off x="7042150" y="4554538"/>
            <a:ext cx="1187450" cy="587375"/>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800"/>
              <a:buFont typeface="Times New Roman"/>
              <a:buNone/>
            </a:pPr>
            <a:r>
              <a:rPr lang="en-US" sz="4800">
                <a:solidFill>
                  <a:schemeClr val="dk1"/>
                </a:solidFill>
                <a:latin typeface="Times New Roman"/>
                <a:ea typeface="Times New Roman"/>
                <a:cs typeface="Times New Roman"/>
                <a:sym typeface="Times New Roman"/>
              </a:rPr>
              <a:t>…</a:t>
            </a:r>
            <a:endParaRPr/>
          </a:p>
        </p:txBody>
      </p:sp>
      <p:sp>
        <p:nvSpPr>
          <p:cNvPr id="565" name="Google Shape;565;p52"/>
          <p:cNvSpPr txBox="1"/>
          <p:nvPr/>
        </p:nvSpPr>
        <p:spPr>
          <a:xfrm>
            <a:off x="0" y="4114800"/>
            <a:ext cx="2286000" cy="396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1">
                <a:solidFill>
                  <a:schemeClr val="dk1"/>
                </a:solidFill>
                <a:latin typeface="Arial"/>
                <a:ea typeface="Arial"/>
                <a:cs typeface="Arial"/>
                <a:sym typeface="Arial"/>
              </a:rPr>
              <a:t>Memory address:</a:t>
            </a:r>
            <a:endParaRPr/>
          </a:p>
        </p:txBody>
      </p:sp>
      <p:sp>
        <p:nvSpPr>
          <p:cNvPr id="566" name="Google Shape;566;p52"/>
          <p:cNvSpPr txBox="1"/>
          <p:nvPr/>
        </p:nvSpPr>
        <p:spPr>
          <a:xfrm>
            <a:off x="3557588" y="4114800"/>
            <a:ext cx="973137" cy="396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1">
                <a:solidFill>
                  <a:schemeClr val="dk1"/>
                </a:solidFill>
                <a:latin typeface="Arial"/>
                <a:ea typeface="Arial"/>
                <a:cs typeface="Arial"/>
                <a:sym typeface="Arial"/>
              </a:rPr>
              <a:t>1024</a:t>
            </a:r>
            <a:endParaRPr/>
          </a:p>
        </p:txBody>
      </p:sp>
      <p:sp>
        <p:nvSpPr>
          <p:cNvPr id="567" name="Google Shape;567;p52"/>
          <p:cNvSpPr txBox="1"/>
          <p:nvPr/>
        </p:nvSpPr>
        <p:spPr>
          <a:xfrm>
            <a:off x="5854700" y="4114800"/>
            <a:ext cx="749300" cy="396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1">
                <a:solidFill>
                  <a:schemeClr val="dk1"/>
                </a:solidFill>
                <a:latin typeface="Arial"/>
                <a:ea typeface="Arial"/>
                <a:cs typeface="Arial"/>
                <a:sym typeface="Arial"/>
              </a:rPr>
              <a:t>1032</a:t>
            </a:r>
            <a:endParaRPr/>
          </a:p>
        </p:txBody>
      </p:sp>
      <p:sp>
        <p:nvSpPr>
          <p:cNvPr id="568" name="Google Shape;568;p52"/>
          <p:cNvSpPr txBox="1"/>
          <p:nvPr/>
        </p:nvSpPr>
        <p:spPr>
          <a:xfrm>
            <a:off x="1524000" y="5662613"/>
            <a:ext cx="2012950" cy="396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1">
                <a:solidFill>
                  <a:schemeClr val="dk1"/>
                </a:solidFill>
                <a:latin typeface="Courier New"/>
                <a:ea typeface="Courier New"/>
                <a:cs typeface="Courier New"/>
                <a:sym typeface="Courier New"/>
              </a:rPr>
              <a:t>int a = 100;</a:t>
            </a:r>
            <a:endParaRPr/>
          </a:p>
        </p:txBody>
      </p:sp>
      <p:sp>
        <p:nvSpPr>
          <p:cNvPr id="569" name="Google Shape;569;p52"/>
          <p:cNvSpPr/>
          <p:nvPr/>
        </p:nvSpPr>
        <p:spPr>
          <a:xfrm>
            <a:off x="1143000" y="4554538"/>
            <a:ext cx="1187450" cy="587375"/>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800"/>
              <a:buFont typeface="Times New Roman"/>
              <a:buNone/>
            </a:pPr>
            <a:r>
              <a:rPr lang="en-US" sz="4800">
                <a:solidFill>
                  <a:schemeClr val="dk1"/>
                </a:solidFill>
                <a:latin typeface="Times New Roman"/>
                <a:ea typeface="Times New Roman"/>
                <a:cs typeface="Times New Roman"/>
                <a:sym typeface="Times New Roman"/>
              </a:rPr>
              <a:t>…</a:t>
            </a:r>
            <a:endParaRPr/>
          </a:p>
        </p:txBody>
      </p:sp>
      <p:sp>
        <p:nvSpPr>
          <p:cNvPr id="570" name="Google Shape;570;p52"/>
          <p:cNvSpPr txBox="1"/>
          <p:nvPr/>
        </p:nvSpPr>
        <p:spPr>
          <a:xfrm>
            <a:off x="2286000" y="4114800"/>
            <a:ext cx="973138" cy="396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1">
                <a:solidFill>
                  <a:schemeClr val="dk1"/>
                </a:solidFill>
                <a:latin typeface="Arial"/>
                <a:ea typeface="Arial"/>
                <a:cs typeface="Arial"/>
                <a:sym typeface="Arial"/>
              </a:rPr>
              <a:t>1020</a:t>
            </a:r>
            <a:endParaRPr/>
          </a:p>
        </p:txBody>
      </p:sp>
      <p:sp>
        <p:nvSpPr>
          <p:cNvPr id="571" name="Google Shape;571;p52"/>
          <p:cNvSpPr txBox="1"/>
          <p:nvPr/>
        </p:nvSpPr>
        <p:spPr>
          <a:xfrm>
            <a:off x="3717925" y="5119688"/>
            <a:ext cx="280988" cy="396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1">
                <a:solidFill>
                  <a:schemeClr val="dk1"/>
                </a:solidFill>
                <a:latin typeface="Courier"/>
                <a:ea typeface="Courier"/>
                <a:cs typeface="Courier"/>
                <a:sym typeface="Courier"/>
              </a:rPr>
              <a:t>a</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5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Pointers</a:t>
            </a:r>
            <a:endParaRPr/>
          </a:p>
        </p:txBody>
      </p:sp>
      <p:sp>
        <p:nvSpPr>
          <p:cNvPr id="578" name="Google Shape;578;p5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A pointer is a variable used to store the address of a memory cell. </a:t>
            </a:r>
            <a:endParaRPr/>
          </a:p>
          <a:p>
            <a:pPr marL="274320" lvl="0" indent="-274320" algn="l" rtl="0">
              <a:spcBef>
                <a:spcPts val="580"/>
              </a:spcBef>
              <a:spcAft>
                <a:spcPts val="0"/>
              </a:spcAft>
              <a:buSzPts val="2210"/>
              <a:buChar char="⚫"/>
            </a:pPr>
            <a:r>
              <a:rPr lang="en-US"/>
              <a:t>We can use the pointer to reference this memory cell</a:t>
            </a:r>
            <a:endParaRPr/>
          </a:p>
        </p:txBody>
      </p:sp>
      <p:sp>
        <p:nvSpPr>
          <p:cNvPr id="579" name="Google Shape;579;p53"/>
          <p:cNvSpPr/>
          <p:nvPr/>
        </p:nvSpPr>
        <p:spPr>
          <a:xfrm>
            <a:off x="4025900" y="4783138"/>
            <a:ext cx="1187450" cy="587375"/>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Times New Roman"/>
              <a:buNone/>
            </a:pPr>
            <a:r>
              <a:rPr lang="en-US" sz="2400" b="0">
                <a:solidFill>
                  <a:schemeClr val="dk1"/>
                </a:solidFill>
                <a:latin typeface="Times New Roman"/>
                <a:ea typeface="Times New Roman"/>
                <a:cs typeface="Times New Roman"/>
                <a:sym typeface="Times New Roman"/>
              </a:rPr>
              <a:t>100</a:t>
            </a:r>
            <a:endParaRPr/>
          </a:p>
        </p:txBody>
      </p:sp>
      <p:sp>
        <p:nvSpPr>
          <p:cNvPr id="580" name="Google Shape;580;p53"/>
          <p:cNvSpPr/>
          <p:nvPr/>
        </p:nvSpPr>
        <p:spPr>
          <a:xfrm>
            <a:off x="2838450" y="4783138"/>
            <a:ext cx="1187450" cy="587375"/>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800"/>
              <a:buFont typeface="Times New Roman"/>
              <a:buNone/>
            </a:pPr>
            <a:r>
              <a:rPr lang="en-US" sz="4800">
                <a:solidFill>
                  <a:schemeClr val="dk1"/>
                </a:solidFill>
                <a:latin typeface="Times New Roman"/>
                <a:ea typeface="Times New Roman"/>
                <a:cs typeface="Times New Roman"/>
                <a:sym typeface="Times New Roman"/>
              </a:rPr>
              <a:t>…</a:t>
            </a:r>
            <a:endParaRPr/>
          </a:p>
        </p:txBody>
      </p:sp>
      <p:sp>
        <p:nvSpPr>
          <p:cNvPr id="581" name="Google Shape;581;p53"/>
          <p:cNvSpPr/>
          <p:nvPr/>
        </p:nvSpPr>
        <p:spPr>
          <a:xfrm>
            <a:off x="5213350" y="4783138"/>
            <a:ext cx="1187450" cy="587375"/>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800"/>
              <a:buFont typeface="Times New Roman"/>
              <a:buNone/>
            </a:pPr>
            <a:r>
              <a:rPr lang="en-US" sz="4800">
                <a:solidFill>
                  <a:schemeClr val="dk1"/>
                </a:solidFill>
                <a:latin typeface="Times New Roman"/>
                <a:ea typeface="Times New Roman"/>
                <a:cs typeface="Times New Roman"/>
                <a:sym typeface="Times New Roman"/>
              </a:rPr>
              <a:t>…</a:t>
            </a:r>
            <a:endParaRPr/>
          </a:p>
        </p:txBody>
      </p:sp>
      <p:sp>
        <p:nvSpPr>
          <p:cNvPr id="582" name="Google Shape;582;p53"/>
          <p:cNvSpPr/>
          <p:nvPr/>
        </p:nvSpPr>
        <p:spPr>
          <a:xfrm>
            <a:off x="6400800" y="4783138"/>
            <a:ext cx="1187450" cy="587375"/>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Times New Roman"/>
              <a:buNone/>
            </a:pPr>
            <a:r>
              <a:rPr lang="en-US" sz="2400" b="0">
                <a:solidFill>
                  <a:schemeClr val="dk1"/>
                </a:solidFill>
                <a:latin typeface="Times New Roman"/>
                <a:ea typeface="Times New Roman"/>
                <a:cs typeface="Times New Roman"/>
                <a:sym typeface="Times New Roman"/>
              </a:rPr>
              <a:t>1024</a:t>
            </a:r>
            <a:endParaRPr/>
          </a:p>
        </p:txBody>
      </p:sp>
      <p:sp>
        <p:nvSpPr>
          <p:cNvPr id="583" name="Google Shape;583;p53"/>
          <p:cNvSpPr/>
          <p:nvPr/>
        </p:nvSpPr>
        <p:spPr>
          <a:xfrm>
            <a:off x="7588250" y="4783138"/>
            <a:ext cx="1187450" cy="587375"/>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800"/>
              <a:buFont typeface="Times New Roman"/>
              <a:buNone/>
            </a:pPr>
            <a:r>
              <a:rPr lang="en-US" sz="4800">
                <a:solidFill>
                  <a:schemeClr val="dk1"/>
                </a:solidFill>
                <a:latin typeface="Times New Roman"/>
                <a:ea typeface="Times New Roman"/>
                <a:cs typeface="Times New Roman"/>
                <a:sym typeface="Times New Roman"/>
              </a:rPr>
              <a:t>…</a:t>
            </a:r>
            <a:endParaRPr/>
          </a:p>
        </p:txBody>
      </p:sp>
      <p:sp>
        <p:nvSpPr>
          <p:cNvPr id="584" name="Google Shape;584;p53"/>
          <p:cNvSpPr txBox="1"/>
          <p:nvPr/>
        </p:nvSpPr>
        <p:spPr>
          <a:xfrm>
            <a:off x="546100" y="4343400"/>
            <a:ext cx="2286000" cy="396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1">
                <a:solidFill>
                  <a:schemeClr val="dk1"/>
                </a:solidFill>
                <a:latin typeface="Arial"/>
                <a:ea typeface="Arial"/>
                <a:cs typeface="Arial"/>
                <a:sym typeface="Arial"/>
              </a:rPr>
              <a:t>Memory address:</a:t>
            </a:r>
            <a:endParaRPr/>
          </a:p>
        </p:txBody>
      </p:sp>
      <p:sp>
        <p:nvSpPr>
          <p:cNvPr id="585" name="Google Shape;585;p53"/>
          <p:cNvSpPr txBox="1"/>
          <p:nvPr/>
        </p:nvSpPr>
        <p:spPr>
          <a:xfrm>
            <a:off x="4103688" y="4343400"/>
            <a:ext cx="973137" cy="396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1">
                <a:solidFill>
                  <a:schemeClr val="dk1"/>
                </a:solidFill>
                <a:latin typeface="Arial"/>
                <a:ea typeface="Arial"/>
                <a:cs typeface="Arial"/>
                <a:sym typeface="Arial"/>
              </a:rPr>
              <a:t>1024</a:t>
            </a:r>
            <a:endParaRPr/>
          </a:p>
        </p:txBody>
      </p:sp>
      <p:sp>
        <p:nvSpPr>
          <p:cNvPr id="586" name="Google Shape;586;p53"/>
          <p:cNvSpPr txBox="1"/>
          <p:nvPr/>
        </p:nvSpPr>
        <p:spPr>
          <a:xfrm>
            <a:off x="6400800" y="4343400"/>
            <a:ext cx="749300" cy="396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1">
                <a:solidFill>
                  <a:schemeClr val="dk1"/>
                </a:solidFill>
                <a:latin typeface="Arial"/>
                <a:ea typeface="Arial"/>
                <a:cs typeface="Arial"/>
                <a:sym typeface="Arial"/>
              </a:rPr>
              <a:t>1032</a:t>
            </a:r>
            <a:endParaRPr/>
          </a:p>
        </p:txBody>
      </p:sp>
      <p:sp>
        <p:nvSpPr>
          <p:cNvPr id="587" name="Google Shape;587;p53"/>
          <p:cNvSpPr/>
          <p:nvPr/>
        </p:nvSpPr>
        <p:spPr>
          <a:xfrm>
            <a:off x="1689100" y="4783138"/>
            <a:ext cx="1187450" cy="587375"/>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800"/>
              <a:buFont typeface="Times New Roman"/>
              <a:buNone/>
            </a:pPr>
            <a:r>
              <a:rPr lang="en-US" sz="4800">
                <a:solidFill>
                  <a:schemeClr val="dk1"/>
                </a:solidFill>
                <a:latin typeface="Times New Roman"/>
                <a:ea typeface="Times New Roman"/>
                <a:cs typeface="Times New Roman"/>
                <a:sym typeface="Times New Roman"/>
              </a:rPr>
              <a:t>…</a:t>
            </a:r>
            <a:endParaRPr/>
          </a:p>
        </p:txBody>
      </p:sp>
      <p:sp>
        <p:nvSpPr>
          <p:cNvPr id="588" name="Google Shape;588;p53"/>
          <p:cNvSpPr txBox="1"/>
          <p:nvPr/>
        </p:nvSpPr>
        <p:spPr>
          <a:xfrm>
            <a:off x="2832100" y="4343400"/>
            <a:ext cx="973138" cy="396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1">
                <a:solidFill>
                  <a:schemeClr val="dk1"/>
                </a:solidFill>
                <a:latin typeface="Arial"/>
                <a:ea typeface="Arial"/>
                <a:cs typeface="Arial"/>
                <a:sym typeface="Arial"/>
              </a:rPr>
              <a:t>1020</a:t>
            </a:r>
            <a:endParaRPr/>
          </a:p>
        </p:txBody>
      </p:sp>
      <p:cxnSp>
        <p:nvCxnSpPr>
          <p:cNvPr id="589" name="Google Shape;589;p53"/>
          <p:cNvCxnSpPr/>
          <p:nvPr/>
        </p:nvCxnSpPr>
        <p:spPr>
          <a:xfrm rot="10800000">
            <a:off x="4648200" y="5410200"/>
            <a:ext cx="0" cy="457200"/>
          </a:xfrm>
          <a:prstGeom prst="straightConnector1">
            <a:avLst/>
          </a:prstGeom>
          <a:noFill/>
          <a:ln w="31750" cap="flat" cmpd="sng">
            <a:solidFill>
              <a:srgbClr val="FFFF00"/>
            </a:solidFill>
            <a:prstDash val="solid"/>
            <a:round/>
            <a:headEnd type="none" w="sm" len="sm"/>
            <a:tailEnd type="triangle" w="sm" len="sm"/>
          </a:ln>
        </p:spPr>
      </p:cxnSp>
      <p:cxnSp>
        <p:nvCxnSpPr>
          <p:cNvPr id="590" name="Google Shape;590;p53"/>
          <p:cNvCxnSpPr/>
          <p:nvPr/>
        </p:nvCxnSpPr>
        <p:spPr>
          <a:xfrm>
            <a:off x="4648200" y="5867400"/>
            <a:ext cx="2362200" cy="0"/>
          </a:xfrm>
          <a:prstGeom prst="straightConnector1">
            <a:avLst/>
          </a:prstGeom>
          <a:noFill/>
          <a:ln w="31750" cap="flat" cmpd="sng">
            <a:solidFill>
              <a:srgbClr val="FFFF00"/>
            </a:solidFill>
            <a:prstDash val="solid"/>
            <a:round/>
            <a:headEnd type="none" w="sm" len="sm"/>
            <a:tailEnd type="none" w="sm" len="sm"/>
          </a:ln>
        </p:spPr>
      </p:cxnSp>
      <p:cxnSp>
        <p:nvCxnSpPr>
          <p:cNvPr id="591" name="Google Shape;591;p53"/>
          <p:cNvCxnSpPr/>
          <p:nvPr/>
        </p:nvCxnSpPr>
        <p:spPr>
          <a:xfrm>
            <a:off x="7010400" y="5410200"/>
            <a:ext cx="0" cy="457200"/>
          </a:xfrm>
          <a:prstGeom prst="straightConnector1">
            <a:avLst/>
          </a:prstGeom>
          <a:noFill/>
          <a:ln w="31750" cap="flat" cmpd="sng">
            <a:solidFill>
              <a:srgbClr val="FFFF00"/>
            </a:solidFill>
            <a:prstDash val="solid"/>
            <a:round/>
            <a:headEnd type="none" w="sm" len="sm"/>
            <a:tailEnd type="none" w="sm" len="sm"/>
          </a:ln>
        </p:spPr>
      </p:cxnSp>
      <p:sp>
        <p:nvSpPr>
          <p:cNvPr id="592" name="Google Shape;592;p53"/>
          <p:cNvSpPr/>
          <p:nvPr/>
        </p:nvSpPr>
        <p:spPr>
          <a:xfrm>
            <a:off x="2514600" y="5562600"/>
            <a:ext cx="1524000" cy="609600"/>
          </a:xfrm>
          <a:prstGeom prst="wedgeEllipseCallout">
            <a:avLst>
              <a:gd name="adj1" fmla="val 90208"/>
              <a:gd name="adj2" fmla="val -101042"/>
            </a:avLst>
          </a:prstGeom>
          <a:solidFill>
            <a:srgbClr val="FFFF00"/>
          </a:solidFill>
          <a:ln>
            <a:noFill/>
          </a:ln>
        </p:spPr>
        <p:txBody>
          <a:bodyPr spcFirstLastPara="1" wrap="square" lIns="91425" tIns="45700" rIns="91425" bIns="45700" anchor="t" anchorCtr="0">
            <a:noAutofit/>
          </a:bodyPr>
          <a:lstStyle/>
          <a:p>
            <a:pPr marL="342900" marR="0" lvl="0" indent="-342900" algn="ctr" rtl="0">
              <a:spcBef>
                <a:spcPts val="0"/>
              </a:spcBef>
              <a:spcAft>
                <a:spcPts val="0"/>
              </a:spcAft>
              <a:buClr>
                <a:srgbClr val="3366CC"/>
              </a:buClr>
              <a:buSzPts val="2000"/>
              <a:buFont typeface="Arial"/>
              <a:buNone/>
            </a:pPr>
            <a:r>
              <a:rPr lang="en-US" sz="2000" b="1">
                <a:solidFill>
                  <a:srgbClr val="3366CC"/>
                </a:solidFill>
                <a:latin typeface="Arial"/>
                <a:ea typeface="Arial"/>
                <a:cs typeface="Arial"/>
                <a:sym typeface="Arial"/>
              </a:rPr>
              <a:t>integer</a:t>
            </a:r>
            <a:endParaRPr/>
          </a:p>
        </p:txBody>
      </p:sp>
      <p:sp>
        <p:nvSpPr>
          <p:cNvPr id="593" name="Google Shape;593;p53"/>
          <p:cNvSpPr/>
          <p:nvPr/>
        </p:nvSpPr>
        <p:spPr>
          <a:xfrm>
            <a:off x="6477000" y="5715000"/>
            <a:ext cx="2209800" cy="533400"/>
          </a:xfrm>
          <a:prstGeom prst="wedgeEllipseCallout">
            <a:avLst>
              <a:gd name="adj1" fmla="val -19398"/>
              <a:gd name="adj2" fmla="val -130954"/>
            </a:avLst>
          </a:prstGeom>
          <a:solidFill>
            <a:srgbClr val="FFFF00"/>
          </a:solidFill>
          <a:ln>
            <a:noFill/>
          </a:ln>
        </p:spPr>
        <p:txBody>
          <a:bodyPr spcFirstLastPara="1" wrap="square" lIns="91425" tIns="45700" rIns="91425" bIns="45700" anchor="t" anchorCtr="0">
            <a:noAutofit/>
          </a:bodyPr>
          <a:lstStyle/>
          <a:p>
            <a:pPr marL="342900" marR="0" lvl="0" indent="-342900" algn="ctr" rtl="0">
              <a:spcBef>
                <a:spcPts val="0"/>
              </a:spcBef>
              <a:spcAft>
                <a:spcPts val="0"/>
              </a:spcAft>
              <a:buClr>
                <a:srgbClr val="3366CC"/>
              </a:buClr>
              <a:buSzPts val="2000"/>
              <a:buFont typeface="Arial"/>
              <a:buNone/>
            </a:pPr>
            <a:r>
              <a:rPr lang="en-US" sz="2000" b="1">
                <a:solidFill>
                  <a:srgbClr val="3366CC"/>
                </a:solidFill>
                <a:latin typeface="Arial"/>
                <a:ea typeface="Arial"/>
                <a:cs typeface="Arial"/>
                <a:sym typeface="Arial"/>
              </a:rPr>
              <a:t>pointer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5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Pointer Types</a:t>
            </a:r>
            <a:endParaRPr/>
          </a:p>
        </p:txBody>
      </p:sp>
      <p:sp>
        <p:nvSpPr>
          <p:cNvPr id="600" name="Google Shape;600;p5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Pointer</a:t>
            </a:r>
            <a:endParaRPr/>
          </a:p>
          <a:p>
            <a:pPr marL="548640" lvl="1" indent="-228600" algn="l" rtl="0">
              <a:spcBef>
                <a:spcPts val="370"/>
              </a:spcBef>
              <a:spcAft>
                <a:spcPts val="0"/>
              </a:spcAft>
              <a:buSzPts val="2040"/>
              <a:buChar char="⚫"/>
            </a:pPr>
            <a:r>
              <a:rPr lang="en-US"/>
              <a:t>C++  has pointer types for each type of object</a:t>
            </a:r>
            <a:endParaRPr/>
          </a:p>
          <a:p>
            <a:pPr marL="822960" lvl="2" indent="-228600" algn="l" rtl="0">
              <a:spcBef>
                <a:spcPts val="370"/>
              </a:spcBef>
              <a:spcAft>
                <a:spcPts val="0"/>
              </a:spcAft>
              <a:buSzPts val="1700"/>
              <a:buChar char="⚫"/>
            </a:pPr>
            <a:r>
              <a:rPr lang="en-US"/>
              <a:t>Pointers to </a:t>
            </a:r>
            <a:r>
              <a:rPr lang="en-US">
                <a:latin typeface="Courier New"/>
                <a:ea typeface="Courier New"/>
                <a:cs typeface="Courier New"/>
                <a:sym typeface="Courier New"/>
              </a:rPr>
              <a:t>int</a:t>
            </a:r>
            <a:r>
              <a:rPr lang="en-US"/>
              <a:t> objects</a:t>
            </a:r>
            <a:endParaRPr/>
          </a:p>
          <a:p>
            <a:pPr marL="822960" lvl="2" indent="-228600" algn="l" rtl="0">
              <a:spcBef>
                <a:spcPts val="370"/>
              </a:spcBef>
              <a:spcAft>
                <a:spcPts val="0"/>
              </a:spcAft>
              <a:buSzPts val="1700"/>
              <a:buChar char="⚫"/>
            </a:pPr>
            <a:r>
              <a:rPr lang="en-US"/>
              <a:t>Pointers to </a:t>
            </a:r>
            <a:r>
              <a:rPr lang="en-US">
                <a:latin typeface="Courier New"/>
                <a:ea typeface="Courier New"/>
                <a:cs typeface="Courier New"/>
                <a:sym typeface="Courier New"/>
              </a:rPr>
              <a:t>char</a:t>
            </a:r>
            <a:r>
              <a:rPr lang="en-US"/>
              <a:t> objects</a:t>
            </a:r>
            <a:endParaRPr/>
          </a:p>
          <a:p>
            <a:pPr marL="822960" lvl="2" indent="-228600" algn="l" rtl="0">
              <a:spcBef>
                <a:spcPts val="370"/>
              </a:spcBef>
              <a:spcAft>
                <a:spcPts val="0"/>
              </a:spcAft>
              <a:buSzPts val="1700"/>
              <a:buChar char="⚫"/>
            </a:pPr>
            <a:r>
              <a:rPr lang="en-US"/>
              <a:t>Pointers to user-defined objects</a:t>
            </a:r>
            <a:endParaRPr/>
          </a:p>
          <a:p>
            <a:pPr marL="822960" lvl="2" indent="-228600" algn="l" rtl="0">
              <a:spcBef>
                <a:spcPts val="370"/>
              </a:spcBef>
              <a:spcAft>
                <a:spcPts val="0"/>
              </a:spcAft>
              <a:buSzPts val="1700"/>
              <a:buFont typeface="Noto Sans Symbols"/>
              <a:buNone/>
            </a:pPr>
            <a:r>
              <a:rPr lang="en-US"/>
              <a:t>           (e.g., Student, Complex,Book</a:t>
            </a:r>
            <a:r>
              <a:rPr lang="en-US">
                <a:latin typeface="Courier New"/>
                <a:ea typeface="Courier New"/>
                <a:cs typeface="Courier New"/>
                <a:sym typeface="Courier New"/>
              </a:rPr>
              <a:t>RationalNumber</a:t>
            </a:r>
            <a:r>
              <a:rPr lang="en-US"/>
              <a:t>)</a:t>
            </a:r>
            <a:endParaRPr/>
          </a:p>
          <a:p>
            <a:pPr marL="548640" lvl="1" indent="-228600" algn="l" rtl="0">
              <a:spcBef>
                <a:spcPts val="370"/>
              </a:spcBef>
              <a:spcAft>
                <a:spcPts val="0"/>
              </a:spcAft>
              <a:buSzPts val="2040"/>
              <a:buChar char="⚫"/>
            </a:pPr>
            <a:r>
              <a:rPr lang="en-US"/>
              <a:t>Even pointers to pointers</a:t>
            </a:r>
            <a:endParaRPr/>
          </a:p>
          <a:p>
            <a:pPr marL="822960" lvl="2" indent="-228600" algn="l" rtl="0">
              <a:spcBef>
                <a:spcPts val="370"/>
              </a:spcBef>
              <a:spcAft>
                <a:spcPts val="0"/>
              </a:spcAft>
              <a:buSzPts val="1700"/>
              <a:buChar char="⚫"/>
            </a:pPr>
            <a:r>
              <a:rPr lang="en-US"/>
              <a:t>Pointers to pointers to </a:t>
            </a:r>
            <a:r>
              <a:rPr lang="en-US">
                <a:latin typeface="Courier New"/>
                <a:ea typeface="Courier New"/>
                <a:cs typeface="Courier New"/>
                <a:sym typeface="Courier New"/>
              </a:rPr>
              <a:t>int</a:t>
            </a:r>
            <a:r>
              <a:rPr lang="en-US"/>
              <a:t> objects</a:t>
            </a:r>
            <a:endParaRPr/>
          </a:p>
          <a:p>
            <a:pPr marL="274320" lvl="0" indent="-133985" algn="l" rtl="0">
              <a:spcBef>
                <a:spcPts val="580"/>
              </a:spcBef>
              <a:spcAft>
                <a:spcPts val="0"/>
              </a:spcAft>
              <a:buSzPts val="2210"/>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5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Pointer Variable</a:t>
            </a:r>
            <a:endParaRPr/>
          </a:p>
        </p:txBody>
      </p:sp>
      <p:sp>
        <p:nvSpPr>
          <p:cNvPr id="607" name="Google Shape;607;p55"/>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144780" algn="l" rtl="0">
              <a:lnSpc>
                <a:spcPct val="80000"/>
              </a:lnSpc>
              <a:spcBef>
                <a:spcPts val="0"/>
              </a:spcBef>
              <a:spcAft>
                <a:spcPts val="0"/>
              </a:spcAft>
              <a:buSzPts val="2040"/>
              <a:buNone/>
            </a:pPr>
            <a:endParaRPr sz="2400"/>
          </a:p>
          <a:p>
            <a:pPr marL="274320" lvl="0" indent="-274320" algn="l" rtl="0">
              <a:lnSpc>
                <a:spcPct val="80000"/>
              </a:lnSpc>
              <a:spcBef>
                <a:spcPts val="580"/>
              </a:spcBef>
              <a:spcAft>
                <a:spcPts val="0"/>
              </a:spcAft>
              <a:buSzPts val="2040"/>
              <a:buChar char="⚫"/>
            </a:pPr>
            <a:r>
              <a:rPr lang="en-US" sz="2400"/>
              <a:t>Declaration of Pointer variables</a:t>
            </a:r>
            <a:endParaRPr/>
          </a:p>
          <a:p>
            <a:pPr marL="548640" lvl="1" indent="-228600" algn="l" rtl="0">
              <a:lnSpc>
                <a:spcPct val="80000"/>
              </a:lnSpc>
              <a:spcBef>
                <a:spcPts val="370"/>
              </a:spcBef>
              <a:spcAft>
                <a:spcPts val="0"/>
              </a:spcAft>
              <a:buSzPts val="1700"/>
              <a:buFont typeface="Arial"/>
              <a:buNone/>
            </a:pPr>
            <a:r>
              <a:rPr lang="en-US" sz="2000"/>
              <a:t> </a:t>
            </a:r>
            <a:r>
              <a:rPr lang="en-US" sz="2000">
                <a:latin typeface="Courier New"/>
                <a:ea typeface="Courier New"/>
                <a:cs typeface="Courier New"/>
                <a:sym typeface="Courier New"/>
              </a:rPr>
              <a:t>	</a:t>
            </a:r>
            <a:r>
              <a:rPr lang="en-US" sz="2000" i="1">
                <a:latin typeface="Courier New"/>
                <a:ea typeface="Courier New"/>
                <a:cs typeface="Courier New"/>
                <a:sym typeface="Courier New"/>
              </a:rPr>
              <a:t>type</a:t>
            </a:r>
            <a:r>
              <a:rPr lang="en-US" sz="2000">
                <a:latin typeface="Courier New"/>
                <a:ea typeface="Courier New"/>
                <a:cs typeface="Courier New"/>
                <a:sym typeface="Courier New"/>
              </a:rPr>
              <a:t>* pointer_name;</a:t>
            </a:r>
            <a:endParaRPr/>
          </a:p>
          <a:p>
            <a:pPr marL="548640" lvl="1" indent="-228600" algn="l" rtl="0">
              <a:lnSpc>
                <a:spcPct val="80000"/>
              </a:lnSpc>
              <a:spcBef>
                <a:spcPts val="370"/>
              </a:spcBef>
              <a:spcAft>
                <a:spcPts val="0"/>
              </a:spcAft>
              <a:buSzPts val="1700"/>
              <a:buFont typeface="Arial"/>
              <a:buNone/>
            </a:pPr>
            <a:r>
              <a:rPr lang="en-US" sz="2000">
                <a:latin typeface="Courier New"/>
                <a:ea typeface="Courier New"/>
                <a:cs typeface="Courier New"/>
                <a:sym typeface="Courier New"/>
              </a:rPr>
              <a:t>  //or </a:t>
            </a:r>
            <a:endParaRPr/>
          </a:p>
          <a:p>
            <a:pPr marL="548640" lvl="1" indent="-228600" algn="l" rtl="0">
              <a:lnSpc>
                <a:spcPct val="80000"/>
              </a:lnSpc>
              <a:spcBef>
                <a:spcPts val="370"/>
              </a:spcBef>
              <a:spcAft>
                <a:spcPts val="0"/>
              </a:spcAft>
              <a:buSzPts val="1700"/>
              <a:buFont typeface="Arial"/>
              <a:buNone/>
            </a:pPr>
            <a:r>
              <a:rPr lang="en-US" sz="2000">
                <a:latin typeface="Courier New"/>
                <a:ea typeface="Courier New"/>
                <a:cs typeface="Courier New"/>
                <a:sym typeface="Courier New"/>
              </a:rPr>
              <a:t>	type *pointer_name;</a:t>
            </a:r>
            <a:endParaRPr/>
          </a:p>
          <a:p>
            <a:pPr marL="548640" lvl="1" indent="-228600" algn="l" rtl="0">
              <a:lnSpc>
                <a:spcPct val="80000"/>
              </a:lnSpc>
              <a:spcBef>
                <a:spcPts val="370"/>
              </a:spcBef>
              <a:spcAft>
                <a:spcPts val="0"/>
              </a:spcAft>
              <a:buSzPts val="1700"/>
              <a:buFont typeface="Arial"/>
              <a:buNone/>
            </a:pPr>
            <a:r>
              <a:rPr lang="en-US" sz="2000"/>
              <a:t>where </a:t>
            </a:r>
            <a:r>
              <a:rPr lang="en-US" sz="2000" i="1"/>
              <a:t>type </a:t>
            </a:r>
            <a:r>
              <a:rPr lang="en-US" sz="2000"/>
              <a:t>is the type of data pointed to (e.g. int, char, double)</a:t>
            </a:r>
            <a:endParaRPr/>
          </a:p>
          <a:p>
            <a:pPr marL="548640" lvl="1" indent="-228600" algn="l" rtl="0">
              <a:lnSpc>
                <a:spcPct val="80000"/>
              </a:lnSpc>
              <a:spcBef>
                <a:spcPts val="370"/>
              </a:spcBef>
              <a:spcAft>
                <a:spcPts val="0"/>
              </a:spcAft>
              <a:buSzPts val="1700"/>
              <a:buFont typeface="Arial"/>
              <a:buNone/>
            </a:pPr>
            <a:endParaRPr sz="2000"/>
          </a:p>
          <a:p>
            <a:pPr marL="548640" lvl="1" indent="-228600" algn="l" rtl="0">
              <a:lnSpc>
                <a:spcPct val="80000"/>
              </a:lnSpc>
              <a:spcBef>
                <a:spcPts val="370"/>
              </a:spcBef>
              <a:spcAft>
                <a:spcPts val="0"/>
              </a:spcAft>
              <a:buSzPts val="1700"/>
              <a:buFont typeface="Arial"/>
              <a:buNone/>
            </a:pPr>
            <a:r>
              <a:rPr lang="en-US" sz="2000"/>
              <a:t>Examples:</a:t>
            </a:r>
            <a:endParaRPr/>
          </a:p>
          <a:p>
            <a:pPr marL="548640" lvl="1" indent="-228600" algn="l" rtl="0">
              <a:lnSpc>
                <a:spcPct val="80000"/>
              </a:lnSpc>
              <a:spcBef>
                <a:spcPts val="370"/>
              </a:spcBef>
              <a:spcAft>
                <a:spcPts val="0"/>
              </a:spcAft>
              <a:buSzPts val="1700"/>
              <a:buFont typeface="Arial"/>
              <a:buNone/>
            </a:pPr>
            <a:r>
              <a:rPr lang="en-US" sz="2000"/>
              <a:t>    </a:t>
            </a:r>
            <a:r>
              <a:rPr lang="en-US" sz="2000">
                <a:latin typeface="Courier New"/>
                <a:ea typeface="Courier New"/>
                <a:cs typeface="Courier New"/>
                <a:sym typeface="Courier New"/>
              </a:rPr>
              <a:t>int *n;</a:t>
            </a:r>
            <a:endParaRPr/>
          </a:p>
          <a:p>
            <a:pPr marL="548640" lvl="1" indent="-228600" algn="l" rtl="0">
              <a:lnSpc>
                <a:spcPct val="80000"/>
              </a:lnSpc>
              <a:spcBef>
                <a:spcPts val="370"/>
              </a:spcBef>
              <a:spcAft>
                <a:spcPts val="0"/>
              </a:spcAft>
              <a:buSzPts val="1700"/>
              <a:buFont typeface="Arial"/>
              <a:buNone/>
            </a:pPr>
            <a:r>
              <a:rPr lang="en-US" sz="2000">
                <a:latin typeface="Courier New"/>
                <a:ea typeface="Courier New"/>
                <a:cs typeface="Courier New"/>
                <a:sym typeface="Courier New"/>
              </a:rPr>
              <a:t>  RationalNumber *r;</a:t>
            </a:r>
            <a:endParaRPr/>
          </a:p>
          <a:p>
            <a:pPr marL="548640" lvl="1" indent="-228600" algn="l" rtl="0">
              <a:lnSpc>
                <a:spcPct val="80000"/>
              </a:lnSpc>
              <a:spcBef>
                <a:spcPts val="370"/>
              </a:spcBef>
              <a:spcAft>
                <a:spcPts val="0"/>
              </a:spcAft>
              <a:buSzPts val="1700"/>
              <a:buFont typeface="Arial"/>
              <a:buNone/>
            </a:pPr>
            <a:r>
              <a:rPr lang="en-US" sz="2000">
                <a:latin typeface="Courier New"/>
                <a:ea typeface="Courier New"/>
                <a:cs typeface="Courier New"/>
                <a:sym typeface="Courier New"/>
              </a:rPr>
              <a:t>  int **p;    // pointer to pointer</a:t>
            </a:r>
            <a:endParaRPr sz="2000"/>
          </a:p>
          <a:p>
            <a:pPr marL="548640" lvl="1" indent="-228600" algn="l" rtl="0">
              <a:lnSpc>
                <a:spcPct val="80000"/>
              </a:lnSpc>
              <a:spcBef>
                <a:spcPts val="370"/>
              </a:spcBef>
              <a:spcAft>
                <a:spcPts val="0"/>
              </a:spcAft>
              <a:buSzPts val="1700"/>
              <a:buFont typeface="Arial"/>
              <a:buNone/>
            </a:pPr>
            <a:r>
              <a:rPr lang="en-US" sz="2000"/>
              <a:t>     </a:t>
            </a:r>
            <a:endParaRPr/>
          </a:p>
          <a:p>
            <a:pPr marL="548640" lvl="1" indent="-228600" algn="l" rtl="0">
              <a:lnSpc>
                <a:spcPct val="80000"/>
              </a:lnSpc>
              <a:spcBef>
                <a:spcPts val="370"/>
              </a:spcBef>
              <a:spcAft>
                <a:spcPts val="0"/>
              </a:spcAft>
              <a:buSzPts val="1700"/>
              <a:buFont typeface="Arial"/>
              <a:buNone/>
            </a:pPr>
            <a:endParaRPr sz="2000" i="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5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Address Operator </a:t>
            </a:r>
            <a:r>
              <a:rPr lang="en-US">
                <a:latin typeface="Courier New"/>
                <a:ea typeface="Courier New"/>
                <a:cs typeface="Courier New"/>
                <a:sym typeface="Courier New"/>
              </a:rPr>
              <a:t>&amp;</a:t>
            </a:r>
            <a:endParaRPr/>
          </a:p>
        </p:txBody>
      </p:sp>
      <p:sp>
        <p:nvSpPr>
          <p:cNvPr id="614" name="Google Shape;614;p56"/>
          <p:cNvSpPr txBox="1">
            <a:spLocks noGrp="1"/>
          </p:cNvSpPr>
          <p:nvPr>
            <p:ph type="body" idx="1"/>
          </p:nvPr>
        </p:nvSpPr>
        <p:spPr>
          <a:xfrm>
            <a:off x="609600" y="1524000"/>
            <a:ext cx="7848600" cy="41148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040"/>
              <a:buChar char="⚫"/>
            </a:pPr>
            <a:r>
              <a:rPr lang="en-US" sz="2400" i="1">
                <a:latin typeface="Tahoma"/>
                <a:ea typeface="Tahoma"/>
                <a:cs typeface="Tahoma"/>
                <a:sym typeface="Tahoma"/>
              </a:rPr>
              <a:t>The </a:t>
            </a:r>
            <a:r>
              <a:rPr lang="en-US" sz="2000">
                <a:latin typeface="Tahoma"/>
                <a:ea typeface="Tahoma"/>
                <a:cs typeface="Tahoma"/>
                <a:sym typeface="Tahoma"/>
              </a:rPr>
              <a:t>"</a:t>
            </a:r>
            <a:r>
              <a:rPr lang="en-US" sz="2400" i="1">
                <a:latin typeface="Tahoma"/>
                <a:ea typeface="Tahoma"/>
                <a:cs typeface="Tahoma"/>
                <a:sym typeface="Tahoma"/>
              </a:rPr>
              <a:t>address of </a:t>
            </a:r>
            <a:r>
              <a:rPr lang="en-US" sz="2000">
                <a:latin typeface="Tahoma"/>
                <a:ea typeface="Tahoma"/>
                <a:cs typeface="Tahoma"/>
                <a:sym typeface="Tahoma"/>
              </a:rPr>
              <a:t>"</a:t>
            </a:r>
            <a:r>
              <a:rPr lang="en-US" sz="2400" i="1">
                <a:latin typeface="Tahoma"/>
                <a:ea typeface="Tahoma"/>
                <a:cs typeface="Tahoma"/>
                <a:sym typeface="Tahoma"/>
              </a:rPr>
              <a:t> operator</a:t>
            </a:r>
            <a:r>
              <a:rPr lang="en-US" sz="2400">
                <a:latin typeface="Tahoma"/>
                <a:ea typeface="Tahoma"/>
                <a:cs typeface="Tahoma"/>
                <a:sym typeface="Tahoma"/>
              </a:rPr>
              <a:t> (</a:t>
            </a:r>
            <a:r>
              <a:rPr lang="en-US" sz="2400">
                <a:solidFill>
                  <a:schemeClr val="hlink"/>
                </a:solidFill>
                <a:latin typeface="Courier New"/>
                <a:ea typeface="Courier New"/>
                <a:cs typeface="Courier New"/>
                <a:sym typeface="Courier New"/>
              </a:rPr>
              <a:t>&amp;</a:t>
            </a:r>
            <a:r>
              <a:rPr lang="en-US" sz="2400">
                <a:latin typeface="Tahoma"/>
                <a:ea typeface="Tahoma"/>
                <a:cs typeface="Tahoma"/>
                <a:sym typeface="Tahoma"/>
              </a:rPr>
              <a:t>) gives the memory address of the variable</a:t>
            </a:r>
            <a:endParaRPr/>
          </a:p>
          <a:p>
            <a:pPr marL="548640" lvl="1" indent="-228600" algn="l" rtl="0">
              <a:spcBef>
                <a:spcPts val="370"/>
              </a:spcBef>
              <a:spcAft>
                <a:spcPts val="0"/>
              </a:spcAft>
              <a:buSzPts val="1700"/>
              <a:buChar char="⚫"/>
            </a:pPr>
            <a:r>
              <a:rPr lang="en-US" sz="2000" b="1">
                <a:solidFill>
                  <a:srgbClr val="FAFD00"/>
                </a:solidFill>
              </a:rPr>
              <a:t>Usage: </a:t>
            </a:r>
            <a:r>
              <a:rPr lang="en-US" sz="2000" b="1">
                <a:solidFill>
                  <a:srgbClr val="FAFD00"/>
                </a:solidFill>
                <a:latin typeface="Courier New"/>
                <a:ea typeface="Courier New"/>
                <a:cs typeface="Courier New"/>
                <a:sym typeface="Courier New"/>
              </a:rPr>
              <a:t>&amp;</a:t>
            </a:r>
            <a:r>
              <a:rPr lang="en-US" sz="2000" b="1">
                <a:latin typeface="Courier New"/>
                <a:ea typeface="Courier New"/>
                <a:cs typeface="Courier New"/>
                <a:sym typeface="Courier New"/>
              </a:rPr>
              <a:t>variable_name</a:t>
            </a:r>
            <a:endParaRPr/>
          </a:p>
          <a:p>
            <a:pPr marL="548640" lvl="1" indent="-120650" algn="l" rtl="0">
              <a:spcBef>
                <a:spcPts val="370"/>
              </a:spcBef>
              <a:spcAft>
                <a:spcPts val="0"/>
              </a:spcAft>
              <a:buSzPts val="1700"/>
              <a:buNone/>
            </a:pPr>
            <a:endParaRPr sz="2000" b="1">
              <a:latin typeface="Courier New"/>
              <a:ea typeface="Courier New"/>
              <a:cs typeface="Courier New"/>
              <a:sym typeface="Courier New"/>
            </a:endParaRPr>
          </a:p>
        </p:txBody>
      </p:sp>
      <p:sp>
        <p:nvSpPr>
          <p:cNvPr id="615" name="Google Shape;615;p56"/>
          <p:cNvSpPr/>
          <p:nvPr/>
        </p:nvSpPr>
        <p:spPr>
          <a:xfrm>
            <a:off x="3708400" y="3319463"/>
            <a:ext cx="1187450" cy="587375"/>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Times New Roman"/>
              <a:buNone/>
            </a:pPr>
            <a:r>
              <a:rPr lang="en-US" sz="2400" b="0">
                <a:solidFill>
                  <a:schemeClr val="dk1"/>
                </a:solidFill>
                <a:latin typeface="Times New Roman"/>
                <a:ea typeface="Times New Roman"/>
                <a:cs typeface="Times New Roman"/>
                <a:sym typeface="Times New Roman"/>
              </a:rPr>
              <a:t>100</a:t>
            </a:r>
            <a:endParaRPr/>
          </a:p>
        </p:txBody>
      </p:sp>
      <p:sp>
        <p:nvSpPr>
          <p:cNvPr id="616" name="Google Shape;616;p56"/>
          <p:cNvSpPr/>
          <p:nvPr/>
        </p:nvSpPr>
        <p:spPr>
          <a:xfrm>
            <a:off x="2520950" y="3319463"/>
            <a:ext cx="1187450" cy="587375"/>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800"/>
              <a:buFont typeface="Times New Roman"/>
              <a:buNone/>
            </a:pPr>
            <a:r>
              <a:rPr lang="en-US" sz="4800">
                <a:solidFill>
                  <a:schemeClr val="dk1"/>
                </a:solidFill>
                <a:latin typeface="Times New Roman"/>
                <a:ea typeface="Times New Roman"/>
                <a:cs typeface="Times New Roman"/>
                <a:sym typeface="Times New Roman"/>
              </a:rPr>
              <a:t>…</a:t>
            </a:r>
            <a:endParaRPr/>
          </a:p>
        </p:txBody>
      </p:sp>
      <p:sp>
        <p:nvSpPr>
          <p:cNvPr id="617" name="Google Shape;617;p56"/>
          <p:cNvSpPr/>
          <p:nvPr/>
        </p:nvSpPr>
        <p:spPr>
          <a:xfrm>
            <a:off x="4895850" y="3319463"/>
            <a:ext cx="1187450" cy="587375"/>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800"/>
              <a:buFont typeface="Times New Roman"/>
              <a:buNone/>
            </a:pPr>
            <a:r>
              <a:rPr lang="en-US" sz="4800">
                <a:solidFill>
                  <a:schemeClr val="dk1"/>
                </a:solidFill>
                <a:latin typeface="Times New Roman"/>
                <a:ea typeface="Times New Roman"/>
                <a:cs typeface="Times New Roman"/>
                <a:sym typeface="Times New Roman"/>
              </a:rPr>
              <a:t>…</a:t>
            </a:r>
            <a:endParaRPr/>
          </a:p>
        </p:txBody>
      </p:sp>
      <p:sp>
        <p:nvSpPr>
          <p:cNvPr id="618" name="Google Shape;618;p56"/>
          <p:cNvSpPr/>
          <p:nvPr/>
        </p:nvSpPr>
        <p:spPr>
          <a:xfrm>
            <a:off x="6083300" y="3319463"/>
            <a:ext cx="1187450" cy="587375"/>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Times New Roman"/>
              <a:buNone/>
            </a:pPr>
            <a:r>
              <a:rPr lang="en-US" sz="4400">
                <a:solidFill>
                  <a:schemeClr val="dk1"/>
                </a:solidFill>
                <a:latin typeface="Times New Roman"/>
                <a:ea typeface="Times New Roman"/>
                <a:cs typeface="Times New Roman"/>
                <a:sym typeface="Times New Roman"/>
              </a:rPr>
              <a:t>…</a:t>
            </a:r>
            <a:endParaRPr/>
          </a:p>
        </p:txBody>
      </p:sp>
      <p:sp>
        <p:nvSpPr>
          <p:cNvPr id="619" name="Google Shape;619;p56"/>
          <p:cNvSpPr/>
          <p:nvPr/>
        </p:nvSpPr>
        <p:spPr>
          <a:xfrm>
            <a:off x="7270750" y="3319463"/>
            <a:ext cx="1187450" cy="587375"/>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800"/>
              <a:buFont typeface="Times New Roman"/>
              <a:buNone/>
            </a:pPr>
            <a:r>
              <a:rPr lang="en-US" sz="4800">
                <a:solidFill>
                  <a:schemeClr val="dk1"/>
                </a:solidFill>
                <a:latin typeface="Times New Roman"/>
                <a:ea typeface="Times New Roman"/>
                <a:cs typeface="Times New Roman"/>
                <a:sym typeface="Times New Roman"/>
              </a:rPr>
              <a:t>…</a:t>
            </a:r>
            <a:endParaRPr/>
          </a:p>
        </p:txBody>
      </p:sp>
      <p:sp>
        <p:nvSpPr>
          <p:cNvPr id="620" name="Google Shape;620;p56"/>
          <p:cNvSpPr txBox="1"/>
          <p:nvPr/>
        </p:nvSpPr>
        <p:spPr>
          <a:xfrm>
            <a:off x="228600" y="2879725"/>
            <a:ext cx="2286000" cy="396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1">
                <a:solidFill>
                  <a:schemeClr val="dk1"/>
                </a:solidFill>
                <a:latin typeface="Arial"/>
                <a:ea typeface="Arial"/>
                <a:cs typeface="Arial"/>
                <a:sym typeface="Arial"/>
              </a:rPr>
              <a:t>Memory address:</a:t>
            </a:r>
            <a:endParaRPr/>
          </a:p>
        </p:txBody>
      </p:sp>
      <p:sp>
        <p:nvSpPr>
          <p:cNvPr id="621" name="Google Shape;621;p56"/>
          <p:cNvSpPr txBox="1"/>
          <p:nvPr/>
        </p:nvSpPr>
        <p:spPr>
          <a:xfrm>
            <a:off x="3786188" y="2879725"/>
            <a:ext cx="973137" cy="396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1">
                <a:solidFill>
                  <a:schemeClr val="dk1"/>
                </a:solidFill>
                <a:latin typeface="Arial"/>
                <a:ea typeface="Arial"/>
                <a:cs typeface="Arial"/>
                <a:sym typeface="Arial"/>
              </a:rPr>
              <a:t>1024</a:t>
            </a:r>
            <a:endParaRPr/>
          </a:p>
        </p:txBody>
      </p:sp>
      <p:sp>
        <p:nvSpPr>
          <p:cNvPr id="622" name="Google Shape;622;p56"/>
          <p:cNvSpPr txBox="1"/>
          <p:nvPr/>
        </p:nvSpPr>
        <p:spPr>
          <a:xfrm>
            <a:off x="1371600" y="4364038"/>
            <a:ext cx="4298950" cy="18573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1">
                <a:solidFill>
                  <a:schemeClr val="dk1"/>
                </a:solidFill>
                <a:latin typeface="Courier New"/>
                <a:ea typeface="Courier New"/>
                <a:cs typeface="Courier New"/>
                <a:sym typeface="Courier New"/>
              </a:rPr>
              <a:t>int a = 100;</a:t>
            </a:r>
            <a:endParaRPr/>
          </a:p>
          <a:p>
            <a:pPr marL="342900" marR="0" lvl="0" indent="-342900" algn="l" rtl="0">
              <a:spcBef>
                <a:spcPts val="0"/>
              </a:spcBef>
              <a:spcAft>
                <a:spcPts val="0"/>
              </a:spcAft>
              <a:buClr>
                <a:schemeClr val="dk1"/>
              </a:buClr>
              <a:buSzPts val="2000"/>
              <a:buFont typeface="Arial"/>
              <a:buNone/>
            </a:pPr>
            <a:r>
              <a:rPr lang="en-US" sz="2000" b="1">
                <a:solidFill>
                  <a:schemeClr val="dk1"/>
                </a:solidFill>
                <a:latin typeface="Courier New"/>
                <a:ea typeface="Courier New"/>
                <a:cs typeface="Courier New"/>
                <a:sym typeface="Courier New"/>
              </a:rPr>
              <a:t>//get the value, </a:t>
            </a:r>
            <a:endParaRPr/>
          </a:p>
          <a:p>
            <a:pPr marL="342900" marR="0" lvl="0" indent="-342900" algn="l" rtl="0">
              <a:spcBef>
                <a:spcPts val="0"/>
              </a:spcBef>
              <a:spcAft>
                <a:spcPts val="0"/>
              </a:spcAft>
              <a:buClr>
                <a:schemeClr val="dk1"/>
              </a:buClr>
              <a:buSzPts val="2000"/>
              <a:buFont typeface="Arial"/>
              <a:buNone/>
            </a:pPr>
            <a:r>
              <a:rPr lang="en-US" sz="2000" b="1">
                <a:solidFill>
                  <a:schemeClr val="dk1"/>
                </a:solidFill>
                <a:latin typeface="Courier New"/>
                <a:ea typeface="Courier New"/>
                <a:cs typeface="Courier New"/>
                <a:sym typeface="Courier New"/>
              </a:rPr>
              <a:t>cout &lt;&lt; a;	  //prints 100</a:t>
            </a:r>
            <a:endParaRPr/>
          </a:p>
          <a:p>
            <a:pPr marL="342900" marR="0" lvl="0" indent="-342900" algn="l" rtl="0">
              <a:spcBef>
                <a:spcPts val="0"/>
              </a:spcBef>
              <a:spcAft>
                <a:spcPts val="0"/>
              </a:spcAft>
              <a:buClr>
                <a:schemeClr val="dk1"/>
              </a:buClr>
              <a:buSzPts val="2000"/>
              <a:buFont typeface="Arial"/>
              <a:buNone/>
            </a:pPr>
            <a:r>
              <a:rPr lang="en-US" sz="2000" b="1">
                <a:solidFill>
                  <a:schemeClr val="dk1"/>
                </a:solidFill>
                <a:latin typeface="Courier New"/>
                <a:ea typeface="Courier New"/>
                <a:cs typeface="Courier New"/>
                <a:sym typeface="Courier New"/>
              </a:rPr>
              <a:t>//get the memory address</a:t>
            </a:r>
            <a:endParaRPr/>
          </a:p>
          <a:p>
            <a:pPr marL="342900" marR="0" lvl="0" indent="-342900" algn="l" rtl="0">
              <a:spcBef>
                <a:spcPts val="0"/>
              </a:spcBef>
              <a:spcAft>
                <a:spcPts val="0"/>
              </a:spcAft>
              <a:buClr>
                <a:schemeClr val="dk1"/>
              </a:buClr>
              <a:buSzPts val="2000"/>
              <a:buFont typeface="Arial"/>
              <a:buNone/>
            </a:pPr>
            <a:r>
              <a:rPr lang="en-US" sz="2000" b="1">
                <a:solidFill>
                  <a:schemeClr val="dk1"/>
                </a:solidFill>
                <a:latin typeface="Courier New"/>
                <a:ea typeface="Courier New"/>
                <a:cs typeface="Courier New"/>
                <a:sym typeface="Courier New"/>
              </a:rPr>
              <a:t>cout &lt;&lt; &amp;a;   //prints 1024</a:t>
            </a:r>
            <a:endParaRPr/>
          </a:p>
        </p:txBody>
      </p:sp>
      <p:sp>
        <p:nvSpPr>
          <p:cNvPr id="623" name="Google Shape;623;p56"/>
          <p:cNvSpPr/>
          <p:nvPr/>
        </p:nvSpPr>
        <p:spPr>
          <a:xfrm>
            <a:off x="1371600" y="3319463"/>
            <a:ext cx="1187450" cy="587375"/>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800"/>
              <a:buFont typeface="Times New Roman"/>
              <a:buNone/>
            </a:pPr>
            <a:r>
              <a:rPr lang="en-US" sz="4800">
                <a:solidFill>
                  <a:schemeClr val="dk1"/>
                </a:solidFill>
                <a:latin typeface="Times New Roman"/>
                <a:ea typeface="Times New Roman"/>
                <a:cs typeface="Times New Roman"/>
                <a:sym typeface="Times New Roman"/>
              </a:rPr>
              <a:t>…</a:t>
            </a:r>
            <a:endParaRPr/>
          </a:p>
        </p:txBody>
      </p:sp>
      <p:sp>
        <p:nvSpPr>
          <p:cNvPr id="624" name="Google Shape;624;p56"/>
          <p:cNvSpPr txBox="1"/>
          <p:nvPr/>
        </p:nvSpPr>
        <p:spPr>
          <a:xfrm>
            <a:off x="2514600" y="2879725"/>
            <a:ext cx="973138" cy="396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1">
                <a:solidFill>
                  <a:schemeClr val="dk1"/>
                </a:solidFill>
                <a:latin typeface="Arial"/>
                <a:ea typeface="Arial"/>
                <a:cs typeface="Arial"/>
                <a:sym typeface="Arial"/>
              </a:rPr>
              <a:t>1020</a:t>
            </a:r>
            <a:endParaRPr/>
          </a:p>
        </p:txBody>
      </p:sp>
      <p:sp>
        <p:nvSpPr>
          <p:cNvPr id="625" name="Google Shape;625;p56"/>
          <p:cNvSpPr txBox="1"/>
          <p:nvPr/>
        </p:nvSpPr>
        <p:spPr>
          <a:xfrm>
            <a:off x="4038600" y="3946525"/>
            <a:ext cx="325438" cy="396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1">
                <a:solidFill>
                  <a:schemeClr val="dk1"/>
                </a:solidFill>
                <a:latin typeface="Arial"/>
                <a:ea typeface="Arial"/>
                <a:cs typeface="Arial"/>
                <a:sym typeface="Arial"/>
              </a:rPr>
              <a:t>a</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5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Address Operator &amp;</a:t>
            </a:r>
            <a:endParaRPr/>
          </a:p>
        </p:txBody>
      </p:sp>
      <p:grpSp>
        <p:nvGrpSpPr>
          <p:cNvPr id="632" name="Google Shape;632;p57"/>
          <p:cNvGrpSpPr/>
          <p:nvPr/>
        </p:nvGrpSpPr>
        <p:grpSpPr>
          <a:xfrm>
            <a:off x="457200" y="1447800"/>
            <a:ext cx="8229600" cy="1509713"/>
            <a:chOff x="288" y="960"/>
            <a:chExt cx="5184" cy="951"/>
          </a:xfrm>
        </p:grpSpPr>
        <p:sp>
          <p:nvSpPr>
            <p:cNvPr id="633" name="Google Shape;633;p57"/>
            <p:cNvSpPr/>
            <p:nvPr/>
          </p:nvSpPr>
          <p:spPr>
            <a:xfrm>
              <a:off x="2480" y="1237"/>
              <a:ext cx="748" cy="370"/>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Times New Roman"/>
                <a:buNone/>
              </a:pPr>
              <a:r>
                <a:rPr lang="en-US" sz="2400" b="0">
                  <a:solidFill>
                    <a:schemeClr val="dk1"/>
                  </a:solidFill>
                  <a:latin typeface="Times New Roman"/>
                  <a:ea typeface="Times New Roman"/>
                  <a:cs typeface="Times New Roman"/>
                  <a:sym typeface="Times New Roman"/>
                </a:rPr>
                <a:t>100</a:t>
              </a:r>
              <a:endParaRPr/>
            </a:p>
          </p:txBody>
        </p:sp>
        <p:sp>
          <p:nvSpPr>
            <p:cNvPr id="634" name="Google Shape;634;p57"/>
            <p:cNvSpPr/>
            <p:nvPr/>
          </p:nvSpPr>
          <p:spPr>
            <a:xfrm>
              <a:off x="1732" y="1237"/>
              <a:ext cx="748" cy="370"/>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Times New Roman"/>
                <a:buNone/>
              </a:pPr>
              <a:r>
                <a:rPr lang="en-US" sz="2400" b="0">
                  <a:solidFill>
                    <a:schemeClr val="dk1"/>
                  </a:solidFill>
                  <a:latin typeface="Times New Roman"/>
                  <a:ea typeface="Times New Roman"/>
                  <a:cs typeface="Times New Roman"/>
                  <a:sym typeface="Times New Roman"/>
                </a:rPr>
                <a:t>88</a:t>
              </a:r>
              <a:endParaRPr/>
            </a:p>
          </p:txBody>
        </p:sp>
        <p:sp>
          <p:nvSpPr>
            <p:cNvPr id="635" name="Google Shape;635;p57"/>
            <p:cNvSpPr/>
            <p:nvPr/>
          </p:nvSpPr>
          <p:spPr>
            <a:xfrm>
              <a:off x="3228" y="1237"/>
              <a:ext cx="748" cy="370"/>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800"/>
                <a:buFont typeface="Times New Roman"/>
                <a:buNone/>
              </a:pPr>
              <a:r>
                <a:rPr lang="en-US" sz="4800">
                  <a:solidFill>
                    <a:schemeClr val="dk1"/>
                  </a:solidFill>
                  <a:latin typeface="Times New Roman"/>
                  <a:ea typeface="Times New Roman"/>
                  <a:cs typeface="Times New Roman"/>
                  <a:sym typeface="Times New Roman"/>
                </a:rPr>
                <a:t>…</a:t>
              </a:r>
              <a:endParaRPr/>
            </a:p>
          </p:txBody>
        </p:sp>
        <p:sp>
          <p:nvSpPr>
            <p:cNvPr id="636" name="Google Shape;636;p57"/>
            <p:cNvSpPr/>
            <p:nvPr/>
          </p:nvSpPr>
          <p:spPr>
            <a:xfrm>
              <a:off x="3976" y="1237"/>
              <a:ext cx="748" cy="370"/>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800"/>
                <a:buFont typeface="Times New Roman"/>
                <a:buNone/>
              </a:pPr>
              <a:r>
                <a:rPr lang="en-US" sz="4800">
                  <a:solidFill>
                    <a:schemeClr val="dk1"/>
                  </a:solidFill>
                  <a:latin typeface="Times New Roman"/>
                  <a:ea typeface="Times New Roman"/>
                  <a:cs typeface="Times New Roman"/>
                  <a:sym typeface="Times New Roman"/>
                </a:rPr>
                <a:t>…</a:t>
              </a:r>
              <a:endParaRPr/>
            </a:p>
          </p:txBody>
        </p:sp>
        <p:sp>
          <p:nvSpPr>
            <p:cNvPr id="637" name="Google Shape;637;p57"/>
            <p:cNvSpPr/>
            <p:nvPr/>
          </p:nvSpPr>
          <p:spPr>
            <a:xfrm>
              <a:off x="4724" y="1237"/>
              <a:ext cx="748" cy="370"/>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800"/>
                <a:buFont typeface="Times New Roman"/>
                <a:buNone/>
              </a:pPr>
              <a:r>
                <a:rPr lang="en-US" sz="4800">
                  <a:solidFill>
                    <a:schemeClr val="dk1"/>
                  </a:solidFill>
                  <a:latin typeface="Times New Roman"/>
                  <a:ea typeface="Times New Roman"/>
                  <a:cs typeface="Times New Roman"/>
                  <a:sym typeface="Times New Roman"/>
                </a:rPr>
                <a:t>…</a:t>
              </a:r>
              <a:endParaRPr/>
            </a:p>
          </p:txBody>
        </p:sp>
        <p:sp>
          <p:nvSpPr>
            <p:cNvPr id="638" name="Google Shape;638;p57"/>
            <p:cNvSpPr txBox="1"/>
            <p:nvPr/>
          </p:nvSpPr>
          <p:spPr>
            <a:xfrm>
              <a:off x="288" y="960"/>
              <a:ext cx="1440" cy="25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1">
                  <a:solidFill>
                    <a:schemeClr val="dk1"/>
                  </a:solidFill>
                  <a:latin typeface="Arial"/>
                  <a:ea typeface="Arial"/>
                  <a:cs typeface="Arial"/>
                  <a:sym typeface="Arial"/>
                </a:rPr>
                <a:t>Memory address:</a:t>
              </a:r>
              <a:endParaRPr/>
            </a:p>
          </p:txBody>
        </p:sp>
        <p:sp>
          <p:nvSpPr>
            <p:cNvPr id="639" name="Google Shape;639;p57"/>
            <p:cNvSpPr txBox="1"/>
            <p:nvPr/>
          </p:nvSpPr>
          <p:spPr>
            <a:xfrm>
              <a:off x="2529" y="960"/>
              <a:ext cx="613" cy="25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1">
                  <a:solidFill>
                    <a:schemeClr val="dk1"/>
                  </a:solidFill>
                  <a:latin typeface="Arial"/>
                  <a:ea typeface="Arial"/>
                  <a:cs typeface="Arial"/>
                  <a:sym typeface="Arial"/>
                </a:rPr>
                <a:t>1024</a:t>
              </a:r>
              <a:endParaRPr/>
            </a:p>
          </p:txBody>
        </p:sp>
        <p:sp>
          <p:nvSpPr>
            <p:cNvPr id="640" name="Google Shape;640;p57"/>
            <p:cNvSpPr txBox="1"/>
            <p:nvPr/>
          </p:nvSpPr>
          <p:spPr>
            <a:xfrm>
              <a:off x="3976" y="960"/>
              <a:ext cx="472" cy="25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1">
                  <a:solidFill>
                    <a:schemeClr val="dk1"/>
                  </a:solidFill>
                  <a:latin typeface="Arial"/>
                  <a:ea typeface="Arial"/>
                  <a:cs typeface="Arial"/>
                  <a:sym typeface="Arial"/>
                </a:rPr>
                <a:t>1032</a:t>
              </a:r>
              <a:endParaRPr/>
            </a:p>
          </p:txBody>
        </p:sp>
        <p:sp>
          <p:nvSpPr>
            <p:cNvPr id="641" name="Google Shape;641;p57"/>
            <p:cNvSpPr txBox="1"/>
            <p:nvPr/>
          </p:nvSpPr>
          <p:spPr>
            <a:xfrm>
              <a:off x="1920" y="1680"/>
              <a:ext cx="236" cy="23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Arial"/>
                <a:buNone/>
              </a:pPr>
              <a:r>
                <a:rPr lang="en-US" sz="1800" b="1">
                  <a:solidFill>
                    <a:schemeClr val="dk1"/>
                  </a:solidFill>
                  <a:latin typeface="Arial"/>
                  <a:ea typeface="Arial"/>
                  <a:cs typeface="Arial"/>
                  <a:sym typeface="Arial"/>
                </a:rPr>
                <a:t> a</a:t>
              </a:r>
              <a:endParaRPr/>
            </a:p>
          </p:txBody>
        </p:sp>
        <p:sp>
          <p:nvSpPr>
            <p:cNvPr id="642" name="Google Shape;642;p57"/>
            <p:cNvSpPr/>
            <p:nvPr/>
          </p:nvSpPr>
          <p:spPr>
            <a:xfrm>
              <a:off x="1008" y="1237"/>
              <a:ext cx="748" cy="370"/>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800"/>
                <a:buFont typeface="Times New Roman"/>
                <a:buNone/>
              </a:pPr>
              <a:r>
                <a:rPr lang="en-US" sz="4800">
                  <a:solidFill>
                    <a:schemeClr val="dk1"/>
                  </a:solidFill>
                  <a:latin typeface="Times New Roman"/>
                  <a:ea typeface="Times New Roman"/>
                  <a:cs typeface="Times New Roman"/>
                  <a:sym typeface="Times New Roman"/>
                </a:rPr>
                <a:t>…</a:t>
              </a:r>
              <a:endParaRPr/>
            </a:p>
          </p:txBody>
        </p:sp>
        <p:sp>
          <p:nvSpPr>
            <p:cNvPr id="643" name="Google Shape;643;p57"/>
            <p:cNvSpPr txBox="1"/>
            <p:nvPr/>
          </p:nvSpPr>
          <p:spPr>
            <a:xfrm>
              <a:off x="1728" y="960"/>
              <a:ext cx="613" cy="25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1">
                  <a:solidFill>
                    <a:schemeClr val="dk1"/>
                  </a:solidFill>
                  <a:latin typeface="Arial"/>
                  <a:ea typeface="Arial"/>
                  <a:cs typeface="Arial"/>
                  <a:sym typeface="Arial"/>
                </a:rPr>
                <a:t>1020</a:t>
              </a:r>
              <a:endParaRPr/>
            </a:p>
          </p:txBody>
        </p:sp>
        <p:sp>
          <p:nvSpPr>
            <p:cNvPr id="644" name="Google Shape;644;p57"/>
            <p:cNvSpPr txBox="1"/>
            <p:nvPr/>
          </p:nvSpPr>
          <p:spPr>
            <a:xfrm>
              <a:off x="2784" y="1680"/>
              <a:ext cx="204" cy="23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Arial"/>
                <a:buNone/>
              </a:pPr>
              <a:r>
                <a:rPr lang="en-US" sz="1800" b="1">
                  <a:solidFill>
                    <a:schemeClr val="dk1"/>
                  </a:solidFill>
                  <a:latin typeface="Arial"/>
                  <a:ea typeface="Arial"/>
                  <a:cs typeface="Arial"/>
                  <a:sym typeface="Arial"/>
                </a:rPr>
                <a:t>b</a:t>
              </a:r>
              <a:endParaRPr/>
            </a:p>
          </p:txBody>
        </p:sp>
      </p:grpSp>
      <p:sp>
        <p:nvSpPr>
          <p:cNvPr id="645" name="Google Shape;645;p57"/>
          <p:cNvSpPr/>
          <p:nvPr/>
        </p:nvSpPr>
        <p:spPr>
          <a:xfrm>
            <a:off x="228600" y="2803525"/>
            <a:ext cx="9144000" cy="40544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1">
                <a:solidFill>
                  <a:schemeClr val="dk1"/>
                </a:solidFill>
                <a:latin typeface="Courier New"/>
                <a:ea typeface="Courier New"/>
                <a:cs typeface="Courier New"/>
                <a:sym typeface="Courier New"/>
              </a:rPr>
              <a:t>#include &lt;iostream&gt;</a:t>
            </a:r>
            <a:endParaRPr/>
          </a:p>
          <a:p>
            <a:pPr marL="342900" marR="0" lvl="0" indent="-342900" algn="l" rtl="0">
              <a:spcBef>
                <a:spcPts val="1000"/>
              </a:spcBef>
              <a:spcAft>
                <a:spcPts val="0"/>
              </a:spcAft>
              <a:buClr>
                <a:schemeClr val="dk1"/>
              </a:buClr>
              <a:buSzPts val="2000"/>
              <a:buFont typeface="Arial"/>
              <a:buNone/>
            </a:pPr>
            <a:r>
              <a:rPr lang="en-US" sz="2000" b="1">
                <a:solidFill>
                  <a:schemeClr val="dk1"/>
                </a:solidFill>
                <a:latin typeface="Courier New"/>
                <a:ea typeface="Courier New"/>
                <a:cs typeface="Courier New"/>
                <a:sym typeface="Courier New"/>
              </a:rPr>
              <a:t>using namespace std;</a:t>
            </a:r>
            <a:endParaRPr/>
          </a:p>
          <a:p>
            <a:pPr marL="342900" marR="0" lvl="0" indent="-342900" algn="l" rtl="0">
              <a:spcBef>
                <a:spcPts val="1000"/>
              </a:spcBef>
              <a:spcAft>
                <a:spcPts val="0"/>
              </a:spcAft>
              <a:buClr>
                <a:schemeClr val="dk1"/>
              </a:buClr>
              <a:buSzPts val="2000"/>
              <a:buFont typeface="Arial"/>
              <a:buNone/>
            </a:pPr>
            <a:r>
              <a:rPr lang="en-US" sz="2000" b="1">
                <a:solidFill>
                  <a:schemeClr val="dk1"/>
                </a:solidFill>
                <a:latin typeface="Courier New"/>
                <a:ea typeface="Courier New"/>
                <a:cs typeface="Courier New"/>
                <a:sym typeface="Courier New"/>
              </a:rPr>
              <a:t>void main(){</a:t>
            </a:r>
            <a:endParaRPr/>
          </a:p>
          <a:p>
            <a:pPr marL="342900" marR="0" lvl="0" indent="-342900" algn="l" rtl="0">
              <a:spcBef>
                <a:spcPts val="1000"/>
              </a:spcBef>
              <a:spcAft>
                <a:spcPts val="0"/>
              </a:spcAft>
              <a:buClr>
                <a:schemeClr val="dk1"/>
              </a:buClr>
              <a:buSzPts val="2000"/>
              <a:buFont typeface="Arial"/>
              <a:buNone/>
            </a:pPr>
            <a:r>
              <a:rPr lang="en-US" sz="2000" b="1">
                <a:solidFill>
                  <a:schemeClr val="dk1"/>
                </a:solidFill>
                <a:latin typeface="Courier New"/>
                <a:ea typeface="Courier New"/>
                <a:cs typeface="Courier New"/>
                <a:sym typeface="Courier New"/>
              </a:rPr>
              <a:t>	int a, b;</a:t>
            </a:r>
            <a:endParaRPr/>
          </a:p>
          <a:p>
            <a:pPr marL="342900" marR="0" lvl="0" indent="-342900" algn="l" rtl="0">
              <a:spcBef>
                <a:spcPts val="1000"/>
              </a:spcBef>
              <a:spcAft>
                <a:spcPts val="0"/>
              </a:spcAft>
              <a:buClr>
                <a:schemeClr val="dk1"/>
              </a:buClr>
              <a:buSzPts val="2000"/>
              <a:buFont typeface="Arial"/>
              <a:buNone/>
            </a:pPr>
            <a:r>
              <a:rPr lang="en-US" sz="2000" b="1">
                <a:solidFill>
                  <a:schemeClr val="dk1"/>
                </a:solidFill>
                <a:latin typeface="Courier New"/>
                <a:ea typeface="Courier New"/>
                <a:cs typeface="Courier New"/>
                <a:sym typeface="Courier New"/>
              </a:rPr>
              <a:t>	a = 88;</a:t>
            </a:r>
            <a:endParaRPr/>
          </a:p>
          <a:p>
            <a:pPr marL="342900" marR="0" lvl="0" indent="-342900" algn="l" rtl="0">
              <a:spcBef>
                <a:spcPts val="1000"/>
              </a:spcBef>
              <a:spcAft>
                <a:spcPts val="0"/>
              </a:spcAft>
              <a:buClr>
                <a:schemeClr val="dk1"/>
              </a:buClr>
              <a:buSzPts val="2000"/>
              <a:buFont typeface="Arial"/>
              <a:buNone/>
            </a:pPr>
            <a:r>
              <a:rPr lang="en-US" sz="2000" b="1">
                <a:solidFill>
                  <a:schemeClr val="dk1"/>
                </a:solidFill>
                <a:latin typeface="Courier New"/>
                <a:ea typeface="Courier New"/>
                <a:cs typeface="Courier New"/>
                <a:sym typeface="Courier New"/>
              </a:rPr>
              <a:t>	b = 100;</a:t>
            </a:r>
            <a:endParaRPr/>
          </a:p>
          <a:p>
            <a:pPr marL="342900" marR="0" lvl="0" indent="-342900" algn="l" rtl="0">
              <a:spcBef>
                <a:spcPts val="1000"/>
              </a:spcBef>
              <a:spcAft>
                <a:spcPts val="0"/>
              </a:spcAft>
              <a:buClr>
                <a:schemeClr val="dk1"/>
              </a:buClr>
              <a:buSzPts val="2000"/>
              <a:buFont typeface="Arial"/>
              <a:buNone/>
            </a:pPr>
            <a:r>
              <a:rPr lang="en-US" sz="2000" b="1">
                <a:solidFill>
                  <a:schemeClr val="dk1"/>
                </a:solidFill>
                <a:latin typeface="Courier New"/>
                <a:ea typeface="Courier New"/>
                <a:cs typeface="Courier New"/>
                <a:sym typeface="Courier New"/>
              </a:rPr>
              <a:t>	cout &lt;&lt; "The address of a is: " &lt;&lt; </a:t>
            </a:r>
            <a:r>
              <a:rPr lang="en-US" sz="2000" b="1">
                <a:solidFill>
                  <a:srgbClr val="FF0000"/>
                </a:solidFill>
                <a:latin typeface="Courier New"/>
                <a:ea typeface="Courier New"/>
                <a:cs typeface="Courier New"/>
                <a:sym typeface="Courier New"/>
              </a:rPr>
              <a:t>&amp;a</a:t>
            </a:r>
            <a:r>
              <a:rPr lang="en-US" sz="2000" b="1">
                <a:solidFill>
                  <a:schemeClr val="dk1"/>
                </a:solidFill>
                <a:latin typeface="Courier New"/>
                <a:ea typeface="Courier New"/>
                <a:cs typeface="Courier New"/>
                <a:sym typeface="Courier New"/>
              </a:rPr>
              <a:t> &lt;&lt; endl;</a:t>
            </a:r>
            <a:endParaRPr/>
          </a:p>
          <a:p>
            <a:pPr marL="342900" marR="0" lvl="0" indent="-342900" algn="l" rtl="0">
              <a:spcBef>
                <a:spcPts val="1000"/>
              </a:spcBef>
              <a:spcAft>
                <a:spcPts val="0"/>
              </a:spcAft>
              <a:buClr>
                <a:schemeClr val="dk1"/>
              </a:buClr>
              <a:buSzPts val="2000"/>
              <a:buFont typeface="Arial"/>
              <a:buNone/>
            </a:pPr>
            <a:r>
              <a:rPr lang="en-US" sz="2000" b="1">
                <a:solidFill>
                  <a:schemeClr val="dk1"/>
                </a:solidFill>
                <a:latin typeface="Courier New"/>
                <a:ea typeface="Courier New"/>
                <a:cs typeface="Courier New"/>
                <a:sym typeface="Courier New"/>
              </a:rPr>
              <a:t>	cout &lt;&lt; "The address of b is: " &lt;&lt; </a:t>
            </a:r>
            <a:r>
              <a:rPr lang="en-US" sz="2000" b="1">
                <a:solidFill>
                  <a:srgbClr val="FF0000"/>
                </a:solidFill>
                <a:latin typeface="Courier New"/>
                <a:ea typeface="Courier New"/>
                <a:cs typeface="Courier New"/>
                <a:sym typeface="Courier New"/>
              </a:rPr>
              <a:t>&amp;b</a:t>
            </a:r>
            <a:r>
              <a:rPr lang="en-US" sz="2000" b="1">
                <a:solidFill>
                  <a:schemeClr val="dk1"/>
                </a:solidFill>
                <a:latin typeface="Courier New"/>
                <a:ea typeface="Courier New"/>
                <a:cs typeface="Courier New"/>
                <a:sym typeface="Courier New"/>
              </a:rPr>
              <a:t> &lt;&lt; endl;</a:t>
            </a:r>
            <a:endParaRPr/>
          </a:p>
          <a:p>
            <a:pPr marL="342900" marR="0" lvl="0" indent="-342900" algn="l" rtl="0">
              <a:spcBef>
                <a:spcPts val="1000"/>
              </a:spcBef>
              <a:spcAft>
                <a:spcPts val="0"/>
              </a:spcAft>
              <a:buClr>
                <a:schemeClr val="dk1"/>
              </a:buClr>
              <a:buSzPts val="2000"/>
              <a:buFont typeface="Arial"/>
              <a:buNone/>
            </a:pPr>
            <a:r>
              <a:rPr lang="en-US" sz="2000" b="1">
                <a:solidFill>
                  <a:schemeClr val="dk1"/>
                </a:solidFill>
                <a:latin typeface="Courier New"/>
                <a:ea typeface="Courier New"/>
                <a:cs typeface="Courier New"/>
                <a:sym typeface="Courier New"/>
              </a:rPr>
              <a:t>} </a:t>
            </a:r>
            <a:endParaRPr sz="2000" b="1">
              <a:solidFill>
                <a:schemeClr val="dk1"/>
              </a:solidFill>
              <a:latin typeface="Courier New"/>
              <a:ea typeface="Courier New"/>
              <a:cs typeface="Courier New"/>
              <a:sym typeface="Courier New"/>
            </a:endParaRPr>
          </a:p>
        </p:txBody>
      </p:sp>
      <p:sp>
        <p:nvSpPr>
          <p:cNvPr id="646" name="Google Shape;646;p57"/>
          <p:cNvSpPr txBox="1"/>
          <p:nvPr/>
        </p:nvSpPr>
        <p:spPr>
          <a:xfrm>
            <a:off x="5410200" y="3429000"/>
            <a:ext cx="3046413" cy="1492250"/>
          </a:xfrm>
          <a:prstGeom prst="rect">
            <a:avLst/>
          </a:prstGeom>
          <a:solidFill>
            <a:srgbClr val="D49FFF"/>
          </a:solid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2000" b="0">
                <a:solidFill>
                  <a:schemeClr val="dk1"/>
                </a:solidFill>
                <a:latin typeface="Arial"/>
                <a:ea typeface="Arial"/>
                <a:cs typeface="Arial"/>
                <a:sym typeface="Arial"/>
              </a:rPr>
              <a:t>Result is:</a:t>
            </a:r>
            <a:endParaRPr/>
          </a:p>
          <a:p>
            <a:pPr marL="342900" marR="0" lvl="0" indent="-342900" algn="l" rtl="0">
              <a:spcBef>
                <a:spcPts val="0"/>
              </a:spcBef>
              <a:spcAft>
                <a:spcPts val="0"/>
              </a:spcAft>
              <a:buClr>
                <a:schemeClr val="dk1"/>
              </a:buClr>
              <a:buSzPts val="2000"/>
              <a:buFont typeface="Arial"/>
              <a:buNone/>
            </a:pPr>
            <a:r>
              <a:rPr lang="en-US" sz="2000" b="0">
                <a:solidFill>
                  <a:schemeClr val="dk1"/>
                </a:solidFill>
                <a:latin typeface="Arial"/>
                <a:ea typeface="Arial"/>
                <a:cs typeface="Arial"/>
                <a:sym typeface="Arial"/>
              </a:rPr>
              <a:t>The address of a is: 1020</a:t>
            </a:r>
            <a:endParaRPr/>
          </a:p>
          <a:p>
            <a:pPr marL="342900" marR="0" lvl="0" indent="-342900" algn="l" rtl="0">
              <a:spcBef>
                <a:spcPts val="0"/>
              </a:spcBef>
              <a:spcAft>
                <a:spcPts val="0"/>
              </a:spcAft>
              <a:buClr>
                <a:schemeClr val="dk1"/>
              </a:buClr>
              <a:buSzPts val="2000"/>
              <a:buFont typeface="Arial"/>
              <a:buNone/>
            </a:pPr>
            <a:r>
              <a:rPr lang="en-US" sz="2000" b="0">
                <a:solidFill>
                  <a:schemeClr val="dk1"/>
                </a:solidFill>
                <a:latin typeface="Arial"/>
                <a:ea typeface="Arial"/>
                <a:cs typeface="Arial"/>
                <a:sym typeface="Arial"/>
              </a:rPr>
              <a:t>The address of b is: 1024</a:t>
            </a:r>
            <a:endParaRPr/>
          </a:p>
          <a:p>
            <a:pPr marL="342900" marR="0" lvl="0" indent="-342900" algn="l" rtl="0">
              <a:spcBef>
                <a:spcPts val="0"/>
              </a:spcBef>
              <a:spcAft>
                <a:spcPts val="0"/>
              </a:spcAft>
              <a:buNone/>
            </a:pPr>
            <a:endParaRPr sz="2000" b="0">
              <a:solidFill>
                <a:schemeClr val="dk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8"/>
          <p:cNvSpPr txBox="1">
            <a:spLocks noGrp="1"/>
          </p:cNvSpPr>
          <p:nvPr>
            <p:ph type="body" idx="1"/>
          </p:nvPr>
        </p:nvSpPr>
        <p:spPr>
          <a:xfrm>
            <a:off x="609600" y="1447800"/>
            <a:ext cx="7848600" cy="4114800"/>
          </a:xfrm>
          <a:prstGeom prst="rect">
            <a:avLst/>
          </a:prstGeom>
          <a:noFill/>
          <a:ln>
            <a:noFill/>
          </a:ln>
        </p:spPr>
        <p:txBody>
          <a:bodyPr spcFirstLastPara="1" wrap="square" lIns="91425" tIns="45700" rIns="91425" bIns="45700" anchor="t" anchorCtr="0">
            <a:normAutofit fontScale="92500" lnSpcReduction="10000"/>
          </a:bodyPr>
          <a:lstStyle/>
          <a:p>
            <a:pPr marL="274320" lvl="0" indent="-154495" algn="l" rtl="0">
              <a:lnSpc>
                <a:spcPct val="90000"/>
              </a:lnSpc>
              <a:spcBef>
                <a:spcPts val="0"/>
              </a:spcBef>
              <a:spcAft>
                <a:spcPts val="0"/>
              </a:spcAft>
              <a:buSzPct val="85000"/>
              <a:buNone/>
            </a:pPr>
            <a:endParaRPr sz="2400"/>
          </a:p>
          <a:p>
            <a:pPr marL="274320" lvl="0" indent="-154495" algn="l" rtl="0">
              <a:lnSpc>
                <a:spcPct val="90000"/>
              </a:lnSpc>
              <a:spcBef>
                <a:spcPts val="580"/>
              </a:spcBef>
              <a:spcAft>
                <a:spcPts val="0"/>
              </a:spcAft>
              <a:buSzPct val="85000"/>
              <a:buNone/>
            </a:pPr>
            <a:endParaRPr sz="2400"/>
          </a:p>
          <a:p>
            <a:pPr marL="274320" lvl="0" indent="-154495" algn="l" rtl="0">
              <a:lnSpc>
                <a:spcPct val="90000"/>
              </a:lnSpc>
              <a:spcBef>
                <a:spcPts val="580"/>
              </a:spcBef>
              <a:spcAft>
                <a:spcPts val="0"/>
              </a:spcAft>
              <a:buSzPct val="85000"/>
              <a:buNone/>
            </a:pPr>
            <a:endParaRPr sz="2400"/>
          </a:p>
          <a:p>
            <a:pPr marL="274320" lvl="0" indent="-154495" algn="l" rtl="0">
              <a:lnSpc>
                <a:spcPct val="90000"/>
              </a:lnSpc>
              <a:spcBef>
                <a:spcPts val="580"/>
              </a:spcBef>
              <a:spcAft>
                <a:spcPts val="0"/>
              </a:spcAft>
              <a:buSzPct val="85000"/>
              <a:buNone/>
            </a:pPr>
            <a:endParaRPr sz="2400"/>
          </a:p>
          <a:p>
            <a:pPr marL="274320" lvl="0" indent="-154495" algn="l" rtl="0">
              <a:lnSpc>
                <a:spcPct val="90000"/>
              </a:lnSpc>
              <a:spcBef>
                <a:spcPts val="580"/>
              </a:spcBef>
              <a:spcAft>
                <a:spcPts val="0"/>
              </a:spcAft>
              <a:buSzPct val="85000"/>
              <a:buNone/>
            </a:pPr>
            <a:endParaRPr sz="2400"/>
          </a:p>
          <a:p>
            <a:pPr marL="274320" lvl="0" indent="-154495" algn="l" rtl="0">
              <a:lnSpc>
                <a:spcPct val="90000"/>
              </a:lnSpc>
              <a:spcBef>
                <a:spcPts val="580"/>
              </a:spcBef>
              <a:spcAft>
                <a:spcPts val="0"/>
              </a:spcAft>
              <a:buSzPct val="85000"/>
              <a:buNone/>
            </a:pPr>
            <a:endParaRPr sz="2400"/>
          </a:p>
          <a:p>
            <a:pPr marL="274320" lvl="0" indent="-154495" algn="l" rtl="0">
              <a:lnSpc>
                <a:spcPct val="90000"/>
              </a:lnSpc>
              <a:spcBef>
                <a:spcPts val="580"/>
              </a:spcBef>
              <a:spcAft>
                <a:spcPts val="0"/>
              </a:spcAft>
              <a:buSzPct val="85000"/>
              <a:buNone/>
            </a:pPr>
            <a:endParaRPr sz="2400"/>
          </a:p>
          <a:p>
            <a:pPr marL="274320" lvl="0" indent="-154495" algn="l" rtl="0">
              <a:lnSpc>
                <a:spcPct val="90000"/>
              </a:lnSpc>
              <a:spcBef>
                <a:spcPts val="580"/>
              </a:spcBef>
              <a:spcAft>
                <a:spcPts val="0"/>
              </a:spcAft>
              <a:buSzPct val="85000"/>
              <a:buNone/>
            </a:pPr>
            <a:endParaRPr sz="2400"/>
          </a:p>
          <a:p>
            <a:pPr marL="274320" lvl="0" indent="-154495" algn="l" rtl="0">
              <a:lnSpc>
                <a:spcPct val="90000"/>
              </a:lnSpc>
              <a:spcBef>
                <a:spcPts val="580"/>
              </a:spcBef>
              <a:spcAft>
                <a:spcPts val="0"/>
              </a:spcAft>
              <a:buSzPct val="85000"/>
              <a:buNone/>
            </a:pPr>
            <a:endParaRPr sz="2400"/>
          </a:p>
          <a:p>
            <a:pPr marL="274320" lvl="0" indent="-274320" algn="l" rtl="0">
              <a:lnSpc>
                <a:spcPct val="90000"/>
              </a:lnSpc>
              <a:spcBef>
                <a:spcPts val="580"/>
              </a:spcBef>
              <a:spcAft>
                <a:spcPts val="0"/>
              </a:spcAft>
              <a:buSzPct val="85000"/>
              <a:buChar char="⚫"/>
            </a:pPr>
            <a:r>
              <a:rPr lang="en-US" sz="2400"/>
              <a:t>The value of pointer </a:t>
            </a:r>
            <a:r>
              <a:rPr lang="en-US" sz="2400">
                <a:latin typeface="Courier New"/>
                <a:ea typeface="Courier New"/>
                <a:cs typeface="Courier New"/>
                <a:sym typeface="Courier New"/>
              </a:rPr>
              <a:t>p</a:t>
            </a:r>
            <a:r>
              <a:rPr lang="en-US" sz="2400"/>
              <a:t> is the address of variable </a:t>
            </a:r>
            <a:r>
              <a:rPr lang="en-US" sz="2400">
                <a:latin typeface="Courier New"/>
                <a:ea typeface="Courier New"/>
                <a:cs typeface="Courier New"/>
                <a:sym typeface="Courier New"/>
              </a:rPr>
              <a:t>a</a:t>
            </a:r>
            <a:endParaRPr/>
          </a:p>
          <a:p>
            <a:pPr marL="274320" lvl="0" indent="-274320" algn="l" rtl="0">
              <a:lnSpc>
                <a:spcPct val="90000"/>
              </a:lnSpc>
              <a:spcBef>
                <a:spcPts val="580"/>
              </a:spcBef>
              <a:spcAft>
                <a:spcPts val="0"/>
              </a:spcAft>
              <a:buSzPct val="85000"/>
              <a:buChar char="⚫"/>
            </a:pPr>
            <a:r>
              <a:rPr lang="en-US" sz="2400"/>
              <a:t>A pointer is also a variable, so it has its own memory address</a:t>
            </a:r>
            <a:endParaRPr/>
          </a:p>
          <a:p>
            <a:pPr marL="274320" lvl="0" indent="-274320" algn="l" rtl="0">
              <a:lnSpc>
                <a:spcPct val="90000"/>
              </a:lnSpc>
              <a:spcBef>
                <a:spcPts val="580"/>
              </a:spcBef>
              <a:spcAft>
                <a:spcPts val="0"/>
              </a:spcAft>
              <a:buClr>
                <a:schemeClr val="dk2"/>
              </a:buClr>
              <a:buSzPct val="85000"/>
              <a:buFont typeface="Arial"/>
              <a:buNone/>
            </a:pPr>
            <a:endParaRPr sz="2400"/>
          </a:p>
          <a:p>
            <a:pPr marL="274320" lvl="0" indent="-274320" algn="l" rtl="0">
              <a:lnSpc>
                <a:spcPct val="90000"/>
              </a:lnSpc>
              <a:spcBef>
                <a:spcPts val="580"/>
              </a:spcBef>
              <a:spcAft>
                <a:spcPts val="0"/>
              </a:spcAft>
              <a:buClr>
                <a:schemeClr val="dk2"/>
              </a:buClr>
              <a:buSzPct val="85000"/>
              <a:buFont typeface="Arial"/>
              <a:buNone/>
            </a:pPr>
            <a:endParaRPr sz="2400"/>
          </a:p>
        </p:txBody>
      </p:sp>
      <p:sp>
        <p:nvSpPr>
          <p:cNvPr id="653" name="Google Shape;653;p5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Pointer Variables</a:t>
            </a:r>
            <a:endParaRPr/>
          </a:p>
        </p:txBody>
      </p:sp>
      <p:grpSp>
        <p:nvGrpSpPr>
          <p:cNvPr id="654" name="Google Shape;654;p58"/>
          <p:cNvGrpSpPr/>
          <p:nvPr/>
        </p:nvGrpSpPr>
        <p:grpSpPr>
          <a:xfrm>
            <a:off x="434975" y="1600200"/>
            <a:ext cx="8709025" cy="3008313"/>
            <a:chOff x="130" y="2213"/>
            <a:chExt cx="5486" cy="1895"/>
          </a:xfrm>
        </p:grpSpPr>
        <p:sp>
          <p:nvSpPr>
            <p:cNvPr id="655" name="Google Shape;655;p58"/>
            <p:cNvSpPr/>
            <p:nvPr/>
          </p:nvSpPr>
          <p:spPr>
            <a:xfrm>
              <a:off x="2322" y="2490"/>
              <a:ext cx="748" cy="370"/>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Times New Roman"/>
                <a:buNone/>
              </a:pPr>
              <a:r>
                <a:rPr lang="en-US" sz="2400" b="0">
                  <a:solidFill>
                    <a:schemeClr val="dk1"/>
                  </a:solidFill>
                  <a:latin typeface="Times New Roman"/>
                  <a:ea typeface="Times New Roman"/>
                  <a:cs typeface="Times New Roman"/>
                  <a:sym typeface="Times New Roman"/>
                </a:rPr>
                <a:t>100</a:t>
              </a:r>
              <a:endParaRPr/>
            </a:p>
          </p:txBody>
        </p:sp>
        <p:sp>
          <p:nvSpPr>
            <p:cNvPr id="656" name="Google Shape;656;p58"/>
            <p:cNvSpPr/>
            <p:nvPr/>
          </p:nvSpPr>
          <p:spPr>
            <a:xfrm>
              <a:off x="1574" y="2490"/>
              <a:ext cx="748" cy="370"/>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Times New Roman"/>
                <a:buNone/>
              </a:pPr>
              <a:r>
                <a:rPr lang="en-US" sz="2400" b="0">
                  <a:solidFill>
                    <a:schemeClr val="dk1"/>
                  </a:solidFill>
                  <a:latin typeface="Times New Roman"/>
                  <a:ea typeface="Times New Roman"/>
                  <a:cs typeface="Times New Roman"/>
                  <a:sym typeface="Times New Roman"/>
                </a:rPr>
                <a:t>88</a:t>
              </a:r>
              <a:endParaRPr/>
            </a:p>
          </p:txBody>
        </p:sp>
        <p:sp>
          <p:nvSpPr>
            <p:cNvPr id="657" name="Google Shape;657;p58"/>
            <p:cNvSpPr/>
            <p:nvPr/>
          </p:nvSpPr>
          <p:spPr>
            <a:xfrm>
              <a:off x="3070" y="2490"/>
              <a:ext cx="748" cy="370"/>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800"/>
                <a:buFont typeface="Times New Roman"/>
                <a:buNone/>
              </a:pPr>
              <a:r>
                <a:rPr lang="en-US" sz="4800">
                  <a:solidFill>
                    <a:schemeClr val="dk1"/>
                  </a:solidFill>
                  <a:latin typeface="Times New Roman"/>
                  <a:ea typeface="Times New Roman"/>
                  <a:cs typeface="Times New Roman"/>
                  <a:sym typeface="Times New Roman"/>
                </a:rPr>
                <a:t>…</a:t>
              </a:r>
              <a:endParaRPr/>
            </a:p>
          </p:txBody>
        </p:sp>
        <p:sp>
          <p:nvSpPr>
            <p:cNvPr id="658" name="Google Shape;658;p58"/>
            <p:cNvSpPr/>
            <p:nvPr/>
          </p:nvSpPr>
          <p:spPr>
            <a:xfrm>
              <a:off x="3818" y="2490"/>
              <a:ext cx="748" cy="370"/>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Times New Roman"/>
                <a:buNone/>
              </a:pPr>
              <a:r>
                <a:rPr lang="en-US" sz="2400" b="0">
                  <a:solidFill>
                    <a:schemeClr val="dk1"/>
                  </a:solidFill>
                  <a:latin typeface="Times New Roman"/>
                  <a:ea typeface="Times New Roman"/>
                  <a:cs typeface="Times New Roman"/>
                  <a:sym typeface="Times New Roman"/>
                </a:rPr>
                <a:t>1024</a:t>
              </a:r>
              <a:endParaRPr/>
            </a:p>
          </p:txBody>
        </p:sp>
        <p:sp>
          <p:nvSpPr>
            <p:cNvPr id="659" name="Google Shape;659;p58"/>
            <p:cNvSpPr/>
            <p:nvPr/>
          </p:nvSpPr>
          <p:spPr>
            <a:xfrm>
              <a:off x="4566" y="2490"/>
              <a:ext cx="748" cy="370"/>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800"/>
                <a:buFont typeface="Times New Roman"/>
                <a:buNone/>
              </a:pPr>
              <a:r>
                <a:rPr lang="en-US" sz="4800">
                  <a:solidFill>
                    <a:schemeClr val="dk1"/>
                  </a:solidFill>
                  <a:latin typeface="Times New Roman"/>
                  <a:ea typeface="Times New Roman"/>
                  <a:cs typeface="Times New Roman"/>
                  <a:sym typeface="Times New Roman"/>
                </a:rPr>
                <a:t>…</a:t>
              </a:r>
              <a:endParaRPr/>
            </a:p>
          </p:txBody>
        </p:sp>
        <p:sp>
          <p:nvSpPr>
            <p:cNvPr id="660" name="Google Shape;660;p58"/>
            <p:cNvSpPr txBox="1"/>
            <p:nvPr/>
          </p:nvSpPr>
          <p:spPr>
            <a:xfrm>
              <a:off x="130" y="2213"/>
              <a:ext cx="1350" cy="25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0">
                  <a:solidFill>
                    <a:schemeClr val="dk1"/>
                  </a:solidFill>
                  <a:latin typeface="Arial"/>
                  <a:ea typeface="Arial"/>
                  <a:cs typeface="Arial"/>
                  <a:sym typeface="Arial"/>
                </a:rPr>
                <a:t>Memory address:</a:t>
              </a:r>
              <a:endParaRPr/>
            </a:p>
          </p:txBody>
        </p:sp>
        <p:sp>
          <p:nvSpPr>
            <p:cNvPr id="661" name="Google Shape;661;p58"/>
            <p:cNvSpPr txBox="1"/>
            <p:nvPr/>
          </p:nvSpPr>
          <p:spPr>
            <a:xfrm>
              <a:off x="2371" y="2213"/>
              <a:ext cx="613" cy="25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0">
                  <a:solidFill>
                    <a:schemeClr val="dk1"/>
                  </a:solidFill>
                  <a:latin typeface="Arial"/>
                  <a:ea typeface="Arial"/>
                  <a:cs typeface="Arial"/>
                  <a:sym typeface="Arial"/>
                </a:rPr>
                <a:t>1024</a:t>
              </a:r>
              <a:endParaRPr/>
            </a:p>
          </p:txBody>
        </p:sp>
        <p:sp>
          <p:nvSpPr>
            <p:cNvPr id="662" name="Google Shape;662;p58"/>
            <p:cNvSpPr txBox="1"/>
            <p:nvPr/>
          </p:nvSpPr>
          <p:spPr>
            <a:xfrm>
              <a:off x="3922" y="2213"/>
              <a:ext cx="472" cy="25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0">
                  <a:solidFill>
                    <a:schemeClr val="dk1"/>
                  </a:solidFill>
                  <a:latin typeface="Arial"/>
                  <a:ea typeface="Arial"/>
                  <a:cs typeface="Arial"/>
                  <a:sym typeface="Arial"/>
                </a:rPr>
                <a:t>1032</a:t>
              </a:r>
              <a:endParaRPr/>
            </a:p>
          </p:txBody>
        </p:sp>
        <p:sp>
          <p:nvSpPr>
            <p:cNvPr id="663" name="Google Shape;663;p58"/>
            <p:cNvSpPr/>
            <p:nvPr/>
          </p:nvSpPr>
          <p:spPr>
            <a:xfrm>
              <a:off x="850" y="2490"/>
              <a:ext cx="748" cy="370"/>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800"/>
                <a:buFont typeface="Times New Roman"/>
                <a:buNone/>
              </a:pPr>
              <a:r>
                <a:rPr lang="en-US" sz="4800">
                  <a:solidFill>
                    <a:schemeClr val="dk1"/>
                  </a:solidFill>
                  <a:latin typeface="Times New Roman"/>
                  <a:ea typeface="Times New Roman"/>
                  <a:cs typeface="Times New Roman"/>
                  <a:sym typeface="Times New Roman"/>
                </a:rPr>
                <a:t>…</a:t>
              </a:r>
              <a:endParaRPr/>
            </a:p>
          </p:txBody>
        </p:sp>
        <p:sp>
          <p:nvSpPr>
            <p:cNvPr id="664" name="Google Shape;664;p58"/>
            <p:cNvSpPr txBox="1"/>
            <p:nvPr/>
          </p:nvSpPr>
          <p:spPr>
            <a:xfrm>
              <a:off x="1570" y="2213"/>
              <a:ext cx="613" cy="25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0">
                  <a:solidFill>
                    <a:schemeClr val="dk1"/>
                  </a:solidFill>
                  <a:latin typeface="Arial"/>
                  <a:ea typeface="Arial"/>
                  <a:cs typeface="Arial"/>
                  <a:sym typeface="Arial"/>
                </a:rPr>
                <a:t>1020</a:t>
              </a:r>
              <a:endParaRPr/>
            </a:p>
          </p:txBody>
        </p:sp>
        <p:sp>
          <p:nvSpPr>
            <p:cNvPr id="665" name="Google Shape;665;p58"/>
            <p:cNvSpPr txBox="1"/>
            <p:nvPr/>
          </p:nvSpPr>
          <p:spPr>
            <a:xfrm>
              <a:off x="2592" y="2928"/>
              <a:ext cx="205" cy="25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0">
                  <a:solidFill>
                    <a:schemeClr val="dk1"/>
                  </a:solidFill>
                  <a:latin typeface="Arial"/>
                  <a:ea typeface="Arial"/>
                  <a:cs typeface="Arial"/>
                  <a:sym typeface="Arial"/>
                </a:rPr>
                <a:t>a</a:t>
              </a:r>
              <a:endParaRPr/>
            </a:p>
          </p:txBody>
        </p:sp>
        <p:sp>
          <p:nvSpPr>
            <p:cNvPr id="666" name="Google Shape;666;p58"/>
            <p:cNvSpPr txBox="1"/>
            <p:nvPr/>
          </p:nvSpPr>
          <p:spPr>
            <a:xfrm>
              <a:off x="4128" y="2928"/>
              <a:ext cx="205" cy="25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0">
                  <a:solidFill>
                    <a:schemeClr val="dk1"/>
                  </a:solidFill>
                  <a:latin typeface="Arial"/>
                  <a:ea typeface="Arial"/>
                  <a:cs typeface="Arial"/>
                  <a:sym typeface="Arial"/>
                </a:rPr>
                <a:t>p</a:t>
              </a:r>
              <a:endParaRPr/>
            </a:p>
          </p:txBody>
        </p:sp>
        <p:cxnSp>
          <p:nvCxnSpPr>
            <p:cNvPr id="667" name="Google Shape;667;p58"/>
            <p:cNvCxnSpPr>
              <a:stCxn id="658" idx="0"/>
              <a:endCxn id="655" idx="0"/>
            </p:cNvCxnSpPr>
            <p:nvPr/>
          </p:nvCxnSpPr>
          <p:spPr>
            <a:xfrm>
              <a:off x="3442" y="1740"/>
              <a:ext cx="0" cy="1500"/>
            </a:xfrm>
            <a:prstGeom prst="curvedConnector3">
              <a:avLst>
                <a:gd name="adj1" fmla="val -127202172"/>
              </a:avLst>
            </a:prstGeom>
            <a:noFill/>
            <a:ln w="31750" cap="flat" cmpd="sng">
              <a:solidFill>
                <a:srgbClr val="FFFF00"/>
              </a:solidFill>
              <a:prstDash val="solid"/>
              <a:round/>
              <a:headEnd type="none" w="sm" len="sm"/>
              <a:tailEnd type="triangle" w="med" len="med"/>
            </a:ln>
          </p:spPr>
        </p:cxnSp>
        <p:sp>
          <p:nvSpPr>
            <p:cNvPr id="668" name="Google Shape;668;p58"/>
            <p:cNvSpPr txBox="1"/>
            <p:nvPr/>
          </p:nvSpPr>
          <p:spPr>
            <a:xfrm>
              <a:off x="240" y="3168"/>
              <a:ext cx="3264" cy="94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0">
                  <a:solidFill>
                    <a:schemeClr val="dk1"/>
                  </a:solidFill>
                  <a:latin typeface="Courier New"/>
                  <a:ea typeface="Courier New"/>
                  <a:cs typeface="Courier New"/>
                  <a:sym typeface="Courier New"/>
                </a:rPr>
                <a:t>int a = 100;</a:t>
              </a:r>
              <a:endParaRPr/>
            </a:p>
            <a:p>
              <a:pPr marL="342900" marR="0" lvl="0" indent="-342900" algn="l" rtl="0">
                <a:spcBef>
                  <a:spcPts val="0"/>
                </a:spcBef>
                <a:spcAft>
                  <a:spcPts val="0"/>
                </a:spcAft>
                <a:buClr>
                  <a:srgbClr val="FF0000"/>
                </a:buClr>
                <a:buSzPts val="2000"/>
                <a:buFont typeface="Arial"/>
                <a:buNone/>
              </a:pPr>
              <a:r>
                <a:rPr lang="en-US" sz="2000" b="0">
                  <a:solidFill>
                    <a:srgbClr val="FF0000"/>
                  </a:solidFill>
                  <a:latin typeface="Courier New"/>
                  <a:ea typeface="Courier New"/>
                  <a:cs typeface="Courier New"/>
                  <a:sym typeface="Courier New"/>
                </a:rPr>
                <a:t>int *p = &amp;a;</a:t>
              </a:r>
              <a:endParaRPr/>
            </a:p>
            <a:p>
              <a:pPr marL="342900" marR="0" lvl="0" indent="-342900" algn="l" rtl="0">
                <a:spcBef>
                  <a:spcPts val="0"/>
                </a:spcBef>
                <a:spcAft>
                  <a:spcPts val="0"/>
                </a:spcAft>
                <a:buClr>
                  <a:schemeClr val="dk1"/>
                </a:buClr>
                <a:buSzPts val="2000"/>
                <a:buFont typeface="Arial"/>
                <a:buNone/>
              </a:pPr>
              <a:r>
                <a:rPr lang="en-US" sz="2000" b="0">
                  <a:solidFill>
                    <a:schemeClr val="dk1"/>
                  </a:solidFill>
                  <a:latin typeface="Courier New"/>
                  <a:ea typeface="Courier New"/>
                  <a:cs typeface="Courier New"/>
                  <a:sym typeface="Courier New"/>
                </a:rPr>
                <a:t>cout &lt;&lt; a &lt;&lt; " " &lt;&lt; &amp;a &lt;&lt;endl;</a:t>
              </a:r>
              <a:endParaRPr/>
            </a:p>
            <a:p>
              <a:pPr marL="342900" marR="0" lvl="0" indent="-342900" algn="l" rtl="0">
                <a:spcBef>
                  <a:spcPts val="0"/>
                </a:spcBef>
                <a:spcAft>
                  <a:spcPts val="0"/>
                </a:spcAft>
                <a:buClr>
                  <a:schemeClr val="dk1"/>
                </a:buClr>
                <a:buSzPts val="2000"/>
                <a:buFont typeface="Arial"/>
                <a:buNone/>
              </a:pPr>
              <a:r>
                <a:rPr lang="en-US" sz="2000" b="0">
                  <a:solidFill>
                    <a:schemeClr val="dk1"/>
                  </a:solidFill>
                  <a:latin typeface="Courier New"/>
                  <a:ea typeface="Courier New"/>
                  <a:cs typeface="Courier New"/>
                  <a:sym typeface="Courier New"/>
                </a:rPr>
                <a:t>cout &lt;&lt; p &lt;&lt; " " &lt;&lt; &amp;p &lt;&lt;endl;</a:t>
              </a:r>
              <a:endParaRPr/>
            </a:p>
          </p:txBody>
        </p:sp>
        <p:sp>
          <p:nvSpPr>
            <p:cNvPr id="669" name="Google Shape;669;p58"/>
            <p:cNvSpPr txBox="1"/>
            <p:nvPr/>
          </p:nvSpPr>
          <p:spPr>
            <a:xfrm>
              <a:off x="3360" y="3216"/>
              <a:ext cx="2256" cy="710"/>
            </a:xfrm>
            <a:prstGeom prst="rect">
              <a:avLst/>
            </a:prstGeom>
            <a:solidFill>
              <a:srgbClr val="D49FFF"/>
            </a:solid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2000" b="0">
                  <a:solidFill>
                    <a:schemeClr val="dk1"/>
                  </a:solidFill>
                  <a:latin typeface="Arial"/>
                  <a:ea typeface="Arial"/>
                  <a:cs typeface="Arial"/>
                  <a:sym typeface="Arial"/>
                </a:rPr>
                <a:t>Result is:</a:t>
              </a:r>
              <a:endParaRPr/>
            </a:p>
            <a:p>
              <a:pPr marL="342900" marR="0" lvl="0" indent="-342900" algn="l" rtl="0">
                <a:spcBef>
                  <a:spcPts val="0"/>
                </a:spcBef>
                <a:spcAft>
                  <a:spcPts val="0"/>
                </a:spcAft>
                <a:buClr>
                  <a:schemeClr val="dk1"/>
                </a:buClr>
                <a:buSzPts val="2000"/>
                <a:buFont typeface="Arial"/>
                <a:buNone/>
              </a:pPr>
              <a:r>
                <a:rPr lang="en-US" sz="2000" b="0">
                  <a:solidFill>
                    <a:schemeClr val="dk1"/>
                  </a:solidFill>
                  <a:latin typeface="Arial"/>
                  <a:ea typeface="Arial"/>
                  <a:cs typeface="Arial"/>
                  <a:sym typeface="Arial"/>
                </a:rPr>
                <a:t>100 1024</a:t>
              </a:r>
              <a:endParaRPr/>
            </a:p>
            <a:p>
              <a:pPr marL="342900" marR="0" lvl="0" indent="-342900" algn="l" rtl="0">
                <a:spcBef>
                  <a:spcPts val="0"/>
                </a:spcBef>
                <a:spcAft>
                  <a:spcPts val="0"/>
                </a:spcAft>
                <a:buClr>
                  <a:schemeClr val="dk1"/>
                </a:buClr>
                <a:buSzPts val="2000"/>
                <a:buFont typeface="Arial"/>
                <a:buNone/>
              </a:pPr>
              <a:r>
                <a:rPr lang="en-US" sz="2000" b="0">
                  <a:solidFill>
                    <a:schemeClr val="dk1"/>
                  </a:solidFill>
                  <a:latin typeface="Arial"/>
                  <a:ea typeface="Arial"/>
                  <a:cs typeface="Arial"/>
                  <a:sym typeface="Arial"/>
                </a:rPr>
                <a:t>1024 1032</a:t>
              </a:r>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5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Pointer to Pointer</a:t>
            </a:r>
            <a:endParaRPr/>
          </a:p>
        </p:txBody>
      </p:sp>
      <p:pic>
        <p:nvPicPr>
          <p:cNvPr id="676" name="Google Shape;676;p59"/>
          <p:cNvPicPr preferRelativeResize="0">
            <a:picLocks noGrp="1"/>
          </p:cNvPicPr>
          <p:nvPr>
            <p:ph type="body" idx="1"/>
          </p:nvPr>
        </p:nvPicPr>
        <p:blipFill rotWithShape="1">
          <a:blip r:embed="rId3">
            <a:alphaModFix/>
          </a:blip>
          <a:srcRect/>
          <a:stretch/>
        </p:blipFill>
        <p:spPr>
          <a:xfrm>
            <a:off x="3048000" y="1670050"/>
            <a:ext cx="6096000" cy="5187950"/>
          </a:xfrm>
          <a:prstGeom prst="rect">
            <a:avLst/>
          </a:prstGeom>
          <a:noFill/>
          <a:ln>
            <a:noFill/>
          </a:ln>
        </p:spPr>
      </p:pic>
      <p:sp>
        <p:nvSpPr>
          <p:cNvPr id="677" name="Google Shape;677;p59"/>
          <p:cNvSpPr txBox="1"/>
          <p:nvPr/>
        </p:nvSpPr>
        <p:spPr>
          <a:xfrm>
            <a:off x="457200" y="4419600"/>
            <a:ext cx="184150" cy="396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endParaRPr sz="2000" b="1">
              <a:solidFill>
                <a:schemeClr val="dk1"/>
              </a:solidFill>
              <a:latin typeface="Arial"/>
              <a:ea typeface="Arial"/>
              <a:cs typeface="Arial"/>
              <a:sym typeface="Arial"/>
            </a:endParaRPr>
          </a:p>
        </p:txBody>
      </p:sp>
      <p:sp>
        <p:nvSpPr>
          <p:cNvPr id="678" name="Google Shape;678;p59"/>
          <p:cNvSpPr txBox="1"/>
          <p:nvPr/>
        </p:nvSpPr>
        <p:spPr>
          <a:xfrm>
            <a:off x="228600" y="4724400"/>
            <a:ext cx="2552700" cy="112712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1">
                <a:solidFill>
                  <a:schemeClr val="dk1"/>
                </a:solidFill>
                <a:latin typeface="Arial"/>
                <a:ea typeface="Arial"/>
                <a:cs typeface="Arial"/>
                <a:sym typeface="Arial"/>
              </a:rPr>
              <a:t>What is the output?</a:t>
            </a:r>
            <a:endParaRPr/>
          </a:p>
          <a:p>
            <a:pPr marL="342900" marR="0" lvl="0" indent="-342900" algn="l" rtl="0">
              <a:spcBef>
                <a:spcPts val="0"/>
              </a:spcBef>
              <a:spcAft>
                <a:spcPts val="0"/>
              </a:spcAft>
              <a:buClr>
                <a:schemeClr val="dk1"/>
              </a:buClr>
              <a:buSzPts val="2000"/>
              <a:buFont typeface="Arial"/>
              <a:buNone/>
            </a:pPr>
            <a:endParaRPr sz="2000" b="1">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000"/>
              <a:buFont typeface="Arial"/>
              <a:buNone/>
            </a:pPr>
            <a:r>
              <a:rPr lang="en-US" sz="2000" b="1">
                <a:solidFill>
                  <a:schemeClr val="dk1"/>
                </a:solidFill>
                <a:latin typeface="Arial"/>
                <a:ea typeface="Arial"/>
                <a:cs typeface="Arial"/>
                <a:sym typeface="Arial"/>
              </a:rPr>
              <a:t>58 58 58</a:t>
            </a:r>
            <a:endParaRPr/>
          </a:p>
        </p:txBody>
      </p:sp>
      <p:pic>
        <p:nvPicPr>
          <p:cNvPr id="679" name="Google Shape;679;p59" descr="Pointer-sa"/>
          <p:cNvPicPr preferRelativeResize="0"/>
          <p:nvPr/>
        </p:nvPicPr>
        <p:blipFill rotWithShape="1">
          <a:blip r:embed="rId4">
            <a:alphaModFix/>
          </a:blip>
          <a:srcRect/>
          <a:stretch/>
        </p:blipFill>
        <p:spPr>
          <a:xfrm>
            <a:off x="533400" y="1524000"/>
            <a:ext cx="1828800" cy="2263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a:t>Object oriented programming</a:t>
            </a:r>
            <a:br>
              <a:rPr lang="en-US"/>
            </a:br>
            <a:endParaRPr/>
          </a:p>
        </p:txBody>
      </p:sp>
      <p:sp>
        <p:nvSpPr>
          <p:cNvPr id="136" name="Google Shape;136;p6"/>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Component of a program that knows how to perform certain </a:t>
            </a:r>
            <a:r>
              <a:rPr lang="en-US">
                <a:solidFill>
                  <a:srgbClr val="FF0000"/>
                </a:solidFill>
              </a:rPr>
              <a:t>actions</a:t>
            </a:r>
            <a:r>
              <a:rPr lang="en-US"/>
              <a:t> and how to </a:t>
            </a:r>
            <a:r>
              <a:rPr lang="en-US">
                <a:solidFill>
                  <a:srgbClr val="FF0000"/>
                </a:solidFill>
              </a:rPr>
              <a:t>interact</a:t>
            </a:r>
            <a:r>
              <a:rPr lang="en-US"/>
              <a:t> with other </a:t>
            </a:r>
            <a:r>
              <a:rPr lang="en-US">
                <a:solidFill>
                  <a:srgbClr val="FF0000"/>
                </a:solidFill>
              </a:rPr>
              <a:t>elements</a:t>
            </a:r>
            <a:r>
              <a:rPr lang="en-US"/>
              <a:t> of the program</a:t>
            </a:r>
            <a:endParaRPr/>
          </a:p>
          <a:p>
            <a:pPr marL="274320" lvl="0" indent="-274320" algn="l" rtl="0">
              <a:spcBef>
                <a:spcPts val="580"/>
              </a:spcBef>
              <a:spcAft>
                <a:spcPts val="0"/>
              </a:spcAft>
              <a:buSzPts val="2210"/>
              <a:buChar char="⚫"/>
            </a:pPr>
            <a:r>
              <a:rPr lang="en-US"/>
              <a:t>Features of OOP</a:t>
            </a:r>
            <a:endParaRPr/>
          </a:p>
          <a:p>
            <a:pPr marL="548640" lvl="1" indent="-228600" algn="l" rtl="0">
              <a:spcBef>
                <a:spcPts val="370"/>
              </a:spcBef>
              <a:spcAft>
                <a:spcPts val="0"/>
              </a:spcAft>
              <a:buSzPts val="2040"/>
              <a:buChar char="⚫"/>
            </a:pPr>
            <a:r>
              <a:rPr lang="en-US"/>
              <a:t> </a:t>
            </a:r>
            <a:r>
              <a:rPr lang="en-US">
                <a:solidFill>
                  <a:srgbClr val="FF0000"/>
                </a:solidFill>
              </a:rPr>
              <a:t>Bottom–up approach </a:t>
            </a:r>
            <a:r>
              <a:rPr lang="en-US"/>
              <a:t>in program design</a:t>
            </a:r>
            <a:endParaRPr/>
          </a:p>
          <a:p>
            <a:pPr marL="548640" lvl="1" indent="-228600" algn="l" rtl="0">
              <a:spcBef>
                <a:spcPts val="370"/>
              </a:spcBef>
              <a:spcAft>
                <a:spcPts val="0"/>
              </a:spcAft>
              <a:buSzPts val="2040"/>
              <a:buChar char="⚫"/>
            </a:pPr>
            <a:r>
              <a:rPr lang="en-US"/>
              <a:t> Programs organised </a:t>
            </a:r>
            <a:r>
              <a:rPr lang="en-US">
                <a:solidFill>
                  <a:srgbClr val="FF0000"/>
                </a:solidFill>
              </a:rPr>
              <a:t>around objects, grouped in classes</a:t>
            </a:r>
            <a:endParaRPr/>
          </a:p>
          <a:p>
            <a:pPr marL="548640" lvl="1" indent="-228600" algn="l" rtl="0">
              <a:spcBef>
                <a:spcPts val="370"/>
              </a:spcBef>
              <a:spcAft>
                <a:spcPts val="0"/>
              </a:spcAft>
              <a:buSzPts val="2040"/>
              <a:buChar char="⚫"/>
            </a:pPr>
            <a:r>
              <a:rPr lang="en-US"/>
              <a:t> Focus on </a:t>
            </a:r>
            <a:r>
              <a:rPr lang="en-US">
                <a:solidFill>
                  <a:srgbClr val="FF0000"/>
                </a:solidFill>
              </a:rPr>
              <a:t>data</a:t>
            </a:r>
            <a:r>
              <a:rPr lang="en-US"/>
              <a:t> with </a:t>
            </a:r>
            <a:r>
              <a:rPr lang="en-US">
                <a:solidFill>
                  <a:srgbClr val="FF0000"/>
                </a:solidFill>
              </a:rPr>
              <a:t>methods</a:t>
            </a:r>
            <a:r>
              <a:rPr lang="en-US"/>
              <a:t> to operate upon object’s data</a:t>
            </a:r>
            <a:endParaRPr/>
          </a:p>
          <a:p>
            <a:pPr marL="548640" lvl="1" indent="-228600" algn="l" rtl="0">
              <a:spcBef>
                <a:spcPts val="370"/>
              </a:spcBef>
              <a:spcAft>
                <a:spcPts val="0"/>
              </a:spcAft>
              <a:buSzPts val="2040"/>
              <a:buChar char="⚫"/>
            </a:pPr>
            <a:r>
              <a:rPr lang="en-US"/>
              <a:t> Interaction between objects through functions</a:t>
            </a:r>
            <a:endParaRPr/>
          </a:p>
          <a:p>
            <a:pPr marL="548640" lvl="1" indent="-228600" algn="l" rtl="0">
              <a:spcBef>
                <a:spcPts val="370"/>
              </a:spcBef>
              <a:spcAft>
                <a:spcPts val="0"/>
              </a:spcAft>
              <a:buSzPts val="2040"/>
              <a:buChar char="⚫"/>
            </a:pPr>
            <a:r>
              <a:rPr lang="en-US"/>
              <a:t> Reusability of design through creation of new classes by adding features to existing classes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6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 Dereferencing Operator </a:t>
            </a:r>
            <a:r>
              <a:rPr lang="en-US">
                <a:latin typeface="Courier New"/>
                <a:ea typeface="Courier New"/>
                <a:cs typeface="Courier New"/>
                <a:sym typeface="Courier New"/>
              </a:rPr>
              <a:t>*</a:t>
            </a:r>
            <a:endParaRPr/>
          </a:p>
        </p:txBody>
      </p:sp>
      <p:sp>
        <p:nvSpPr>
          <p:cNvPr id="686" name="Google Shape;686;p60"/>
          <p:cNvSpPr txBox="1">
            <a:spLocks noGrp="1"/>
          </p:cNvSpPr>
          <p:nvPr>
            <p:ph type="body" idx="1"/>
          </p:nvPr>
        </p:nvSpPr>
        <p:spPr>
          <a:xfrm>
            <a:off x="609600" y="1600200"/>
            <a:ext cx="7848600" cy="41148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040"/>
              <a:buChar char="⚫"/>
            </a:pPr>
            <a:r>
              <a:rPr lang="en-US" sz="2400"/>
              <a:t>We can access to the value stored in the variable pointed to by using the dereferencing operator (</a:t>
            </a:r>
            <a:r>
              <a:rPr lang="en-US" sz="2400">
                <a:latin typeface="Courier"/>
                <a:ea typeface="Courier"/>
                <a:cs typeface="Courier"/>
                <a:sym typeface="Courier"/>
              </a:rPr>
              <a:t>*</a:t>
            </a:r>
            <a:r>
              <a:rPr lang="en-US" sz="2400"/>
              <a:t>), </a:t>
            </a:r>
            <a:endParaRPr/>
          </a:p>
        </p:txBody>
      </p:sp>
      <p:sp>
        <p:nvSpPr>
          <p:cNvPr id="687" name="Google Shape;687;p60"/>
          <p:cNvSpPr/>
          <p:nvPr/>
        </p:nvSpPr>
        <p:spPr>
          <a:xfrm>
            <a:off x="3860800" y="3335338"/>
            <a:ext cx="1187450" cy="587375"/>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Times New Roman"/>
              <a:buNone/>
            </a:pPr>
            <a:r>
              <a:rPr lang="en-US" sz="2400" b="0">
                <a:solidFill>
                  <a:schemeClr val="dk1"/>
                </a:solidFill>
                <a:latin typeface="Times New Roman"/>
                <a:ea typeface="Times New Roman"/>
                <a:cs typeface="Times New Roman"/>
                <a:sym typeface="Times New Roman"/>
              </a:rPr>
              <a:t>100</a:t>
            </a:r>
            <a:endParaRPr/>
          </a:p>
        </p:txBody>
      </p:sp>
      <p:sp>
        <p:nvSpPr>
          <p:cNvPr id="688" name="Google Shape;688;p60"/>
          <p:cNvSpPr/>
          <p:nvPr/>
        </p:nvSpPr>
        <p:spPr>
          <a:xfrm>
            <a:off x="2673350" y="3335338"/>
            <a:ext cx="1187450" cy="587375"/>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Times New Roman"/>
              <a:buNone/>
            </a:pPr>
            <a:r>
              <a:rPr lang="en-US" sz="2400" b="0">
                <a:solidFill>
                  <a:schemeClr val="dk1"/>
                </a:solidFill>
                <a:latin typeface="Times New Roman"/>
                <a:ea typeface="Times New Roman"/>
                <a:cs typeface="Times New Roman"/>
                <a:sym typeface="Times New Roman"/>
              </a:rPr>
              <a:t>88</a:t>
            </a:r>
            <a:endParaRPr/>
          </a:p>
        </p:txBody>
      </p:sp>
      <p:sp>
        <p:nvSpPr>
          <p:cNvPr id="689" name="Google Shape;689;p60"/>
          <p:cNvSpPr/>
          <p:nvPr/>
        </p:nvSpPr>
        <p:spPr>
          <a:xfrm>
            <a:off x="5048250" y="3335338"/>
            <a:ext cx="1187450" cy="587375"/>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800"/>
              <a:buFont typeface="Times New Roman"/>
              <a:buNone/>
            </a:pPr>
            <a:r>
              <a:rPr lang="en-US" sz="4800">
                <a:solidFill>
                  <a:schemeClr val="dk1"/>
                </a:solidFill>
                <a:latin typeface="Times New Roman"/>
                <a:ea typeface="Times New Roman"/>
                <a:cs typeface="Times New Roman"/>
                <a:sym typeface="Times New Roman"/>
              </a:rPr>
              <a:t>…</a:t>
            </a:r>
            <a:endParaRPr/>
          </a:p>
        </p:txBody>
      </p:sp>
      <p:sp>
        <p:nvSpPr>
          <p:cNvPr id="690" name="Google Shape;690;p60"/>
          <p:cNvSpPr/>
          <p:nvPr/>
        </p:nvSpPr>
        <p:spPr>
          <a:xfrm>
            <a:off x="6235700" y="3335338"/>
            <a:ext cx="1187450" cy="587375"/>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Times New Roman"/>
              <a:buNone/>
            </a:pPr>
            <a:r>
              <a:rPr lang="en-US" sz="2400" b="0">
                <a:solidFill>
                  <a:schemeClr val="dk1"/>
                </a:solidFill>
                <a:latin typeface="Times New Roman"/>
                <a:ea typeface="Times New Roman"/>
                <a:cs typeface="Times New Roman"/>
                <a:sym typeface="Times New Roman"/>
              </a:rPr>
              <a:t>1024</a:t>
            </a:r>
            <a:endParaRPr/>
          </a:p>
        </p:txBody>
      </p:sp>
      <p:sp>
        <p:nvSpPr>
          <p:cNvPr id="691" name="Google Shape;691;p60"/>
          <p:cNvSpPr/>
          <p:nvPr/>
        </p:nvSpPr>
        <p:spPr>
          <a:xfrm>
            <a:off x="7423150" y="3335338"/>
            <a:ext cx="1187450" cy="587375"/>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800"/>
              <a:buFont typeface="Times New Roman"/>
              <a:buNone/>
            </a:pPr>
            <a:r>
              <a:rPr lang="en-US" sz="4800">
                <a:solidFill>
                  <a:schemeClr val="dk1"/>
                </a:solidFill>
                <a:latin typeface="Times New Roman"/>
                <a:ea typeface="Times New Roman"/>
                <a:cs typeface="Times New Roman"/>
                <a:sym typeface="Times New Roman"/>
              </a:rPr>
              <a:t>…</a:t>
            </a:r>
            <a:endParaRPr/>
          </a:p>
        </p:txBody>
      </p:sp>
      <p:sp>
        <p:nvSpPr>
          <p:cNvPr id="692" name="Google Shape;692;p60"/>
          <p:cNvSpPr txBox="1"/>
          <p:nvPr/>
        </p:nvSpPr>
        <p:spPr>
          <a:xfrm>
            <a:off x="381000" y="2895600"/>
            <a:ext cx="2143125" cy="396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0">
                <a:solidFill>
                  <a:schemeClr val="dk1"/>
                </a:solidFill>
                <a:latin typeface="Arial"/>
                <a:ea typeface="Arial"/>
                <a:cs typeface="Arial"/>
                <a:sym typeface="Arial"/>
              </a:rPr>
              <a:t>Memory</a:t>
            </a:r>
            <a:r>
              <a:rPr lang="en-US" sz="2000" b="1">
                <a:solidFill>
                  <a:schemeClr val="dk1"/>
                </a:solidFill>
                <a:latin typeface="Arial"/>
                <a:ea typeface="Arial"/>
                <a:cs typeface="Arial"/>
                <a:sym typeface="Arial"/>
              </a:rPr>
              <a:t> </a:t>
            </a:r>
            <a:r>
              <a:rPr lang="en-US" sz="2000" b="0">
                <a:solidFill>
                  <a:schemeClr val="dk1"/>
                </a:solidFill>
                <a:latin typeface="Arial"/>
                <a:ea typeface="Arial"/>
                <a:cs typeface="Arial"/>
                <a:sym typeface="Arial"/>
              </a:rPr>
              <a:t>address:</a:t>
            </a:r>
            <a:endParaRPr/>
          </a:p>
        </p:txBody>
      </p:sp>
      <p:sp>
        <p:nvSpPr>
          <p:cNvPr id="693" name="Google Shape;693;p60"/>
          <p:cNvSpPr txBox="1"/>
          <p:nvPr/>
        </p:nvSpPr>
        <p:spPr>
          <a:xfrm>
            <a:off x="3938588" y="2895600"/>
            <a:ext cx="973137" cy="396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0">
                <a:solidFill>
                  <a:schemeClr val="dk1"/>
                </a:solidFill>
                <a:latin typeface="Arial"/>
                <a:ea typeface="Arial"/>
                <a:cs typeface="Arial"/>
                <a:sym typeface="Arial"/>
              </a:rPr>
              <a:t>1024</a:t>
            </a:r>
            <a:endParaRPr/>
          </a:p>
        </p:txBody>
      </p:sp>
      <p:sp>
        <p:nvSpPr>
          <p:cNvPr id="694" name="Google Shape;694;p60"/>
          <p:cNvSpPr txBox="1"/>
          <p:nvPr/>
        </p:nvSpPr>
        <p:spPr>
          <a:xfrm>
            <a:off x="6477000" y="2895600"/>
            <a:ext cx="749300" cy="396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0">
                <a:solidFill>
                  <a:schemeClr val="dk1"/>
                </a:solidFill>
                <a:latin typeface="Arial"/>
                <a:ea typeface="Arial"/>
                <a:cs typeface="Arial"/>
                <a:sym typeface="Arial"/>
              </a:rPr>
              <a:t>1032</a:t>
            </a:r>
            <a:endParaRPr/>
          </a:p>
        </p:txBody>
      </p:sp>
      <p:sp>
        <p:nvSpPr>
          <p:cNvPr id="695" name="Google Shape;695;p60"/>
          <p:cNvSpPr/>
          <p:nvPr/>
        </p:nvSpPr>
        <p:spPr>
          <a:xfrm>
            <a:off x="1524000" y="3335338"/>
            <a:ext cx="1187450" cy="587375"/>
          </a:xfrm>
          <a:prstGeom prst="rect">
            <a:avLst/>
          </a:prstGeom>
          <a:solidFill>
            <a:srgbClr val="00CCFF"/>
          </a:solidFill>
          <a:ln w="38100" cap="flat" cmpd="dbl">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800"/>
              <a:buFont typeface="Times New Roman"/>
              <a:buNone/>
            </a:pPr>
            <a:r>
              <a:rPr lang="en-US" sz="4800">
                <a:solidFill>
                  <a:schemeClr val="dk1"/>
                </a:solidFill>
                <a:latin typeface="Times New Roman"/>
                <a:ea typeface="Times New Roman"/>
                <a:cs typeface="Times New Roman"/>
                <a:sym typeface="Times New Roman"/>
              </a:rPr>
              <a:t>…</a:t>
            </a:r>
            <a:endParaRPr/>
          </a:p>
        </p:txBody>
      </p:sp>
      <p:sp>
        <p:nvSpPr>
          <p:cNvPr id="696" name="Google Shape;696;p60"/>
          <p:cNvSpPr txBox="1"/>
          <p:nvPr/>
        </p:nvSpPr>
        <p:spPr>
          <a:xfrm>
            <a:off x="2667000" y="2895600"/>
            <a:ext cx="973138" cy="396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0">
                <a:solidFill>
                  <a:schemeClr val="dk1"/>
                </a:solidFill>
                <a:latin typeface="Arial"/>
                <a:ea typeface="Arial"/>
                <a:cs typeface="Arial"/>
                <a:sym typeface="Arial"/>
              </a:rPr>
              <a:t>1020</a:t>
            </a:r>
            <a:endParaRPr/>
          </a:p>
        </p:txBody>
      </p:sp>
      <p:sp>
        <p:nvSpPr>
          <p:cNvPr id="697" name="Google Shape;697;p60"/>
          <p:cNvSpPr txBox="1"/>
          <p:nvPr/>
        </p:nvSpPr>
        <p:spPr>
          <a:xfrm>
            <a:off x="609600" y="4135438"/>
            <a:ext cx="4908550" cy="258762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0">
                <a:solidFill>
                  <a:schemeClr val="dk1"/>
                </a:solidFill>
                <a:latin typeface="Courier New"/>
                <a:ea typeface="Courier New"/>
                <a:cs typeface="Courier New"/>
                <a:sym typeface="Courier New"/>
              </a:rPr>
              <a:t>int a = 100;</a:t>
            </a:r>
            <a:endParaRPr/>
          </a:p>
          <a:p>
            <a:pPr marL="342900" marR="0" lvl="0" indent="-342900" algn="l" rtl="0">
              <a:spcBef>
                <a:spcPts val="0"/>
              </a:spcBef>
              <a:spcAft>
                <a:spcPts val="0"/>
              </a:spcAft>
              <a:buClr>
                <a:schemeClr val="dk1"/>
              </a:buClr>
              <a:buSzPts val="2000"/>
              <a:buFont typeface="Arial"/>
              <a:buNone/>
            </a:pPr>
            <a:r>
              <a:rPr lang="en-US" sz="2000" b="0">
                <a:solidFill>
                  <a:schemeClr val="dk1"/>
                </a:solidFill>
                <a:latin typeface="Courier New"/>
                <a:ea typeface="Courier New"/>
                <a:cs typeface="Courier New"/>
                <a:sym typeface="Courier New"/>
              </a:rPr>
              <a:t>int *p = &amp;a;</a:t>
            </a:r>
            <a:endParaRPr/>
          </a:p>
          <a:p>
            <a:pPr marL="342900" marR="0" lvl="0" indent="-342900" algn="l" rtl="0">
              <a:spcBef>
                <a:spcPts val="0"/>
              </a:spcBef>
              <a:spcAft>
                <a:spcPts val="0"/>
              </a:spcAft>
              <a:buClr>
                <a:schemeClr val="dk1"/>
              </a:buClr>
              <a:buSzPts val="2000"/>
              <a:buFont typeface="Arial"/>
              <a:buNone/>
            </a:pPr>
            <a:r>
              <a:rPr lang="en-US" sz="2000" b="0">
                <a:solidFill>
                  <a:schemeClr val="dk1"/>
                </a:solidFill>
                <a:latin typeface="Courier New"/>
                <a:ea typeface="Courier New"/>
                <a:cs typeface="Courier New"/>
                <a:sym typeface="Courier New"/>
              </a:rPr>
              <a:t>cout &lt;&lt; a &lt;&lt; endl;</a:t>
            </a:r>
            <a:endParaRPr/>
          </a:p>
          <a:p>
            <a:pPr marL="342900" marR="0" lvl="0" indent="-342900" algn="l" rtl="0">
              <a:spcBef>
                <a:spcPts val="0"/>
              </a:spcBef>
              <a:spcAft>
                <a:spcPts val="0"/>
              </a:spcAft>
              <a:buClr>
                <a:schemeClr val="dk1"/>
              </a:buClr>
              <a:buSzPts val="2000"/>
              <a:buFont typeface="Arial"/>
              <a:buNone/>
            </a:pPr>
            <a:r>
              <a:rPr lang="en-US" sz="2000" b="0">
                <a:solidFill>
                  <a:schemeClr val="dk1"/>
                </a:solidFill>
                <a:latin typeface="Courier New"/>
                <a:ea typeface="Courier New"/>
                <a:cs typeface="Courier New"/>
                <a:sym typeface="Courier New"/>
              </a:rPr>
              <a:t>cout &lt;&lt; &amp;a &lt;&lt; endl;</a:t>
            </a:r>
            <a:endParaRPr/>
          </a:p>
          <a:p>
            <a:pPr marL="342900" marR="0" lvl="0" indent="-342900" algn="l" rtl="0">
              <a:spcBef>
                <a:spcPts val="0"/>
              </a:spcBef>
              <a:spcAft>
                <a:spcPts val="0"/>
              </a:spcAft>
              <a:buClr>
                <a:schemeClr val="dk1"/>
              </a:buClr>
              <a:buSzPts val="2000"/>
              <a:buFont typeface="Arial"/>
              <a:buNone/>
            </a:pPr>
            <a:r>
              <a:rPr lang="en-US" sz="2000" b="0">
                <a:solidFill>
                  <a:schemeClr val="dk1"/>
                </a:solidFill>
                <a:latin typeface="Courier New"/>
                <a:ea typeface="Courier New"/>
                <a:cs typeface="Courier New"/>
                <a:sym typeface="Courier New"/>
              </a:rPr>
              <a:t>cout &lt;&lt; p &lt;&lt; " " &lt;&lt; </a:t>
            </a:r>
            <a:r>
              <a:rPr lang="en-US" sz="2000" b="0">
                <a:solidFill>
                  <a:srgbClr val="FF0000"/>
                </a:solidFill>
                <a:latin typeface="Courier New"/>
                <a:ea typeface="Courier New"/>
                <a:cs typeface="Courier New"/>
                <a:sym typeface="Courier New"/>
              </a:rPr>
              <a:t>*p</a:t>
            </a:r>
            <a:r>
              <a:rPr lang="en-US" sz="2000" b="0">
                <a:solidFill>
                  <a:schemeClr val="dk1"/>
                </a:solidFill>
                <a:latin typeface="Courier New"/>
                <a:ea typeface="Courier New"/>
                <a:cs typeface="Courier New"/>
                <a:sym typeface="Courier New"/>
              </a:rPr>
              <a:t> &lt;&lt; endl;</a:t>
            </a:r>
            <a:endParaRPr/>
          </a:p>
          <a:p>
            <a:pPr marL="342900" marR="0" lvl="0" indent="-342900" algn="l" rtl="0">
              <a:spcBef>
                <a:spcPts val="0"/>
              </a:spcBef>
              <a:spcAft>
                <a:spcPts val="0"/>
              </a:spcAft>
              <a:buClr>
                <a:schemeClr val="dk1"/>
              </a:buClr>
              <a:buSzPts val="2000"/>
              <a:buFont typeface="Arial"/>
              <a:buNone/>
            </a:pPr>
            <a:r>
              <a:rPr lang="en-US" sz="2000" b="0">
                <a:solidFill>
                  <a:schemeClr val="dk1"/>
                </a:solidFill>
                <a:latin typeface="Courier New"/>
                <a:ea typeface="Courier New"/>
                <a:cs typeface="Courier New"/>
                <a:sym typeface="Courier New"/>
              </a:rPr>
              <a:t>cout &lt;&lt; &amp;p &lt;&lt; endl;</a:t>
            </a:r>
            <a:endParaRPr/>
          </a:p>
          <a:p>
            <a:pPr marL="342900" marR="0" lvl="0" indent="-342900" algn="l" rtl="0">
              <a:spcBef>
                <a:spcPts val="0"/>
              </a:spcBef>
              <a:spcAft>
                <a:spcPts val="0"/>
              </a:spcAft>
              <a:buClr>
                <a:schemeClr val="dk1"/>
              </a:buClr>
              <a:buSzPts val="2000"/>
              <a:buFont typeface="Arial"/>
              <a:buNone/>
            </a:pPr>
            <a:endParaRPr sz="2000" b="0">
              <a:solidFill>
                <a:schemeClr val="dk1"/>
              </a:solidFill>
              <a:latin typeface="Courier New"/>
              <a:ea typeface="Courier New"/>
              <a:cs typeface="Courier New"/>
              <a:sym typeface="Courier New"/>
            </a:endParaRPr>
          </a:p>
        </p:txBody>
      </p:sp>
      <p:sp>
        <p:nvSpPr>
          <p:cNvPr id="698" name="Google Shape;698;p60"/>
          <p:cNvSpPr txBox="1"/>
          <p:nvPr/>
        </p:nvSpPr>
        <p:spPr>
          <a:xfrm>
            <a:off x="6019800" y="4419600"/>
            <a:ext cx="1571625" cy="2222500"/>
          </a:xfrm>
          <a:prstGeom prst="rect">
            <a:avLst/>
          </a:prstGeom>
          <a:solidFill>
            <a:srgbClr val="D49FFF"/>
          </a:solid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2000" b="0">
                <a:solidFill>
                  <a:schemeClr val="dk1"/>
                </a:solidFill>
                <a:latin typeface="Arial"/>
                <a:ea typeface="Arial"/>
                <a:cs typeface="Arial"/>
                <a:sym typeface="Arial"/>
              </a:rPr>
              <a:t>Result is:</a:t>
            </a:r>
            <a:endParaRPr/>
          </a:p>
          <a:p>
            <a:pPr marL="342900" marR="0" lvl="0" indent="-342900" algn="l" rtl="0">
              <a:spcBef>
                <a:spcPts val="0"/>
              </a:spcBef>
              <a:spcAft>
                <a:spcPts val="0"/>
              </a:spcAft>
              <a:buClr>
                <a:schemeClr val="dk1"/>
              </a:buClr>
              <a:buSzPts val="2000"/>
              <a:buFont typeface="Arial"/>
              <a:buNone/>
            </a:pPr>
            <a:r>
              <a:rPr lang="en-US" sz="2000" b="0">
                <a:solidFill>
                  <a:schemeClr val="dk1"/>
                </a:solidFill>
                <a:latin typeface="Arial"/>
                <a:ea typeface="Arial"/>
                <a:cs typeface="Arial"/>
                <a:sym typeface="Arial"/>
              </a:rPr>
              <a:t>100</a:t>
            </a:r>
            <a:endParaRPr/>
          </a:p>
          <a:p>
            <a:pPr marL="342900" marR="0" lvl="0" indent="-342900" algn="l" rtl="0">
              <a:spcBef>
                <a:spcPts val="0"/>
              </a:spcBef>
              <a:spcAft>
                <a:spcPts val="0"/>
              </a:spcAft>
              <a:buClr>
                <a:schemeClr val="dk1"/>
              </a:buClr>
              <a:buSzPts val="2000"/>
              <a:buFont typeface="Arial"/>
              <a:buNone/>
            </a:pPr>
            <a:r>
              <a:rPr lang="en-US" sz="2000" b="0">
                <a:solidFill>
                  <a:schemeClr val="dk1"/>
                </a:solidFill>
                <a:latin typeface="Arial"/>
                <a:ea typeface="Arial"/>
                <a:cs typeface="Arial"/>
                <a:sym typeface="Arial"/>
              </a:rPr>
              <a:t>1024</a:t>
            </a:r>
            <a:endParaRPr/>
          </a:p>
          <a:p>
            <a:pPr marL="342900" marR="0" lvl="0" indent="-342900" algn="l" rtl="0">
              <a:spcBef>
                <a:spcPts val="0"/>
              </a:spcBef>
              <a:spcAft>
                <a:spcPts val="0"/>
              </a:spcAft>
              <a:buClr>
                <a:schemeClr val="dk1"/>
              </a:buClr>
              <a:buSzPts val="2000"/>
              <a:buFont typeface="Arial"/>
              <a:buNone/>
            </a:pPr>
            <a:r>
              <a:rPr lang="en-US" sz="2000" b="0">
                <a:solidFill>
                  <a:schemeClr val="dk1"/>
                </a:solidFill>
                <a:latin typeface="Arial"/>
                <a:ea typeface="Arial"/>
                <a:cs typeface="Arial"/>
                <a:sym typeface="Arial"/>
              </a:rPr>
              <a:t>1024 100</a:t>
            </a:r>
            <a:endParaRPr/>
          </a:p>
          <a:p>
            <a:pPr marL="342900" marR="0" lvl="0" indent="-342900" algn="l" rtl="0">
              <a:spcBef>
                <a:spcPts val="0"/>
              </a:spcBef>
              <a:spcAft>
                <a:spcPts val="0"/>
              </a:spcAft>
              <a:buClr>
                <a:schemeClr val="dk1"/>
              </a:buClr>
              <a:buSzPts val="2000"/>
              <a:buFont typeface="Arial"/>
              <a:buNone/>
            </a:pPr>
            <a:r>
              <a:rPr lang="en-US" sz="2000" b="0">
                <a:solidFill>
                  <a:schemeClr val="dk1"/>
                </a:solidFill>
                <a:latin typeface="Arial"/>
                <a:ea typeface="Arial"/>
                <a:cs typeface="Arial"/>
                <a:sym typeface="Arial"/>
              </a:rPr>
              <a:t>1032</a:t>
            </a:r>
            <a:endParaRPr/>
          </a:p>
          <a:p>
            <a:pPr marL="342900" marR="0" lvl="0" indent="-342900" algn="l" rtl="0">
              <a:spcBef>
                <a:spcPts val="0"/>
              </a:spcBef>
              <a:spcAft>
                <a:spcPts val="0"/>
              </a:spcAft>
              <a:buNone/>
            </a:pPr>
            <a:endParaRPr sz="2000" b="0">
              <a:solidFill>
                <a:schemeClr val="dk1"/>
              </a:solidFill>
              <a:latin typeface="Arial"/>
              <a:ea typeface="Arial"/>
              <a:cs typeface="Arial"/>
              <a:sym typeface="Arial"/>
            </a:endParaRPr>
          </a:p>
        </p:txBody>
      </p:sp>
      <p:cxnSp>
        <p:nvCxnSpPr>
          <p:cNvPr id="699" name="Google Shape;699;p60"/>
          <p:cNvCxnSpPr>
            <a:stCxn id="690" idx="0"/>
            <a:endCxn id="687" idx="0"/>
          </p:cNvCxnSpPr>
          <p:nvPr/>
        </p:nvCxnSpPr>
        <p:spPr>
          <a:xfrm rot="5400000">
            <a:off x="5641725" y="2148238"/>
            <a:ext cx="600" cy="2374800"/>
          </a:xfrm>
          <a:prstGeom prst="curvedConnector3">
            <a:avLst>
              <a:gd name="adj1" fmla="val -38088930"/>
            </a:avLst>
          </a:prstGeom>
          <a:noFill/>
          <a:ln w="31750" cap="flat" cmpd="sng">
            <a:solidFill>
              <a:schemeClr val="accent2"/>
            </a:solidFill>
            <a:prstDash val="solid"/>
            <a:round/>
            <a:headEnd type="none" w="sm" len="sm"/>
            <a:tailEnd type="triangle" w="med" len="med"/>
          </a:ln>
        </p:spPr>
      </p:cxnSp>
      <p:sp>
        <p:nvSpPr>
          <p:cNvPr id="700" name="Google Shape;700;p60"/>
          <p:cNvSpPr txBox="1"/>
          <p:nvPr/>
        </p:nvSpPr>
        <p:spPr>
          <a:xfrm>
            <a:off x="4267200" y="3962400"/>
            <a:ext cx="973138" cy="396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0">
                <a:solidFill>
                  <a:schemeClr val="dk1"/>
                </a:solidFill>
                <a:latin typeface="Arial"/>
                <a:ea typeface="Arial"/>
                <a:cs typeface="Arial"/>
                <a:sym typeface="Arial"/>
              </a:rPr>
              <a:t>a</a:t>
            </a:r>
            <a:endParaRPr/>
          </a:p>
        </p:txBody>
      </p:sp>
      <p:sp>
        <p:nvSpPr>
          <p:cNvPr id="701" name="Google Shape;701;p60"/>
          <p:cNvSpPr txBox="1"/>
          <p:nvPr/>
        </p:nvSpPr>
        <p:spPr>
          <a:xfrm>
            <a:off x="6629400" y="3962400"/>
            <a:ext cx="973138" cy="3968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None/>
            </a:pPr>
            <a:r>
              <a:rPr lang="en-US" sz="2000" b="0">
                <a:solidFill>
                  <a:schemeClr val="dk1"/>
                </a:solidFill>
                <a:latin typeface="Arial"/>
                <a:ea typeface="Arial"/>
                <a:cs typeface="Arial"/>
                <a:sym typeface="Arial"/>
              </a:rPr>
              <a:t>p</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6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Don’t get confused</a:t>
            </a:r>
            <a:endParaRPr/>
          </a:p>
        </p:txBody>
      </p:sp>
      <p:sp>
        <p:nvSpPr>
          <p:cNvPr id="708" name="Google Shape;708;p61"/>
          <p:cNvSpPr txBox="1">
            <a:spLocks noGrp="1"/>
          </p:cNvSpPr>
          <p:nvPr>
            <p:ph type="body" idx="1"/>
          </p:nvPr>
        </p:nvSpPr>
        <p:spPr>
          <a:xfrm>
            <a:off x="609600" y="1371600"/>
            <a:ext cx="7848600" cy="4114800"/>
          </a:xfrm>
          <a:prstGeom prst="rect">
            <a:avLst/>
          </a:prstGeom>
          <a:noFill/>
          <a:ln>
            <a:noFill/>
          </a:ln>
        </p:spPr>
        <p:txBody>
          <a:bodyPr spcFirstLastPara="1" wrap="square" lIns="91425" tIns="45700" rIns="91425" bIns="45700" anchor="t" anchorCtr="0">
            <a:normAutofit lnSpcReduction="10000"/>
          </a:bodyPr>
          <a:lstStyle/>
          <a:p>
            <a:pPr marL="274320" lvl="0" indent="-274320" algn="l" rtl="0">
              <a:lnSpc>
                <a:spcPct val="90000"/>
              </a:lnSpc>
              <a:spcBef>
                <a:spcPts val="0"/>
              </a:spcBef>
              <a:spcAft>
                <a:spcPts val="0"/>
              </a:spcAft>
              <a:buSzPts val="2040"/>
              <a:buChar char="⚫"/>
            </a:pPr>
            <a:r>
              <a:rPr lang="en-US" sz="2400"/>
              <a:t>Declaring a pointer means only that it is a pointer: </a:t>
            </a:r>
            <a:r>
              <a:rPr lang="en-US" sz="2400">
                <a:latin typeface="Courier New"/>
                <a:ea typeface="Courier New"/>
                <a:cs typeface="Courier New"/>
                <a:sym typeface="Courier New"/>
              </a:rPr>
              <a:t>int *p;</a:t>
            </a:r>
            <a:endParaRPr/>
          </a:p>
          <a:p>
            <a:pPr marL="274320" lvl="0" indent="-274320" algn="l" rtl="0">
              <a:lnSpc>
                <a:spcPct val="90000"/>
              </a:lnSpc>
              <a:spcBef>
                <a:spcPts val="580"/>
              </a:spcBef>
              <a:spcAft>
                <a:spcPts val="0"/>
              </a:spcAft>
              <a:buSzPts val="2040"/>
              <a:buChar char="⚫"/>
            </a:pPr>
            <a:r>
              <a:rPr lang="en-US" sz="2400"/>
              <a:t>Don’t be confused with the dereferencing operator, which is also written with an asterisk (</a:t>
            </a:r>
            <a:r>
              <a:rPr lang="en-US" sz="2400">
                <a:latin typeface="Courier"/>
                <a:ea typeface="Courier"/>
                <a:cs typeface="Courier"/>
                <a:sym typeface="Courier"/>
              </a:rPr>
              <a:t>*</a:t>
            </a:r>
            <a:r>
              <a:rPr lang="en-US" sz="2400"/>
              <a:t>). They are simply two different tasks represented with the same sign</a:t>
            </a:r>
            <a:endParaRPr/>
          </a:p>
          <a:p>
            <a:pPr marL="274320" lvl="0" indent="-274320" algn="l" rtl="0">
              <a:lnSpc>
                <a:spcPct val="90000"/>
              </a:lnSpc>
              <a:spcBef>
                <a:spcPts val="580"/>
              </a:spcBef>
              <a:spcAft>
                <a:spcPts val="0"/>
              </a:spcAft>
              <a:buSzPts val="2040"/>
              <a:buFont typeface="Arial"/>
              <a:buNone/>
            </a:pPr>
            <a:r>
              <a:rPr lang="en-US" sz="2400"/>
              <a:t>	</a:t>
            </a:r>
            <a:r>
              <a:rPr lang="en-US" sz="2000">
                <a:latin typeface="Courier"/>
                <a:ea typeface="Courier"/>
                <a:cs typeface="Courier"/>
                <a:sym typeface="Courier"/>
              </a:rPr>
              <a:t>	</a:t>
            </a:r>
            <a:r>
              <a:rPr lang="en-US" sz="2000">
                <a:latin typeface="Courier New"/>
                <a:ea typeface="Courier New"/>
                <a:cs typeface="Courier New"/>
                <a:sym typeface="Courier New"/>
              </a:rPr>
              <a:t>int a = 100, b = 88, c = 8;</a:t>
            </a:r>
            <a:endParaRPr/>
          </a:p>
          <a:p>
            <a:pPr marL="274320" lvl="0" indent="-274320" algn="l" rtl="0">
              <a:lnSpc>
                <a:spcPct val="90000"/>
              </a:lnSpc>
              <a:spcBef>
                <a:spcPts val="580"/>
              </a:spcBef>
              <a:spcAft>
                <a:spcPts val="0"/>
              </a:spcAft>
              <a:buSzPts val="1700"/>
              <a:buFont typeface="Arial"/>
              <a:buNone/>
            </a:pPr>
            <a:r>
              <a:rPr lang="en-US" sz="2000">
                <a:latin typeface="Courier New"/>
                <a:ea typeface="Courier New"/>
                <a:cs typeface="Courier New"/>
                <a:sym typeface="Courier New"/>
              </a:rPr>
              <a:t>		int *p1 = &amp;a, *p2, </a:t>
            </a:r>
            <a:r>
              <a:rPr lang="en-US" sz="2000">
                <a:solidFill>
                  <a:srgbClr val="FF0000"/>
                </a:solidFill>
                <a:latin typeface="Courier New"/>
                <a:ea typeface="Courier New"/>
                <a:cs typeface="Courier New"/>
                <a:sym typeface="Courier New"/>
              </a:rPr>
              <a:t>*p3</a:t>
            </a:r>
            <a:r>
              <a:rPr lang="en-US" sz="2000">
                <a:latin typeface="Courier New"/>
                <a:ea typeface="Courier New"/>
                <a:cs typeface="Courier New"/>
                <a:sym typeface="Courier New"/>
              </a:rPr>
              <a:t> = &amp;c;</a:t>
            </a:r>
            <a:endParaRPr/>
          </a:p>
          <a:p>
            <a:pPr marL="274320" lvl="0" indent="-274320" algn="l" rtl="0">
              <a:lnSpc>
                <a:spcPct val="90000"/>
              </a:lnSpc>
              <a:spcBef>
                <a:spcPts val="580"/>
              </a:spcBef>
              <a:spcAft>
                <a:spcPts val="0"/>
              </a:spcAft>
              <a:buSzPts val="1700"/>
              <a:buFont typeface="Arial"/>
              <a:buNone/>
            </a:pPr>
            <a:r>
              <a:rPr lang="en-US" sz="2000">
                <a:latin typeface="Courier New"/>
                <a:ea typeface="Courier New"/>
                <a:cs typeface="Courier New"/>
                <a:sym typeface="Courier New"/>
              </a:rPr>
              <a:t>		p2 = &amp;b;	// p2 points to b</a:t>
            </a:r>
            <a:endParaRPr/>
          </a:p>
          <a:p>
            <a:pPr marL="274320" lvl="0" indent="-274320" algn="l" rtl="0">
              <a:lnSpc>
                <a:spcPct val="90000"/>
              </a:lnSpc>
              <a:spcBef>
                <a:spcPts val="580"/>
              </a:spcBef>
              <a:spcAft>
                <a:spcPts val="0"/>
              </a:spcAft>
              <a:buSzPts val="1700"/>
              <a:buFont typeface="Arial"/>
              <a:buNone/>
            </a:pPr>
            <a:r>
              <a:rPr lang="en-US" sz="2000">
                <a:latin typeface="Courier New"/>
                <a:ea typeface="Courier New"/>
                <a:cs typeface="Courier New"/>
                <a:sym typeface="Courier New"/>
              </a:rPr>
              <a:t>		p2 = p1; 	// p2 points to a</a:t>
            </a:r>
            <a:endParaRPr/>
          </a:p>
          <a:p>
            <a:pPr marL="274320" lvl="0" indent="-274320" algn="l" rtl="0">
              <a:lnSpc>
                <a:spcPct val="90000"/>
              </a:lnSpc>
              <a:spcBef>
                <a:spcPts val="580"/>
              </a:spcBef>
              <a:spcAft>
                <a:spcPts val="0"/>
              </a:spcAft>
              <a:buSzPts val="1700"/>
              <a:buFont typeface="Arial"/>
              <a:buNone/>
            </a:pPr>
            <a:r>
              <a:rPr lang="en-US" sz="2000">
                <a:latin typeface="Courier New"/>
                <a:ea typeface="Courier New"/>
                <a:cs typeface="Courier New"/>
                <a:sym typeface="Courier New"/>
              </a:rPr>
              <a:t>		b = </a:t>
            </a:r>
            <a:r>
              <a:rPr lang="en-US" sz="2000">
                <a:solidFill>
                  <a:srgbClr val="FF0000"/>
                </a:solidFill>
                <a:latin typeface="Courier New"/>
                <a:ea typeface="Courier New"/>
                <a:cs typeface="Courier New"/>
                <a:sym typeface="Courier New"/>
              </a:rPr>
              <a:t>*p3</a:t>
            </a:r>
            <a:r>
              <a:rPr lang="en-US" sz="2000">
                <a:latin typeface="Courier New"/>
                <a:ea typeface="Courier New"/>
                <a:cs typeface="Courier New"/>
                <a:sym typeface="Courier New"/>
              </a:rPr>
              <a:t>;	//assign c to b</a:t>
            </a:r>
            <a:endParaRPr/>
          </a:p>
          <a:p>
            <a:pPr marL="274320" lvl="0" indent="-274320" algn="l" rtl="0">
              <a:lnSpc>
                <a:spcPct val="90000"/>
              </a:lnSpc>
              <a:spcBef>
                <a:spcPts val="580"/>
              </a:spcBef>
              <a:spcAft>
                <a:spcPts val="0"/>
              </a:spcAft>
              <a:buSzPts val="1700"/>
              <a:buFont typeface="Arial"/>
              <a:buNone/>
            </a:pPr>
            <a:r>
              <a:rPr lang="en-US" sz="2000">
                <a:latin typeface="Courier New"/>
                <a:ea typeface="Courier New"/>
                <a:cs typeface="Courier New"/>
                <a:sym typeface="Courier New"/>
              </a:rPr>
              <a:t>		*p2 = *p3;	//assign c to a</a:t>
            </a:r>
            <a:endParaRPr/>
          </a:p>
          <a:p>
            <a:pPr marL="274320" lvl="0" indent="-274320" algn="l" rtl="0">
              <a:lnSpc>
                <a:spcPct val="90000"/>
              </a:lnSpc>
              <a:spcBef>
                <a:spcPts val="580"/>
              </a:spcBef>
              <a:spcAft>
                <a:spcPts val="0"/>
              </a:spcAft>
              <a:buSzPts val="1700"/>
              <a:buFont typeface="Arial"/>
              <a:buNone/>
            </a:pPr>
            <a:r>
              <a:rPr lang="en-US" sz="2000">
                <a:latin typeface="Courier New"/>
                <a:ea typeface="Courier New"/>
                <a:cs typeface="Courier New"/>
                <a:sym typeface="Courier New"/>
              </a:rPr>
              <a:t>		cout &lt;&lt; a &lt;&lt; b &lt;&lt; c;	</a:t>
            </a:r>
            <a:r>
              <a:rPr lang="en-US" sz="2400">
                <a:latin typeface="Courier New"/>
                <a:ea typeface="Courier New"/>
                <a:cs typeface="Courier New"/>
                <a:sym typeface="Courier New"/>
              </a:rPr>
              <a:t> </a:t>
            </a:r>
            <a:endParaRPr/>
          </a:p>
        </p:txBody>
      </p:sp>
      <p:sp>
        <p:nvSpPr>
          <p:cNvPr id="709" name="Google Shape;709;p61"/>
          <p:cNvSpPr txBox="1"/>
          <p:nvPr/>
        </p:nvSpPr>
        <p:spPr>
          <a:xfrm>
            <a:off x="6613525" y="4583113"/>
            <a:ext cx="1668463" cy="1127125"/>
          </a:xfrm>
          <a:prstGeom prst="rect">
            <a:avLst/>
          </a:prstGeom>
          <a:solidFill>
            <a:srgbClr val="D49FFF"/>
          </a:solid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2000" b="1">
                <a:solidFill>
                  <a:schemeClr val="dk1"/>
                </a:solidFill>
                <a:latin typeface="Arial"/>
                <a:ea typeface="Arial"/>
                <a:cs typeface="Arial"/>
                <a:sym typeface="Arial"/>
              </a:rPr>
              <a:t>Result is:</a:t>
            </a:r>
            <a:endParaRPr/>
          </a:p>
          <a:p>
            <a:pPr marL="342900" marR="0" lvl="0" indent="-342900" algn="l" rtl="0">
              <a:spcBef>
                <a:spcPts val="0"/>
              </a:spcBef>
              <a:spcAft>
                <a:spcPts val="0"/>
              </a:spcAft>
              <a:buClr>
                <a:schemeClr val="dk1"/>
              </a:buClr>
              <a:buSzPts val="2000"/>
              <a:buFont typeface="Arial"/>
              <a:buNone/>
            </a:pPr>
            <a:r>
              <a:rPr lang="en-US" sz="2000" b="1">
                <a:solidFill>
                  <a:schemeClr val="dk1"/>
                </a:solidFill>
                <a:latin typeface="Arial"/>
                <a:ea typeface="Arial"/>
                <a:cs typeface="Arial"/>
                <a:sym typeface="Arial"/>
              </a:rPr>
              <a:t>	888 </a:t>
            </a:r>
            <a:endParaRPr/>
          </a:p>
          <a:p>
            <a:pPr marL="742950" marR="0" lvl="1" indent="-285750" algn="l" rtl="0">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62"/>
          <p:cNvSpPr txBox="1">
            <a:spLocks noGrp="1"/>
          </p:cNvSpPr>
          <p:nvPr>
            <p:ph type="title"/>
          </p:nvPr>
        </p:nvSpPr>
        <p:spPr>
          <a:xfrm>
            <a:off x="609600" y="152400"/>
            <a:ext cx="8382000" cy="6858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sz="3800"/>
              <a:t>A Pointer Example</a:t>
            </a:r>
            <a:endParaRPr/>
          </a:p>
        </p:txBody>
      </p:sp>
      <p:sp>
        <p:nvSpPr>
          <p:cNvPr id="716" name="Google Shape;716;p62"/>
          <p:cNvSpPr txBox="1">
            <a:spLocks noGrp="1"/>
          </p:cNvSpPr>
          <p:nvPr>
            <p:ph type="body" idx="1"/>
          </p:nvPr>
        </p:nvSpPr>
        <p:spPr>
          <a:xfrm>
            <a:off x="152400" y="1828800"/>
            <a:ext cx="2971800" cy="4724400"/>
          </a:xfrm>
          <a:prstGeom prst="rect">
            <a:avLst/>
          </a:prstGeom>
          <a:noFill/>
          <a:ln>
            <a:noFill/>
          </a:ln>
        </p:spPr>
        <p:txBody>
          <a:bodyPr spcFirstLastPara="1" wrap="square" lIns="91425" tIns="45700" rIns="91425" bIns="45700" anchor="t" anchorCtr="0">
            <a:normAutofit/>
          </a:bodyPr>
          <a:lstStyle/>
          <a:p>
            <a:pPr marL="274320" lvl="0" indent="-274320" algn="ctr" rtl="0">
              <a:spcBef>
                <a:spcPts val="0"/>
              </a:spcBef>
              <a:spcAft>
                <a:spcPts val="0"/>
              </a:spcAft>
              <a:buSzPts val="1530"/>
              <a:buFont typeface="Arial"/>
              <a:buNone/>
            </a:pPr>
            <a:r>
              <a:rPr lang="en-US" sz="1800" u="sng"/>
              <a:t>The code</a:t>
            </a:r>
            <a:endParaRPr/>
          </a:p>
          <a:p>
            <a:pPr marL="274320" lvl="0" indent="-274320" algn="l" rtl="0">
              <a:spcBef>
                <a:spcPts val="580"/>
              </a:spcBef>
              <a:spcAft>
                <a:spcPts val="0"/>
              </a:spcAft>
              <a:buSzPts val="1360"/>
              <a:buFont typeface="Arial"/>
              <a:buNone/>
            </a:pPr>
            <a:endParaRPr sz="1600" u="sng"/>
          </a:p>
          <a:p>
            <a:pPr marL="274320" lvl="0" indent="-274320" algn="l" rtl="0">
              <a:spcBef>
                <a:spcPts val="580"/>
              </a:spcBef>
              <a:spcAft>
                <a:spcPts val="0"/>
              </a:spcAft>
              <a:buSzPts val="1275"/>
              <a:buFont typeface="Arial"/>
              <a:buNone/>
            </a:pPr>
            <a:r>
              <a:rPr lang="en-US" sz="1500">
                <a:latin typeface="Courier New"/>
                <a:ea typeface="Courier New"/>
                <a:cs typeface="Courier New"/>
                <a:sym typeface="Courier New"/>
              </a:rPr>
              <a:t>void doubleIt(int x, </a:t>
            </a:r>
            <a:br>
              <a:rPr lang="en-US" sz="1500">
                <a:latin typeface="Courier New"/>
                <a:ea typeface="Courier New"/>
                <a:cs typeface="Courier New"/>
                <a:sym typeface="Courier New"/>
              </a:rPr>
            </a:br>
            <a:r>
              <a:rPr lang="en-US" sz="1500">
                <a:latin typeface="Courier New"/>
                <a:ea typeface="Courier New"/>
                <a:cs typeface="Courier New"/>
                <a:sym typeface="Courier New"/>
              </a:rPr>
              <a:t>           </a:t>
            </a:r>
            <a:r>
              <a:rPr lang="en-US" sz="1500">
                <a:solidFill>
                  <a:srgbClr val="FF0000"/>
                </a:solidFill>
                <a:latin typeface="Courier New"/>
                <a:ea typeface="Courier New"/>
                <a:cs typeface="Courier New"/>
                <a:sym typeface="Courier New"/>
              </a:rPr>
              <a:t>int * p</a:t>
            </a:r>
            <a:r>
              <a:rPr lang="en-US" sz="1500">
                <a:latin typeface="Courier New"/>
                <a:ea typeface="Courier New"/>
                <a:cs typeface="Courier New"/>
                <a:sym typeface="Courier New"/>
              </a:rPr>
              <a:t>)</a:t>
            </a:r>
            <a:endParaRPr/>
          </a:p>
          <a:p>
            <a:pPr marL="274320" lvl="0" indent="-274320" algn="l" rtl="0">
              <a:spcBef>
                <a:spcPts val="580"/>
              </a:spcBef>
              <a:spcAft>
                <a:spcPts val="0"/>
              </a:spcAft>
              <a:buSzPts val="1275"/>
              <a:buFont typeface="Arial"/>
              <a:buNone/>
            </a:pPr>
            <a:r>
              <a:rPr lang="en-US" sz="1500">
                <a:latin typeface="Courier New"/>
                <a:ea typeface="Courier New"/>
                <a:cs typeface="Courier New"/>
                <a:sym typeface="Courier New"/>
              </a:rPr>
              <a:t>{</a:t>
            </a:r>
            <a:endParaRPr/>
          </a:p>
          <a:p>
            <a:pPr marL="274320" lvl="0" indent="-274320" algn="l" rtl="0">
              <a:spcBef>
                <a:spcPts val="580"/>
              </a:spcBef>
              <a:spcAft>
                <a:spcPts val="0"/>
              </a:spcAft>
              <a:buSzPts val="1275"/>
              <a:buFont typeface="Arial"/>
              <a:buNone/>
            </a:pPr>
            <a:r>
              <a:rPr lang="en-US" sz="1500">
                <a:latin typeface="Courier New"/>
                <a:ea typeface="Courier New"/>
                <a:cs typeface="Courier New"/>
                <a:sym typeface="Courier New"/>
              </a:rPr>
              <a:t>	</a:t>
            </a:r>
            <a:r>
              <a:rPr lang="en-US" sz="1500">
                <a:solidFill>
                  <a:srgbClr val="FF0000"/>
                </a:solidFill>
                <a:latin typeface="Courier New"/>
                <a:ea typeface="Courier New"/>
                <a:cs typeface="Courier New"/>
                <a:sym typeface="Courier New"/>
              </a:rPr>
              <a:t>*p</a:t>
            </a:r>
            <a:r>
              <a:rPr lang="en-US" sz="1500">
                <a:latin typeface="Courier New"/>
                <a:ea typeface="Courier New"/>
                <a:cs typeface="Courier New"/>
                <a:sym typeface="Courier New"/>
              </a:rPr>
              <a:t> = 2 * x;</a:t>
            </a:r>
            <a:endParaRPr/>
          </a:p>
          <a:p>
            <a:pPr marL="274320" lvl="0" indent="-274320" algn="l" rtl="0">
              <a:spcBef>
                <a:spcPts val="580"/>
              </a:spcBef>
              <a:spcAft>
                <a:spcPts val="0"/>
              </a:spcAft>
              <a:buSzPts val="1275"/>
              <a:buFont typeface="Arial"/>
              <a:buNone/>
            </a:pPr>
            <a:r>
              <a:rPr lang="en-US" sz="1500">
                <a:latin typeface="Courier New"/>
                <a:ea typeface="Courier New"/>
                <a:cs typeface="Courier New"/>
                <a:sym typeface="Courier New"/>
              </a:rPr>
              <a:t>}</a:t>
            </a:r>
            <a:endParaRPr/>
          </a:p>
          <a:p>
            <a:pPr marL="274320" lvl="0" indent="-274320" algn="l" rtl="0">
              <a:spcBef>
                <a:spcPts val="580"/>
              </a:spcBef>
              <a:spcAft>
                <a:spcPts val="0"/>
              </a:spcAft>
              <a:buSzPts val="1275"/>
              <a:buFont typeface="Arial"/>
              <a:buNone/>
            </a:pPr>
            <a:r>
              <a:rPr lang="en-US" sz="1500">
                <a:latin typeface="Courier New"/>
                <a:ea typeface="Courier New"/>
                <a:cs typeface="Courier New"/>
                <a:sym typeface="Courier New"/>
              </a:rPr>
              <a:t>int main(int argc, const char * argv[]) </a:t>
            </a:r>
            <a:endParaRPr/>
          </a:p>
          <a:p>
            <a:pPr marL="274320" lvl="0" indent="-274320" algn="l" rtl="0">
              <a:spcBef>
                <a:spcPts val="580"/>
              </a:spcBef>
              <a:spcAft>
                <a:spcPts val="0"/>
              </a:spcAft>
              <a:buSzPts val="1275"/>
              <a:buFont typeface="Arial"/>
              <a:buNone/>
            </a:pPr>
            <a:r>
              <a:rPr lang="en-US" sz="1500">
                <a:latin typeface="Courier New"/>
                <a:ea typeface="Courier New"/>
                <a:cs typeface="Courier New"/>
                <a:sym typeface="Courier New"/>
              </a:rPr>
              <a:t>{</a:t>
            </a:r>
            <a:endParaRPr/>
          </a:p>
          <a:p>
            <a:pPr marL="274320" lvl="0" indent="-274320" algn="l" rtl="0">
              <a:spcBef>
                <a:spcPts val="580"/>
              </a:spcBef>
              <a:spcAft>
                <a:spcPts val="0"/>
              </a:spcAft>
              <a:buSzPts val="1275"/>
              <a:buFont typeface="Arial"/>
              <a:buNone/>
            </a:pPr>
            <a:r>
              <a:rPr lang="en-US" sz="1500">
                <a:latin typeface="Courier New"/>
                <a:ea typeface="Courier New"/>
                <a:cs typeface="Courier New"/>
                <a:sym typeface="Courier New"/>
              </a:rPr>
              <a:t>	int a = 16;</a:t>
            </a:r>
            <a:endParaRPr/>
          </a:p>
          <a:p>
            <a:pPr marL="274320" lvl="0" indent="-274320" algn="l" rtl="0">
              <a:spcBef>
                <a:spcPts val="580"/>
              </a:spcBef>
              <a:spcAft>
                <a:spcPts val="0"/>
              </a:spcAft>
              <a:buSzPts val="1275"/>
              <a:buFont typeface="Arial"/>
              <a:buNone/>
            </a:pPr>
            <a:r>
              <a:rPr lang="en-US" sz="1500">
                <a:latin typeface="Courier New"/>
                <a:ea typeface="Courier New"/>
                <a:cs typeface="Courier New"/>
                <a:sym typeface="Courier New"/>
              </a:rPr>
              <a:t>	doubleIt(9, </a:t>
            </a:r>
            <a:r>
              <a:rPr lang="en-US" sz="1500">
                <a:solidFill>
                  <a:srgbClr val="FF0000"/>
                </a:solidFill>
                <a:latin typeface="Courier New"/>
                <a:ea typeface="Courier New"/>
                <a:cs typeface="Courier New"/>
                <a:sym typeface="Courier New"/>
              </a:rPr>
              <a:t>&amp;a</a:t>
            </a:r>
            <a:r>
              <a:rPr lang="en-US" sz="1500">
                <a:latin typeface="Courier New"/>
                <a:ea typeface="Courier New"/>
                <a:cs typeface="Courier New"/>
                <a:sym typeface="Courier New"/>
              </a:rPr>
              <a:t>);</a:t>
            </a:r>
            <a:endParaRPr/>
          </a:p>
          <a:p>
            <a:pPr marL="274320" lvl="0" indent="-274320" algn="l" rtl="0">
              <a:spcBef>
                <a:spcPts val="580"/>
              </a:spcBef>
              <a:spcAft>
                <a:spcPts val="0"/>
              </a:spcAft>
              <a:buSzPts val="1275"/>
              <a:buFont typeface="Arial"/>
              <a:buNone/>
            </a:pPr>
            <a:r>
              <a:rPr lang="en-US" sz="1500">
                <a:latin typeface="Courier New"/>
                <a:ea typeface="Courier New"/>
                <a:cs typeface="Courier New"/>
                <a:sym typeface="Courier New"/>
              </a:rPr>
              <a:t>	return 0;</a:t>
            </a:r>
            <a:endParaRPr/>
          </a:p>
          <a:p>
            <a:pPr marL="274320" lvl="0" indent="-274320" algn="l" rtl="0">
              <a:spcBef>
                <a:spcPts val="580"/>
              </a:spcBef>
              <a:spcAft>
                <a:spcPts val="0"/>
              </a:spcAft>
              <a:buSzPts val="1275"/>
              <a:buFont typeface="Arial"/>
              <a:buNone/>
            </a:pPr>
            <a:r>
              <a:rPr lang="en-US" sz="1500">
                <a:latin typeface="Courier New"/>
                <a:ea typeface="Courier New"/>
                <a:cs typeface="Courier New"/>
                <a:sym typeface="Courier New"/>
              </a:rPr>
              <a:t>}</a:t>
            </a:r>
            <a:endParaRPr/>
          </a:p>
        </p:txBody>
      </p:sp>
      <p:sp>
        <p:nvSpPr>
          <p:cNvPr id="717" name="Google Shape;717;p62"/>
          <p:cNvSpPr txBox="1">
            <a:spLocks noGrp="1"/>
          </p:cNvSpPr>
          <p:nvPr>
            <p:ph type="body" idx="2"/>
          </p:nvPr>
        </p:nvSpPr>
        <p:spPr>
          <a:xfrm>
            <a:off x="2862263" y="1981200"/>
            <a:ext cx="2692400" cy="554038"/>
          </a:xfrm>
          <a:prstGeom prst="rect">
            <a:avLst/>
          </a:prstGeom>
          <a:noFill/>
          <a:ln>
            <a:noFill/>
          </a:ln>
        </p:spPr>
        <p:txBody>
          <a:bodyPr spcFirstLastPara="1" wrap="square" lIns="91425" tIns="45700" rIns="91425" bIns="45700" anchor="t" anchorCtr="0">
            <a:normAutofit/>
          </a:bodyPr>
          <a:lstStyle/>
          <a:p>
            <a:pPr marL="274320" lvl="0" indent="-274320" algn="ctr" rtl="0">
              <a:spcBef>
                <a:spcPts val="0"/>
              </a:spcBef>
              <a:spcAft>
                <a:spcPts val="0"/>
              </a:spcAft>
              <a:buSzPts val="1700"/>
              <a:buFont typeface="Arial"/>
              <a:buNone/>
            </a:pPr>
            <a:r>
              <a:rPr lang="en-US" sz="2000" u="sng"/>
              <a:t>Box diagram</a:t>
            </a:r>
            <a:endParaRPr sz="2000"/>
          </a:p>
        </p:txBody>
      </p:sp>
      <p:sp>
        <p:nvSpPr>
          <p:cNvPr id="718" name="Google Shape;718;p62"/>
          <p:cNvSpPr txBox="1"/>
          <p:nvPr/>
        </p:nvSpPr>
        <p:spPr>
          <a:xfrm>
            <a:off x="5867400" y="1752600"/>
            <a:ext cx="2667000" cy="457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Arial"/>
              <a:buNone/>
            </a:pPr>
            <a:endParaRPr sz="2400" b="0">
              <a:solidFill>
                <a:schemeClr val="dk1"/>
              </a:solidFill>
              <a:latin typeface="Times New Roman"/>
              <a:ea typeface="Times New Roman"/>
              <a:cs typeface="Times New Roman"/>
              <a:sym typeface="Times New Roman"/>
            </a:endParaRPr>
          </a:p>
        </p:txBody>
      </p:sp>
      <p:sp>
        <p:nvSpPr>
          <p:cNvPr id="719" name="Google Shape;719;p62"/>
          <p:cNvSpPr txBox="1"/>
          <p:nvPr/>
        </p:nvSpPr>
        <p:spPr>
          <a:xfrm>
            <a:off x="5943600" y="1555750"/>
            <a:ext cx="2835275" cy="82232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Arial"/>
              <a:buNone/>
            </a:pPr>
            <a:r>
              <a:rPr lang="en-US" sz="2400" b="0" u="sng">
                <a:solidFill>
                  <a:schemeClr val="dk1"/>
                </a:solidFill>
                <a:latin typeface="Arial"/>
                <a:ea typeface="Arial"/>
                <a:cs typeface="Arial"/>
                <a:sym typeface="Arial"/>
              </a:rPr>
              <a:t>Memory Layout</a:t>
            </a:r>
            <a:endParaRPr sz="2400" b="0">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0">
              <a:solidFill>
                <a:schemeClr val="dk1"/>
              </a:solidFill>
              <a:latin typeface="Arial"/>
              <a:ea typeface="Arial"/>
              <a:cs typeface="Arial"/>
              <a:sym typeface="Arial"/>
            </a:endParaRPr>
          </a:p>
        </p:txBody>
      </p:sp>
      <p:sp>
        <p:nvSpPr>
          <p:cNvPr id="720" name="Google Shape;720;p62"/>
          <p:cNvSpPr/>
          <p:nvPr/>
        </p:nvSpPr>
        <p:spPr>
          <a:xfrm>
            <a:off x="4175125" y="5224463"/>
            <a:ext cx="533400" cy="533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000"/>
              <a:buFont typeface="Courier New"/>
              <a:buNone/>
            </a:pPr>
            <a:r>
              <a:rPr lang="en-US" sz="2000" b="0">
                <a:solidFill>
                  <a:schemeClr val="dk1"/>
                </a:solidFill>
                <a:latin typeface="Courier New"/>
                <a:ea typeface="Courier New"/>
                <a:cs typeface="Courier New"/>
                <a:sym typeface="Courier New"/>
              </a:rPr>
              <a:t>9</a:t>
            </a:r>
            <a:endParaRPr/>
          </a:p>
        </p:txBody>
      </p:sp>
      <p:sp>
        <p:nvSpPr>
          <p:cNvPr id="721" name="Google Shape;721;p62"/>
          <p:cNvSpPr txBox="1"/>
          <p:nvPr/>
        </p:nvSpPr>
        <p:spPr>
          <a:xfrm>
            <a:off x="3794125" y="5300663"/>
            <a:ext cx="336550" cy="3968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Courier New"/>
              <a:buNone/>
            </a:pPr>
            <a:r>
              <a:rPr lang="en-US" sz="2000" b="0">
                <a:solidFill>
                  <a:schemeClr val="dk1"/>
                </a:solidFill>
                <a:latin typeface="Courier New"/>
                <a:ea typeface="Courier New"/>
                <a:cs typeface="Courier New"/>
                <a:sym typeface="Courier New"/>
              </a:rPr>
              <a:t>x</a:t>
            </a:r>
            <a:endParaRPr/>
          </a:p>
        </p:txBody>
      </p:sp>
      <p:sp>
        <p:nvSpPr>
          <p:cNvPr id="722" name="Google Shape;722;p62"/>
          <p:cNvSpPr/>
          <p:nvPr/>
        </p:nvSpPr>
        <p:spPr>
          <a:xfrm>
            <a:off x="6248400" y="2667000"/>
            <a:ext cx="1524000" cy="2438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Arial"/>
              <a:buNone/>
            </a:pPr>
            <a:endParaRPr sz="1600" b="0">
              <a:solidFill>
                <a:schemeClr val="dk1"/>
              </a:solidFill>
              <a:latin typeface="Courier New"/>
              <a:ea typeface="Courier New"/>
              <a:cs typeface="Courier New"/>
              <a:sym typeface="Courier New"/>
            </a:endParaRPr>
          </a:p>
        </p:txBody>
      </p:sp>
      <p:sp>
        <p:nvSpPr>
          <p:cNvPr id="723" name="Google Shape;723;p62"/>
          <p:cNvSpPr txBox="1"/>
          <p:nvPr/>
        </p:nvSpPr>
        <p:spPr>
          <a:xfrm>
            <a:off x="5181600" y="2819400"/>
            <a:ext cx="1143000" cy="6413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800"/>
              <a:buFont typeface="Courier New"/>
              <a:buNone/>
            </a:pPr>
            <a:r>
              <a:rPr lang="en-US" sz="1800" b="0" i="1">
                <a:solidFill>
                  <a:schemeClr val="dk1"/>
                </a:solidFill>
                <a:latin typeface="Courier New"/>
                <a:ea typeface="Courier New"/>
                <a:cs typeface="Courier New"/>
                <a:sym typeface="Courier New"/>
              </a:rPr>
              <a:t>p</a:t>
            </a:r>
            <a:r>
              <a:rPr lang="en-US" sz="1800" b="0">
                <a:solidFill>
                  <a:schemeClr val="dk1"/>
                </a:solidFill>
                <a:latin typeface="Courier New"/>
                <a:ea typeface="Courier New"/>
                <a:cs typeface="Courier New"/>
                <a:sym typeface="Courier New"/>
              </a:rPr>
              <a:t> </a:t>
            </a:r>
            <a:br>
              <a:rPr lang="en-US" sz="1800" b="0">
                <a:solidFill>
                  <a:schemeClr val="dk1"/>
                </a:solidFill>
                <a:latin typeface="Courier New"/>
                <a:ea typeface="Courier New"/>
                <a:cs typeface="Courier New"/>
                <a:sym typeface="Courier New"/>
              </a:rPr>
            </a:br>
            <a:r>
              <a:rPr lang="en-US" sz="1800" b="0" i="1">
                <a:solidFill>
                  <a:schemeClr val="dk1"/>
                </a:solidFill>
                <a:latin typeface="Courier New"/>
                <a:ea typeface="Courier New"/>
                <a:cs typeface="Courier New"/>
                <a:sym typeface="Courier New"/>
              </a:rPr>
              <a:t>(8200)</a:t>
            </a:r>
            <a:endParaRPr/>
          </a:p>
        </p:txBody>
      </p:sp>
      <p:sp>
        <p:nvSpPr>
          <p:cNvPr id="724" name="Google Shape;724;p62"/>
          <p:cNvSpPr txBox="1"/>
          <p:nvPr/>
        </p:nvSpPr>
        <p:spPr>
          <a:xfrm>
            <a:off x="5181600" y="3657600"/>
            <a:ext cx="1295400" cy="6413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800"/>
              <a:buFont typeface="Courier New"/>
              <a:buNone/>
            </a:pPr>
            <a:r>
              <a:rPr lang="en-US" sz="1800" b="0">
                <a:solidFill>
                  <a:schemeClr val="dk1"/>
                </a:solidFill>
                <a:latin typeface="Courier New"/>
                <a:ea typeface="Courier New"/>
                <a:cs typeface="Courier New"/>
                <a:sym typeface="Courier New"/>
              </a:rPr>
              <a:t>x </a:t>
            </a:r>
            <a:br>
              <a:rPr lang="en-US" sz="1800" b="0">
                <a:solidFill>
                  <a:schemeClr val="dk1"/>
                </a:solidFill>
                <a:latin typeface="Courier New"/>
                <a:ea typeface="Courier New"/>
                <a:cs typeface="Courier New"/>
                <a:sym typeface="Courier New"/>
              </a:rPr>
            </a:br>
            <a:r>
              <a:rPr lang="en-US" sz="1800" b="0">
                <a:solidFill>
                  <a:schemeClr val="dk1"/>
                </a:solidFill>
                <a:latin typeface="Courier New"/>
                <a:ea typeface="Courier New"/>
                <a:cs typeface="Courier New"/>
                <a:sym typeface="Courier New"/>
              </a:rPr>
              <a:t>(8196)</a:t>
            </a:r>
            <a:endParaRPr/>
          </a:p>
        </p:txBody>
      </p:sp>
      <p:sp>
        <p:nvSpPr>
          <p:cNvPr id="725" name="Google Shape;725;p62"/>
          <p:cNvSpPr/>
          <p:nvPr/>
        </p:nvSpPr>
        <p:spPr>
          <a:xfrm>
            <a:off x="4175125" y="2862263"/>
            <a:ext cx="609600" cy="609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000"/>
              <a:buFont typeface="Courier New"/>
              <a:buNone/>
            </a:pPr>
            <a:r>
              <a:rPr lang="en-US" sz="2000" b="0">
                <a:solidFill>
                  <a:schemeClr val="dk1"/>
                </a:solidFill>
                <a:latin typeface="Courier New"/>
                <a:ea typeface="Courier New"/>
                <a:cs typeface="Courier New"/>
                <a:sym typeface="Courier New"/>
              </a:rPr>
              <a:t>16</a:t>
            </a:r>
            <a:endParaRPr/>
          </a:p>
        </p:txBody>
      </p:sp>
      <p:sp>
        <p:nvSpPr>
          <p:cNvPr id="726" name="Google Shape;726;p62"/>
          <p:cNvSpPr txBox="1"/>
          <p:nvPr/>
        </p:nvSpPr>
        <p:spPr>
          <a:xfrm>
            <a:off x="3625850" y="2973388"/>
            <a:ext cx="336550" cy="3968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Courier New"/>
              <a:buNone/>
            </a:pPr>
            <a:r>
              <a:rPr lang="en-US" sz="2000" b="0">
                <a:solidFill>
                  <a:schemeClr val="dk1"/>
                </a:solidFill>
                <a:latin typeface="Courier New"/>
                <a:ea typeface="Courier New"/>
                <a:cs typeface="Courier New"/>
                <a:sym typeface="Courier New"/>
              </a:rPr>
              <a:t>a</a:t>
            </a:r>
            <a:endParaRPr/>
          </a:p>
        </p:txBody>
      </p:sp>
      <p:sp>
        <p:nvSpPr>
          <p:cNvPr id="727" name="Google Shape;727;p62"/>
          <p:cNvSpPr txBox="1"/>
          <p:nvPr/>
        </p:nvSpPr>
        <p:spPr>
          <a:xfrm>
            <a:off x="3505200" y="2286000"/>
            <a:ext cx="793750" cy="3968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Courier New"/>
              <a:buNone/>
            </a:pPr>
            <a:r>
              <a:rPr lang="en-US" sz="2000" b="1">
                <a:solidFill>
                  <a:schemeClr val="dk1"/>
                </a:solidFill>
                <a:latin typeface="Courier New"/>
                <a:ea typeface="Courier New"/>
                <a:cs typeface="Courier New"/>
                <a:sym typeface="Courier New"/>
              </a:rPr>
              <a:t>main</a:t>
            </a:r>
            <a:endParaRPr/>
          </a:p>
        </p:txBody>
      </p:sp>
      <p:sp>
        <p:nvSpPr>
          <p:cNvPr id="728" name="Google Shape;728;p62"/>
          <p:cNvSpPr txBox="1"/>
          <p:nvPr/>
        </p:nvSpPr>
        <p:spPr>
          <a:xfrm>
            <a:off x="3184525" y="4614863"/>
            <a:ext cx="1403350" cy="3968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Courier New"/>
              <a:buNone/>
            </a:pPr>
            <a:r>
              <a:rPr lang="en-US" sz="2000" b="1">
                <a:solidFill>
                  <a:schemeClr val="dk1"/>
                </a:solidFill>
                <a:latin typeface="Courier New"/>
                <a:ea typeface="Courier New"/>
                <a:cs typeface="Courier New"/>
                <a:sym typeface="Courier New"/>
              </a:rPr>
              <a:t>doubleIt</a:t>
            </a:r>
            <a:endParaRPr/>
          </a:p>
        </p:txBody>
      </p:sp>
      <p:sp>
        <p:nvSpPr>
          <p:cNvPr id="729" name="Google Shape;729;p62"/>
          <p:cNvSpPr/>
          <p:nvPr/>
        </p:nvSpPr>
        <p:spPr>
          <a:xfrm>
            <a:off x="4175125" y="5910263"/>
            <a:ext cx="533400" cy="533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730" name="Google Shape;730;p62"/>
          <p:cNvSpPr txBox="1"/>
          <p:nvPr/>
        </p:nvSpPr>
        <p:spPr>
          <a:xfrm>
            <a:off x="3794125" y="5986463"/>
            <a:ext cx="336550" cy="3968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Courier New"/>
              <a:buNone/>
            </a:pPr>
            <a:r>
              <a:rPr lang="en-US" sz="2000" b="0" i="1">
                <a:solidFill>
                  <a:schemeClr val="dk1"/>
                </a:solidFill>
                <a:latin typeface="Courier New"/>
                <a:ea typeface="Courier New"/>
                <a:cs typeface="Courier New"/>
                <a:sym typeface="Courier New"/>
              </a:rPr>
              <a:t>p</a:t>
            </a:r>
            <a:endParaRPr/>
          </a:p>
        </p:txBody>
      </p:sp>
      <p:cxnSp>
        <p:nvCxnSpPr>
          <p:cNvPr id="731" name="Google Shape;731;p62"/>
          <p:cNvCxnSpPr>
            <a:stCxn id="729" idx="3"/>
            <a:endCxn id="725" idx="3"/>
          </p:cNvCxnSpPr>
          <p:nvPr/>
        </p:nvCxnSpPr>
        <p:spPr>
          <a:xfrm rot="10800000" flipH="1">
            <a:off x="4708525" y="3167063"/>
            <a:ext cx="76200" cy="3009900"/>
          </a:xfrm>
          <a:prstGeom prst="curvedConnector3">
            <a:avLst>
              <a:gd name="adj1" fmla="val 522912"/>
            </a:avLst>
          </a:prstGeom>
          <a:noFill/>
          <a:ln w="12700" cap="flat" cmpd="sng">
            <a:solidFill>
              <a:schemeClr val="dk1"/>
            </a:solidFill>
            <a:prstDash val="solid"/>
            <a:round/>
            <a:headEnd type="none" w="med" len="med"/>
            <a:tailEnd type="triangle" w="med" len="med"/>
          </a:ln>
        </p:spPr>
      </p:cxnSp>
      <p:sp>
        <p:nvSpPr>
          <p:cNvPr id="732" name="Google Shape;732;p62"/>
          <p:cNvSpPr txBox="1"/>
          <p:nvPr/>
        </p:nvSpPr>
        <p:spPr>
          <a:xfrm>
            <a:off x="5334000" y="4419600"/>
            <a:ext cx="1003300" cy="6413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800"/>
              <a:buFont typeface="Courier New"/>
              <a:buNone/>
            </a:pPr>
            <a:r>
              <a:rPr lang="en-US" sz="1800" b="0">
                <a:solidFill>
                  <a:schemeClr val="dk1"/>
                </a:solidFill>
                <a:latin typeface="Courier New"/>
                <a:ea typeface="Courier New"/>
                <a:cs typeface="Courier New"/>
                <a:sym typeface="Courier New"/>
              </a:rPr>
              <a:t>a </a:t>
            </a:r>
            <a:br>
              <a:rPr lang="en-US" sz="1800" b="0">
                <a:solidFill>
                  <a:schemeClr val="dk1"/>
                </a:solidFill>
                <a:latin typeface="Courier New"/>
                <a:ea typeface="Courier New"/>
                <a:cs typeface="Courier New"/>
                <a:sym typeface="Courier New"/>
              </a:rPr>
            </a:br>
            <a:r>
              <a:rPr lang="en-US" sz="1800" b="0">
                <a:solidFill>
                  <a:schemeClr val="dk1"/>
                </a:solidFill>
                <a:latin typeface="Courier New"/>
                <a:ea typeface="Courier New"/>
                <a:cs typeface="Courier New"/>
                <a:sym typeface="Courier New"/>
              </a:rPr>
              <a:t>(8192)</a:t>
            </a:r>
            <a:endParaRPr/>
          </a:p>
        </p:txBody>
      </p:sp>
      <p:cxnSp>
        <p:nvCxnSpPr>
          <p:cNvPr id="733" name="Google Shape;733;p62"/>
          <p:cNvCxnSpPr/>
          <p:nvPr/>
        </p:nvCxnSpPr>
        <p:spPr>
          <a:xfrm>
            <a:off x="6248400" y="4343400"/>
            <a:ext cx="1524000" cy="0"/>
          </a:xfrm>
          <a:prstGeom prst="straightConnector1">
            <a:avLst/>
          </a:prstGeom>
          <a:noFill/>
          <a:ln w="38100" cap="flat" cmpd="sng">
            <a:solidFill>
              <a:srgbClr val="000080"/>
            </a:solidFill>
            <a:prstDash val="solid"/>
            <a:round/>
            <a:headEnd type="none" w="med" len="med"/>
            <a:tailEnd type="none" w="med" len="med"/>
          </a:ln>
        </p:spPr>
      </p:cxnSp>
      <p:cxnSp>
        <p:nvCxnSpPr>
          <p:cNvPr id="734" name="Google Shape;734;p62"/>
          <p:cNvCxnSpPr/>
          <p:nvPr/>
        </p:nvCxnSpPr>
        <p:spPr>
          <a:xfrm>
            <a:off x="6248400" y="3505200"/>
            <a:ext cx="1524000" cy="0"/>
          </a:xfrm>
          <a:prstGeom prst="straightConnector1">
            <a:avLst/>
          </a:prstGeom>
          <a:noFill/>
          <a:ln w="12700" cap="flat" cmpd="sng">
            <a:solidFill>
              <a:schemeClr val="dk1"/>
            </a:solidFill>
            <a:prstDash val="solid"/>
            <a:round/>
            <a:headEnd type="none" w="med" len="med"/>
            <a:tailEnd type="none" w="med" len="med"/>
          </a:ln>
        </p:spPr>
      </p:cxnSp>
      <p:sp>
        <p:nvSpPr>
          <p:cNvPr id="735" name="Google Shape;735;p62"/>
          <p:cNvSpPr txBox="1"/>
          <p:nvPr/>
        </p:nvSpPr>
        <p:spPr>
          <a:xfrm>
            <a:off x="6781800" y="4495800"/>
            <a:ext cx="488950" cy="3968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Courier New"/>
              <a:buNone/>
            </a:pPr>
            <a:r>
              <a:rPr lang="en-US" sz="2000" b="0">
                <a:solidFill>
                  <a:schemeClr val="dk1"/>
                </a:solidFill>
                <a:latin typeface="Courier New"/>
                <a:ea typeface="Courier New"/>
                <a:cs typeface="Courier New"/>
                <a:sym typeface="Courier New"/>
              </a:rPr>
              <a:t>16</a:t>
            </a:r>
            <a:endParaRPr/>
          </a:p>
        </p:txBody>
      </p:sp>
      <p:sp>
        <p:nvSpPr>
          <p:cNvPr id="736" name="Google Shape;736;p62"/>
          <p:cNvSpPr txBox="1"/>
          <p:nvPr/>
        </p:nvSpPr>
        <p:spPr>
          <a:xfrm>
            <a:off x="6858000" y="3733800"/>
            <a:ext cx="336550" cy="3968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Courier New"/>
              <a:buNone/>
            </a:pPr>
            <a:r>
              <a:rPr lang="en-US" sz="2000" b="0">
                <a:solidFill>
                  <a:schemeClr val="dk1"/>
                </a:solidFill>
                <a:latin typeface="Courier New"/>
                <a:ea typeface="Courier New"/>
                <a:cs typeface="Courier New"/>
                <a:sym typeface="Courier New"/>
              </a:rPr>
              <a:t>9</a:t>
            </a:r>
            <a:endParaRPr/>
          </a:p>
        </p:txBody>
      </p:sp>
      <p:sp>
        <p:nvSpPr>
          <p:cNvPr id="737" name="Google Shape;737;p62"/>
          <p:cNvSpPr txBox="1"/>
          <p:nvPr/>
        </p:nvSpPr>
        <p:spPr>
          <a:xfrm>
            <a:off x="6629400" y="2895600"/>
            <a:ext cx="793750" cy="3968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Courier New"/>
              <a:buNone/>
            </a:pPr>
            <a:r>
              <a:rPr lang="en-US" sz="2000" b="0" i="1">
                <a:solidFill>
                  <a:schemeClr val="dk1"/>
                </a:solidFill>
                <a:latin typeface="Courier New"/>
                <a:ea typeface="Courier New"/>
                <a:cs typeface="Courier New"/>
                <a:sym typeface="Courier New"/>
              </a:rPr>
              <a:t>8192</a:t>
            </a:r>
            <a:endParaRPr/>
          </a:p>
        </p:txBody>
      </p:sp>
      <p:sp>
        <p:nvSpPr>
          <p:cNvPr id="738" name="Google Shape;738;p62"/>
          <p:cNvSpPr txBox="1"/>
          <p:nvPr/>
        </p:nvSpPr>
        <p:spPr>
          <a:xfrm>
            <a:off x="8001000" y="4495800"/>
            <a:ext cx="793750" cy="3968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Courier New"/>
              <a:buNone/>
            </a:pPr>
            <a:r>
              <a:rPr lang="en-US" sz="2000" b="1">
                <a:solidFill>
                  <a:schemeClr val="dk1"/>
                </a:solidFill>
                <a:latin typeface="Courier New"/>
                <a:ea typeface="Courier New"/>
                <a:cs typeface="Courier New"/>
                <a:sym typeface="Courier New"/>
              </a:rPr>
              <a:t>main</a:t>
            </a:r>
            <a:endParaRPr/>
          </a:p>
        </p:txBody>
      </p:sp>
      <p:sp>
        <p:nvSpPr>
          <p:cNvPr id="739" name="Google Shape;739;p62"/>
          <p:cNvSpPr txBox="1"/>
          <p:nvPr/>
        </p:nvSpPr>
        <p:spPr>
          <a:xfrm>
            <a:off x="7740650" y="3352800"/>
            <a:ext cx="1403350" cy="3968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Courier New"/>
              <a:buNone/>
            </a:pPr>
            <a:r>
              <a:rPr lang="en-US" sz="2000" b="1">
                <a:solidFill>
                  <a:schemeClr val="dk1"/>
                </a:solidFill>
                <a:latin typeface="Courier New"/>
                <a:ea typeface="Courier New"/>
                <a:cs typeface="Courier New"/>
                <a:sym typeface="Courier New"/>
              </a:rPr>
              <a:t>doubleIt</a:t>
            </a:r>
            <a:endParaRPr/>
          </a:p>
        </p:txBody>
      </p:sp>
      <p:sp>
        <p:nvSpPr>
          <p:cNvPr id="740" name="Google Shape;740;p62"/>
          <p:cNvSpPr txBox="1"/>
          <p:nvPr/>
        </p:nvSpPr>
        <p:spPr>
          <a:xfrm>
            <a:off x="1143000" y="5867400"/>
            <a:ext cx="1435100" cy="457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Tahoma"/>
              <a:buNone/>
            </a:pPr>
            <a:r>
              <a:rPr lang="en-US" sz="2400" b="0">
                <a:solidFill>
                  <a:schemeClr val="dk1"/>
                </a:solidFill>
                <a:latin typeface="Tahoma"/>
                <a:ea typeface="Tahoma"/>
                <a:cs typeface="Tahoma"/>
                <a:sym typeface="Tahoma"/>
              </a:rPr>
              <a:t>a gets 18</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6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Another Pointer Example</a:t>
            </a:r>
            <a:endParaRPr/>
          </a:p>
        </p:txBody>
      </p:sp>
      <p:sp>
        <p:nvSpPr>
          <p:cNvPr id="747" name="Google Shape;747;p63"/>
          <p:cNvSpPr txBox="1">
            <a:spLocks noGrp="1"/>
          </p:cNvSpPr>
          <p:nvPr>
            <p:ph type="body" idx="1"/>
          </p:nvPr>
        </p:nvSpPr>
        <p:spPr>
          <a:xfrm>
            <a:off x="457200" y="1524000"/>
            <a:ext cx="8305800" cy="4114800"/>
          </a:xfrm>
          <a:prstGeom prst="rect">
            <a:avLst/>
          </a:prstGeom>
          <a:noFill/>
          <a:ln>
            <a:noFill/>
          </a:ln>
        </p:spPr>
        <p:txBody>
          <a:bodyPr spcFirstLastPara="1" wrap="square" lIns="91425" tIns="45700" rIns="91425" bIns="45700" anchor="t" anchorCtr="0">
            <a:normAutofit fontScale="85000" lnSpcReduction="20000"/>
          </a:bodyPr>
          <a:lstStyle/>
          <a:p>
            <a:pPr marL="274320" lvl="0" indent="-274320" algn="l" rtl="0">
              <a:lnSpc>
                <a:spcPct val="90000"/>
              </a:lnSpc>
              <a:spcBef>
                <a:spcPts val="0"/>
              </a:spcBef>
              <a:spcAft>
                <a:spcPts val="0"/>
              </a:spcAft>
              <a:buSzPct val="85000"/>
              <a:buFont typeface="Arial"/>
              <a:buNone/>
            </a:pPr>
            <a:r>
              <a:rPr lang="en-US" sz="2000">
                <a:latin typeface="Courier New"/>
                <a:ea typeface="Courier New"/>
                <a:cs typeface="Courier New"/>
                <a:sym typeface="Courier New"/>
              </a:rPr>
              <a:t>#include &lt;iostream&gt; </a:t>
            </a:r>
            <a:endParaRPr/>
          </a:p>
          <a:p>
            <a:pPr marL="274320" lvl="0" indent="-274320" algn="l" rtl="0">
              <a:lnSpc>
                <a:spcPct val="90000"/>
              </a:lnSpc>
              <a:spcBef>
                <a:spcPts val="580"/>
              </a:spcBef>
              <a:spcAft>
                <a:spcPts val="0"/>
              </a:spcAft>
              <a:buSzPct val="85000"/>
              <a:buFont typeface="Arial"/>
              <a:buNone/>
            </a:pPr>
            <a:r>
              <a:rPr lang="en-US" sz="2000">
                <a:latin typeface="Courier New"/>
                <a:ea typeface="Courier New"/>
                <a:cs typeface="Courier New"/>
                <a:sym typeface="Courier New"/>
              </a:rPr>
              <a:t>using namespace std;</a:t>
            </a:r>
            <a:endParaRPr/>
          </a:p>
          <a:p>
            <a:pPr marL="274320" lvl="0" indent="-274320" algn="l" rtl="0">
              <a:lnSpc>
                <a:spcPct val="90000"/>
              </a:lnSpc>
              <a:spcBef>
                <a:spcPts val="580"/>
              </a:spcBef>
              <a:spcAft>
                <a:spcPts val="0"/>
              </a:spcAft>
              <a:buSzPct val="85000"/>
              <a:buFont typeface="Arial"/>
              <a:buNone/>
            </a:pPr>
            <a:r>
              <a:rPr lang="en-US" sz="2000">
                <a:latin typeface="Courier New"/>
                <a:ea typeface="Courier New"/>
                <a:cs typeface="Courier New"/>
                <a:sym typeface="Courier New"/>
              </a:rPr>
              <a:t>int main (){</a:t>
            </a:r>
            <a:endParaRPr/>
          </a:p>
          <a:p>
            <a:pPr marL="274320" lvl="0" indent="-274320" algn="l" rtl="0">
              <a:lnSpc>
                <a:spcPct val="90000"/>
              </a:lnSpc>
              <a:spcBef>
                <a:spcPts val="580"/>
              </a:spcBef>
              <a:spcAft>
                <a:spcPts val="0"/>
              </a:spcAft>
              <a:buSzPct val="85000"/>
              <a:buFont typeface="Arial"/>
              <a:buNone/>
            </a:pPr>
            <a:r>
              <a:rPr lang="en-US" sz="2000">
                <a:latin typeface="Courier New"/>
                <a:ea typeface="Courier New"/>
                <a:cs typeface="Courier New"/>
                <a:sym typeface="Courier New"/>
              </a:rPr>
              <a:t>	int value1 = 5, value2 = 15; </a:t>
            </a:r>
            <a:endParaRPr/>
          </a:p>
          <a:p>
            <a:pPr marL="274320" lvl="0" indent="-274320" algn="l" rtl="0">
              <a:lnSpc>
                <a:spcPct val="90000"/>
              </a:lnSpc>
              <a:spcBef>
                <a:spcPts val="580"/>
              </a:spcBef>
              <a:spcAft>
                <a:spcPts val="0"/>
              </a:spcAft>
              <a:buSzPct val="85000"/>
              <a:buFont typeface="Arial"/>
              <a:buNone/>
            </a:pPr>
            <a:r>
              <a:rPr lang="en-US" sz="2000">
                <a:latin typeface="Courier New"/>
                <a:ea typeface="Courier New"/>
                <a:cs typeface="Courier New"/>
                <a:sym typeface="Courier New"/>
              </a:rPr>
              <a:t>	int *p1, *p2; </a:t>
            </a:r>
            <a:endParaRPr/>
          </a:p>
          <a:p>
            <a:pPr marL="274320" lvl="0" indent="-274320" algn="l" rtl="0">
              <a:lnSpc>
                <a:spcPct val="90000"/>
              </a:lnSpc>
              <a:spcBef>
                <a:spcPts val="580"/>
              </a:spcBef>
              <a:spcAft>
                <a:spcPts val="0"/>
              </a:spcAft>
              <a:buSzPct val="85000"/>
              <a:buFont typeface="Arial"/>
              <a:buNone/>
            </a:pPr>
            <a:r>
              <a:rPr lang="en-US" sz="2000">
                <a:latin typeface="Courier New"/>
                <a:ea typeface="Courier New"/>
                <a:cs typeface="Courier New"/>
                <a:sym typeface="Courier New"/>
              </a:rPr>
              <a:t>	p1 = &amp;value1; </a:t>
            </a:r>
            <a:r>
              <a:rPr lang="en-US" sz="2000" i="1">
                <a:latin typeface="Courier New"/>
                <a:ea typeface="Courier New"/>
                <a:cs typeface="Courier New"/>
                <a:sym typeface="Courier New"/>
              </a:rPr>
              <a:t>// p1 = address of value1</a:t>
            </a:r>
            <a:endParaRPr/>
          </a:p>
          <a:p>
            <a:pPr marL="274320" lvl="0" indent="-274320" algn="l" rtl="0">
              <a:lnSpc>
                <a:spcPct val="90000"/>
              </a:lnSpc>
              <a:spcBef>
                <a:spcPts val="580"/>
              </a:spcBef>
              <a:spcAft>
                <a:spcPts val="0"/>
              </a:spcAft>
              <a:buSzPct val="85000"/>
              <a:buFont typeface="Arial"/>
              <a:buNone/>
            </a:pPr>
            <a:r>
              <a:rPr lang="en-US" sz="2000">
                <a:latin typeface="Courier New"/>
                <a:ea typeface="Courier New"/>
                <a:cs typeface="Courier New"/>
                <a:sym typeface="Courier New"/>
              </a:rPr>
              <a:t>	p2 = &amp;value2; </a:t>
            </a:r>
            <a:r>
              <a:rPr lang="en-US" sz="2000" i="1">
                <a:latin typeface="Courier New"/>
                <a:ea typeface="Courier New"/>
                <a:cs typeface="Courier New"/>
                <a:sym typeface="Courier New"/>
              </a:rPr>
              <a:t>// p2 = address of value2</a:t>
            </a:r>
            <a:r>
              <a:rPr lang="en-US" sz="2000">
                <a:latin typeface="Courier New"/>
                <a:ea typeface="Courier New"/>
                <a:cs typeface="Courier New"/>
                <a:sym typeface="Courier New"/>
              </a:rPr>
              <a:t> </a:t>
            </a:r>
            <a:endParaRPr/>
          </a:p>
          <a:p>
            <a:pPr marL="274320" lvl="0" indent="-274320" algn="l" rtl="0">
              <a:lnSpc>
                <a:spcPct val="90000"/>
              </a:lnSpc>
              <a:spcBef>
                <a:spcPts val="580"/>
              </a:spcBef>
              <a:spcAft>
                <a:spcPts val="0"/>
              </a:spcAft>
              <a:buSzPct val="85000"/>
              <a:buFont typeface="Arial"/>
              <a:buNone/>
            </a:pPr>
            <a:r>
              <a:rPr lang="en-US" sz="2000">
                <a:latin typeface="Courier New"/>
                <a:ea typeface="Courier New"/>
                <a:cs typeface="Courier New"/>
                <a:sym typeface="Courier New"/>
              </a:rPr>
              <a:t>	*p1 = 10;     </a:t>
            </a:r>
            <a:r>
              <a:rPr lang="en-US" sz="2000" i="1">
                <a:latin typeface="Courier New"/>
                <a:ea typeface="Courier New"/>
                <a:cs typeface="Courier New"/>
                <a:sym typeface="Courier New"/>
              </a:rPr>
              <a:t>// value pointed to by p1=10</a:t>
            </a:r>
            <a:r>
              <a:rPr lang="en-US" sz="2000">
                <a:latin typeface="Courier New"/>
                <a:ea typeface="Courier New"/>
                <a:cs typeface="Courier New"/>
                <a:sym typeface="Courier New"/>
              </a:rPr>
              <a:t> </a:t>
            </a:r>
            <a:endParaRPr/>
          </a:p>
          <a:p>
            <a:pPr marL="274320" lvl="0" indent="-274320" algn="l" rtl="0">
              <a:lnSpc>
                <a:spcPct val="90000"/>
              </a:lnSpc>
              <a:spcBef>
                <a:spcPts val="580"/>
              </a:spcBef>
              <a:spcAft>
                <a:spcPts val="0"/>
              </a:spcAft>
              <a:buSzPct val="85000"/>
              <a:buFont typeface="Arial"/>
              <a:buNone/>
            </a:pPr>
            <a:r>
              <a:rPr lang="en-US" sz="2000">
                <a:latin typeface="Courier New"/>
                <a:ea typeface="Courier New"/>
                <a:cs typeface="Courier New"/>
                <a:sym typeface="Courier New"/>
              </a:rPr>
              <a:t>	*p2 = *p1;    </a:t>
            </a:r>
            <a:r>
              <a:rPr lang="en-US" sz="2000" i="1">
                <a:latin typeface="Courier New"/>
                <a:ea typeface="Courier New"/>
                <a:cs typeface="Courier New"/>
                <a:sym typeface="Courier New"/>
              </a:rPr>
              <a:t>// value pointed to by p2= value 		    // pointed to by p1</a:t>
            </a:r>
            <a:r>
              <a:rPr lang="en-US" sz="2000">
                <a:latin typeface="Courier New"/>
                <a:ea typeface="Courier New"/>
                <a:cs typeface="Courier New"/>
                <a:sym typeface="Courier New"/>
              </a:rPr>
              <a:t> </a:t>
            </a:r>
            <a:endParaRPr/>
          </a:p>
          <a:p>
            <a:pPr marL="274320" lvl="0" indent="-274320" algn="l" rtl="0">
              <a:lnSpc>
                <a:spcPct val="90000"/>
              </a:lnSpc>
              <a:spcBef>
                <a:spcPts val="580"/>
              </a:spcBef>
              <a:spcAft>
                <a:spcPts val="0"/>
              </a:spcAft>
              <a:buSzPct val="85000"/>
              <a:buFont typeface="Arial"/>
              <a:buNone/>
            </a:pPr>
            <a:r>
              <a:rPr lang="en-US" sz="2000">
                <a:latin typeface="Courier New"/>
                <a:ea typeface="Courier New"/>
                <a:cs typeface="Courier New"/>
                <a:sym typeface="Courier New"/>
              </a:rPr>
              <a:t>	p1 = p2; 	    </a:t>
            </a:r>
            <a:r>
              <a:rPr lang="en-US" sz="2000" i="1">
                <a:latin typeface="Courier New"/>
                <a:ea typeface="Courier New"/>
                <a:cs typeface="Courier New"/>
                <a:sym typeface="Courier New"/>
              </a:rPr>
              <a:t>// p1 = p2 (pointer value copied)</a:t>
            </a:r>
            <a:r>
              <a:rPr lang="en-US" sz="2000">
                <a:latin typeface="Courier New"/>
                <a:ea typeface="Courier New"/>
                <a:cs typeface="Courier New"/>
                <a:sym typeface="Courier New"/>
              </a:rPr>
              <a:t> </a:t>
            </a:r>
            <a:endParaRPr/>
          </a:p>
          <a:p>
            <a:pPr marL="274320" lvl="0" indent="-274320" algn="l" rtl="0">
              <a:lnSpc>
                <a:spcPct val="90000"/>
              </a:lnSpc>
              <a:spcBef>
                <a:spcPts val="580"/>
              </a:spcBef>
              <a:spcAft>
                <a:spcPts val="0"/>
              </a:spcAft>
              <a:buSzPct val="85000"/>
              <a:buFont typeface="Arial"/>
              <a:buNone/>
            </a:pPr>
            <a:r>
              <a:rPr lang="en-US" sz="2000">
                <a:latin typeface="Courier New"/>
                <a:ea typeface="Courier New"/>
                <a:cs typeface="Courier New"/>
                <a:sym typeface="Courier New"/>
              </a:rPr>
              <a:t>	*p1 = 20;     </a:t>
            </a:r>
            <a:r>
              <a:rPr lang="en-US" sz="2000" i="1">
                <a:latin typeface="Courier New"/>
                <a:ea typeface="Courier New"/>
                <a:cs typeface="Courier New"/>
                <a:sym typeface="Courier New"/>
              </a:rPr>
              <a:t>// value pointed to by p1 = 20</a:t>
            </a:r>
            <a:r>
              <a:rPr lang="en-US" sz="2000">
                <a:latin typeface="Courier New"/>
                <a:ea typeface="Courier New"/>
                <a:cs typeface="Courier New"/>
                <a:sym typeface="Courier New"/>
              </a:rPr>
              <a:t> </a:t>
            </a:r>
            <a:endParaRPr/>
          </a:p>
          <a:p>
            <a:pPr marL="274320" lvl="0" indent="-274320" algn="l" rtl="0">
              <a:lnSpc>
                <a:spcPct val="90000"/>
              </a:lnSpc>
              <a:spcBef>
                <a:spcPts val="580"/>
              </a:spcBef>
              <a:spcAft>
                <a:spcPts val="0"/>
              </a:spcAft>
              <a:buSzPct val="85000"/>
              <a:buFont typeface="Arial"/>
              <a:buNone/>
            </a:pPr>
            <a:r>
              <a:rPr lang="en-US" sz="2000">
                <a:latin typeface="Courier New"/>
                <a:ea typeface="Courier New"/>
                <a:cs typeface="Courier New"/>
                <a:sym typeface="Courier New"/>
              </a:rPr>
              <a:t>	cout &lt;&lt; "value1==" &lt;&lt; value1 &lt;&lt; "/ value2==" &lt;&lt; value2; </a:t>
            </a:r>
            <a:endParaRPr/>
          </a:p>
          <a:p>
            <a:pPr marL="274320" lvl="0" indent="-274320" algn="l" rtl="0">
              <a:lnSpc>
                <a:spcPct val="90000"/>
              </a:lnSpc>
              <a:spcBef>
                <a:spcPts val="580"/>
              </a:spcBef>
              <a:spcAft>
                <a:spcPts val="0"/>
              </a:spcAft>
              <a:buSzPct val="85000"/>
              <a:buFont typeface="Arial"/>
              <a:buNone/>
            </a:pPr>
            <a:r>
              <a:rPr lang="en-US" sz="2000">
                <a:latin typeface="Courier New"/>
                <a:ea typeface="Courier New"/>
                <a:cs typeface="Courier New"/>
                <a:sym typeface="Courier New"/>
              </a:rPr>
              <a:t>	return 0; </a:t>
            </a:r>
            <a:endParaRPr/>
          </a:p>
          <a:p>
            <a:pPr marL="274320" lvl="0" indent="-274320" algn="l" rtl="0">
              <a:lnSpc>
                <a:spcPct val="90000"/>
              </a:lnSpc>
              <a:spcBef>
                <a:spcPts val="580"/>
              </a:spcBef>
              <a:spcAft>
                <a:spcPts val="0"/>
              </a:spcAft>
              <a:buSzPct val="85000"/>
              <a:buFont typeface="Arial"/>
              <a:buNone/>
            </a:pPr>
            <a:r>
              <a:rPr lang="en-US" sz="2000">
                <a:latin typeface="Courier New"/>
                <a:ea typeface="Courier New"/>
                <a:cs typeface="Courier New"/>
                <a:sym typeface="Courier New"/>
              </a:rPr>
              <a:t>} </a:t>
            </a:r>
            <a:endParaRPr sz="2000">
              <a:latin typeface="Courier New"/>
              <a:ea typeface="Courier New"/>
              <a:cs typeface="Courier New"/>
              <a:sym typeface="Courier New"/>
            </a:endParaRPr>
          </a:p>
        </p:txBody>
      </p:sp>
      <p:sp>
        <p:nvSpPr>
          <p:cNvPr id="748" name="Google Shape;748;p63"/>
          <p:cNvSpPr txBox="1"/>
          <p:nvPr/>
        </p:nvSpPr>
        <p:spPr>
          <a:xfrm>
            <a:off x="5562600" y="1447800"/>
            <a:ext cx="2876550" cy="1127125"/>
          </a:xfrm>
          <a:prstGeom prst="rect">
            <a:avLst/>
          </a:prstGeom>
          <a:solidFill>
            <a:srgbClr val="D49FFF"/>
          </a:solid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2000" b="1">
                <a:solidFill>
                  <a:schemeClr val="dk1"/>
                </a:solidFill>
                <a:latin typeface="Arial"/>
                <a:ea typeface="Arial"/>
                <a:cs typeface="Arial"/>
                <a:sym typeface="Arial"/>
              </a:rPr>
              <a:t>Let’s figure out:</a:t>
            </a:r>
            <a:endParaRPr/>
          </a:p>
          <a:p>
            <a:pPr marL="342900" marR="0" lvl="0" indent="-342900" algn="l" rtl="0">
              <a:spcBef>
                <a:spcPts val="0"/>
              </a:spcBef>
              <a:spcAft>
                <a:spcPts val="0"/>
              </a:spcAft>
              <a:buClr>
                <a:schemeClr val="dk1"/>
              </a:buClr>
              <a:buSzPts val="2000"/>
              <a:buFont typeface="Arial"/>
              <a:buNone/>
            </a:pPr>
            <a:r>
              <a:rPr lang="en-US" sz="2000" b="1">
                <a:solidFill>
                  <a:schemeClr val="dk1"/>
                </a:solidFill>
                <a:latin typeface="Arial"/>
                <a:ea typeface="Arial"/>
                <a:cs typeface="Arial"/>
                <a:sym typeface="Arial"/>
              </a:rPr>
              <a:t>value1==? / value2==?</a:t>
            </a:r>
            <a:endParaRPr/>
          </a:p>
          <a:p>
            <a:pPr marL="342900" marR="0" lvl="0" indent="-342900" algn="l" rtl="0">
              <a:spcBef>
                <a:spcPts val="0"/>
              </a:spcBef>
              <a:spcAft>
                <a:spcPts val="0"/>
              </a:spcAft>
              <a:buClr>
                <a:schemeClr val="dk1"/>
              </a:buClr>
              <a:buSzPts val="2000"/>
              <a:buFont typeface="Arial"/>
              <a:buNone/>
            </a:pPr>
            <a:r>
              <a:rPr lang="en-US" sz="2000" b="1">
                <a:solidFill>
                  <a:schemeClr val="dk1"/>
                </a:solidFill>
                <a:latin typeface="Arial"/>
                <a:ea typeface="Arial"/>
                <a:cs typeface="Arial"/>
                <a:sym typeface="Arial"/>
              </a:rPr>
              <a:t>Also, p1=? p2=?</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6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Reference Variables</a:t>
            </a:r>
            <a:endParaRPr/>
          </a:p>
        </p:txBody>
      </p:sp>
      <p:sp>
        <p:nvSpPr>
          <p:cNvPr id="755" name="Google Shape;755;p64"/>
          <p:cNvSpPr txBox="1"/>
          <p:nvPr/>
        </p:nvSpPr>
        <p:spPr>
          <a:xfrm>
            <a:off x="609600" y="1503363"/>
            <a:ext cx="7848600" cy="116363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hlink"/>
              </a:buClr>
              <a:buSzPts val="3200"/>
              <a:buFont typeface="Arial"/>
              <a:buNone/>
            </a:pPr>
            <a:r>
              <a:rPr lang="en-US" sz="3200" b="0" i="1">
                <a:solidFill>
                  <a:schemeClr val="hlink"/>
                </a:solidFill>
                <a:latin typeface="Arial"/>
                <a:ea typeface="Arial"/>
                <a:cs typeface="Arial"/>
                <a:sym typeface="Arial"/>
              </a:rPr>
              <a:t>A reference is an additional name to </a:t>
            </a:r>
            <a:endParaRPr/>
          </a:p>
          <a:p>
            <a:pPr marL="0" marR="0" lvl="0" indent="0" algn="ctr" rtl="0">
              <a:spcBef>
                <a:spcPts val="0"/>
              </a:spcBef>
              <a:spcAft>
                <a:spcPts val="0"/>
              </a:spcAft>
              <a:buClr>
                <a:schemeClr val="hlink"/>
              </a:buClr>
              <a:buSzPts val="3200"/>
              <a:buFont typeface="Arial"/>
              <a:buNone/>
            </a:pPr>
            <a:r>
              <a:rPr lang="en-US" sz="3200" b="0" i="1">
                <a:solidFill>
                  <a:schemeClr val="hlink"/>
                </a:solidFill>
                <a:latin typeface="Arial"/>
                <a:ea typeface="Arial"/>
                <a:cs typeface="Arial"/>
                <a:sym typeface="Arial"/>
              </a:rPr>
              <a:t>an existing memory location</a:t>
            </a:r>
            <a:endParaRPr/>
          </a:p>
        </p:txBody>
      </p:sp>
      <p:grpSp>
        <p:nvGrpSpPr>
          <p:cNvPr id="756" name="Google Shape;756;p64"/>
          <p:cNvGrpSpPr/>
          <p:nvPr/>
        </p:nvGrpSpPr>
        <p:grpSpPr>
          <a:xfrm>
            <a:off x="1600200" y="2895600"/>
            <a:ext cx="1630363" cy="2238375"/>
            <a:chOff x="1085" y="2142"/>
            <a:chExt cx="1027" cy="1410"/>
          </a:xfrm>
        </p:grpSpPr>
        <p:grpSp>
          <p:nvGrpSpPr>
            <p:cNvPr id="757" name="Google Shape;757;p64"/>
            <p:cNvGrpSpPr/>
            <p:nvPr/>
          </p:nvGrpSpPr>
          <p:grpSpPr>
            <a:xfrm>
              <a:off x="1248" y="2544"/>
              <a:ext cx="864" cy="1008"/>
              <a:chOff x="816" y="2304"/>
              <a:chExt cx="1024" cy="1117"/>
            </a:xfrm>
          </p:grpSpPr>
          <p:sp>
            <p:nvSpPr>
              <p:cNvPr id="758" name="Google Shape;758;p64"/>
              <p:cNvSpPr/>
              <p:nvPr/>
            </p:nvSpPr>
            <p:spPr>
              <a:xfrm>
                <a:off x="1375" y="2304"/>
                <a:ext cx="448" cy="39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000"/>
                  <a:buFont typeface="Courier New"/>
                  <a:buNone/>
                </a:pPr>
                <a:r>
                  <a:rPr lang="en-US" sz="2000" b="0">
                    <a:solidFill>
                      <a:schemeClr val="dk1"/>
                    </a:solidFill>
                    <a:latin typeface="Courier New"/>
                    <a:ea typeface="Courier New"/>
                    <a:cs typeface="Courier New"/>
                    <a:sym typeface="Courier New"/>
                  </a:rPr>
                  <a:t>9</a:t>
                </a:r>
                <a:endParaRPr/>
              </a:p>
            </p:txBody>
          </p:sp>
          <p:sp>
            <p:nvSpPr>
              <p:cNvPr id="759" name="Google Shape;759;p64"/>
              <p:cNvSpPr txBox="1"/>
              <p:nvPr/>
            </p:nvSpPr>
            <p:spPr>
              <a:xfrm>
                <a:off x="1057" y="2361"/>
                <a:ext cx="280" cy="2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Courier New"/>
                  <a:buNone/>
                </a:pPr>
                <a:r>
                  <a:rPr lang="en-US" sz="2000" b="0">
                    <a:solidFill>
                      <a:schemeClr val="dk1"/>
                    </a:solidFill>
                    <a:latin typeface="Courier New"/>
                    <a:ea typeface="Courier New"/>
                    <a:cs typeface="Courier New"/>
                    <a:sym typeface="Courier New"/>
                  </a:rPr>
                  <a:t>x</a:t>
                </a:r>
                <a:endParaRPr/>
              </a:p>
            </p:txBody>
          </p:sp>
          <p:sp>
            <p:nvSpPr>
              <p:cNvPr id="760" name="Google Shape;760;p64"/>
              <p:cNvSpPr/>
              <p:nvPr/>
            </p:nvSpPr>
            <p:spPr>
              <a:xfrm>
                <a:off x="1392" y="3024"/>
                <a:ext cx="448" cy="39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761" name="Google Shape;761;p64"/>
              <p:cNvSpPr txBox="1"/>
              <p:nvPr/>
            </p:nvSpPr>
            <p:spPr>
              <a:xfrm>
                <a:off x="816" y="3072"/>
                <a:ext cx="521" cy="2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Courier New"/>
                  <a:buNone/>
                </a:pPr>
                <a:r>
                  <a:rPr lang="en-US" sz="2000" b="0" i="1">
                    <a:solidFill>
                      <a:schemeClr val="dk1"/>
                    </a:solidFill>
                    <a:latin typeface="Courier New"/>
                    <a:ea typeface="Courier New"/>
                    <a:cs typeface="Courier New"/>
                    <a:sym typeface="Courier New"/>
                  </a:rPr>
                  <a:t>ref</a:t>
                </a:r>
                <a:endParaRPr/>
              </a:p>
            </p:txBody>
          </p:sp>
          <p:cxnSp>
            <p:nvCxnSpPr>
              <p:cNvPr id="762" name="Google Shape;762;p64"/>
              <p:cNvCxnSpPr>
                <a:stCxn id="760" idx="3"/>
                <a:endCxn id="758" idx="3"/>
              </p:cNvCxnSpPr>
              <p:nvPr/>
            </p:nvCxnSpPr>
            <p:spPr>
              <a:xfrm rot="10800000">
                <a:off x="1840" y="2623"/>
                <a:ext cx="0" cy="600"/>
              </a:xfrm>
              <a:prstGeom prst="curvedConnector3">
                <a:avLst>
                  <a:gd name="adj1" fmla="val 892373"/>
                </a:avLst>
              </a:prstGeom>
              <a:noFill/>
              <a:ln w="38100" cap="flat" cmpd="sng">
                <a:solidFill>
                  <a:srgbClr val="000080"/>
                </a:solidFill>
                <a:prstDash val="solid"/>
                <a:round/>
                <a:headEnd type="none" w="med" len="med"/>
                <a:tailEnd type="triangle" w="med" len="med"/>
              </a:ln>
            </p:spPr>
          </p:cxnSp>
        </p:grpSp>
        <p:sp>
          <p:nvSpPr>
            <p:cNvPr id="763" name="Google Shape;763;p64"/>
            <p:cNvSpPr txBox="1"/>
            <p:nvPr/>
          </p:nvSpPr>
          <p:spPr>
            <a:xfrm>
              <a:off x="1085" y="2142"/>
              <a:ext cx="720" cy="2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Arial"/>
                  <a:ea typeface="Arial"/>
                  <a:cs typeface="Arial"/>
                  <a:sym typeface="Arial"/>
                </a:rPr>
                <a:t>Pointer:</a:t>
              </a:r>
              <a:endParaRPr/>
            </a:p>
          </p:txBody>
        </p:sp>
      </p:grpSp>
      <p:grpSp>
        <p:nvGrpSpPr>
          <p:cNvPr id="764" name="Google Shape;764;p64"/>
          <p:cNvGrpSpPr/>
          <p:nvPr/>
        </p:nvGrpSpPr>
        <p:grpSpPr>
          <a:xfrm>
            <a:off x="5576888" y="2895600"/>
            <a:ext cx="1890712" cy="1339850"/>
            <a:chOff x="2985" y="2142"/>
            <a:chExt cx="1191" cy="844"/>
          </a:xfrm>
        </p:grpSpPr>
        <p:grpSp>
          <p:nvGrpSpPr>
            <p:cNvPr id="765" name="Google Shape;765;p64"/>
            <p:cNvGrpSpPr/>
            <p:nvPr/>
          </p:nvGrpSpPr>
          <p:grpSpPr>
            <a:xfrm>
              <a:off x="3312" y="2544"/>
              <a:ext cx="864" cy="442"/>
              <a:chOff x="3360" y="2400"/>
              <a:chExt cx="976" cy="524"/>
            </a:xfrm>
          </p:grpSpPr>
          <p:sp>
            <p:nvSpPr>
              <p:cNvPr id="766" name="Google Shape;766;p64"/>
              <p:cNvSpPr/>
              <p:nvPr/>
            </p:nvSpPr>
            <p:spPr>
              <a:xfrm>
                <a:off x="3888" y="2448"/>
                <a:ext cx="448" cy="39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000"/>
                  <a:buFont typeface="Courier New"/>
                  <a:buNone/>
                </a:pPr>
                <a:r>
                  <a:rPr lang="en-US" sz="2000" b="0">
                    <a:solidFill>
                      <a:schemeClr val="dk1"/>
                    </a:solidFill>
                    <a:latin typeface="Courier New"/>
                    <a:ea typeface="Courier New"/>
                    <a:cs typeface="Courier New"/>
                    <a:sym typeface="Courier New"/>
                  </a:rPr>
                  <a:t>9</a:t>
                </a:r>
                <a:endParaRPr/>
              </a:p>
            </p:txBody>
          </p:sp>
          <p:sp>
            <p:nvSpPr>
              <p:cNvPr id="767" name="Google Shape;767;p64"/>
              <p:cNvSpPr txBox="1"/>
              <p:nvPr/>
            </p:nvSpPr>
            <p:spPr>
              <a:xfrm>
                <a:off x="3360" y="2400"/>
                <a:ext cx="474" cy="52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Clr>
                    <a:schemeClr val="dk1"/>
                  </a:buClr>
                  <a:buSzPts val="2000"/>
                  <a:buFont typeface="Courier New"/>
                  <a:buNone/>
                </a:pPr>
                <a:r>
                  <a:rPr lang="en-US" sz="2000" b="0">
                    <a:solidFill>
                      <a:schemeClr val="dk1"/>
                    </a:solidFill>
                    <a:latin typeface="Courier New"/>
                    <a:ea typeface="Courier New"/>
                    <a:cs typeface="Courier New"/>
                    <a:sym typeface="Courier New"/>
                  </a:rPr>
                  <a:t>x</a:t>
                </a:r>
                <a:endParaRPr/>
              </a:p>
              <a:p>
                <a:pPr marL="0" marR="0" lvl="0" indent="0" algn="r" rtl="0">
                  <a:spcBef>
                    <a:spcPts val="0"/>
                  </a:spcBef>
                  <a:spcAft>
                    <a:spcPts val="0"/>
                  </a:spcAft>
                  <a:buClr>
                    <a:schemeClr val="dk1"/>
                  </a:buClr>
                  <a:buSzPts val="2000"/>
                  <a:buFont typeface="Courier New"/>
                  <a:buNone/>
                </a:pPr>
                <a:r>
                  <a:rPr lang="en-US" sz="2000" b="0" i="1">
                    <a:solidFill>
                      <a:schemeClr val="dk1"/>
                    </a:solidFill>
                    <a:latin typeface="Courier New"/>
                    <a:ea typeface="Courier New"/>
                    <a:cs typeface="Courier New"/>
                    <a:sym typeface="Courier New"/>
                  </a:rPr>
                  <a:t>ref</a:t>
                </a:r>
                <a:endParaRPr/>
              </a:p>
            </p:txBody>
          </p:sp>
        </p:grpSp>
        <p:sp>
          <p:nvSpPr>
            <p:cNvPr id="768" name="Google Shape;768;p64"/>
            <p:cNvSpPr txBox="1"/>
            <p:nvPr/>
          </p:nvSpPr>
          <p:spPr>
            <a:xfrm>
              <a:off x="2985" y="2142"/>
              <a:ext cx="943" cy="2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Arial"/>
                  <a:ea typeface="Arial"/>
                  <a:cs typeface="Arial"/>
                  <a:sym typeface="Arial"/>
                </a:rPr>
                <a:t>Reference:</a:t>
              </a:r>
              <a:endParaRPr/>
            </a:p>
          </p:txBody>
        </p:sp>
      </p:grpSp>
      <p:sp>
        <p:nvSpPr>
          <p:cNvPr id="769" name="Google Shape;769;p64"/>
          <p:cNvSpPr txBox="1"/>
          <p:nvPr/>
        </p:nvSpPr>
        <p:spPr>
          <a:xfrm>
            <a:off x="1676400" y="5486400"/>
            <a:ext cx="1117600" cy="915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Tahoma"/>
              <a:buNone/>
            </a:pPr>
            <a:r>
              <a:rPr lang="en-US" sz="1800" b="0">
                <a:solidFill>
                  <a:schemeClr val="dk1"/>
                </a:solidFill>
                <a:latin typeface="Tahoma"/>
                <a:ea typeface="Tahoma"/>
                <a:cs typeface="Tahoma"/>
                <a:sym typeface="Tahoma"/>
              </a:rPr>
              <a:t>int x=9;</a:t>
            </a:r>
            <a:endParaRPr/>
          </a:p>
          <a:p>
            <a:pPr marL="0" marR="0" lvl="0" indent="0" algn="l" rtl="0">
              <a:spcBef>
                <a:spcPts val="0"/>
              </a:spcBef>
              <a:spcAft>
                <a:spcPts val="0"/>
              </a:spcAft>
              <a:buClr>
                <a:schemeClr val="dk1"/>
              </a:buClr>
              <a:buSzPts val="1800"/>
              <a:buFont typeface="Tahoma"/>
              <a:buNone/>
            </a:pPr>
            <a:r>
              <a:rPr lang="en-US" sz="1800" b="0">
                <a:solidFill>
                  <a:schemeClr val="dk1"/>
                </a:solidFill>
                <a:latin typeface="Tahoma"/>
                <a:ea typeface="Tahoma"/>
                <a:cs typeface="Tahoma"/>
                <a:sym typeface="Tahoma"/>
              </a:rPr>
              <a:t>int </a:t>
            </a:r>
            <a:r>
              <a:rPr lang="en-US" sz="1800" b="0">
                <a:solidFill>
                  <a:srgbClr val="FF0000"/>
                </a:solidFill>
                <a:latin typeface="Tahoma"/>
                <a:ea typeface="Tahoma"/>
                <a:cs typeface="Tahoma"/>
                <a:sym typeface="Tahoma"/>
              </a:rPr>
              <a:t>*ref</a:t>
            </a:r>
            <a:r>
              <a:rPr lang="en-US" sz="1800" b="0">
                <a:solidFill>
                  <a:schemeClr val="dk1"/>
                </a:solidFill>
                <a:latin typeface="Tahoma"/>
                <a:ea typeface="Tahoma"/>
                <a:cs typeface="Tahoma"/>
                <a:sym typeface="Tahoma"/>
              </a:rPr>
              <a:t>;</a:t>
            </a:r>
            <a:endParaRPr/>
          </a:p>
          <a:p>
            <a:pPr marL="0" marR="0" lvl="0" indent="0" algn="l" rtl="0">
              <a:spcBef>
                <a:spcPts val="0"/>
              </a:spcBef>
              <a:spcAft>
                <a:spcPts val="0"/>
              </a:spcAft>
              <a:buClr>
                <a:schemeClr val="dk1"/>
              </a:buClr>
              <a:buSzPts val="1800"/>
              <a:buFont typeface="Tahoma"/>
              <a:buNone/>
            </a:pPr>
            <a:r>
              <a:rPr lang="en-US" sz="1800" b="0">
                <a:solidFill>
                  <a:schemeClr val="dk1"/>
                </a:solidFill>
                <a:latin typeface="Tahoma"/>
                <a:ea typeface="Tahoma"/>
                <a:cs typeface="Tahoma"/>
                <a:sym typeface="Tahoma"/>
              </a:rPr>
              <a:t>ref = &amp;x;</a:t>
            </a:r>
            <a:endParaRPr/>
          </a:p>
        </p:txBody>
      </p:sp>
      <p:sp>
        <p:nvSpPr>
          <p:cNvPr id="770" name="Google Shape;770;p64"/>
          <p:cNvSpPr txBox="1"/>
          <p:nvPr/>
        </p:nvSpPr>
        <p:spPr>
          <a:xfrm>
            <a:off x="5969000" y="5334000"/>
            <a:ext cx="1444625" cy="641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Tahoma"/>
              <a:buNone/>
            </a:pPr>
            <a:r>
              <a:rPr lang="en-US" sz="1800" b="0">
                <a:solidFill>
                  <a:schemeClr val="dk1"/>
                </a:solidFill>
                <a:latin typeface="Tahoma"/>
                <a:ea typeface="Tahoma"/>
                <a:cs typeface="Tahoma"/>
                <a:sym typeface="Tahoma"/>
              </a:rPr>
              <a:t>int x = 9;</a:t>
            </a:r>
            <a:endParaRPr/>
          </a:p>
          <a:p>
            <a:pPr marL="0" marR="0" lvl="0" indent="0" algn="l" rtl="0">
              <a:spcBef>
                <a:spcPts val="0"/>
              </a:spcBef>
              <a:spcAft>
                <a:spcPts val="0"/>
              </a:spcAft>
              <a:buClr>
                <a:schemeClr val="dk1"/>
              </a:buClr>
              <a:buSzPts val="1800"/>
              <a:buFont typeface="Tahoma"/>
              <a:buNone/>
            </a:pPr>
            <a:r>
              <a:rPr lang="en-US" sz="1800" b="0">
                <a:solidFill>
                  <a:schemeClr val="dk1"/>
                </a:solidFill>
                <a:latin typeface="Tahoma"/>
                <a:ea typeface="Tahoma"/>
                <a:cs typeface="Tahoma"/>
                <a:sym typeface="Tahoma"/>
              </a:rPr>
              <a:t>int </a:t>
            </a:r>
            <a:r>
              <a:rPr lang="en-US" sz="1800" b="0">
                <a:solidFill>
                  <a:srgbClr val="FF0000"/>
                </a:solidFill>
                <a:latin typeface="Tahoma"/>
                <a:ea typeface="Tahoma"/>
                <a:cs typeface="Tahoma"/>
                <a:sym typeface="Tahoma"/>
              </a:rPr>
              <a:t>&amp;ref</a:t>
            </a:r>
            <a:r>
              <a:rPr lang="en-US" sz="1800" b="0">
                <a:solidFill>
                  <a:schemeClr val="dk1"/>
                </a:solidFill>
                <a:latin typeface="Tahoma"/>
                <a:ea typeface="Tahoma"/>
                <a:cs typeface="Tahoma"/>
                <a:sym typeface="Tahoma"/>
              </a:rPr>
              <a:t> = x;</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6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Reference Variables</a:t>
            </a:r>
            <a:endParaRPr/>
          </a:p>
        </p:txBody>
      </p:sp>
      <p:sp>
        <p:nvSpPr>
          <p:cNvPr id="777" name="Google Shape;777;p65"/>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2040"/>
              <a:buChar char="⚫"/>
            </a:pPr>
            <a:r>
              <a:rPr lang="en-US" sz="2400"/>
              <a:t>A </a:t>
            </a:r>
            <a:r>
              <a:rPr lang="en-US" sz="2400">
                <a:solidFill>
                  <a:schemeClr val="hlink"/>
                </a:solidFill>
              </a:rPr>
              <a:t>reference</a:t>
            </a:r>
            <a:r>
              <a:rPr lang="en-US" sz="2400"/>
              <a:t> </a:t>
            </a:r>
            <a:r>
              <a:rPr lang="en-US" sz="2400">
                <a:solidFill>
                  <a:schemeClr val="hlink"/>
                </a:solidFill>
              </a:rPr>
              <a:t>variable</a:t>
            </a:r>
            <a:r>
              <a:rPr lang="en-US" sz="2400"/>
              <a:t> serves as an alternative name for an object</a:t>
            </a:r>
            <a:endParaRPr/>
          </a:p>
          <a:p>
            <a:pPr marL="274320" lvl="0" indent="-274320" algn="l" rtl="0">
              <a:lnSpc>
                <a:spcPct val="90000"/>
              </a:lnSpc>
              <a:spcBef>
                <a:spcPts val="580"/>
              </a:spcBef>
              <a:spcAft>
                <a:spcPts val="0"/>
              </a:spcAft>
              <a:buSzPts val="2040"/>
              <a:buFont typeface="Arial"/>
              <a:buNone/>
            </a:pPr>
            <a:endParaRPr sz="2400"/>
          </a:p>
          <a:p>
            <a:pPr marL="822960" lvl="2" indent="-228600" algn="l" rtl="0">
              <a:lnSpc>
                <a:spcPct val="90000"/>
              </a:lnSpc>
              <a:spcBef>
                <a:spcPts val="370"/>
              </a:spcBef>
              <a:spcAft>
                <a:spcPts val="0"/>
              </a:spcAft>
              <a:buSzPts val="1785"/>
              <a:buFont typeface="Noto Sans Symbols"/>
              <a:buNone/>
            </a:pPr>
            <a:r>
              <a:rPr lang="en-US" sz="2100">
                <a:latin typeface="Courier New"/>
                <a:ea typeface="Courier New"/>
                <a:cs typeface="Courier New"/>
                <a:sym typeface="Courier New"/>
              </a:rPr>
              <a:t>int m = 10;</a:t>
            </a:r>
            <a:endParaRPr/>
          </a:p>
          <a:p>
            <a:pPr marL="822960" lvl="2" indent="-228600" algn="l" rtl="0">
              <a:lnSpc>
                <a:spcPct val="90000"/>
              </a:lnSpc>
              <a:spcBef>
                <a:spcPts val="370"/>
              </a:spcBef>
              <a:spcAft>
                <a:spcPts val="0"/>
              </a:spcAft>
              <a:buSzPts val="1785"/>
              <a:buFont typeface="Noto Sans Symbols"/>
              <a:buNone/>
            </a:pPr>
            <a:r>
              <a:rPr lang="en-US" sz="2100">
                <a:solidFill>
                  <a:srgbClr val="FF0000"/>
                </a:solidFill>
                <a:latin typeface="Courier New"/>
                <a:ea typeface="Courier New"/>
                <a:cs typeface="Courier New"/>
                <a:sym typeface="Courier New"/>
              </a:rPr>
              <a:t>int &amp;j = m;</a:t>
            </a:r>
            <a:r>
              <a:rPr lang="en-US" sz="2100">
                <a:latin typeface="Courier New"/>
                <a:ea typeface="Courier New"/>
                <a:cs typeface="Courier New"/>
                <a:sym typeface="Courier New"/>
              </a:rPr>
              <a:t>  // j is a reference variable</a:t>
            </a:r>
            <a:endParaRPr/>
          </a:p>
          <a:p>
            <a:pPr marL="822960" lvl="2" indent="-228600" algn="l" rtl="0">
              <a:lnSpc>
                <a:spcPct val="90000"/>
              </a:lnSpc>
              <a:spcBef>
                <a:spcPts val="370"/>
              </a:spcBef>
              <a:spcAft>
                <a:spcPts val="0"/>
              </a:spcAft>
              <a:buSzPts val="1785"/>
              <a:buFont typeface="Noto Sans Symbols"/>
              <a:buNone/>
            </a:pPr>
            <a:r>
              <a:rPr lang="en-US" sz="2100">
                <a:latin typeface="Courier New"/>
                <a:ea typeface="Courier New"/>
                <a:cs typeface="Courier New"/>
                <a:sym typeface="Courier New"/>
              </a:rPr>
              <a:t>cout &lt;&lt; “value of m = “ &lt;&lt; m &lt;&lt; endl; </a:t>
            </a:r>
            <a:endParaRPr/>
          </a:p>
          <a:p>
            <a:pPr marL="822960" lvl="2" indent="-228600" algn="l" rtl="0">
              <a:lnSpc>
                <a:spcPct val="90000"/>
              </a:lnSpc>
              <a:spcBef>
                <a:spcPts val="370"/>
              </a:spcBef>
              <a:spcAft>
                <a:spcPts val="0"/>
              </a:spcAft>
              <a:buSzPts val="1785"/>
              <a:buFont typeface="Noto Sans Symbols"/>
              <a:buNone/>
            </a:pPr>
            <a:r>
              <a:rPr lang="en-US" sz="2100">
                <a:latin typeface="Courier New"/>
                <a:ea typeface="Courier New"/>
                <a:cs typeface="Courier New"/>
                <a:sym typeface="Courier New"/>
              </a:rPr>
              <a:t>                  //print 10</a:t>
            </a:r>
            <a:endParaRPr/>
          </a:p>
          <a:p>
            <a:pPr marL="822960" lvl="2" indent="-228600" algn="l" rtl="0">
              <a:lnSpc>
                <a:spcPct val="90000"/>
              </a:lnSpc>
              <a:spcBef>
                <a:spcPts val="370"/>
              </a:spcBef>
              <a:spcAft>
                <a:spcPts val="0"/>
              </a:spcAft>
              <a:buSzPts val="1785"/>
              <a:buFont typeface="Noto Sans Symbols"/>
              <a:buNone/>
            </a:pPr>
            <a:r>
              <a:rPr lang="en-US" sz="2100">
                <a:latin typeface="Courier New"/>
                <a:ea typeface="Courier New"/>
                <a:cs typeface="Courier New"/>
                <a:sym typeface="Courier New"/>
              </a:rPr>
              <a:t>j = 18;</a:t>
            </a:r>
            <a:endParaRPr/>
          </a:p>
          <a:p>
            <a:pPr marL="822960" lvl="2" indent="-228600" algn="l" rtl="0">
              <a:lnSpc>
                <a:spcPct val="90000"/>
              </a:lnSpc>
              <a:spcBef>
                <a:spcPts val="370"/>
              </a:spcBef>
              <a:spcAft>
                <a:spcPts val="0"/>
              </a:spcAft>
              <a:buSzPts val="1785"/>
              <a:buFont typeface="Noto Sans Symbols"/>
              <a:buNone/>
            </a:pPr>
            <a:r>
              <a:rPr lang="en-US" sz="2100">
                <a:latin typeface="Courier New"/>
                <a:ea typeface="Courier New"/>
                <a:cs typeface="Courier New"/>
                <a:sym typeface="Courier New"/>
              </a:rPr>
              <a:t>cout &lt;&lt; “value of m = “ &lt;&lt; m &lt;&lt; endl; </a:t>
            </a:r>
            <a:endParaRPr/>
          </a:p>
          <a:p>
            <a:pPr marL="822960" lvl="2" indent="-228600" algn="l" rtl="0">
              <a:lnSpc>
                <a:spcPct val="90000"/>
              </a:lnSpc>
              <a:spcBef>
                <a:spcPts val="370"/>
              </a:spcBef>
              <a:spcAft>
                <a:spcPts val="0"/>
              </a:spcAft>
              <a:buSzPts val="1785"/>
              <a:buFont typeface="Noto Sans Symbols"/>
              <a:buNone/>
            </a:pPr>
            <a:r>
              <a:rPr lang="en-US" sz="2100">
                <a:latin typeface="Courier New"/>
                <a:ea typeface="Courier New"/>
                <a:cs typeface="Courier New"/>
                <a:sym typeface="Courier New"/>
              </a:rPr>
              <a:t>     // print 18</a:t>
            </a:r>
            <a:endParaRPr sz="2100">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6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Reference Variables</a:t>
            </a:r>
            <a:endParaRPr/>
          </a:p>
        </p:txBody>
      </p:sp>
      <p:sp>
        <p:nvSpPr>
          <p:cNvPr id="784" name="Google Shape;784;p66"/>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A </a:t>
            </a:r>
            <a:r>
              <a:rPr lang="en-US">
                <a:solidFill>
                  <a:schemeClr val="hlink"/>
                </a:solidFill>
              </a:rPr>
              <a:t>reference variable</a:t>
            </a:r>
            <a:r>
              <a:rPr lang="en-US"/>
              <a:t> always refers to the same object. Assigning a reference variable with a new value actually changes the value of the referred object.</a:t>
            </a:r>
            <a:endParaRPr/>
          </a:p>
          <a:p>
            <a:pPr marL="274320" lvl="0" indent="-274320" algn="l" rtl="0">
              <a:spcBef>
                <a:spcPts val="580"/>
              </a:spcBef>
              <a:spcAft>
                <a:spcPts val="0"/>
              </a:spcAft>
              <a:buSzPts val="2210"/>
              <a:buChar char="⚫"/>
            </a:pPr>
            <a:r>
              <a:rPr lang="en-US">
                <a:solidFill>
                  <a:schemeClr val="hlink"/>
                </a:solidFill>
              </a:rPr>
              <a:t>Reference</a:t>
            </a:r>
            <a:r>
              <a:rPr lang="en-US"/>
              <a:t> variables are commonly used for parameter passing to a function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6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Traditional Pointer Usage</a:t>
            </a:r>
            <a:endParaRPr/>
          </a:p>
        </p:txBody>
      </p:sp>
      <p:sp>
        <p:nvSpPr>
          <p:cNvPr id="791" name="Google Shape;791;p67"/>
          <p:cNvSpPr txBox="1">
            <a:spLocks noGrp="1"/>
          </p:cNvSpPr>
          <p:nvPr>
            <p:ph type="body" idx="1"/>
          </p:nvPr>
        </p:nvSpPr>
        <p:spPr>
          <a:xfrm>
            <a:off x="609600" y="1828800"/>
            <a:ext cx="8305800" cy="4114800"/>
          </a:xfrm>
          <a:prstGeom prst="rect">
            <a:avLst/>
          </a:prstGeom>
          <a:noFill/>
          <a:ln>
            <a:noFill/>
          </a:ln>
        </p:spPr>
        <p:txBody>
          <a:bodyPr spcFirstLastPara="1" wrap="square" lIns="91425" tIns="45700" rIns="91425" bIns="45700" anchor="t" anchorCtr="0">
            <a:normAutofit lnSpcReduction="10000"/>
          </a:bodyPr>
          <a:lstStyle/>
          <a:p>
            <a:pPr marL="274320" lvl="0" indent="-274320" algn="l" rtl="0">
              <a:lnSpc>
                <a:spcPct val="90000"/>
              </a:lnSpc>
              <a:spcBef>
                <a:spcPts val="0"/>
              </a:spcBef>
              <a:spcAft>
                <a:spcPts val="0"/>
              </a:spcAft>
              <a:buSzPts val="2040"/>
              <a:buFont typeface="Arial"/>
              <a:buNone/>
            </a:pPr>
            <a:r>
              <a:rPr lang="en-US" sz="2400">
                <a:latin typeface="Courier New"/>
                <a:ea typeface="Courier New"/>
                <a:cs typeface="Courier New"/>
                <a:sym typeface="Courier New"/>
              </a:rPr>
              <a:t>void IndirectSwap(</a:t>
            </a:r>
            <a:r>
              <a:rPr lang="en-US" sz="2400">
                <a:solidFill>
                  <a:srgbClr val="FF0000"/>
                </a:solidFill>
                <a:latin typeface="Courier New"/>
                <a:ea typeface="Courier New"/>
                <a:cs typeface="Courier New"/>
                <a:sym typeface="Courier New"/>
              </a:rPr>
              <a:t>char *Ptr1</a:t>
            </a:r>
            <a:r>
              <a:rPr lang="en-US" sz="2400">
                <a:latin typeface="Courier New"/>
                <a:ea typeface="Courier New"/>
                <a:cs typeface="Courier New"/>
                <a:sym typeface="Courier New"/>
              </a:rPr>
              <a:t>, </a:t>
            </a:r>
            <a:r>
              <a:rPr lang="en-US" sz="2400">
                <a:solidFill>
                  <a:srgbClr val="FF0000"/>
                </a:solidFill>
                <a:latin typeface="Courier New"/>
                <a:ea typeface="Courier New"/>
                <a:cs typeface="Courier New"/>
                <a:sym typeface="Courier New"/>
              </a:rPr>
              <a:t>char *Ptr2</a:t>
            </a:r>
            <a:r>
              <a:rPr lang="en-US" sz="2400">
                <a:latin typeface="Courier New"/>
                <a:ea typeface="Courier New"/>
                <a:cs typeface="Courier New"/>
                <a:sym typeface="Courier New"/>
              </a:rPr>
              <a:t>){</a:t>
            </a:r>
            <a:endParaRPr/>
          </a:p>
          <a:p>
            <a:pPr marL="548640" lvl="1" indent="-228600" algn="l" rtl="0">
              <a:lnSpc>
                <a:spcPct val="90000"/>
              </a:lnSpc>
              <a:spcBef>
                <a:spcPts val="370"/>
              </a:spcBef>
              <a:spcAft>
                <a:spcPts val="0"/>
              </a:spcAft>
              <a:buSzPts val="1700"/>
              <a:buFont typeface="Arial"/>
              <a:buNone/>
            </a:pPr>
            <a:r>
              <a:rPr lang="en-US" sz="2000">
                <a:latin typeface="Courier New"/>
                <a:ea typeface="Courier New"/>
                <a:cs typeface="Courier New"/>
                <a:sym typeface="Courier New"/>
              </a:rPr>
              <a:t>char temp = *Ptr1;</a:t>
            </a:r>
            <a:endParaRPr/>
          </a:p>
          <a:p>
            <a:pPr marL="548640" lvl="1" indent="-228600" algn="l" rtl="0">
              <a:lnSpc>
                <a:spcPct val="90000"/>
              </a:lnSpc>
              <a:spcBef>
                <a:spcPts val="370"/>
              </a:spcBef>
              <a:spcAft>
                <a:spcPts val="0"/>
              </a:spcAft>
              <a:buSzPts val="1700"/>
              <a:buFont typeface="Arial"/>
              <a:buNone/>
            </a:pPr>
            <a:r>
              <a:rPr lang="en-US" sz="2000">
                <a:latin typeface="Courier New"/>
                <a:ea typeface="Courier New"/>
                <a:cs typeface="Courier New"/>
                <a:sym typeface="Courier New"/>
              </a:rPr>
              <a:t>*Ptr1 = *Ptr2;</a:t>
            </a:r>
            <a:endParaRPr/>
          </a:p>
          <a:p>
            <a:pPr marL="548640" lvl="1" indent="-228600" algn="l" rtl="0">
              <a:lnSpc>
                <a:spcPct val="90000"/>
              </a:lnSpc>
              <a:spcBef>
                <a:spcPts val="370"/>
              </a:spcBef>
              <a:spcAft>
                <a:spcPts val="0"/>
              </a:spcAft>
              <a:buSzPts val="1700"/>
              <a:buFont typeface="Arial"/>
              <a:buNone/>
            </a:pPr>
            <a:r>
              <a:rPr lang="en-US" sz="2000">
                <a:latin typeface="Courier New"/>
                <a:ea typeface="Courier New"/>
                <a:cs typeface="Courier New"/>
                <a:sym typeface="Courier New"/>
              </a:rPr>
              <a:t>*Ptr2 = temp;</a:t>
            </a:r>
            <a:endParaRPr/>
          </a:p>
          <a:p>
            <a:pPr marL="274320" lvl="0" indent="-274320" algn="l" rtl="0">
              <a:lnSpc>
                <a:spcPct val="90000"/>
              </a:lnSpc>
              <a:spcBef>
                <a:spcPts val="580"/>
              </a:spcBef>
              <a:spcAft>
                <a:spcPts val="0"/>
              </a:spcAft>
              <a:buSzPts val="2040"/>
              <a:buFont typeface="Arial"/>
              <a:buNone/>
            </a:pPr>
            <a:r>
              <a:rPr lang="en-US" sz="2400">
                <a:latin typeface="Courier New"/>
                <a:ea typeface="Courier New"/>
                <a:cs typeface="Courier New"/>
                <a:sym typeface="Courier New"/>
              </a:rPr>
              <a:t>}</a:t>
            </a:r>
            <a:endParaRPr/>
          </a:p>
          <a:p>
            <a:pPr marL="274320" lvl="0" indent="-274320" algn="l" rtl="0">
              <a:lnSpc>
                <a:spcPct val="90000"/>
              </a:lnSpc>
              <a:spcBef>
                <a:spcPts val="580"/>
              </a:spcBef>
              <a:spcAft>
                <a:spcPts val="0"/>
              </a:spcAft>
              <a:buSzPts val="2040"/>
              <a:buFont typeface="Arial"/>
              <a:buNone/>
            </a:pPr>
            <a:r>
              <a:rPr lang="en-US" sz="2400">
                <a:latin typeface="Courier New"/>
                <a:ea typeface="Courier New"/>
                <a:cs typeface="Courier New"/>
                <a:sym typeface="Courier New"/>
              </a:rPr>
              <a:t>int main() {</a:t>
            </a:r>
            <a:endParaRPr/>
          </a:p>
          <a:p>
            <a:pPr marL="548640" lvl="1" indent="-228600" algn="l" rtl="0">
              <a:lnSpc>
                <a:spcPct val="90000"/>
              </a:lnSpc>
              <a:spcBef>
                <a:spcPts val="370"/>
              </a:spcBef>
              <a:spcAft>
                <a:spcPts val="0"/>
              </a:spcAft>
              <a:buSzPts val="1700"/>
              <a:buFont typeface="Arial"/>
              <a:buNone/>
            </a:pPr>
            <a:r>
              <a:rPr lang="en-US" sz="2000">
                <a:latin typeface="Courier New"/>
                <a:ea typeface="Courier New"/>
                <a:cs typeface="Courier New"/>
                <a:sym typeface="Courier New"/>
              </a:rPr>
              <a:t>char a = 'y';</a:t>
            </a:r>
            <a:endParaRPr/>
          </a:p>
          <a:p>
            <a:pPr marL="548640" lvl="1" indent="-228600" algn="l" rtl="0">
              <a:lnSpc>
                <a:spcPct val="90000"/>
              </a:lnSpc>
              <a:spcBef>
                <a:spcPts val="370"/>
              </a:spcBef>
              <a:spcAft>
                <a:spcPts val="0"/>
              </a:spcAft>
              <a:buSzPts val="1700"/>
              <a:buFont typeface="Arial"/>
              <a:buNone/>
            </a:pPr>
            <a:r>
              <a:rPr lang="en-US" sz="2000">
                <a:latin typeface="Courier New"/>
                <a:ea typeface="Courier New"/>
                <a:cs typeface="Courier New"/>
                <a:sym typeface="Courier New"/>
              </a:rPr>
              <a:t>char b = 'n';</a:t>
            </a:r>
            <a:endParaRPr/>
          </a:p>
          <a:p>
            <a:pPr marL="548640" lvl="1" indent="-228600" algn="l" rtl="0">
              <a:lnSpc>
                <a:spcPct val="90000"/>
              </a:lnSpc>
              <a:spcBef>
                <a:spcPts val="370"/>
              </a:spcBef>
              <a:spcAft>
                <a:spcPts val="0"/>
              </a:spcAft>
              <a:buSzPts val="1700"/>
              <a:buFont typeface="Arial"/>
              <a:buNone/>
            </a:pPr>
            <a:r>
              <a:rPr lang="en-US" sz="2000">
                <a:latin typeface="Courier New"/>
                <a:ea typeface="Courier New"/>
                <a:cs typeface="Courier New"/>
                <a:sym typeface="Courier New"/>
              </a:rPr>
              <a:t>IndirectSwap(</a:t>
            </a:r>
            <a:r>
              <a:rPr lang="en-US" sz="2000">
                <a:solidFill>
                  <a:srgbClr val="FF0000"/>
                </a:solidFill>
                <a:latin typeface="Courier New"/>
                <a:ea typeface="Courier New"/>
                <a:cs typeface="Courier New"/>
                <a:sym typeface="Courier New"/>
              </a:rPr>
              <a:t>&amp;a</a:t>
            </a:r>
            <a:r>
              <a:rPr lang="en-US" sz="2000">
                <a:latin typeface="Courier New"/>
                <a:ea typeface="Courier New"/>
                <a:cs typeface="Courier New"/>
                <a:sym typeface="Courier New"/>
              </a:rPr>
              <a:t>, </a:t>
            </a:r>
            <a:r>
              <a:rPr lang="en-US" sz="2000">
                <a:solidFill>
                  <a:srgbClr val="FF0000"/>
                </a:solidFill>
                <a:latin typeface="Courier New"/>
                <a:ea typeface="Courier New"/>
                <a:cs typeface="Courier New"/>
                <a:sym typeface="Courier New"/>
              </a:rPr>
              <a:t>&amp;b</a:t>
            </a:r>
            <a:r>
              <a:rPr lang="en-US" sz="2000">
                <a:latin typeface="Courier New"/>
                <a:ea typeface="Courier New"/>
                <a:cs typeface="Courier New"/>
                <a:sym typeface="Courier New"/>
              </a:rPr>
              <a:t>);</a:t>
            </a:r>
            <a:endParaRPr/>
          </a:p>
          <a:p>
            <a:pPr marL="548640" lvl="1" indent="-228600" algn="l" rtl="0">
              <a:lnSpc>
                <a:spcPct val="90000"/>
              </a:lnSpc>
              <a:spcBef>
                <a:spcPts val="370"/>
              </a:spcBef>
              <a:spcAft>
                <a:spcPts val="0"/>
              </a:spcAft>
              <a:buSzPts val="1700"/>
              <a:buFont typeface="Arial"/>
              <a:buNone/>
            </a:pPr>
            <a:r>
              <a:rPr lang="en-US" sz="2000">
                <a:latin typeface="Courier New"/>
                <a:ea typeface="Courier New"/>
                <a:cs typeface="Courier New"/>
                <a:sym typeface="Courier New"/>
              </a:rPr>
              <a:t>cout &lt;&lt; a &lt;&lt; b &lt;&lt; endl;</a:t>
            </a:r>
            <a:endParaRPr/>
          </a:p>
          <a:p>
            <a:pPr marL="548640" lvl="1" indent="-228600" algn="l" rtl="0">
              <a:lnSpc>
                <a:spcPct val="90000"/>
              </a:lnSpc>
              <a:spcBef>
                <a:spcPts val="370"/>
              </a:spcBef>
              <a:spcAft>
                <a:spcPts val="0"/>
              </a:spcAft>
              <a:buSzPts val="1700"/>
              <a:buFont typeface="Arial"/>
              <a:buNone/>
            </a:pPr>
            <a:r>
              <a:rPr lang="en-US" sz="2000">
                <a:latin typeface="Courier New"/>
                <a:ea typeface="Courier New"/>
                <a:cs typeface="Courier New"/>
                <a:sym typeface="Courier New"/>
              </a:rPr>
              <a:t>return 0;</a:t>
            </a:r>
            <a:endParaRPr/>
          </a:p>
          <a:p>
            <a:pPr marL="274320" lvl="0" indent="-274320" algn="l" rtl="0">
              <a:lnSpc>
                <a:spcPct val="90000"/>
              </a:lnSpc>
              <a:spcBef>
                <a:spcPts val="580"/>
              </a:spcBef>
              <a:spcAft>
                <a:spcPts val="0"/>
              </a:spcAft>
              <a:buSzPts val="2040"/>
              <a:buFont typeface="Arial"/>
              <a:buNone/>
            </a:pPr>
            <a:r>
              <a:rPr lang="en-US" sz="2400">
                <a:latin typeface="Courier New"/>
                <a:ea typeface="Courier New"/>
                <a:cs typeface="Courier New"/>
                <a:sym typeface="Courier New"/>
              </a:rPr>
              <a:t>}</a:t>
            </a:r>
            <a:endParaRPr/>
          </a:p>
          <a:p>
            <a:pPr marL="274320" lvl="0" indent="-144780" algn="l" rtl="0">
              <a:lnSpc>
                <a:spcPct val="90000"/>
              </a:lnSpc>
              <a:spcBef>
                <a:spcPts val="580"/>
              </a:spcBef>
              <a:spcAft>
                <a:spcPts val="0"/>
              </a:spcAft>
              <a:buSzPts val="2040"/>
              <a:buNone/>
            </a:pPr>
            <a:endParaRPr sz="2400">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6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Pass by Reference</a:t>
            </a:r>
            <a:endParaRPr/>
          </a:p>
        </p:txBody>
      </p:sp>
      <p:sp>
        <p:nvSpPr>
          <p:cNvPr id="798" name="Google Shape;798;p68"/>
          <p:cNvSpPr txBox="1">
            <a:spLocks noGrp="1"/>
          </p:cNvSpPr>
          <p:nvPr>
            <p:ph type="body" idx="1"/>
          </p:nvPr>
        </p:nvSpPr>
        <p:spPr>
          <a:xfrm>
            <a:off x="647700" y="2139125"/>
            <a:ext cx="7848600" cy="4114800"/>
          </a:xfrm>
          <a:prstGeom prst="rect">
            <a:avLst/>
          </a:prstGeom>
          <a:noFill/>
          <a:ln>
            <a:noFill/>
          </a:ln>
        </p:spPr>
        <p:txBody>
          <a:bodyPr spcFirstLastPara="1" wrap="square" lIns="91425" tIns="45700" rIns="91425" bIns="45700" anchor="t" anchorCtr="0">
            <a:normAutofit lnSpcReduction="10000"/>
          </a:bodyPr>
          <a:lstStyle/>
          <a:p>
            <a:pPr marL="274320" lvl="0" indent="-274320" algn="l" rtl="0">
              <a:lnSpc>
                <a:spcPct val="90000"/>
              </a:lnSpc>
              <a:spcBef>
                <a:spcPts val="0"/>
              </a:spcBef>
              <a:spcAft>
                <a:spcPts val="0"/>
              </a:spcAft>
              <a:buSzPts val="2040"/>
              <a:buFont typeface="Arial"/>
              <a:buNone/>
            </a:pPr>
            <a:r>
              <a:rPr lang="en-US" sz="2400">
                <a:latin typeface="Courier New"/>
                <a:ea typeface="Courier New"/>
                <a:cs typeface="Courier New"/>
                <a:sym typeface="Courier New"/>
              </a:rPr>
              <a:t>void IndirectSwap(</a:t>
            </a:r>
            <a:r>
              <a:rPr lang="en-US" sz="2400">
                <a:solidFill>
                  <a:srgbClr val="FF0000"/>
                </a:solidFill>
                <a:latin typeface="Courier New"/>
                <a:ea typeface="Courier New"/>
                <a:cs typeface="Courier New"/>
                <a:sym typeface="Courier New"/>
              </a:rPr>
              <a:t>char&amp; y</a:t>
            </a:r>
            <a:r>
              <a:rPr lang="en-US" sz="2400">
                <a:latin typeface="Courier New"/>
                <a:ea typeface="Courier New"/>
                <a:cs typeface="Courier New"/>
                <a:sym typeface="Courier New"/>
              </a:rPr>
              <a:t>, </a:t>
            </a:r>
            <a:r>
              <a:rPr lang="en-US" sz="2400">
                <a:solidFill>
                  <a:srgbClr val="FF0000"/>
                </a:solidFill>
                <a:latin typeface="Courier New"/>
                <a:ea typeface="Courier New"/>
                <a:cs typeface="Courier New"/>
                <a:sym typeface="Courier New"/>
              </a:rPr>
              <a:t>char&amp; z</a:t>
            </a:r>
            <a:r>
              <a:rPr lang="en-US" sz="2400">
                <a:latin typeface="Courier New"/>
                <a:ea typeface="Courier New"/>
                <a:cs typeface="Courier New"/>
                <a:sym typeface="Courier New"/>
              </a:rPr>
              <a:t>) {</a:t>
            </a:r>
            <a:endParaRPr/>
          </a:p>
          <a:p>
            <a:pPr marL="548640" lvl="1" indent="-228600" algn="l" rtl="0">
              <a:lnSpc>
                <a:spcPct val="90000"/>
              </a:lnSpc>
              <a:spcBef>
                <a:spcPts val="370"/>
              </a:spcBef>
              <a:spcAft>
                <a:spcPts val="0"/>
              </a:spcAft>
              <a:buSzPts val="1700"/>
              <a:buFont typeface="Arial"/>
              <a:buNone/>
            </a:pPr>
            <a:r>
              <a:rPr lang="en-US" sz="2000">
                <a:latin typeface="Courier New"/>
                <a:ea typeface="Courier New"/>
                <a:cs typeface="Courier New"/>
                <a:sym typeface="Courier New"/>
              </a:rPr>
              <a:t>char temp = y;</a:t>
            </a:r>
            <a:endParaRPr/>
          </a:p>
          <a:p>
            <a:pPr marL="548640" lvl="1" indent="-228600" algn="l" rtl="0">
              <a:lnSpc>
                <a:spcPct val="90000"/>
              </a:lnSpc>
              <a:spcBef>
                <a:spcPts val="370"/>
              </a:spcBef>
              <a:spcAft>
                <a:spcPts val="0"/>
              </a:spcAft>
              <a:buSzPts val="1700"/>
              <a:buFont typeface="Arial"/>
              <a:buNone/>
            </a:pPr>
            <a:r>
              <a:rPr lang="en-US" sz="2000">
                <a:latin typeface="Courier New"/>
                <a:ea typeface="Courier New"/>
                <a:cs typeface="Courier New"/>
                <a:sym typeface="Courier New"/>
              </a:rPr>
              <a:t>y = z;</a:t>
            </a:r>
            <a:endParaRPr/>
          </a:p>
          <a:p>
            <a:pPr marL="548640" lvl="1" indent="-228600" algn="l" rtl="0">
              <a:lnSpc>
                <a:spcPct val="90000"/>
              </a:lnSpc>
              <a:spcBef>
                <a:spcPts val="370"/>
              </a:spcBef>
              <a:spcAft>
                <a:spcPts val="0"/>
              </a:spcAft>
              <a:buSzPts val="1700"/>
              <a:buFont typeface="Arial"/>
              <a:buNone/>
            </a:pPr>
            <a:r>
              <a:rPr lang="en-US" sz="2000">
                <a:latin typeface="Courier New"/>
                <a:ea typeface="Courier New"/>
                <a:cs typeface="Courier New"/>
                <a:sym typeface="Courier New"/>
              </a:rPr>
              <a:t>z = temp;</a:t>
            </a:r>
            <a:endParaRPr/>
          </a:p>
          <a:p>
            <a:pPr marL="274320" lvl="0" indent="-274320" algn="l" rtl="0">
              <a:lnSpc>
                <a:spcPct val="90000"/>
              </a:lnSpc>
              <a:spcBef>
                <a:spcPts val="580"/>
              </a:spcBef>
              <a:spcAft>
                <a:spcPts val="0"/>
              </a:spcAft>
              <a:buSzPts val="2040"/>
              <a:buFont typeface="Arial"/>
              <a:buNone/>
            </a:pPr>
            <a:r>
              <a:rPr lang="en-US" sz="2400">
                <a:latin typeface="Courier New"/>
                <a:ea typeface="Courier New"/>
                <a:cs typeface="Courier New"/>
                <a:sym typeface="Courier New"/>
              </a:rPr>
              <a:t>}</a:t>
            </a:r>
            <a:endParaRPr/>
          </a:p>
          <a:p>
            <a:pPr marL="274320" lvl="0" indent="-274320" algn="l" rtl="0">
              <a:lnSpc>
                <a:spcPct val="90000"/>
              </a:lnSpc>
              <a:spcBef>
                <a:spcPts val="580"/>
              </a:spcBef>
              <a:spcAft>
                <a:spcPts val="0"/>
              </a:spcAft>
              <a:buSzPts val="2040"/>
              <a:buFont typeface="Arial"/>
              <a:buNone/>
            </a:pPr>
            <a:r>
              <a:rPr lang="en-US" sz="2400">
                <a:latin typeface="Courier New"/>
                <a:ea typeface="Courier New"/>
                <a:cs typeface="Courier New"/>
                <a:sym typeface="Courier New"/>
              </a:rPr>
              <a:t>int main() {</a:t>
            </a:r>
            <a:endParaRPr/>
          </a:p>
          <a:p>
            <a:pPr marL="548640" lvl="1" indent="-228600" algn="l" rtl="0">
              <a:lnSpc>
                <a:spcPct val="90000"/>
              </a:lnSpc>
              <a:spcBef>
                <a:spcPts val="370"/>
              </a:spcBef>
              <a:spcAft>
                <a:spcPts val="0"/>
              </a:spcAft>
              <a:buSzPts val="1700"/>
              <a:buFont typeface="Arial"/>
              <a:buNone/>
            </a:pPr>
            <a:r>
              <a:rPr lang="en-US" sz="2000">
                <a:latin typeface="Courier New"/>
                <a:ea typeface="Courier New"/>
                <a:cs typeface="Courier New"/>
                <a:sym typeface="Courier New"/>
              </a:rPr>
              <a:t>char a = 'y';</a:t>
            </a:r>
            <a:endParaRPr/>
          </a:p>
          <a:p>
            <a:pPr marL="548640" lvl="1" indent="-228600" algn="l" rtl="0">
              <a:lnSpc>
                <a:spcPct val="90000"/>
              </a:lnSpc>
              <a:spcBef>
                <a:spcPts val="370"/>
              </a:spcBef>
              <a:spcAft>
                <a:spcPts val="0"/>
              </a:spcAft>
              <a:buSzPts val="1700"/>
              <a:buFont typeface="Arial"/>
              <a:buNone/>
            </a:pPr>
            <a:r>
              <a:rPr lang="en-US" sz="2000">
                <a:latin typeface="Courier New"/>
                <a:ea typeface="Courier New"/>
                <a:cs typeface="Courier New"/>
                <a:sym typeface="Courier New"/>
              </a:rPr>
              <a:t>char b = 'n';</a:t>
            </a:r>
            <a:endParaRPr/>
          </a:p>
          <a:p>
            <a:pPr marL="548640" lvl="1" indent="-228600" algn="l" rtl="0">
              <a:lnSpc>
                <a:spcPct val="90000"/>
              </a:lnSpc>
              <a:spcBef>
                <a:spcPts val="370"/>
              </a:spcBef>
              <a:spcAft>
                <a:spcPts val="0"/>
              </a:spcAft>
              <a:buSzPts val="1700"/>
              <a:buFont typeface="Arial"/>
              <a:buNone/>
            </a:pPr>
            <a:r>
              <a:rPr lang="en-US" sz="2000">
                <a:latin typeface="Courier New"/>
                <a:ea typeface="Courier New"/>
                <a:cs typeface="Courier New"/>
                <a:sym typeface="Courier New"/>
              </a:rPr>
              <a:t>IndirectSwap(</a:t>
            </a:r>
            <a:r>
              <a:rPr lang="en-US" sz="2000">
                <a:solidFill>
                  <a:srgbClr val="FF0000"/>
                </a:solidFill>
                <a:latin typeface="Courier New"/>
                <a:ea typeface="Courier New"/>
                <a:cs typeface="Courier New"/>
                <a:sym typeface="Courier New"/>
              </a:rPr>
              <a:t>a</a:t>
            </a:r>
            <a:r>
              <a:rPr lang="en-US" sz="2000">
                <a:latin typeface="Courier New"/>
                <a:ea typeface="Courier New"/>
                <a:cs typeface="Courier New"/>
                <a:sym typeface="Courier New"/>
              </a:rPr>
              <a:t>, </a:t>
            </a:r>
            <a:r>
              <a:rPr lang="en-US" sz="2000">
                <a:solidFill>
                  <a:srgbClr val="FF0000"/>
                </a:solidFill>
                <a:latin typeface="Courier New"/>
                <a:ea typeface="Courier New"/>
                <a:cs typeface="Courier New"/>
                <a:sym typeface="Courier New"/>
              </a:rPr>
              <a:t>b</a:t>
            </a:r>
            <a:r>
              <a:rPr lang="en-US" sz="2000">
                <a:latin typeface="Courier New"/>
                <a:ea typeface="Courier New"/>
                <a:cs typeface="Courier New"/>
                <a:sym typeface="Courier New"/>
              </a:rPr>
              <a:t>);</a:t>
            </a:r>
            <a:endParaRPr/>
          </a:p>
          <a:p>
            <a:pPr marL="548640" lvl="1" indent="-228600" algn="l" rtl="0">
              <a:lnSpc>
                <a:spcPct val="90000"/>
              </a:lnSpc>
              <a:spcBef>
                <a:spcPts val="370"/>
              </a:spcBef>
              <a:spcAft>
                <a:spcPts val="0"/>
              </a:spcAft>
              <a:buSzPts val="1700"/>
              <a:buFont typeface="Arial"/>
              <a:buNone/>
            </a:pPr>
            <a:r>
              <a:rPr lang="en-US" sz="2000">
                <a:latin typeface="Courier New"/>
                <a:ea typeface="Courier New"/>
                <a:cs typeface="Courier New"/>
                <a:sym typeface="Courier New"/>
              </a:rPr>
              <a:t>cout &lt;&lt; a &lt;&lt; b &lt;&lt; endl;</a:t>
            </a:r>
            <a:endParaRPr/>
          </a:p>
          <a:p>
            <a:pPr marL="548640" lvl="1" indent="-228600" algn="l" rtl="0">
              <a:lnSpc>
                <a:spcPct val="90000"/>
              </a:lnSpc>
              <a:spcBef>
                <a:spcPts val="370"/>
              </a:spcBef>
              <a:spcAft>
                <a:spcPts val="0"/>
              </a:spcAft>
              <a:buSzPts val="1700"/>
              <a:buFont typeface="Arial"/>
              <a:buNone/>
            </a:pPr>
            <a:r>
              <a:rPr lang="en-US" sz="2000">
                <a:latin typeface="Courier New"/>
                <a:ea typeface="Courier New"/>
                <a:cs typeface="Courier New"/>
                <a:sym typeface="Courier New"/>
              </a:rPr>
              <a:t>return 0;</a:t>
            </a:r>
            <a:endParaRPr/>
          </a:p>
          <a:p>
            <a:pPr marL="274320" lvl="0" indent="-274320" algn="l" rtl="0">
              <a:lnSpc>
                <a:spcPct val="90000"/>
              </a:lnSpc>
              <a:spcBef>
                <a:spcPts val="580"/>
              </a:spcBef>
              <a:spcAft>
                <a:spcPts val="0"/>
              </a:spcAft>
              <a:buSzPts val="2040"/>
              <a:buFont typeface="Arial"/>
              <a:buNone/>
            </a:pPr>
            <a:r>
              <a:rPr lang="en-US" sz="2400">
                <a:latin typeface="Courier New"/>
                <a:ea typeface="Courier New"/>
                <a:cs typeface="Courier New"/>
                <a:sym typeface="Courier New"/>
              </a:rPr>
              <a: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6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Type Conversions</a:t>
            </a:r>
            <a:endParaRPr/>
          </a:p>
        </p:txBody>
      </p:sp>
      <p:sp>
        <p:nvSpPr>
          <p:cNvPr id="804" name="Google Shape;804;p69"/>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b="1"/>
              <a:t>C++ facilitates type conversion into 2 forms :</a:t>
            </a:r>
            <a:endParaRPr/>
          </a:p>
          <a:p>
            <a:pPr marL="274320" lvl="0" indent="-274320" algn="l" rtl="0">
              <a:spcBef>
                <a:spcPts val="580"/>
              </a:spcBef>
              <a:spcAft>
                <a:spcPts val="0"/>
              </a:spcAft>
              <a:buSzPts val="2210"/>
              <a:buChar char="⚫"/>
            </a:pPr>
            <a:r>
              <a:rPr lang="en-US" b="1">
                <a:solidFill>
                  <a:schemeClr val="accent2"/>
                </a:solidFill>
              </a:rPr>
              <a:t>Implicit Type Conversion </a:t>
            </a:r>
            <a:r>
              <a:rPr lang="en-US"/>
              <a:t>- performed by the compiler without programmer’s intervention.</a:t>
            </a:r>
            <a:endParaRPr/>
          </a:p>
          <a:p>
            <a:pPr marL="274320" lvl="0" indent="-274320" algn="l" rtl="0">
              <a:spcBef>
                <a:spcPts val="580"/>
              </a:spcBef>
              <a:spcAft>
                <a:spcPts val="0"/>
              </a:spcAft>
              <a:buSzPts val="2210"/>
              <a:buNone/>
            </a:pPr>
            <a:r>
              <a:rPr lang="en-US"/>
              <a:t>--The C++ compiler converts all operands upto the type of the largest operand, which is called </a:t>
            </a:r>
            <a:r>
              <a:rPr lang="en-US" b="1"/>
              <a:t>type promotion. </a:t>
            </a:r>
            <a:endParaRPr/>
          </a:p>
          <a:p>
            <a:pPr marL="274320" lvl="0" indent="-274320" algn="l" rtl="0">
              <a:spcBef>
                <a:spcPts val="580"/>
              </a:spcBef>
              <a:spcAft>
                <a:spcPts val="0"/>
              </a:spcAft>
              <a:buSzPts val="2210"/>
              <a:buChar char="⚫"/>
            </a:pPr>
            <a:r>
              <a:rPr lang="en-US" b="1">
                <a:solidFill>
                  <a:schemeClr val="accent2"/>
                </a:solidFill>
              </a:rPr>
              <a:t>Explicit Type Conversion </a:t>
            </a:r>
            <a:endParaRPr/>
          </a:p>
          <a:p>
            <a:pPr marL="274320" lvl="0" indent="-274320" algn="l" rtl="0">
              <a:spcBef>
                <a:spcPts val="580"/>
              </a:spcBef>
              <a:spcAft>
                <a:spcPts val="0"/>
              </a:spcAft>
              <a:buSzPts val="2210"/>
              <a:buChar char="⚫"/>
            </a:pPr>
            <a:r>
              <a:rPr lang="en-US"/>
              <a:t>Explicit conversion can be done using type cast operator and the general syntax for doing this is :</a:t>
            </a:r>
            <a:endParaRPr/>
          </a:p>
          <a:p>
            <a:pPr marL="274320" lvl="0" indent="-274320" algn="l" rtl="0">
              <a:spcBef>
                <a:spcPts val="580"/>
              </a:spcBef>
              <a:spcAft>
                <a:spcPts val="0"/>
              </a:spcAft>
              <a:buSzPts val="2210"/>
              <a:buChar char="⚫"/>
            </a:pPr>
            <a:r>
              <a:rPr lang="en-US">
                <a:solidFill>
                  <a:srgbClr val="FF0000"/>
                </a:solidFill>
              </a:rPr>
              <a:t>datatype (expression); </a:t>
            </a:r>
            <a:endParaRPr/>
          </a:p>
          <a:p>
            <a:pPr marL="274320" lvl="0" indent="-274320" algn="l" rtl="0">
              <a:spcBef>
                <a:spcPts val="580"/>
              </a:spcBef>
              <a:spcAft>
                <a:spcPts val="0"/>
              </a:spcAft>
              <a:buSzPts val="2210"/>
              <a:buNone/>
            </a:pPr>
            <a:endParaRPr b="1">
              <a:solidFill>
                <a:schemeClr val="accent2"/>
              </a:solidFill>
            </a:endParaRPr>
          </a:p>
          <a:p>
            <a:pPr marL="274320" lvl="0" indent="-133985" algn="l" rtl="0">
              <a:spcBef>
                <a:spcPts val="580"/>
              </a:spcBef>
              <a:spcAft>
                <a:spcPts val="0"/>
              </a:spcAft>
              <a:buSzPts val="221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POP VS  OOP</a:t>
            </a:r>
            <a:endParaRPr/>
          </a:p>
        </p:txBody>
      </p:sp>
      <p:pic>
        <p:nvPicPr>
          <p:cNvPr id="142" name="Google Shape;142;p7"/>
          <p:cNvPicPr preferRelativeResize="0">
            <a:picLocks noGrp="1"/>
          </p:cNvPicPr>
          <p:nvPr>
            <p:ph type="body" idx="1"/>
          </p:nvPr>
        </p:nvPicPr>
        <p:blipFill rotWithShape="1">
          <a:blip r:embed="rId3">
            <a:alphaModFix/>
          </a:blip>
          <a:srcRect/>
          <a:stretch/>
        </p:blipFill>
        <p:spPr>
          <a:xfrm>
            <a:off x="685800" y="1219200"/>
            <a:ext cx="8001000" cy="51054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7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Type Conversions</a:t>
            </a:r>
            <a:endParaRPr/>
          </a:p>
        </p:txBody>
      </p:sp>
      <p:sp>
        <p:nvSpPr>
          <p:cNvPr id="810" name="Google Shape;810;p70"/>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210"/>
              <a:buNone/>
            </a:pPr>
            <a:r>
              <a:rPr lang="en-US"/>
              <a:t>#</a:t>
            </a:r>
            <a:r>
              <a:rPr lang="en-US" u="sng">
                <a:solidFill>
                  <a:schemeClr val="hlink"/>
                </a:solidFill>
                <a:hlinkClick r:id="rId3"/>
              </a:rPr>
              <a:t>include</a:t>
            </a:r>
            <a:r>
              <a:rPr lang="en-US"/>
              <a:t> &lt;iostream&gt;</a:t>
            </a:r>
            <a:endParaRPr/>
          </a:p>
          <a:p>
            <a:pPr marL="274320" lvl="0" indent="-274320" algn="l" rtl="0">
              <a:spcBef>
                <a:spcPts val="580"/>
              </a:spcBef>
              <a:spcAft>
                <a:spcPts val="0"/>
              </a:spcAft>
              <a:buSzPts val="2210"/>
              <a:buNone/>
            </a:pPr>
            <a:r>
              <a:rPr lang="en-US"/>
              <a:t>using namespace std;</a:t>
            </a:r>
            <a:endParaRPr/>
          </a:p>
          <a:p>
            <a:pPr marL="274320" lvl="0" indent="-274320" algn="l" rtl="0">
              <a:spcBef>
                <a:spcPts val="580"/>
              </a:spcBef>
              <a:spcAft>
                <a:spcPts val="0"/>
              </a:spcAft>
              <a:buSzPts val="2210"/>
              <a:buNone/>
            </a:pPr>
            <a:r>
              <a:rPr lang="en-US"/>
              <a:t>void main(){</a:t>
            </a:r>
            <a:endParaRPr/>
          </a:p>
          <a:p>
            <a:pPr marL="274320" lvl="0" indent="-274320" algn="l" rtl="0">
              <a:spcBef>
                <a:spcPts val="580"/>
              </a:spcBef>
              <a:spcAft>
                <a:spcPts val="0"/>
              </a:spcAft>
              <a:buSzPts val="2210"/>
              <a:buNone/>
            </a:pPr>
            <a:r>
              <a:rPr lang="en-US"/>
              <a:t>int a;float b,c;</a:t>
            </a:r>
            <a:endParaRPr/>
          </a:p>
          <a:p>
            <a:pPr marL="274320" lvl="0" indent="-274320" algn="l" rtl="0">
              <a:spcBef>
                <a:spcPts val="580"/>
              </a:spcBef>
              <a:spcAft>
                <a:spcPts val="0"/>
              </a:spcAft>
              <a:buSzPts val="2210"/>
              <a:buNone/>
            </a:pPr>
            <a:r>
              <a:rPr lang="en-US"/>
              <a:t>cout &lt;&lt; "Enter the value of a:";</a:t>
            </a:r>
            <a:endParaRPr/>
          </a:p>
          <a:p>
            <a:pPr marL="274320" lvl="0" indent="-274320" algn="l" rtl="0">
              <a:spcBef>
                <a:spcPts val="580"/>
              </a:spcBef>
              <a:spcAft>
                <a:spcPts val="0"/>
              </a:spcAft>
              <a:buSzPts val="2210"/>
              <a:buNone/>
            </a:pPr>
            <a:r>
              <a:rPr lang="en-US"/>
              <a:t>cin &gt;&gt; a;</a:t>
            </a:r>
            <a:endParaRPr/>
          </a:p>
          <a:p>
            <a:pPr marL="274320" lvl="0" indent="-274320" algn="l" rtl="0">
              <a:spcBef>
                <a:spcPts val="580"/>
              </a:spcBef>
              <a:spcAft>
                <a:spcPts val="0"/>
              </a:spcAft>
              <a:buSzPts val="2210"/>
              <a:buNone/>
            </a:pPr>
            <a:r>
              <a:rPr lang="en-US"/>
              <a:t>cout &lt;&lt; "Enter the value of b:";</a:t>
            </a:r>
            <a:endParaRPr/>
          </a:p>
          <a:p>
            <a:pPr marL="274320" lvl="0" indent="-274320" algn="l" rtl="0">
              <a:spcBef>
                <a:spcPts val="580"/>
              </a:spcBef>
              <a:spcAft>
                <a:spcPts val="0"/>
              </a:spcAft>
              <a:buSzPts val="2210"/>
              <a:buNone/>
            </a:pPr>
            <a:r>
              <a:rPr lang="en-US"/>
              <a:t>cin &gt;&gt; b;</a:t>
            </a:r>
            <a:endParaRPr/>
          </a:p>
          <a:p>
            <a:pPr marL="274320" lvl="0" indent="-274320" algn="l" rtl="0">
              <a:spcBef>
                <a:spcPts val="580"/>
              </a:spcBef>
              <a:spcAft>
                <a:spcPts val="0"/>
              </a:spcAft>
              <a:buSzPts val="2210"/>
              <a:buNone/>
            </a:pPr>
            <a:r>
              <a:rPr lang="en-US" b="1"/>
              <a:t>c = float(a)+b;</a:t>
            </a:r>
            <a:endParaRPr/>
          </a:p>
          <a:p>
            <a:pPr marL="274320" lvl="0" indent="-274320" algn="l" rtl="0">
              <a:spcBef>
                <a:spcPts val="580"/>
              </a:spcBef>
              <a:spcAft>
                <a:spcPts val="0"/>
              </a:spcAft>
              <a:buSzPts val="2210"/>
              <a:buNone/>
            </a:pPr>
            <a:r>
              <a:rPr lang="en-US"/>
              <a:t>cout &lt;&lt; "The value of c is:" &lt;&lt; c;</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7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Type Cast Operator</a:t>
            </a:r>
            <a:endParaRPr/>
          </a:p>
        </p:txBody>
      </p:sp>
      <p:sp>
        <p:nvSpPr>
          <p:cNvPr id="816" name="Google Shape;816;p71"/>
          <p:cNvSpPr txBox="1">
            <a:spLocks noGrp="1"/>
          </p:cNvSpPr>
          <p:nvPr>
            <p:ph type="body" idx="1"/>
          </p:nvPr>
        </p:nvSpPr>
        <p:spPr>
          <a:xfrm>
            <a:off x="457200" y="1600200"/>
            <a:ext cx="8229600" cy="4648200"/>
          </a:xfrm>
          <a:prstGeom prst="rect">
            <a:avLst/>
          </a:prstGeom>
          <a:noFill/>
          <a:ln>
            <a:noFill/>
          </a:ln>
        </p:spPr>
        <p:txBody>
          <a:bodyPr spcFirstLastPara="1" wrap="square" lIns="91425" tIns="45700" rIns="91425" bIns="45700" anchor="t" anchorCtr="0">
            <a:normAutofit/>
          </a:bodyPr>
          <a:lstStyle/>
          <a:p>
            <a:pPr marL="465138" lvl="0" indent="-465138" algn="l" rtl="0">
              <a:spcBef>
                <a:spcPts val="0"/>
              </a:spcBef>
              <a:spcAft>
                <a:spcPts val="0"/>
              </a:spcAft>
              <a:buClr>
                <a:srgbClr val="CCCCFF"/>
              </a:buClr>
              <a:buSzPts val="2380"/>
              <a:buFont typeface="Times New Roman"/>
              <a:buNone/>
            </a:pPr>
            <a:r>
              <a:rPr lang="en-US" sz="2800"/>
              <a:t>C++ permit explicit type conversion of variables or expressions using the type cast operator.</a:t>
            </a:r>
            <a:endParaRPr/>
          </a:p>
          <a:p>
            <a:pPr marL="465138" lvl="0" indent="-465138" algn="l" rtl="0">
              <a:spcBef>
                <a:spcPts val="580"/>
              </a:spcBef>
              <a:spcAft>
                <a:spcPts val="0"/>
              </a:spcAft>
              <a:buClr>
                <a:srgbClr val="CCCCFF"/>
              </a:buClr>
              <a:buSzPts val="2380"/>
              <a:buFont typeface="Times New Roman"/>
              <a:buChar char="o"/>
            </a:pPr>
            <a:r>
              <a:rPr lang="en-US" sz="2800">
                <a:solidFill>
                  <a:schemeClr val="hlink"/>
                </a:solidFill>
              </a:rPr>
              <a:t>(type-name) expression     </a:t>
            </a:r>
            <a:r>
              <a:rPr lang="en-US" sz="2800"/>
              <a:t>// C notation</a:t>
            </a:r>
            <a:endParaRPr/>
          </a:p>
          <a:p>
            <a:pPr marL="465138" lvl="0" indent="-465138" algn="l" rtl="0">
              <a:spcBef>
                <a:spcPts val="580"/>
              </a:spcBef>
              <a:spcAft>
                <a:spcPts val="0"/>
              </a:spcAft>
              <a:buClr>
                <a:srgbClr val="CCCCFF"/>
              </a:buClr>
              <a:buSzPts val="2380"/>
              <a:buFont typeface="Times New Roman"/>
              <a:buNone/>
            </a:pPr>
            <a:endParaRPr sz="2800">
              <a:solidFill>
                <a:schemeClr val="hlink"/>
              </a:solidFill>
            </a:endParaRPr>
          </a:p>
          <a:p>
            <a:pPr marL="465138" lvl="0" indent="-465138" algn="l" rtl="0">
              <a:spcBef>
                <a:spcPts val="580"/>
              </a:spcBef>
              <a:spcAft>
                <a:spcPts val="0"/>
              </a:spcAft>
              <a:buClr>
                <a:srgbClr val="CCCCFF"/>
              </a:buClr>
              <a:buSzPts val="2380"/>
              <a:buFont typeface="Times New Roman"/>
              <a:buChar char="o"/>
            </a:pPr>
            <a:r>
              <a:rPr lang="en-US" sz="2800">
                <a:solidFill>
                  <a:schemeClr val="hlink"/>
                </a:solidFill>
              </a:rPr>
              <a:t>type-name ( expression ) </a:t>
            </a:r>
            <a:r>
              <a:rPr lang="en-US" sz="2800"/>
              <a:t>//  C++ notation </a:t>
            </a:r>
            <a:endParaRPr/>
          </a:p>
          <a:p>
            <a:pPr marL="465138" lvl="0" indent="-465138" algn="l" rtl="0">
              <a:spcBef>
                <a:spcPts val="580"/>
              </a:spcBef>
              <a:spcAft>
                <a:spcPts val="0"/>
              </a:spcAft>
              <a:buClr>
                <a:srgbClr val="CCCCFF"/>
              </a:buClr>
              <a:buSzPts val="2380"/>
              <a:buFont typeface="Times New Roman"/>
              <a:buNone/>
            </a:pPr>
            <a:r>
              <a:rPr lang="en-US" sz="2800"/>
              <a:t>		                                  //  like a function call</a:t>
            </a:r>
            <a:endParaRPr/>
          </a:p>
          <a:p>
            <a:pPr marL="465138" lvl="0" indent="-465138" algn="l" rtl="0">
              <a:spcBef>
                <a:spcPts val="580"/>
              </a:spcBef>
              <a:spcAft>
                <a:spcPts val="0"/>
              </a:spcAft>
              <a:buClr>
                <a:srgbClr val="CCCCFF"/>
              </a:buClr>
              <a:buSzPts val="2380"/>
              <a:buFont typeface="Times New Roman"/>
              <a:buNone/>
            </a:pPr>
            <a:r>
              <a:rPr lang="en-US" sz="2800"/>
              <a:t>		                                  //  notation</a:t>
            </a:r>
            <a:endParaRPr/>
          </a:p>
          <a:p>
            <a:pPr marL="465138" lvl="0" indent="-465138" algn="l" rtl="0">
              <a:spcBef>
                <a:spcPts val="580"/>
              </a:spcBef>
              <a:spcAft>
                <a:spcPts val="0"/>
              </a:spcAft>
              <a:buClr>
                <a:srgbClr val="CCCCFF"/>
              </a:buClr>
              <a:buSzPts val="2380"/>
              <a:buFont typeface="Times New Roman"/>
              <a:buNone/>
            </a:pPr>
            <a:r>
              <a:rPr lang="en-US" sz="2800">
                <a:solidFill>
                  <a:schemeClr val="hlink"/>
                </a:solidFill>
              </a:rPr>
              <a:t>eg:-  </a:t>
            </a:r>
            <a:r>
              <a:rPr lang="en-US" sz="2800"/>
              <a:t>average = sum /(float) i;</a:t>
            </a:r>
            <a:r>
              <a:rPr lang="en-US" sz="2800">
                <a:solidFill>
                  <a:schemeClr val="hlink"/>
                </a:solidFill>
              </a:rPr>
              <a:t>  </a:t>
            </a:r>
            <a:r>
              <a:rPr lang="en-US" sz="2800">
                <a:solidFill>
                  <a:srgbClr val="9EE086"/>
                </a:solidFill>
              </a:rPr>
              <a:t>// C notation</a:t>
            </a:r>
            <a:endParaRPr/>
          </a:p>
          <a:p>
            <a:pPr marL="465138" lvl="0" indent="-465138" algn="l" rtl="0">
              <a:spcBef>
                <a:spcPts val="580"/>
              </a:spcBef>
              <a:spcAft>
                <a:spcPts val="0"/>
              </a:spcAft>
              <a:buClr>
                <a:srgbClr val="CCCCFF"/>
              </a:buClr>
              <a:buSzPts val="2380"/>
              <a:buFont typeface="Times New Roman"/>
              <a:buNone/>
            </a:pPr>
            <a:r>
              <a:rPr lang="en-US" sz="2800">
                <a:solidFill>
                  <a:schemeClr val="hlink"/>
                </a:solidFill>
              </a:rPr>
              <a:t>        </a:t>
            </a:r>
            <a:r>
              <a:rPr lang="en-US" sz="2800"/>
              <a:t>average = sum / float(i);</a:t>
            </a:r>
            <a:r>
              <a:rPr lang="en-US" sz="2800">
                <a:solidFill>
                  <a:schemeClr val="hlink"/>
                </a:solidFill>
              </a:rPr>
              <a:t> </a:t>
            </a:r>
            <a:r>
              <a:rPr lang="en-US" sz="2800">
                <a:solidFill>
                  <a:srgbClr val="9EE086"/>
                </a:solidFill>
              </a:rPr>
              <a:t>// C++ notation</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7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Type Cast Operator</a:t>
            </a:r>
            <a:endParaRPr/>
          </a:p>
        </p:txBody>
      </p:sp>
      <p:sp>
        <p:nvSpPr>
          <p:cNvPr id="822" name="Google Shape;822;p72"/>
          <p:cNvSpPr txBox="1">
            <a:spLocks noGrp="1"/>
          </p:cNvSpPr>
          <p:nvPr>
            <p:ph type="body" idx="1"/>
          </p:nvPr>
        </p:nvSpPr>
        <p:spPr>
          <a:xfrm>
            <a:off x="457200" y="1600200"/>
            <a:ext cx="8229600" cy="5029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CCCFF"/>
              </a:buClr>
              <a:buSzPts val="2210"/>
              <a:buFont typeface="Times New Roman"/>
              <a:buNone/>
            </a:pPr>
            <a:r>
              <a:rPr lang="en-US"/>
              <a:t>p = int * ( q );   </a:t>
            </a:r>
            <a:r>
              <a:rPr lang="en-US">
                <a:solidFill>
                  <a:schemeClr val="hlink"/>
                </a:solidFill>
              </a:rPr>
              <a:t>// is illegal</a:t>
            </a:r>
            <a:endParaRPr/>
          </a:p>
          <a:p>
            <a:pPr marL="0" lvl="0" indent="0" algn="l" rtl="0">
              <a:lnSpc>
                <a:spcPct val="90000"/>
              </a:lnSpc>
              <a:spcBef>
                <a:spcPts val="580"/>
              </a:spcBef>
              <a:spcAft>
                <a:spcPts val="0"/>
              </a:spcAft>
              <a:buClr>
                <a:srgbClr val="CCCCFF"/>
              </a:buClr>
              <a:buSzPts val="2210"/>
              <a:buFont typeface="Times New Roman"/>
              <a:buNone/>
            </a:pPr>
            <a:endParaRPr/>
          </a:p>
          <a:p>
            <a:pPr marL="0" lvl="0" indent="0" algn="l" rtl="0">
              <a:lnSpc>
                <a:spcPct val="90000"/>
              </a:lnSpc>
              <a:spcBef>
                <a:spcPts val="580"/>
              </a:spcBef>
              <a:spcAft>
                <a:spcPts val="0"/>
              </a:spcAft>
              <a:buClr>
                <a:srgbClr val="CCCCFF"/>
              </a:buClr>
              <a:buSzPts val="2210"/>
              <a:buFont typeface="Times New Roman"/>
              <a:buNone/>
            </a:pPr>
            <a:endParaRPr/>
          </a:p>
          <a:p>
            <a:pPr marL="0" lvl="0" indent="0" algn="l" rtl="0">
              <a:lnSpc>
                <a:spcPct val="90000"/>
              </a:lnSpc>
              <a:spcBef>
                <a:spcPts val="580"/>
              </a:spcBef>
              <a:spcAft>
                <a:spcPts val="0"/>
              </a:spcAft>
              <a:buClr>
                <a:srgbClr val="CCCCFF"/>
              </a:buClr>
              <a:buSzPts val="2210"/>
              <a:buFont typeface="Times New Roman"/>
              <a:buNone/>
            </a:pPr>
            <a:r>
              <a:rPr lang="en-US"/>
              <a:t>p = ( int * ) q;  </a:t>
            </a:r>
            <a:r>
              <a:rPr lang="en-US">
                <a:solidFill>
                  <a:schemeClr val="hlink"/>
                </a:solidFill>
              </a:rPr>
              <a:t>//  is legal</a:t>
            </a:r>
            <a:endParaRPr/>
          </a:p>
          <a:p>
            <a:pPr marL="0" lvl="0" indent="0" algn="l" rtl="0">
              <a:lnSpc>
                <a:spcPct val="90000"/>
              </a:lnSpc>
              <a:spcBef>
                <a:spcPts val="580"/>
              </a:spcBef>
              <a:spcAft>
                <a:spcPts val="0"/>
              </a:spcAft>
              <a:buClr>
                <a:srgbClr val="CCCCFF"/>
              </a:buClr>
              <a:buSzPts val="2210"/>
              <a:buFont typeface="Times New Roman"/>
              <a:buNone/>
            </a:pPr>
            <a:endParaRPr>
              <a:solidFill>
                <a:schemeClr val="hlink"/>
              </a:solidFill>
            </a:endParaRPr>
          </a:p>
          <a:p>
            <a:pPr marL="0" lvl="0" indent="0" algn="l" rtl="0">
              <a:lnSpc>
                <a:spcPct val="90000"/>
              </a:lnSpc>
              <a:spcBef>
                <a:spcPts val="580"/>
              </a:spcBef>
              <a:spcAft>
                <a:spcPts val="0"/>
              </a:spcAft>
              <a:buClr>
                <a:srgbClr val="CCCCFF"/>
              </a:buClr>
              <a:buSzPts val="2210"/>
              <a:buFont typeface="Times New Roman"/>
              <a:buNone/>
            </a:pPr>
            <a:r>
              <a:rPr lang="en-US">
                <a:solidFill>
                  <a:schemeClr val="hlink"/>
                </a:solidFill>
              </a:rPr>
              <a:t>Alternatively, we can use typedef to create an identifier of the required type.</a:t>
            </a:r>
            <a:endParaRPr/>
          </a:p>
          <a:p>
            <a:pPr marL="0" lvl="0" indent="0" algn="l" rtl="0">
              <a:lnSpc>
                <a:spcPct val="90000"/>
              </a:lnSpc>
              <a:spcBef>
                <a:spcPts val="580"/>
              </a:spcBef>
              <a:spcAft>
                <a:spcPts val="0"/>
              </a:spcAft>
              <a:buClr>
                <a:srgbClr val="CCCCFF"/>
              </a:buClr>
              <a:buSzPts val="2210"/>
              <a:buFont typeface="Times New Roman"/>
              <a:buNone/>
            </a:pPr>
            <a:r>
              <a:rPr lang="en-US"/>
              <a:t>typedef  int * int_pt;</a:t>
            </a:r>
            <a:endParaRPr/>
          </a:p>
          <a:p>
            <a:pPr marL="0" lvl="0" indent="0" algn="l" rtl="0">
              <a:lnSpc>
                <a:spcPct val="90000"/>
              </a:lnSpc>
              <a:spcBef>
                <a:spcPts val="580"/>
              </a:spcBef>
              <a:spcAft>
                <a:spcPts val="0"/>
              </a:spcAft>
              <a:buClr>
                <a:srgbClr val="CCCCFF"/>
              </a:buClr>
              <a:buSzPts val="2210"/>
              <a:buFont typeface="Times New Roman"/>
              <a:buNone/>
            </a:pPr>
            <a:r>
              <a:rPr lang="en-US"/>
              <a:t>p = int_pt ( q );</a:t>
            </a:r>
            <a:endParaRPr/>
          </a:p>
        </p:txBody>
      </p:sp>
      <p:sp>
        <p:nvSpPr>
          <p:cNvPr id="823" name="Google Shape;823;p72"/>
          <p:cNvSpPr txBox="1"/>
          <p:nvPr/>
        </p:nvSpPr>
        <p:spPr>
          <a:xfrm>
            <a:off x="7543800" y="990600"/>
            <a:ext cx="1182688"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continue…</a:t>
            </a:r>
            <a:endParaRPr/>
          </a:p>
        </p:txBody>
      </p:sp>
      <p:sp>
        <p:nvSpPr>
          <p:cNvPr id="824" name="Google Shape;824;p72"/>
          <p:cNvSpPr/>
          <p:nvPr/>
        </p:nvSpPr>
        <p:spPr>
          <a:xfrm>
            <a:off x="2895600" y="2209800"/>
            <a:ext cx="3810000" cy="914400"/>
          </a:xfrm>
          <a:prstGeom prst="wedgeRoundRectCallout">
            <a:avLst>
              <a:gd name="adj1" fmla="val -86958"/>
              <a:gd name="adj2" fmla="val -73093"/>
              <a:gd name="adj3" fmla="val 16667"/>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lt2"/>
                </a:solidFill>
                <a:latin typeface="Times New Roman"/>
                <a:ea typeface="Times New Roman"/>
                <a:cs typeface="Times New Roman"/>
                <a:sym typeface="Times New Roman"/>
              </a:rPr>
              <a:t>The type name should be an identifier</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7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Type Conversions</a:t>
            </a:r>
            <a:endParaRPr/>
          </a:p>
        </p:txBody>
      </p:sp>
      <p:sp>
        <p:nvSpPr>
          <p:cNvPr id="830" name="Google Shape;830;p7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we have four specific casting operators:</a:t>
            </a:r>
            <a:endParaRPr/>
          </a:p>
          <a:p>
            <a:pPr marL="274320" lvl="0" indent="-274320" algn="l" rtl="0">
              <a:spcBef>
                <a:spcPts val="580"/>
              </a:spcBef>
              <a:spcAft>
                <a:spcPts val="0"/>
              </a:spcAft>
              <a:buSzPts val="2210"/>
              <a:buNone/>
            </a:pPr>
            <a:r>
              <a:rPr lang="en-US"/>
              <a:t> </a:t>
            </a:r>
            <a:br>
              <a:rPr lang="en-US"/>
            </a:br>
            <a:r>
              <a:rPr lang="en-US"/>
              <a:t> static_cast &lt;new_type&gt; (expression)</a:t>
            </a:r>
            <a:br>
              <a:rPr lang="en-US"/>
            </a:br>
            <a:r>
              <a:rPr lang="en-US"/>
              <a:t>const_cast &lt;new_type&gt; (expression) </a:t>
            </a:r>
            <a:br>
              <a:rPr lang="en-US"/>
            </a:br>
            <a:r>
              <a:rPr lang="en-US"/>
              <a:t>dynamic_cast &lt;new_type&gt; (expression)</a:t>
            </a:r>
            <a:br>
              <a:rPr lang="en-US"/>
            </a:br>
            <a:r>
              <a:rPr lang="en-US"/>
              <a:t>reinterpret_cast &lt;new_type&gt; (expression)</a:t>
            </a:r>
            <a:br>
              <a:rPr lang="en-US"/>
            </a:b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7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a:t>Scope of variables</a:t>
            </a:r>
            <a:br>
              <a:rPr lang="en-US"/>
            </a:br>
            <a:endParaRPr/>
          </a:p>
        </p:txBody>
      </p:sp>
      <p:sp>
        <p:nvSpPr>
          <p:cNvPr id="836" name="Google Shape;836;p7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fontScale="70000" lnSpcReduction="20000"/>
          </a:bodyPr>
          <a:lstStyle/>
          <a:p>
            <a:pPr marL="274320" lvl="0" indent="-274320" algn="l" rtl="0">
              <a:spcBef>
                <a:spcPts val="0"/>
              </a:spcBef>
              <a:spcAft>
                <a:spcPts val="0"/>
              </a:spcAft>
              <a:buSzPct val="85000"/>
              <a:buNone/>
            </a:pPr>
            <a:r>
              <a:rPr lang="en-US"/>
              <a:t>• Global Variables</a:t>
            </a:r>
            <a:endParaRPr/>
          </a:p>
          <a:p>
            <a:pPr marL="274320" lvl="0" indent="-274320" algn="l" rtl="0">
              <a:spcBef>
                <a:spcPts val="580"/>
              </a:spcBef>
              <a:spcAft>
                <a:spcPts val="0"/>
              </a:spcAft>
              <a:buSzPct val="85000"/>
              <a:buNone/>
            </a:pPr>
            <a:r>
              <a:rPr lang="en-US"/>
              <a:t>• Local variables</a:t>
            </a:r>
            <a:endParaRPr/>
          </a:p>
          <a:p>
            <a:pPr marL="274320" lvl="0" indent="-274320" algn="l" rtl="0">
              <a:spcBef>
                <a:spcPts val="580"/>
              </a:spcBef>
              <a:spcAft>
                <a:spcPts val="0"/>
              </a:spcAft>
              <a:buSzPct val="85000"/>
              <a:buNone/>
            </a:pPr>
            <a:endParaRPr/>
          </a:p>
          <a:p>
            <a:pPr marL="274320" lvl="0" indent="-274320" algn="l" rtl="0">
              <a:spcBef>
                <a:spcPts val="580"/>
              </a:spcBef>
              <a:spcAft>
                <a:spcPts val="0"/>
              </a:spcAft>
              <a:buSzPct val="85000"/>
              <a:buNone/>
            </a:pPr>
            <a:r>
              <a:rPr lang="en-US"/>
              <a:t>include &lt;iostream&gt;</a:t>
            </a:r>
            <a:endParaRPr/>
          </a:p>
          <a:p>
            <a:pPr marL="274320" lvl="0" indent="-274320" algn="l" rtl="0">
              <a:spcBef>
                <a:spcPts val="580"/>
              </a:spcBef>
              <a:spcAft>
                <a:spcPts val="0"/>
              </a:spcAft>
              <a:buSzPct val="85000"/>
              <a:buNone/>
            </a:pPr>
            <a:r>
              <a:rPr lang="en-US"/>
              <a:t>using namespace std;</a:t>
            </a:r>
            <a:endParaRPr/>
          </a:p>
          <a:p>
            <a:pPr marL="274320" lvl="0" indent="-274320" algn="l" rtl="0">
              <a:spcBef>
                <a:spcPts val="580"/>
              </a:spcBef>
              <a:spcAft>
                <a:spcPts val="0"/>
              </a:spcAft>
              <a:buSzPct val="85000"/>
              <a:buNone/>
            </a:pPr>
            <a:r>
              <a:rPr lang="en-US"/>
              <a:t>int x; </a:t>
            </a:r>
            <a:r>
              <a:rPr lang="en-US" b="1"/>
              <a:t>// Global variable declared</a:t>
            </a:r>
            <a:endParaRPr b="1"/>
          </a:p>
          <a:p>
            <a:pPr marL="274320" lvl="0" indent="-274320" algn="l" rtl="0">
              <a:spcBef>
                <a:spcPts val="580"/>
              </a:spcBef>
              <a:spcAft>
                <a:spcPts val="0"/>
              </a:spcAft>
              <a:buSzPct val="85000"/>
              <a:buNone/>
            </a:pPr>
            <a:r>
              <a:rPr lang="en-US"/>
              <a:t>int main()</a:t>
            </a:r>
            <a:endParaRPr/>
          </a:p>
          <a:p>
            <a:pPr marL="274320" lvl="0" indent="-274320" algn="l" rtl="0">
              <a:spcBef>
                <a:spcPts val="580"/>
              </a:spcBef>
              <a:spcAft>
                <a:spcPts val="0"/>
              </a:spcAft>
              <a:buSzPct val="85000"/>
              <a:buNone/>
            </a:pPr>
            <a:r>
              <a:rPr lang="en-US"/>
              <a:t>{</a:t>
            </a:r>
            <a:endParaRPr/>
          </a:p>
          <a:p>
            <a:pPr marL="274320" lvl="0" indent="-274320" algn="l" rtl="0">
              <a:spcBef>
                <a:spcPts val="580"/>
              </a:spcBef>
              <a:spcAft>
                <a:spcPts val="0"/>
              </a:spcAft>
              <a:buSzPct val="85000"/>
              <a:buNone/>
            </a:pPr>
            <a:r>
              <a:rPr lang="en-US"/>
              <a:t>int a; </a:t>
            </a:r>
            <a:r>
              <a:rPr lang="en-US" b="1"/>
              <a:t>// Local variable declared</a:t>
            </a:r>
            <a:endParaRPr/>
          </a:p>
          <a:p>
            <a:pPr marL="274320" lvl="0" indent="-274320" algn="l" rtl="0">
              <a:spcBef>
                <a:spcPts val="580"/>
              </a:spcBef>
              <a:spcAft>
                <a:spcPts val="0"/>
              </a:spcAft>
              <a:buSzPct val="85000"/>
              <a:buNone/>
            </a:pPr>
            <a:r>
              <a:rPr lang="en-US"/>
              <a:t>x=10; </a:t>
            </a:r>
            <a:r>
              <a:rPr lang="en-US" b="1"/>
              <a:t>// Initialized once</a:t>
            </a:r>
            <a:endParaRPr/>
          </a:p>
          <a:p>
            <a:pPr marL="274320" lvl="0" indent="-274320" algn="l" rtl="0">
              <a:spcBef>
                <a:spcPts val="580"/>
              </a:spcBef>
              <a:spcAft>
                <a:spcPts val="0"/>
              </a:spcAft>
              <a:buSzPct val="85000"/>
              <a:buNone/>
            </a:pPr>
            <a:r>
              <a:rPr lang="en-US"/>
              <a:t>cout &lt;&lt;"first value of x = "&lt;&lt; x;</a:t>
            </a:r>
            <a:endParaRPr/>
          </a:p>
          <a:p>
            <a:pPr marL="274320" lvl="0" indent="-274320" algn="l" rtl="0">
              <a:spcBef>
                <a:spcPts val="580"/>
              </a:spcBef>
              <a:spcAft>
                <a:spcPts val="0"/>
              </a:spcAft>
              <a:buSzPct val="85000"/>
              <a:buNone/>
            </a:pPr>
            <a:r>
              <a:rPr lang="en-US"/>
              <a:t>x=20; </a:t>
            </a:r>
            <a:r>
              <a:rPr lang="en-US" b="1"/>
              <a:t>// Initialized again</a:t>
            </a:r>
            <a:endParaRPr/>
          </a:p>
          <a:p>
            <a:pPr marL="274320" lvl="0" indent="-274320" algn="l" rtl="0">
              <a:spcBef>
                <a:spcPts val="580"/>
              </a:spcBef>
              <a:spcAft>
                <a:spcPts val="0"/>
              </a:spcAft>
              <a:buSzPct val="85000"/>
              <a:buNone/>
            </a:pPr>
            <a:r>
              <a:rPr lang="en-US"/>
              <a:t>a=10; </a:t>
            </a:r>
            <a:r>
              <a:rPr lang="en-US" b="1"/>
              <a:t>// Initialized once</a:t>
            </a:r>
            <a:endParaRPr/>
          </a:p>
          <a:p>
            <a:pPr marL="274320" lvl="0" indent="-274320" algn="l" rtl="0">
              <a:spcBef>
                <a:spcPts val="580"/>
              </a:spcBef>
              <a:spcAft>
                <a:spcPts val="0"/>
              </a:spcAft>
              <a:buSzPct val="85000"/>
              <a:buNone/>
            </a:pPr>
            <a:r>
              <a:rPr lang="en-US"/>
              <a:t>cout &lt;&lt;"Initialized again with value = "&lt;&lt; x;</a:t>
            </a:r>
            <a:endParaRPr/>
          </a:p>
          <a:p>
            <a:pPr marL="274320" lvl="0" indent="-274320" algn="l" rtl="0">
              <a:spcBef>
                <a:spcPts val="580"/>
              </a:spcBef>
              <a:spcAft>
                <a:spcPts val="0"/>
              </a:spcAft>
              <a:buSzPct val="85000"/>
              <a:buNone/>
            </a:pPr>
            <a:r>
              <a:rPr lang="en-US"/>
              <a:t>}</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7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Scope Resolution Operator</a:t>
            </a:r>
            <a:endParaRPr/>
          </a:p>
        </p:txBody>
      </p:sp>
      <p:sp>
        <p:nvSpPr>
          <p:cNvPr id="842" name="Google Shape;842;p75"/>
          <p:cNvSpPr txBox="1">
            <a:spLocks noGrp="1"/>
          </p:cNvSpPr>
          <p:nvPr>
            <p:ph type="body" idx="1"/>
          </p:nvPr>
        </p:nvSpPr>
        <p:spPr>
          <a:xfrm>
            <a:off x="914400" y="1447800"/>
            <a:ext cx="3749040" cy="4572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210"/>
              <a:buFont typeface="Noto Sans Symbols"/>
              <a:buNone/>
            </a:pPr>
            <a:r>
              <a:rPr lang="en-US">
                <a:solidFill>
                  <a:schemeClr val="hlink"/>
                </a:solidFill>
              </a:rPr>
              <a:t>C++ is a block structured language. The scope of a variable extends from the point of its declaration till the end of the block containing the declaration. A variable declared inside a block is said to be local to that block.</a:t>
            </a:r>
            <a:endParaRPr/>
          </a:p>
        </p:txBody>
      </p:sp>
      <p:sp>
        <p:nvSpPr>
          <p:cNvPr id="843" name="Google Shape;843;p75"/>
          <p:cNvSpPr txBox="1">
            <a:spLocks noGrp="1"/>
          </p:cNvSpPr>
          <p:nvPr>
            <p:ph type="body" idx="2"/>
          </p:nvPr>
        </p:nvSpPr>
        <p:spPr>
          <a:xfrm>
            <a:off x="4933950" y="1447800"/>
            <a:ext cx="3749040" cy="4572000"/>
          </a:xfrm>
          <a:prstGeom prst="rect">
            <a:avLst/>
          </a:prstGeom>
          <a:solidFill>
            <a:srgbClr val="CCCCFF"/>
          </a:solid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530"/>
              <a:buFont typeface="Noto Sans Symbols"/>
              <a:buNone/>
            </a:pPr>
            <a:r>
              <a:rPr lang="en-US" sz="1800"/>
              <a:t>………</a:t>
            </a:r>
            <a:endParaRPr/>
          </a:p>
          <a:p>
            <a:pPr marL="0" lvl="0" indent="0" algn="l" rtl="0">
              <a:lnSpc>
                <a:spcPct val="90000"/>
              </a:lnSpc>
              <a:spcBef>
                <a:spcPts val="580"/>
              </a:spcBef>
              <a:spcAft>
                <a:spcPts val="0"/>
              </a:spcAft>
              <a:buSzPts val="1530"/>
              <a:buFont typeface="Noto Sans Symbols"/>
              <a:buNone/>
            </a:pPr>
            <a:r>
              <a:rPr lang="en-US" sz="1800"/>
              <a:t>………</a:t>
            </a:r>
            <a:endParaRPr/>
          </a:p>
          <a:p>
            <a:pPr marL="0" lvl="0" indent="0" algn="l" rtl="0">
              <a:lnSpc>
                <a:spcPct val="90000"/>
              </a:lnSpc>
              <a:spcBef>
                <a:spcPts val="580"/>
              </a:spcBef>
              <a:spcAft>
                <a:spcPts val="0"/>
              </a:spcAft>
              <a:buSzPts val="1530"/>
              <a:buFont typeface="Noto Sans Symbols"/>
              <a:buNone/>
            </a:pPr>
            <a:r>
              <a:rPr lang="en-US" sz="1800"/>
              <a:t>{</a:t>
            </a:r>
            <a:endParaRPr/>
          </a:p>
          <a:p>
            <a:pPr marL="0" lvl="0" indent="0" algn="l" rtl="0">
              <a:lnSpc>
                <a:spcPct val="90000"/>
              </a:lnSpc>
              <a:spcBef>
                <a:spcPts val="580"/>
              </a:spcBef>
              <a:spcAft>
                <a:spcPts val="0"/>
              </a:spcAft>
              <a:buSzPts val="1530"/>
              <a:buFont typeface="Noto Sans Symbols"/>
              <a:buNone/>
            </a:pPr>
            <a:r>
              <a:rPr lang="en-US" sz="1800"/>
              <a:t>      int x = 10;</a:t>
            </a:r>
            <a:endParaRPr/>
          </a:p>
          <a:p>
            <a:pPr marL="0" lvl="0" indent="0" algn="l" rtl="0">
              <a:lnSpc>
                <a:spcPct val="90000"/>
              </a:lnSpc>
              <a:spcBef>
                <a:spcPts val="580"/>
              </a:spcBef>
              <a:spcAft>
                <a:spcPts val="0"/>
              </a:spcAft>
              <a:buSzPts val="1530"/>
              <a:buFont typeface="Noto Sans Symbols"/>
              <a:buNone/>
            </a:pPr>
            <a:r>
              <a:rPr lang="en-US" sz="1800"/>
              <a:t>      ………</a:t>
            </a:r>
            <a:endParaRPr/>
          </a:p>
          <a:p>
            <a:pPr marL="0" lvl="0" indent="0" algn="l" rtl="0">
              <a:lnSpc>
                <a:spcPct val="90000"/>
              </a:lnSpc>
              <a:spcBef>
                <a:spcPts val="580"/>
              </a:spcBef>
              <a:spcAft>
                <a:spcPts val="0"/>
              </a:spcAft>
              <a:buSzPts val="1530"/>
              <a:buFont typeface="Noto Sans Symbols"/>
              <a:buNone/>
            </a:pPr>
            <a:r>
              <a:rPr lang="en-US" sz="1800"/>
              <a:t>      ………</a:t>
            </a:r>
            <a:endParaRPr/>
          </a:p>
          <a:p>
            <a:pPr marL="0" lvl="0" indent="0" algn="l" rtl="0">
              <a:lnSpc>
                <a:spcPct val="90000"/>
              </a:lnSpc>
              <a:spcBef>
                <a:spcPts val="580"/>
              </a:spcBef>
              <a:spcAft>
                <a:spcPts val="0"/>
              </a:spcAft>
              <a:buSzPts val="1530"/>
              <a:buFont typeface="Noto Sans Symbols"/>
              <a:buNone/>
            </a:pPr>
            <a:r>
              <a:rPr lang="en-US" sz="1800"/>
              <a:t>}</a:t>
            </a:r>
            <a:endParaRPr/>
          </a:p>
          <a:p>
            <a:pPr marL="0" lvl="0" indent="0" algn="l" rtl="0">
              <a:lnSpc>
                <a:spcPct val="90000"/>
              </a:lnSpc>
              <a:spcBef>
                <a:spcPts val="580"/>
              </a:spcBef>
              <a:spcAft>
                <a:spcPts val="0"/>
              </a:spcAft>
              <a:buSzPts val="1530"/>
              <a:buFont typeface="Noto Sans Symbols"/>
              <a:buNone/>
            </a:pPr>
            <a:r>
              <a:rPr lang="en-US" sz="1800"/>
              <a:t>………</a:t>
            </a:r>
            <a:endParaRPr/>
          </a:p>
          <a:p>
            <a:pPr marL="0" lvl="0" indent="0" algn="l" rtl="0">
              <a:lnSpc>
                <a:spcPct val="90000"/>
              </a:lnSpc>
              <a:spcBef>
                <a:spcPts val="580"/>
              </a:spcBef>
              <a:spcAft>
                <a:spcPts val="0"/>
              </a:spcAft>
              <a:buSzPts val="1530"/>
              <a:buFont typeface="Noto Sans Symbols"/>
              <a:buNone/>
            </a:pPr>
            <a:r>
              <a:rPr lang="en-US" sz="1800"/>
              <a:t>………</a:t>
            </a:r>
            <a:endParaRPr/>
          </a:p>
          <a:p>
            <a:pPr marL="0" lvl="0" indent="0" algn="l" rtl="0">
              <a:lnSpc>
                <a:spcPct val="90000"/>
              </a:lnSpc>
              <a:spcBef>
                <a:spcPts val="580"/>
              </a:spcBef>
              <a:spcAft>
                <a:spcPts val="0"/>
              </a:spcAft>
              <a:buSzPts val="1530"/>
              <a:buFont typeface="Noto Sans Symbols"/>
              <a:buNone/>
            </a:pPr>
            <a:r>
              <a:rPr lang="en-US" sz="1800"/>
              <a:t>{</a:t>
            </a:r>
            <a:endParaRPr/>
          </a:p>
          <a:p>
            <a:pPr marL="0" lvl="0" indent="0" algn="l" rtl="0">
              <a:lnSpc>
                <a:spcPct val="90000"/>
              </a:lnSpc>
              <a:spcBef>
                <a:spcPts val="580"/>
              </a:spcBef>
              <a:spcAft>
                <a:spcPts val="0"/>
              </a:spcAft>
              <a:buSzPts val="1530"/>
              <a:buFont typeface="Noto Sans Symbols"/>
              <a:buNone/>
            </a:pPr>
            <a:r>
              <a:rPr lang="en-US" sz="1800"/>
              <a:t>      int x = 1;</a:t>
            </a:r>
            <a:endParaRPr/>
          </a:p>
          <a:p>
            <a:pPr marL="0" lvl="0" indent="0" algn="l" rtl="0">
              <a:lnSpc>
                <a:spcPct val="90000"/>
              </a:lnSpc>
              <a:spcBef>
                <a:spcPts val="580"/>
              </a:spcBef>
              <a:spcAft>
                <a:spcPts val="0"/>
              </a:spcAft>
              <a:buSzPts val="1530"/>
              <a:buFont typeface="Noto Sans Symbols"/>
              <a:buNone/>
            </a:pPr>
            <a:r>
              <a:rPr lang="en-US" sz="1800"/>
              <a:t>      ………</a:t>
            </a:r>
            <a:endParaRPr/>
          </a:p>
          <a:p>
            <a:pPr marL="0" lvl="0" indent="0" algn="l" rtl="0">
              <a:lnSpc>
                <a:spcPct val="90000"/>
              </a:lnSpc>
              <a:spcBef>
                <a:spcPts val="580"/>
              </a:spcBef>
              <a:spcAft>
                <a:spcPts val="0"/>
              </a:spcAft>
              <a:buSzPts val="1530"/>
              <a:buFont typeface="Noto Sans Symbols"/>
              <a:buNone/>
            </a:pPr>
            <a:r>
              <a:rPr lang="en-US" sz="1800"/>
              <a:t>      ………</a:t>
            </a:r>
            <a:endParaRPr/>
          </a:p>
          <a:p>
            <a:pPr marL="0" lvl="0" indent="0" algn="l" rtl="0">
              <a:lnSpc>
                <a:spcPct val="90000"/>
              </a:lnSpc>
              <a:spcBef>
                <a:spcPts val="580"/>
              </a:spcBef>
              <a:spcAft>
                <a:spcPts val="0"/>
              </a:spcAft>
              <a:buSzPts val="1530"/>
              <a:buFont typeface="Noto Sans Symbols"/>
              <a:buNone/>
            </a:pPr>
            <a:r>
              <a:rPr lang="en-US" sz="1800"/>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43">
                                            <p:txEl>
                                              <p:pRg st="0" end="0"/>
                                            </p:txEl>
                                          </p:spTgt>
                                        </p:tgtEl>
                                        <p:attrNameLst>
                                          <p:attrName>style.visibility</p:attrName>
                                        </p:attrNameLst>
                                      </p:cBhvr>
                                      <p:to>
                                        <p:strVal val="visible"/>
                                      </p:to>
                                    </p:set>
                                    <p:animEffect transition="in" filter="fade">
                                      <p:cBhvr>
                                        <p:cTn id="7" dur="500"/>
                                        <p:tgtEl>
                                          <p:spTgt spid="84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43">
                                            <p:txEl>
                                              <p:pRg st="1" end="1"/>
                                            </p:txEl>
                                          </p:spTgt>
                                        </p:tgtEl>
                                        <p:attrNameLst>
                                          <p:attrName>style.visibility</p:attrName>
                                        </p:attrNameLst>
                                      </p:cBhvr>
                                      <p:to>
                                        <p:strVal val="visible"/>
                                      </p:to>
                                    </p:set>
                                    <p:animEffect transition="in" filter="fade">
                                      <p:cBhvr>
                                        <p:cTn id="11" dur="500"/>
                                        <p:tgtEl>
                                          <p:spTgt spid="84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43">
                                            <p:txEl>
                                              <p:pRg st="2" end="2"/>
                                            </p:txEl>
                                          </p:spTgt>
                                        </p:tgtEl>
                                        <p:attrNameLst>
                                          <p:attrName>style.visibility</p:attrName>
                                        </p:attrNameLst>
                                      </p:cBhvr>
                                      <p:to>
                                        <p:strVal val="visible"/>
                                      </p:to>
                                    </p:set>
                                    <p:animEffect transition="in" filter="fade">
                                      <p:cBhvr>
                                        <p:cTn id="15" dur="500"/>
                                        <p:tgtEl>
                                          <p:spTgt spid="84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43">
                                            <p:txEl>
                                              <p:pRg st="3" end="3"/>
                                            </p:txEl>
                                          </p:spTgt>
                                        </p:tgtEl>
                                        <p:attrNameLst>
                                          <p:attrName>style.visibility</p:attrName>
                                        </p:attrNameLst>
                                      </p:cBhvr>
                                      <p:to>
                                        <p:strVal val="visible"/>
                                      </p:to>
                                    </p:set>
                                    <p:animEffect transition="in" filter="fade">
                                      <p:cBhvr>
                                        <p:cTn id="19" dur="500"/>
                                        <p:tgtEl>
                                          <p:spTgt spid="84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43">
                                            <p:txEl>
                                              <p:pRg st="4" end="4"/>
                                            </p:txEl>
                                          </p:spTgt>
                                        </p:tgtEl>
                                        <p:attrNameLst>
                                          <p:attrName>style.visibility</p:attrName>
                                        </p:attrNameLst>
                                      </p:cBhvr>
                                      <p:to>
                                        <p:strVal val="visible"/>
                                      </p:to>
                                    </p:set>
                                    <p:animEffect transition="in" filter="fade">
                                      <p:cBhvr>
                                        <p:cTn id="23" dur="500"/>
                                        <p:tgtEl>
                                          <p:spTgt spid="84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43">
                                            <p:txEl>
                                              <p:pRg st="5" end="5"/>
                                            </p:txEl>
                                          </p:spTgt>
                                        </p:tgtEl>
                                        <p:attrNameLst>
                                          <p:attrName>style.visibility</p:attrName>
                                        </p:attrNameLst>
                                      </p:cBhvr>
                                      <p:to>
                                        <p:strVal val="visible"/>
                                      </p:to>
                                    </p:set>
                                    <p:animEffect transition="in" filter="fade">
                                      <p:cBhvr>
                                        <p:cTn id="27" dur="500"/>
                                        <p:tgtEl>
                                          <p:spTgt spid="843">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43">
                                            <p:txEl>
                                              <p:pRg st="6" end="6"/>
                                            </p:txEl>
                                          </p:spTgt>
                                        </p:tgtEl>
                                        <p:attrNameLst>
                                          <p:attrName>style.visibility</p:attrName>
                                        </p:attrNameLst>
                                      </p:cBhvr>
                                      <p:to>
                                        <p:strVal val="visible"/>
                                      </p:to>
                                    </p:set>
                                    <p:animEffect transition="in" filter="fade">
                                      <p:cBhvr>
                                        <p:cTn id="31" dur="500"/>
                                        <p:tgtEl>
                                          <p:spTgt spid="843">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43">
                                            <p:txEl>
                                              <p:pRg st="7" end="7"/>
                                            </p:txEl>
                                          </p:spTgt>
                                        </p:tgtEl>
                                        <p:attrNameLst>
                                          <p:attrName>style.visibility</p:attrName>
                                        </p:attrNameLst>
                                      </p:cBhvr>
                                      <p:to>
                                        <p:strVal val="visible"/>
                                      </p:to>
                                    </p:set>
                                    <p:animEffect transition="in" filter="fade">
                                      <p:cBhvr>
                                        <p:cTn id="35" dur="500"/>
                                        <p:tgtEl>
                                          <p:spTgt spid="843">
                                            <p:txEl>
                                              <p:pRg st="7" end="7"/>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43">
                                            <p:txEl>
                                              <p:pRg st="8" end="8"/>
                                            </p:txEl>
                                          </p:spTgt>
                                        </p:tgtEl>
                                        <p:attrNameLst>
                                          <p:attrName>style.visibility</p:attrName>
                                        </p:attrNameLst>
                                      </p:cBhvr>
                                      <p:to>
                                        <p:strVal val="visible"/>
                                      </p:to>
                                    </p:set>
                                    <p:animEffect transition="in" filter="fade">
                                      <p:cBhvr>
                                        <p:cTn id="39" dur="500"/>
                                        <p:tgtEl>
                                          <p:spTgt spid="843">
                                            <p:txEl>
                                              <p:pRg st="8" end="8"/>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43">
                                            <p:txEl>
                                              <p:pRg st="9" end="9"/>
                                            </p:txEl>
                                          </p:spTgt>
                                        </p:tgtEl>
                                        <p:attrNameLst>
                                          <p:attrName>style.visibility</p:attrName>
                                        </p:attrNameLst>
                                      </p:cBhvr>
                                      <p:to>
                                        <p:strVal val="visible"/>
                                      </p:to>
                                    </p:set>
                                    <p:animEffect transition="in" filter="fade">
                                      <p:cBhvr>
                                        <p:cTn id="43" dur="500"/>
                                        <p:tgtEl>
                                          <p:spTgt spid="843">
                                            <p:txEl>
                                              <p:pRg st="9" end="9"/>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843">
                                            <p:txEl>
                                              <p:pRg st="10" end="10"/>
                                            </p:txEl>
                                          </p:spTgt>
                                        </p:tgtEl>
                                        <p:attrNameLst>
                                          <p:attrName>style.visibility</p:attrName>
                                        </p:attrNameLst>
                                      </p:cBhvr>
                                      <p:to>
                                        <p:strVal val="visible"/>
                                      </p:to>
                                    </p:set>
                                    <p:animEffect transition="in" filter="fade">
                                      <p:cBhvr>
                                        <p:cTn id="47" dur="500"/>
                                        <p:tgtEl>
                                          <p:spTgt spid="843">
                                            <p:txEl>
                                              <p:pRg st="10" end="10"/>
                                            </p:txEl>
                                          </p:spTgt>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843">
                                            <p:txEl>
                                              <p:pRg st="11" end="11"/>
                                            </p:txEl>
                                          </p:spTgt>
                                        </p:tgtEl>
                                        <p:attrNameLst>
                                          <p:attrName>style.visibility</p:attrName>
                                        </p:attrNameLst>
                                      </p:cBhvr>
                                      <p:to>
                                        <p:strVal val="visible"/>
                                      </p:to>
                                    </p:set>
                                    <p:animEffect transition="in" filter="fade">
                                      <p:cBhvr>
                                        <p:cTn id="51" dur="500"/>
                                        <p:tgtEl>
                                          <p:spTgt spid="843">
                                            <p:txEl>
                                              <p:pRg st="11" end="11"/>
                                            </p:txEl>
                                          </p:spTgt>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843">
                                            <p:txEl>
                                              <p:pRg st="12" end="12"/>
                                            </p:txEl>
                                          </p:spTgt>
                                        </p:tgtEl>
                                        <p:attrNameLst>
                                          <p:attrName>style.visibility</p:attrName>
                                        </p:attrNameLst>
                                      </p:cBhvr>
                                      <p:to>
                                        <p:strVal val="visible"/>
                                      </p:to>
                                    </p:set>
                                    <p:animEffect transition="in" filter="fade">
                                      <p:cBhvr>
                                        <p:cTn id="55" dur="500"/>
                                        <p:tgtEl>
                                          <p:spTgt spid="843">
                                            <p:txEl>
                                              <p:pRg st="12" end="12"/>
                                            </p:txEl>
                                          </p:spTgt>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843">
                                            <p:txEl>
                                              <p:pRg st="13" end="13"/>
                                            </p:txEl>
                                          </p:spTgt>
                                        </p:tgtEl>
                                        <p:attrNameLst>
                                          <p:attrName>style.visibility</p:attrName>
                                        </p:attrNameLst>
                                      </p:cBhvr>
                                      <p:to>
                                        <p:strVal val="visible"/>
                                      </p:to>
                                    </p:set>
                                    <p:animEffect transition="in" filter="fade">
                                      <p:cBhvr>
                                        <p:cTn id="59" dur="500"/>
                                        <p:tgtEl>
                                          <p:spTgt spid="84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7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Scope Resolution Operator</a:t>
            </a:r>
            <a:endParaRPr/>
          </a:p>
        </p:txBody>
      </p:sp>
      <p:sp>
        <p:nvSpPr>
          <p:cNvPr id="849" name="Google Shape;849;p76"/>
          <p:cNvSpPr txBox="1">
            <a:spLocks noGrp="1"/>
          </p:cNvSpPr>
          <p:nvPr>
            <p:ph type="body" idx="1"/>
          </p:nvPr>
        </p:nvSpPr>
        <p:spPr>
          <a:xfrm>
            <a:off x="914400" y="1447800"/>
            <a:ext cx="3749040" cy="4572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210"/>
              <a:buFont typeface="Noto Sans Symbols"/>
              <a:buNone/>
            </a:pPr>
            <a:r>
              <a:rPr lang="en-US">
                <a:solidFill>
                  <a:schemeClr val="hlink"/>
                </a:solidFill>
              </a:rPr>
              <a:t>Blocks in C++ are often nested.</a:t>
            </a:r>
            <a:endParaRPr/>
          </a:p>
          <a:p>
            <a:pPr marL="0" lvl="0" indent="0" algn="l" rtl="0">
              <a:lnSpc>
                <a:spcPct val="90000"/>
              </a:lnSpc>
              <a:spcBef>
                <a:spcPts val="580"/>
              </a:spcBef>
              <a:spcAft>
                <a:spcPts val="0"/>
              </a:spcAft>
              <a:buSzPts val="2210"/>
              <a:buFont typeface="Noto Sans Symbols"/>
              <a:buNone/>
            </a:pPr>
            <a:r>
              <a:rPr lang="en-US">
                <a:solidFill>
                  <a:schemeClr val="hlink"/>
                </a:solidFill>
              </a:rPr>
              <a:t>In C, the global version of a variable can not be accessed from within the inner block. </a:t>
            </a:r>
            <a:endParaRPr/>
          </a:p>
          <a:p>
            <a:pPr marL="0" lvl="0" indent="0" algn="l" rtl="0">
              <a:lnSpc>
                <a:spcPct val="90000"/>
              </a:lnSpc>
              <a:spcBef>
                <a:spcPts val="580"/>
              </a:spcBef>
              <a:spcAft>
                <a:spcPts val="0"/>
              </a:spcAft>
              <a:buSzPts val="2210"/>
              <a:buFont typeface="Noto Sans Symbols"/>
              <a:buNone/>
            </a:pPr>
            <a:r>
              <a:rPr lang="en-US">
                <a:solidFill>
                  <a:schemeClr val="hlink"/>
                </a:solidFill>
              </a:rPr>
              <a:t>C++ resolved this problem with the use of the scope resolution operator ( :: ).</a:t>
            </a:r>
            <a:endParaRPr/>
          </a:p>
        </p:txBody>
      </p:sp>
      <p:sp>
        <p:nvSpPr>
          <p:cNvPr id="850" name="Google Shape;850;p76"/>
          <p:cNvSpPr txBox="1">
            <a:spLocks noGrp="1"/>
          </p:cNvSpPr>
          <p:nvPr>
            <p:ph type="body" idx="2"/>
          </p:nvPr>
        </p:nvSpPr>
        <p:spPr>
          <a:xfrm>
            <a:off x="4933950" y="1447800"/>
            <a:ext cx="3749040" cy="4572000"/>
          </a:xfrm>
          <a:prstGeom prst="rect">
            <a:avLst/>
          </a:prstGeom>
          <a:solidFill>
            <a:srgbClr val="CCCCFF"/>
          </a:solid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530"/>
              <a:buFont typeface="Noto Sans Symbols"/>
              <a:buNone/>
            </a:pPr>
            <a:r>
              <a:rPr lang="en-US" sz="1800"/>
              <a:t>………</a:t>
            </a:r>
            <a:endParaRPr/>
          </a:p>
          <a:p>
            <a:pPr marL="0" lvl="0" indent="0" algn="l" rtl="0">
              <a:lnSpc>
                <a:spcPct val="90000"/>
              </a:lnSpc>
              <a:spcBef>
                <a:spcPts val="580"/>
              </a:spcBef>
              <a:spcAft>
                <a:spcPts val="0"/>
              </a:spcAft>
              <a:buSzPts val="1530"/>
              <a:buFont typeface="Noto Sans Symbols"/>
              <a:buNone/>
            </a:pPr>
            <a:r>
              <a:rPr lang="en-US" sz="1800"/>
              <a:t>………</a:t>
            </a:r>
            <a:endParaRPr/>
          </a:p>
          <a:p>
            <a:pPr marL="0" lvl="0" indent="0" algn="l" rtl="0">
              <a:lnSpc>
                <a:spcPct val="90000"/>
              </a:lnSpc>
              <a:spcBef>
                <a:spcPts val="580"/>
              </a:spcBef>
              <a:spcAft>
                <a:spcPts val="0"/>
              </a:spcAft>
              <a:buSzPts val="1530"/>
              <a:buFont typeface="Noto Sans Symbols"/>
              <a:buNone/>
            </a:pPr>
            <a:r>
              <a:rPr lang="en-US" sz="1800"/>
              <a:t>{</a:t>
            </a:r>
            <a:endParaRPr/>
          </a:p>
          <a:p>
            <a:pPr marL="0" lvl="0" indent="0" algn="l" rtl="0">
              <a:lnSpc>
                <a:spcPct val="90000"/>
              </a:lnSpc>
              <a:spcBef>
                <a:spcPts val="580"/>
              </a:spcBef>
              <a:spcAft>
                <a:spcPts val="0"/>
              </a:spcAft>
              <a:buSzPts val="1530"/>
              <a:buFont typeface="Noto Sans Symbols"/>
              <a:buNone/>
            </a:pPr>
            <a:r>
              <a:rPr lang="en-US" sz="1800"/>
              <a:t>      int x = 10;</a:t>
            </a:r>
            <a:endParaRPr/>
          </a:p>
          <a:p>
            <a:pPr marL="0" lvl="0" indent="0" algn="l" rtl="0">
              <a:lnSpc>
                <a:spcPct val="90000"/>
              </a:lnSpc>
              <a:spcBef>
                <a:spcPts val="580"/>
              </a:spcBef>
              <a:spcAft>
                <a:spcPts val="0"/>
              </a:spcAft>
              <a:buSzPts val="1530"/>
              <a:buFont typeface="Noto Sans Symbols"/>
              <a:buNone/>
            </a:pPr>
            <a:r>
              <a:rPr lang="en-US" sz="1800"/>
              <a:t>      ………                                      Block1</a:t>
            </a:r>
            <a:endParaRPr/>
          </a:p>
          <a:p>
            <a:pPr marL="0" lvl="0" indent="0" algn="l" rtl="0">
              <a:lnSpc>
                <a:spcPct val="90000"/>
              </a:lnSpc>
              <a:spcBef>
                <a:spcPts val="580"/>
              </a:spcBef>
              <a:spcAft>
                <a:spcPts val="0"/>
              </a:spcAft>
              <a:buSzPts val="1530"/>
              <a:buFont typeface="Noto Sans Symbols"/>
              <a:buNone/>
            </a:pPr>
            <a:r>
              <a:rPr lang="en-US" sz="1800"/>
              <a:t>      ………</a:t>
            </a:r>
            <a:endParaRPr/>
          </a:p>
          <a:p>
            <a:pPr marL="0" lvl="0" indent="0" algn="l" rtl="0">
              <a:lnSpc>
                <a:spcPct val="90000"/>
              </a:lnSpc>
              <a:spcBef>
                <a:spcPts val="580"/>
              </a:spcBef>
              <a:spcAft>
                <a:spcPts val="0"/>
              </a:spcAft>
              <a:buSzPts val="1530"/>
              <a:buFont typeface="Noto Sans Symbols"/>
              <a:buNone/>
            </a:pPr>
            <a:r>
              <a:rPr lang="en-US" sz="1800"/>
              <a:t>     {</a:t>
            </a:r>
            <a:endParaRPr/>
          </a:p>
          <a:p>
            <a:pPr marL="0" lvl="0" indent="0" algn="l" rtl="0">
              <a:lnSpc>
                <a:spcPct val="90000"/>
              </a:lnSpc>
              <a:spcBef>
                <a:spcPts val="580"/>
              </a:spcBef>
              <a:spcAft>
                <a:spcPts val="0"/>
              </a:spcAft>
              <a:buSzPts val="1530"/>
              <a:buFont typeface="Noto Sans Symbols"/>
              <a:buNone/>
            </a:pPr>
            <a:r>
              <a:rPr lang="en-US" sz="1800"/>
              <a:t>           int x = 1;</a:t>
            </a:r>
            <a:endParaRPr/>
          </a:p>
          <a:p>
            <a:pPr marL="0" lvl="0" indent="0" algn="l" rtl="0">
              <a:lnSpc>
                <a:spcPct val="90000"/>
              </a:lnSpc>
              <a:spcBef>
                <a:spcPts val="580"/>
              </a:spcBef>
              <a:spcAft>
                <a:spcPts val="0"/>
              </a:spcAft>
              <a:buSzPts val="1530"/>
              <a:buFont typeface="Noto Sans Symbols"/>
              <a:buNone/>
            </a:pPr>
            <a:r>
              <a:rPr lang="en-US" sz="1800"/>
              <a:t>           ………                Block 2</a:t>
            </a:r>
            <a:endParaRPr/>
          </a:p>
          <a:p>
            <a:pPr marL="0" lvl="0" indent="0" algn="l" rtl="0">
              <a:lnSpc>
                <a:spcPct val="90000"/>
              </a:lnSpc>
              <a:spcBef>
                <a:spcPts val="580"/>
              </a:spcBef>
              <a:spcAft>
                <a:spcPts val="0"/>
              </a:spcAft>
              <a:buSzPts val="1530"/>
              <a:buFont typeface="Noto Sans Symbols"/>
              <a:buNone/>
            </a:pPr>
            <a:r>
              <a:rPr lang="en-US" sz="1800"/>
              <a:t>           ………</a:t>
            </a:r>
            <a:endParaRPr/>
          </a:p>
          <a:p>
            <a:pPr marL="0" lvl="0" indent="0" algn="l" rtl="0">
              <a:lnSpc>
                <a:spcPct val="90000"/>
              </a:lnSpc>
              <a:spcBef>
                <a:spcPts val="580"/>
              </a:spcBef>
              <a:spcAft>
                <a:spcPts val="0"/>
              </a:spcAft>
              <a:buSzPts val="1530"/>
              <a:buFont typeface="Noto Sans Symbols"/>
              <a:buNone/>
            </a:pPr>
            <a:r>
              <a:rPr lang="en-US" sz="1800"/>
              <a:t>      }</a:t>
            </a:r>
            <a:endParaRPr/>
          </a:p>
          <a:p>
            <a:pPr marL="0" lvl="0" indent="0" algn="l" rtl="0">
              <a:lnSpc>
                <a:spcPct val="90000"/>
              </a:lnSpc>
              <a:spcBef>
                <a:spcPts val="580"/>
              </a:spcBef>
              <a:spcAft>
                <a:spcPts val="0"/>
              </a:spcAft>
              <a:buSzPts val="1530"/>
              <a:buFont typeface="Noto Sans Symbols"/>
              <a:buNone/>
            </a:pPr>
            <a:r>
              <a:rPr lang="en-US" sz="1800"/>
              <a:t>      ………</a:t>
            </a:r>
            <a:endParaRPr/>
          </a:p>
          <a:p>
            <a:pPr marL="0" lvl="0" indent="0" algn="l" rtl="0">
              <a:lnSpc>
                <a:spcPct val="90000"/>
              </a:lnSpc>
              <a:spcBef>
                <a:spcPts val="580"/>
              </a:spcBef>
              <a:spcAft>
                <a:spcPts val="0"/>
              </a:spcAft>
              <a:buSzPts val="1530"/>
              <a:buFont typeface="Noto Sans Symbols"/>
              <a:buNone/>
            </a:pPr>
            <a:r>
              <a:rPr lang="en-US" sz="1800"/>
              <a:t>      ………</a:t>
            </a:r>
            <a:endParaRPr/>
          </a:p>
          <a:p>
            <a:pPr marL="0" lvl="0" indent="0" algn="l" rtl="0">
              <a:lnSpc>
                <a:spcPct val="90000"/>
              </a:lnSpc>
              <a:spcBef>
                <a:spcPts val="580"/>
              </a:spcBef>
              <a:spcAft>
                <a:spcPts val="0"/>
              </a:spcAft>
              <a:buSzPts val="1530"/>
              <a:buFont typeface="Noto Sans Symbols"/>
              <a:buNone/>
            </a:pPr>
            <a:r>
              <a:rPr lang="en-US" sz="1800"/>
              <a:t>}</a:t>
            </a:r>
            <a:endParaRPr/>
          </a:p>
        </p:txBody>
      </p:sp>
      <p:sp>
        <p:nvSpPr>
          <p:cNvPr id="851" name="Google Shape;851;p76"/>
          <p:cNvSpPr txBox="1"/>
          <p:nvPr/>
        </p:nvSpPr>
        <p:spPr>
          <a:xfrm>
            <a:off x="7543800" y="990600"/>
            <a:ext cx="1182688"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continue…</a:t>
            </a:r>
            <a:endParaRPr/>
          </a:p>
        </p:txBody>
      </p:sp>
      <p:cxnSp>
        <p:nvCxnSpPr>
          <p:cNvPr id="852" name="Google Shape;852;p76"/>
          <p:cNvCxnSpPr/>
          <p:nvPr/>
        </p:nvCxnSpPr>
        <p:spPr>
          <a:xfrm rot="10800000">
            <a:off x="5257800" y="4876800"/>
            <a:ext cx="1600200" cy="0"/>
          </a:xfrm>
          <a:prstGeom prst="straightConnector1">
            <a:avLst/>
          </a:prstGeom>
          <a:noFill/>
          <a:ln w="38100" cap="flat" cmpd="sng">
            <a:solidFill>
              <a:srgbClr val="800000"/>
            </a:solidFill>
            <a:prstDash val="solid"/>
            <a:round/>
            <a:headEnd type="none" w="med" len="med"/>
            <a:tailEnd type="triangle" w="med" len="med"/>
          </a:ln>
        </p:spPr>
      </p:cxnSp>
      <p:cxnSp>
        <p:nvCxnSpPr>
          <p:cNvPr id="853" name="Google Shape;853;p76"/>
          <p:cNvCxnSpPr/>
          <p:nvPr/>
        </p:nvCxnSpPr>
        <p:spPr>
          <a:xfrm rot="10800000">
            <a:off x="5257800" y="3613150"/>
            <a:ext cx="1600200" cy="0"/>
          </a:xfrm>
          <a:prstGeom prst="straightConnector1">
            <a:avLst/>
          </a:prstGeom>
          <a:noFill/>
          <a:ln w="38100" cap="flat" cmpd="sng">
            <a:solidFill>
              <a:srgbClr val="800000"/>
            </a:solidFill>
            <a:prstDash val="solid"/>
            <a:round/>
            <a:headEnd type="none" w="med" len="med"/>
            <a:tailEnd type="triangle" w="med" len="med"/>
          </a:ln>
        </p:spPr>
      </p:cxnSp>
      <p:cxnSp>
        <p:nvCxnSpPr>
          <p:cNvPr id="854" name="Google Shape;854;p76"/>
          <p:cNvCxnSpPr/>
          <p:nvPr/>
        </p:nvCxnSpPr>
        <p:spPr>
          <a:xfrm>
            <a:off x="6858000" y="3597275"/>
            <a:ext cx="0" cy="1295400"/>
          </a:xfrm>
          <a:prstGeom prst="straightConnector1">
            <a:avLst/>
          </a:prstGeom>
          <a:noFill/>
          <a:ln w="38100" cap="flat" cmpd="sng">
            <a:solidFill>
              <a:srgbClr val="800000"/>
            </a:solidFill>
            <a:prstDash val="solid"/>
            <a:round/>
            <a:headEnd type="none" w="med" len="med"/>
            <a:tailEnd type="none" w="med" len="med"/>
          </a:ln>
        </p:spPr>
      </p:cxnSp>
      <p:cxnSp>
        <p:nvCxnSpPr>
          <p:cNvPr id="855" name="Google Shape;855;p76"/>
          <p:cNvCxnSpPr/>
          <p:nvPr/>
        </p:nvCxnSpPr>
        <p:spPr>
          <a:xfrm rot="10800000">
            <a:off x="4953000" y="2393950"/>
            <a:ext cx="2971800" cy="0"/>
          </a:xfrm>
          <a:prstGeom prst="straightConnector1">
            <a:avLst/>
          </a:prstGeom>
          <a:noFill/>
          <a:ln w="38100" cap="flat" cmpd="sng">
            <a:solidFill>
              <a:srgbClr val="008000"/>
            </a:solidFill>
            <a:prstDash val="solid"/>
            <a:round/>
            <a:headEnd type="none" w="med" len="med"/>
            <a:tailEnd type="triangle" w="med" len="med"/>
          </a:ln>
        </p:spPr>
      </p:cxnSp>
      <p:cxnSp>
        <p:nvCxnSpPr>
          <p:cNvPr id="856" name="Google Shape;856;p76"/>
          <p:cNvCxnSpPr/>
          <p:nvPr/>
        </p:nvCxnSpPr>
        <p:spPr>
          <a:xfrm rot="10800000">
            <a:off x="4953000" y="5746750"/>
            <a:ext cx="2971800" cy="0"/>
          </a:xfrm>
          <a:prstGeom prst="straightConnector1">
            <a:avLst/>
          </a:prstGeom>
          <a:noFill/>
          <a:ln w="38100" cap="flat" cmpd="sng">
            <a:solidFill>
              <a:srgbClr val="008000"/>
            </a:solidFill>
            <a:prstDash val="solid"/>
            <a:round/>
            <a:headEnd type="none" w="med" len="med"/>
            <a:tailEnd type="triangle" w="med" len="med"/>
          </a:ln>
        </p:spPr>
      </p:cxnSp>
      <p:cxnSp>
        <p:nvCxnSpPr>
          <p:cNvPr id="857" name="Google Shape;857;p76"/>
          <p:cNvCxnSpPr/>
          <p:nvPr/>
        </p:nvCxnSpPr>
        <p:spPr>
          <a:xfrm>
            <a:off x="7924800" y="2378075"/>
            <a:ext cx="0" cy="3352800"/>
          </a:xfrm>
          <a:prstGeom prst="straightConnector1">
            <a:avLst/>
          </a:prstGeom>
          <a:noFill/>
          <a:ln w="38100" cap="flat" cmpd="sng">
            <a:solidFill>
              <a:srgbClr val="00800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50">
                                            <p:txEl>
                                              <p:pRg st="0" end="0"/>
                                            </p:txEl>
                                          </p:spTgt>
                                        </p:tgtEl>
                                        <p:attrNameLst>
                                          <p:attrName>style.visibility</p:attrName>
                                        </p:attrNameLst>
                                      </p:cBhvr>
                                      <p:to>
                                        <p:strVal val="visible"/>
                                      </p:to>
                                    </p:set>
                                    <p:animEffect transition="in" filter="fade">
                                      <p:cBhvr>
                                        <p:cTn id="7" dur="500"/>
                                        <p:tgtEl>
                                          <p:spTgt spid="85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50">
                                            <p:txEl>
                                              <p:pRg st="1" end="1"/>
                                            </p:txEl>
                                          </p:spTgt>
                                        </p:tgtEl>
                                        <p:attrNameLst>
                                          <p:attrName>style.visibility</p:attrName>
                                        </p:attrNameLst>
                                      </p:cBhvr>
                                      <p:to>
                                        <p:strVal val="visible"/>
                                      </p:to>
                                    </p:set>
                                    <p:animEffect transition="in" filter="fade">
                                      <p:cBhvr>
                                        <p:cTn id="11" dur="500"/>
                                        <p:tgtEl>
                                          <p:spTgt spid="850">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50">
                                            <p:txEl>
                                              <p:pRg st="2" end="2"/>
                                            </p:txEl>
                                          </p:spTgt>
                                        </p:tgtEl>
                                        <p:attrNameLst>
                                          <p:attrName>style.visibility</p:attrName>
                                        </p:attrNameLst>
                                      </p:cBhvr>
                                      <p:to>
                                        <p:strVal val="visible"/>
                                      </p:to>
                                    </p:set>
                                    <p:animEffect transition="in" filter="fade">
                                      <p:cBhvr>
                                        <p:cTn id="15" dur="500"/>
                                        <p:tgtEl>
                                          <p:spTgt spid="850">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50">
                                            <p:txEl>
                                              <p:pRg st="3" end="3"/>
                                            </p:txEl>
                                          </p:spTgt>
                                        </p:tgtEl>
                                        <p:attrNameLst>
                                          <p:attrName>style.visibility</p:attrName>
                                        </p:attrNameLst>
                                      </p:cBhvr>
                                      <p:to>
                                        <p:strVal val="visible"/>
                                      </p:to>
                                    </p:set>
                                    <p:animEffect transition="in" filter="fade">
                                      <p:cBhvr>
                                        <p:cTn id="19" dur="500"/>
                                        <p:tgtEl>
                                          <p:spTgt spid="850">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50">
                                            <p:txEl>
                                              <p:pRg st="4" end="4"/>
                                            </p:txEl>
                                          </p:spTgt>
                                        </p:tgtEl>
                                        <p:attrNameLst>
                                          <p:attrName>style.visibility</p:attrName>
                                        </p:attrNameLst>
                                      </p:cBhvr>
                                      <p:to>
                                        <p:strVal val="visible"/>
                                      </p:to>
                                    </p:set>
                                    <p:animEffect transition="in" filter="fade">
                                      <p:cBhvr>
                                        <p:cTn id="23" dur="500"/>
                                        <p:tgtEl>
                                          <p:spTgt spid="850">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50">
                                            <p:txEl>
                                              <p:pRg st="5" end="5"/>
                                            </p:txEl>
                                          </p:spTgt>
                                        </p:tgtEl>
                                        <p:attrNameLst>
                                          <p:attrName>style.visibility</p:attrName>
                                        </p:attrNameLst>
                                      </p:cBhvr>
                                      <p:to>
                                        <p:strVal val="visible"/>
                                      </p:to>
                                    </p:set>
                                    <p:animEffect transition="in" filter="fade">
                                      <p:cBhvr>
                                        <p:cTn id="27" dur="500"/>
                                        <p:tgtEl>
                                          <p:spTgt spid="850">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50">
                                            <p:txEl>
                                              <p:pRg st="6" end="6"/>
                                            </p:txEl>
                                          </p:spTgt>
                                        </p:tgtEl>
                                        <p:attrNameLst>
                                          <p:attrName>style.visibility</p:attrName>
                                        </p:attrNameLst>
                                      </p:cBhvr>
                                      <p:to>
                                        <p:strVal val="visible"/>
                                      </p:to>
                                    </p:set>
                                    <p:animEffect transition="in" filter="fade">
                                      <p:cBhvr>
                                        <p:cTn id="31" dur="500"/>
                                        <p:tgtEl>
                                          <p:spTgt spid="850">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50">
                                            <p:txEl>
                                              <p:pRg st="7" end="7"/>
                                            </p:txEl>
                                          </p:spTgt>
                                        </p:tgtEl>
                                        <p:attrNameLst>
                                          <p:attrName>style.visibility</p:attrName>
                                        </p:attrNameLst>
                                      </p:cBhvr>
                                      <p:to>
                                        <p:strVal val="visible"/>
                                      </p:to>
                                    </p:set>
                                    <p:animEffect transition="in" filter="fade">
                                      <p:cBhvr>
                                        <p:cTn id="35" dur="500"/>
                                        <p:tgtEl>
                                          <p:spTgt spid="850">
                                            <p:txEl>
                                              <p:pRg st="7" end="7"/>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50">
                                            <p:txEl>
                                              <p:pRg st="8" end="8"/>
                                            </p:txEl>
                                          </p:spTgt>
                                        </p:tgtEl>
                                        <p:attrNameLst>
                                          <p:attrName>style.visibility</p:attrName>
                                        </p:attrNameLst>
                                      </p:cBhvr>
                                      <p:to>
                                        <p:strVal val="visible"/>
                                      </p:to>
                                    </p:set>
                                    <p:animEffect transition="in" filter="fade">
                                      <p:cBhvr>
                                        <p:cTn id="39" dur="500"/>
                                        <p:tgtEl>
                                          <p:spTgt spid="850">
                                            <p:txEl>
                                              <p:pRg st="8" end="8"/>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50">
                                            <p:txEl>
                                              <p:pRg st="9" end="9"/>
                                            </p:txEl>
                                          </p:spTgt>
                                        </p:tgtEl>
                                        <p:attrNameLst>
                                          <p:attrName>style.visibility</p:attrName>
                                        </p:attrNameLst>
                                      </p:cBhvr>
                                      <p:to>
                                        <p:strVal val="visible"/>
                                      </p:to>
                                    </p:set>
                                    <p:animEffect transition="in" filter="fade">
                                      <p:cBhvr>
                                        <p:cTn id="43" dur="500"/>
                                        <p:tgtEl>
                                          <p:spTgt spid="850">
                                            <p:txEl>
                                              <p:pRg st="9" end="9"/>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850">
                                            <p:txEl>
                                              <p:pRg st="10" end="10"/>
                                            </p:txEl>
                                          </p:spTgt>
                                        </p:tgtEl>
                                        <p:attrNameLst>
                                          <p:attrName>style.visibility</p:attrName>
                                        </p:attrNameLst>
                                      </p:cBhvr>
                                      <p:to>
                                        <p:strVal val="visible"/>
                                      </p:to>
                                    </p:set>
                                    <p:animEffect transition="in" filter="fade">
                                      <p:cBhvr>
                                        <p:cTn id="47" dur="500"/>
                                        <p:tgtEl>
                                          <p:spTgt spid="850">
                                            <p:txEl>
                                              <p:pRg st="10" end="10"/>
                                            </p:txEl>
                                          </p:spTgt>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850">
                                            <p:txEl>
                                              <p:pRg st="11" end="11"/>
                                            </p:txEl>
                                          </p:spTgt>
                                        </p:tgtEl>
                                        <p:attrNameLst>
                                          <p:attrName>style.visibility</p:attrName>
                                        </p:attrNameLst>
                                      </p:cBhvr>
                                      <p:to>
                                        <p:strVal val="visible"/>
                                      </p:to>
                                    </p:set>
                                    <p:animEffect transition="in" filter="fade">
                                      <p:cBhvr>
                                        <p:cTn id="51" dur="500"/>
                                        <p:tgtEl>
                                          <p:spTgt spid="850">
                                            <p:txEl>
                                              <p:pRg st="11" end="11"/>
                                            </p:txEl>
                                          </p:spTgt>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850">
                                            <p:txEl>
                                              <p:pRg st="12" end="12"/>
                                            </p:txEl>
                                          </p:spTgt>
                                        </p:tgtEl>
                                        <p:attrNameLst>
                                          <p:attrName>style.visibility</p:attrName>
                                        </p:attrNameLst>
                                      </p:cBhvr>
                                      <p:to>
                                        <p:strVal val="visible"/>
                                      </p:to>
                                    </p:set>
                                    <p:animEffect transition="in" filter="fade">
                                      <p:cBhvr>
                                        <p:cTn id="55" dur="500"/>
                                        <p:tgtEl>
                                          <p:spTgt spid="850">
                                            <p:txEl>
                                              <p:pRg st="12" end="12"/>
                                            </p:txEl>
                                          </p:spTgt>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850">
                                            <p:txEl>
                                              <p:pRg st="13" end="13"/>
                                            </p:txEl>
                                          </p:spTgt>
                                        </p:tgtEl>
                                        <p:attrNameLst>
                                          <p:attrName>style.visibility</p:attrName>
                                        </p:attrNameLst>
                                      </p:cBhvr>
                                      <p:to>
                                        <p:strVal val="visible"/>
                                      </p:to>
                                    </p:set>
                                    <p:animEffect transition="in" filter="fade">
                                      <p:cBhvr>
                                        <p:cTn id="59" dur="500"/>
                                        <p:tgtEl>
                                          <p:spTgt spid="850">
                                            <p:txEl>
                                              <p:pRg st="13" end="1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855"/>
                                        </p:tgtEl>
                                        <p:attrNameLst>
                                          <p:attrName>style.visibility</p:attrName>
                                        </p:attrNameLst>
                                      </p:cBhvr>
                                      <p:to>
                                        <p:strVal val="visible"/>
                                      </p:to>
                                    </p:set>
                                    <p:animEffect transition="in" filter="fade">
                                      <p:cBhvr>
                                        <p:cTn id="64" dur="500"/>
                                        <p:tgtEl>
                                          <p:spTgt spid="855"/>
                                        </p:tgtEl>
                                      </p:cBhvr>
                                    </p:animEffect>
                                  </p:childTnLst>
                                </p:cTn>
                              </p:par>
                              <p:par>
                                <p:cTn id="65" presetID="10" presetClass="entr" presetSubtype="0" fill="hold" nodeType="withEffect">
                                  <p:stCondLst>
                                    <p:cond delay="0"/>
                                  </p:stCondLst>
                                  <p:childTnLst>
                                    <p:set>
                                      <p:cBhvr>
                                        <p:cTn id="66" dur="1" fill="hold">
                                          <p:stCondLst>
                                            <p:cond delay="0"/>
                                          </p:stCondLst>
                                        </p:cTn>
                                        <p:tgtEl>
                                          <p:spTgt spid="857"/>
                                        </p:tgtEl>
                                        <p:attrNameLst>
                                          <p:attrName>style.visibility</p:attrName>
                                        </p:attrNameLst>
                                      </p:cBhvr>
                                      <p:to>
                                        <p:strVal val="visible"/>
                                      </p:to>
                                    </p:set>
                                    <p:animEffect transition="in" filter="fade">
                                      <p:cBhvr>
                                        <p:cTn id="67" dur="500"/>
                                        <p:tgtEl>
                                          <p:spTgt spid="857"/>
                                        </p:tgtEl>
                                      </p:cBhvr>
                                    </p:animEffect>
                                  </p:childTnLst>
                                </p:cTn>
                              </p:par>
                              <p:par>
                                <p:cTn id="68" presetID="10" presetClass="entr" presetSubtype="0" fill="hold" nodeType="withEffect">
                                  <p:stCondLst>
                                    <p:cond delay="0"/>
                                  </p:stCondLst>
                                  <p:childTnLst>
                                    <p:set>
                                      <p:cBhvr>
                                        <p:cTn id="69" dur="1" fill="hold">
                                          <p:stCondLst>
                                            <p:cond delay="0"/>
                                          </p:stCondLst>
                                        </p:cTn>
                                        <p:tgtEl>
                                          <p:spTgt spid="856"/>
                                        </p:tgtEl>
                                        <p:attrNameLst>
                                          <p:attrName>style.visibility</p:attrName>
                                        </p:attrNameLst>
                                      </p:cBhvr>
                                      <p:to>
                                        <p:strVal val="visible"/>
                                      </p:to>
                                    </p:set>
                                    <p:animEffect transition="in" filter="fade">
                                      <p:cBhvr>
                                        <p:cTn id="70" dur="500"/>
                                        <p:tgtEl>
                                          <p:spTgt spid="85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853"/>
                                        </p:tgtEl>
                                        <p:attrNameLst>
                                          <p:attrName>style.visibility</p:attrName>
                                        </p:attrNameLst>
                                      </p:cBhvr>
                                      <p:to>
                                        <p:strVal val="visible"/>
                                      </p:to>
                                    </p:set>
                                    <p:animEffect transition="in" filter="fade">
                                      <p:cBhvr>
                                        <p:cTn id="75" dur="500"/>
                                        <p:tgtEl>
                                          <p:spTgt spid="853"/>
                                        </p:tgtEl>
                                      </p:cBhvr>
                                    </p:animEffect>
                                  </p:childTnLst>
                                </p:cTn>
                              </p:par>
                              <p:par>
                                <p:cTn id="76" presetID="10" presetClass="entr" presetSubtype="0" fill="hold" nodeType="withEffect">
                                  <p:stCondLst>
                                    <p:cond delay="0"/>
                                  </p:stCondLst>
                                  <p:childTnLst>
                                    <p:set>
                                      <p:cBhvr>
                                        <p:cTn id="77" dur="1" fill="hold">
                                          <p:stCondLst>
                                            <p:cond delay="0"/>
                                          </p:stCondLst>
                                        </p:cTn>
                                        <p:tgtEl>
                                          <p:spTgt spid="854"/>
                                        </p:tgtEl>
                                        <p:attrNameLst>
                                          <p:attrName>style.visibility</p:attrName>
                                        </p:attrNameLst>
                                      </p:cBhvr>
                                      <p:to>
                                        <p:strVal val="visible"/>
                                      </p:to>
                                    </p:set>
                                    <p:animEffect transition="in" filter="fade">
                                      <p:cBhvr>
                                        <p:cTn id="78" dur="500"/>
                                        <p:tgtEl>
                                          <p:spTgt spid="854"/>
                                        </p:tgtEl>
                                      </p:cBhvr>
                                    </p:animEffect>
                                  </p:childTnLst>
                                </p:cTn>
                              </p:par>
                              <p:par>
                                <p:cTn id="79" presetID="10" presetClass="entr" presetSubtype="0" fill="hold" nodeType="withEffect">
                                  <p:stCondLst>
                                    <p:cond delay="0"/>
                                  </p:stCondLst>
                                  <p:childTnLst>
                                    <p:set>
                                      <p:cBhvr>
                                        <p:cTn id="80" dur="1" fill="hold">
                                          <p:stCondLst>
                                            <p:cond delay="0"/>
                                          </p:stCondLst>
                                        </p:cTn>
                                        <p:tgtEl>
                                          <p:spTgt spid="852"/>
                                        </p:tgtEl>
                                        <p:attrNameLst>
                                          <p:attrName>style.visibility</p:attrName>
                                        </p:attrNameLst>
                                      </p:cBhvr>
                                      <p:to>
                                        <p:strVal val="visible"/>
                                      </p:to>
                                    </p:set>
                                    <p:animEffect transition="in" filter="fade">
                                      <p:cBhvr>
                                        <p:cTn id="81" dur="500"/>
                                        <p:tgtEl>
                                          <p:spTgt spid="85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849">
                                            <p:txEl>
                                              <p:pRg st="0" end="0"/>
                                            </p:txEl>
                                          </p:spTgt>
                                        </p:tgtEl>
                                        <p:attrNameLst>
                                          <p:attrName>style.visibility</p:attrName>
                                        </p:attrNameLst>
                                      </p:cBhvr>
                                      <p:to>
                                        <p:strVal val="visible"/>
                                      </p:to>
                                    </p:set>
                                    <p:animEffect transition="in" filter="fade">
                                      <p:cBhvr>
                                        <p:cTn id="86" dur="500"/>
                                        <p:tgtEl>
                                          <p:spTgt spid="849">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849">
                                            <p:txEl>
                                              <p:pRg st="1" end="1"/>
                                            </p:txEl>
                                          </p:spTgt>
                                        </p:tgtEl>
                                        <p:attrNameLst>
                                          <p:attrName>style.visibility</p:attrName>
                                        </p:attrNameLst>
                                      </p:cBhvr>
                                      <p:to>
                                        <p:strVal val="visible"/>
                                      </p:to>
                                    </p:set>
                                    <p:animEffect transition="in" filter="fade">
                                      <p:cBhvr>
                                        <p:cTn id="91" dur="500"/>
                                        <p:tgtEl>
                                          <p:spTgt spid="849">
                                            <p:txEl>
                                              <p:pRg st="1" end="1"/>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849">
                                            <p:txEl>
                                              <p:pRg st="2" end="2"/>
                                            </p:txEl>
                                          </p:spTgt>
                                        </p:tgtEl>
                                        <p:attrNameLst>
                                          <p:attrName>style.visibility</p:attrName>
                                        </p:attrNameLst>
                                      </p:cBhvr>
                                      <p:to>
                                        <p:strVal val="visible"/>
                                      </p:to>
                                    </p:set>
                                    <p:animEffect transition="in" filter="fade">
                                      <p:cBhvr>
                                        <p:cTn id="96" dur="500"/>
                                        <p:tgtEl>
                                          <p:spTgt spid="8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7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Scope Resolution Operator</a:t>
            </a:r>
            <a:endParaRPr/>
          </a:p>
        </p:txBody>
      </p:sp>
      <p:sp>
        <p:nvSpPr>
          <p:cNvPr id="863" name="Google Shape;863;p77"/>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210"/>
              <a:buFont typeface="Noto Sans Symbols"/>
              <a:buNone/>
            </a:pPr>
            <a:r>
              <a:rPr lang="en-US">
                <a:solidFill>
                  <a:schemeClr val="hlink"/>
                </a:solidFill>
              </a:rPr>
              <a:t>The scope resolution operator ( :: ) can be used to uncover a hidden variable.</a:t>
            </a:r>
            <a:endParaRPr/>
          </a:p>
          <a:p>
            <a:pPr marL="0" lvl="0" indent="0" algn="l" rtl="0">
              <a:lnSpc>
                <a:spcPct val="90000"/>
              </a:lnSpc>
              <a:spcBef>
                <a:spcPts val="580"/>
              </a:spcBef>
              <a:spcAft>
                <a:spcPts val="0"/>
              </a:spcAft>
              <a:buSzPts val="2210"/>
              <a:buFont typeface="Noto Sans Symbols"/>
              <a:buNone/>
            </a:pPr>
            <a:endParaRPr>
              <a:solidFill>
                <a:schemeClr val="hlink"/>
              </a:solidFill>
            </a:endParaRPr>
          </a:p>
          <a:p>
            <a:pPr marL="0" lvl="0" indent="0" algn="l" rtl="0">
              <a:lnSpc>
                <a:spcPct val="90000"/>
              </a:lnSpc>
              <a:spcBef>
                <a:spcPts val="580"/>
              </a:spcBef>
              <a:spcAft>
                <a:spcPts val="0"/>
              </a:spcAft>
              <a:buSzPts val="2210"/>
              <a:buFont typeface="Noto Sans Symbols"/>
              <a:buNone/>
            </a:pPr>
            <a:r>
              <a:rPr lang="en-US" b="1"/>
              <a:t>: :  variable-name</a:t>
            </a:r>
            <a:endParaRPr/>
          </a:p>
          <a:p>
            <a:pPr marL="0" lvl="0" indent="0" algn="l" rtl="0">
              <a:lnSpc>
                <a:spcPct val="90000"/>
              </a:lnSpc>
              <a:spcBef>
                <a:spcPts val="580"/>
              </a:spcBef>
              <a:spcAft>
                <a:spcPts val="0"/>
              </a:spcAft>
              <a:buSzPts val="2210"/>
              <a:buFont typeface="Noto Sans Symbols"/>
              <a:buNone/>
            </a:pPr>
            <a:endParaRPr b="1"/>
          </a:p>
          <a:p>
            <a:pPr marL="0" lvl="0" indent="0" algn="l" rtl="0">
              <a:lnSpc>
                <a:spcPct val="90000"/>
              </a:lnSpc>
              <a:spcBef>
                <a:spcPts val="580"/>
              </a:spcBef>
              <a:spcAft>
                <a:spcPts val="0"/>
              </a:spcAft>
              <a:buSzPts val="2210"/>
              <a:buFont typeface="Noto Sans Symbols"/>
              <a:buNone/>
            </a:pPr>
            <a:r>
              <a:rPr lang="en-US"/>
              <a:t>This operator allows access to the global version of a variable.</a:t>
            </a:r>
            <a:endParaRPr/>
          </a:p>
        </p:txBody>
      </p:sp>
      <p:sp>
        <p:nvSpPr>
          <p:cNvPr id="864" name="Google Shape;864;p77"/>
          <p:cNvSpPr txBox="1"/>
          <p:nvPr/>
        </p:nvSpPr>
        <p:spPr>
          <a:xfrm>
            <a:off x="7543800" y="990600"/>
            <a:ext cx="1182688"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continue…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78"/>
          <p:cNvSpPr txBox="1">
            <a:spLocks noGrp="1"/>
          </p:cNvSpPr>
          <p:nvPr>
            <p:ph type="title"/>
          </p:nvPr>
        </p:nvSpPr>
        <p:spPr>
          <a:xfrm>
            <a:off x="457200" y="304800"/>
            <a:ext cx="82296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Scope Resolution Operator</a:t>
            </a:r>
            <a:endParaRPr/>
          </a:p>
        </p:txBody>
      </p:sp>
      <p:sp>
        <p:nvSpPr>
          <p:cNvPr id="870" name="Google Shape;870;p78"/>
          <p:cNvSpPr txBox="1"/>
          <p:nvPr/>
        </p:nvSpPr>
        <p:spPr>
          <a:xfrm>
            <a:off x="7543800" y="990600"/>
            <a:ext cx="1182688"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continue…</a:t>
            </a:r>
            <a:endParaRPr/>
          </a:p>
        </p:txBody>
      </p:sp>
      <p:sp>
        <p:nvSpPr>
          <p:cNvPr id="871" name="Google Shape;871;p78"/>
          <p:cNvSpPr/>
          <p:nvPr/>
        </p:nvSpPr>
        <p:spPr>
          <a:xfrm>
            <a:off x="381000" y="1524000"/>
            <a:ext cx="8382000" cy="3657600"/>
          </a:xfrm>
          <a:prstGeom prst="rect">
            <a:avLst/>
          </a:prstGeom>
          <a:solidFill>
            <a:schemeClr val="lt2"/>
          </a:solidFill>
          <a:ln>
            <a:noFill/>
          </a:ln>
        </p:spPr>
        <p:txBody>
          <a:bodyPr spcFirstLastPara="1" wrap="square" lIns="91425" tIns="45700" rIns="91425" bIns="45700" anchor="t" anchorCtr="0">
            <a:noAutofit/>
          </a:bodyPr>
          <a:lstStyle/>
          <a:p>
            <a:pPr marL="342900" marR="0" lvl="0" indent="-342900" algn="l" rtl="0">
              <a:lnSpc>
                <a:spcPct val="50000"/>
              </a:lnSpc>
              <a:spcBef>
                <a:spcPts val="0"/>
              </a:spcBef>
              <a:spcAft>
                <a:spcPts val="0"/>
              </a:spcAft>
              <a:buClr>
                <a:schemeClr val="hlink"/>
              </a:buClr>
              <a:buSzPts val="1960"/>
              <a:buFont typeface="Noto Sans Symbols"/>
              <a:buNone/>
            </a:pPr>
            <a:endParaRPr sz="2800">
              <a:solidFill>
                <a:schemeClr val="dk1"/>
              </a:solidFill>
              <a:latin typeface="Times New Roman"/>
              <a:ea typeface="Times New Roman"/>
              <a:cs typeface="Times New Roman"/>
              <a:sym typeface="Times New Roman"/>
            </a:endParaRPr>
          </a:p>
          <a:p>
            <a:pPr marL="342900" marR="0" lvl="0" indent="-342900" algn="l" rtl="0">
              <a:lnSpc>
                <a:spcPct val="50000"/>
              </a:lnSpc>
              <a:spcBef>
                <a:spcPts val="560"/>
              </a:spcBef>
              <a:spcAft>
                <a:spcPts val="0"/>
              </a:spcAft>
              <a:buClr>
                <a:schemeClr val="hlink"/>
              </a:buClr>
              <a:buSzPts val="1960"/>
              <a:buFont typeface="Noto Sans Symbols"/>
              <a:buNone/>
            </a:pPr>
            <a:r>
              <a:rPr lang="en-US" sz="2800">
                <a:solidFill>
                  <a:schemeClr val="dk1"/>
                </a:solidFill>
                <a:latin typeface="Times New Roman"/>
                <a:ea typeface="Times New Roman"/>
                <a:cs typeface="Times New Roman"/>
                <a:sym typeface="Times New Roman"/>
              </a:rPr>
              <a:t>#include&lt;iostream.h&gt;</a:t>
            </a:r>
            <a:endParaRPr/>
          </a:p>
          <a:p>
            <a:pPr marL="342900" marR="0" lvl="0" indent="-342900" algn="l" rtl="0">
              <a:lnSpc>
                <a:spcPct val="50000"/>
              </a:lnSpc>
              <a:spcBef>
                <a:spcPts val="560"/>
              </a:spcBef>
              <a:spcAft>
                <a:spcPts val="0"/>
              </a:spcAft>
              <a:buClr>
                <a:schemeClr val="hlink"/>
              </a:buClr>
              <a:buSzPts val="1960"/>
              <a:buFont typeface="Noto Sans Symbols"/>
              <a:buNone/>
            </a:pPr>
            <a:r>
              <a:rPr lang="en-US" sz="2800">
                <a:solidFill>
                  <a:schemeClr val="dk1"/>
                </a:solidFill>
                <a:latin typeface="Times New Roman"/>
                <a:ea typeface="Times New Roman"/>
                <a:cs typeface="Times New Roman"/>
                <a:sym typeface="Times New Roman"/>
              </a:rPr>
              <a:t>#include&lt;conio.h&gt;</a:t>
            </a:r>
            <a:endParaRPr/>
          </a:p>
          <a:p>
            <a:pPr marL="342900" marR="0" lvl="0" indent="-342900" algn="l" rtl="0">
              <a:lnSpc>
                <a:spcPct val="50000"/>
              </a:lnSpc>
              <a:spcBef>
                <a:spcPts val="560"/>
              </a:spcBef>
              <a:spcAft>
                <a:spcPts val="0"/>
              </a:spcAft>
              <a:buClr>
                <a:schemeClr val="hlink"/>
              </a:buClr>
              <a:buSzPts val="1960"/>
              <a:buFont typeface="Noto Sans Symbols"/>
              <a:buNone/>
            </a:pPr>
            <a:r>
              <a:rPr lang="en-US" sz="2800">
                <a:solidFill>
                  <a:schemeClr val="dk1"/>
                </a:solidFill>
                <a:latin typeface="Times New Roman"/>
                <a:ea typeface="Times New Roman"/>
                <a:cs typeface="Times New Roman"/>
                <a:sym typeface="Times New Roman"/>
              </a:rPr>
              <a:t>int </a:t>
            </a:r>
            <a:r>
              <a:rPr lang="en-US" sz="2800">
                <a:solidFill>
                  <a:srgbClr val="43F612"/>
                </a:solidFill>
                <a:latin typeface="Times New Roman"/>
                <a:ea typeface="Times New Roman"/>
                <a:cs typeface="Times New Roman"/>
                <a:sym typeface="Times New Roman"/>
              </a:rPr>
              <a:t>m</a:t>
            </a:r>
            <a:r>
              <a:rPr lang="en-US" sz="2800">
                <a:solidFill>
                  <a:schemeClr val="dk1"/>
                </a:solidFill>
                <a:latin typeface="Times New Roman"/>
                <a:ea typeface="Times New Roman"/>
                <a:cs typeface="Times New Roman"/>
                <a:sym typeface="Times New Roman"/>
              </a:rPr>
              <a:t> </a:t>
            </a:r>
            <a:r>
              <a:rPr lang="en-US" sz="2800">
                <a:solidFill>
                  <a:schemeClr val="hlink"/>
                </a:solidFill>
                <a:latin typeface="Times New Roman"/>
                <a:ea typeface="Times New Roman"/>
                <a:cs typeface="Times New Roman"/>
                <a:sym typeface="Times New Roman"/>
              </a:rPr>
              <a:t>=</a:t>
            </a:r>
            <a:r>
              <a:rPr lang="en-US" sz="2800">
                <a:solidFill>
                  <a:schemeClr val="dk1"/>
                </a:solidFill>
                <a:latin typeface="Times New Roman"/>
                <a:ea typeface="Times New Roman"/>
                <a:cs typeface="Times New Roman"/>
                <a:sym typeface="Times New Roman"/>
              </a:rPr>
              <a:t> 10</a:t>
            </a:r>
            <a:r>
              <a:rPr lang="en-US" sz="2800">
                <a:solidFill>
                  <a:schemeClr val="hlink"/>
                </a:solidFill>
                <a:latin typeface="Times New Roman"/>
                <a:ea typeface="Times New Roman"/>
                <a:cs typeface="Times New Roman"/>
                <a:sym typeface="Times New Roman"/>
              </a:rPr>
              <a:t>;</a:t>
            </a:r>
            <a:endParaRPr/>
          </a:p>
          <a:p>
            <a:pPr marL="342900" marR="0" lvl="0" indent="-342900" algn="l" rtl="0">
              <a:lnSpc>
                <a:spcPct val="50000"/>
              </a:lnSpc>
              <a:spcBef>
                <a:spcPts val="560"/>
              </a:spcBef>
              <a:spcAft>
                <a:spcPts val="0"/>
              </a:spcAft>
              <a:buClr>
                <a:schemeClr val="hlink"/>
              </a:buClr>
              <a:buSzPts val="1960"/>
              <a:buFont typeface="Noto Sans Symbols"/>
              <a:buNone/>
            </a:pPr>
            <a:r>
              <a:rPr lang="en-US" sz="2800">
                <a:solidFill>
                  <a:schemeClr val="dk1"/>
                </a:solidFill>
                <a:latin typeface="Times New Roman"/>
                <a:ea typeface="Times New Roman"/>
                <a:cs typeface="Times New Roman"/>
                <a:sym typeface="Times New Roman"/>
              </a:rPr>
              <a:t>void </a:t>
            </a:r>
            <a:r>
              <a:rPr lang="en-US" sz="2800">
                <a:solidFill>
                  <a:srgbClr val="43F612"/>
                </a:solidFill>
                <a:latin typeface="Times New Roman"/>
                <a:ea typeface="Times New Roman"/>
                <a:cs typeface="Times New Roman"/>
                <a:sym typeface="Times New Roman"/>
              </a:rPr>
              <a:t>main</a:t>
            </a:r>
            <a:r>
              <a:rPr lang="en-US" sz="2800">
                <a:solidFill>
                  <a:schemeClr val="hlink"/>
                </a:solidFill>
                <a:latin typeface="Times New Roman"/>
                <a:ea typeface="Times New Roman"/>
                <a:cs typeface="Times New Roman"/>
                <a:sym typeface="Times New Roman"/>
              </a:rPr>
              <a:t>( )</a:t>
            </a:r>
            <a:endParaRPr/>
          </a:p>
          <a:p>
            <a:pPr marL="342900" marR="0" lvl="0" indent="-342900" algn="l" rtl="0">
              <a:lnSpc>
                <a:spcPct val="50000"/>
              </a:lnSpc>
              <a:spcBef>
                <a:spcPts val="560"/>
              </a:spcBef>
              <a:spcAft>
                <a:spcPts val="0"/>
              </a:spcAft>
              <a:buClr>
                <a:schemeClr val="hlink"/>
              </a:buClr>
              <a:buSzPts val="1960"/>
              <a:buFont typeface="Noto Sans Symbols"/>
              <a:buNone/>
            </a:pPr>
            <a:r>
              <a:rPr lang="en-US" sz="2800">
                <a:solidFill>
                  <a:schemeClr val="hlink"/>
                </a:solidFill>
                <a:latin typeface="Times New Roman"/>
                <a:ea typeface="Times New Roman"/>
                <a:cs typeface="Times New Roman"/>
                <a:sym typeface="Times New Roman"/>
              </a:rPr>
              <a:t>{</a:t>
            </a:r>
            <a:endParaRPr/>
          </a:p>
          <a:p>
            <a:pPr marL="342900" marR="0" lvl="0" indent="-342900" algn="l" rtl="0">
              <a:lnSpc>
                <a:spcPct val="50000"/>
              </a:lnSpc>
              <a:spcBef>
                <a:spcPts val="560"/>
              </a:spcBef>
              <a:spcAft>
                <a:spcPts val="0"/>
              </a:spcAft>
              <a:buClr>
                <a:schemeClr val="hlink"/>
              </a:buClr>
              <a:buSzPts val="1960"/>
              <a:buFont typeface="Noto Sans Symbols"/>
              <a:buNone/>
            </a:pPr>
            <a:r>
              <a:rPr lang="en-US" sz="2800">
                <a:solidFill>
                  <a:schemeClr val="dk1"/>
                </a:solidFill>
                <a:latin typeface="Times New Roman"/>
                <a:ea typeface="Times New Roman"/>
                <a:cs typeface="Times New Roman"/>
                <a:sym typeface="Times New Roman"/>
              </a:rPr>
              <a:t>   int </a:t>
            </a:r>
            <a:r>
              <a:rPr lang="en-US" sz="2800">
                <a:solidFill>
                  <a:srgbClr val="43F612"/>
                </a:solidFill>
                <a:latin typeface="Times New Roman"/>
                <a:ea typeface="Times New Roman"/>
                <a:cs typeface="Times New Roman"/>
                <a:sym typeface="Times New Roman"/>
              </a:rPr>
              <a:t>m</a:t>
            </a:r>
            <a:r>
              <a:rPr lang="en-US" sz="2800">
                <a:solidFill>
                  <a:schemeClr val="dk1"/>
                </a:solidFill>
                <a:latin typeface="Times New Roman"/>
                <a:ea typeface="Times New Roman"/>
                <a:cs typeface="Times New Roman"/>
                <a:sym typeface="Times New Roman"/>
              </a:rPr>
              <a:t> </a:t>
            </a:r>
            <a:r>
              <a:rPr lang="en-US" sz="2800">
                <a:solidFill>
                  <a:schemeClr val="hlink"/>
                </a:solidFill>
                <a:latin typeface="Times New Roman"/>
                <a:ea typeface="Times New Roman"/>
                <a:cs typeface="Times New Roman"/>
                <a:sym typeface="Times New Roman"/>
              </a:rPr>
              <a:t>=</a:t>
            </a:r>
            <a:r>
              <a:rPr lang="en-US" sz="2800">
                <a:solidFill>
                  <a:schemeClr val="dk1"/>
                </a:solidFill>
                <a:latin typeface="Times New Roman"/>
                <a:ea typeface="Times New Roman"/>
                <a:cs typeface="Times New Roman"/>
                <a:sym typeface="Times New Roman"/>
              </a:rPr>
              <a:t> 20</a:t>
            </a:r>
            <a:r>
              <a:rPr lang="en-US" sz="2800">
                <a:solidFill>
                  <a:schemeClr val="hlink"/>
                </a:solidFill>
                <a:latin typeface="Times New Roman"/>
                <a:ea typeface="Times New Roman"/>
                <a:cs typeface="Times New Roman"/>
                <a:sym typeface="Times New Roman"/>
              </a:rPr>
              <a:t>;</a:t>
            </a:r>
            <a:endParaRPr/>
          </a:p>
          <a:p>
            <a:pPr marL="342900" marR="0" lvl="0" indent="-342900" algn="l" rtl="0">
              <a:lnSpc>
                <a:spcPct val="50000"/>
              </a:lnSpc>
              <a:spcBef>
                <a:spcPts val="560"/>
              </a:spcBef>
              <a:spcAft>
                <a:spcPts val="0"/>
              </a:spcAft>
              <a:buClr>
                <a:schemeClr val="hlink"/>
              </a:buClr>
              <a:buSzPts val="1960"/>
              <a:buFont typeface="Noto Sans Symbols"/>
              <a:buNone/>
            </a:pPr>
            <a:r>
              <a:rPr lang="en-US" sz="2800">
                <a:solidFill>
                  <a:schemeClr val="dk1"/>
                </a:solidFill>
                <a:latin typeface="Times New Roman"/>
                <a:ea typeface="Times New Roman"/>
                <a:cs typeface="Times New Roman"/>
                <a:sym typeface="Times New Roman"/>
              </a:rPr>
              <a:t>   </a:t>
            </a:r>
            <a:r>
              <a:rPr lang="en-US" sz="2800">
                <a:solidFill>
                  <a:srgbClr val="43F612"/>
                </a:solidFill>
                <a:latin typeface="Times New Roman"/>
                <a:ea typeface="Times New Roman"/>
                <a:cs typeface="Times New Roman"/>
                <a:sym typeface="Times New Roman"/>
              </a:rPr>
              <a:t>clrscr</a:t>
            </a:r>
            <a:r>
              <a:rPr lang="en-US" sz="2800">
                <a:solidFill>
                  <a:schemeClr val="hlink"/>
                </a:solidFill>
                <a:latin typeface="Times New Roman"/>
                <a:ea typeface="Times New Roman"/>
                <a:cs typeface="Times New Roman"/>
                <a:sym typeface="Times New Roman"/>
              </a:rPr>
              <a:t>( );</a:t>
            </a:r>
            <a:endParaRPr/>
          </a:p>
          <a:p>
            <a:pPr marL="342900" marR="0" lvl="0" indent="-342900" algn="l" rtl="0">
              <a:lnSpc>
                <a:spcPct val="50000"/>
              </a:lnSpc>
              <a:spcBef>
                <a:spcPts val="560"/>
              </a:spcBef>
              <a:spcAft>
                <a:spcPts val="0"/>
              </a:spcAft>
              <a:buClr>
                <a:schemeClr val="hlink"/>
              </a:buClr>
              <a:buSzPts val="1960"/>
              <a:buFont typeface="Noto Sans Symbols"/>
              <a:buNone/>
            </a:pPr>
            <a:r>
              <a:rPr lang="en-US" sz="2800">
                <a:solidFill>
                  <a:schemeClr val="dk1"/>
                </a:solidFill>
                <a:latin typeface="Times New Roman"/>
                <a:ea typeface="Times New Roman"/>
                <a:cs typeface="Times New Roman"/>
                <a:sym typeface="Times New Roman"/>
              </a:rPr>
              <a:t>   </a:t>
            </a:r>
            <a:r>
              <a:rPr lang="en-US" sz="2800">
                <a:solidFill>
                  <a:srgbClr val="43F612"/>
                </a:solidFill>
                <a:latin typeface="Times New Roman"/>
                <a:ea typeface="Times New Roman"/>
                <a:cs typeface="Times New Roman"/>
                <a:sym typeface="Times New Roman"/>
              </a:rPr>
              <a:t>cout</a:t>
            </a:r>
            <a:r>
              <a:rPr lang="en-US" sz="2800">
                <a:solidFill>
                  <a:schemeClr val="dk1"/>
                </a:solidFill>
                <a:latin typeface="Times New Roman"/>
                <a:ea typeface="Times New Roman"/>
                <a:cs typeface="Times New Roman"/>
                <a:sym typeface="Times New Roman"/>
              </a:rPr>
              <a:t> </a:t>
            </a:r>
            <a:r>
              <a:rPr lang="en-US" sz="2800">
                <a:solidFill>
                  <a:schemeClr val="hlink"/>
                </a:solidFill>
                <a:latin typeface="Times New Roman"/>
                <a:ea typeface="Times New Roman"/>
                <a:cs typeface="Times New Roman"/>
                <a:sym typeface="Times New Roman"/>
              </a:rPr>
              <a:t>&lt;&lt;</a:t>
            </a:r>
            <a:r>
              <a:rPr lang="en-US" sz="2800">
                <a:solidFill>
                  <a:schemeClr val="dk1"/>
                </a:solidFill>
                <a:latin typeface="Times New Roman"/>
                <a:ea typeface="Times New Roman"/>
                <a:cs typeface="Times New Roman"/>
                <a:sym typeface="Times New Roman"/>
              </a:rPr>
              <a:t> </a:t>
            </a:r>
            <a:r>
              <a:rPr lang="en-US" sz="2800">
                <a:solidFill>
                  <a:srgbClr val="B80000"/>
                </a:solidFill>
                <a:latin typeface="Times New Roman"/>
                <a:ea typeface="Times New Roman"/>
                <a:cs typeface="Times New Roman"/>
                <a:sym typeface="Times New Roman"/>
              </a:rPr>
              <a:t>"m_local    	= "</a:t>
            </a:r>
            <a:r>
              <a:rPr lang="en-US" sz="2800">
                <a:solidFill>
                  <a:schemeClr val="dk1"/>
                </a:solidFill>
                <a:latin typeface="Times New Roman"/>
                <a:ea typeface="Times New Roman"/>
                <a:cs typeface="Times New Roman"/>
                <a:sym typeface="Times New Roman"/>
              </a:rPr>
              <a:t> </a:t>
            </a:r>
            <a:r>
              <a:rPr lang="en-US" sz="2800">
                <a:solidFill>
                  <a:schemeClr val="hlink"/>
                </a:solidFill>
                <a:latin typeface="Times New Roman"/>
                <a:ea typeface="Times New Roman"/>
                <a:cs typeface="Times New Roman"/>
                <a:sym typeface="Times New Roman"/>
              </a:rPr>
              <a:t>&lt;&lt;</a:t>
            </a:r>
            <a:r>
              <a:rPr lang="en-US" sz="2800">
                <a:solidFill>
                  <a:schemeClr val="dk1"/>
                </a:solidFill>
                <a:latin typeface="Times New Roman"/>
                <a:ea typeface="Times New Roman"/>
                <a:cs typeface="Times New Roman"/>
                <a:sym typeface="Times New Roman"/>
              </a:rPr>
              <a:t> </a:t>
            </a:r>
            <a:r>
              <a:rPr lang="en-US" sz="2800">
                <a:solidFill>
                  <a:srgbClr val="43F612"/>
                </a:solidFill>
                <a:latin typeface="Times New Roman"/>
                <a:ea typeface="Times New Roman"/>
                <a:cs typeface="Times New Roman"/>
                <a:sym typeface="Times New Roman"/>
              </a:rPr>
              <a:t>m</a:t>
            </a:r>
            <a:r>
              <a:rPr lang="en-US" sz="2800">
                <a:solidFill>
                  <a:schemeClr val="dk1"/>
                </a:solidFill>
                <a:latin typeface="Times New Roman"/>
                <a:ea typeface="Times New Roman"/>
                <a:cs typeface="Times New Roman"/>
                <a:sym typeface="Times New Roman"/>
              </a:rPr>
              <a:t> </a:t>
            </a:r>
            <a:r>
              <a:rPr lang="en-US" sz="2800">
                <a:solidFill>
                  <a:schemeClr val="hlink"/>
                </a:solidFill>
                <a:latin typeface="Times New Roman"/>
                <a:ea typeface="Times New Roman"/>
                <a:cs typeface="Times New Roman"/>
                <a:sym typeface="Times New Roman"/>
              </a:rPr>
              <a:t>&lt;&lt;</a:t>
            </a:r>
            <a:r>
              <a:rPr lang="en-US" sz="2800">
                <a:solidFill>
                  <a:schemeClr val="dk1"/>
                </a:solidFill>
                <a:latin typeface="Times New Roman"/>
                <a:ea typeface="Times New Roman"/>
                <a:cs typeface="Times New Roman"/>
                <a:sym typeface="Times New Roman"/>
              </a:rPr>
              <a:t> </a:t>
            </a:r>
            <a:r>
              <a:rPr lang="en-US" sz="2800">
                <a:solidFill>
                  <a:srgbClr val="B80000"/>
                </a:solidFill>
                <a:latin typeface="Times New Roman"/>
                <a:ea typeface="Times New Roman"/>
                <a:cs typeface="Times New Roman"/>
                <a:sym typeface="Times New Roman"/>
              </a:rPr>
              <a:t>"\n"</a:t>
            </a:r>
            <a:r>
              <a:rPr lang="en-US" sz="2800">
                <a:solidFill>
                  <a:schemeClr val="hlink"/>
                </a:solidFill>
                <a:latin typeface="Times New Roman"/>
                <a:ea typeface="Times New Roman"/>
                <a:cs typeface="Times New Roman"/>
                <a:sym typeface="Times New Roman"/>
              </a:rPr>
              <a:t>;</a:t>
            </a:r>
            <a:endParaRPr/>
          </a:p>
          <a:p>
            <a:pPr marL="342900" marR="0" lvl="0" indent="-342900" algn="l" rtl="0">
              <a:lnSpc>
                <a:spcPct val="50000"/>
              </a:lnSpc>
              <a:spcBef>
                <a:spcPts val="560"/>
              </a:spcBef>
              <a:spcAft>
                <a:spcPts val="0"/>
              </a:spcAft>
              <a:buClr>
                <a:schemeClr val="hlink"/>
              </a:buClr>
              <a:buSzPts val="1960"/>
              <a:buFont typeface="Noto Sans Symbols"/>
              <a:buNone/>
            </a:pPr>
            <a:r>
              <a:rPr lang="en-US" sz="2800">
                <a:solidFill>
                  <a:schemeClr val="dk1"/>
                </a:solidFill>
                <a:latin typeface="Times New Roman"/>
                <a:ea typeface="Times New Roman"/>
                <a:cs typeface="Times New Roman"/>
                <a:sym typeface="Times New Roman"/>
              </a:rPr>
              <a:t>   </a:t>
            </a:r>
            <a:r>
              <a:rPr lang="en-US" sz="2800">
                <a:solidFill>
                  <a:srgbClr val="43F612"/>
                </a:solidFill>
                <a:latin typeface="Times New Roman"/>
                <a:ea typeface="Times New Roman"/>
                <a:cs typeface="Times New Roman"/>
                <a:sym typeface="Times New Roman"/>
              </a:rPr>
              <a:t>cout</a:t>
            </a:r>
            <a:r>
              <a:rPr lang="en-US" sz="2800">
                <a:solidFill>
                  <a:schemeClr val="dk1"/>
                </a:solidFill>
                <a:latin typeface="Times New Roman"/>
                <a:ea typeface="Times New Roman"/>
                <a:cs typeface="Times New Roman"/>
                <a:sym typeface="Times New Roman"/>
              </a:rPr>
              <a:t> </a:t>
            </a:r>
            <a:r>
              <a:rPr lang="en-US" sz="2800">
                <a:solidFill>
                  <a:schemeClr val="hlink"/>
                </a:solidFill>
                <a:latin typeface="Times New Roman"/>
                <a:ea typeface="Times New Roman"/>
                <a:cs typeface="Times New Roman"/>
                <a:sym typeface="Times New Roman"/>
              </a:rPr>
              <a:t>&lt;&lt;</a:t>
            </a:r>
            <a:r>
              <a:rPr lang="en-US" sz="2800">
                <a:solidFill>
                  <a:schemeClr val="dk1"/>
                </a:solidFill>
                <a:latin typeface="Times New Roman"/>
                <a:ea typeface="Times New Roman"/>
                <a:cs typeface="Times New Roman"/>
                <a:sym typeface="Times New Roman"/>
              </a:rPr>
              <a:t> </a:t>
            </a:r>
            <a:r>
              <a:rPr lang="en-US" sz="2800">
                <a:solidFill>
                  <a:srgbClr val="B80000"/>
                </a:solidFill>
                <a:latin typeface="Times New Roman"/>
                <a:ea typeface="Times New Roman"/>
                <a:cs typeface="Times New Roman"/>
                <a:sym typeface="Times New Roman"/>
              </a:rPr>
              <a:t>"m_global 	= "</a:t>
            </a:r>
            <a:r>
              <a:rPr lang="en-US" sz="2800">
                <a:solidFill>
                  <a:schemeClr val="dk1"/>
                </a:solidFill>
                <a:latin typeface="Times New Roman"/>
                <a:ea typeface="Times New Roman"/>
                <a:cs typeface="Times New Roman"/>
                <a:sym typeface="Times New Roman"/>
              </a:rPr>
              <a:t> </a:t>
            </a:r>
            <a:r>
              <a:rPr lang="en-US" sz="2800">
                <a:solidFill>
                  <a:schemeClr val="hlink"/>
                </a:solidFill>
                <a:latin typeface="Times New Roman"/>
                <a:ea typeface="Times New Roman"/>
                <a:cs typeface="Times New Roman"/>
                <a:sym typeface="Times New Roman"/>
              </a:rPr>
              <a:t>&lt;&lt;::</a:t>
            </a:r>
            <a:r>
              <a:rPr lang="en-US" sz="2800">
                <a:solidFill>
                  <a:srgbClr val="43F612"/>
                </a:solidFill>
                <a:latin typeface="Times New Roman"/>
                <a:ea typeface="Times New Roman"/>
                <a:cs typeface="Times New Roman"/>
                <a:sym typeface="Times New Roman"/>
              </a:rPr>
              <a:t>m</a:t>
            </a:r>
            <a:r>
              <a:rPr lang="en-US" sz="2800">
                <a:solidFill>
                  <a:schemeClr val="dk1"/>
                </a:solidFill>
                <a:latin typeface="Times New Roman"/>
                <a:ea typeface="Times New Roman"/>
                <a:cs typeface="Times New Roman"/>
                <a:sym typeface="Times New Roman"/>
              </a:rPr>
              <a:t> </a:t>
            </a:r>
            <a:r>
              <a:rPr lang="en-US" sz="2800">
                <a:solidFill>
                  <a:schemeClr val="hlink"/>
                </a:solidFill>
                <a:latin typeface="Times New Roman"/>
                <a:ea typeface="Times New Roman"/>
                <a:cs typeface="Times New Roman"/>
                <a:sym typeface="Times New Roman"/>
              </a:rPr>
              <a:t>&lt;&lt;</a:t>
            </a:r>
            <a:r>
              <a:rPr lang="en-US" sz="2800">
                <a:solidFill>
                  <a:schemeClr val="dk1"/>
                </a:solidFill>
                <a:latin typeface="Times New Roman"/>
                <a:ea typeface="Times New Roman"/>
                <a:cs typeface="Times New Roman"/>
                <a:sym typeface="Times New Roman"/>
              </a:rPr>
              <a:t> </a:t>
            </a:r>
            <a:r>
              <a:rPr lang="en-US" sz="2800">
                <a:solidFill>
                  <a:srgbClr val="B80000"/>
                </a:solidFill>
                <a:latin typeface="Times New Roman"/>
                <a:ea typeface="Times New Roman"/>
                <a:cs typeface="Times New Roman"/>
                <a:sym typeface="Times New Roman"/>
              </a:rPr>
              <a:t>"\n"</a:t>
            </a:r>
            <a:r>
              <a:rPr lang="en-US" sz="2800">
                <a:solidFill>
                  <a:schemeClr val="hlink"/>
                </a:solidFill>
                <a:latin typeface="Times New Roman"/>
                <a:ea typeface="Times New Roman"/>
                <a:cs typeface="Times New Roman"/>
                <a:sym typeface="Times New Roman"/>
              </a:rPr>
              <a:t>;</a:t>
            </a:r>
            <a:endParaRPr/>
          </a:p>
          <a:p>
            <a:pPr marL="342900" marR="0" lvl="0" indent="-342900" algn="l" rtl="0">
              <a:lnSpc>
                <a:spcPct val="50000"/>
              </a:lnSpc>
              <a:spcBef>
                <a:spcPts val="560"/>
              </a:spcBef>
              <a:spcAft>
                <a:spcPts val="0"/>
              </a:spcAft>
              <a:buClr>
                <a:schemeClr val="hlink"/>
              </a:buClr>
              <a:buSzPts val="1960"/>
              <a:buFont typeface="Noto Sans Symbols"/>
              <a:buNone/>
            </a:pPr>
            <a:r>
              <a:rPr lang="en-US" sz="2800">
                <a:solidFill>
                  <a:schemeClr val="dk1"/>
                </a:solidFill>
                <a:latin typeface="Times New Roman"/>
                <a:ea typeface="Times New Roman"/>
                <a:cs typeface="Times New Roman"/>
                <a:sym typeface="Times New Roman"/>
              </a:rPr>
              <a:t>   </a:t>
            </a:r>
            <a:r>
              <a:rPr lang="en-US" sz="2800">
                <a:solidFill>
                  <a:srgbClr val="43F612"/>
                </a:solidFill>
                <a:latin typeface="Times New Roman"/>
                <a:ea typeface="Times New Roman"/>
                <a:cs typeface="Times New Roman"/>
                <a:sym typeface="Times New Roman"/>
              </a:rPr>
              <a:t>getch</a:t>
            </a:r>
            <a:r>
              <a:rPr lang="en-US" sz="2800">
                <a:solidFill>
                  <a:schemeClr val="hlink"/>
                </a:solidFill>
                <a:latin typeface="Times New Roman"/>
                <a:ea typeface="Times New Roman"/>
                <a:cs typeface="Times New Roman"/>
                <a:sym typeface="Times New Roman"/>
              </a:rPr>
              <a:t>( );</a:t>
            </a:r>
            <a:endParaRPr/>
          </a:p>
          <a:p>
            <a:pPr marL="342900" marR="0" lvl="0" indent="-342900" algn="l" rtl="0">
              <a:lnSpc>
                <a:spcPct val="50000"/>
              </a:lnSpc>
              <a:spcBef>
                <a:spcPts val="560"/>
              </a:spcBef>
              <a:spcAft>
                <a:spcPts val="0"/>
              </a:spcAft>
              <a:buClr>
                <a:schemeClr val="hlink"/>
              </a:buClr>
              <a:buSzPts val="1960"/>
              <a:buFont typeface="Noto Sans Symbols"/>
              <a:buNone/>
            </a:pPr>
            <a:r>
              <a:rPr lang="en-US" sz="2800">
                <a:solidFill>
                  <a:schemeClr val="hlink"/>
                </a:solidFill>
                <a:latin typeface="Times New Roman"/>
                <a:ea typeface="Times New Roman"/>
                <a:cs typeface="Times New Roman"/>
                <a:sym typeface="Times New Roman"/>
              </a:rPr>
              <a:t>}</a:t>
            </a:r>
            <a:endParaRPr/>
          </a:p>
        </p:txBody>
      </p:sp>
      <p:sp>
        <p:nvSpPr>
          <p:cNvPr id="872" name="Google Shape;872;p78"/>
          <p:cNvSpPr/>
          <p:nvPr/>
        </p:nvSpPr>
        <p:spPr>
          <a:xfrm>
            <a:off x="381000" y="5257800"/>
            <a:ext cx="8382000" cy="1096963"/>
          </a:xfrm>
          <a:prstGeom prst="rect">
            <a:avLst/>
          </a:prstGeom>
          <a:solidFill>
            <a:schemeClr val="folHlink"/>
          </a:solidFill>
          <a:ln>
            <a:noFill/>
          </a:ln>
          <a:effectLst>
            <a:outerShdw dist="107763" dir="2700000" algn="ctr" rotWithShape="0">
              <a:schemeClr val="lt2">
                <a:alpha val="49803"/>
              </a:schemeClr>
            </a:outerShdw>
          </a:effectLst>
        </p:spPr>
        <p:txBody>
          <a:bodyPr spcFirstLastPara="1" wrap="square" lIns="91425" tIns="45700" rIns="91425" bIns="45700" anchor="t" anchorCtr="0">
            <a:noAutofit/>
          </a:bodyPr>
          <a:lstStyle/>
          <a:p>
            <a:pPr marL="342900" marR="0" lvl="0" indent="-342900" algn="l" rtl="0">
              <a:spcBef>
                <a:spcPts val="0"/>
              </a:spcBef>
              <a:spcAft>
                <a:spcPts val="0"/>
              </a:spcAft>
              <a:buClr>
                <a:schemeClr val="hlink"/>
              </a:buClr>
              <a:buSzPts val="1960"/>
              <a:buFont typeface="Noto Sans Symbols"/>
              <a:buNone/>
            </a:pPr>
            <a:r>
              <a:rPr lang="en-US" sz="2800">
                <a:solidFill>
                  <a:schemeClr val="lt2"/>
                </a:solidFill>
                <a:latin typeface="Times New Roman"/>
                <a:ea typeface="Times New Roman"/>
                <a:cs typeface="Times New Roman"/>
                <a:sym typeface="Times New Roman"/>
              </a:rPr>
              <a:t>m_local  	= 20</a:t>
            </a:r>
            <a:endParaRPr/>
          </a:p>
          <a:p>
            <a:pPr marL="342900" marR="0" lvl="0" indent="-342900" algn="l" rtl="0">
              <a:spcBef>
                <a:spcPts val="560"/>
              </a:spcBef>
              <a:spcAft>
                <a:spcPts val="0"/>
              </a:spcAft>
              <a:buClr>
                <a:schemeClr val="hlink"/>
              </a:buClr>
              <a:buSzPts val="1960"/>
              <a:buFont typeface="Noto Sans Symbols"/>
              <a:buNone/>
            </a:pPr>
            <a:r>
              <a:rPr lang="en-US" sz="2800">
                <a:solidFill>
                  <a:schemeClr val="lt2"/>
                </a:solidFill>
                <a:latin typeface="Times New Roman"/>
                <a:ea typeface="Times New Roman"/>
                <a:cs typeface="Times New Roman"/>
                <a:sym typeface="Times New Roman"/>
              </a:rPr>
              <a:t>m_global 	= 10</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7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Memory Management Operators</a:t>
            </a:r>
            <a:endParaRPr/>
          </a:p>
        </p:txBody>
      </p:sp>
      <p:sp>
        <p:nvSpPr>
          <p:cNvPr id="878" name="Google Shape;878;p79"/>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210"/>
              <a:buFont typeface="Noto Sans Symbols"/>
              <a:buNone/>
            </a:pPr>
            <a:r>
              <a:rPr lang="en-US" b="1">
                <a:solidFill>
                  <a:schemeClr val="hlink"/>
                </a:solidFill>
              </a:rPr>
              <a:t>malloc( )</a:t>
            </a:r>
            <a:r>
              <a:rPr lang="en-US"/>
              <a:t> and </a:t>
            </a:r>
            <a:r>
              <a:rPr lang="en-US" b="1">
                <a:solidFill>
                  <a:schemeClr val="hlink"/>
                </a:solidFill>
              </a:rPr>
              <a:t>calloc( )</a:t>
            </a:r>
            <a:r>
              <a:rPr lang="en-US"/>
              <a:t> functions are used to allocate memory dynamically at run time. </a:t>
            </a:r>
            <a:endParaRPr/>
          </a:p>
          <a:p>
            <a:pPr marL="0" lvl="0" indent="0" algn="l" rtl="0">
              <a:lnSpc>
                <a:spcPct val="90000"/>
              </a:lnSpc>
              <a:spcBef>
                <a:spcPts val="580"/>
              </a:spcBef>
              <a:spcAft>
                <a:spcPts val="0"/>
              </a:spcAft>
              <a:buSzPts val="2210"/>
              <a:buFont typeface="Noto Sans Symbols"/>
              <a:buNone/>
            </a:pPr>
            <a:r>
              <a:rPr lang="en-US"/>
              <a:t>The function </a:t>
            </a:r>
            <a:r>
              <a:rPr lang="en-US" b="1">
                <a:solidFill>
                  <a:schemeClr val="hlink"/>
                </a:solidFill>
              </a:rPr>
              <a:t>free( )</a:t>
            </a:r>
            <a:r>
              <a:rPr lang="en-US"/>
              <a:t> to free dynamically the allocated memory.</a:t>
            </a:r>
            <a:endParaRPr/>
          </a:p>
          <a:p>
            <a:pPr marL="0" lvl="0" indent="0" algn="l" rtl="0">
              <a:lnSpc>
                <a:spcPct val="90000"/>
              </a:lnSpc>
              <a:spcBef>
                <a:spcPts val="580"/>
              </a:spcBef>
              <a:spcAft>
                <a:spcPts val="0"/>
              </a:spcAft>
              <a:buSzPts val="2210"/>
              <a:buFont typeface="Noto Sans Symbols"/>
              <a:buNone/>
            </a:pPr>
            <a:endParaRPr/>
          </a:p>
          <a:p>
            <a:pPr marL="0" lvl="0" indent="0" algn="l" rtl="0">
              <a:lnSpc>
                <a:spcPct val="90000"/>
              </a:lnSpc>
              <a:spcBef>
                <a:spcPts val="580"/>
              </a:spcBef>
              <a:spcAft>
                <a:spcPts val="0"/>
              </a:spcAft>
              <a:buSzPts val="2210"/>
              <a:buFont typeface="Noto Sans Symbols"/>
              <a:buNone/>
            </a:pPr>
            <a:r>
              <a:rPr lang="en-US"/>
              <a:t>The unary operators </a:t>
            </a:r>
            <a:r>
              <a:rPr lang="en-US" b="1">
                <a:solidFill>
                  <a:schemeClr val="hlink"/>
                </a:solidFill>
              </a:rPr>
              <a:t>new</a:t>
            </a:r>
            <a:r>
              <a:rPr lang="en-US"/>
              <a:t> and </a:t>
            </a:r>
            <a:r>
              <a:rPr lang="en-US" b="1">
                <a:solidFill>
                  <a:schemeClr val="hlink"/>
                </a:solidFill>
              </a:rPr>
              <a:t>delete</a:t>
            </a:r>
            <a:r>
              <a:rPr lang="en-US"/>
              <a:t> perform </a:t>
            </a:r>
            <a:endParaRPr/>
          </a:p>
          <a:p>
            <a:pPr marL="0" lvl="0" indent="0" algn="l" rtl="0">
              <a:lnSpc>
                <a:spcPct val="90000"/>
              </a:lnSpc>
              <a:spcBef>
                <a:spcPts val="580"/>
              </a:spcBef>
              <a:spcAft>
                <a:spcPts val="0"/>
              </a:spcAft>
              <a:buSzPts val="2210"/>
              <a:buFont typeface="Noto Sans Symbols"/>
              <a:buNone/>
            </a:pPr>
            <a:r>
              <a:rPr lang="en-US"/>
              <a:t>the task of allocating and freeing the memory.</a:t>
            </a:r>
            <a:endParaRPr/>
          </a:p>
        </p:txBody>
      </p:sp>
      <p:sp>
        <p:nvSpPr>
          <p:cNvPr id="879" name="Google Shape;879;p79"/>
          <p:cNvSpPr/>
          <p:nvPr/>
        </p:nvSpPr>
        <p:spPr>
          <a:xfrm>
            <a:off x="7848600" y="1752600"/>
            <a:ext cx="228600" cy="1676400"/>
          </a:xfrm>
          <a:prstGeom prst="rightBrace">
            <a:avLst>
              <a:gd name="adj1" fmla="val 61111"/>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880" name="Google Shape;880;p79"/>
          <p:cNvSpPr txBox="1"/>
          <p:nvPr/>
        </p:nvSpPr>
        <p:spPr>
          <a:xfrm>
            <a:off x="8077200" y="1981200"/>
            <a:ext cx="784225" cy="11874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hlink"/>
                </a:solidFill>
                <a:latin typeface="Times New Roman"/>
                <a:ea typeface="Times New Roman"/>
                <a:cs typeface="Times New Roman"/>
                <a:sym typeface="Times New Roman"/>
              </a:rPr>
              <a:t>C</a:t>
            </a:r>
            <a:endParaRPr/>
          </a:p>
          <a:p>
            <a:pPr marL="0" marR="0" lvl="0" indent="0" algn="ctr" rtl="0">
              <a:spcBef>
                <a:spcPts val="0"/>
              </a:spcBef>
              <a:spcAft>
                <a:spcPts val="0"/>
              </a:spcAft>
              <a:buNone/>
            </a:pPr>
            <a:r>
              <a:rPr lang="en-US" sz="2400">
                <a:solidFill>
                  <a:schemeClr val="hlink"/>
                </a:solidFill>
                <a:latin typeface="Times New Roman"/>
                <a:ea typeface="Times New Roman"/>
                <a:cs typeface="Times New Roman"/>
                <a:sym typeface="Times New Roman"/>
              </a:rPr>
              <a:t>&amp;</a:t>
            </a:r>
            <a:endParaRPr/>
          </a:p>
          <a:p>
            <a:pPr marL="0" marR="0" lvl="0" indent="0" algn="ctr" rtl="0">
              <a:spcBef>
                <a:spcPts val="0"/>
              </a:spcBef>
              <a:spcAft>
                <a:spcPts val="0"/>
              </a:spcAft>
              <a:buNone/>
            </a:pPr>
            <a:r>
              <a:rPr lang="en-US" sz="2400">
                <a:solidFill>
                  <a:schemeClr val="hlink"/>
                </a:solidFill>
                <a:latin typeface="Times New Roman"/>
                <a:ea typeface="Times New Roman"/>
                <a:cs typeface="Times New Roman"/>
                <a:sym typeface="Times New Roman"/>
              </a:rPr>
              <a:t>C++</a:t>
            </a:r>
            <a:endParaRPr/>
          </a:p>
        </p:txBody>
      </p:sp>
      <p:sp>
        <p:nvSpPr>
          <p:cNvPr id="881" name="Google Shape;881;p79"/>
          <p:cNvSpPr/>
          <p:nvPr/>
        </p:nvSpPr>
        <p:spPr>
          <a:xfrm>
            <a:off x="7848600" y="4114800"/>
            <a:ext cx="228600" cy="1066800"/>
          </a:xfrm>
          <a:prstGeom prst="rightBrace">
            <a:avLst>
              <a:gd name="adj1" fmla="val 38889"/>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882" name="Google Shape;882;p79"/>
          <p:cNvSpPr txBox="1"/>
          <p:nvPr/>
        </p:nvSpPr>
        <p:spPr>
          <a:xfrm>
            <a:off x="8077200" y="4419600"/>
            <a:ext cx="78422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POP VS  OOP</a:t>
            </a:r>
            <a:endParaRPr/>
          </a:p>
        </p:txBody>
      </p:sp>
      <p:pic>
        <p:nvPicPr>
          <p:cNvPr id="148" name="Google Shape;148;p8"/>
          <p:cNvPicPr preferRelativeResize="0">
            <a:picLocks noGrp="1"/>
          </p:cNvPicPr>
          <p:nvPr>
            <p:ph type="body" idx="1"/>
          </p:nvPr>
        </p:nvPicPr>
        <p:blipFill rotWithShape="1">
          <a:blip r:embed="rId3">
            <a:alphaModFix/>
          </a:blip>
          <a:srcRect/>
          <a:stretch/>
        </p:blipFill>
        <p:spPr>
          <a:xfrm>
            <a:off x="914400" y="1752600"/>
            <a:ext cx="7381875" cy="323850"/>
          </a:xfrm>
          <a:prstGeom prst="rect">
            <a:avLst/>
          </a:prstGeom>
          <a:noFill/>
          <a:ln>
            <a:noFill/>
          </a:ln>
        </p:spPr>
      </p:pic>
      <p:pic>
        <p:nvPicPr>
          <p:cNvPr id="149" name="Google Shape;149;p8"/>
          <p:cNvPicPr preferRelativeResize="0"/>
          <p:nvPr/>
        </p:nvPicPr>
        <p:blipFill rotWithShape="1">
          <a:blip r:embed="rId4">
            <a:alphaModFix/>
          </a:blip>
          <a:srcRect/>
          <a:stretch/>
        </p:blipFill>
        <p:spPr>
          <a:xfrm>
            <a:off x="919163" y="2057400"/>
            <a:ext cx="7305675" cy="35052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8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Memory Management Operators</a:t>
            </a:r>
            <a:endParaRPr/>
          </a:p>
        </p:txBody>
      </p:sp>
      <p:sp>
        <p:nvSpPr>
          <p:cNvPr id="888" name="Google Shape;888;p80"/>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0" lvl="0" indent="-140335" algn="l" rtl="0">
              <a:lnSpc>
                <a:spcPct val="90000"/>
              </a:lnSpc>
              <a:spcBef>
                <a:spcPts val="0"/>
              </a:spcBef>
              <a:spcAft>
                <a:spcPts val="0"/>
              </a:spcAft>
              <a:buClr>
                <a:srgbClr val="CCCCFF"/>
              </a:buClr>
              <a:buSzPts val="2210"/>
              <a:buFont typeface="Times New Roman"/>
              <a:buChar char="o"/>
            </a:pPr>
            <a:r>
              <a:rPr lang="en-US" b="1">
                <a:solidFill>
                  <a:schemeClr val="hlink"/>
                </a:solidFill>
              </a:rPr>
              <a:t>   new      </a:t>
            </a:r>
            <a:r>
              <a:rPr lang="en-US"/>
              <a:t>to create an object</a:t>
            </a:r>
            <a:endParaRPr/>
          </a:p>
          <a:p>
            <a:pPr marL="0" lvl="0" indent="-140335" algn="l" rtl="0">
              <a:lnSpc>
                <a:spcPct val="90000"/>
              </a:lnSpc>
              <a:spcBef>
                <a:spcPts val="580"/>
              </a:spcBef>
              <a:spcAft>
                <a:spcPts val="0"/>
              </a:spcAft>
              <a:buClr>
                <a:srgbClr val="CCCCFF"/>
              </a:buClr>
              <a:buSzPts val="2210"/>
              <a:buFont typeface="Times New Roman"/>
              <a:buChar char="o"/>
            </a:pPr>
            <a:r>
              <a:rPr lang="en-US" b="1">
                <a:solidFill>
                  <a:schemeClr val="hlink"/>
                </a:solidFill>
              </a:rPr>
              <a:t>   delete   </a:t>
            </a:r>
            <a:r>
              <a:rPr lang="en-US"/>
              <a:t>to destroy an object</a:t>
            </a:r>
            <a:endParaRPr/>
          </a:p>
          <a:p>
            <a:pPr marL="0" lvl="0" indent="0" algn="l" rtl="0">
              <a:lnSpc>
                <a:spcPct val="90000"/>
              </a:lnSpc>
              <a:spcBef>
                <a:spcPts val="580"/>
              </a:spcBef>
              <a:spcAft>
                <a:spcPts val="0"/>
              </a:spcAft>
              <a:buClr>
                <a:srgbClr val="CCCCFF"/>
              </a:buClr>
              <a:buSzPts val="2210"/>
              <a:buFont typeface="Times New Roman"/>
              <a:buNone/>
            </a:pPr>
            <a:endParaRPr/>
          </a:p>
          <a:p>
            <a:pPr marL="0" lvl="0" indent="0" algn="l" rtl="0">
              <a:lnSpc>
                <a:spcPct val="90000"/>
              </a:lnSpc>
              <a:spcBef>
                <a:spcPts val="580"/>
              </a:spcBef>
              <a:spcAft>
                <a:spcPts val="0"/>
              </a:spcAft>
              <a:buClr>
                <a:srgbClr val="CCCCFF"/>
              </a:buClr>
              <a:buSzPts val="2210"/>
              <a:buFont typeface="Times New Roman"/>
              <a:buNone/>
            </a:pPr>
            <a:r>
              <a:rPr lang="en-US"/>
              <a:t>A data object created inside a block with </a:t>
            </a:r>
            <a:r>
              <a:rPr lang="en-US" b="1"/>
              <a:t>new</a:t>
            </a:r>
            <a:r>
              <a:rPr lang="en-US"/>
              <a:t>, will remain in existence until it is explicitly destroyed by using </a:t>
            </a:r>
            <a:r>
              <a:rPr lang="en-US" b="1"/>
              <a:t>delete</a:t>
            </a:r>
            <a:r>
              <a:rPr lang="en-US"/>
              <a:t>. </a:t>
            </a:r>
            <a:endParaRPr/>
          </a:p>
          <a:p>
            <a:pPr marL="0" lvl="0" indent="0" algn="l" rtl="0">
              <a:lnSpc>
                <a:spcPct val="90000"/>
              </a:lnSpc>
              <a:spcBef>
                <a:spcPts val="580"/>
              </a:spcBef>
              <a:spcAft>
                <a:spcPts val="0"/>
              </a:spcAft>
              <a:buClr>
                <a:srgbClr val="CCCCFF"/>
              </a:buClr>
              <a:buSzPts val="2210"/>
              <a:buFont typeface="Times New Roman"/>
              <a:buNone/>
            </a:pPr>
            <a:r>
              <a:rPr lang="en-US"/>
              <a:t>Thus the life time of an object is directly under our control and is unrelated to the block structure of the program.</a:t>
            </a:r>
            <a:endParaRPr b="1"/>
          </a:p>
        </p:txBody>
      </p:sp>
      <p:sp>
        <p:nvSpPr>
          <p:cNvPr id="889" name="Google Shape;889;p80"/>
          <p:cNvSpPr txBox="1"/>
          <p:nvPr/>
        </p:nvSpPr>
        <p:spPr>
          <a:xfrm>
            <a:off x="7543800" y="990600"/>
            <a:ext cx="1182688"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continue…</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Google Shape;894;p81"/>
          <p:cNvSpPr/>
          <p:nvPr/>
        </p:nvSpPr>
        <p:spPr>
          <a:xfrm>
            <a:off x="6172200" y="1447800"/>
            <a:ext cx="2514600" cy="1447800"/>
          </a:xfrm>
          <a:prstGeom prst="wedgeRoundRectCallout">
            <a:avLst>
              <a:gd name="adj1" fmla="val -66287"/>
              <a:gd name="adj2" fmla="val 26866"/>
              <a:gd name="adj3" fmla="val 16667"/>
            </a:avLst>
          </a:prstGeom>
          <a:solidFill>
            <a:srgbClr val="CC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accent2"/>
                </a:solidFill>
                <a:latin typeface="Times New Roman"/>
                <a:ea typeface="Times New Roman"/>
                <a:cs typeface="Times New Roman"/>
                <a:sym typeface="Times New Roman"/>
              </a:rPr>
              <a:t>The </a:t>
            </a:r>
            <a:r>
              <a:rPr lang="en-US" sz="2800" i="1">
                <a:solidFill>
                  <a:schemeClr val="accent2"/>
                </a:solidFill>
                <a:latin typeface="Times New Roman"/>
                <a:ea typeface="Times New Roman"/>
                <a:cs typeface="Times New Roman"/>
                <a:sym typeface="Times New Roman"/>
              </a:rPr>
              <a:t>data-type </a:t>
            </a:r>
            <a:r>
              <a:rPr lang="en-US" sz="2800">
                <a:solidFill>
                  <a:schemeClr val="accent2"/>
                </a:solidFill>
                <a:latin typeface="Times New Roman"/>
                <a:ea typeface="Times New Roman"/>
                <a:cs typeface="Times New Roman"/>
                <a:sym typeface="Times New Roman"/>
              </a:rPr>
              <a:t>may be any valid data type</a:t>
            </a:r>
            <a:endParaRPr/>
          </a:p>
        </p:txBody>
      </p:sp>
      <p:sp>
        <p:nvSpPr>
          <p:cNvPr id="895" name="Google Shape;895;p81"/>
          <p:cNvSpPr txBox="1">
            <a:spLocks noGrp="1"/>
          </p:cNvSpPr>
          <p:nvPr>
            <p:ph type="title"/>
          </p:nvPr>
        </p:nvSpPr>
        <p:spPr>
          <a:xfrm>
            <a:off x="914400" y="13468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Memory Management Operators</a:t>
            </a:r>
            <a:endParaRPr/>
          </a:p>
        </p:txBody>
      </p:sp>
      <p:sp>
        <p:nvSpPr>
          <p:cNvPr id="896" name="Google Shape;896;p8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0" lvl="0" indent="-140335" algn="l" rtl="0">
              <a:lnSpc>
                <a:spcPct val="90000"/>
              </a:lnSpc>
              <a:spcBef>
                <a:spcPts val="0"/>
              </a:spcBef>
              <a:spcAft>
                <a:spcPts val="0"/>
              </a:spcAft>
              <a:buClr>
                <a:srgbClr val="CCCCFF"/>
              </a:buClr>
              <a:buSzPts val="2210"/>
              <a:buFont typeface="Times New Roman"/>
              <a:buChar char="o"/>
            </a:pPr>
            <a:r>
              <a:rPr lang="en-US" b="1">
                <a:solidFill>
                  <a:schemeClr val="hlink"/>
                </a:solidFill>
              </a:rPr>
              <a:t>   new      </a:t>
            </a:r>
            <a:r>
              <a:rPr lang="en-US"/>
              <a:t>to create an object</a:t>
            </a:r>
            <a:endParaRPr/>
          </a:p>
          <a:p>
            <a:pPr marL="0" lvl="0" indent="0" algn="l" rtl="0">
              <a:lnSpc>
                <a:spcPct val="90000"/>
              </a:lnSpc>
              <a:spcBef>
                <a:spcPts val="580"/>
              </a:spcBef>
              <a:spcAft>
                <a:spcPts val="0"/>
              </a:spcAft>
              <a:buClr>
                <a:srgbClr val="CCCCFF"/>
              </a:buClr>
              <a:buSzPts val="2210"/>
              <a:buFont typeface="Times New Roman"/>
              <a:buNone/>
            </a:pPr>
            <a:r>
              <a:rPr lang="en-US" i="1"/>
              <a:t>     </a:t>
            </a:r>
            <a:endParaRPr/>
          </a:p>
        </p:txBody>
      </p:sp>
      <p:sp>
        <p:nvSpPr>
          <p:cNvPr id="897" name="Google Shape;897;p81"/>
          <p:cNvSpPr/>
          <p:nvPr/>
        </p:nvSpPr>
        <p:spPr>
          <a:xfrm>
            <a:off x="533400" y="3200400"/>
            <a:ext cx="2667000" cy="1828800"/>
          </a:xfrm>
          <a:prstGeom prst="wedgeRoundRectCallout">
            <a:avLst>
              <a:gd name="adj1" fmla="val 6431"/>
              <a:gd name="adj2" fmla="val -73611"/>
              <a:gd name="adj3" fmla="val 16667"/>
            </a:avLst>
          </a:prstGeom>
          <a:solidFill>
            <a:srgbClr val="9EE086"/>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i="1">
                <a:solidFill>
                  <a:schemeClr val="accent2"/>
                </a:solidFill>
                <a:latin typeface="Times New Roman"/>
                <a:ea typeface="Times New Roman"/>
                <a:cs typeface="Times New Roman"/>
                <a:sym typeface="Times New Roman"/>
              </a:rPr>
              <a:t>pointer-variable</a:t>
            </a:r>
            <a:r>
              <a:rPr lang="en-US" sz="2800">
                <a:solidFill>
                  <a:schemeClr val="accent2"/>
                </a:solidFill>
                <a:latin typeface="Times New Roman"/>
                <a:ea typeface="Times New Roman"/>
                <a:cs typeface="Times New Roman"/>
                <a:sym typeface="Times New Roman"/>
              </a:rPr>
              <a:t> is a pointer of type </a:t>
            </a:r>
            <a:r>
              <a:rPr lang="en-US" sz="2800" i="1">
                <a:solidFill>
                  <a:schemeClr val="accent2"/>
                </a:solidFill>
                <a:latin typeface="Times New Roman"/>
                <a:ea typeface="Times New Roman"/>
                <a:cs typeface="Times New Roman"/>
                <a:sym typeface="Times New Roman"/>
              </a:rPr>
              <a:t>data-type</a:t>
            </a:r>
            <a:endParaRPr/>
          </a:p>
        </p:txBody>
      </p:sp>
      <p:sp>
        <p:nvSpPr>
          <p:cNvPr id="898" name="Google Shape;898;p81"/>
          <p:cNvSpPr/>
          <p:nvPr/>
        </p:nvSpPr>
        <p:spPr>
          <a:xfrm>
            <a:off x="3594700" y="3162300"/>
            <a:ext cx="5410200" cy="1828800"/>
          </a:xfrm>
          <a:prstGeom prst="wedgeRoundRectCallout">
            <a:avLst>
              <a:gd name="adj1" fmla="val -38676"/>
              <a:gd name="adj2" fmla="val -77259"/>
              <a:gd name="adj3" fmla="val 16667"/>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2"/>
                </a:solidFill>
                <a:latin typeface="Times New Roman"/>
                <a:ea typeface="Times New Roman"/>
                <a:cs typeface="Times New Roman"/>
                <a:sym typeface="Times New Roman"/>
              </a:rPr>
              <a:t>The </a:t>
            </a:r>
            <a:r>
              <a:rPr lang="en-US" sz="2800" b="1">
                <a:solidFill>
                  <a:schemeClr val="lt2"/>
                </a:solidFill>
                <a:latin typeface="Times New Roman"/>
                <a:ea typeface="Times New Roman"/>
                <a:cs typeface="Times New Roman"/>
                <a:sym typeface="Times New Roman"/>
              </a:rPr>
              <a:t>new</a:t>
            </a:r>
            <a:r>
              <a:rPr lang="en-US" sz="2800">
                <a:solidFill>
                  <a:schemeClr val="lt2"/>
                </a:solidFill>
                <a:latin typeface="Times New Roman"/>
                <a:ea typeface="Times New Roman"/>
                <a:cs typeface="Times New Roman"/>
                <a:sym typeface="Times New Roman"/>
              </a:rPr>
              <a:t> operator allocates sufficient memory to hold a data object of type </a:t>
            </a:r>
            <a:r>
              <a:rPr lang="en-US" sz="2800" i="1">
                <a:solidFill>
                  <a:schemeClr val="lt2"/>
                </a:solidFill>
                <a:latin typeface="Times New Roman"/>
                <a:ea typeface="Times New Roman"/>
                <a:cs typeface="Times New Roman"/>
                <a:sym typeface="Times New Roman"/>
              </a:rPr>
              <a:t>data-type </a:t>
            </a:r>
            <a:r>
              <a:rPr lang="en-US" sz="2800">
                <a:solidFill>
                  <a:schemeClr val="lt2"/>
                </a:solidFill>
                <a:latin typeface="Times New Roman"/>
                <a:ea typeface="Times New Roman"/>
                <a:cs typeface="Times New Roman"/>
                <a:sym typeface="Times New Roman"/>
              </a:rPr>
              <a:t>and returns the address of the object</a:t>
            </a:r>
            <a:endParaRPr/>
          </a:p>
        </p:txBody>
      </p:sp>
      <p:sp>
        <p:nvSpPr>
          <p:cNvPr id="899" name="Google Shape;899;p81"/>
          <p:cNvSpPr/>
          <p:nvPr/>
        </p:nvSpPr>
        <p:spPr>
          <a:xfrm>
            <a:off x="609600" y="2133600"/>
            <a:ext cx="5410200" cy="762000"/>
          </a:xfrm>
          <a:prstGeom prst="rect">
            <a:avLst/>
          </a:prstGeom>
          <a:noFill/>
          <a:ln w="9525" cap="flat" cmpd="sng">
            <a:solidFill>
              <a:srgbClr val="FFCC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3200" i="1">
                <a:solidFill>
                  <a:schemeClr val="dk1"/>
                </a:solidFill>
                <a:latin typeface="Times New Roman"/>
                <a:ea typeface="Times New Roman"/>
                <a:cs typeface="Times New Roman"/>
                <a:sym typeface="Times New Roman"/>
              </a:rPr>
              <a:t>pointer-variable = </a:t>
            </a:r>
            <a:r>
              <a:rPr lang="en-US" sz="3200" b="1">
                <a:solidFill>
                  <a:schemeClr val="dk1"/>
                </a:solidFill>
                <a:latin typeface="Times New Roman"/>
                <a:ea typeface="Times New Roman"/>
                <a:cs typeface="Times New Roman"/>
                <a:sym typeface="Times New Roman"/>
              </a:rPr>
              <a:t>new</a:t>
            </a:r>
            <a:r>
              <a:rPr lang="en-US" sz="3200">
                <a:solidFill>
                  <a:schemeClr val="dk1"/>
                </a:solidFill>
                <a:latin typeface="Times New Roman"/>
                <a:ea typeface="Times New Roman"/>
                <a:cs typeface="Times New Roman"/>
                <a:sym typeface="Times New Roman"/>
              </a:rPr>
              <a:t> </a:t>
            </a:r>
            <a:r>
              <a:rPr lang="en-US" sz="3200" i="1">
                <a:solidFill>
                  <a:schemeClr val="dk1"/>
                </a:solidFill>
                <a:latin typeface="Times New Roman"/>
                <a:ea typeface="Times New Roman"/>
                <a:cs typeface="Times New Roman"/>
                <a:sym typeface="Times New Roman"/>
              </a:rPr>
              <a:t>data-type;</a:t>
            </a:r>
            <a:endParaRPr sz="3200">
              <a:solidFill>
                <a:schemeClr val="dk1"/>
              </a:solidFill>
              <a:latin typeface="Times New Roman"/>
              <a:ea typeface="Times New Roman"/>
              <a:cs typeface="Times New Roman"/>
              <a:sym typeface="Times New Roman"/>
            </a:endParaRPr>
          </a:p>
        </p:txBody>
      </p:sp>
      <p:sp>
        <p:nvSpPr>
          <p:cNvPr id="900" name="Google Shape;900;p81"/>
          <p:cNvSpPr/>
          <p:nvPr/>
        </p:nvSpPr>
        <p:spPr>
          <a:xfrm>
            <a:off x="1676400" y="5257800"/>
            <a:ext cx="5654675" cy="914400"/>
          </a:xfrm>
          <a:prstGeom prst="roundRect">
            <a:avLst>
              <a:gd name="adj" fmla="val 16667"/>
            </a:avLst>
          </a:prstGeom>
          <a:solidFill>
            <a:srgbClr val="CCCC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accent2"/>
                </a:solidFill>
                <a:latin typeface="Times New Roman"/>
                <a:ea typeface="Times New Roman"/>
                <a:cs typeface="Times New Roman"/>
                <a:sym typeface="Times New Roman"/>
              </a:rPr>
              <a:t>T</a:t>
            </a:r>
            <a:r>
              <a:rPr lang="en-US" sz="2400">
                <a:solidFill>
                  <a:schemeClr val="accent2"/>
                </a:solidFill>
                <a:latin typeface="Times New Roman"/>
                <a:ea typeface="Times New Roman"/>
                <a:cs typeface="Times New Roman"/>
                <a:sym typeface="Times New Roman"/>
              </a:rPr>
              <a:t>he pointer-variable holds the address of the memory space allocated</a:t>
            </a:r>
            <a:endParaRPr/>
          </a:p>
        </p:txBody>
      </p:sp>
      <p:cxnSp>
        <p:nvCxnSpPr>
          <p:cNvPr id="901" name="Google Shape;901;p81"/>
          <p:cNvCxnSpPr>
            <a:stCxn id="899" idx="1"/>
            <a:endCxn id="900" idx="1"/>
          </p:cNvCxnSpPr>
          <p:nvPr/>
        </p:nvCxnSpPr>
        <p:spPr>
          <a:xfrm>
            <a:off x="609600" y="2514600"/>
            <a:ext cx="1066800" cy="3200400"/>
          </a:xfrm>
          <a:prstGeom prst="bentConnector3">
            <a:avLst>
              <a:gd name="adj1" fmla="val -21429"/>
            </a:avLst>
          </a:prstGeom>
          <a:noFill/>
          <a:ln w="38100" cap="flat" cmpd="sng">
            <a:solidFill>
              <a:schemeClr val="dk1"/>
            </a:solidFill>
            <a:prstDash val="dash"/>
            <a:miter lim="800000"/>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9"/>
                                        </p:tgtEl>
                                        <p:attrNameLst>
                                          <p:attrName>style.visibility</p:attrName>
                                        </p:attrNameLst>
                                      </p:cBhvr>
                                      <p:to>
                                        <p:strVal val="visible"/>
                                      </p:to>
                                    </p:set>
                                    <p:animEffect transition="in" filter="fade">
                                      <p:cBhvr>
                                        <p:cTn id="7" dur="500"/>
                                        <p:tgtEl>
                                          <p:spTgt spid="8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97"/>
                                        </p:tgtEl>
                                        <p:attrNameLst>
                                          <p:attrName>style.visibility</p:attrName>
                                        </p:attrNameLst>
                                      </p:cBhvr>
                                      <p:to>
                                        <p:strVal val="visible"/>
                                      </p:to>
                                    </p:set>
                                    <p:animEffect transition="in" filter="fade">
                                      <p:cBhvr>
                                        <p:cTn id="12" dur="500"/>
                                        <p:tgtEl>
                                          <p:spTgt spid="89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98"/>
                                        </p:tgtEl>
                                        <p:attrNameLst>
                                          <p:attrName>style.visibility</p:attrName>
                                        </p:attrNameLst>
                                      </p:cBhvr>
                                      <p:to>
                                        <p:strVal val="visible"/>
                                      </p:to>
                                    </p:set>
                                    <p:animEffect transition="in" filter="fade">
                                      <p:cBhvr>
                                        <p:cTn id="17" dur="500"/>
                                        <p:tgtEl>
                                          <p:spTgt spid="89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94"/>
                                        </p:tgtEl>
                                        <p:attrNameLst>
                                          <p:attrName>style.visibility</p:attrName>
                                        </p:attrNameLst>
                                      </p:cBhvr>
                                      <p:to>
                                        <p:strVal val="visible"/>
                                      </p:to>
                                    </p:set>
                                    <p:animEffect transition="in" filter="fade">
                                      <p:cBhvr>
                                        <p:cTn id="22" dur="500"/>
                                        <p:tgtEl>
                                          <p:spTgt spid="89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01"/>
                                        </p:tgtEl>
                                        <p:attrNameLst>
                                          <p:attrName>style.visibility</p:attrName>
                                        </p:attrNameLst>
                                      </p:cBhvr>
                                      <p:to>
                                        <p:strVal val="visible"/>
                                      </p:to>
                                    </p:set>
                                    <p:animEffect transition="in" filter="fade">
                                      <p:cBhvr>
                                        <p:cTn id="27" dur="500"/>
                                        <p:tgtEl>
                                          <p:spTgt spid="901"/>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900"/>
                                        </p:tgtEl>
                                        <p:attrNameLst>
                                          <p:attrName>style.visibility</p:attrName>
                                        </p:attrNameLst>
                                      </p:cBhvr>
                                      <p:to>
                                        <p:strVal val="visible"/>
                                      </p:to>
                                    </p:set>
                                    <p:animEffect transition="in" filter="fade">
                                      <p:cBhvr>
                                        <p:cTn id="31" dur="500"/>
                                        <p:tgtEl>
                                          <p:spTgt spid="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8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Memory Management Operators</a:t>
            </a:r>
            <a:endParaRPr/>
          </a:p>
        </p:txBody>
      </p:sp>
      <p:sp>
        <p:nvSpPr>
          <p:cNvPr id="907" name="Google Shape;907;p8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0" lvl="0" indent="-140335" algn="l" rtl="0">
              <a:lnSpc>
                <a:spcPct val="90000"/>
              </a:lnSpc>
              <a:spcBef>
                <a:spcPts val="0"/>
              </a:spcBef>
              <a:spcAft>
                <a:spcPts val="0"/>
              </a:spcAft>
              <a:buClr>
                <a:srgbClr val="CCCCFF"/>
              </a:buClr>
              <a:buSzPts val="2210"/>
              <a:buFont typeface="Times New Roman"/>
              <a:buChar char="o"/>
            </a:pPr>
            <a:r>
              <a:rPr lang="en-US" b="1">
                <a:solidFill>
                  <a:schemeClr val="hlink"/>
                </a:solidFill>
              </a:rPr>
              <a:t>   </a:t>
            </a:r>
            <a:r>
              <a:rPr lang="en-US" sz="2800" i="1"/>
              <a:t>pointer-variable = </a:t>
            </a:r>
            <a:r>
              <a:rPr lang="en-US" sz="2800" b="1"/>
              <a:t>new</a:t>
            </a:r>
            <a:r>
              <a:rPr lang="en-US" sz="2800"/>
              <a:t> </a:t>
            </a:r>
            <a:r>
              <a:rPr lang="en-US" sz="2800" i="1"/>
              <a:t>data-type;</a:t>
            </a:r>
            <a:endParaRPr/>
          </a:p>
          <a:p>
            <a:pPr marL="0" lvl="0" indent="0" algn="l" rtl="0">
              <a:lnSpc>
                <a:spcPct val="90000"/>
              </a:lnSpc>
              <a:spcBef>
                <a:spcPts val="580"/>
              </a:spcBef>
              <a:spcAft>
                <a:spcPts val="0"/>
              </a:spcAft>
              <a:buClr>
                <a:srgbClr val="CCCCFF"/>
              </a:buClr>
              <a:buSzPts val="2380"/>
              <a:buFont typeface="Times New Roman"/>
              <a:buNone/>
            </a:pPr>
            <a:endParaRPr sz="2800"/>
          </a:p>
          <a:p>
            <a:pPr marL="0" lvl="0" indent="0" algn="l" rtl="0">
              <a:lnSpc>
                <a:spcPct val="90000"/>
              </a:lnSpc>
              <a:spcBef>
                <a:spcPts val="580"/>
              </a:spcBef>
              <a:spcAft>
                <a:spcPts val="0"/>
              </a:spcAft>
              <a:buClr>
                <a:srgbClr val="CCCCFF"/>
              </a:buClr>
              <a:buSzPts val="2380"/>
              <a:buFont typeface="Times New Roman"/>
              <a:buNone/>
            </a:pPr>
            <a:r>
              <a:rPr lang="en-US" sz="2800"/>
              <a:t>p = new int;      </a:t>
            </a:r>
            <a:r>
              <a:rPr lang="en-US" sz="2800">
                <a:solidFill>
                  <a:schemeClr val="hlink"/>
                </a:solidFill>
              </a:rPr>
              <a:t>// p is a pointer of type int</a:t>
            </a:r>
            <a:endParaRPr/>
          </a:p>
          <a:p>
            <a:pPr marL="0" lvl="0" indent="0" algn="l" rtl="0">
              <a:lnSpc>
                <a:spcPct val="90000"/>
              </a:lnSpc>
              <a:spcBef>
                <a:spcPts val="580"/>
              </a:spcBef>
              <a:spcAft>
                <a:spcPts val="0"/>
              </a:spcAft>
              <a:buClr>
                <a:srgbClr val="CCCCFF"/>
              </a:buClr>
              <a:buSzPts val="2380"/>
              <a:buFont typeface="Times New Roman"/>
              <a:buNone/>
            </a:pPr>
            <a:r>
              <a:rPr lang="en-US" sz="2800"/>
              <a:t>q = new float;   </a:t>
            </a:r>
            <a:r>
              <a:rPr lang="en-US" sz="2800">
                <a:solidFill>
                  <a:schemeClr val="hlink"/>
                </a:solidFill>
              </a:rPr>
              <a:t>// q is a pointer of type float</a:t>
            </a:r>
            <a:endParaRPr/>
          </a:p>
          <a:p>
            <a:pPr marL="0" lvl="0" indent="0" algn="l" rtl="0">
              <a:lnSpc>
                <a:spcPct val="90000"/>
              </a:lnSpc>
              <a:spcBef>
                <a:spcPts val="580"/>
              </a:spcBef>
              <a:spcAft>
                <a:spcPts val="0"/>
              </a:spcAft>
              <a:buClr>
                <a:srgbClr val="CCCCFF"/>
              </a:buClr>
              <a:buSzPts val="2380"/>
              <a:buFont typeface="Times New Roman"/>
              <a:buNone/>
            </a:pPr>
            <a:r>
              <a:rPr lang="en-US" sz="2800"/>
              <a:t>Here p and q must have already been declared as pointers of appropriate types.</a:t>
            </a:r>
            <a:endParaRPr/>
          </a:p>
          <a:p>
            <a:pPr marL="0" lvl="0" indent="0" algn="l" rtl="0">
              <a:lnSpc>
                <a:spcPct val="90000"/>
              </a:lnSpc>
              <a:spcBef>
                <a:spcPts val="580"/>
              </a:spcBef>
              <a:spcAft>
                <a:spcPts val="0"/>
              </a:spcAft>
              <a:buClr>
                <a:srgbClr val="CCCCFF"/>
              </a:buClr>
              <a:buSzPts val="2380"/>
              <a:buFont typeface="Times New Roman"/>
              <a:buNone/>
            </a:pPr>
            <a:r>
              <a:rPr lang="en-US" sz="2800"/>
              <a:t>Alternatively, we can combine the declaration of pointers and their assignments as:</a:t>
            </a:r>
            <a:endParaRPr/>
          </a:p>
          <a:p>
            <a:pPr marL="0" lvl="0" indent="0" algn="l" rtl="0">
              <a:lnSpc>
                <a:spcPct val="90000"/>
              </a:lnSpc>
              <a:spcBef>
                <a:spcPts val="580"/>
              </a:spcBef>
              <a:spcAft>
                <a:spcPts val="0"/>
              </a:spcAft>
              <a:buClr>
                <a:srgbClr val="CCCCFF"/>
              </a:buClr>
              <a:buSzPts val="2380"/>
              <a:buFont typeface="Times New Roman"/>
              <a:buNone/>
            </a:pPr>
            <a:r>
              <a:rPr lang="en-US" sz="2800"/>
              <a:t>int *p = new int;</a:t>
            </a:r>
            <a:endParaRPr/>
          </a:p>
          <a:p>
            <a:pPr marL="0" lvl="0" indent="0" algn="l" rtl="0">
              <a:lnSpc>
                <a:spcPct val="90000"/>
              </a:lnSpc>
              <a:spcBef>
                <a:spcPts val="580"/>
              </a:spcBef>
              <a:spcAft>
                <a:spcPts val="0"/>
              </a:spcAft>
              <a:buClr>
                <a:srgbClr val="CCCCFF"/>
              </a:buClr>
              <a:buSzPts val="2380"/>
              <a:buFont typeface="Times New Roman"/>
              <a:buNone/>
            </a:pPr>
            <a:r>
              <a:rPr lang="en-US" sz="2800"/>
              <a:t>float *q = new float;</a:t>
            </a:r>
            <a:endParaRPr/>
          </a:p>
        </p:txBody>
      </p:sp>
      <p:sp>
        <p:nvSpPr>
          <p:cNvPr id="908" name="Google Shape;908;p82"/>
          <p:cNvSpPr txBox="1"/>
          <p:nvPr/>
        </p:nvSpPr>
        <p:spPr>
          <a:xfrm>
            <a:off x="7543800" y="990600"/>
            <a:ext cx="1182688"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continue…</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8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Memory Management Operators</a:t>
            </a:r>
            <a:endParaRPr/>
          </a:p>
        </p:txBody>
      </p:sp>
      <p:sp>
        <p:nvSpPr>
          <p:cNvPr id="914" name="Google Shape;914;p83"/>
          <p:cNvSpPr txBox="1">
            <a:spLocks noGrp="1"/>
          </p:cNvSpPr>
          <p:nvPr>
            <p:ph type="body" idx="1"/>
          </p:nvPr>
        </p:nvSpPr>
        <p:spPr>
          <a:xfrm>
            <a:off x="457200" y="1600200"/>
            <a:ext cx="8229600" cy="1905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CCCFF"/>
              </a:buClr>
              <a:buSzPts val="2380"/>
              <a:buFont typeface="Times New Roman"/>
              <a:buNone/>
            </a:pPr>
            <a:r>
              <a:rPr lang="en-US" sz="2800"/>
              <a:t>int *p = new int;</a:t>
            </a:r>
            <a:endParaRPr/>
          </a:p>
          <a:p>
            <a:pPr marL="0" lvl="0" indent="0" algn="l" rtl="0">
              <a:lnSpc>
                <a:spcPct val="90000"/>
              </a:lnSpc>
              <a:spcBef>
                <a:spcPts val="580"/>
              </a:spcBef>
              <a:spcAft>
                <a:spcPts val="0"/>
              </a:spcAft>
              <a:buClr>
                <a:srgbClr val="CCCCFF"/>
              </a:buClr>
              <a:buSzPts val="2380"/>
              <a:buFont typeface="Times New Roman"/>
              <a:buNone/>
            </a:pPr>
            <a:r>
              <a:rPr lang="en-US" sz="2800"/>
              <a:t>float *q = new float;</a:t>
            </a:r>
            <a:endParaRPr/>
          </a:p>
          <a:p>
            <a:pPr marL="0" lvl="0" indent="0" algn="l" rtl="0">
              <a:lnSpc>
                <a:spcPct val="90000"/>
              </a:lnSpc>
              <a:spcBef>
                <a:spcPts val="580"/>
              </a:spcBef>
              <a:spcAft>
                <a:spcPts val="0"/>
              </a:spcAft>
              <a:buClr>
                <a:srgbClr val="CCCCFF"/>
              </a:buClr>
              <a:buSzPts val="2380"/>
              <a:buFont typeface="Times New Roman"/>
              <a:buNone/>
            </a:pPr>
            <a:r>
              <a:rPr lang="en-US" sz="2800"/>
              <a:t>*p = 25;  // assign 25 to the newly created int object</a:t>
            </a:r>
            <a:endParaRPr/>
          </a:p>
          <a:p>
            <a:pPr marL="0" lvl="0" indent="0" algn="l" rtl="0">
              <a:lnSpc>
                <a:spcPct val="90000"/>
              </a:lnSpc>
              <a:spcBef>
                <a:spcPts val="580"/>
              </a:spcBef>
              <a:spcAft>
                <a:spcPts val="0"/>
              </a:spcAft>
              <a:buClr>
                <a:srgbClr val="CCCCFF"/>
              </a:buClr>
              <a:buSzPts val="2380"/>
              <a:buFont typeface="Times New Roman"/>
              <a:buNone/>
            </a:pPr>
            <a:r>
              <a:rPr lang="en-US" sz="2800"/>
              <a:t>*q = 7.5; // assign 7.5 to the newly created float object</a:t>
            </a:r>
            <a:endParaRPr/>
          </a:p>
        </p:txBody>
      </p:sp>
      <p:sp>
        <p:nvSpPr>
          <p:cNvPr id="915" name="Google Shape;915;p83"/>
          <p:cNvSpPr txBox="1"/>
          <p:nvPr/>
        </p:nvSpPr>
        <p:spPr>
          <a:xfrm>
            <a:off x="7543800" y="990600"/>
            <a:ext cx="1182688"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continue…</a:t>
            </a:r>
            <a:endParaRPr/>
          </a:p>
        </p:txBody>
      </p:sp>
      <p:sp>
        <p:nvSpPr>
          <p:cNvPr id="916" name="Google Shape;916;p83"/>
          <p:cNvSpPr/>
          <p:nvPr/>
        </p:nvSpPr>
        <p:spPr>
          <a:xfrm>
            <a:off x="609600" y="3657600"/>
            <a:ext cx="7632300" cy="762000"/>
          </a:xfrm>
          <a:prstGeom prst="rect">
            <a:avLst/>
          </a:prstGeom>
          <a:noFill/>
          <a:ln w="9525" cap="flat" cmpd="sng">
            <a:solidFill>
              <a:srgbClr val="FFCC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3200" i="1">
                <a:solidFill>
                  <a:schemeClr val="dk1"/>
                </a:solidFill>
                <a:latin typeface="Times New Roman"/>
                <a:ea typeface="Times New Roman"/>
                <a:cs typeface="Times New Roman"/>
                <a:sym typeface="Times New Roman"/>
              </a:rPr>
              <a:t>pointer-variable = </a:t>
            </a:r>
            <a:r>
              <a:rPr lang="en-US" sz="3200" b="1">
                <a:solidFill>
                  <a:schemeClr val="dk1"/>
                </a:solidFill>
                <a:latin typeface="Times New Roman"/>
                <a:ea typeface="Times New Roman"/>
                <a:cs typeface="Times New Roman"/>
                <a:sym typeface="Times New Roman"/>
              </a:rPr>
              <a:t>new</a:t>
            </a:r>
            <a:r>
              <a:rPr lang="en-US" sz="3200">
                <a:solidFill>
                  <a:schemeClr val="dk1"/>
                </a:solidFill>
                <a:latin typeface="Times New Roman"/>
                <a:ea typeface="Times New Roman"/>
                <a:cs typeface="Times New Roman"/>
                <a:sym typeface="Times New Roman"/>
              </a:rPr>
              <a:t> </a:t>
            </a:r>
            <a:r>
              <a:rPr lang="en-US" sz="3200" i="1">
                <a:solidFill>
                  <a:schemeClr val="dk1"/>
                </a:solidFill>
                <a:latin typeface="Times New Roman"/>
                <a:ea typeface="Times New Roman"/>
                <a:cs typeface="Times New Roman"/>
                <a:sym typeface="Times New Roman"/>
              </a:rPr>
              <a:t>data-type (value);</a:t>
            </a:r>
            <a:endParaRPr sz="3200">
              <a:solidFill>
                <a:schemeClr val="dk1"/>
              </a:solidFill>
              <a:latin typeface="Times New Roman"/>
              <a:ea typeface="Times New Roman"/>
              <a:cs typeface="Times New Roman"/>
              <a:sym typeface="Times New Roman"/>
            </a:endParaRPr>
          </a:p>
        </p:txBody>
      </p:sp>
      <p:sp>
        <p:nvSpPr>
          <p:cNvPr id="917" name="Google Shape;917;p83"/>
          <p:cNvSpPr/>
          <p:nvPr/>
        </p:nvSpPr>
        <p:spPr>
          <a:xfrm>
            <a:off x="457200" y="4572000"/>
            <a:ext cx="8229600" cy="1905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hlink"/>
              </a:buClr>
              <a:buSzPts val="1960"/>
              <a:buFont typeface="Noto Sans Symbols"/>
              <a:buNone/>
            </a:pPr>
            <a:r>
              <a:rPr lang="en-US" sz="2800">
                <a:solidFill>
                  <a:schemeClr val="dk1"/>
                </a:solidFill>
                <a:latin typeface="Times New Roman"/>
                <a:ea typeface="Times New Roman"/>
                <a:cs typeface="Times New Roman"/>
                <a:sym typeface="Times New Roman"/>
              </a:rPr>
              <a:t>int *p = new int ( 25 );</a:t>
            </a:r>
            <a:endParaRPr/>
          </a:p>
          <a:p>
            <a:pPr marL="0" marR="0" lvl="0" indent="0" algn="l" rtl="0">
              <a:spcBef>
                <a:spcPts val="560"/>
              </a:spcBef>
              <a:spcAft>
                <a:spcPts val="0"/>
              </a:spcAft>
              <a:buClr>
                <a:schemeClr val="hlink"/>
              </a:buClr>
              <a:buSzPts val="1960"/>
              <a:buFont typeface="Noto Sans Symbols"/>
              <a:buNone/>
            </a:pPr>
            <a:r>
              <a:rPr lang="en-US" sz="2800">
                <a:solidFill>
                  <a:schemeClr val="dk1"/>
                </a:solidFill>
                <a:latin typeface="Times New Roman"/>
                <a:ea typeface="Times New Roman"/>
                <a:cs typeface="Times New Roman"/>
                <a:sym typeface="Times New Roman"/>
              </a:rPr>
              <a:t>float *q = new float ( 7.5 );</a:t>
            </a:r>
            <a:endParaRPr sz="28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4">
                                            <p:txEl>
                                              <p:pRg st="0" end="0"/>
                                            </p:txEl>
                                          </p:spTgt>
                                        </p:tgtEl>
                                        <p:attrNameLst>
                                          <p:attrName>style.visibility</p:attrName>
                                        </p:attrNameLst>
                                      </p:cBhvr>
                                      <p:to>
                                        <p:strVal val="visible"/>
                                      </p:to>
                                    </p:set>
                                    <p:animEffect transition="in" filter="fade">
                                      <p:cBhvr>
                                        <p:cTn id="7" dur="500"/>
                                        <p:tgtEl>
                                          <p:spTgt spid="9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14">
                                            <p:txEl>
                                              <p:pRg st="1" end="1"/>
                                            </p:txEl>
                                          </p:spTgt>
                                        </p:tgtEl>
                                        <p:attrNameLst>
                                          <p:attrName>style.visibility</p:attrName>
                                        </p:attrNameLst>
                                      </p:cBhvr>
                                      <p:to>
                                        <p:strVal val="visible"/>
                                      </p:to>
                                    </p:set>
                                    <p:animEffect transition="in" filter="fade">
                                      <p:cBhvr>
                                        <p:cTn id="12" dur="500"/>
                                        <p:tgtEl>
                                          <p:spTgt spid="9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14">
                                            <p:txEl>
                                              <p:pRg st="2" end="2"/>
                                            </p:txEl>
                                          </p:spTgt>
                                        </p:tgtEl>
                                        <p:attrNameLst>
                                          <p:attrName>style.visibility</p:attrName>
                                        </p:attrNameLst>
                                      </p:cBhvr>
                                      <p:to>
                                        <p:strVal val="visible"/>
                                      </p:to>
                                    </p:set>
                                    <p:animEffect transition="in" filter="fade">
                                      <p:cBhvr>
                                        <p:cTn id="17" dur="500"/>
                                        <p:tgtEl>
                                          <p:spTgt spid="9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14">
                                            <p:txEl>
                                              <p:pRg st="3" end="3"/>
                                            </p:txEl>
                                          </p:spTgt>
                                        </p:tgtEl>
                                        <p:attrNameLst>
                                          <p:attrName>style.visibility</p:attrName>
                                        </p:attrNameLst>
                                      </p:cBhvr>
                                      <p:to>
                                        <p:strVal val="visible"/>
                                      </p:to>
                                    </p:set>
                                    <p:animEffect transition="in" filter="fade">
                                      <p:cBhvr>
                                        <p:cTn id="22" dur="500"/>
                                        <p:tgtEl>
                                          <p:spTgt spid="9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16"/>
                                        </p:tgtEl>
                                        <p:attrNameLst>
                                          <p:attrName>style.visibility</p:attrName>
                                        </p:attrNameLst>
                                      </p:cBhvr>
                                      <p:to>
                                        <p:strVal val="visible"/>
                                      </p:to>
                                    </p:set>
                                    <p:animEffect transition="in" filter="fade">
                                      <p:cBhvr>
                                        <p:cTn id="27" dur="500"/>
                                        <p:tgtEl>
                                          <p:spTgt spid="916"/>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917">
                                            <p:txEl>
                                              <p:pRg st="0" end="0"/>
                                            </p:txEl>
                                          </p:spTgt>
                                        </p:tgtEl>
                                        <p:attrNameLst>
                                          <p:attrName>style.visibility</p:attrName>
                                        </p:attrNameLst>
                                      </p:cBhvr>
                                      <p:to>
                                        <p:strVal val="visible"/>
                                      </p:to>
                                    </p:set>
                                    <p:animEffect transition="in" filter="fade">
                                      <p:cBhvr>
                                        <p:cTn id="31" dur="500"/>
                                        <p:tgtEl>
                                          <p:spTgt spid="917">
                                            <p:txEl>
                                              <p:pRg st="0" end="0"/>
                                            </p:txEl>
                                          </p:spTgt>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917">
                                            <p:txEl>
                                              <p:pRg st="1" end="1"/>
                                            </p:txEl>
                                          </p:spTgt>
                                        </p:tgtEl>
                                        <p:attrNameLst>
                                          <p:attrName>style.visibility</p:attrName>
                                        </p:attrNameLst>
                                      </p:cBhvr>
                                      <p:to>
                                        <p:strVal val="visible"/>
                                      </p:to>
                                    </p:set>
                                    <p:animEffect transition="in" filter="fade">
                                      <p:cBhvr>
                                        <p:cTn id="35" dur="500"/>
                                        <p:tgtEl>
                                          <p:spTgt spid="9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8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Memory Management Operators</a:t>
            </a:r>
            <a:endParaRPr/>
          </a:p>
        </p:txBody>
      </p:sp>
      <p:sp>
        <p:nvSpPr>
          <p:cNvPr id="923" name="Google Shape;923;p84"/>
          <p:cNvSpPr txBox="1">
            <a:spLocks noGrp="1"/>
          </p:cNvSpPr>
          <p:nvPr>
            <p:ph type="body" idx="1"/>
          </p:nvPr>
        </p:nvSpPr>
        <p:spPr>
          <a:xfrm>
            <a:off x="457200" y="1600200"/>
            <a:ext cx="8229600" cy="533400"/>
          </a:xfrm>
          <a:prstGeom prst="rect">
            <a:avLst/>
          </a:prstGeom>
          <a:noFill/>
          <a:ln>
            <a:noFill/>
          </a:ln>
        </p:spPr>
        <p:txBody>
          <a:bodyPr spcFirstLastPara="1" wrap="square" lIns="91425" tIns="45700" rIns="91425" bIns="45700" anchor="t" anchorCtr="0">
            <a:normAutofit/>
          </a:bodyPr>
          <a:lstStyle/>
          <a:p>
            <a:pPr marL="0" lvl="0" indent="-140335" algn="l" rtl="0">
              <a:lnSpc>
                <a:spcPct val="90000"/>
              </a:lnSpc>
              <a:spcBef>
                <a:spcPts val="0"/>
              </a:spcBef>
              <a:spcAft>
                <a:spcPts val="0"/>
              </a:spcAft>
              <a:buClr>
                <a:srgbClr val="CCCCFF"/>
              </a:buClr>
              <a:buSzPts val="2210"/>
              <a:buFont typeface="Times New Roman"/>
              <a:buChar char="o"/>
            </a:pPr>
            <a:r>
              <a:rPr lang="en-US" b="1">
                <a:solidFill>
                  <a:schemeClr val="hlink"/>
                </a:solidFill>
              </a:rPr>
              <a:t>   delete   </a:t>
            </a:r>
            <a:r>
              <a:rPr lang="en-US"/>
              <a:t>to destroy an object</a:t>
            </a:r>
            <a:endParaRPr i="1"/>
          </a:p>
        </p:txBody>
      </p:sp>
      <p:sp>
        <p:nvSpPr>
          <p:cNvPr id="924" name="Google Shape;924;p84"/>
          <p:cNvSpPr txBox="1"/>
          <p:nvPr/>
        </p:nvSpPr>
        <p:spPr>
          <a:xfrm>
            <a:off x="7543800" y="990600"/>
            <a:ext cx="1182688"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continue…</a:t>
            </a:r>
            <a:endParaRPr/>
          </a:p>
        </p:txBody>
      </p:sp>
      <p:sp>
        <p:nvSpPr>
          <p:cNvPr id="925" name="Google Shape;925;p84"/>
          <p:cNvSpPr/>
          <p:nvPr/>
        </p:nvSpPr>
        <p:spPr>
          <a:xfrm>
            <a:off x="609600" y="2133600"/>
            <a:ext cx="5532900" cy="762000"/>
          </a:xfrm>
          <a:prstGeom prst="rect">
            <a:avLst/>
          </a:prstGeom>
          <a:noFill/>
          <a:ln w="9525" cap="flat" cmpd="sng">
            <a:solidFill>
              <a:srgbClr val="FFCC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3200" b="1">
                <a:solidFill>
                  <a:schemeClr val="dk1"/>
                </a:solidFill>
                <a:latin typeface="Times New Roman"/>
                <a:ea typeface="Times New Roman"/>
                <a:cs typeface="Times New Roman"/>
                <a:sym typeface="Times New Roman"/>
              </a:rPr>
              <a:t>delete</a:t>
            </a:r>
            <a:r>
              <a:rPr lang="en-US" sz="3200" i="1">
                <a:solidFill>
                  <a:schemeClr val="dk1"/>
                </a:solidFill>
                <a:latin typeface="Times New Roman"/>
                <a:ea typeface="Times New Roman"/>
                <a:cs typeface="Times New Roman"/>
                <a:sym typeface="Times New Roman"/>
              </a:rPr>
              <a:t> pointer-variable;</a:t>
            </a:r>
            <a:endParaRPr sz="3200">
              <a:solidFill>
                <a:schemeClr val="dk1"/>
              </a:solidFill>
              <a:latin typeface="Times New Roman"/>
              <a:ea typeface="Times New Roman"/>
              <a:cs typeface="Times New Roman"/>
              <a:sym typeface="Times New Roman"/>
            </a:endParaRPr>
          </a:p>
        </p:txBody>
      </p:sp>
      <p:sp>
        <p:nvSpPr>
          <p:cNvPr id="926" name="Google Shape;926;p84"/>
          <p:cNvSpPr/>
          <p:nvPr/>
        </p:nvSpPr>
        <p:spPr>
          <a:xfrm>
            <a:off x="609600" y="3005138"/>
            <a:ext cx="7620000" cy="1490662"/>
          </a:xfrm>
          <a:prstGeom prst="roundRect">
            <a:avLst>
              <a:gd name="adj" fmla="val 16667"/>
            </a:avLst>
          </a:prstGeom>
          <a:solidFill>
            <a:srgbClr val="9EE086"/>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When a data object is no longer needed, it is destroyed to release the memory space for reuse.</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delete p;</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delete q;</a:t>
            </a:r>
            <a:endParaRPr/>
          </a:p>
        </p:txBody>
      </p:sp>
      <p:sp>
        <p:nvSpPr>
          <p:cNvPr id="927" name="Google Shape;927;p84"/>
          <p:cNvSpPr/>
          <p:nvPr/>
        </p:nvSpPr>
        <p:spPr>
          <a:xfrm>
            <a:off x="609600" y="4572000"/>
            <a:ext cx="7988400" cy="762000"/>
          </a:xfrm>
          <a:prstGeom prst="rect">
            <a:avLst/>
          </a:prstGeom>
          <a:noFill/>
          <a:ln w="9525" cap="flat" cmpd="sng">
            <a:solidFill>
              <a:srgbClr val="FFCC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3200" b="1">
                <a:solidFill>
                  <a:schemeClr val="dk1"/>
                </a:solidFill>
                <a:latin typeface="Times New Roman"/>
                <a:ea typeface="Times New Roman"/>
                <a:cs typeface="Times New Roman"/>
                <a:sym typeface="Times New Roman"/>
              </a:rPr>
              <a:t>delete</a:t>
            </a:r>
            <a:r>
              <a:rPr lang="en-US" sz="3200" i="1">
                <a:solidFill>
                  <a:schemeClr val="dk1"/>
                </a:solidFill>
                <a:latin typeface="Times New Roman"/>
                <a:ea typeface="Times New Roman"/>
                <a:cs typeface="Times New Roman"/>
                <a:sym typeface="Times New Roman"/>
              </a:rPr>
              <a:t> [ size ] pointer-variable;</a:t>
            </a:r>
            <a:endParaRPr sz="3200">
              <a:solidFill>
                <a:schemeClr val="dk1"/>
              </a:solidFill>
              <a:latin typeface="Times New Roman"/>
              <a:ea typeface="Times New Roman"/>
              <a:cs typeface="Times New Roman"/>
              <a:sym typeface="Times New Roman"/>
            </a:endParaRPr>
          </a:p>
        </p:txBody>
      </p:sp>
      <p:sp>
        <p:nvSpPr>
          <p:cNvPr id="928" name="Google Shape;928;p84"/>
          <p:cNvSpPr/>
          <p:nvPr/>
        </p:nvSpPr>
        <p:spPr>
          <a:xfrm>
            <a:off x="609600" y="5443538"/>
            <a:ext cx="7620000" cy="1219200"/>
          </a:xfrm>
          <a:prstGeom prst="roundRect">
            <a:avLst>
              <a:gd name="adj" fmla="val 16667"/>
            </a:avLst>
          </a:prstGeom>
          <a:solidFill>
            <a:srgbClr val="C0C0C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chemeClr val="lt2"/>
                </a:solidFill>
                <a:latin typeface="Times New Roman"/>
                <a:ea typeface="Times New Roman"/>
                <a:cs typeface="Times New Roman"/>
                <a:sym typeface="Times New Roman"/>
              </a:rPr>
              <a:t>The size specifies the number of elements in the array to be freed.</a:t>
            </a:r>
            <a:endParaRPr/>
          </a:p>
          <a:p>
            <a:pPr marL="0" marR="0" lvl="0" indent="0" algn="l" rtl="0">
              <a:spcBef>
                <a:spcPts val="0"/>
              </a:spcBef>
              <a:spcAft>
                <a:spcPts val="0"/>
              </a:spcAft>
              <a:buNone/>
            </a:pPr>
            <a:r>
              <a:rPr lang="en-US" sz="2400">
                <a:solidFill>
                  <a:schemeClr val="lt2"/>
                </a:solidFill>
                <a:latin typeface="Times New Roman"/>
                <a:ea typeface="Times New Roman"/>
                <a:cs typeface="Times New Roman"/>
                <a:sym typeface="Times New Roman"/>
              </a:rPr>
              <a:t>delete [ ]p;  </a:t>
            </a:r>
            <a:r>
              <a:rPr lang="en-US" sz="2400">
                <a:solidFill>
                  <a:srgbClr val="B80000"/>
                </a:solidFill>
                <a:latin typeface="Times New Roman"/>
                <a:ea typeface="Times New Roman"/>
                <a:cs typeface="Times New Roman"/>
                <a:sym typeface="Times New Roman"/>
              </a:rPr>
              <a:t>// delete the entire array pointed to by </a:t>
            </a:r>
            <a:r>
              <a:rPr lang="en-US" sz="2400" b="1">
                <a:solidFill>
                  <a:srgbClr val="B80000"/>
                </a:solidFill>
                <a:latin typeface="Times New Roman"/>
                <a:ea typeface="Times New Roman"/>
                <a:cs typeface="Times New Roman"/>
                <a:sym typeface="Times New Roman"/>
              </a:rPr>
              <a:t>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5"/>
                                        </p:tgtEl>
                                        <p:attrNameLst>
                                          <p:attrName>style.visibility</p:attrName>
                                        </p:attrNameLst>
                                      </p:cBhvr>
                                      <p:to>
                                        <p:strVal val="visible"/>
                                      </p:to>
                                    </p:set>
                                    <p:animEffect transition="in" filter="fade">
                                      <p:cBhvr>
                                        <p:cTn id="7" dur="500"/>
                                        <p:tgtEl>
                                          <p:spTgt spid="9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6"/>
                                        </p:tgtEl>
                                        <p:attrNameLst>
                                          <p:attrName>style.visibility</p:attrName>
                                        </p:attrNameLst>
                                      </p:cBhvr>
                                      <p:to>
                                        <p:strVal val="visible"/>
                                      </p:to>
                                    </p:set>
                                    <p:animEffect transition="in" filter="fade">
                                      <p:cBhvr>
                                        <p:cTn id="12" dur="500"/>
                                        <p:tgtEl>
                                          <p:spTgt spid="9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7"/>
                                        </p:tgtEl>
                                        <p:attrNameLst>
                                          <p:attrName>style.visibility</p:attrName>
                                        </p:attrNameLst>
                                      </p:cBhvr>
                                      <p:to>
                                        <p:strVal val="visible"/>
                                      </p:to>
                                    </p:set>
                                    <p:animEffect transition="in" filter="fade">
                                      <p:cBhvr>
                                        <p:cTn id="17" dur="500"/>
                                        <p:tgtEl>
                                          <p:spTgt spid="9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28"/>
                                        </p:tgtEl>
                                        <p:attrNameLst>
                                          <p:attrName>style.visibility</p:attrName>
                                        </p:attrNameLst>
                                      </p:cBhvr>
                                      <p:to>
                                        <p:strVal val="visible"/>
                                      </p:to>
                                    </p:set>
                                    <p:animEffect transition="in" filter="fade">
                                      <p:cBhvr>
                                        <p:cTn id="22" dur="500"/>
                                        <p:tgtEl>
                                          <p:spTgt spid="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8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Manipulators</a:t>
            </a:r>
            <a:endParaRPr/>
          </a:p>
        </p:txBody>
      </p:sp>
      <p:sp>
        <p:nvSpPr>
          <p:cNvPr id="934" name="Google Shape;934;p85"/>
          <p:cNvSpPr txBox="1">
            <a:spLocks noGrp="1"/>
          </p:cNvSpPr>
          <p:nvPr>
            <p:ph type="body" idx="1"/>
          </p:nvPr>
        </p:nvSpPr>
        <p:spPr>
          <a:xfrm>
            <a:off x="457200" y="1600200"/>
            <a:ext cx="8229600" cy="4648200"/>
          </a:xfrm>
          <a:prstGeom prst="rect">
            <a:avLst/>
          </a:prstGeom>
          <a:noFill/>
          <a:ln>
            <a:noFill/>
          </a:ln>
        </p:spPr>
        <p:txBody>
          <a:bodyPr spcFirstLastPara="1" wrap="square" lIns="91425" tIns="45700" rIns="91425" bIns="45700" anchor="t" anchorCtr="0">
            <a:normAutofit/>
          </a:bodyPr>
          <a:lstStyle/>
          <a:p>
            <a:pPr marL="465138" lvl="0" indent="-465138" algn="l" rtl="0">
              <a:lnSpc>
                <a:spcPct val="90000"/>
              </a:lnSpc>
              <a:spcBef>
                <a:spcPts val="0"/>
              </a:spcBef>
              <a:spcAft>
                <a:spcPts val="0"/>
              </a:spcAft>
              <a:buClr>
                <a:srgbClr val="CCCCFF"/>
              </a:buClr>
              <a:buSzPts val="2210"/>
              <a:buFont typeface="Times New Roman"/>
              <a:buNone/>
            </a:pPr>
            <a:r>
              <a:rPr lang="en-US"/>
              <a:t>Manipulators are operators that are used to format the data display.</a:t>
            </a:r>
            <a:endParaRPr/>
          </a:p>
          <a:p>
            <a:pPr marL="465138" lvl="0" indent="-465138" algn="l" rtl="0">
              <a:lnSpc>
                <a:spcPct val="90000"/>
              </a:lnSpc>
              <a:spcBef>
                <a:spcPts val="580"/>
              </a:spcBef>
              <a:spcAft>
                <a:spcPts val="0"/>
              </a:spcAft>
              <a:buClr>
                <a:srgbClr val="CCCCFF"/>
              </a:buClr>
              <a:buSzPts val="2210"/>
              <a:buFont typeface="Times New Roman"/>
              <a:buNone/>
            </a:pPr>
            <a:r>
              <a:rPr lang="en-US"/>
              <a:t>Commonly used manipulators are:</a:t>
            </a:r>
            <a:endParaRPr/>
          </a:p>
          <a:p>
            <a:pPr marL="465138" lvl="0" indent="-465138" algn="l" rtl="0">
              <a:lnSpc>
                <a:spcPct val="90000"/>
              </a:lnSpc>
              <a:spcBef>
                <a:spcPts val="580"/>
              </a:spcBef>
              <a:spcAft>
                <a:spcPts val="0"/>
              </a:spcAft>
              <a:buClr>
                <a:srgbClr val="CCCCFF"/>
              </a:buClr>
              <a:buSzPts val="2210"/>
              <a:buFont typeface="Times New Roman"/>
              <a:buChar char="o"/>
            </a:pPr>
            <a:r>
              <a:rPr lang="en-US">
                <a:solidFill>
                  <a:schemeClr val="hlink"/>
                </a:solidFill>
              </a:rPr>
              <a:t>endl  	</a:t>
            </a:r>
            <a:r>
              <a:rPr lang="en-US"/>
              <a:t>// causes a line feed when used in an</a:t>
            </a:r>
            <a:endParaRPr/>
          </a:p>
          <a:p>
            <a:pPr marL="465138" lvl="0" indent="-465138" algn="l" rtl="0">
              <a:lnSpc>
                <a:spcPct val="90000"/>
              </a:lnSpc>
              <a:spcBef>
                <a:spcPts val="580"/>
              </a:spcBef>
              <a:spcAft>
                <a:spcPts val="0"/>
              </a:spcAft>
              <a:buClr>
                <a:srgbClr val="CCCCFF"/>
              </a:buClr>
              <a:buSzPts val="2210"/>
              <a:buFont typeface="Times New Roman"/>
              <a:buNone/>
            </a:pPr>
            <a:r>
              <a:rPr lang="en-US"/>
              <a:t>			// output statement</a:t>
            </a:r>
            <a:endParaRPr/>
          </a:p>
          <a:p>
            <a:pPr marL="465138" lvl="0" indent="-324803" algn="l" rtl="0">
              <a:lnSpc>
                <a:spcPct val="90000"/>
              </a:lnSpc>
              <a:spcBef>
                <a:spcPts val="580"/>
              </a:spcBef>
              <a:spcAft>
                <a:spcPts val="0"/>
              </a:spcAft>
              <a:buClr>
                <a:srgbClr val="CCCCFF"/>
              </a:buClr>
              <a:buSzPts val="2210"/>
              <a:buFont typeface="Times New Roman"/>
              <a:buNone/>
            </a:pPr>
            <a:endParaRPr>
              <a:solidFill>
                <a:schemeClr val="hlink"/>
              </a:solidFill>
            </a:endParaRPr>
          </a:p>
          <a:p>
            <a:pPr marL="465138" lvl="0" indent="-465138" algn="l" rtl="0">
              <a:lnSpc>
                <a:spcPct val="90000"/>
              </a:lnSpc>
              <a:spcBef>
                <a:spcPts val="580"/>
              </a:spcBef>
              <a:spcAft>
                <a:spcPts val="0"/>
              </a:spcAft>
              <a:buClr>
                <a:srgbClr val="CCCCFF"/>
              </a:buClr>
              <a:buSzPts val="2210"/>
              <a:buFont typeface="Times New Roman"/>
              <a:buChar char="o"/>
            </a:pPr>
            <a:r>
              <a:rPr lang="en-US">
                <a:solidFill>
                  <a:schemeClr val="hlink"/>
                </a:solidFill>
              </a:rPr>
              <a:t>setw     </a:t>
            </a:r>
            <a:r>
              <a:rPr lang="en-US"/>
              <a:t>//  to specify field width and force the </a:t>
            </a:r>
            <a:endParaRPr/>
          </a:p>
          <a:p>
            <a:pPr marL="465138" lvl="0" indent="-465138" algn="l" rtl="0">
              <a:lnSpc>
                <a:spcPct val="90000"/>
              </a:lnSpc>
              <a:spcBef>
                <a:spcPts val="580"/>
              </a:spcBef>
              <a:spcAft>
                <a:spcPts val="0"/>
              </a:spcAft>
              <a:buClr>
                <a:srgbClr val="CCCCFF"/>
              </a:buClr>
              <a:buSzPts val="2210"/>
              <a:buFont typeface="Times New Roman"/>
              <a:buNone/>
            </a:pPr>
            <a:r>
              <a:rPr lang="en-US"/>
              <a:t>		       //  data to be printed right-justified</a:t>
            </a:r>
            <a:endParaRPr/>
          </a:p>
          <a:p>
            <a:pPr marL="465138" lvl="0" indent="-465138" algn="l" rtl="0">
              <a:lnSpc>
                <a:spcPct val="90000"/>
              </a:lnSpc>
              <a:spcBef>
                <a:spcPts val="580"/>
              </a:spcBef>
              <a:spcAft>
                <a:spcPts val="0"/>
              </a:spcAft>
              <a:buClr>
                <a:srgbClr val="CCCCFF"/>
              </a:buClr>
              <a:buSzPts val="2210"/>
              <a:buFont typeface="Times New Roman"/>
              <a:buNone/>
            </a:pPr>
            <a:endParaRPr>
              <a:solidFill>
                <a:schemeClr val="hlink"/>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8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Manipulators</a:t>
            </a:r>
            <a:endParaRPr/>
          </a:p>
        </p:txBody>
      </p:sp>
      <p:sp>
        <p:nvSpPr>
          <p:cNvPr id="940" name="Google Shape;940;p86"/>
          <p:cNvSpPr txBox="1"/>
          <p:nvPr/>
        </p:nvSpPr>
        <p:spPr>
          <a:xfrm>
            <a:off x="7543800" y="990600"/>
            <a:ext cx="1182688"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continue…</a:t>
            </a:r>
            <a:endParaRPr/>
          </a:p>
        </p:txBody>
      </p:sp>
      <p:sp>
        <p:nvSpPr>
          <p:cNvPr id="941" name="Google Shape;941;p86"/>
          <p:cNvSpPr/>
          <p:nvPr/>
        </p:nvSpPr>
        <p:spPr>
          <a:xfrm>
            <a:off x="381000" y="1524000"/>
            <a:ext cx="8382000" cy="3657600"/>
          </a:xfrm>
          <a:prstGeom prst="rect">
            <a:avLst/>
          </a:prstGeom>
          <a:solidFill>
            <a:schemeClr val="lt2"/>
          </a:solidFill>
          <a:ln>
            <a:noFill/>
          </a:ln>
        </p:spPr>
        <p:txBody>
          <a:bodyPr spcFirstLastPara="1" wrap="square" lIns="91425" tIns="45700" rIns="91425" bIns="45700" anchor="t" anchorCtr="0">
            <a:noAutofit/>
          </a:bodyPr>
          <a:lstStyle/>
          <a:p>
            <a:pPr marL="342900" marR="0" lvl="0" indent="-342900" algn="l" rtl="0">
              <a:lnSpc>
                <a:spcPct val="50000"/>
              </a:lnSpc>
              <a:spcBef>
                <a:spcPts val="0"/>
              </a:spcBef>
              <a:spcAft>
                <a:spcPts val="0"/>
              </a:spcAft>
              <a:buClr>
                <a:schemeClr val="hlink"/>
              </a:buClr>
              <a:buSzPts val="1260"/>
              <a:buFont typeface="Noto Sans Symbols"/>
              <a:buNone/>
            </a:pPr>
            <a:endParaRPr sz="1800">
              <a:solidFill>
                <a:schemeClr val="dk1"/>
              </a:solidFill>
              <a:latin typeface="Times New Roman"/>
              <a:ea typeface="Times New Roman"/>
              <a:cs typeface="Times New Roman"/>
              <a:sym typeface="Times New Roman"/>
            </a:endParaRPr>
          </a:p>
          <a:p>
            <a:pPr marL="342900" marR="0" lvl="0" indent="-342900" algn="l" rtl="0">
              <a:lnSpc>
                <a:spcPct val="50000"/>
              </a:lnSpc>
              <a:spcBef>
                <a:spcPts val="400"/>
              </a:spcBef>
              <a:spcAft>
                <a:spcPts val="0"/>
              </a:spcAft>
              <a:buClr>
                <a:schemeClr val="hlink"/>
              </a:buClr>
              <a:buSzPts val="1400"/>
              <a:buFont typeface="Noto Sans Symbols"/>
              <a:buNone/>
            </a:pPr>
            <a:r>
              <a:rPr lang="en-US" sz="2000">
                <a:solidFill>
                  <a:schemeClr val="dk1"/>
                </a:solidFill>
                <a:latin typeface="Times New Roman"/>
                <a:ea typeface="Times New Roman"/>
                <a:cs typeface="Times New Roman"/>
                <a:sym typeface="Times New Roman"/>
              </a:rPr>
              <a:t>#include&lt;iostream&gt;</a:t>
            </a:r>
            <a:endParaRPr/>
          </a:p>
          <a:p>
            <a:pPr marL="342900" marR="0" lvl="0" indent="-342900" algn="l" rtl="0">
              <a:lnSpc>
                <a:spcPct val="50000"/>
              </a:lnSpc>
              <a:spcBef>
                <a:spcPts val="400"/>
              </a:spcBef>
              <a:spcAft>
                <a:spcPts val="0"/>
              </a:spcAft>
              <a:buClr>
                <a:schemeClr val="hlink"/>
              </a:buClr>
              <a:buSzPts val="1400"/>
              <a:buFont typeface="Noto Sans Symbols"/>
              <a:buNone/>
            </a:pPr>
            <a:r>
              <a:rPr lang="en-US" sz="2000">
                <a:solidFill>
                  <a:schemeClr val="dk1"/>
                </a:solidFill>
                <a:latin typeface="Times New Roman"/>
                <a:ea typeface="Times New Roman"/>
                <a:cs typeface="Times New Roman"/>
                <a:sym typeface="Times New Roman"/>
              </a:rPr>
              <a:t>#includeiomanip&gt;</a:t>
            </a:r>
            <a:endParaRPr/>
          </a:p>
          <a:p>
            <a:pPr marL="342900" marR="0" lvl="0" indent="-342900" algn="l" rtl="0">
              <a:lnSpc>
                <a:spcPct val="50000"/>
              </a:lnSpc>
              <a:spcBef>
                <a:spcPts val="400"/>
              </a:spcBef>
              <a:spcAft>
                <a:spcPts val="0"/>
              </a:spcAft>
              <a:buClr>
                <a:schemeClr val="hlink"/>
              </a:buClr>
              <a:buSzPts val="1400"/>
              <a:buFont typeface="Noto Sans Symbols"/>
              <a:buNone/>
            </a:pPr>
            <a:r>
              <a:rPr lang="en-US" sz="2000">
                <a:solidFill>
                  <a:schemeClr val="dk1"/>
                </a:solidFill>
                <a:latin typeface="Times New Roman"/>
                <a:ea typeface="Times New Roman"/>
                <a:cs typeface="Times New Roman"/>
                <a:sym typeface="Times New Roman"/>
              </a:rPr>
              <a:t>using namespace std;</a:t>
            </a:r>
            <a:endParaRPr/>
          </a:p>
          <a:p>
            <a:pPr marL="342900" marR="0" lvl="0" indent="-342900" algn="l" rtl="0">
              <a:lnSpc>
                <a:spcPct val="50000"/>
              </a:lnSpc>
              <a:spcBef>
                <a:spcPts val="400"/>
              </a:spcBef>
              <a:spcAft>
                <a:spcPts val="0"/>
              </a:spcAft>
              <a:buClr>
                <a:schemeClr val="hlink"/>
              </a:buClr>
              <a:buSzPts val="1400"/>
              <a:buFont typeface="Noto Sans Symbols"/>
              <a:buNone/>
            </a:pPr>
            <a:r>
              <a:rPr lang="en-US" sz="2000">
                <a:solidFill>
                  <a:schemeClr val="dk1"/>
                </a:solidFill>
                <a:latin typeface="Times New Roman"/>
                <a:ea typeface="Times New Roman"/>
                <a:cs typeface="Times New Roman"/>
                <a:sym typeface="Times New Roman"/>
              </a:rPr>
              <a:t>void </a:t>
            </a:r>
            <a:r>
              <a:rPr lang="en-US" sz="2000">
                <a:solidFill>
                  <a:srgbClr val="43F612"/>
                </a:solidFill>
                <a:latin typeface="Times New Roman"/>
                <a:ea typeface="Times New Roman"/>
                <a:cs typeface="Times New Roman"/>
                <a:sym typeface="Times New Roman"/>
              </a:rPr>
              <a:t>main</a:t>
            </a:r>
            <a:r>
              <a:rPr lang="en-US" sz="2000">
                <a:solidFill>
                  <a:schemeClr val="hlink"/>
                </a:solidFill>
                <a:latin typeface="Times New Roman"/>
                <a:ea typeface="Times New Roman"/>
                <a:cs typeface="Times New Roman"/>
                <a:sym typeface="Times New Roman"/>
              </a:rPr>
              <a:t>( )</a:t>
            </a:r>
            <a:endParaRPr/>
          </a:p>
          <a:p>
            <a:pPr marL="342900" marR="0" lvl="0" indent="-342900" algn="l" rtl="0">
              <a:lnSpc>
                <a:spcPct val="50000"/>
              </a:lnSpc>
              <a:spcBef>
                <a:spcPts val="400"/>
              </a:spcBef>
              <a:spcAft>
                <a:spcPts val="0"/>
              </a:spcAft>
              <a:buClr>
                <a:schemeClr val="hlink"/>
              </a:buClr>
              <a:buSzPts val="1400"/>
              <a:buFont typeface="Noto Sans Symbols"/>
              <a:buNone/>
            </a:pPr>
            <a:r>
              <a:rPr lang="en-US" sz="2000">
                <a:solidFill>
                  <a:schemeClr val="hlink"/>
                </a:solidFill>
                <a:latin typeface="Times New Roman"/>
                <a:ea typeface="Times New Roman"/>
                <a:cs typeface="Times New Roman"/>
                <a:sym typeface="Times New Roman"/>
              </a:rPr>
              <a:t>{</a:t>
            </a:r>
            <a:endParaRPr/>
          </a:p>
          <a:p>
            <a:pPr marL="342900" marR="0" lvl="0" indent="-342900" algn="l" rtl="0">
              <a:lnSpc>
                <a:spcPct val="50000"/>
              </a:lnSpc>
              <a:spcBef>
                <a:spcPts val="400"/>
              </a:spcBef>
              <a:spcAft>
                <a:spcPts val="0"/>
              </a:spcAft>
              <a:buClr>
                <a:schemeClr val="hlink"/>
              </a:buClr>
              <a:buSzPts val="1400"/>
              <a:buFont typeface="Noto Sans Symbols"/>
              <a:buNone/>
            </a:pPr>
            <a:r>
              <a:rPr lang="en-US" sz="2000">
                <a:solidFill>
                  <a:schemeClr val="dk1"/>
                </a:solidFill>
                <a:latin typeface="Times New Roman"/>
                <a:ea typeface="Times New Roman"/>
                <a:cs typeface="Times New Roman"/>
                <a:sym typeface="Times New Roman"/>
              </a:rPr>
              <a:t> int </a:t>
            </a:r>
            <a:r>
              <a:rPr lang="en-US" sz="2000">
                <a:solidFill>
                  <a:srgbClr val="43F612"/>
                </a:solidFill>
                <a:latin typeface="Times New Roman"/>
                <a:ea typeface="Times New Roman"/>
                <a:cs typeface="Times New Roman"/>
                <a:sym typeface="Times New Roman"/>
              </a:rPr>
              <a:t>m</a:t>
            </a:r>
            <a:r>
              <a:rPr lang="en-US" sz="2000">
                <a:solidFill>
                  <a:schemeClr val="hlink"/>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 </a:t>
            </a:r>
            <a:r>
              <a:rPr lang="en-US" sz="2000">
                <a:solidFill>
                  <a:srgbClr val="43F612"/>
                </a:solidFill>
                <a:latin typeface="Times New Roman"/>
                <a:ea typeface="Times New Roman"/>
                <a:cs typeface="Times New Roman"/>
                <a:sym typeface="Times New Roman"/>
              </a:rPr>
              <a:t>n</a:t>
            </a:r>
            <a:r>
              <a:rPr lang="en-US" sz="2000">
                <a:solidFill>
                  <a:schemeClr val="hlink"/>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 </a:t>
            </a:r>
            <a:r>
              <a:rPr lang="en-US" sz="2000">
                <a:solidFill>
                  <a:srgbClr val="43F612"/>
                </a:solidFill>
                <a:latin typeface="Times New Roman"/>
                <a:ea typeface="Times New Roman"/>
                <a:cs typeface="Times New Roman"/>
                <a:sym typeface="Times New Roman"/>
              </a:rPr>
              <a:t>p</a:t>
            </a:r>
            <a:r>
              <a:rPr lang="en-US" sz="2000">
                <a:solidFill>
                  <a:schemeClr val="hlink"/>
                </a:solidFill>
                <a:latin typeface="Times New Roman"/>
                <a:ea typeface="Times New Roman"/>
                <a:cs typeface="Times New Roman"/>
                <a:sym typeface="Times New Roman"/>
              </a:rPr>
              <a:t>;</a:t>
            </a:r>
            <a:endParaRPr/>
          </a:p>
          <a:p>
            <a:pPr marL="342900" marR="0" lvl="0" indent="-342900" algn="l" rtl="0">
              <a:lnSpc>
                <a:spcPct val="50000"/>
              </a:lnSpc>
              <a:spcBef>
                <a:spcPts val="400"/>
              </a:spcBef>
              <a:spcAft>
                <a:spcPts val="0"/>
              </a:spcAft>
              <a:buClr>
                <a:schemeClr val="hlink"/>
              </a:buClr>
              <a:buSzPts val="1400"/>
              <a:buFont typeface="Noto Sans Symbols"/>
              <a:buNone/>
            </a:pPr>
            <a:r>
              <a:rPr lang="en-US" sz="2000">
                <a:solidFill>
                  <a:schemeClr val="dk1"/>
                </a:solidFill>
                <a:latin typeface="Times New Roman"/>
                <a:ea typeface="Times New Roman"/>
                <a:cs typeface="Times New Roman"/>
                <a:sym typeface="Times New Roman"/>
              </a:rPr>
              <a:t> </a:t>
            </a:r>
            <a:r>
              <a:rPr lang="en-US" sz="2000">
                <a:solidFill>
                  <a:srgbClr val="43F612"/>
                </a:solidFill>
                <a:latin typeface="Times New Roman"/>
                <a:ea typeface="Times New Roman"/>
                <a:cs typeface="Times New Roman"/>
                <a:sym typeface="Times New Roman"/>
              </a:rPr>
              <a:t>m </a:t>
            </a:r>
            <a:r>
              <a:rPr lang="en-US" sz="2000">
                <a:solidFill>
                  <a:schemeClr val="hlink"/>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2597</a:t>
            </a:r>
            <a:r>
              <a:rPr lang="en-US" sz="2000">
                <a:solidFill>
                  <a:schemeClr val="hlink"/>
                </a:solidFill>
                <a:latin typeface="Times New Roman"/>
                <a:ea typeface="Times New Roman"/>
                <a:cs typeface="Times New Roman"/>
                <a:sym typeface="Times New Roman"/>
              </a:rPr>
              <a:t>;</a:t>
            </a:r>
            <a:endParaRPr/>
          </a:p>
          <a:p>
            <a:pPr marL="342900" marR="0" lvl="0" indent="-342900" algn="l" rtl="0">
              <a:lnSpc>
                <a:spcPct val="50000"/>
              </a:lnSpc>
              <a:spcBef>
                <a:spcPts val="400"/>
              </a:spcBef>
              <a:spcAft>
                <a:spcPts val="0"/>
              </a:spcAft>
              <a:buClr>
                <a:schemeClr val="hlink"/>
              </a:buClr>
              <a:buSzPts val="1400"/>
              <a:buFont typeface="Noto Sans Symbols"/>
              <a:buNone/>
            </a:pPr>
            <a:r>
              <a:rPr lang="en-US" sz="2000">
                <a:solidFill>
                  <a:schemeClr val="dk1"/>
                </a:solidFill>
                <a:latin typeface="Times New Roman"/>
                <a:ea typeface="Times New Roman"/>
                <a:cs typeface="Times New Roman"/>
                <a:sym typeface="Times New Roman"/>
              </a:rPr>
              <a:t> </a:t>
            </a:r>
            <a:r>
              <a:rPr lang="en-US" sz="2000">
                <a:solidFill>
                  <a:srgbClr val="43F612"/>
                </a:solidFill>
                <a:latin typeface="Times New Roman"/>
                <a:ea typeface="Times New Roman"/>
                <a:cs typeface="Times New Roman"/>
                <a:sym typeface="Times New Roman"/>
              </a:rPr>
              <a:t>n </a:t>
            </a:r>
            <a:r>
              <a:rPr lang="en-US" sz="2000">
                <a:solidFill>
                  <a:schemeClr val="hlink"/>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14</a:t>
            </a:r>
            <a:r>
              <a:rPr lang="en-US" sz="2000">
                <a:solidFill>
                  <a:schemeClr val="hlink"/>
                </a:solidFill>
                <a:latin typeface="Times New Roman"/>
                <a:ea typeface="Times New Roman"/>
                <a:cs typeface="Times New Roman"/>
                <a:sym typeface="Times New Roman"/>
              </a:rPr>
              <a:t>;</a:t>
            </a:r>
            <a:endParaRPr/>
          </a:p>
          <a:p>
            <a:pPr marL="342900" marR="0" lvl="0" indent="-342900" algn="l" rtl="0">
              <a:lnSpc>
                <a:spcPct val="50000"/>
              </a:lnSpc>
              <a:spcBef>
                <a:spcPts val="400"/>
              </a:spcBef>
              <a:spcAft>
                <a:spcPts val="0"/>
              </a:spcAft>
              <a:buClr>
                <a:schemeClr val="hlink"/>
              </a:buClr>
              <a:buSzPts val="1400"/>
              <a:buFont typeface="Noto Sans Symbols"/>
              <a:buNone/>
            </a:pPr>
            <a:r>
              <a:rPr lang="en-US" sz="2000">
                <a:solidFill>
                  <a:schemeClr val="dk1"/>
                </a:solidFill>
                <a:latin typeface="Times New Roman"/>
                <a:ea typeface="Times New Roman"/>
                <a:cs typeface="Times New Roman"/>
                <a:sym typeface="Times New Roman"/>
              </a:rPr>
              <a:t> </a:t>
            </a:r>
            <a:r>
              <a:rPr lang="en-US" sz="2000">
                <a:solidFill>
                  <a:srgbClr val="43F612"/>
                </a:solidFill>
                <a:latin typeface="Times New Roman"/>
                <a:ea typeface="Times New Roman"/>
                <a:cs typeface="Times New Roman"/>
                <a:sym typeface="Times New Roman"/>
              </a:rPr>
              <a:t>p </a:t>
            </a:r>
            <a:r>
              <a:rPr lang="en-US" sz="2000">
                <a:solidFill>
                  <a:schemeClr val="hlink"/>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175</a:t>
            </a:r>
            <a:r>
              <a:rPr lang="en-US" sz="2000">
                <a:solidFill>
                  <a:schemeClr val="hlink"/>
                </a:solidFill>
                <a:latin typeface="Times New Roman"/>
                <a:ea typeface="Times New Roman"/>
                <a:cs typeface="Times New Roman"/>
                <a:sym typeface="Times New Roman"/>
              </a:rPr>
              <a:t>;</a:t>
            </a:r>
            <a:endParaRPr/>
          </a:p>
          <a:p>
            <a:pPr marL="342900" marR="0" lvl="0" indent="-342900" algn="l" rtl="0">
              <a:lnSpc>
                <a:spcPct val="50000"/>
              </a:lnSpc>
              <a:spcBef>
                <a:spcPts val="400"/>
              </a:spcBef>
              <a:spcAft>
                <a:spcPts val="0"/>
              </a:spcAft>
              <a:buClr>
                <a:schemeClr val="hlink"/>
              </a:buClr>
              <a:buSzPts val="1400"/>
              <a:buFont typeface="Noto Sans Symbols"/>
              <a:buNone/>
            </a:pPr>
            <a:endParaRPr sz="2000">
              <a:solidFill>
                <a:schemeClr val="hlink"/>
              </a:solidFill>
              <a:latin typeface="Times New Roman"/>
              <a:ea typeface="Times New Roman"/>
              <a:cs typeface="Times New Roman"/>
              <a:sym typeface="Times New Roman"/>
            </a:endParaRPr>
          </a:p>
          <a:p>
            <a:pPr marL="342900" marR="0" lvl="0" indent="-342900" algn="l" rtl="0">
              <a:lnSpc>
                <a:spcPct val="50000"/>
              </a:lnSpc>
              <a:spcBef>
                <a:spcPts val="400"/>
              </a:spcBef>
              <a:spcAft>
                <a:spcPts val="0"/>
              </a:spcAft>
              <a:buClr>
                <a:schemeClr val="hlink"/>
              </a:buClr>
              <a:buSzPts val="1400"/>
              <a:buFont typeface="Noto Sans Symbols"/>
              <a:buNone/>
            </a:pPr>
            <a:r>
              <a:rPr lang="en-US" sz="2000">
                <a:solidFill>
                  <a:schemeClr val="dk1"/>
                </a:solidFill>
                <a:latin typeface="Times New Roman"/>
                <a:ea typeface="Times New Roman"/>
                <a:cs typeface="Times New Roman"/>
                <a:sym typeface="Times New Roman"/>
              </a:rPr>
              <a:t> </a:t>
            </a:r>
            <a:endParaRPr/>
          </a:p>
          <a:p>
            <a:pPr marL="342900" marR="0" lvl="0" indent="-342900" algn="l" rtl="0">
              <a:lnSpc>
                <a:spcPct val="50000"/>
              </a:lnSpc>
              <a:spcBef>
                <a:spcPts val="400"/>
              </a:spcBef>
              <a:spcAft>
                <a:spcPts val="0"/>
              </a:spcAft>
              <a:buClr>
                <a:schemeClr val="hlink"/>
              </a:buClr>
              <a:buSzPts val="1400"/>
              <a:buFont typeface="Noto Sans Symbols"/>
              <a:buNone/>
            </a:pPr>
            <a:r>
              <a:rPr lang="en-US" sz="2000">
                <a:solidFill>
                  <a:schemeClr val="dk1"/>
                </a:solidFill>
                <a:latin typeface="Times New Roman"/>
                <a:ea typeface="Times New Roman"/>
                <a:cs typeface="Times New Roman"/>
                <a:sym typeface="Times New Roman"/>
              </a:rPr>
              <a:t> </a:t>
            </a:r>
            <a:r>
              <a:rPr lang="en-US" sz="2000">
                <a:solidFill>
                  <a:srgbClr val="43F612"/>
                </a:solidFill>
                <a:latin typeface="Times New Roman"/>
                <a:ea typeface="Times New Roman"/>
                <a:cs typeface="Times New Roman"/>
                <a:sym typeface="Times New Roman"/>
              </a:rPr>
              <a:t>cout</a:t>
            </a:r>
            <a:r>
              <a:rPr lang="en-US" sz="2000">
                <a:solidFill>
                  <a:schemeClr val="dk1"/>
                </a:solidFill>
                <a:latin typeface="Times New Roman"/>
                <a:ea typeface="Times New Roman"/>
                <a:cs typeface="Times New Roman"/>
                <a:sym typeface="Times New Roman"/>
              </a:rPr>
              <a:t> </a:t>
            </a:r>
            <a:r>
              <a:rPr lang="en-US" sz="2000">
                <a:solidFill>
                  <a:schemeClr val="hlink"/>
                </a:solidFill>
                <a:latin typeface="Times New Roman"/>
                <a:ea typeface="Times New Roman"/>
                <a:cs typeface="Times New Roman"/>
                <a:sym typeface="Times New Roman"/>
              </a:rPr>
              <a:t>&lt;&lt;</a:t>
            </a:r>
            <a:r>
              <a:rPr lang="en-US" sz="2000">
                <a:solidFill>
                  <a:srgbClr val="43F612"/>
                </a:solidFill>
                <a:latin typeface="Times New Roman"/>
                <a:ea typeface="Times New Roman"/>
                <a:cs typeface="Times New Roman"/>
                <a:sym typeface="Times New Roman"/>
              </a:rPr>
              <a:t>setw</a:t>
            </a:r>
            <a:r>
              <a:rPr lang="en-US" sz="2000">
                <a:solidFill>
                  <a:schemeClr val="hlink"/>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10</a:t>
            </a:r>
            <a:r>
              <a:rPr lang="en-US" sz="2000">
                <a:solidFill>
                  <a:schemeClr val="hlink"/>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 </a:t>
            </a:r>
            <a:r>
              <a:rPr lang="en-US" sz="2000">
                <a:solidFill>
                  <a:schemeClr val="hlink"/>
                </a:solidFill>
                <a:latin typeface="Times New Roman"/>
                <a:ea typeface="Times New Roman"/>
                <a:cs typeface="Times New Roman"/>
                <a:sym typeface="Times New Roman"/>
              </a:rPr>
              <a:t>&lt;&lt;</a:t>
            </a:r>
            <a:r>
              <a:rPr lang="en-US" sz="2000">
                <a:solidFill>
                  <a:schemeClr val="dk1"/>
                </a:solidFill>
                <a:latin typeface="Times New Roman"/>
                <a:ea typeface="Times New Roman"/>
                <a:cs typeface="Times New Roman"/>
                <a:sym typeface="Times New Roman"/>
              </a:rPr>
              <a:t> </a:t>
            </a:r>
            <a:r>
              <a:rPr lang="en-US" sz="2000">
                <a:solidFill>
                  <a:srgbClr val="B80000"/>
                </a:solidFill>
                <a:latin typeface="Times New Roman"/>
                <a:ea typeface="Times New Roman"/>
                <a:cs typeface="Times New Roman"/>
                <a:sym typeface="Times New Roman"/>
              </a:rPr>
              <a:t>"First = "</a:t>
            </a:r>
            <a:r>
              <a:rPr lang="en-US" sz="2000">
                <a:solidFill>
                  <a:schemeClr val="dk1"/>
                </a:solidFill>
                <a:latin typeface="Times New Roman"/>
                <a:ea typeface="Times New Roman"/>
                <a:cs typeface="Times New Roman"/>
                <a:sym typeface="Times New Roman"/>
              </a:rPr>
              <a:t> </a:t>
            </a:r>
            <a:r>
              <a:rPr lang="en-US" sz="2000">
                <a:solidFill>
                  <a:schemeClr val="hlink"/>
                </a:solidFill>
                <a:latin typeface="Times New Roman"/>
                <a:ea typeface="Times New Roman"/>
                <a:cs typeface="Times New Roman"/>
                <a:sym typeface="Times New Roman"/>
              </a:rPr>
              <a:t>&lt;&lt;</a:t>
            </a:r>
            <a:r>
              <a:rPr lang="en-US" sz="2000">
                <a:solidFill>
                  <a:srgbClr val="43F612"/>
                </a:solidFill>
                <a:latin typeface="Times New Roman"/>
                <a:ea typeface="Times New Roman"/>
                <a:cs typeface="Times New Roman"/>
                <a:sym typeface="Times New Roman"/>
              </a:rPr>
              <a:t>setw</a:t>
            </a:r>
            <a:r>
              <a:rPr lang="en-US" sz="2000">
                <a:solidFill>
                  <a:schemeClr val="hlink"/>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10</a:t>
            </a:r>
            <a:r>
              <a:rPr lang="en-US" sz="2000">
                <a:solidFill>
                  <a:schemeClr val="hlink"/>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 </a:t>
            </a:r>
            <a:r>
              <a:rPr lang="en-US" sz="2000">
                <a:solidFill>
                  <a:schemeClr val="hlink"/>
                </a:solidFill>
                <a:latin typeface="Times New Roman"/>
                <a:ea typeface="Times New Roman"/>
                <a:cs typeface="Times New Roman"/>
                <a:sym typeface="Times New Roman"/>
              </a:rPr>
              <a:t>&lt;&lt;</a:t>
            </a:r>
            <a:r>
              <a:rPr lang="en-US" sz="2000">
                <a:solidFill>
                  <a:schemeClr val="dk1"/>
                </a:solidFill>
                <a:latin typeface="Times New Roman"/>
                <a:ea typeface="Times New Roman"/>
                <a:cs typeface="Times New Roman"/>
                <a:sym typeface="Times New Roman"/>
              </a:rPr>
              <a:t> m </a:t>
            </a:r>
            <a:r>
              <a:rPr lang="en-US" sz="2000">
                <a:solidFill>
                  <a:schemeClr val="hlink"/>
                </a:solidFill>
                <a:latin typeface="Times New Roman"/>
                <a:ea typeface="Times New Roman"/>
                <a:cs typeface="Times New Roman"/>
                <a:sym typeface="Times New Roman"/>
              </a:rPr>
              <a:t>&lt;&lt;</a:t>
            </a:r>
            <a:r>
              <a:rPr lang="en-US" sz="2000">
                <a:solidFill>
                  <a:schemeClr val="dk1"/>
                </a:solidFill>
                <a:latin typeface="Times New Roman"/>
                <a:ea typeface="Times New Roman"/>
                <a:cs typeface="Times New Roman"/>
                <a:sym typeface="Times New Roman"/>
              </a:rPr>
              <a:t> </a:t>
            </a:r>
            <a:r>
              <a:rPr lang="en-US" sz="2000">
                <a:solidFill>
                  <a:srgbClr val="43F612"/>
                </a:solidFill>
                <a:latin typeface="Times New Roman"/>
                <a:ea typeface="Times New Roman"/>
                <a:cs typeface="Times New Roman"/>
                <a:sym typeface="Times New Roman"/>
              </a:rPr>
              <a:t>endl</a:t>
            </a:r>
            <a:endParaRPr sz="2000">
              <a:solidFill>
                <a:srgbClr val="43F612"/>
              </a:solidFill>
              <a:latin typeface="Times New Roman"/>
              <a:ea typeface="Times New Roman"/>
              <a:cs typeface="Times New Roman"/>
              <a:sym typeface="Times New Roman"/>
            </a:endParaRPr>
          </a:p>
          <a:p>
            <a:pPr marL="342900" marR="0" lvl="0" indent="-342900" algn="l" rtl="0">
              <a:lnSpc>
                <a:spcPct val="50000"/>
              </a:lnSpc>
              <a:spcBef>
                <a:spcPts val="400"/>
              </a:spcBef>
              <a:spcAft>
                <a:spcPts val="0"/>
              </a:spcAft>
              <a:buClr>
                <a:schemeClr val="hlink"/>
              </a:buClr>
              <a:buSzPts val="1400"/>
              <a:buFont typeface="Noto Sans Symbols"/>
              <a:buNone/>
            </a:pPr>
            <a:r>
              <a:rPr lang="en-US" sz="2000">
                <a:solidFill>
                  <a:schemeClr val="dk1"/>
                </a:solidFill>
                <a:latin typeface="Times New Roman"/>
                <a:ea typeface="Times New Roman"/>
                <a:cs typeface="Times New Roman"/>
                <a:sym typeface="Times New Roman"/>
              </a:rPr>
              <a:t>      </a:t>
            </a:r>
            <a:r>
              <a:rPr lang="en-US" sz="2000">
                <a:solidFill>
                  <a:schemeClr val="hlink"/>
                </a:solidFill>
                <a:latin typeface="Times New Roman"/>
                <a:ea typeface="Times New Roman"/>
                <a:cs typeface="Times New Roman"/>
                <a:sym typeface="Times New Roman"/>
              </a:rPr>
              <a:t>&lt;&lt;</a:t>
            </a:r>
            <a:r>
              <a:rPr lang="en-US" sz="2000">
                <a:solidFill>
                  <a:srgbClr val="43F612"/>
                </a:solidFill>
                <a:latin typeface="Times New Roman"/>
                <a:ea typeface="Times New Roman"/>
                <a:cs typeface="Times New Roman"/>
                <a:sym typeface="Times New Roman"/>
              </a:rPr>
              <a:t>setw</a:t>
            </a:r>
            <a:r>
              <a:rPr lang="en-US" sz="2000">
                <a:solidFill>
                  <a:schemeClr val="hlink"/>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10</a:t>
            </a:r>
            <a:r>
              <a:rPr lang="en-US" sz="2000">
                <a:solidFill>
                  <a:schemeClr val="hlink"/>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 </a:t>
            </a:r>
            <a:r>
              <a:rPr lang="en-US" sz="2000">
                <a:solidFill>
                  <a:schemeClr val="hlink"/>
                </a:solidFill>
                <a:latin typeface="Times New Roman"/>
                <a:ea typeface="Times New Roman"/>
                <a:cs typeface="Times New Roman"/>
                <a:sym typeface="Times New Roman"/>
              </a:rPr>
              <a:t>&lt;&lt;</a:t>
            </a:r>
            <a:r>
              <a:rPr lang="en-US" sz="2000">
                <a:solidFill>
                  <a:schemeClr val="dk1"/>
                </a:solidFill>
                <a:latin typeface="Times New Roman"/>
                <a:ea typeface="Times New Roman"/>
                <a:cs typeface="Times New Roman"/>
                <a:sym typeface="Times New Roman"/>
              </a:rPr>
              <a:t> </a:t>
            </a:r>
            <a:r>
              <a:rPr lang="en-US" sz="2000">
                <a:solidFill>
                  <a:srgbClr val="B80000"/>
                </a:solidFill>
                <a:latin typeface="Times New Roman"/>
                <a:ea typeface="Times New Roman"/>
                <a:cs typeface="Times New Roman"/>
                <a:sym typeface="Times New Roman"/>
              </a:rPr>
              <a:t>"Second = "</a:t>
            </a:r>
            <a:r>
              <a:rPr lang="en-US" sz="2000">
                <a:solidFill>
                  <a:schemeClr val="dk1"/>
                </a:solidFill>
                <a:latin typeface="Times New Roman"/>
                <a:ea typeface="Times New Roman"/>
                <a:cs typeface="Times New Roman"/>
                <a:sym typeface="Times New Roman"/>
              </a:rPr>
              <a:t> </a:t>
            </a:r>
            <a:r>
              <a:rPr lang="en-US" sz="2000">
                <a:solidFill>
                  <a:schemeClr val="hlink"/>
                </a:solidFill>
                <a:latin typeface="Times New Roman"/>
                <a:ea typeface="Times New Roman"/>
                <a:cs typeface="Times New Roman"/>
                <a:sym typeface="Times New Roman"/>
              </a:rPr>
              <a:t>&lt;&lt;</a:t>
            </a:r>
            <a:r>
              <a:rPr lang="en-US" sz="2000">
                <a:solidFill>
                  <a:schemeClr val="dk1"/>
                </a:solidFill>
                <a:latin typeface="Times New Roman"/>
                <a:ea typeface="Times New Roman"/>
                <a:cs typeface="Times New Roman"/>
                <a:sym typeface="Times New Roman"/>
              </a:rPr>
              <a:t> </a:t>
            </a:r>
            <a:r>
              <a:rPr lang="en-US" sz="2000">
                <a:solidFill>
                  <a:srgbClr val="43F612"/>
                </a:solidFill>
                <a:latin typeface="Times New Roman"/>
                <a:ea typeface="Times New Roman"/>
                <a:cs typeface="Times New Roman"/>
                <a:sym typeface="Times New Roman"/>
              </a:rPr>
              <a:t>setw</a:t>
            </a:r>
            <a:r>
              <a:rPr lang="en-US" sz="2000">
                <a:solidFill>
                  <a:schemeClr val="hlink"/>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10</a:t>
            </a:r>
            <a:r>
              <a:rPr lang="en-US" sz="2000">
                <a:solidFill>
                  <a:schemeClr val="hlink"/>
                </a:solidFill>
                <a:latin typeface="Times New Roman"/>
                <a:ea typeface="Times New Roman"/>
                <a:cs typeface="Times New Roman"/>
                <a:sym typeface="Times New Roman"/>
              </a:rPr>
              <a:t>) &lt;&lt;</a:t>
            </a:r>
            <a:r>
              <a:rPr lang="en-US" sz="2000">
                <a:solidFill>
                  <a:schemeClr val="dk1"/>
                </a:solidFill>
                <a:latin typeface="Times New Roman"/>
                <a:ea typeface="Times New Roman"/>
                <a:cs typeface="Times New Roman"/>
                <a:sym typeface="Times New Roman"/>
              </a:rPr>
              <a:t> n </a:t>
            </a:r>
            <a:r>
              <a:rPr lang="en-US" sz="2000">
                <a:solidFill>
                  <a:schemeClr val="hlink"/>
                </a:solidFill>
                <a:latin typeface="Times New Roman"/>
                <a:ea typeface="Times New Roman"/>
                <a:cs typeface="Times New Roman"/>
                <a:sym typeface="Times New Roman"/>
              </a:rPr>
              <a:t>&lt;&lt;</a:t>
            </a:r>
            <a:r>
              <a:rPr lang="en-US" sz="2000">
                <a:solidFill>
                  <a:schemeClr val="dk1"/>
                </a:solidFill>
                <a:latin typeface="Times New Roman"/>
                <a:ea typeface="Times New Roman"/>
                <a:cs typeface="Times New Roman"/>
                <a:sym typeface="Times New Roman"/>
              </a:rPr>
              <a:t> </a:t>
            </a:r>
            <a:r>
              <a:rPr lang="en-US" sz="2000">
                <a:solidFill>
                  <a:srgbClr val="43F612"/>
                </a:solidFill>
                <a:latin typeface="Times New Roman"/>
                <a:ea typeface="Times New Roman"/>
                <a:cs typeface="Times New Roman"/>
                <a:sym typeface="Times New Roman"/>
              </a:rPr>
              <a:t>endl</a:t>
            </a:r>
            <a:endParaRPr sz="2000">
              <a:solidFill>
                <a:srgbClr val="43F612"/>
              </a:solidFill>
              <a:latin typeface="Times New Roman"/>
              <a:ea typeface="Times New Roman"/>
              <a:cs typeface="Times New Roman"/>
              <a:sym typeface="Times New Roman"/>
            </a:endParaRPr>
          </a:p>
          <a:p>
            <a:pPr marL="342900" marR="0" lvl="0" indent="-342900" algn="l" rtl="0">
              <a:lnSpc>
                <a:spcPct val="50000"/>
              </a:lnSpc>
              <a:spcBef>
                <a:spcPts val="400"/>
              </a:spcBef>
              <a:spcAft>
                <a:spcPts val="0"/>
              </a:spcAft>
              <a:buClr>
                <a:schemeClr val="hlink"/>
              </a:buClr>
              <a:buSzPts val="1400"/>
              <a:buFont typeface="Noto Sans Symbols"/>
              <a:buNone/>
            </a:pPr>
            <a:r>
              <a:rPr lang="en-US" sz="2000">
                <a:solidFill>
                  <a:schemeClr val="dk1"/>
                </a:solidFill>
                <a:latin typeface="Times New Roman"/>
                <a:ea typeface="Times New Roman"/>
                <a:cs typeface="Times New Roman"/>
                <a:sym typeface="Times New Roman"/>
              </a:rPr>
              <a:t>      </a:t>
            </a:r>
            <a:r>
              <a:rPr lang="en-US" sz="2000">
                <a:solidFill>
                  <a:schemeClr val="hlink"/>
                </a:solidFill>
                <a:latin typeface="Times New Roman"/>
                <a:ea typeface="Times New Roman"/>
                <a:cs typeface="Times New Roman"/>
                <a:sym typeface="Times New Roman"/>
              </a:rPr>
              <a:t>&lt;&lt;</a:t>
            </a:r>
            <a:r>
              <a:rPr lang="en-US" sz="2000">
                <a:solidFill>
                  <a:srgbClr val="43F612"/>
                </a:solidFill>
                <a:latin typeface="Times New Roman"/>
                <a:ea typeface="Times New Roman"/>
                <a:cs typeface="Times New Roman"/>
                <a:sym typeface="Times New Roman"/>
              </a:rPr>
              <a:t>setw</a:t>
            </a:r>
            <a:r>
              <a:rPr lang="en-US" sz="2000">
                <a:solidFill>
                  <a:schemeClr val="hlink"/>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10</a:t>
            </a:r>
            <a:r>
              <a:rPr lang="en-US" sz="2000">
                <a:solidFill>
                  <a:schemeClr val="hlink"/>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 </a:t>
            </a:r>
            <a:r>
              <a:rPr lang="en-US" sz="2000">
                <a:solidFill>
                  <a:schemeClr val="hlink"/>
                </a:solidFill>
                <a:latin typeface="Times New Roman"/>
                <a:ea typeface="Times New Roman"/>
                <a:cs typeface="Times New Roman"/>
                <a:sym typeface="Times New Roman"/>
              </a:rPr>
              <a:t>&lt;&lt;</a:t>
            </a:r>
            <a:r>
              <a:rPr lang="en-US" sz="2000">
                <a:solidFill>
                  <a:schemeClr val="dk1"/>
                </a:solidFill>
                <a:latin typeface="Times New Roman"/>
                <a:ea typeface="Times New Roman"/>
                <a:cs typeface="Times New Roman"/>
                <a:sym typeface="Times New Roman"/>
              </a:rPr>
              <a:t> </a:t>
            </a:r>
            <a:r>
              <a:rPr lang="en-US" sz="2000">
                <a:solidFill>
                  <a:srgbClr val="B80000"/>
                </a:solidFill>
                <a:latin typeface="Times New Roman"/>
                <a:ea typeface="Times New Roman"/>
                <a:cs typeface="Times New Roman"/>
                <a:sym typeface="Times New Roman"/>
              </a:rPr>
              <a:t>"Third = "</a:t>
            </a:r>
            <a:r>
              <a:rPr lang="en-US" sz="2000">
                <a:solidFill>
                  <a:schemeClr val="dk1"/>
                </a:solidFill>
                <a:latin typeface="Times New Roman"/>
                <a:ea typeface="Times New Roman"/>
                <a:cs typeface="Times New Roman"/>
                <a:sym typeface="Times New Roman"/>
              </a:rPr>
              <a:t> </a:t>
            </a:r>
            <a:r>
              <a:rPr lang="en-US" sz="2000">
                <a:solidFill>
                  <a:schemeClr val="hlink"/>
                </a:solidFill>
                <a:latin typeface="Times New Roman"/>
                <a:ea typeface="Times New Roman"/>
                <a:cs typeface="Times New Roman"/>
                <a:sym typeface="Times New Roman"/>
              </a:rPr>
              <a:t>&lt;&lt;</a:t>
            </a:r>
            <a:r>
              <a:rPr lang="en-US" sz="2000">
                <a:solidFill>
                  <a:schemeClr val="dk1"/>
                </a:solidFill>
                <a:latin typeface="Times New Roman"/>
                <a:ea typeface="Times New Roman"/>
                <a:cs typeface="Times New Roman"/>
                <a:sym typeface="Times New Roman"/>
              </a:rPr>
              <a:t> </a:t>
            </a:r>
            <a:r>
              <a:rPr lang="en-US" sz="2000">
                <a:solidFill>
                  <a:srgbClr val="43F612"/>
                </a:solidFill>
                <a:latin typeface="Times New Roman"/>
                <a:ea typeface="Times New Roman"/>
                <a:cs typeface="Times New Roman"/>
                <a:sym typeface="Times New Roman"/>
              </a:rPr>
              <a:t>setw</a:t>
            </a:r>
            <a:r>
              <a:rPr lang="en-US" sz="2000">
                <a:solidFill>
                  <a:schemeClr val="hlink"/>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10</a:t>
            </a:r>
            <a:r>
              <a:rPr lang="en-US" sz="2000">
                <a:solidFill>
                  <a:schemeClr val="hlink"/>
                </a:solidFill>
                <a:latin typeface="Times New Roman"/>
                <a:ea typeface="Times New Roman"/>
                <a:cs typeface="Times New Roman"/>
                <a:sym typeface="Times New Roman"/>
              </a:rPr>
              <a:t>) &lt;&lt;</a:t>
            </a:r>
            <a:r>
              <a:rPr lang="en-US" sz="2000">
                <a:solidFill>
                  <a:schemeClr val="dk1"/>
                </a:solidFill>
                <a:latin typeface="Times New Roman"/>
                <a:ea typeface="Times New Roman"/>
                <a:cs typeface="Times New Roman"/>
                <a:sym typeface="Times New Roman"/>
              </a:rPr>
              <a:t> p </a:t>
            </a:r>
            <a:r>
              <a:rPr lang="en-US" sz="2000">
                <a:solidFill>
                  <a:schemeClr val="hlink"/>
                </a:solidFill>
                <a:latin typeface="Times New Roman"/>
                <a:ea typeface="Times New Roman"/>
                <a:cs typeface="Times New Roman"/>
                <a:sym typeface="Times New Roman"/>
              </a:rPr>
              <a:t>&lt;&lt;</a:t>
            </a:r>
            <a:r>
              <a:rPr lang="en-US" sz="2000">
                <a:solidFill>
                  <a:schemeClr val="dk1"/>
                </a:solidFill>
                <a:latin typeface="Times New Roman"/>
                <a:ea typeface="Times New Roman"/>
                <a:cs typeface="Times New Roman"/>
                <a:sym typeface="Times New Roman"/>
              </a:rPr>
              <a:t> </a:t>
            </a:r>
            <a:r>
              <a:rPr lang="en-US" sz="2000">
                <a:solidFill>
                  <a:srgbClr val="43F612"/>
                </a:solidFill>
                <a:latin typeface="Times New Roman"/>
                <a:ea typeface="Times New Roman"/>
                <a:cs typeface="Times New Roman"/>
                <a:sym typeface="Times New Roman"/>
              </a:rPr>
              <a:t>endl</a:t>
            </a:r>
            <a:r>
              <a:rPr lang="en-US" sz="2000">
                <a:solidFill>
                  <a:schemeClr val="hlink"/>
                </a:solidFill>
                <a:latin typeface="Times New Roman"/>
                <a:ea typeface="Times New Roman"/>
                <a:cs typeface="Times New Roman"/>
                <a:sym typeface="Times New Roman"/>
              </a:rPr>
              <a:t>;</a:t>
            </a:r>
            <a:endParaRPr/>
          </a:p>
          <a:p>
            <a:pPr marL="342900" marR="0" lvl="0" indent="-342900" algn="l" rtl="0">
              <a:lnSpc>
                <a:spcPct val="50000"/>
              </a:lnSpc>
              <a:spcBef>
                <a:spcPts val="400"/>
              </a:spcBef>
              <a:spcAft>
                <a:spcPts val="0"/>
              </a:spcAft>
              <a:buClr>
                <a:schemeClr val="hlink"/>
              </a:buClr>
              <a:buSzPts val="1400"/>
              <a:buFont typeface="Noto Sans Symbols"/>
              <a:buNone/>
            </a:pPr>
            <a:r>
              <a:rPr lang="en-US" sz="2000">
                <a:solidFill>
                  <a:schemeClr val="dk1"/>
                </a:solidFill>
                <a:latin typeface="Times New Roman"/>
                <a:ea typeface="Times New Roman"/>
                <a:cs typeface="Times New Roman"/>
                <a:sym typeface="Times New Roman"/>
              </a:rPr>
              <a:t> </a:t>
            </a:r>
            <a:endParaRPr sz="2000">
              <a:solidFill>
                <a:schemeClr val="hlink"/>
              </a:solidFill>
              <a:latin typeface="Times New Roman"/>
              <a:ea typeface="Times New Roman"/>
              <a:cs typeface="Times New Roman"/>
              <a:sym typeface="Times New Roman"/>
            </a:endParaRPr>
          </a:p>
          <a:p>
            <a:pPr marL="342900" marR="0" lvl="0" indent="-342900" algn="l" rtl="0">
              <a:lnSpc>
                <a:spcPct val="50000"/>
              </a:lnSpc>
              <a:spcBef>
                <a:spcPts val="400"/>
              </a:spcBef>
              <a:spcAft>
                <a:spcPts val="0"/>
              </a:spcAft>
              <a:buClr>
                <a:schemeClr val="hlink"/>
              </a:buClr>
              <a:buSzPts val="1400"/>
              <a:buFont typeface="Noto Sans Symbols"/>
              <a:buNone/>
            </a:pPr>
            <a:r>
              <a:rPr lang="en-US" sz="2000">
                <a:solidFill>
                  <a:schemeClr val="hlink"/>
                </a:solidFill>
                <a:latin typeface="Times New Roman"/>
                <a:ea typeface="Times New Roman"/>
                <a:cs typeface="Times New Roman"/>
                <a:sym typeface="Times New Roman"/>
              </a:rPr>
              <a:t>}</a:t>
            </a:r>
            <a:endParaRPr/>
          </a:p>
        </p:txBody>
      </p:sp>
      <p:sp>
        <p:nvSpPr>
          <p:cNvPr id="942" name="Google Shape;942;p86"/>
          <p:cNvSpPr/>
          <p:nvPr/>
        </p:nvSpPr>
        <p:spPr>
          <a:xfrm>
            <a:off x="381000" y="5257800"/>
            <a:ext cx="8382000" cy="1096963"/>
          </a:xfrm>
          <a:prstGeom prst="rect">
            <a:avLst/>
          </a:prstGeom>
          <a:solidFill>
            <a:schemeClr val="folHlink"/>
          </a:solidFill>
          <a:ln>
            <a:noFill/>
          </a:ln>
          <a:effectLst>
            <a:outerShdw dist="107763" dir="2700000" algn="ctr" rotWithShape="0">
              <a:schemeClr val="lt2">
                <a:alpha val="49803"/>
              </a:schemeClr>
            </a:outerShdw>
          </a:effectLst>
        </p:spPr>
        <p:txBody>
          <a:bodyPr spcFirstLastPara="1" wrap="square" lIns="91425" tIns="45700" rIns="91425" bIns="45700" anchor="t" anchorCtr="0">
            <a:noAutofit/>
          </a:bodyPr>
          <a:lstStyle/>
          <a:p>
            <a:pPr marL="342900" marR="0" lvl="0" indent="-342900" algn="l" rtl="0">
              <a:spcBef>
                <a:spcPts val="0"/>
              </a:spcBef>
              <a:spcAft>
                <a:spcPts val="0"/>
              </a:spcAft>
              <a:buClr>
                <a:schemeClr val="hlink"/>
              </a:buClr>
              <a:buSzPts val="1400"/>
              <a:buFont typeface="Noto Sans Symbols"/>
              <a:buNone/>
            </a:pPr>
            <a:r>
              <a:rPr lang="en-US" sz="2000">
                <a:solidFill>
                  <a:schemeClr val="lt2"/>
                </a:solidFill>
                <a:latin typeface="Times New Roman"/>
                <a:ea typeface="Times New Roman"/>
                <a:cs typeface="Times New Roman"/>
                <a:sym typeface="Times New Roman"/>
              </a:rPr>
              <a:t>    First =    2597</a:t>
            </a:r>
            <a:endParaRPr/>
          </a:p>
          <a:p>
            <a:pPr marL="342900" marR="0" lvl="0" indent="-342900" algn="l" rtl="0">
              <a:spcBef>
                <a:spcPts val="400"/>
              </a:spcBef>
              <a:spcAft>
                <a:spcPts val="0"/>
              </a:spcAft>
              <a:buClr>
                <a:schemeClr val="hlink"/>
              </a:buClr>
              <a:buSzPts val="1400"/>
              <a:buFont typeface="Noto Sans Symbols"/>
              <a:buNone/>
            </a:pPr>
            <a:r>
              <a:rPr lang="en-US" sz="2000">
                <a:solidFill>
                  <a:schemeClr val="lt2"/>
                </a:solidFill>
                <a:latin typeface="Times New Roman"/>
                <a:ea typeface="Times New Roman"/>
                <a:cs typeface="Times New Roman"/>
                <a:sym typeface="Times New Roman"/>
              </a:rPr>
              <a:t>Second =       14</a:t>
            </a:r>
            <a:endParaRPr/>
          </a:p>
          <a:p>
            <a:pPr marL="342900" marR="0" lvl="0" indent="-342900" algn="l" rtl="0">
              <a:spcBef>
                <a:spcPts val="400"/>
              </a:spcBef>
              <a:spcAft>
                <a:spcPts val="0"/>
              </a:spcAft>
              <a:buClr>
                <a:schemeClr val="hlink"/>
              </a:buClr>
              <a:buSzPts val="1400"/>
              <a:buFont typeface="Noto Sans Symbols"/>
              <a:buNone/>
            </a:pPr>
            <a:r>
              <a:rPr lang="en-US" sz="2000">
                <a:solidFill>
                  <a:schemeClr val="lt2"/>
                </a:solidFill>
                <a:latin typeface="Times New Roman"/>
                <a:ea typeface="Times New Roman"/>
                <a:cs typeface="Times New Roman"/>
                <a:sym typeface="Times New Roman"/>
              </a:rPr>
              <a:t>   Third =     175</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An Introduction to classes</a:t>
            </a:r>
            <a:endParaRPr/>
          </a:p>
        </p:txBody>
      </p:sp>
      <p:sp>
        <p:nvSpPr>
          <p:cNvPr id="948" name="Google Shape;948;p87"/>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210"/>
              <a:buChar char="⚫"/>
            </a:pPr>
            <a:r>
              <a:rPr lang="en-US"/>
              <a:t>Typically</a:t>
            </a:r>
            <a:endParaRPr/>
          </a:p>
          <a:p>
            <a:pPr marL="548640" lvl="1" indent="-228600" algn="l" rtl="0">
              <a:spcBef>
                <a:spcPts val="370"/>
              </a:spcBef>
              <a:spcAft>
                <a:spcPts val="0"/>
              </a:spcAft>
              <a:buSzPts val="2040"/>
              <a:buChar char="⚫"/>
            </a:pPr>
            <a:r>
              <a:rPr lang="en-US"/>
              <a:t>Programs will consist of</a:t>
            </a:r>
            <a:endParaRPr/>
          </a:p>
          <a:p>
            <a:pPr marL="822960" lvl="2" indent="-228600" algn="l" rtl="0">
              <a:spcBef>
                <a:spcPts val="370"/>
              </a:spcBef>
              <a:spcAft>
                <a:spcPts val="0"/>
              </a:spcAft>
              <a:buSzPts val="2040"/>
              <a:buChar char="⚫"/>
            </a:pPr>
            <a:r>
              <a:rPr lang="en-US" sz="2400"/>
              <a:t>Function </a:t>
            </a:r>
            <a:r>
              <a:rPr lang="en-US" sz="2400">
                <a:latin typeface="Droid Sans Mono"/>
                <a:ea typeface="Droid Sans Mono"/>
                <a:cs typeface="Droid Sans Mono"/>
                <a:sym typeface="Droid Sans Mono"/>
              </a:rPr>
              <a:t>main</a:t>
            </a:r>
            <a:r>
              <a:rPr lang="en-US" sz="2400"/>
              <a:t> and</a:t>
            </a:r>
            <a:endParaRPr/>
          </a:p>
          <a:p>
            <a:pPr marL="822960" lvl="2" indent="-228600" algn="l" rtl="0">
              <a:spcBef>
                <a:spcPts val="370"/>
              </a:spcBef>
              <a:spcAft>
                <a:spcPts val="0"/>
              </a:spcAft>
              <a:buSzPts val="2040"/>
              <a:buChar char="⚫"/>
            </a:pPr>
            <a:r>
              <a:rPr lang="en-US" sz="2400"/>
              <a:t>One or more classes</a:t>
            </a:r>
            <a:endParaRPr/>
          </a:p>
          <a:p>
            <a:pPr marL="1097280" lvl="3" indent="-228600" algn="l" rtl="0">
              <a:spcBef>
                <a:spcPts val="370"/>
              </a:spcBef>
              <a:spcAft>
                <a:spcPts val="0"/>
              </a:spcAft>
              <a:buSzPts val="1920"/>
              <a:buChar char="⚫"/>
            </a:pPr>
            <a:r>
              <a:rPr lang="en-US" sz="2400"/>
              <a:t>Each containing data members and member functions</a:t>
            </a:r>
            <a:endParaRPr/>
          </a:p>
          <a:p>
            <a:pPr marL="274320" lvl="0" indent="-274320" algn="l" rtl="0">
              <a:spcBef>
                <a:spcPts val="580"/>
              </a:spcBef>
              <a:spcAft>
                <a:spcPts val="0"/>
              </a:spcAft>
              <a:buSzPts val="2210"/>
              <a:buChar char="⚫"/>
            </a:pPr>
            <a:r>
              <a:rPr lang="en-US"/>
              <a:t>A class is a building block of OOP. It is the way to bind the data and its logically related functions together.</a:t>
            </a:r>
            <a:endParaRPr/>
          </a:p>
          <a:p>
            <a:pPr marL="274320" lvl="0" indent="-274320" algn="l" rtl="0">
              <a:spcBef>
                <a:spcPts val="580"/>
              </a:spcBef>
              <a:spcAft>
                <a:spcPts val="0"/>
              </a:spcAft>
              <a:buSzPts val="2210"/>
              <a:buChar char="⚫"/>
            </a:pPr>
            <a:r>
              <a:rPr lang="en-US"/>
              <a:t>An abstract data type/plan/blueprint that can be treated like any other built in data type.</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8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Class definition</a:t>
            </a:r>
            <a:endParaRPr/>
          </a:p>
        </p:txBody>
      </p:sp>
      <p:sp>
        <p:nvSpPr>
          <p:cNvPr id="954" name="Google Shape;954;p88"/>
          <p:cNvSpPr txBox="1">
            <a:spLocks noGrp="1"/>
          </p:cNvSpPr>
          <p:nvPr>
            <p:ph type="body" idx="1"/>
          </p:nvPr>
        </p:nvSpPr>
        <p:spPr>
          <a:xfrm>
            <a:off x="914400" y="1447800"/>
            <a:ext cx="2800344"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Class head</a:t>
            </a:r>
            <a:endParaRPr/>
          </a:p>
          <a:p>
            <a:pPr marL="274320" lvl="0" indent="-274320" algn="l" rtl="0">
              <a:spcBef>
                <a:spcPts val="580"/>
              </a:spcBef>
              <a:spcAft>
                <a:spcPts val="0"/>
              </a:spcAft>
              <a:buSzPts val="2210"/>
              <a:buChar char="⚫"/>
            </a:pPr>
            <a:r>
              <a:rPr lang="en-US"/>
              <a:t>Class body</a:t>
            </a:r>
            <a:endParaRPr/>
          </a:p>
        </p:txBody>
      </p:sp>
      <p:cxnSp>
        <p:nvCxnSpPr>
          <p:cNvPr id="955" name="Google Shape;955;p88"/>
          <p:cNvCxnSpPr/>
          <p:nvPr/>
        </p:nvCxnSpPr>
        <p:spPr>
          <a:xfrm>
            <a:off x="2928926" y="1714488"/>
            <a:ext cx="785818" cy="1588"/>
          </a:xfrm>
          <a:prstGeom prst="straightConnector1">
            <a:avLst/>
          </a:prstGeom>
          <a:noFill/>
          <a:ln w="9525" cap="flat" cmpd="sng">
            <a:solidFill>
              <a:srgbClr val="396599"/>
            </a:solidFill>
            <a:prstDash val="solid"/>
            <a:round/>
            <a:headEnd type="none" w="sm" len="sm"/>
            <a:tailEnd type="stealth" w="med" len="med"/>
          </a:ln>
        </p:spPr>
      </p:cxnSp>
      <p:cxnSp>
        <p:nvCxnSpPr>
          <p:cNvPr id="956" name="Google Shape;956;p88"/>
          <p:cNvCxnSpPr/>
          <p:nvPr/>
        </p:nvCxnSpPr>
        <p:spPr>
          <a:xfrm>
            <a:off x="2928926" y="2214554"/>
            <a:ext cx="785818" cy="1588"/>
          </a:xfrm>
          <a:prstGeom prst="straightConnector1">
            <a:avLst/>
          </a:prstGeom>
          <a:noFill/>
          <a:ln w="9525" cap="flat" cmpd="sng">
            <a:solidFill>
              <a:srgbClr val="396599"/>
            </a:solidFill>
            <a:prstDash val="solid"/>
            <a:round/>
            <a:headEnd type="none" w="sm" len="sm"/>
            <a:tailEnd type="stealth" w="med" len="med"/>
          </a:ln>
        </p:spPr>
      </p:cxnSp>
      <p:sp>
        <p:nvSpPr>
          <p:cNvPr id="957" name="Google Shape;957;p88"/>
          <p:cNvSpPr txBox="1"/>
          <p:nvPr/>
        </p:nvSpPr>
        <p:spPr>
          <a:xfrm>
            <a:off x="4495800" y="1447800"/>
            <a:ext cx="3886200"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632423"/>
                </a:solidFill>
                <a:latin typeface="Times New Roman"/>
                <a:ea typeface="Times New Roman"/>
                <a:cs typeface="Times New Roman"/>
                <a:sym typeface="Times New Roman"/>
              </a:rPr>
              <a:t>class</a:t>
            </a:r>
            <a:r>
              <a:rPr lang="en-US" sz="2000">
                <a:solidFill>
                  <a:schemeClr val="dk1"/>
                </a:solidFill>
                <a:latin typeface="Times New Roman"/>
                <a:ea typeface="Times New Roman"/>
                <a:cs typeface="Times New Roman"/>
                <a:sym typeface="Times New Roman"/>
              </a:rPr>
              <a:t> name_of_class</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rgbClr val="17365D"/>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         </a:t>
            </a:r>
            <a:r>
              <a:rPr lang="en-US" sz="2400" b="1">
                <a:solidFill>
                  <a:srgbClr val="632423"/>
                </a:solidFill>
                <a:latin typeface="Times New Roman"/>
                <a:ea typeface="Times New Roman"/>
                <a:cs typeface="Times New Roman"/>
                <a:sym typeface="Times New Roman"/>
              </a:rPr>
              <a:t>private</a:t>
            </a: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a:t>
            </a:r>
            <a:r>
              <a:rPr lang="en-US" sz="1800">
                <a:solidFill>
                  <a:srgbClr val="FF0000"/>
                </a:solidFill>
                <a:latin typeface="Times New Roman"/>
                <a:ea typeface="Times New Roman"/>
                <a:cs typeface="Times New Roman"/>
                <a:sym typeface="Times New Roman"/>
              </a:rPr>
              <a:t>data member( s);</a:t>
            </a:r>
            <a:endParaRPr/>
          </a:p>
          <a:p>
            <a:pPr marL="0" marR="0" lvl="0" indent="0" algn="l" rtl="0">
              <a:spcBef>
                <a:spcPts val="0"/>
              </a:spcBef>
              <a:spcAft>
                <a:spcPts val="0"/>
              </a:spcAft>
              <a:buClr>
                <a:srgbClr val="FF0000"/>
              </a:buClr>
              <a:buSzPts val="1800"/>
              <a:buFont typeface="Times New Roman"/>
              <a:buNone/>
            </a:pPr>
            <a:r>
              <a:rPr lang="en-US" sz="1800">
                <a:solidFill>
                  <a:srgbClr val="FF0000"/>
                </a:solidFill>
                <a:latin typeface="Times New Roman"/>
                <a:ea typeface="Times New Roman"/>
                <a:cs typeface="Times New Roman"/>
                <a:sym typeface="Times New Roman"/>
              </a:rPr>
              <a:t>					member function(s);</a:t>
            </a:r>
            <a:endParaRPr/>
          </a:p>
          <a:p>
            <a:pPr marL="0" marR="0" lvl="0" indent="0" algn="l" rtl="0">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a:t>
            </a:r>
            <a:r>
              <a:rPr lang="en-US" sz="2400" b="1">
                <a:solidFill>
                  <a:srgbClr val="632423"/>
                </a:solidFill>
                <a:latin typeface="Times New Roman"/>
                <a:ea typeface="Times New Roman"/>
                <a:cs typeface="Times New Roman"/>
                <a:sym typeface="Times New Roman"/>
              </a:rPr>
              <a:t>public:</a:t>
            </a:r>
            <a:endParaRPr/>
          </a:p>
          <a:p>
            <a:pPr marL="0" marR="0" lvl="0" indent="0" algn="l" rtl="0">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a:t>
            </a:r>
            <a:r>
              <a:rPr lang="en-US" sz="1800">
                <a:solidFill>
                  <a:srgbClr val="FF0000"/>
                </a:solidFill>
                <a:latin typeface="Times New Roman"/>
                <a:ea typeface="Times New Roman"/>
                <a:cs typeface="Times New Roman"/>
                <a:sym typeface="Times New Roman"/>
              </a:rPr>
              <a:t>data member( s);</a:t>
            </a:r>
            <a:endParaRPr/>
          </a:p>
          <a:p>
            <a:pPr marL="0" marR="0" lvl="0" indent="0" algn="l" rtl="0">
              <a:spcBef>
                <a:spcPts val="0"/>
              </a:spcBef>
              <a:spcAft>
                <a:spcPts val="0"/>
              </a:spcAft>
              <a:buClr>
                <a:srgbClr val="FF0000"/>
              </a:buClr>
              <a:buSzPts val="1800"/>
              <a:buFont typeface="Times New Roman"/>
              <a:buNone/>
            </a:pPr>
            <a:r>
              <a:rPr lang="en-US" sz="1800">
                <a:solidFill>
                  <a:srgbClr val="FF0000"/>
                </a:solidFill>
                <a:latin typeface="Times New Roman"/>
                <a:ea typeface="Times New Roman"/>
                <a:cs typeface="Times New Roman"/>
                <a:sym typeface="Times New Roman"/>
              </a:rPr>
              <a:t>					member function(s);</a:t>
            </a:r>
            <a:endParaRPr/>
          </a:p>
          <a:p>
            <a:pPr marL="0" marR="0" lvl="0" indent="0" algn="l" rtl="0">
              <a:spcBef>
                <a:spcPts val="0"/>
              </a:spcBef>
              <a:spcAft>
                <a:spcPts val="0"/>
              </a:spcAft>
              <a:buClr>
                <a:schemeClr val="dk1"/>
              </a:buClr>
              <a:buSzPts val="1800"/>
              <a:buFont typeface="Times New Roman"/>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a:t>
            </a:r>
            <a:r>
              <a:rPr lang="en-US" sz="1800">
                <a:solidFill>
                  <a:srgbClr val="17365D"/>
                </a:solidFill>
                <a:latin typeface="Times New Roman"/>
                <a:ea typeface="Times New Roman"/>
                <a:cs typeface="Times New Roman"/>
                <a:sym typeface="Times New Roman"/>
              </a:rPr>
              <a:t>}; </a:t>
            </a:r>
            <a:endParaRPr sz="1800">
              <a:solidFill>
                <a:srgbClr val="17365D"/>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89"/>
          <p:cNvSpPr txBox="1">
            <a:spLocks noGrp="1"/>
          </p:cNvSpPr>
          <p:nvPr>
            <p:ph type="title"/>
          </p:nvPr>
        </p:nvSpPr>
        <p:spPr>
          <a:xfrm>
            <a:off x="609600" y="152400"/>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Example</a:t>
            </a:r>
            <a:endParaRPr/>
          </a:p>
        </p:txBody>
      </p:sp>
      <p:sp>
        <p:nvSpPr>
          <p:cNvPr id="963" name="Google Shape;963;p89"/>
          <p:cNvSpPr txBox="1">
            <a:spLocks noGrp="1"/>
          </p:cNvSpPr>
          <p:nvPr>
            <p:ph type="body" idx="1"/>
          </p:nvPr>
        </p:nvSpPr>
        <p:spPr>
          <a:xfrm>
            <a:off x="457200" y="1143000"/>
            <a:ext cx="4114799" cy="4953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380"/>
              <a:buNone/>
            </a:pPr>
            <a:r>
              <a:rPr lang="en-US" sz="2800">
                <a:solidFill>
                  <a:srgbClr val="C00000"/>
                </a:solidFill>
              </a:rPr>
              <a:t>class</a:t>
            </a:r>
            <a:r>
              <a:rPr lang="en-US" sz="2800"/>
              <a:t> test</a:t>
            </a:r>
            <a:endParaRPr/>
          </a:p>
          <a:p>
            <a:pPr marL="274320" lvl="0" indent="-274320" algn="l" rtl="0">
              <a:spcBef>
                <a:spcPts val="0"/>
              </a:spcBef>
              <a:spcAft>
                <a:spcPts val="0"/>
              </a:spcAft>
              <a:buSzPts val="2380"/>
              <a:buNone/>
            </a:pPr>
            <a:r>
              <a:rPr lang="en-US" sz="2800">
                <a:solidFill>
                  <a:srgbClr val="FF0000"/>
                </a:solidFill>
              </a:rPr>
              <a:t>{</a:t>
            </a:r>
            <a:endParaRPr/>
          </a:p>
          <a:p>
            <a:pPr marL="274320" lvl="0" indent="-274320" algn="l" rtl="0">
              <a:spcBef>
                <a:spcPts val="0"/>
              </a:spcBef>
              <a:spcAft>
                <a:spcPts val="0"/>
              </a:spcAft>
              <a:buSzPts val="2380"/>
              <a:buNone/>
            </a:pPr>
            <a:r>
              <a:rPr lang="en-US" sz="2800">
                <a:solidFill>
                  <a:srgbClr val="C00000"/>
                </a:solidFill>
              </a:rPr>
              <a:t>private :</a:t>
            </a:r>
            <a:endParaRPr/>
          </a:p>
          <a:p>
            <a:pPr marL="274320" lvl="0" indent="-274320" algn="l" rtl="0">
              <a:spcBef>
                <a:spcPts val="0"/>
              </a:spcBef>
              <a:spcAft>
                <a:spcPts val="0"/>
              </a:spcAft>
              <a:buSzPts val="2380"/>
              <a:buNone/>
            </a:pPr>
            <a:r>
              <a:rPr lang="en-US" sz="2800"/>
              <a:t>	int a;</a:t>
            </a:r>
            <a:endParaRPr/>
          </a:p>
          <a:p>
            <a:pPr marL="274320" lvl="0" indent="-274320" algn="l" rtl="0">
              <a:spcBef>
                <a:spcPts val="0"/>
              </a:spcBef>
              <a:spcAft>
                <a:spcPts val="0"/>
              </a:spcAft>
              <a:buSzPts val="2380"/>
              <a:buNone/>
            </a:pPr>
            <a:r>
              <a:rPr lang="en-US" sz="2800"/>
              <a:t>	int b;</a:t>
            </a:r>
            <a:endParaRPr/>
          </a:p>
          <a:p>
            <a:pPr marL="274320" lvl="0" indent="-274320" algn="l" rtl="0">
              <a:spcBef>
                <a:spcPts val="0"/>
              </a:spcBef>
              <a:spcAft>
                <a:spcPts val="0"/>
              </a:spcAft>
              <a:buSzPts val="2380"/>
              <a:buNone/>
            </a:pPr>
            <a:r>
              <a:rPr lang="en-US" sz="2800">
                <a:solidFill>
                  <a:srgbClr val="C00000"/>
                </a:solidFill>
              </a:rPr>
              <a:t>public:</a:t>
            </a:r>
            <a:endParaRPr/>
          </a:p>
          <a:p>
            <a:pPr marL="274320" lvl="0" indent="-274320" algn="l" rtl="0">
              <a:spcBef>
                <a:spcPts val="0"/>
              </a:spcBef>
              <a:spcAft>
                <a:spcPts val="0"/>
              </a:spcAft>
              <a:buSzPts val="2380"/>
              <a:buNone/>
            </a:pPr>
            <a:r>
              <a:rPr lang="en-US" sz="2800"/>
              <a:t>	</a:t>
            </a:r>
            <a:r>
              <a:rPr lang="en-US" sz="2800">
                <a:solidFill>
                  <a:srgbClr val="00B050"/>
                </a:solidFill>
              </a:rPr>
              <a:t>void set_data(int x, int y)</a:t>
            </a:r>
            <a:endParaRPr/>
          </a:p>
          <a:p>
            <a:pPr marL="274320" lvl="0" indent="-274320" algn="l" rtl="0">
              <a:spcBef>
                <a:spcPts val="0"/>
              </a:spcBef>
              <a:spcAft>
                <a:spcPts val="0"/>
              </a:spcAft>
              <a:buSzPts val="2380"/>
              <a:buNone/>
            </a:pPr>
            <a:r>
              <a:rPr lang="en-US" sz="2800">
                <a:solidFill>
                  <a:srgbClr val="00B050"/>
                </a:solidFill>
              </a:rPr>
              <a:t>	{</a:t>
            </a:r>
            <a:endParaRPr/>
          </a:p>
          <a:p>
            <a:pPr marL="274320" lvl="0" indent="-274320" algn="l" rtl="0">
              <a:spcBef>
                <a:spcPts val="0"/>
              </a:spcBef>
              <a:spcAft>
                <a:spcPts val="0"/>
              </a:spcAft>
              <a:buSzPts val="2380"/>
              <a:buNone/>
            </a:pPr>
            <a:r>
              <a:rPr lang="en-US" sz="2800">
                <a:solidFill>
                  <a:srgbClr val="00B050"/>
                </a:solidFill>
              </a:rPr>
              <a:t>		a=x;</a:t>
            </a:r>
            <a:endParaRPr/>
          </a:p>
          <a:p>
            <a:pPr marL="274320" lvl="0" indent="-274320" algn="l" rtl="0">
              <a:spcBef>
                <a:spcPts val="0"/>
              </a:spcBef>
              <a:spcAft>
                <a:spcPts val="0"/>
              </a:spcAft>
              <a:buSzPts val="2380"/>
              <a:buNone/>
            </a:pPr>
            <a:r>
              <a:rPr lang="en-US" sz="2800">
                <a:solidFill>
                  <a:srgbClr val="00B050"/>
                </a:solidFill>
              </a:rPr>
              <a:t>		b=y;</a:t>
            </a:r>
            <a:endParaRPr/>
          </a:p>
          <a:p>
            <a:pPr marL="274320" lvl="0" indent="-274320" algn="l" rtl="0">
              <a:spcBef>
                <a:spcPts val="0"/>
              </a:spcBef>
              <a:spcAft>
                <a:spcPts val="0"/>
              </a:spcAft>
              <a:buSzPts val="2380"/>
              <a:buNone/>
            </a:pPr>
            <a:r>
              <a:rPr lang="en-US" sz="2800">
                <a:solidFill>
                  <a:srgbClr val="00B050"/>
                </a:solidFill>
              </a:rPr>
              <a:t>	}</a:t>
            </a:r>
            <a:endParaRPr/>
          </a:p>
        </p:txBody>
      </p:sp>
      <p:sp>
        <p:nvSpPr>
          <p:cNvPr id="964" name="Google Shape;964;p89"/>
          <p:cNvSpPr txBox="1"/>
          <p:nvPr/>
        </p:nvSpPr>
        <p:spPr>
          <a:xfrm>
            <a:off x="4803304" y="723900"/>
            <a:ext cx="3347391" cy="39087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	int  big()</a:t>
            </a:r>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	if (a &gt; b)</a:t>
            </a:r>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		return a;</a:t>
            </a:r>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	else</a:t>
            </a:r>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		return  b;</a:t>
            </a:r>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Clr>
                <a:srgbClr val="FF0000"/>
              </a:buClr>
              <a:buSzPts val="2800"/>
              <a:buFont typeface="Times New Roman"/>
              <a:buNone/>
            </a:pPr>
            <a:r>
              <a:rPr lang="en-US" sz="2800">
                <a:solidFill>
                  <a:srgbClr val="FF0000"/>
                </a:solidFill>
                <a:latin typeface="Times New Roman"/>
                <a:ea typeface="Times New Roman"/>
                <a:cs typeface="Times New Roman"/>
                <a:sym typeface="Times New Roman"/>
              </a:rPr>
              <a:t>};</a:t>
            </a:r>
            <a:endParaRPr sz="2800">
              <a:solidFill>
                <a:srgbClr val="FF0000"/>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965" name="Google Shape;965;p89"/>
          <p:cNvSpPr txBox="1"/>
          <p:nvPr/>
        </p:nvSpPr>
        <p:spPr>
          <a:xfrm>
            <a:off x="5410200" y="4800600"/>
            <a:ext cx="29718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Class declaration and definition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Does not allocate memory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Procedural vs. Object-Oriented</a:t>
            </a:r>
            <a:endParaRPr/>
          </a:p>
        </p:txBody>
      </p:sp>
      <p:sp>
        <p:nvSpPr>
          <p:cNvPr id="155" name="Google Shape;155;p9"/>
          <p:cNvSpPr txBox="1">
            <a:spLocks noGrp="1"/>
          </p:cNvSpPr>
          <p:nvPr>
            <p:ph type="body" idx="1"/>
          </p:nvPr>
        </p:nvSpPr>
        <p:spPr>
          <a:xfrm>
            <a:off x="685800" y="1828800"/>
            <a:ext cx="7772400" cy="41148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Font typeface="Times New Roman"/>
              <a:buNone/>
            </a:pPr>
            <a:r>
              <a:rPr lang="en-US"/>
              <a:t>Procedural application	OO-application</a:t>
            </a:r>
            <a:endParaRPr/>
          </a:p>
          <a:p>
            <a:pPr marL="274320" lvl="0" indent="-274320" algn="l" rtl="0">
              <a:spcBef>
                <a:spcPts val="580"/>
              </a:spcBef>
              <a:spcAft>
                <a:spcPts val="0"/>
              </a:spcAft>
              <a:buSzPts val="2040"/>
              <a:buFont typeface="Times New Roman"/>
              <a:buNone/>
            </a:pPr>
            <a:r>
              <a:rPr lang="en-US" sz="2400"/>
              <a:t>			        DATA</a:t>
            </a:r>
            <a:endParaRPr/>
          </a:p>
          <a:p>
            <a:pPr marL="274320" lvl="0" indent="-274320" algn="l" rtl="0">
              <a:spcBef>
                <a:spcPts val="580"/>
              </a:spcBef>
              <a:spcAft>
                <a:spcPts val="0"/>
              </a:spcAft>
              <a:buSzPts val="2040"/>
              <a:buFont typeface="Times New Roman"/>
              <a:buNone/>
            </a:pPr>
            <a:r>
              <a:rPr lang="en-US" sz="2400"/>
              <a:t>Line of code</a:t>
            </a:r>
            <a:endParaRPr/>
          </a:p>
          <a:p>
            <a:pPr marL="274320" lvl="0" indent="-274320" algn="l" rtl="0">
              <a:spcBef>
                <a:spcPts val="580"/>
              </a:spcBef>
              <a:spcAft>
                <a:spcPts val="0"/>
              </a:spcAft>
              <a:buSzPts val="2040"/>
              <a:buFont typeface="Times New Roman"/>
              <a:buNone/>
            </a:pPr>
            <a:r>
              <a:rPr lang="en-US" sz="2400"/>
              <a:t>Line of code</a:t>
            </a:r>
            <a:endParaRPr/>
          </a:p>
          <a:p>
            <a:pPr marL="274320" lvl="0" indent="-274320" algn="l" rtl="0">
              <a:spcBef>
                <a:spcPts val="580"/>
              </a:spcBef>
              <a:spcAft>
                <a:spcPts val="0"/>
              </a:spcAft>
              <a:buSzPts val="2040"/>
              <a:buFont typeface="Times New Roman"/>
              <a:buNone/>
            </a:pPr>
            <a:r>
              <a:rPr lang="en-US" sz="2400"/>
              <a:t>Line of code</a:t>
            </a:r>
            <a:endParaRPr/>
          </a:p>
          <a:p>
            <a:pPr marL="274320" lvl="0" indent="-274320" algn="l" rtl="0">
              <a:spcBef>
                <a:spcPts val="580"/>
              </a:spcBef>
              <a:spcAft>
                <a:spcPts val="0"/>
              </a:spcAft>
              <a:buSzPts val="2040"/>
              <a:buFont typeface="Times New Roman"/>
              <a:buNone/>
            </a:pPr>
            <a:endParaRPr sz="2400"/>
          </a:p>
          <a:p>
            <a:pPr marL="274320" lvl="0" indent="-144780" algn="l" rtl="0">
              <a:spcBef>
                <a:spcPts val="580"/>
              </a:spcBef>
              <a:spcAft>
                <a:spcPts val="0"/>
              </a:spcAft>
              <a:buSzPts val="2040"/>
              <a:buNone/>
            </a:pPr>
            <a:endParaRPr sz="2400"/>
          </a:p>
        </p:txBody>
      </p:sp>
      <p:sp>
        <p:nvSpPr>
          <p:cNvPr id="156" name="Google Shape;156;p9"/>
          <p:cNvSpPr/>
          <p:nvPr/>
        </p:nvSpPr>
        <p:spPr>
          <a:xfrm>
            <a:off x="685800" y="2819400"/>
            <a:ext cx="1752600" cy="13716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57" name="Google Shape;157;p9"/>
          <p:cNvSpPr/>
          <p:nvPr/>
        </p:nvSpPr>
        <p:spPr>
          <a:xfrm>
            <a:off x="2743200" y="2819400"/>
            <a:ext cx="1981200" cy="13716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58" name="Google Shape;158;p9"/>
          <p:cNvSpPr txBox="1"/>
          <p:nvPr/>
        </p:nvSpPr>
        <p:spPr>
          <a:xfrm>
            <a:off x="2819400" y="2895600"/>
            <a:ext cx="1935163" cy="11874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Data is stored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independent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of application</a:t>
            </a:r>
            <a:endParaRPr/>
          </a:p>
        </p:txBody>
      </p:sp>
      <p:cxnSp>
        <p:nvCxnSpPr>
          <p:cNvPr id="159" name="Google Shape;159;p9"/>
          <p:cNvCxnSpPr/>
          <p:nvPr/>
        </p:nvCxnSpPr>
        <p:spPr>
          <a:xfrm>
            <a:off x="2362200" y="3048000"/>
            <a:ext cx="533400" cy="228600"/>
          </a:xfrm>
          <a:prstGeom prst="straightConnector1">
            <a:avLst/>
          </a:prstGeom>
          <a:noFill/>
          <a:ln w="28575" cap="flat" cmpd="sng">
            <a:solidFill>
              <a:schemeClr val="dk1"/>
            </a:solidFill>
            <a:prstDash val="solid"/>
            <a:round/>
            <a:headEnd type="none" w="med" len="med"/>
            <a:tailEnd type="triangle" w="med" len="med"/>
          </a:ln>
        </p:spPr>
      </p:cxnSp>
      <p:cxnSp>
        <p:nvCxnSpPr>
          <p:cNvPr id="160" name="Google Shape;160;p9"/>
          <p:cNvCxnSpPr/>
          <p:nvPr/>
        </p:nvCxnSpPr>
        <p:spPr>
          <a:xfrm rot="10800000">
            <a:off x="2362200" y="3352800"/>
            <a:ext cx="457200" cy="152400"/>
          </a:xfrm>
          <a:prstGeom prst="straightConnector1">
            <a:avLst/>
          </a:prstGeom>
          <a:noFill/>
          <a:ln w="28575" cap="flat" cmpd="sng">
            <a:solidFill>
              <a:schemeClr val="dk1"/>
            </a:solidFill>
            <a:prstDash val="solid"/>
            <a:round/>
            <a:headEnd type="none" w="med" len="med"/>
            <a:tailEnd type="triangle" w="med" len="med"/>
          </a:ln>
        </p:spPr>
      </p:cxnSp>
      <p:grpSp>
        <p:nvGrpSpPr>
          <p:cNvPr id="161" name="Google Shape;161;p9"/>
          <p:cNvGrpSpPr/>
          <p:nvPr/>
        </p:nvGrpSpPr>
        <p:grpSpPr>
          <a:xfrm>
            <a:off x="5486400" y="2743200"/>
            <a:ext cx="914400" cy="838200"/>
            <a:chOff x="1968" y="1776"/>
            <a:chExt cx="1632" cy="1536"/>
          </a:xfrm>
        </p:grpSpPr>
        <p:sp>
          <p:nvSpPr>
            <p:cNvPr id="162" name="Google Shape;162;p9"/>
            <p:cNvSpPr/>
            <p:nvPr/>
          </p:nvSpPr>
          <p:spPr>
            <a:xfrm>
              <a:off x="1968" y="1776"/>
              <a:ext cx="1632" cy="1536"/>
            </a:xfrm>
            <a:prstGeom prst="ellipse">
              <a:avLst/>
            </a:pr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63" name="Google Shape;163;p9"/>
            <p:cNvSpPr/>
            <p:nvPr/>
          </p:nvSpPr>
          <p:spPr>
            <a:xfrm>
              <a:off x="2376" y="2136"/>
              <a:ext cx="816" cy="816"/>
            </a:xfrm>
            <a:prstGeom prst="ellipse">
              <a:avLst/>
            </a:prstGeom>
            <a:solidFill>
              <a:schemeClr val="folHlink"/>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164" name="Google Shape;164;p9"/>
            <p:cNvCxnSpPr/>
            <p:nvPr/>
          </p:nvCxnSpPr>
          <p:spPr>
            <a:xfrm>
              <a:off x="2784" y="1776"/>
              <a:ext cx="0" cy="336"/>
            </a:xfrm>
            <a:prstGeom prst="straightConnector1">
              <a:avLst/>
            </a:prstGeom>
            <a:noFill/>
            <a:ln w="28575" cap="flat" cmpd="sng">
              <a:solidFill>
                <a:schemeClr val="dk1"/>
              </a:solidFill>
              <a:prstDash val="solid"/>
              <a:round/>
              <a:headEnd type="none" w="med" len="med"/>
              <a:tailEnd type="none" w="med" len="med"/>
            </a:ln>
          </p:spPr>
        </p:cxnSp>
        <p:cxnSp>
          <p:nvCxnSpPr>
            <p:cNvPr id="165" name="Google Shape;165;p9"/>
            <p:cNvCxnSpPr/>
            <p:nvPr/>
          </p:nvCxnSpPr>
          <p:spPr>
            <a:xfrm>
              <a:off x="2784" y="2976"/>
              <a:ext cx="0" cy="336"/>
            </a:xfrm>
            <a:prstGeom prst="straightConnector1">
              <a:avLst/>
            </a:prstGeom>
            <a:noFill/>
            <a:ln w="28575" cap="flat" cmpd="sng">
              <a:solidFill>
                <a:schemeClr val="dk1"/>
              </a:solidFill>
              <a:prstDash val="solid"/>
              <a:round/>
              <a:headEnd type="none" w="med" len="med"/>
              <a:tailEnd type="none" w="med" len="med"/>
            </a:ln>
          </p:spPr>
        </p:cxnSp>
        <p:cxnSp>
          <p:nvCxnSpPr>
            <p:cNvPr id="166" name="Google Shape;166;p9"/>
            <p:cNvCxnSpPr/>
            <p:nvPr/>
          </p:nvCxnSpPr>
          <p:spPr>
            <a:xfrm>
              <a:off x="2160" y="2064"/>
              <a:ext cx="288" cy="240"/>
            </a:xfrm>
            <a:prstGeom prst="straightConnector1">
              <a:avLst/>
            </a:prstGeom>
            <a:noFill/>
            <a:ln w="28575" cap="flat" cmpd="sng">
              <a:solidFill>
                <a:schemeClr val="dk1"/>
              </a:solidFill>
              <a:prstDash val="solid"/>
              <a:round/>
              <a:headEnd type="none" w="med" len="med"/>
              <a:tailEnd type="none" w="med" len="med"/>
            </a:ln>
          </p:spPr>
        </p:cxnSp>
        <p:cxnSp>
          <p:nvCxnSpPr>
            <p:cNvPr id="167" name="Google Shape;167;p9"/>
            <p:cNvCxnSpPr/>
            <p:nvPr/>
          </p:nvCxnSpPr>
          <p:spPr>
            <a:xfrm>
              <a:off x="3168" y="2784"/>
              <a:ext cx="240" cy="192"/>
            </a:xfrm>
            <a:prstGeom prst="straightConnector1">
              <a:avLst/>
            </a:prstGeom>
            <a:noFill/>
            <a:ln w="28575" cap="flat" cmpd="sng">
              <a:solidFill>
                <a:schemeClr val="dk1"/>
              </a:solidFill>
              <a:prstDash val="solid"/>
              <a:round/>
              <a:headEnd type="none" w="med" len="med"/>
              <a:tailEnd type="none" w="med" len="med"/>
            </a:ln>
          </p:spPr>
        </p:cxnSp>
        <p:cxnSp>
          <p:nvCxnSpPr>
            <p:cNvPr id="168" name="Google Shape;168;p9"/>
            <p:cNvCxnSpPr/>
            <p:nvPr/>
          </p:nvCxnSpPr>
          <p:spPr>
            <a:xfrm rot="10800000" flipH="1">
              <a:off x="2112" y="2784"/>
              <a:ext cx="288" cy="192"/>
            </a:xfrm>
            <a:prstGeom prst="straightConnector1">
              <a:avLst/>
            </a:prstGeom>
            <a:noFill/>
            <a:ln w="28575" cap="flat" cmpd="sng">
              <a:solidFill>
                <a:schemeClr val="dk1"/>
              </a:solidFill>
              <a:prstDash val="solid"/>
              <a:round/>
              <a:headEnd type="none" w="med" len="med"/>
              <a:tailEnd type="none" w="med" len="med"/>
            </a:ln>
          </p:spPr>
        </p:cxnSp>
        <p:cxnSp>
          <p:nvCxnSpPr>
            <p:cNvPr id="169" name="Google Shape;169;p9"/>
            <p:cNvCxnSpPr/>
            <p:nvPr/>
          </p:nvCxnSpPr>
          <p:spPr>
            <a:xfrm rot="10800000" flipH="1">
              <a:off x="3120" y="2064"/>
              <a:ext cx="288" cy="240"/>
            </a:xfrm>
            <a:prstGeom prst="straightConnector1">
              <a:avLst/>
            </a:prstGeom>
            <a:noFill/>
            <a:ln w="28575" cap="flat" cmpd="sng">
              <a:solidFill>
                <a:schemeClr val="dk1"/>
              </a:solidFill>
              <a:prstDash val="solid"/>
              <a:round/>
              <a:headEnd type="none" w="med" len="med"/>
              <a:tailEnd type="none" w="med" len="med"/>
            </a:ln>
          </p:spPr>
        </p:cxnSp>
        <p:sp>
          <p:nvSpPr>
            <p:cNvPr id="170" name="Google Shape;170;p9"/>
            <p:cNvSpPr/>
            <p:nvPr/>
          </p:nvSpPr>
          <p:spPr>
            <a:xfrm>
              <a:off x="2544" y="2256"/>
              <a:ext cx="480" cy="24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71" name="Google Shape;171;p9"/>
            <p:cNvSpPr/>
            <p:nvPr/>
          </p:nvSpPr>
          <p:spPr>
            <a:xfrm>
              <a:off x="2544" y="2544"/>
              <a:ext cx="480" cy="19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grpSp>
        <p:nvGrpSpPr>
          <p:cNvPr id="172" name="Google Shape;172;p9"/>
          <p:cNvGrpSpPr/>
          <p:nvPr/>
        </p:nvGrpSpPr>
        <p:grpSpPr>
          <a:xfrm>
            <a:off x="7162800" y="3581400"/>
            <a:ext cx="914400" cy="838200"/>
            <a:chOff x="1968" y="1776"/>
            <a:chExt cx="1632" cy="1536"/>
          </a:xfrm>
        </p:grpSpPr>
        <p:sp>
          <p:nvSpPr>
            <p:cNvPr id="173" name="Google Shape;173;p9"/>
            <p:cNvSpPr/>
            <p:nvPr/>
          </p:nvSpPr>
          <p:spPr>
            <a:xfrm>
              <a:off x="1968" y="1776"/>
              <a:ext cx="1632" cy="1536"/>
            </a:xfrm>
            <a:prstGeom prst="ellipse">
              <a:avLst/>
            </a:pr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74" name="Google Shape;174;p9"/>
            <p:cNvSpPr/>
            <p:nvPr/>
          </p:nvSpPr>
          <p:spPr>
            <a:xfrm>
              <a:off x="2376" y="2136"/>
              <a:ext cx="816" cy="816"/>
            </a:xfrm>
            <a:prstGeom prst="ellipse">
              <a:avLst/>
            </a:prstGeom>
            <a:solidFill>
              <a:schemeClr val="folHlink"/>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175" name="Google Shape;175;p9"/>
            <p:cNvCxnSpPr/>
            <p:nvPr/>
          </p:nvCxnSpPr>
          <p:spPr>
            <a:xfrm>
              <a:off x="2784" y="1776"/>
              <a:ext cx="0" cy="336"/>
            </a:xfrm>
            <a:prstGeom prst="straightConnector1">
              <a:avLst/>
            </a:prstGeom>
            <a:noFill/>
            <a:ln w="28575" cap="flat" cmpd="sng">
              <a:solidFill>
                <a:schemeClr val="dk1"/>
              </a:solidFill>
              <a:prstDash val="solid"/>
              <a:round/>
              <a:headEnd type="none" w="med" len="med"/>
              <a:tailEnd type="none" w="med" len="med"/>
            </a:ln>
          </p:spPr>
        </p:cxnSp>
        <p:cxnSp>
          <p:nvCxnSpPr>
            <p:cNvPr id="176" name="Google Shape;176;p9"/>
            <p:cNvCxnSpPr/>
            <p:nvPr/>
          </p:nvCxnSpPr>
          <p:spPr>
            <a:xfrm>
              <a:off x="2784" y="2976"/>
              <a:ext cx="0" cy="336"/>
            </a:xfrm>
            <a:prstGeom prst="straightConnector1">
              <a:avLst/>
            </a:prstGeom>
            <a:noFill/>
            <a:ln w="28575" cap="flat" cmpd="sng">
              <a:solidFill>
                <a:schemeClr val="dk1"/>
              </a:solidFill>
              <a:prstDash val="solid"/>
              <a:round/>
              <a:headEnd type="none" w="med" len="med"/>
              <a:tailEnd type="none" w="med" len="med"/>
            </a:ln>
          </p:spPr>
        </p:cxnSp>
        <p:cxnSp>
          <p:nvCxnSpPr>
            <p:cNvPr id="177" name="Google Shape;177;p9"/>
            <p:cNvCxnSpPr/>
            <p:nvPr/>
          </p:nvCxnSpPr>
          <p:spPr>
            <a:xfrm>
              <a:off x="2160" y="2064"/>
              <a:ext cx="288" cy="240"/>
            </a:xfrm>
            <a:prstGeom prst="straightConnector1">
              <a:avLst/>
            </a:prstGeom>
            <a:noFill/>
            <a:ln w="28575" cap="flat" cmpd="sng">
              <a:solidFill>
                <a:schemeClr val="dk1"/>
              </a:solidFill>
              <a:prstDash val="solid"/>
              <a:round/>
              <a:headEnd type="none" w="med" len="med"/>
              <a:tailEnd type="none" w="med" len="med"/>
            </a:ln>
          </p:spPr>
        </p:cxnSp>
        <p:cxnSp>
          <p:nvCxnSpPr>
            <p:cNvPr id="178" name="Google Shape;178;p9"/>
            <p:cNvCxnSpPr/>
            <p:nvPr/>
          </p:nvCxnSpPr>
          <p:spPr>
            <a:xfrm>
              <a:off x="3168" y="2784"/>
              <a:ext cx="240" cy="192"/>
            </a:xfrm>
            <a:prstGeom prst="straightConnector1">
              <a:avLst/>
            </a:prstGeom>
            <a:noFill/>
            <a:ln w="28575" cap="flat" cmpd="sng">
              <a:solidFill>
                <a:schemeClr val="dk1"/>
              </a:solidFill>
              <a:prstDash val="solid"/>
              <a:round/>
              <a:headEnd type="none" w="med" len="med"/>
              <a:tailEnd type="none" w="med" len="med"/>
            </a:ln>
          </p:spPr>
        </p:cxnSp>
        <p:cxnSp>
          <p:nvCxnSpPr>
            <p:cNvPr id="179" name="Google Shape;179;p9"/>
            <p:cNvCxnSpPr/>
            <p:nvPr/>
          </p:nvCxnSpPr>
          <p:spPr>
            <a:xfrm rot="10800000" flipH="1">
              <a:off x="2112" y="2784"/>
              <a:ext cx="288" cy="192"/>
            </a:xfrm>
            <a:prstGeom prst="straightConnector1">
              <a:avLst/>
            </a:prstGeom>
            <a:noFill/>
            <a:ln w="28575" cap="flat" cmpd="sng">
              <a:solidFill>
                <a:schemeClr val="dk1"/>
              </a:solidFill>
              <a:prstDash val="solid"/>
              <a:round/>
              <a:headEnd type="none" w="med" len="med"/>
              <a:tailEnd type="none" w="med" len="med"/>
            </a:ln>
          </p:spPr>
        </p:cxnSp>
        <p:cxnSp>
          <p:nvCxnSpPr>
            <p:cNvPr id="180" name="Google Shape;180;p9"/>
            <p:cNvCxnSpPr/>
            <p:nvPr/>
          </p:nvCxnSpPr>
          <p:spPr>
            <a:xfrm rot="10800000" flipH="1">
              <a:off x="3120" y="2064"/>
              <a:ext cx="288" cy="240"/>
            </a:xfrm>
            <a:prstGeom prst="straightConnector1">
              <a:avLst/>
            </a:prstGeom>
            <a:noFill/>
            <a:ln w="28575" cap="flat" cmpd="sng">
              <a:solidFill>
                <a:schemeClr val="dk1"/>
              </a:solidFill>
              <a:prstDash val="solid"/>
              <a:round/>
              <a:headEnd type="none" w="med" len="med"/>
              <a:tailEnd type="none" w="med" len="med"/>
            </a:ln>
          </p:spPr>
        </p:cxnSp>
        <p:sp>
          <p:nvSpPr>
            <p:cNvPr id="181" name="Google Shape;181;p9"/>
            <p:cNvSpPr/>
            <p:nvPr/>
          </p:nvSpPr>
          <p:spPr>
            <a:xfrm>
              <a:off x="2544" y="2256"/>
              <a:ext cx="480" cy="24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9"/>
            <p:cNvSpPr/>
            <p:nvPr/>
          </p:nvSpPr>
          <p:spPr>
            <a:xfrm>
              <a:off x="2544" y="2544"/>
              <a:ext cx="480" cy="19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grpSp>
        <p:nvGrpSpPr>
          <p:cNvPr id="183" name="Google Shape;183;p9"/>
          <p:cNvGrpSpPr/>
          <p:nvPr/>
        </p:nvGrpSpPr>
        <p:grpSpPr>
          <a:xfrm>
            <a:off x="5486400" y="4495800"/>
            <a:ext cx="914400" cy="838200"/>
            <a:chOff x="1968" y="1776"/>
            <a:chExt cx="1632" cy="1536"/>
          </a:xfrm>
        </p:grpSpPr>
        <p:sp>
          <p:nvSpPr>
            <p:cNvPr id="184" name="Google Shape;184;p9"/>
            <p:cNvSpPr/>
            <p:nvPr/>
          </p:nvSpPr>
          <p:spPr>
            <a:xfrm>
              <a:off x="1968" y="1776"/>
              <a:ext cx="1632" cy="1536"/>
            </a:xfrm>
            <a:prstGeom prst="ellipse">
              <a:avLst/>
            </a:pr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85" name="Google Shape;185;p9"/>
            <p:cNvSpPr/>
            <p:nvPr/>
          </p:nvSpPr>
          <p:spPr>
            <a:xfrm>
              <a:off x="2376" y="2136"/>
              <a:ext cx="816" cy="816"/>
            </a:xfrm>
            <a:prstGeom prst="ellipse">
              <a:avLst/>
            </a:prstGeom>
            <a:solidFill>
              <a:schemeClr val="folHlink"/>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186" name="Google Shape;186;p9"/>
            <p:cNvCxnSpPr/>
            <p:nvPr/>
          </p:nvCxnSpPr>
          <p:spPr>
            <a:xfrm>
              <a:off x="2784" y="1776"/>
              <a:ext cx="0" cy="336"/>
            </a:xfrm>
            <a:prstGeom prst="straightConnector1">
              <a:avLst/>
            </a:prstGeom>
            <a:noFill/>
            <a:ln w="28575" cap="flat" cmpd="sng">
              <a:solidFill>
                <a:schemeClr val="dk1"/>
              </a:solidFill>
              <a:prstDash val="solid"/>
              <a:round/>
              <a:headEnd type="none" w="med" len="med"/>
              <a:tailEnd type="none" w="med" len="med"/>
            </a:ln>
          </p:spPr>
        </p:cxnSp>
        <p:cxnSp>
          <p:nvCxnSpPr>
            <p:cNvPr id="187" name="Google Shape;187;p9"/>
            <p:cNvCxnSpPr/>
            <p:nvPr/>
          </p:nvCxnSpPr>
          <p:spPr>
            <a:xfrm>
              <a:off x="2784" y="2976"/>
              <a:ext cx="0" cy="336"/>
            </a:xfrm>
            <a:prstGeom prst="straightConnector1">
              <a:avLst/>
            </a:prstGeom>
            <a:noFill/>
            <a:ln w="28575" cap="flat" cmpd="sng">
              <a:solidFill>
                <a:schemeClr val="dk1"/>
              </a:solidFill>
              <a:prstDash val="solid"/>
              <a:round/>
              <a:headEnd type="none" w="med" len="med"/>
              <a:tailEnd type="none" w="med" len="med"/>
            </a:ln>
          </p:spPr>
        </p:cxnSp>
        <p:cxnSp>
          <p:nvCxnSpPr>
            <p:cNvPr id="188" name="Google Shape;188;p9"/>
            <p:cNvCxnSpPr/>
            <p:nvPr/>
          </p:nvCxnSpPr>
          <p:spPr>
            <a:xfrm>
              <a:off x="2160" y="2064"/>
              <a:ext cx="288" cy="240"/>
            </a:xfrm>
            <a:prstGeom prst="straightConnector1">
              <a:avLst/>
            </a:prstGeom>
            <a:noFill/>
            <a:ln w="28575" cap="flat" cmpd="sng">
              <a:solidFill>
                <a:schemeClr val="dk1"/>
              </a:solidFill>
              <a:prstDash val="solid"/>
              <a:round/>
              <a:headEnd type="none" w="med" len="med"/>
              <a:tailEnd type="none" w="med" len="med"/>
            </a:ln>
          </p:spPr>
        </p:cxnSp>
        <p:cxnSp>
          <p:nvCxnSpPr>
            <p:cNvPr id="189" name="Google Shape;189;p9"/>
            <p:cNvCxnSpPr/>
            <p:nvPr/>
          </p:nvCxnSpPr>
          <p:spPr>
            <a:xfrm>
              <a:off x="3168" y="2784"/>
              <a:ext cx="240" cy="192"/>
            </a:xfrm>
            <a:prstGeom prst="straightConnector1">
              <a:avLst/>
            </a:prstGeom>
            <a:noFill/>
            <a:ln w="28575" cap="flat" cmpd="sng">
              <a:solidFill>
                <a:schemeClr val="dk1"/>
              </a:solidFill>
              <a:prstDash val="solid"/>
              <a:round/>
              <a:headEnd type="none" w="med" len="med"/>
              <a:tailEnd type="none" w="med" len="med"/>
            </a:ln>
          </p:spPr>
        </p:cxnSp>
        <p:cxnSp>
          <p:nvCxnSpPr>
            <p:cNvPr id="190" name="Google Shape;190;p9"/>
            <p:cNvCxnSpPr/>
            <p:nvPr/>
          </p:nvCxnSpPr>
          <p:spPr>
            <a:xfrm rot="10800000" flipH="1">
              <a:off x="2112" y="2784"/>
              <a:ext cx="288" cy="192"/>
            </a:xfrm>
            <a:prstGeom prst="straightConnector1">
              <a:avLst/>
            </a:prstGeom>
            <a:noFill/>
            <a:ln w="28575" cap="flat" cmpd="sng">
              <a:solidFill>
                <a:schemeClr val="dk1"/>
              </a:solidFill>
              <a:prstDash val="solid"/>
              <a:round/>
              <a:headEnd type="none" w="med" len="med"/>
              <a:tailEnd type="none" w="med" len="med"/>
            </a:ln>
          </p:spPr>
        </p:cxnSp>
        <p:cxnSp>
          <p:nvCxnSpPr>
            <p:cNvPr id="191" name="Google Shape;191;p9"/>
            <p:cNvCxnSpPr/>
            <p:nvPr/>
          </p:nvCxnSpPr>
          <p:spPr>
            <a:xfrm rot="10800000" flipH="1">
              <a:off x="3120" y="2064"/>
              <a:ext cx="288" cy="240"/>
            </a:xfrm>
            <a:prstGeom prst="straightConnector1">
              <a:avLst/>
            </a:prstGeom>
            <a:noFill/>
            <a:ln w="28575" cap="flat" cmpd="sng">
              <a:solidFill>
                <a:schemeClr val="dk1"/>
              </a:solidFill>
              <a:prstDash val="solid"/>
              <a:round/>
              <a:headEnd type="none" w="med" len="med"/>
              <a:tailEnd type="none" w="med" len="med"/>
            </a:ln>
          </p:spPr>
        </p:cxnSp>
        <p:sp>
          <p:nvSpPr>
            <p:cNvPr id="192" name="Google Shape;192;p9"/>
            <p:cNvSpPr/>
            <p:nvPr/>
          </p:nvSpPr>
          <p:spPr>
            <a:xfrm>
              <a:off x="2544" y="2256"/>
              <a:ext cx="480" cy="24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9"/>
            <p:cNvSpPr/>
            <p:nvPr/>
          </p:nvSpPr>
          <p:spPr>
            <a:xfrm>
              <a:off x="2544" y="2544"/>
              <a:ext cx="480" cy="19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cxnSp>
        <p:nvCxnSpPr>
          <p:cNvPr id="194" name="Google Shape;194;p9"/>
          <p:cNvCxnSpPr/>
          <p:nvPr/>
        </p:nvCxnSpPr>
        <p:spPr>
          <a:xfrm>
            <a:off x="6400800" y="3048000"/>
            <a:ext cx="990600" cy="609600"/>
          </a:xfrm>
          <a:prstGeom prst="straightConnector1">
            <a:avLst/>
          </a:prstGeom>
          <a:noFill/>
          <a:ln w="28575" cap="flat" cmpd="sng">
            <a:solidFill>
              <a:schemeClr val="dk1"/>
            </a:solidFill>
            <a:prstDash val="solid"/>
            <a:round/>
            <a:headEnd type="none" w="med" len="med"/>
            <a:tailEnd type="triangle" w="med" len="med"/>
          </a:ln>
        </p:spPr>
      </p:cxnSp>
      <p:cxnSp>
        <p:nvCxnSpPr>
          <p:cNvPr id="195" name="Google Shape;195;p9"/>
          <p:cNvCxnSpPr/>
          <p:nvPr/>
        </p:nvCxnSpPr>
        <p:spPr>
          <a:xfrm rot="10800000">
            <a:off x="6400800" y="3352800"/>
            <a:ext cx="762000" cy="457200"/>
          </a:xfrm>
          <a:prstGeom prst="straightConnector1">
            <a:avLst/>
          </a:prstGeom>
          <a:noFill/>
          <a:ln w="28575" cap="flat" cmpd="sng">
            <a:solidFill>
              <a:schemeClr val="dk1"/>
            </a:solidFill>
            <a:prstDash val="solid"/>
            <a:round/>
            <a:headEnd type="none" w="med" len="med"/>
            <a:tailEnd type="triangle" w="med" len="med"/>
          </a:ln>
        </p:spPr>
      </p:cxnSp>
      <p:cxnSp>
        <p:nvCxnSpPr>
          <p:cNvPr id="196" name="Google Shape;196;p9"/>
          <p:cNvCxnSpPr/>
          <p:nvPr/>
        </p:nvCxnSpPr>
        <p:spPr>
          <a:xfrm>
            <a:off x="5867400" y="3657600"/>
            <a:ext cx="0" cy="762000"/>
          </a:xfrm>
          <a:prstGeom prst="straightConnector1">
            <a:avLst/>
          </a:prstGeom>
          <a:noFill/>
          <a:ln w="28575" cap="flat" cmpd="sng">
            <a:solidFill>
              <a:schemeClr val="dk1"/>
            </a:solidFill>
            <a:prstDash val="solid"/>
            <a:round/>
            <a:headEnd type="none" w="med" len="med"/>
            <a:tailEnd type="triangle" w="med" len="med"/>
          </a:ln>
        </p:spPr>
      </p:cxnSp>
      <p:cxnSp>
        <p:nvCxnSpPr>
          <p:cNvPr id="197" name="Google Shape;197;p9"/>
          <p:cNvCxnSpPr/>
          <p:nvPr/>
        </p:nvCxnSpPr>
        <p:spPr>
          <a:xfrm rot="10800000" flipH="1">
            <a:off x="6324600" y="4114800"/>
            <a:ext cx="838200" cy="457200"/>
          </a:xfrm>
          <a:prstGeom prst="straightConnector1">
            <a:avLst/>
          </a:prstGeom>
          <a:noFill/>
          <a:ln w="28575" cap="flat" cmpd="sng">
            <a:solidFill>
              <a:schemeClr val="dk1"/>
            </a:solidFill>
            <a:prstDash val="solid"/>
            <a:round/>
            <a:headEnd type="none" w="med" len="med"/>
            <a:tailEnd type="triangle" w="med" len="med"/>
          </a:ln>
        </p:spPr>
      </p:cxnSp>
      <p:sp>
        <p:nvSpPr>
          <p:cNvPr id="198" name="Google Shape;198;p9"/>
          <p:cNvSpPr/>
          <p:nvPr/>
        </p:nvSpPr>
        <p:spPr>
          <a:xfrm>
            <a:off x="457200" y="1905000"/>
            <a:ext cx="4419600" cy="4114800"/>
          </a:xfrm>
          <a:prstGeom prst="rect">
            <a:avLst/>
          </a:prstGeom>
          <a:noFill/>
          <a:ln w="38100" cap="flat" cmpd="dbl">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99" name="Google Shape;199;p9"/>
          <p:cNvSpPr/>
          <p:nvPr/>
        </p:nvSpPr>
        <p:spPr>
          <a:xfrm>
            <a:off x="4953000" y="1905000"/>
            <a:ext cx="3581400" cy="4114800"/>
          </a:xfrm>
          <a:prstGeom prst="rect">
            <a:avLst/>
          </a:prstGeom>
          <a:noFill/>
          <a:ln w="38100" cap="flat" cmpd="dbl">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00" name="Google Shape;200;p9"/>
          <p:cNvSpPr txBox="1"/>
          <p:nvPr/>
        </p:nvSpPr>
        <p:spPr>
          <a:xfrm>
            <a:off x="5105400" y="5334000"/>
            <a:ext cx="3248025" cy="7016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Each object is independent of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the others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9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a:t>Characteristics of access specifiers (private,public and protected)</a:t>
            </a:r>
            <a:endParaRPr/>
          </a:p>
        </p:txBody>
      </p:sp>
      <p:sp>
        <p:nvSpPr>
          <p:cNvPr id="971" name="Google Shape;971;p90"/>
          <p:cNvSpPr txBox="1">
            <a:spLocks noGrp="1"/>
          </p:cNvSpPr>
          <p:nvPr>
            <p:ph type="body" idx="1"/>
          </p:nvPr>
        </p:nvSpPr>
        <p:spPr>
          <a:xfrm>
            <a:off x="500034" y="1785926"/>
            <a:ext cx="8229600" cy="4525963"/>
          </a:xfrm>
          <a:prstGeom prst="rect">
            <a:avLst/>
          </a:prstGeom>
          <a:noFill/>
          <a:ln>
            <a:noFill/>
          </a:ln>
        </p:spPr>
        <p:txBody>
          <a:bodyPr spcFirstLastPara="1" wrap="square" lIns="91425" tIns="45700" rIns="91425" bIns="45700" anchor="t" anchorCtr="0">
            <a:normAutofit fontScale="92500"/>
          </a:bodyPr>
          <a:lstStyle/>
          <a:p>
            <a:pPr marL="274320" lvl="0" indent="-274320" algn="l" rtl="0">
              <a:spcBef>
                <a:spcPts val="0"/>
              </a:spcBef>
              <a:spcAft>
                <a:spcPts val="0"/>
              </a:spcAft>
              <a:buSzPct val="85000"/>
              <a:buChar char="⚫"/>
            </a:pPr>
            <a:r>
              <a:rPr lang="en-US"/>
              <a:t>Private section of a class can have both data members and member functions, usually data members are made private for data security.</a:t>
            </a:r>
            <a:endParaRPr/>
          </a:p>
          <a:p>
            <a:pPr marL="274320" lvl="0" indent="-274320" algn="l" rtl="0">
              <a:spcBef>
                <a:spcPts val="580"/>
              </a:spcBef>
              <a:spcAft>
                <a:spcPts val="0"/>
              </a:spcAft>
              <a:buSzPct val="85000"/>
              <a:buChar char="⚫"/>
            </a:pPr>
            <a:r>
              <a:rPr lang="en-US"/>
              <a:t>It is not mandatory that private section has to declared first in the class and then the public section.</a:t>
            </a:r>
            <a:endParaRPr/>
          </a:p>
          <a:p>
            <a:pPr marL="274320" lvl="0" indent="-274320" algn="l" rtl="0">
              <a:spcBef>
                <a:spcPts val="580"/>
              </a:spcBef>
              <a:spcAft>
                <a:spcPts val="0"/>
              </a:spcAft>
              <a:buSzPct val="85000"/>
              <a:buChar char="⚫"/>
            </a:pPr>
            <a:r>
              <a:rPr lang="en-US">
                <a:solidFill>
                  <a:srgbClr val="00B050"/>
                </a:solidFill>
              </a:rPr>
              <a:t>If no member access specifier is specified then by default the members are private for the class</a:t>
            </a:r>
            <a:r>
              <a:rPr lang="en-US"/>
              <a:t>.</a:t>
            </a:r>
            <a:endParaRPr/>
          </a:p>
          <a:p>
            <a:pPr marL="274320" lvl="0" indent="-274320" algn="l" rtl="0">
              <a:spcBef>
                <a:spcPts val="580"/>
              </a:spcBef>
              <a:spcAft>
                <a:spcPts val="0"/>
              </a:spcAft>
              <a:buSzPct val="85000"/>
              <a:buChar char="⚫"/>
            </a:pPr>
            <a:r>
              <a:rPr lang="en-US"/>
              <a:t>There may be any number of private, public or protected section in a class declaration.</a:t>
            </a:r>
            <a:endParaRPr/>
          </a:p>
          <a:p>
            <a:pPr marL="274320" lvl="0" indent="-274320" algn="l" rtl="0">
              <a:spcBef>
                <a:spcPts val="580"/>
              </a:spcBef>
              <a:spcAft>
                <a:spcPts val="0"/>
              </a:spcAft>
              <a:buSzPct val="85000"/>
              <a:buChar char="⚫"/>
            </a:pPr>
            <a:r>
              <a:rPr lang="en-US"/>
              <a:t>Protected specifier is used for declaring the class members which can be accessed by its own class and its derived class.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9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Member Function</a:t>
            </a:r>
            <a:endParaRPr/>
          </a:p>
        </p:txBody>
      </p:sp>
      <p:sp>
        <p:nvSpPr>
          <p:cNvPr id="977" name="Google Shape;977;p9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fontScale="92500" lnSpcReduction="20000"/>
          </a:bodyPr>
          <a:lstStyle/>
          <a:p>
            <a:pPr marL="274320" lvl="0" indent="-274320" algn="l" rtl="0">
              <a:spcBef>
                <a:spcPts val="0"/>
              </a:spcBef>
              <a:spcAft>
                <a:spcPts val="0"/>
              </a:spcAft>
              <a:buSzPct val="85000"/>
              <a:buChar char="⚫"/>
            </a:pPr>
            <a:r>
              <a:rPr lang="en-US"/>
              <a:t>Member function’s name is visible outside the class.</a:t>
            </a:r>
            <a:endParaRPr/>
          </a:p>
          <a:p>
            <a:pPr marL="274320" lvl="0" indent="-274320" algn="l" rtl="0">
              <a:spcBef>
                <a:spcPts val="580"/>
              </a:spcBef>
              <a:spcAft>
                <a:spcPts val="0"/>
              </a:spcAft>
              <a:buSzPct val="85000"/>
              <a:buChar char="⚫"/>
            </a:pPr>
            <a:r>
              <a:rPr lang="en-US"/>
              <a:t>It can be defined inside or outside the class.</a:t>
            </a:r>
            <a:endParaRPr/>
          </a:p>
          <a:p>
            <a:pPr marL="274320" lvl="0" indent="-274320" algn="l" rtl="0">
              <a:spcBef>
                <a:spcPts val="580"/>
              </a:spcBef>
              <a:spcAft>
                <a:spcPts val="0"/>
              </a:spcAft>
              <a:buSzPct val="85000"/>
              <a:buChar char="⚫"/>
            </a:pPr>
            <a:r>
              <a:rPr lang="en-US"/>
              <a:t>It can have access to private, public and protected data members of its class, but cannot access private data members of another class.</a:t>
            </a:r>
            <a:endParaRPr/>
          </a:p>
          <a:p>
            <a:pPr marL="274320" lvl="0" indent="-274320" algn="l" rtl="0">
              <a:lnSpc>
                <a:spcPct val="95000"/>
              </a:lnSpc>
              <a:spcBef>
                <a:spcPts val="580"/>
              </a:spcBef>
              <a:spcAft>
                <a:spcPts val="0"/>
              </a:spcAft>
              <a:buSzPct val="85000"/>
              <a:buFont typeface="Arial"/>
              <a:buChar char="•"/>
            </a:pPr>
            <a:r>
              <a:rPr lang="en-US">
                <a:solidFill>
                  <a:srgbClr val="000000"/>
                </a:solidFill>
                <a:latin typeface="Arial"/>
                <a:ea typeface="Arial"/>
                <a:cs typeface="Arial"/>
                <a:sym typeface="Arial"/>
              </a:rPr>
              <a:t>When defining a member function:</a:t>
            </a:r>
            <a:endParaRPr/>
          </a:p>
          <a:p>
            <a:pPr marL="548640" lvl="1" indent="-228600" algn="l" rtl="0">
              <a:lnSpc>
                <a:spcPct val="95000"/>
              </a:lnSpc>
              <a:spcBef>
                <a:spcPts val="370"/>
              </a:spcBef>
              <a:spcAft>
                <a:spcPts val="0"/>
              </a:spcAft>
              <a:buSzPct val="85000"/>
              <a:buFont typeface="Arial"/>
              <a:buChar char="–"/>
            </a:pPr>
            <a:r>
              <a:rPr lang="en-US">
                <a:solidFill>
                  <a:srgbClr val="000000"/>
                </a:solidFill>
                <a:latin typeface="Arial"/>
                <a:ea typeface="Arial"/>
                <a:cs typeface="Arial"/>
                <a:sym typeface="Arial"/>
              </a:rPr>
              <a:t>Put prototype in class declaration</a:t>
            </a:r>
            <a:endParaRPr/>
          </a:p>
          <a:p>
            <a:pPr marL="548640" lvl="1" indent="-228600" algn="l" rtl="0">
              <a:lnSpc>
                <a:spcPct val="95000"/>
              </a:lnSpc>
              <a:spcBef>
                <a:spcPts val="370"/>
              </a:spcBef>
              <a:spcAft>
                <a:spcPts val="0"/>
              </a:spcAft>
              <a:buSzPct val="85000"/>
              <a:buFont typeface="Arial"/>
              <a:buChar char="–"/>
            </a:pPr>
            <a:r>
              <a:rPr lang="en-US">
                <a:solidFill>
                  <a:srgbClr val="000000"/>
                </a:solidFill>
                <a:latin typeface="Arial"/>
                <a:ea typeface="Arial"/>
                <a:cs typeface="Arial"/>
                <a:sym typeface="Arial"/>
              </a:rPr>
              <a:t>Define function using class name and scope resolution operator </a:t>
            </a:r>
            <a:r>
              <a:rPr lang="en-US">
                <a:solidFill>
                  <a:srgbClr val="000000"/>
                </a:solidFill>
                <a:latin typeface="Courier New"/>
                <a:ea typeface="Courier New"/>
                <a:cs typeface="Courier New"/>
                <a:sym typeface="Courier New"/>
              </a:rPr>
              <a:t>(::)</a:t>
            </a:r>
            <a:br>
              <a:rPr lang="en-US">
                <a:solidFill>
                  <a:srgbClr val="000000"/>
                </a:solidFill>
                <a:latin typeface="Courier New"/>
                <a:ea typeface="Courier New"/>
                <a:cs typeface="Courier New"/>
                <a:sym typeface="Courier New"/>
              </a:rPr>
            </a:br>
            <a:endParaRPr>
              <a:solidFill>
                <a:srgbClr val="000000"/>
              </a:solidFill>
              <a:latin typeface="Courier New"/>
              <a:ea typeface="Courier New"/>
              <a:cs typeface="Courier New"/>
              <a:sym typeface="Courier New"/>
            </a:endParaRPr>
          </a:p>
          <a:p>
            <a:pPr marL="274320" lvl="0" indent="-274320" algn="l" rtl="0">
              <a:lnSpc>
                <a:spcPct val="90000"/>
              </a:lnSpc>
              <a:spcBef>
                <a:spcPts val="580"/>
              </a:spcBef>
              <a:spcAft>
                <a:spcPts val="0"/>
              </a:spcAft>
              <a:buSzPct val="85000"/>
              <a:buNone/>
            </a:pPr>
            <a:r>
              <a:rPr lang="en-US">
                <a:solidFill>
                  <a:srgbClr val="000000"/>
                </a:solidFill>
                <a:latin typeface="Courier New"/>
                <a:ea typeface="Courier New"/>
                <a:cs typeface="Courier New"/>
                <a:sym typeface="Courier New"/>
              </a:rPr>
              <a:t>	</a:t>
            </a:r>
            <a:r>
              <a:rPr lang="en-US" sz="2200" b="1">
                <a:solidFill>
                  <a:srgbClr val="FF0000"/>
                </a:solidFill>
                <a:latin typeface="Courier New"/>
                <a:ea typeface="Courier New"/>
                <a:cs typeface="Courier New"/>
                <a:sym typeface="Courier New"/>
              </a:rPr>
              <a:t>return-type ClassName::functionName parameters)</a:t>
            </a:r>
            <a:endParaRPr/>
          </a:p>
          <a:p>
            <a:pPr marL="274320" lvl="0" indent="-274320" algn="l" rtl="0">
              <a:lnSpc>
                <a:spcPct val="90000"/>
              </a:lnSpc>
              <a:spcBef>
                <a:spcPts val="580"/>
              </a:spcBef>
              <a:spcAft>
                <a:spcPts val="0"/>
              </a:spcAft>
              <a:buSzPct val="85000"/>
              <a:buNone/>
            </a:pPr>
            <a:r>
              <a:rPr lang="en-US" sz="2200" b="1">
                <a:solidFill>
                  <a:srgbClr val="FF0000"/>
                </a:solidFill>
                <a:latin typeface="Courier New"/>
                <a:ea typeface="Courier New"/>
                <a:cs typeface="Courier New"/>
                <a:sym typeface="Courier New"/>
              </a:rPr>
              <a:t>	{</a:t>
            </a:r>
            <a:endParaRPr/>
          </a:p>
          <a:p>
            <a:pPr marL="274320" lvl="0" indent="-274320" algn="l" rtl="0">
              <a:lnSpc>
                <a:spcPct val="90000"/>
              </a:lnSpc>
              <a:spcBef>
                <a:spcPts val="580"/>
              </a:spcBef>
              <a:spcAft>
                <a:spcPts val="0"/>
              </a:spcAft>
              <a:buSzPct val="85000"/>
              <a:buNone/>
            </a:pPr>
            <a:r>
              <a:rPr lang="en-US" sz="2200" b="1">
                <a:solidFill>
                  <a:srgbClr val="FF0000"/>
                </a:solidFill>
                <a:latin typeface="Courier New"/>
                <a:ea typeface="Courier New"/>
                <a:cs typeface="Courier New"/>
                <a:sym typeface="Courier New"/>
              </a:rPr>
              <a:t>		function-body;</a:t>
            </a:r>
            <a:endParaRPr/>
          </a:p>
          <a:p>
            <a:pPr marL="274320" lvl="0" indent="-274320" algn="l" rtl="0">
              <a:lnSpc>
                <a:spcPct val="90000"/>
              </a:lnSpc>
              <a:spcBef>
                <a:spcPts val="580"/>
              </a:spcBef>
              <a:spcAft>
                <a:spcPts val="0"/>
              </a:spcAft>
              <a:buSzPct val="85000"/>
              <a:buNone/>
            </a:pPr>
            <a:r>
              <a:rPr lang="en-US" sz="2200" b="1">
                <a:solidFill>
                  <a:srgbClr val="FF0000"/>
                </a:solidFill>
                <a:latin typeface="Courier New"/>
                <a:ea typeface="Courier New"/>
                <a:cs typeface="Courier New"/>
                <a:sym typeface="Courier New"/>
              </a:rPr>
              <a:t>	}</a:t>
            </a:r>
            <a:endParaRPr/>
          </a:p>
          <a:p>
            <a:pPr marL="274320" lvl="0" indent="-144510" algn="l" rtl="0">
              <a:spcBef>
                <a:spcPts val="580"/>
              </a:spcBef>
              <a:spcAft>
                <a:spcPts val="0"/>
              </a:spcAft>
              <a:buSzPct val="85000"/>
              <a:buNone/>
            </a:pP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9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Introduction to objects</a:t>
            </a:r>
            <a:endParaRPr/>
          </a:p>
        </p:txBody>
      </p:sp>
      <p:sp>
        <p:nvSpPr>
          <p:cNvPr id="983" name="Google Shape;983;p9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Object is an abstraction of real wold entity.</a:t>
            </a:r>
            <a:endParaRPr/>
          </a:p>
          <a:p>
            <a:pPr marL="274320" lvl="0" indent="-274320" algn="l" rtl="0">
              <a:spcBef>
                <a:spcPts val="580"/>
              </a:spcBef>
              <a:spcAft>
                <a:spcPts val="0"/>
              </a:spcAft>
              <a:buSzPts val="2210"/>
              <a:buChar char="⚫"/>
            </a:pPr>
            <a:r>
              <a:rPr lang="en-US"/>
              <a:t>Objects are the variables/instances of classes.</a:t>
            </a:r>
            <a:endParaRPr/>
          </a:p>
          <a:p>
            <a:pPr marL="274320" lvl="0" indent="-274320" algn="l" rtl="0">
              <a:spcBef>
                <a:spcPts val="580"/>
              </a:spcBef>
              <a:spcAft>
                <a:spcPts val="0"/>
              </a:spcAft>
              <a:buSzPts val="2210"/>
              <a:buChar char="⚫"/>
            </a:pPr>
            <a:r>
              <a:rPr lang="en-US"/>
              <a:t>Syntax for declaring objects is as follows :</a:t>
            </a:r>
            <a:endParaRPr/>
          </a:p>
          <a:p>
            <a:pPr marL="274320" lvl="0" indent="-274320" algn="l" rtl="0">
              <a:spcBef>
                <a:spcPts val="580"/>
              </a:spcBef>
              <a:spcAft>
                <a:spcPts val="0"/>
              </a:spcAft>
              <a:buSzPts val="2210"/>
              <a:buNone/>
            </a:pPr>
            <a:r>
              <a:rPr lang="en-US"/>
              <a:t>	&lt;class name&gt; &lt;obj_name1&gt;,&lt;obj_name2&gt;, …, &lt;obj_name1&gt;;</a:t>
            </a:r>
            <a:endParaRPr/>
          </a:p>
          <a:p>
            <a:pPr marL="274320" lvl="0" indent="-274320" algn="l" rtl="0">
              <a:spcBef>
                <a:spcPts val="580"/>
              </a:spcBef>
              <a:spcAft>
                <a:spcPts val="0"/>
              </a:spcAft>
              <a:buSzPts val="2210"/>
              <a:buNone/>
            </a:pPr>
            <a:r>
              <a:rPr lang="en-US"/>
              <a:t>Example: for class test the objects can be created as follows:</a:t>
            </a:r>
            <a:endParaRPr/>
          </a:p>
          <a:p>
            <a:pPr marL="274320" lvl="0" indent="-274320" algn="l" rtl="0">
              <a:spcBef>
                <a:spcPts val="580"/>
              </a:spcBef>
              <a:spcAft>
                <a:spcPts val="0"/>
              </a:spcAft>
              <a:buSzPts val="2210"/>
              <a:buNone/>
            </a:pPr>
            <a:r>
              <a:rPr lang="en-US">
                <a:solidFill>
                  <a:srgbClr val="FF0000"/>
                </a:solidFill>
              </a:rPr>
              <a:t>test t1,t2,…tn;</a:t>
            </a:r>
            <a:endParaRPr/>
          </a:p>
          <a:p>
            <a:pPr marL="274320" lvl="0" indent="-274320" algn="l" rtl="0">
              <a:spcBef>
                <a:spcPts val="580"/>
              </a:spcBef>
              <a:spcAft>
                <a:spcPts val="0"/>
              </a:spcAft>
              <a:buSzPts val="2210"/>
              <a:buNone/>
            </a:pP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9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Characteristics of objects:</a:t>
            </a:r>
            <a:endParaRPr/>
          </a:p>
        </p:txBody>
      </p:sp>
      <p:sp>
        <p:nvSpPr>
          <p:cNvPr id="990" name="Google Shape;990;p9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It can have its own copy of data members.</a:t>
            </a:r>
            <a:endParaRPr/>
          </a:p>
          <a:p>
            <a:pPr marL="274320" lvl="0" indent="-274320" algn="l" rtl="0">
              <a:spcBef>
                <a:spcPts val="580"/>
              </a:spcBef>
              <a:spcAft>
                <a:spcPts val="0"/>
              </a:spcAft>
              <a:buSzPts val="2210"/>
              <a:buChar char="⚫"/>
            </a:pPr>
            <a:r>
              <a:rPr lang="en-US"/>
              <a:t>The scope of an object is determined by the place in which the object is defined.</a:t>
            </a:r>
            <a:endParaRPr/>
          </a:p>
          <a:p>
            <a:pPr marL="274320" lvl="0" indent="-274320" algn="l" rtl="0">
              <a:spcBef>
                <a:spcPts val="580"/>
              </a:spcBef>
              <a:spcAft>
                <a:spcPts val="0"/>
              </a:spcAft>
              <a:buSzPts val="2210"/>
              <a:buChar char="⚫"/>
            </a:pPr>
            <a:r>
              <a:rPr lang="en-US"/>
              <a:t>It can be  passed to a function like normal variables.</a:t>
            </a:r>
            <a:endParaRPr/>
          </a:p>
          <a:p>
            <a:pPr marL="274320" lvl="0" indent="-274320" algn="l" rtl="0">
              <a:spcBef>
                <a:spcPts val="580"/>
              </a:spcBef>
              <a:spcAft>
                <a:spcPts val="0"/>
              </a:spcAft>
              <a:buSzPts val="2210"/>
              <a:buChar char="⚫"/>
            </a:pPr>
            <a:r>
              <a:rPr lang="en-US"/>
              <a:t>The members of the class can accessed by the object using the object to </a:t>
            </a:r>
            <a:r>
              <a:rPr lang="en-US" sz="2800" i="1"/>
              <a:t>member access operator </a:t>
            </a:r>
            <a:r>
              <a:rPr lang="en-US"/>
              <a:t>or</a:t>
            </a:r>
            <a:r>
              <a:rPr lang="en-US" sz="2800" i="1"/>
              <a:t> dot operator(.).</a:t>
            </a:r>
            <a:endParaRPr sz="2800" i="1"/>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94"/>
          <p:cNvSpPr txBox="1">
            <a:spLocks noGrp="1"/>
          </p:cNvSpPr>
          <p:nvPr>
            <p:ph type="title"/>
          </p:nvPr>
        </p:nvSpPr>
        <p:spPr>
          <a:xfrm>
            <a:off x="990600" y="0"/>
            <a:ext cx="7772400" cy="8382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Example</a:t>
            </a:r>
            <a:endParaRPr/>
          </a:p>
        </p:txBody>
      </p:sp>
      <p:sp>
        <p:nvSpPr>
          <p:cNvPr id="996" name="Google Shape;996;p94"/>
          <p:cNvSpPr txBox="1">
            <a:spLocks noGrp="1"/>
          </p:cNvSpPr>
          <p:nvPr>
            <p:ph type="body" idx="1"/>
          </p:nvPr>
        </p:nvSpPr>
        <p:spPr>
          <a:xfrm>
            <a:off x="533400" y="701435"/>
            <a:ext cx="3810000" cy="4876800"/>
          </a:xfrm>
          <a:prstGeom prst="rect">
            <a:avLst/>
          </a:prstGeom>
          <a:noFill/>
          <a:ln>
            <a:noFill/>
          </a:ln>
        </p:spPr>
        <p:txBody>
          <a:bodyPr spcFirstLastPara="1" wrap="square" lIns="91425" tIns="45700" rIns="91425" bIns="45700" anchor="t" anchorCtr="0">
            <a:normAutofit fontScale="25000" lnSpcReduction="20000"/>
          </a:bodyPr>
          <a:lstStyle/>
          <a:p>
            <a:pPr marL="274320" lvl="0" indent="-274320" algn="l" rtl="0">
              <a:lnSpc>
                <a:spcPct val="120000"/>
              </a:lnSpc>
              <a:spcBef>
                <a:spcPts val="0"/>
              </a:spcBef>
              <a:spcAft>
                <a:spcPts val="0"/>
              </a:spcAft>
              <a:buSzPct val="85000"/>
              <a:buNone/>
            </a:pPr>
            <a:r>
              <a:rPr lang="en-US" sz="8400"/>
              <a:t>class test		</a:t>
            </a:r>
            <a:endParaRPr/>
          </a:p>
          <a:p>
            <a:pPr marL="274320" lvl="0" indent="-274320" algn="l" rtl="0">
              <a:lnSpc>
                <a:spcPct val="120000"/>
              </a:lnSpc>
              <a:spcBef>
                <a:spcPts val="0"/>
              </a:spcBef>
              <a:spcAft>
                <a:spcPts val="0"/>
              </a:spcAft>
              <a:buSzPct val="85000"/>
              <a:buNone/>
            </a:pPr>
            <a:r>
              <a:rPr lang="en-US" sz="8400"/>
              <a:t>{  private :</a:t>
            </a:r>
            <a:endParaRPr/>
          </a:p>
          <a:p>
            <a:pPr marL="274320" lvl="0" indent="-274320" algn="l" rtl="0">
              <a:lnSpc>
                <a:spcPct val="120000"/>
              </a:lnSpc>
              <a:spcBef>
                <a:spcPts val="0"/>
              </a:spcBef>
              <a:spcAft>
                <a:spcPts val="0"/>
              </a:spcAft>
              <a:buSzPct val="85000"/>
              <a:buNone/>
            </a:pPr>
            <a:r>
              <a:rPr lang="en-US" sz="8400"/>
              <a:t>		</a:t>
            </a:r>
            <a:endParaRPr/>
          </a:p>
          <a:p>
            <a:pPr marL="274320" lvl="0" indent="-274320" algn="l" rtl="0">
              <a:lnSpc>
                <a:spcPct val="120000"/>
              </a:lnSpc>
              <a:spcBef>
                <a:spcPts val="0"/>
              </a:spcBef>
              <a:spcAft>
                <a:spcPts val="0"/>
              </a:spcAft>
              <a:buSzPct val="85000"/>
              <a:buNone/>
            </a:pPr>
            <a:r>
              <a:rPr lang="en-US" sz="8400"/>
              <a:t>	int a;			</a:t>
            </a:r>
            <a:endParaRPr/>
          </a:p>
          <a:p>
            <a:pPr marL="274320" lvl="0" indent="-274320" algn="l" rtl="0">
              <a:lnSpc>
                <a:spcPct val="120000"/>
              </a:lnSpc>
              <a:spcBef>
                <a:spcPts val="0"/>
              </a:spcBef>
              <a:spcAft>
                <a:spcPts val="0"/>
              </a:spcAft>
              <a:buSzPct val="85000"/>
              <a:buNone/>
            </a:pPr>
            <a:r>
              <a:rPr lang="en-US" sz="8400"/>
              <a:t>	int b;	</a:t>
            </a:r>
            <a:endParaRPr/>
          </a:p>
          <a:p>
            <a:pPr marL="274320" lvl="0" indent="-274320" algn="l" rtl="0">
              <a:lnSpc>
                <a:spcPct val="120000"/>
              </a:lnSpc>
              <a:spcBef>
                <a:spcPts val="0"/>
              </a:spcBef>
              <a:spcAft>
                <a:spcPts val="0"/>
              </a:spcAft>
              <a:buSzPct val="85000"/>
              <a:buNone/>
            </a:pPr>
            <a:r>
              <a:rPr lang="en-US" sz="8400"/>
              <a:t>public:			</a:t>
            </a:r>
            <a:endParaRPr/>
          </a:p>
          <a:p>
            <a:pPr marL="274320" lvl="0" indent="-274320" algn="l" rtl="0">
              <a:lnSpc>
                <a:spcPct val="120000"/>
              </a:lnSpc>
              <a:spcBef>
                <a:spcPts val="0"/>
              </a:spcBef>
              <a:spcAft>
                <a:spcPts val="0"/>
              </a:spcAft>
              <a:buSzPct val="85000"/>
              <a:buNone/>
            </a:pPr>
            <a:r>
              <a:rPr lang="en-US" sz="8400"/>
              <a:t>	void set_data(int x, int y)</a:t>
            </a:r>
            <a:endParaRPr/>
          </a:p>
          <a:p>
            <a:pPr marL="274320" lvl="0" indent="-274320" algn="l" rtl="0">
              <a:lnSpc>
                <a:spcPct val="120000"/>
              </a:lnSpc>
              <a:spcBef>
                <a:spcPts val="0"/>
              </a:spcBef>
              <a:spcAft>
                <a:spcPts val="0"/>
              </a:spcAft>
              <a:buSzPct val="85000"/>
              <a:buNone/>
            </a:pPr>
            <a:r>
              <a:rPr lang="en-US" sz="8400"/>
              <a:t>	{</a:t>
            </a:r>
            <a:endParaRPr/>
          </a:p>
          <a:p>
            <a:pPr marL="274320" lvl="0" indent="-274320" algn="l" rtl="0">
              <a:lnSpc>
                <a:spcPct val="120000"/>
              </a:lnSpc>
              <a:spcBef>
                <a:spcPts val="0"/>
              </a:spcBef>
              <a:spcAft>
                <a:spcPts val="0"/>
              </a:spcAft>
              <a:buSzPct val="85000"/>
              <a:buNone/>
            </a:pPr>
            <a:r>
              <a:rPr lang="en-US" sz="8400"/>
              <a:t>		a=x;</a:t>
            </a:r>
            <a:endParaRPr/>
          </a:p>
          <a:p>
            <a:pPr marL="274320" lvl="0" indent="-274320" algn="l" rtl="0">
              <a:lnSpc>
                <a:spcPct val="120000"/>
              </a:lnSpc>
              <a:spcBef>
                <a:spcPts val="0"/>
              </a:spcBef>
              <a:spcAft>
                <a:spcPts val="0"/>
              </a:spcAft>
              <a:buSzPct val="85000"/>
              <a:buNone/>
            </a:pPr>
            <a:r>
              <a:rPr lang="en-US" sz="8400"/>
              <a:t>		b=y;</a:t>
            </a:r>
            <a:endParaRPr/>
          </a:p>
          <a:p>
            <a:pPr marL="274320" lvl="0" indent="-274320" algn="l" rtl="0">
              <a:lnSpc>
                <a:spcPct val="120000"/>
              </a:lnSpc>
              <a:spcBef>
                <a:spcPts val="0"/>
              </a:spcBef>
              <a:spcAft>
                <a:spcPts val="0"/>
              </a:spcAft>
              <a:buSzPct val="85000"/>
              <a:buNone/>
            </a:pPr>
            <a:r>
              <a:rPr lang="en-US" sz="8400"/>
              <a:t>	}</a:t>
            </a:r>
            <a:endParaRPr/>
          </a:p>
          <a:p>
            <a:pPr marL="274320" lvl="0" indent="-274320" algn="l" rtl="0">
              <a:lnSpc>
                <a:spcPct val="120000"/>
              </a:lnSpc>
              <a:spcBef>
                <a:spcPts val="0"/>
              </a:spcBef>
              <a:spcAft>
                <a:spcPts val="0"/>
              </a:spcAft>
              <a:buSzPct val="85000"/>
              <a:buNone/>
            </a:pPr>
            <a:r>
              <a:rPr lang="en-US" sz="8400"/>
              <a:t>	int  big()	{</a:t>
            </a:r>
            <a:endParaRPr/>
          </a:p>
          <a:p>
            <a:pPr marL="274320" lvl="0" indent="-274320" algn="l" rtl="0">
              <a:lnSpc>
                <a:spcPct val="120000"/>
              </a:lnSpc>
              <a:spcBef>
                <a:spcPts val="0"/>
              </a:spcBef>
              <a:spcAft>
                <a:spcPts val="0"/>
              </a:spcAft>
              <a:buSzPct val="85000"/>
              <a:buNone/>
            </a:pPr>
            <a:r>
              <a:rPr lang="en-US" sz="8400"/>
              <a:t>	if (a &gt; b)  return a;</a:t>
            </a:r>
            <a:endParaRPr/>
          </a:p>
          <a:p>
            <a:pPr marL="274320" lvl="0" indent="-274320" algn="l" rtl="0">
              <a:lnSpc>
                <a:spcPct val="120000"/>
              </a:lnSpc>
              <a:spcBef>
                <a:spcPts val="0"/>
              </a:spcBef>
              <a:spcAft>
                <a:spcPts val="0"/>
              </a:spcAft>
              <a:buSzPct val="85000"/>
              <a:buNone/>
            </a:pPr>
            <a:r>
              <a:rPr lang="en-US" sz="8400"/>
              <a:t>	else          return  b;</a:t>
            </a:r>
            <a:endParaRPr/>
          </a:p>
          <a:p>
            <a:pPr marL="274320" lvl="0" indent="-274320" algn="l" rtl="0">
              <a:lnSpc>
                <a:spcPct val="120000"/>
              </a:lnSpc>
              <a:spcBef>
                <a:spcPts val="0"/>
              </a:spcBef>
              <a:spcAft>
                <a:spcPts val="0"/>
              </a:spcAft>
              <a:buSzPct val="85000"/>
              <a:buNone/>
            </a:pPr>
            <a:r>
              <a:rPr lang="en-US" sz="8400"/>
              <a:t>	}</a:t>
            </a:r>
            <a:endParaRPr/>
          </a:p>
          <a:p>
            <a:pPr marL="274320" lvl="0" indent="-274320" algn="l" rtl="0">
              <a:lnSpc>
                <a:spcPct val="120000"/>
              </a:lnSpc>
              <a:spcBef>
                <a:spcPts val="0"/>
              </a:spcBef>
              <a:spcAft>
                <a:spcPts val="0"/>
              </a:spcAft>
              <a:buSzPct val="85000"/>
              <a:buNone/>
            </a:pPr>
            <a:r>
              <a:rPr lang="en-US" sz="8400"/>
              <a:t>}; </a:t>
            </a:r>
            <a:endParaRPr/>
          </a:p>
          <a:p>
            <a:pPr marL="274320" lvl="0" indent="-274320" algn="l" rtl="0">
              <a:lnSpc>
                <a:spcPct val="120000"/>
              </a:lnSpc>
              <a:spcBef>
                <a:spcPts val="0"/>
              </a:spcBef>
              <a:spcAft>
                <a:spcPts val="0"/>
              </a:spcAft>
              <a:buSzPct val="85000"/>
              <a:buNone/>
            </a:pPr>
            <a:endParaRPr/>
          </a:p>
        </p:txBody>
      </p:sp>
      <p:sp>
        <p:nvSpPr>
          <p:cNvPr id="997" name="Google Shape;997;p94"/>
          <p:cNvSpPr txBox="1"/>
          <p:nvPr/>
        </p:nvSpPr>
        <p:spPr>
          <a:xfrm>
            <a:off x="4267200" y="1052381"/>
            <a:ext cx="4876800" cy="3713324"/>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chemeClr val="dk1"/>
              </a:buClr>
              <a:buSzPts val="2200"/>
              <a:buFont typeface="Times New Roman"/>
              <a:buNone/>
            </a:pPr>
            <a:r>
              <a:rPr lang="en-US" sz="2200">
                <a:solidFill>
                  <a:schemeClr val="dk1"/>
                </a:solidFill>
                <a:latin typeface="Times New Roman"/>
                <a:ea typeface="Times New Roman"/>
                <a:cs typeface="Times New Roman"/>
                <a:sym typeface="Times New Roman"/>
              </a:rPr>
              <a:t>void main()</a:t>
            </a:r>
            <a:endParaRPr/>
          </a:p>
          <a:p>
            <a:pPr marL="0" marR="0" lvl="0" indent="0" algn="l" rtl="0">
              <a:lnSpc>
                <a:spcPct val="120000"/>
              </a:lnSpc>
              <a:spcBef>
                <a:spcPts val="0"/>
              </a:spcBef>
              <a:spcAft>
                <a:spcPts val="0"/>
              </a:spcAft>
              <a:buClr>
                <a:schemeClr val="dk1"/>
              </a:buClr>
              <a:buSzPts val="2200"/>
              <a:buFont typeface="Times New Roman"/>
              <a:buNone/>
            </a:pPr>
            <a:r>
              <a:rPr lang="en-US" sz="2200">
                <a:solidFill>
                  <a:schemeClr val="dk1"/>
                </a:solidFill>
                <a:latin typeface="Times New Roman"/>
                <a:ea typeface="Times New Roman"/>
                <a:cs typeface="Times New Roman"/>
                <a:sym typeface="Times New Roman"/>
              </a:rPr>
              <a:t>{</a:t>
            </a:r>
            <a:endParaRPr/>
          </a:p>
          <a:p>
            <a:pPr marL="0" marR="0" lvl="0" indent="0" algn="l" rtl="0">
              <a:lnSpc>
                <a:spcPct val="120000"/>
              </a:lnSpc>
              <a:spcBef>
                <a:spcPts val="0"/>
              </a:spcBef>
              <a:spcAft>
                <a:spcPts val="0"/>
              </a:spcAft>
              <a:buClr>
                <a:schemeClr val="dk1"/>
              </a:buClr>
              <a:buSzPts val="2200"/>
              <a:buFont typeface="Times New Roman"/>
              <a:buNone/>
            </a:pPr>
            <a:r>
              <a:rPr lang="en-US" sz="2200">
                <a:solidFill>
                  <a:schemeClr val="dk1"/>
                </a:solidFill>
                <a:latin typeface="Times New Roman"/>
                <a:ea typeface="Times New Roman"/>
                <a:cs typeface="Times New Roman"/>
                <a:sym typeface="Times New Roman"/>
              </a:rPr>
              <a:t>test t;</a:t>
            </a:r>
            <a:endParaRPr/>
          </a:p>
          <a:p>
            <a:pPr marL="0" marR="0" lvl="0" indent="0" algn="l" rtl="0">
              <a:lnSpc>
                <a:spcPct val="120000"/>
              </a:lnSpc>
              <a:spcBef>
                <a:spcPts val="0"/>
              </a:spcBef>
              <a:spcAft>
                <a:spcPts val="0"/>
              </a:spcAft>
              <a:buClr>
                <a:schemeClr val="dk1"/>
              </a:buClr>
              <a:buSzPts val="2200"/>
              <a:buFont typeface="Times New Roman"/>
              <a:buNone/>
            </a:pPr>
            <a:r>
              <a:rPr lang="en-US" sz="2200">
                <a:solidFill>
                  <a:schemeClr val="dk1"/>
                </a:solidFill>
                <a:latin typeface="Times New Roman"/>
                <a:ea typeface="Times New Roman"/>
                <a:cs typeface="Times New Roman"/>
                <a:sym typeface="Times New Roman"/>
              </a:rPr>
              <a:t>int a,b; </a:t>
            </a:r>
            <a:endParaRPr/>
          </a:p>
          <a:p>
            <a:pPr marL="0" marR="0" lvl="0" indent="0" algn="l" rtl="0">
              <a:lnSpc>
                <a:spcPct val="120000"/>
              </a:lnSpc>
              <a:spcBef>
                <a:spcPts val="0"/>
              </a:spcBef>
              <a:spcAft>
                <a:spcPts val="0"/>
              </a:spcAft>
              <a:buClr>
                <a:schemeClr val="dk1"/>
              </a:buClr>
              <a:buSzPts val="2200"/>
              <a:buFont typeface="Times New Roman"/>
              <a:buNone/>
            </a:pPr>
            <a:r>
              <a:rPr lang="en-US" sz="2200">
                <a:solidFill>
                  <a:schemeClr val="dk1"/>
                </a:solidFill>
                <a:latin typeface="Times New Roman"/>
                <a:ea typeface="Times New Roman"/>
                <a:cs typeface="Times New Roman"/>
                <a:sym typeface="Times New Roman"/>
              </a:rPr>
              <a:t>cout&lt;&lt;“enter the two numbers” &lt;&lt; endl;</a:t>
            </a:r>
            <a:endParaRPr/>
          </a:p>
          <a:p>
            <a:pPr marL="0" marR="0" lvl="0" indent="0" algn="l" rtl="0">
              <a:lnSpc>
                <a:spcPct val="120000"/>
              </a:lnSpc>
              <a:spcBef>
                <a:spcPts val="0"/>
              </a:spcBef>
              <a:spcAft>
                <a:spcPts val="0"/>
              </a:spcAft>
              <a:buClr>
                <a:schemeClr val="dk1"/>
              </a:buClr>
              <a:buSzPts val="2200"/>
              <a:buFont typeface="Times New Roman"/>
              <a:buNone/>
            </a:pPr>
            <a:r>
              <a:rPr lang="en-US" sz="2200">
                <a:solidFill>
                  <a:schemeClr val="dk1"/>
                </a:solidFill>
                <a:latin typeface="Times New Roman"/>
                <a:ea typeface="Times New Roman"/>
                <a:cs typeface="Times New Roman"/>
                <a:sym typeface="Times New Roman"/>
              </a:rPr>
              <a:t>cin&gt;&gt; a &gt;&gt; b;</a:t>
            </a:r>
            <a:endParaRPr/>
          </a:p>
          <a:p>
            <a:pPr marL="0" marR="0" lvl="0" indent="0" algn="l" rtl="0">
              <a:lnSpc>
                <a:spcPct val="120000"/>
              </a:lnSpc>
              <a:spcBef>
                <a:spcPts val="0"/>
              </a:spcBef>
              <a:spcAft>
                <a:spcPts val="0"/>
              </a:spcAft>
              <a:buClr>
                <a:schemeClr val="dk1"/>
              </a:buClr>
              <a:buSzPts val="2200"/>
              <a:buFont typeface="Times New Roman"/>
              <a:buNone/>
            </a:pPr>
            <a:r>
              <a:rPr lang="en-US" sz="2200">
                <a:solidFill>
                  <a:schemeClr val="dk1"/>
                </a:solidFill>
                <a:latin typeface="Times New Roman"/>
                <a:ea typeface="Times New Roman"/>
                <a:cs typeface="Times New Roman"/>
                <a:sym typeface="Times New Roman"/>
              </a:rPr>
              <a:t>t.set_data(a,b);</a:t>
            </a:r>
            <a:endParaRPr/>
          </a:p>
          <a:p>
            <a:pPr marL="0" marR="0" lvl="0" indent="0" algn="l" rtl="0">
              <a:lnSpc>
                <a:spcPct val="120000"/>
              </a:lnSpc>
              <a:spcBef>
                <a:spcPts val="0"/>
              </a:spcBef>
              <a:spcAft>
                <a:spcPts val="0"/>
              </a:spcAft>
              <a:buClr>
                <a:schemeClr val="dk1"/>
              </a:buClr>
              <a:buSzPts val="2200"/>
              <a:buFont typeface="Times New Roman"/>
              <a:buNone/>
            </a:pPr>
            <a:r>
              <a:rPr lang="en-US" sz="2200">
                <a:solidFill>
                  <a:schemeClr val="dk1"/>
                </a:solidFill>
                <a:latin typeface="Times New Roman"/>
                <a:ea typeface="Times New Roman"/>
                <a:cs typeface="Times New Roman"/>
                <a:sym typeface="Times New Roman"/>
              </a:rPr>
              <a:t>cout&lt;&lt;“the largest number is ” &lt;&lt; t.big();</a:t>
            </a:r>
            <a:endParaRPr/>
          </a:p>
          <a:p>
            <a:pPr marL="0" marR="0" lvl="0" indent="0" algn="l" rtl="0">
              <a:lnSpc>
                <a:spcPct val="120000"/>
              </a:lnSpc>
              <a:spcBef>
                <a:spcPts val="0"/>
              </a:spcBef>
              <a:spcAft>
                <a:spcPts val="0"/>
              </a:spcAft>
              <a:buClr>
                <a:schemeClr val="dk1"/>
              </a:buClr>
              <a:buSzPts val="2200"/>
              <a:buFont typeface="Times New Roman"/>
              <a:buNone/>
            </a:pPr>
            <a:r>
              <a:rPr lang="en-US" sz="2200">
                <a:solidFill>
                  <a:schemeClr val="dk1"/>
                </a:solidFill>
                <a:latin typeface="Times New Roman"/>
                <a:ea typeface="Times New Roman"/>
                <a:cs typeface="Times New Roman"/>
                <a:sym typeface="Times New Roman"/>
              </a:rPr>
              <a:t>}</a:t>
            </a:r>
            <a:endParaRPr/>
          </a:p>
        </p:txBody>
      </p:sp>
      <p:cxnSp>
        <p:nvCxnSpPr>
          <p:cNvPr id="998" name="Google Shape;998;p94"/>
          <p:cNvCxnSpPr/>
          <p:nvPr/>
        </p:nvCxnSpPr>
        <p:spPr>
          <a:xfrm rot="-5400000" flipH="1">
            <a:off x="1219200" y="3460474"/>
            <a:ext cx="6172200" cy="76200"/>
          </a:xfrm>
          <a:prstGeom prst="straightConnector1">
            <a:avLst/>
          </a:prstGeom>
          <a:noFill/>
          <a:ln w="9525" cap="flat" cmpd="sng">
            <a:solidFill>
              <a:srgbClr val="396599"/>
            </a:solidFill>
            <a:prstDash val="solid"/>
            <a:round/>
            <a:headEnd type="none" w="sm" len="sm"/>
            <a:tailEnd type="none" w="sm" len="sm"/>
          </a:ln>
        </p:spPr>
      </p:cxn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9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Arial"/>
              <a:buNone/>
            </a:pPr>
            <a:r>
              <a:rPr lang="en-US"/>
              <a:t>More about classes</a:t>
            </a:r>
            <a:br>
              <a:rPr lang="en-US"/>
            </a:br>
            <a:endParaRPr/>
          </a:p>
        </p:txBody>
      </p:sp>
      <p:sp>
        <p:nvSpPr>
          <p:cNvPr id="1004" name="Google Shape;1004;p95"/>
          <p:cNvSpPr txBox="1">
            <a:spLocks noGrp="1"/>
          </p:cNvSpPr>
          <p:nvPr>
            <p:ph type="body" idx="1"/>
          </p:nvPr>
        </p:nvSpPr>
        <p:spPr>
          <a:xfrm>
            <a:off x="914400" y="914400"/>
            <a:ext cx="7772400" cy="5105400"/>
          </a:xfrm>
          <a:prstGeom prst="rect">
            <a:avLst/>
          </a:prstGeom>
          <a:noFill/>
          <a:ln>
            <a:noFill/>
          </a:ln>
        </p:spPr>
        <p:txBody>
          <a:bodyPr spcFirstLastPara="1" wrap="square" lIns="91425" tIns="45700" rIns="91425" bIns="45700" anchor="t" anchorCtr="0">
            <a:normAutofit fontScale="92500"/>
          </a:bodyPr>
          <a:lstStyle/>
          <a:p>
            <a:pPr marL="274320" lvl="0" indent="-274320" algn="l" rtl="0">
              <a:spcBef>
                <a:spcPts val="0"/>
              </a:spcBef>
              <a:spcAft>
                <a:spcPts val="0"/>
              </a:spcAft>
              <a:buSzPct val="85000"/>
              <a:buChar char="⚫"/>
            </a:pPr>
            <a:r>
              <a:rPr lang="en-US"/>
              <a:t>Its recommended to start the class name with an uppercase letter.</a:t>
            </a:r>
            <a:endParaRPr/>
          </a:p>
          <a:p>
            <a:pPr marL="274320" lvl="0" indent="-274320" algn="l" rtl="0">
              <a:spcBef>
                <a:spcPts val="580"/>
              </a:spcBef>
              <a:spcAft>
                <a:spcPts val="0"/>
              </a:spcAft>
              <a:buSzPct val="85000"/>
              <a:buChar char="⚫"/>
            </a:pPr>
            <a:r>
              <a:rPr lang="en-US"/>
              <a:t>If class name is made of more than one word, then first letter of each word must be in uppercase. </a:t>
            </a:r>
            <a:endParaRPr/>
          </a:p>
          <a:p>
            <a:pPr marL="274320" lvl="0" indent="-274320" algn="l" rtl="0">
              <a:spcBef>
                <a:spcPts val="580"/>
              </a:spcBef>
              <a:spcAft>
                <a:spcPts val="0"/>
              </a:spcAft>
              <a:buSzPct val="85000"/>
              <a:buNone/>
            </a:pPr>
            <a:r>
              <a:rPr lang="en-US"/>
              <a:t>Example     class Study</a:t>
            </a:r>
            <a:endParaRPr/>
          </a:p>
          <a:p>
            <a:pPr marL="274320" lvl="0" indent="-274320" algn="l" rtl="0">
              <a:spcBef>
                <a:spcPts val="580"/>
              </a:spcBef>
              <a:spcAft>
                <a:spcPts val="0"/>
              </a:spcAft>
              <a:buSzPct val="85000"/>
              <a:buChar char="⚫"/>
            </a:pPr>
            <a:r>
              <a:rPr lang="en-US"/>
              <a:t>Class in C++ are similar to structures in C, the only difference being, class  defaults to private access control, where as structure defaults to public.</a:t>
            </a:r>
            <a:endParaRPr/>
          </a:p>
          <a:p>
            <a:pPr marL="274320" lvl="0" indent="-274320" algn="l" rtl="0">
              <a:spcBef>
                <a:spcPts val="580"/>
              </a:spcBef>
              <a:spcAft>
                <a:spcPts val="0"/>
              </a:spcAft>
              <a:buSzPct val="85000"/>
              <a:buChar char="⚫"/>
            </a:pPr>
            <a:r>
              <a:rPr lang="en-US"/>
              <a:t> All the features of OOPS, revolve around classes in C++. Inheritance,  Encapsulation, Abstraction etc.</a:t>
            </a:r>
            <a:endParaRPr/>
          </a:p>
          <a:p>
            <a:pPr marL="274320" lvl="0" indent="-274320" algn="l" rtl="0">
              <a:spcBef>
                <a:spcPts val="580"/>
              </a:spcBef>
              <a:spcAft>
                <a:spcPts val="0"/>
              </a:spcAft>
              <a:buSzPct val="85000"/>
              <a:buChar char="⚫"/>
            </a:pPr>
            <a:r>
              <a:rPr lang="en-US"/>
              <a:t>Objects of class holds separate copies of data members. We can create as many  objects of a class as we need</a:t>
            </a:r>
            <a:endParaRPr/>
          </a:p>
          <a:p>
            <a:pPr marL="274320" lvl="0" indent="-274320" algn="l" rtl="0">
              <a:spcBef>
                <a:spcPts val="580"/>
              </a:spcBef>
              <a:spcAft>
                <a:spcPts val="0"/>
              </a:spcAft>
              <a:buSzPct val="85000"/>
              <a:buNone/>
            </a:pP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9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Access control in classes</a:t>
            </a:r>
            <a:endParaRPr/>
          </a:p>
        </p:txBody>
      </p:sp>
      <p:sp>
        <p:nvSpPr>
          <p:cNvPr id="1010" name="Google Shape;1010;p96"/>
          <p:cNvSpPr txBox="1">
            <a:spLocks noGrp="1"/>
          </p:cNvSpPr>
          <p:nvPr>
            <p:ph type="body" idx="1"/>
          </p:nvPr>
        </p:nvSpPr>
        <p:spPr>
          <a:xfrm>
            <a:off x="457200" y="1447800"/>
            <a:ext cx="8229600" cy="5181600"/>
          </a:xfrm>
          <a:prstGeom prst="rect">
            <a:avLst/>
          </a:prstGeom>
          <a:noFill/>
          <a:ln>
            <a:noFill/>
          </a:ln>
        </p:spPr>
        <p:txBody>
          <a:bodyPr spcFirstLastPara="1" wrap="square" lIns="91425" tIns="45700" rIns="91425" bIns="45700" anchor="t" anchorCtr="0">
            <a:normAutofit fontScale="62500" lnSpcReduction="20000"/>
          </a:bodyPr>
          <a:lstStyle/>
          <a:p>
            <a:pPr marL="274320" lvl="0" indent="-274320" algn="l" rtl="0">
              <a:spcBef>
                <a:spcPts val="0"/>
              </a:spcBef>
              <a:spcAft>
                <a:spcPts val="0"/>
              </a:spcAft>
              <a:buSzPct val="85000"/>
              <a:buChar char="⚫"/>
            </a:pPr>
            <a:r>
              <a:rPr lang="en-US" sz="3400"/>
              <a:t>public   </a:t>
            </a:r>
            <a:endParaRPr/>
          </a:p>
          <a:p>
            <a:pPr marL="274320" lvl="0" indent="-274320" algn="l" rtl="0">
              <a:spcBef>
                <a:spcPts val="580"/>
              </a:spcBef>
              <a:spcAft>
                <a:spcPts val="0"/>
              </a:spcAft>
              <a:buSzPct val="85000"/>
              <a:buChar char="⚫"/>
            </a:pPr>
            <a:r>
              <a:rPr lang="en-US" sz="3400"/>
              <a:t>private </a:t>
            </a:r>
            <a:endParaRPr/>
          </a:p>
          <a:p>
            <a:pPr marL="274320" lvl="0" indent="-274320" algn="l" rtl="0">
              <a:spcBef>
                <a:spcPts val="580"/>
              </a:spcBef>
              <a:spcAft>
                <a:spcPts val="0"/>
              </a:spcAft>
              <a:buSzPct val="85000"/>
              <a:buChar char="⚫"/>
            </a:pPr>
            <a:r>
              <a:rPr lang="en-US" sz="3400"/>
              <a:t>protected </a:t>
            </a:r>
            <a:endParaRPr/>
          </a:p>
          <a:p>
            <a:pPr marL="274320" lvl="0" indent="-274320" algn="l" rtl="0">
              <a:spcBef>
                <a:spcPts val="580"/>
              </a:spcBef>
              <a:spcAft>
                <a:spcPts val="0"/>
              </a:spcAft>
              <a:buSzPct val="85000"/>
              <a:buNone/>
            </a:pPr>
            <a:r>
              <a:rPr lang="en-US" sz="3400"/>
              <a:t>These access specifiers are used to set boundaries for availability of   members of class be it data members or member function</a:t>
            </a:r>
            <a:endParaRPr/>
          </a:p>
          <a:p>
            <a:pPr marL="274320" lvl="0" indent="-274320" algn="l" rtl="0">
              <a:spcBef>
                <a:spcPts val="580"/>
              </a:spcBef>
              <a:spcAft>
                <a:spcPts val="0"/>
              </a:spcAft>
              <a:buSzPct val="85000"/>
              <a:buNone/>
            </a:pPr>
            <a:endParaRPr sz="3400"/>
          </a:p>
          <a:p>
            <a:pPr marL="274320" lvl="0" indent="-274320" algn="l" rtl="0">
              <a:spcBef>
                <a:spcPts val="580"/>
              </a:spcBef>
              <a:spcAft>
                <a:spcPts val="0"/>
              </a:spcAft>
              <a:buSzPct val="85000"/>
              <a:buChar char="⚫"/>
            </a:pPr>
            <a:r>
              <a:rPr lang="en-US" sz="3400"/>
              <a:t>Public :   A public member is accessible from anywhere outside the class but within a program. </a:t>
            </a:r>
            <a:endParaRPr/>
          </a:p>
          <a:p>
            <a:pPr marL="274320" lvl="0" indent="-159623" algn="l" rtl="0">
              <a:spcBef>
                <a:spcPts val="580"/>
              </a:spcBef>
              <a:spcAft>
                <a:spcPts val="0"/>
              </a:spcAft>
              <a:buSzPct val="85000"/>
              <a:buNone/>
            </a:pPr>
            <a:endParaRPr sz="3400"/>
          </a:p>
          <a:p>
            <a:pPr marL="274320" lvl="0" indent="-274320" algn="l" rtl="0">
              <a:spcBef>
                <a:spcPts val="580"/>
              </a:spcBef>
              <a:spcAft>
                <a:spcPts val="0"/>
              </a:spcAft>
              <a:buSzPct val="85000"/>
              <a:buChar char="⚫"/>
            </a:pPr>
            <a:r>
              <a:rPr lang="en-US" sz="3400"/>
              <a:t>private :   A private member variable or function cannot be accessed, or  even viewed from outside the class. Only the class and friend functions can access private members.</a:t>
            </a:r>
            <a:endParaRPr/>
          </a:p>
          <a:p>
            <a:pPr marL="274320" lvl="0" indent="-159623" algn="l" rtl="0">
              <a:spcBef>
                <a:spcPts val="580"/>
              </a:spcBef>
              <a:spcAft>
                <a:spcPts val="0"/>
              </a:spcAft>
              <a:buSzPct val="85000"/>
              <a:buNone/>
            </a:pPr>
            <a:endParaRPr sz="3400"/>
          </a:p>
          <a:p>
            <a:pPr marL="274320" lvl="0" indent="-274320" algn="l" rtl="0">
              <a:spcBef>
                <a:spcPts val="580"/>
              </a:spcBef>
              <a:spcAft>
                <a:spcPts val="0"/>
              </a:spcAft>
              <a:buSzPct val="85000"/>
              <a:buChar char="⚫"/>
            </a:pPr>
            <a:r>
              <a:rPr lang="en-US" sz="3400"/>
              <a:t>protected :  A protected member variable or function is very similar to a  private member but it provided one additional benefit that they can be  accessed in child classes which are called derived classes</a:t>
            </a:r>
            <a:endParaRPr/>
          </a:p>
          <a:p>
            <a:pPr marL="274320" lvl="0" indent="-274320" algn="l" rtl="0">
              <a:spcBef>
                <a:spcPts val="580"/>
              </a:spcBef>
              <a:spcAft>
                <a:spcPts val="0"/>
              </a:spcAft>
              <a:buSzPct val="85000"/>
              <a:buNone/>
            </a:pP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9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Access Specifiers</a:t>
            </a:r>
            <a:endParaRPr/>
          </a:p>
        </p:txBody>
      </p:sp>
      <p:sp>
        <p:nvSpPr>
          <p:cNvPr id="1016" name="Google Shape;1016;p9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CS1 Lesson 13 -- Introduction to Classes</a:t>
            </a:r>
            <a:endParaRPr/>
          </a:p>
        </p:txBody>
      </p:sp>
      <p:sp>
        <p:nvSpPr>
          <p:cNvPr id="1017" name="Google Shape;1017;p9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97</a:t>
            </a:fld>
            <a:endParaRPr/>
          </a:p>
        </p:txBody>
      </p:sp>
      <p:pic>
        <p:nvPicPr>
          <p:cNvPr id="1018" name="Google Shape;1018;p97"/>
          <p:cNvPicPr preferRelativeResize="0">
            <a:picLocks noGrp="1"/>
          </p:cNvPicPr>
          <p:nvPr>
            <p:ph type="body" idx="1"/>
          </p:nvPr>
        </p:nvPicPr>
        <p:blipFill rotWithShape="1">
          <a:blip r:embed="rId3">
            <a:alphaModFix/>
          </a:blip>
          <a:srcRect/>
          <a:stretch/>
        </p:blipFill>
        <p:spPr>
          <a:xfrm>
            <a:off x="1619342" y="1676400"/>
            <a:ext cx="6000658" cy="4444175"/>
          </a:xfrm>
          <a:prstGeom prst="rect">
            <a:avLst/>
          </a:prstGeom>
          <a:noFill/>
          <a:ln>
            <a:noFill/>
          </a:ln>
        </p:spPr>
      </p:pic>
      <p:sp>
        <p:nvSpPr>
          <p:cNvPr id="1019" name="Google Shape;1019;p97"/>
          <p:cNvSpPr/>
          <p:nvPr/>
        </p:nvSpPr>
        <p:spPr>
          <a:xfrm>
            <a:off x="2880518" y="2801143"/>
            <a:ext cx="2529681" cy="704057"/>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0" name="Google Shape;1020;p97"/>
          <p:cNvSpPr txBox="1"/>
          <p:nvPr/>
        </p:nvSpPr>
        <p:spPr>
          <a:xfrm>
            <a:off x="5210969" y="1750218"/>
            <a:ext cx="2787650"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Arial"/>
                <a:ea typeface="Arial"/>
                <a:cs typeface="Arial"/>
                <a:sym typeface="Arial"/>
              </a:rPr>
              <a:t>Private Members</a:t>
            </a:r>
            <a:endParaRPr/>
          </a:p>
        </p:txBody>
      </p:sp>
      <p:cxnSp>
        <p:nvCxnSpPr>
          <p:cNvPr id="1021" name="Google Shape;1021;p97"/>
          <p:cNvCxnSpPr/>
          <p:nvPr/>
        </p:nvCxnSpPr>
        <p:spPr>
          <a:xfrm flipH="1">
            <a:off x="4952207" y="2131218"/>
            <a:ext cx="304800" cy="609600"/>
          </a:xfrm>
          <a:prstGeom prst="straightConnector1">
            <a:avLst/>
          </a:prstGeom>
          <a:noFill/>
          <a:ln w="28575" cap="flat" cmpd="sng">
            <a:solidFill>
              <a:srgbClr val="FF0000"/>
            </a:solidFill>
            <a:prstDash val="solid"/>
            <a:round/>
            <a:headEnd type="none" w="med" len="med"/>
            <a:tailEnd type="triangle" w="med" len="med"/>
          </a:ln>
        </p:spPr>
      </p:cxnSp>
      <p:sp>
        <p:nvSpPr>
          <p:cNvPr id="1022" name="Google Shape;1022;p97"/>
          <p:cNvSpPr/>
          <p:nvPr/>
        </p:nvSpPr>
        <p:spPr>
          <a:xfrm>
            <a:off x="2880519" y="3886200"/>
            <a:ext cx="4739481" cy="1828799"/>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3" name="Google Shape;1023;p97"/>
          <p:cNvSpPr txBox="1"/>
          <p:nvPr/>
        </p:nvSpPr>
        <p:spPr>
          <a:xfrm>
            <a:off x="6049169" y="2801143"/>
            <a:ext cx="2895600"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Arial"/>
                <a:ea typeface="Arial"/>
                <a:cs typeface="Arial"/>
                <a:sym typeface="Arial"/>
              </a:rPr>
              <a:t>Public Members</a:t>
            </a:r>
            <a:endParaRPr/>
          </a:p>
        </p:txBody>
      </p:sp>
      <p:cxnSp>
        <p:nvCxnSpPr>
          <p:cNvPr id="1024" name="Google Shape;1024;p97"/>
          <p:cNvCxnSpPr/>
          <p:nvPr/>
        </p:nvCxnSpPr>
        <p:spPr>
          <a:xfrm flipH="1">
            <a:off x="5744369" y="3167856"/>
            <a:ext cx="366713" cy="42545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9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Private Members</a:t>
            </a:r>
            <a:endParaRPr/>
          </a:p>
        </p:txBody>
      </p:sp>
      <p:sp>
        <p:nvSpPr>
          <p:cNvPr id="1030" name="Google Shape;1030;p98"/>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2210"/>
              <a:buChar char="⚫"/>
            </a:pPr>
            <a:r>
              <a:rPr lang="en-US"/>
              <a:t>Making data members </a:t>
            </a:r>
            <a:r>
              <a:rPr lang="en-US">
                <a:latin typeface="Courier New"/>
                <a:ea typeface="Courier New"/>
                <a:cs typeface="Courier New"/>
                <a:sym typeface="Courier New"/>
              </a:rPr>
              <a:t>private</a:t>
            </a:r>
            <a:r>
              <a:rPr lang="en-US"/>
              <a:t> provides data protection</a:t>
            </a:r>
            <a:br>
              <a:rPr lang="en-US"/>
            </a:br>
            <a:endParaRPr/>
          </a:p>
          <a:p>
            <a:pPr marL="274320" lvl="0" indent="-274320" algn="l" rtl="0">
              <a:lnSpc>
                <a:spcPct val="90000"/>
              </a:lnSpc>
              <a:spcBef>
                <a:spcPts val="580"/>
              </a:spcBef>
              <a:spcAft>
                <a:spcPts val="0"/>
              </a:spcAft>
              <a:buSzPts val="2210"/>
              <a:buChar char="⚫"/>
            </a:pPr>
            <a:r>
              <a:rPr lang="en-US"/>
              <a:t>Data can be accessed only through </a:t>
            </a:r>
            <a:r>
              <a:rPr lang="en-US">
                <a:latin typeface="Courier New"/>
                <a:ea typeface="Courier New"/>
                <a:cs typeface="Courier New"/>
                <a:sym typeface="Courier New"/>
              </a:rPr>
              <a:t>public</a:t>
            </a:r>
            <a:r>
              <a:rPr lang="en-US"/>
              <a:t> functions</a:t>
            </a:r>
            <a:br>
              <a:rPr lang="en-US"/>
            </a:br>
            <a:endParaRPr/>
          </a:p>
          <a:p>
            <a:pPr marL="274320" lvl="0" indent="-274320" algn="l" rtl="0">
              <a:lnSpc>
                <a:spcPct val="90000"/>
              </a:lnSpc>
              <a:spcBef>
                <a:spcPts val="580"/>
              </a:spcBef>
              <a:spcAft>
                <a:spcPts val="0"/>
              </a:spcAft>
              <a:buSzPts val="2210"/>
              <a:buChar char="⚫"/>
            </a:pPr>
            <a:r>
              <a:rPr lang="en-US"/>
              <a:t>Public functions define the class’s public interface</a:t>
            </a:r>
            <a:endParaRPr/>
          </a:p>
          <a:p>
            <a:pPr marL="274320" lvl="0" indent="-133985" algn="l" rtl="0">
              <a:spcBef>
                <a:spcPts val="580"/>
              </a:spcBef>
              <a:spcAft>
                <a:spcPts val="0"/>
              </a:spcAft>
              <a:buSzPts val="2210"/>
              <a:buNone/>
            </a:pPr>
            <a:endParaRPr/>
          </a:p>
        </p:txBody>
      </p:sp>
      <p:sp>
        <p:nvSpPr>
          <p:cNvPr id="1031" name="Google Shape;1031;p9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CS1 Lesson 13 -- Introduction to Classes</a:t>
            </a:r>
            <a:endParaRPr/>
          </a:p>
        </p:txBody>
      </p:sp>
      <p:sp>
        <p:nvSpPr>
          <p:cNvPr id="1032" name="Google Shape;1032;p9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98</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9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Arial"/>
              <a:buNone/>
            </a:pPr>
            <a:r>
              <a:rPr lang="en-US"/>
              <a:t>Example for int, float in class</a:t>
            </a:r>
            <a:endParaRPr/>
          </a:p>
        </p:txBody>
      </p:sp>
      <p:sp>
        <p:nvSpPr>
          <p:cNvPr id="1038" name="Google Shape;1038;p99"/>
          <p:cNvSpPr txBox="1">
            <a:spLocks noGrp="1"/>
          </p:cNvSpPr>
          <p:nvPr>
            <p:ph type="body" idx="1"/>
          </p:nvPr>
        </p:nvSpPr>
        <p:spPr>
          <a:xfrm>
            <a:off x="914400" y="1447800"/>
            <a:ext cx="3048000" cy="4572000"/>
          </a:xfrm>
          <a:prstGeom prst="rect">
            <a:avLst/>
          </a:prstGeom>
          <a:noFill/>
          <a:ln>
            <a:noFill/>
          </a:ln>
        </p:spPr>
        <p:txBody>
          <a:bodyPr spcFirstLastPara="1" wrap="square" lIns="91425" tIns="45700" rIns="91425" bIns="45700" anchor="t" anchorCtr="0">
            <a:normAutofit fontScale="62500" lnSpcReduction="20000"/>
          </a:bodyPr>
          <a:lstStyle/>
          <a:p>
            <a:pPr marL="274320" lvl="0" indent="-274320" algn="l" rtl="0">
              <a:lnSpc>
                <a:spcPct val="120000"/>
              </a:lnSpc>
              <a:spcBef>
                <a:spcPts val="0"/>
              </a:spcBef>
              <a:spcAft>
                <a:spcPts val="0"/>
              </a:spcAft>
              <a:buSzPct val="85000"/>
              <a:buNone/>
            </a:pPr>
            <a:r>
              <a:rPr lang="en-US" sz="3500"/>
              <a:t>#include &lt;iostream&gt;</a:t>
            </a:r>
            <a:endParaRPr/>
          </a:p>
          <a:p>
            <a:pPr marL="274320" lvl="0" indent="-274320" algn="l" rtl="0">
              <a:lnSpc>
                <a:spcPct val="120000"/>
              </a:lnSpc>
              <a:spcBef>
                <a:spcPts val="0"/>
              </a:spcBef>
              <a:spcAft>
                <a:spcPts val="0"/>
              </a:spcAft>
              <a:buSzPct val="85000"/>
              <a:buNone/>
            </a:pPr>
            <a:r>
              <a:rPr lang="en-US" sz="3500"/>
              <a:t>using namespace std;</a:t>
            </a:r>
            <a:endParaRPr/>
          </a:p>
          <a:p>
            <a:pPr marL="274320" lvl="0" indent="-274320" algn="l" rtl="0">
              <a:lnSpc>
                <a:spcPct val="120000"/>
              </a:lnSpc>
              <a:spcBef>
                <a:spcPts val="0"/>
              </a:spcBef>
              <a:spcAft>
                <a:spcPts val="0"/>
              </a:spcAft>
              <a:buSzPct val="85000"/>
              <a:buNone/>
            </a:pPr>
            <a:r>
              <a:rPr lang="en-US" sz="3500"/>
              <a:t>class temp</a:t>
            </a:r>
            <a:endParaRPr/>
          </a:p>
          <a:p>
            <a:pPr marL="274320" lvl="0" indent="-274320" algn="l" rtl="0">
              <a:lnSpc>
                <a:spcPct val="120000"/>
              </a:lnSpc>
              <a:spcBef>
                <a:spcPts val="0"/>
              </a:spcBef>
              <a:spcAft>
                <a:spcPts val="0"/>
              </a:spcAft>
              <a:buSzPct val="85000"/>
              <a:buNone/>
            </a:pPr>
            <a:r>
              <a:rPr lang="en-US" sz="3500"/>
              <a:t>{</a:t>
            </a:r>
            <a:endParaRPr/>
          </a:p>
          <a:p>
            <a:pPr marL="274320" lvl="0" indent="-274320" algn="l" rtl="0">
              <a:lnSpc>
                <a:spcPct val="120000"/>
              </a:lnSpc>
              <a:spcBef>
                <a:spcPts val="0"/>
              </a:spcBef>
              <a:spcAft>
                <a:spcPts val="0"/>
              </a:spcAft>
              <a:buSzPct val="85000"/>
              <a:buNone/>
            </a:pPr>
            <a:r>
              <a:rPr lang="en-US" sz="3500"/>
              <a:t>private:</a:t>
            </a:r>
            <a:endParaRPr/>
          </a:p>
          <a:p>
            <a:pPr marL="274320" lvl="0" indent="-274320" algn="l" rtl="0">
              <a:lnSpc>
                <a:spcPct val="120000"/>
              </a:lnSpc>
              <a:spcBef>
                <a:spcPts val="0"/>
              </a:spcBef>
              <a:spcAft>
                <a:spcPts val="0"/>
              </a:spcAft>
              <a:buSzPct val="85000"/>
              <a:buNone/>
            </a:pPr>
            <a:r>
              <a:rPr lang="en-US" sz="3500"/>
              <a:t>int data1;</a:t>
            </a:r>
            <a:endParaRPr/>
          </a:p>
          <a:p>
            <a:pPr marL="274320" lvl="0" indent="-274320" algn="l" rtl="0">
              <a:lnSpc>
                <a:spcPct val="120000"/>
              </a:lnSpc>
              <a:spcBef>
                <a:spcPts val="0"/>
              </a:spcBef>
              <a:spcAft>
                <a:spcPts val="0"/>
              </a:spcAft>
              <a:buSzPct val="85000"/>
              <a:buNone/>
            </a:pPr>
            <a:r>
              <a:rPr lang="en-US" sz="3500"/>
              <a:t>float data2;</a:t>
            </a:r>
            <a:endParaRPr/>
          </a:p>
          <a:p>
            <a:pPr marL="274320" lvl="0" indent="-274320" algn="l" rtl="0">
              <a:lnSpc>
                <a:spcPct val="120000"/>
              </a:lnSpc>
              <a:spcBef>
                <a:spcPts val="0"/>
              </a:spcBef>
              <a:spcAft>
                <a:spcPts val="0"/>
              </a:spcAft>
              <a:buSzPct val="85000"/>
              <a:buNone/>
            </a:pPr>
            <a:r>
              <a:rPr lang="en-US" sz="3500"/>
              <a:t>public:</a:t>
            </a:r>
            <a:endParaRPr/>
          </a:p>
          <a:p>
            <a:pPr marL="274320" lvl="0" indent="-274320" algn="l" rtl="0">
              <a:lnSpc>
                <a:spcPct val="120000"/>
              </a:lnSpc>
              <a:spcBef>
                <a:spcPts val="0"/>
              </a:spcBef>
              <a:spcAft>
                <a:spcPts val="0"/>
              </a:spcAft>
              <a:buSzPct val="85000"/>
              <a:buNone/>
            </a:pPr>
            <a:r>
              <a:rPr lang="en-US" sz="3500"/>
              <a:t>void int_data(int d){</a:t>
            </a:r>
            <a:endParaRPr/>
          </a:p>
          <a:p>
            <a:pPr marL="274320" lvl="0" indent="-274320" algn="l" rtl="0">
              <a:lnSpc>
                <a:spcPct val="120000"/>
              </a:lnSpc>
              <a:spcBef>
                <a:spcPts val="0"/>
              </a:spcBef>
              <a:spcAft>
                <a:spcPts val="0"/>
              </a:spcAft>
              <a:buSzPct val="85000"/>
              <a:buNone/>
            </a:pPr>
            <a:r>
              <a:rPr lang="en-US" sz="3500"/>
              <a:t>data1=d;</a:t>
            </a:r>
            <a:endParaRPr/>
          </a:p>
          <a:p>
            <a:pPr marL="274320" lvl="0" indent="-274320" algn="l" rtl="0">
              <a:lnSpc>
                <a:spcPct val="120000"/>
              </a:lnSpc>
              <a:spcBef>
                <a:spcPts val="0"/>
              </a:spcBef>
              <a:spcAft>
                <a:spcPts val="0"/>
              </a:spcAft>
              <a:buSzPct val="85000"/>
              <a:buNone/>
            </a:pPr>
            <a:r>
              <a:rPr lang="en-US" sz="3500"/>
              <a:t>cout&lt;&lt;"Number: "&lt;&lt;data1;</a:t>
            </a:r>
            <a:endParaRPr/>
          </a:p>
          <a:p>
            <a:pPr marL="274320" lvl="0" indent="-274320" algn="l" rtl="0">
              <a:lnSpc>
                <a:spcPct val="120000"/>
              </a:lnSpc>
              <a:spcBef>
                <a:spcPts val="0"/>
              </a:spcBef>
              <a:spcAft>
                <a:spcPts val="0"/>
              </a:spcAft>
              <a:buSzPct val="85000"/>
              <a:buNone/>
            </a:pPr>
            <a:r>
              <a:rPr lang="en-US" sz="3500"/>
              <a:t>}</a:t>
            </a:r>
            <a:endParaRPr/>
          </a:p>
          <a:p>
            <a:pPr marL="274320" lvl="0" indent="-274320" algn="l" rtl="0">
              <a:lnSpc>
                <a:spcPct val="120000"/>
              </a:lnSpc>
              <a:spcBef>
                <a:spcPts val="0"/>
              </a:spcBef>
              <a:spcAft>
                <a:spcPts val="0"/>
              </a:spcAft>
              <a:buSzPct val="85000"/>
              <a:buNone/>
            </a:pPr>
            <a:endParaRPr sz="3500"/>
          </a:p>
          <a:p>
            <a:pPr marL="274320" lvl="0" indent="-274320" algn="l" rtl="0">
              <a:spcBef>
                <a:spcPts val="580"/>
              </a:spcBef>
              <a:spcAft>
                <a:spcPts val="0"/>
              </a:spcAft>
              <a:buSzPct val="85000"/>
              <a:buNone/>
            </a:pPr>
            <a:endParaRPr/>
          </a:p>
        </p:txBody>
      </p:sp>
      <p:sp>
        <p:nvSpPr>
          <p:cNvPr id="1039" name="Google Shape;1039;p99"/>
          <p:cNvSpPr txBox="1"/>
          <p:nvPr/>
        </p:nvSpPr>
        <p:spPr>
          <a:xfrm>
            <a:off x="5257800" y="1600200"/>
            <a:ext cx="3048000" cy="4413516"/>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float float_data(){</a:t>
            </a:r>
            <a:endParaRPr/>
          </a:p>
          <a:p>
            <a:pPr marL="0" marR="0" lvl="0" indent="0" algn="l" rtl="0">
              <a:lnSpc>
                <a:spcPct val="12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cout&lt;&lt;"\nEnter data: ";</a:t>
            </a:r>
            <a:endParaRPr/>
          </a:p>
          <a:p>
            <a:pPr marL="0" marR="0" lvl="0" indent="0" algn="l" rtl="0">
              <a:lnSpc>
                <a:spcPct val="12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cin&gt;&gt;data2;</a:t>
            </a:r>
            <a:endParaRPr/>
          </a:p>
          <a:p>
            <a:pPr marL="0" marR="0" lvl="0" indent="0" algn="l" rtl="0">
              <a:lnSpc>
                <a:spcPct val="12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return data2;</a:t>
            </a:r>
            <a:endParaRPr/>
          </a:p>
          <a:p>
            <a:pPr marL="0" marR="0" lvl="0" indent="0" algn="l" rtl="0">
              <a:lnSpc>
                <a:spcPct val="12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a:t>
            </a:r>
            <a:endParaRPr/>
          </a:p>
          <a:p>
            <a:pPr marL="0" marR="0" lvl="0" indent="0" algn="l" rtl="0">
              <a:lnSpc>
                <a:spcPct val="12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a:t>
            </a:r>
            <a:endParaRPr/>
          </a:p>
          <a:p>
            <a:pPr marL="0" marR="0" lvl="0" indent="0" algn="l" rtl="0">
              <a:lnSpc>
                <a:spcPct val="12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int main(){</a:t>
            </a:r>
            <a:endParaRPr/>
          </a:p>
          <a:p>
            <a:pPr marL="0" marR="0" lvl="0" indent="0" algn="l" rtl="0">
              <a:lnSpc>
                <a:spcPct val="12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temp obj1, obj2;</a:t>
            </a:r>
            <a:endParaRPr/>
          </a:p>
          <a:p>
            <a:pPr marL="0" marR="0" lvl="0" indent="0" algn="l" rtl="0">
              <a:lnSpc>
                <a:spcPct val="12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obj1.int_data(12);</a:t>
            </a:r>
            <a:endParaRPr/>
          </a:p>
          <a:p>
            <a:pPr marL="0" marR="0" lvl="0" indent="0" algn="l" rtl="0">
              <a:lnSpc>
                <a:spcPct val="12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cout&lt;&lt;"You entered "&lt;&lt;obj2.float_data();</a:t>
            </a:r>
            <a:endParaRPr/>
          </a:p>
          <a:p>
            <a:pPr marL="0" marR="0" lvl="0" indent="0" algn="l" rtl="0">
              <a:lnSpc>
                <a:spcPct val="12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return 0;</a:t>
            </a:r>
            <a:endParaRPr/>
          </a:p>
          <a:p>
            <a:pPr marL="0" marR="0" lvl="0" indent="0" algn="l" rtl="0">
              <a:lnSpc>
                <a:spcPct val="12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a:t>
            </a:r>
            <a:endParaRPr/>
          </a:p>
        </p:txBody>
      </p:sp>
    </p:spTree>
  </p:cSld>
  <p:clrMapOvr>
    <a:masterClrMapping/>
  </p:clrMapOvr>
</p:sld>
</file>

<file path=ppt/theme/theme1.xml><?xml version="1.0" encoding="utf-8"?>
<a:theme xmlns:a="http://schemas.openxmlformats.org/drawingml/2006/main"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11803</Words>
  <Application>Microsoft Office PowerPoint</Application>
  <PresentationFormat>On-screen Show (4:3)</PresentationFormat>
  <Paragraphs>1870</Paragraphs>
  <Slides>167</Slides>
  <Notes>167</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167</vt:i4>
      </vt:variant>
    </vt:vector>
  </HeadingPairs>
  <TitlesOfParts>
    <vt:vector size="180" baseType="lpstr">
      <vt:lpstr>Bodoni</vt:lpstr>
      <vt:lpstr>Aharoni</vt:lpstr>
      <vt:lpstr>Courier</vt:lpstr>
      <vt:lpstr>Noto Sans Symbols</vt:lpstr>
      <vt:lpstr>Droid Sans Mono</vt:lpstr>
      <vt:lpstr>Times New Roman</vt:lpstr>
      <vt:lpstr>Tahoma</vt:lpstr>
      <vt:lpstr>Garamond</vt:lpstr>
      <vt:lpstr>Calibri</vt:lpstr>
      <vt:lpstr>Arial</vt:lpstr>
      <vt:lpstr>Courier New</vt:lpstr>
      <vt:lpstr>Equity</vt:lpstr>
      <vt:lpstr>Microsoft Word 97 - 2003 Document</vt:lpstr>
      <vt:lpstr>UNIT I : Introduction to OOP </vt:lpstr>
      <vt:lpstr>Need of Object-Oriented Programming</vt:lpstr>
      <vt:lpstr>Need of Object-Oriented Programming</vt:lpstr>
      <vt:lpstr>Structured programming</vt:lpstr>
      <vt:lpstr>The Key Software Trend: Object Technology</vt:lpstr>
      <vt:lpstr>Object oriented programming </vt:lpstr>
      <vt:lpstr>POP VS  OOP</vt:lpstr>
      <vt:lpstr>POP VS  OOP</vt:lpstr>
      <vt:lpstr>Procedural vs. Object-Oriented</vt:lpstr>
      <vt:lpstr>Characteristics of Object-Oriented Languages</vt:lpstr>
      <vt:lpstr>Characteristics of OOP</vt:lpstr>
      <vt:lpstr>Characteristics of OOP</vt:lpstr>
      <vt:lpstr>Classes &amp; Objects</vt:lpstr>
      <vt:lpstr>Example of classes and objects</vt:lpstr>
      <vt:lpstr>Example of classes and objects</vt:lpstr>
      <vt:lpstr>Class &amp; Objects</vt:lpstr>
      <vt:lpstr>Inheritance </vt:lpstr>
      <vt:lpstr>Shape class hierarchy</vt:lpstr>
      <vt:lpstr>Polymorphism</vt:lpstr>
      <vt:lpstr>C++ Programming</vt:lpstr>
      <vt:lpstr>Structure of C++ program</vt:lpstr>
      <vt:lpstr>Structure of C++ program</vt:lpstr>
      <vt:lpstr>A Simple Program: Printing a Line of Text</vt:lpstr>
      <vt:lpstr>Basics of a C++ Program</vt:lpstr>
      <vt:lpstr>Basics of C++ program</vt:lpstr>
      <vt:lpstr>Structure of C++ program</vt:lpstr>
      <vt:lpstr>Data Types</vt:lpstr>
      <vt:lpstr>Data Types</vt:lpstr>
      <vt:lpstr>Data Types</vt:lpstr>
      <vt:lpstr>PowerPoint Presentation</vt:lpstr>
      <vt:lpstr>PowerPoint Presentation</vt:lpstr>
      <vt:lpstr>C++ program using data types</vt:lpstr>
      <vt:lpstr>Input</vt:lpstr>
      <vt:lpstr>Constants in c++</vt:lpstr>
      <vt:lpstr>Special Character Constant</vt:lpstr>
      <vt:lpstr>Variables</vt:lpstr>
      <vt:lpstr>Variables</vt:lpstr>
      <vt:lpstr>Keywords  - Reserved words</vt:lpstr>
      <vt:lpstr>Declarations</vt:lpstr>
      <vt:lpstr>Variable declarations</vt:lpstr>
      <vt:lpstr>Variable declarations</vt:lpstr>
      <vt:lpstr>Variable declarations</vt:lpstr>
      <vt:lpstr>Variable Declartion</vt:lpstr>
      <vt:lpstr>Special types of variable </vt:lpstr>
      <vt:lpstr>Using the Static Storage Class Specifier</vt:lpstr>
      <vt:lpstr>Storage Classes, Scope and Linkage</vt:lpstr>
      <vt:lpstr>Storage Classes</vt:lpstr>
      <vt:lpstr>Constant declarations</vt:lpstr>
      <vt:lpstr>Constant Variable</vt:lpstr>
      <vt:lpstr>cin and the Extraction Operator &gt;&gt;</vt:lpstr>
      <vt:lpstr>The Extraction Operator &gt;&gt;</vt:lpstr>
      <vt:lpstr>POINTERS</vt:lpstr>
      <vt:lpstr>Pointers</vt:lpstr>
      <vt:lpstr>Pointer Types</vt:lpstr>
      <vt:lpstr>Pointer Variable</vt:lpstr>
      <vt:lpstr>Address Operator &amp;</vt:lpstr>
      <vt:lpstr>Address Operator &amp;</vt:lpstr>
      <vt:lpstr>Pointer Variables</vt:lpstr>
      <vt:lpstr>Pointer to Pointer</vt:lpstr>
      <vt:lpstr> Dereferencing Operator *</vt:lpstr>
      <vt:lpstr>Don’t get confused</vt:lpstr>
      <vt:lpstr>A Pointer Example</vt:lpstr>
      <vt:lpstr>Another Pointer Example</vt:lpstr>
      <vt:lpstr>Reference Variables</vt:lpstr>
      <vt:lpstr>Reference Variables</vt:lpstr>
      <vt:lpstr>Reference Variables</vt:lpstr>
      <vt:lpstr>Traditional Pointer Usage</vt:lpstr>
      <vt:lpstr>Pass by Reference</vt:lpstr>
      <vt:lpstr>Type Conversions</vt:lpstr>
      <vt:lpstr>Type Conversions</vt:lpstr>
      <vt:lpstr>Type Cast Operator</vt:lpstr>
      <vt:lpstr>Type Cast Operator</vt:lpstr>
      <vt:lpstr>Type Conversions</vt:lpstr>
      <vt:lpstr>Scope of variables </vt:lpstr>
      <vt:lpstr>Scope Resolution Operator</vt:lpstr>
      <vt:lpstr>Scope Resolution Operator</vt:lpstr>
      <vt:lpstr>Scope Resolution Operator</vt:lpstr>
      <vt:lpstr>Scope Resolution Operator</vt:lpstr>
      <vt:lpstr>Memory Management Operators</vt:lpstr>
      <vt:lpstr>Memory Management Operators</vt:lpstr>
      <vt:lpstr>Memory Management Operators</vt:lpstr>
      <vt:lpstr>Memory Management Operators</vt:lpstr>
      <vt:lpstr>Memory Management Operators</vt:lpstr>
      <vt:lpstr>Memory Management Operators</vt:lpstr>
      <vt:lpstr>Manipulators</vt:lpstr>
      <vt:lpstr>Manipulators</vt:lpstr>
      <vt:lpstr>An Introduction to classes</vt:lpstr>
      <vt:lpstr>Class definition</vt:lpstr>
      <vt:lpstr>Example</vt:lpstr>
      <vt:lpstr>Characteristics of access specifiers (private,public and protected)</vt:lpstr>
      <vt:lpstr>Member Function</vt:lpstr>
      <vt:lpstr>Introduction to objects</vt:lpstr>
      <vt:lpstr>Characteristics of objects:</vt:lpstr>
      <vt:lpstr>Example</vt:lpstr>
      <vt:lpstr>More about classes </vt:lpstr>
      <vt:lpstr>Access control in classes</vt:lpstr>
      <vt:lpstr>Access Specifiers</vt:lpstr>
      <vt:lpstr>Private Members</vt:lpstr>
      <vt:lpstr>Example for int, float in class</vt:lpstr>
      <vt:lpstr>Definition of function outside a class.</vt:lpstr>
      <vt:lpstr>Access Specifier  - accessing private data outside class</vt:lpstr>
      <vt:lpstr>Example:Member outside the class</vt:lpstr>
      <vt:lpstr>PowerPoint Presentation</vt:lpstr>
      <vt:lpstr>The Arrow operator(pointer to member)</vt:lpstr>
      <vt:lpstr>Example of arrow operator</vt:lpstr>
      <vt:lpstr>This operator</vt:lpstr>
      <vt:lpstr>Example showing the explicit use of this pointer :</vt:lpstr>
      <vt:lpstr>Passing Objects as Arguments</vt:lpstr>
      <vt:lpstr>Object Assignment</vt:lpstr>
      <vt:lpstr>Passing Objects as arguments</vt:lpstr>
      <vt:lpstr>Passing Objects as Arguments</vt:lpstr>
      <vt:lpstr>Example</vt:lpstr>
      <vt:lpstr>Returning Objects from functions</vt:lpstr>
      <vt:lpstr>Example</vt:lpstr>
      <vt:lpstr>Inline functions</vt:lpstr>
      <vt:lpstr>Inline Functions</vt:lpstr>
      <vt:lpstr>Workings of Inline</vt:lpstr>
      <vt:lpstr>Workings of Inline</vt:lpstr>
      <vt:lpstr>Inline Function (example)</vt:lpstr>
      <vt:lpstr>Inline Functions Restrictions….</vt:lpstr>
      <vt:lpstr> </vt:lpstr>
      <vt:lpstr>Inline function and classes:</vt:lpstr>
      <vt:lpstr>Inline function and classes:</vt:lpstr>
      <vt:lpstr>friend functions and friend classes</vt:lpstr>
      <vt:lpstr>PowerPoint Presentation</vt:lpstr>
      <vt:lpstr> Features of Friend functions:  </vt:lpstr>
      <vt:lpstr>How to declare?</vt:lpstr>
      <vt:lpstr>Example: </vt:lpstr>
      <vt:lpstr> Usage of friend classes:</vt:lpstr>
      <vt:lpstr>Example: Function As  Friend Of More Than One Class </vt:lpstr>
      <vt:lpstr>Static data members and functions</vt:lpstr>
      <vt:lpstr>Static data members</vt:lpstr>
      <vt:lpstr>Static data members -public</vt:lpstr>
      <vt:lpstr>Static data member - private</vt:lpstr>
      <vt:lpstr>Static member functions</vt:lpstr>
      <vt:lpstr>Static member functions</vt:lpstr>
      <vt:lpstr>Static member functions</vt:lpstr>
      <vt:lpstr>Constructors</vt:lpstr>
      <vt:lpstr>Constructor - example</vt:lpstr>
      <vt:lpstr>Constructors</vt:lpstr>
      <vt:lpstr>Characteristics Constructors</vt:lpstr>
      <vt:lpstr>Constructor Types</vt:lpstr>
      <vt:lpstr>Parameterized Constructors</vt:lpstr>
      <vt:lpstr>Parameterized Constructors</vt:lpstr>
      <vt:lpstr>Initialization list</vt:lpstr>
      <vt:lpstr>Initialization list</vt:lpstr>
      <vt:lpstr>Multiple Constructors in a Class</vt:lpstr>
      <vt:lpstr>Multiple Constructors in a Class</vt:lpstr>
      <vt:lpstr>Multiple Constructors in a Class</vt:lpstr>
      <vt:lpstr>Multiple Constructors in a Class</vt:lpstr>
      <vt:lpstr>Multiple Constructors in a Class</vt:lpstr>
      <vt:lpstr>Multiple Constructors in a Class</vt:lpstr>
      <vt:lpstr>Constructors with Default Arguments</vt:lpstr>
      <vt:lpstr>Constructors with Default Arguments</vt:lpstr>
      <vt:lpstr>Dynamic Initialization of Objects</vt:lpstr>
      <vt:lpstr>Copy Constructor</vt:lpstr>
      <vt:lpstr>Copy Constructor - Example</vt:lpstr>
      <vt:lpstr>Copy Constructor</vt:lpstr>
      <vt:lpstr>Dynamic Constructors</vt:lpstr>
      <vt:lpstr>Destructors</vt:lpstr>
      <vt:lpstr>Destructors</vt:lpstr>
      <vt:lpstr>Destructors</vt:lpstr>
      <vt:lpstr>Order of calling constructors and destructors</vt:lpstr>
      <vt:lpstr>  Sample program</vt:lpstr>
      <vt:lpstr>Constructing and destructing dynamic objects</vt:lpstr>
      <vt:lpstr>Example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 : Introduction to OOP </dc:title>
  <dc:creator>admin</dc:creator>
  <cp:lastModifiedBy>Bharathwaj Supreme</cp:lastModifiedBy>
  <cp:revision>1</cp:revision>
  <dcterms:created xsi:type="dcterms:W3CDTF">2017-07-19T06:23:44Z</dcterms:created>
  <dcterms:modified xsi:type="dcterms:W3CDTF">2021-10-27T00:37:44Z</dcterms:modified>
</cp:coreProperties>
</file>