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568" r:id="rId2"/>
    <p:sldId id="569" r:id="rId3"/>
    <p:sldId id="570" r:id="rId4"/>
    <p:sldId id="571" r:id="rId5"/>
    <p:sldId id="311" r:id="rId6"/>
    <p:sldId id="572" r:id="rId7"/>
    <p:sldId id="573" r:id="rId8"/>
    <p:sldId id="574" r:id="rId9"/>
    <p:sldId id="320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303" r:id="rId21"/>
    <p:sldId id="585" r:id="rId22"/>
    <p:sldId id="586" r:id="rId23"/>
    <p:sldId id="587" r:id="rId24"/>
    <p:sldId id="308" r:id="rId25"/>
    <p:sldId id="309" r:id="rId26"/>
    <p:sldId id="312" r:id="rId27"/>
    <p:sldId id="310" r:id="rId28"/>
    <p:sldId id="313" r:id="rId29"/>
    <p:sldId id="588" r:id="rId30"/>
    <p:sldId id="5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E7B3F-98E8-449E-B3E1-2DB41E4F72C4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E4288-5311-4A41-B81A-F713C0721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4FE763-23AF-4BFB-BF23-C2CF51960ADC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D10CE0A-715E-499F-9CBC-272A5E9D32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7771200" cy="41148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constructor is a special member function whose task is to </a:t>
            </a:r>
            <a:r>
              <a:rPr lang="en-US" b="1" dirty="0"/>
              <a:t>initialize the objects of its class.</a:t>
            </a:r>
          </a:p>
          <a:p>
            <a:pPr marL="341313" indent="-341313">
              <a:lnSpc>
                <a:spcPct val="90000"/>
              </a:lnSpc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It is special because its name is </a:t>
            </a:r>
            <a:r>
              <a:rPr lang="en-US" b="1" dirty="0"/>
              <a:t>same as the class name.</a:t>
            </a:r>
          </a:p>
          <a:p>
            <a:pPr marL="341313" indent="-341313">
              <a:lnSpc>
                <a:spcPct val="90000"/>
              </a:lnSpc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constructor is invoked whenever an object of its associated class is created.</a:t>
            </a:r>
          </a:p>
          <a:p>
            <a:pPr marL="514350" indent="-514350">
              <a:lnSpc>
                <a:spcPct val="90000"/>
              </a:lnSpc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It is called constructor because it constructs the values of data members of the class.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Constructors</a:t>
            </a:r>
            <a:r>
              <a:rPr lang="en-US" dirty="0">
                <a:solidFill>
                  <a:srgbClr val="FFFFFF"/>
                </a:solidFill>
              </a:rPr>
              <a:t> in a Class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7771200" cy="4114800"/>
          </a:xfrm>
          <a:ln/>
        </p:spPr>
        <p:txBody>
          <a:bodyPr/>
          <a:lstStyle/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 + +  permits to use more than one constructors in a single class.</a:t>
            </a:r>
          </a:p>
          <a:p>
            <a:pPr marL="341313" indent="-3413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Add( ) ;  //  No arguments</a:t>
            </a:r>
          </a:p>
          <a:p>
            <a:pPr marL="341313" indent="-3413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 (int, int) ;   // Two arguments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Constructors</a:t>
            </a:r>
            <a:r>
              <a:rPr lang="en-US" dirty="0">
                <a:solidFill>
                  <a:srgbClr val="FFFFFF"/>
                </a:solidFill>
              </a:rPr>
              <a:t> in a Class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3817877" cy="4800600"/>
          </a:xfrm>
          <a:ln/>
        </p:spPr>
        <p:txBody>
          <a:bodyPr/>
          <a:lstStyle/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class add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{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m, n ;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   public :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      add ( ) {m = 0 ; n = 0 ;}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      add 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             {m = a ; n = b ;}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      add (add &amp;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             {m = </a:t>
            </a:r>
            <a:r>
              <a:rPr lang="en-US" dirty="0" err="1"/>
              <a:t>i.m</a:t>
            </a:r>
            <a:r>
              <a:rPr lang="en-US" dirty="0"/>
              <a:t> ; n = </a:t>
            </a:r>
            <a:r>
              <a:rPr lang="en-US" dirty="0" err="1"/>
              <a:t>i.n</a:t>
            </a:r>
            <a:r>
              <a:rPr lang="en-US" dirty="0"/>
              <a:t> ;}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/>
              <a:t>};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4647483" y="1828800"/>
            <a:ext cx="4495106" cy="47244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first constructor receives no arguments.</a:t>
            </a: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second constructor receives two integer arguments.</a:t>
            </a: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third constructor receives one add object as an argument.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Constructors</a:t>
            </a:r>
            <a:r>
              <a:rPr lang="en-US" dirty="0">
                <a:solidFill>
                  <a:srgbClr val="FFFFFF"/>
                </a:solidFill>
              </a:rPr>
              <a:t> in a Class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158" y="1828800"/>
            <a:ext cx="4563641" cy="4114800"/>
          </a:xfrm>
          <a:ln/>
        </p:spPr>
        <p:txBody>
          <a:bodyPr>
            <a:normAutofit/>
          </a:bodyPr>
          <a:lstStyle/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class add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{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      </a:t>
            </a:r>
            <a:r>
              <a:rPr lang="en-US" sz="2800" dirty="0" err="1"/>
              <a:t>int</a:t>
            </a:r>
            <a:r>
              <a:rPr lang="en-US" sz="2800" dirty="0"/>
              <a:t> m, n ;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   public :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      add ( ) {m = 0 ; n = 0 ;}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      add 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             {m = a ; n = b ;}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      add (add &amp; 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             {m = </a:t>
            </a:r>
            <a:r>
              <a:rPr lang="en-US" sz="2800" dirty="0" err="1"/>
              <a:t>i.m</a:t>
            </a:r>
            <a:r>
              <a:rPr lang="en-US" sz="2800" dirty="0"/>
              <a:t> ; n = </a:t>
            </a:r>
            <a:r>
              <a:rPr lang="en-US" sz="2800" dirty="0" err="1"/>
              <a:t>i.n</a:t>
            </a:r>
            <a:r>
              <a:rPr lang="en-US" sz="2800" dirty="0"/>
              <a:t> }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};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647483" y="1828800"/>
            <a:ext cx="4495106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Add a1; </a:t>
            </a:r>
          </a:p>
          <a:p>
            <a:pPr marL="741363" lvl="1" indent="-284163">
              <a:spcBef>
                <a:spcPts val="600"/>
              </a:spcBef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Would automatically invoke the first constructor and set both m and n of a1 to zero.</a:t>
            </a:r>
          </a:p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Add a2(10,20);</a:t>
            </a:r>
          </a:p>
          <a:p>
            <a:pPr marL="741363" lvl="1" indent="-284163">
              <a:spcBef>
                <a:spcPts val="600"/>
              </a:spcBef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Would call the second constructor which will initialize the data members m and n of a2 to 10 and 20 respectively.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Constructors</a:t>
            </a:r>
            <a:r>
              <a:rPr lang="en-US" dirty="0">
                <a:solidFill>
                  <a:srgbClr val="FFFFFF"/>
                </a:solidFill>
              </a:rPr>
              <a:t> in a Class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159" y="1828800"/>
            <a:ext cx="3944858" cy="4114800"/>
          </a:xfrm>
          <a:ln/>
        </p:spPr>
        <p:txBody>
          <a:bodyPr>
            <a:normAutofit fontScale="92500"/>
          </a:bodyPr>
          <a:lstStyle/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class add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{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      int m, n ;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   public :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      add ( ) {m = 0 ; n = 0 ;}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      add (int a, int b)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             {m = a ; n = b ;}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      add (add &amp; i)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             {m = i.m ; n = i.n ;}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/>
              <a:t>};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647483" y="1828800"/>
            <a:ext cx="4495106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Add a3(a2);</a:t>
            </a:r>
          </a:p>
          <a:p>
            <a:pPr marL="741363" lvl="1" indent="-284163">
              <a:spcBef>
                <a:spcPts val="600"/>
              </a:spcBef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Would invoke the third constructor which copies the values of a2 into a3.</a:t>
            </a:r>
          </a:p>
          <a:p>
            <a:pPr marL="741363" lvl="1" indent="-284163">
              <a:spcBef>
                <a:spcPts val="600"/>
              </a:spcBef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This type of constructor is called the “copy constructor”.</a:t>
            </a:r>
          </a:p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Construction Overloading</a:t>
            </a:r>
          </a:p>
          <a:p>
            <a:pPr marL="741363" lvl="1" indent="-284163">
              <a:spcBef>
                <a:spcPts val="600"/>
              </a:spcBef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More than one constructor function is defined in a class.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Constructors</a:t>
            </a:r>
            <a:r>
              <a:rPr lang="en-US" dirty="0">
                <a:solidFill>
                  <a:srgbClr val="FFFFFF"/>
                </a:solidFill>
              </a:rPr>
              <a:t> in a Class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159" y="1828800"/>
            <a:ext cx="3944858" cy="4114800"/>
          </a:xfrm>
          <a:ln/>
        </p:spPr>
        <p:txBody>
          <a:bodyPr/>
          <a:lstStyle/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class complex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{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      float x, y ;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   public :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      complex ( ) {  }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      complex (float a)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         { x = y = a ; }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      complex (float r, float i)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         { x = r ; y = i }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      ------</a:t>
            </a:r>
          </a:p>
          <a:p>
            <a:pPr indent="-341313">
              <a:lnSpc>
                <a:spcPct val="75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/>
              <a:t>};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647483" y="1828800"/>
            <a:ext cx="4495106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complex ( ) { }</a:t>
            </a:r>
          </a:p>
          <a:p>
            <a:pPr marL="341313" indent="-341313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>
              <a:solidFill>
                <a:srgbClr val="FFFFFF"/>
              </a:solidFill>
              <a:latin typeface="Times New Roman" pitchFamily="18" charset="0"/>
            </a:endParaRPr>
          </a:p>
          <a:p>
            <a:pPr marL="741363" lvl="1" indent="-284163">
              <a:spcBef>
                <a:spcPts val="600"/>
              </a:spcBef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This contains the empty body and does not do anything.</a:t>
            </a:r>
          </a:p>
          <a:p>
            <a:pPr marL="741363" lvl="1" indent="-284163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solidFill>
                <a:srgbClr val="FFFFFF"/>
              </a:solidFill>
              <a:latin typeface="Times New Roman" pitchFamily="18" charset="0"/>
            </a:endParaRPr>
          </a:p>
          <a:p>
            <a:pPr marL="741363" lvl="1" indent="-284163">
              <a:spcBef>
                <a:spcPts val="600"/>
              </a:spcBef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FFFF"/>
                </a:solidFill>
                <a:latin typeface="Times New Roman" pitchFamily="18" charset="0"/>
              </a:rPr>
              <a:t>This is used to create objects without any initial values.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Multiple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Constructors</a:t>
            </a:r>
            <a:r>
              <a:rPr lang="en-US" dirty="0">
                <a:solidFill>
                  <a:srgbClr val="FFFFFF"/>
                </a:solidFill>
              </a:rPr>
              <a:t> in a Class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7771200" cy="4114800"/>
          </a:xfrm>
          <a:ln/>
        </p:spPr>
        <p:txBody>
          <a:bodyPr/>
          <a:lstStyle/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 + +  compiler has an </a:t>
            </a:r>
            <a:r>
              <a:rPr lang="en-US" i="1"/>
              <a:t>implicit constructor</a:t>
            </a:r>
            <a:r>
              <a:rPr lang="en-US"/>
              <a:t> which creates objects, even though it was not defined in the class.</a:t>
            </a:r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This works well as long as we do not use any other constructor in the class.</a:t>
            </a:r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However, once we define a constructor, we must also define the “do-nothing” implicit constructor.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12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</a:rPr>
              <a:t>Constructors with Default Arguments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7771200" cy="4114800"/>
          </a:xfrm>
          <a:ln/>
        </p:spPr>
        <p:txBody>
          <a:bodyPr/>
          <a:lstStyle/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It is possible to define constructors with default arguments.</a:t>
            </a:r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Consider complex (float real, float imag = 0);</a:t>
            </a:r>
          </a:p>
          <a:p>
            <a:pPr marL="741363" lvl="1" indent="-284163"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default value of the argument imag is zero.</a:t>
            </a:r>
          </a:p>
          <a:p>
            <a:pPr marL="741363" lvl="1" indent="-284163"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complex C1 (5.0) assigns the value 5.0 to the real variable and 0.0 to imag.</a:t>
            </a:r>
          </a:p>
          <a:p>
            <a:pPr marL="741363" lvl="1" indent="-284163">
              <a:buClr>
                <a:srgbClr val="FFFFFF"/>
              </a:buClr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complex C2(2.0,3.0) assigns the value 2.0 to real and 3.0 to imag.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</a:rPr>
              <a:t>Constructors with Default Arguments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7771200" cy="4114800"/>
          </a:xfrm>
          <a:ln/>
        </p:spPr>
        <p:txBody>
          <a:bodyPr/>
          <a:lstStyle/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29686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: : A ( )   	</a:t>
            </a:r>
            <a:r>
              <a:rPr lang="en-US">
                <a:latin typeface="Wingdings" pitchFamily="2" charset="2"/>
              </a:rPr>
              <a:t></a:t>
            </a:r>
            <a:r>
              <a:rPr lang="en-US"/>
              <a:t>  Default constructor</a:t>
            </a:r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29686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 : : A (int = 0)	</a:t>
            </a:r>
            <a:r>
              <a:rPr lang="en-US">
                <a:latin typeface="Wingdings" pitchFamily="2" charset="2"/>
              </a:rPr>
              <a:t></a:t>
            </a:r>
            <a:r>
              <a:rPr lang="en-US"/>
              <a:t>  Default argument constructor</a:t>
            </a:r>
          </a:p>
          <a:p>
            <a:pPr marL="341313" indent="-341313">
              <a:buClrTx/>
              <a:buFontTx/>
              <a:buNone/>
              <a:tabLst>
                <a:tab pos="29686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29686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default argument constructor can be called with either one argument or no arguments.</a:t>
            </a:r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29686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When called with no arguments, it becomes a default constructor.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Dynamic Initialization of Objects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8008230" cy="41148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Providing initial value to objects at run time.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Advantage – 	We can provide various	 initialization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	formats, using overloaded constructors. 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/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	This provides the flexibility of using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	different format of data at run time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		depending upon the situation.</a:t>
            </a:r>
          </a:p>
          <a:p>
            <a:pPr lvl="4" indent="-227013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/>
              <a:t>		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Copy Constructor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8008230" cy="4114800"/>
          </a:xfrm>
          <a:ln/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FFFFFF"/>
              </a:buClr>
              <a:buFont typeface="Times New Roman" pitchFamily="18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dirty="0"/>
              <a:t>A copy constructor is used to declare and initialize an object from another object.</a:t>
            </a:r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dirty="0"/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dirty="0"/>
              <a:t>integer (integer &amp; </a:t>
            </a:r>
            <a:r>
              <a:rPr lang="en-US" dirty="0" err="1"/>
              <a:t>i</a:t>
            </a:r>
            <a:r>
              <a:rPr lang="en-US" dirty="0"/>
              <a:t>) ;</a:t>
            </a:r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dirty="0"/>
              <a:t>integer I 2 ( I 1 ) ;  or  integer I 2 = I 1 ;</a:t>
            </a:r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dirty="0"/>
              <a:t>The process of initializing through a copy constructor is known as </a:t>
            </a:r>
            <a:r>
              <a:rPr lang="en-US" b="1" i="1" dirty="0"/>
              <a:t>copy initialization</a:t>
            </a:r>
            <a:r>
              <a:rPr lang="en-US" dirty="0"/>
              <a:t>.</a:t>
            </a:r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dirty="0"/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dirty="0"/>
              <a:t>The statement</a:t>
            </a:r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dirty="0"/>
              <a:t>I 2 = I 1;</a:t>
            </a:r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dirty="0"/>
              <a:t>will not invoke the copy constructor.</a:t>
            </a:r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0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5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0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Constructor - example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3817877" cy="4800600"/>
          </a:xfrm>
          <a:ln/>
        </p:spPr>
        <p:txBody>
          <a:bodyPr/>
          <a:lstStyle/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class add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{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   int m, n ;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public :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   add (void) ;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   ------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};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add :: add (void)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{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m = 0; n = 0;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}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4647483" y="1828800"/>
            <a:ext cx="4495106" cy="47244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When a class contains a constructor, it is guaranteed that an object created by the class will be initialized automatically.</a:t>
            </a:r>
          </a:p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 a ;</a:t>
            </a:r>
          </a:p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Not only creates the object a of type add but also initializes its data members m and n to zero.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Copy Constructor - Example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4030240" cy="4114800"/>
          </a:xfrm>
          <a:ln/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class code{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public: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code() { 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code(</a:t>
            </a:r>
            <a:r>
              <a:rPr lang="en-US" dirty="0" err="1"/>
              <a:t>int</a:t>
            </a:r>
            <a:r>
              <a:rPr lang="en-US" dirty="0"/>
              <a:t> a)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{ id = a; 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code (code &amp; x)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{id = x. id;}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void display(void)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{ </a:t>
            </a:r>
            <a:r>
              <a:rPr lang="en-US" dirty="0" err="1"/>
              <a:t>cout</a:t>
            </a:r>
            <a:r>
              <a:rPr lang="en-US" dirty="0"/>
              <a:t>&lt;&lt;id;}};</a:t>
            </a:r>
          </a:p>
          <a:p>
            <a:pPr marL="0" indent="0">
              <a:buClrTx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2286000"/>
            <a:ext cx="259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main(){</a:t>
            </a:r>
          </a:p>
          <a:p>
            <a:r>
              <a:rPr lang="en-US" sz="2800" dirty="0"/>
              <a:t>code A(100);</a:t>
            </a:r>
          </a:p>
          <a:p>
            <a:r>
              <a:rPr lang="en-US" sz="2800" dirty="0"/>
              <a:t>code B(A);</a:t>
            </a:r>
          </a:p>
          <a:p>
            <a:r>
              <a:rPr lang="en-US" sz="2800" dirty="0"/>
              <a:t>code C = A;</a:t>
            </a:r>
          </a:p>
          <a:p>
            <a:endParaRPr lang="en-US" sz="2800" dirty="0"/>
          </a:p>
          <a:p>
            <a:r>
              <a:rPr lang="en-US" sz="2800" dirty="0" err="1"/>
              <a:t>A.display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B.display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C.Display</a:t>
            </a:r>
            <a:r>
              <a:rPr lang="en-US" sz="2800" dirty="0"/>
              <a:t>();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Copy Constructor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8008230" cy="4114800"/>
          </a:xfrm>
          <a:ln/>
        </p:spPr>
        <p:txBody>
          <a:bodyPr/>
          <a:lstStyle/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/>
              <a:t>A reference variable has been used as an argument to the copy constructor.</a:t>
            </a:r>
          </a:p>
          <a:p>
            <a:pPr marL="403225" indent="-403225">
              <a:buClr>
                <a:srgbClr val="FFFFFF"/>
              </a:buClr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endParaRPr lang="en-US"/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/>
              <a:t>We cannot pass the argument by value to a copy constructor.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Dynamic Constructors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8008230" cy="4114800"/>
          </a:xfrm>
          <a:ln/>
        </p:spPr>
        <p:txBody>
          <a:bodyPr>
            <a:normAutofit fontScale="92500" lnSpcReduction="10000"/>
          </a:bodyPr>
          <a:lstStyle/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The constructors can also be used to allocate memory while creating objects.</a:t>
            </a:r>
          </a:p>
          <a:p>
            <a:pPr marL="403225" indent="-403225">
              <a:buClrTx/>
              <a:buFont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endParaRPr lang="en-US" dirty="0"/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This will enable the system to allocate the right amount of memory for each object when the objects are not of the same size.</a:t>
            </a:r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Allocation of memory to objects at the time of their construction is known as dynamic construction of objects.</a:t>
            </a:r>
          </a:p>
          <a:p>
            <a:pPr marL="403225" indent="-403225">
              <a:buClrTx/>
              <a:buFont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endParaRPr lang="en-US" dirty="0"/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The memory is created with the help of the new operator.</a:t>
            </a:r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Destructors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371600"/>
            <a:ext cx="8008230" cy="5105400"/>
          </a:xfrm>
          <a:ln/>
        </p:spPr>
        <p:txBody>
          <a:bodyPr>
            <a:normAutofit fontScale="92500" lnSpcReduction="20000"/>
          </a:bodyPr>
          <a:lstStyle/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A destructor is used to destroy the objects that have been created by a constructor.</a:t>
            </a:r>
          </a:p>
          <a:p>
            <a:r>
              <a:rPr lang="en-US" dirty="0"/>
              <a:t>To de-initialize the objects when they </a:t>
            </a:r>
            <a:r>
              <a:rPr lang="en-US" dirty="0" err="1"/>
              <a:t>aredestroyed</a:t>
            </a:r>
            <a:endParaRPr lang="en-US" dirty="0"/>
          </a:p>
          <a:p>
            <a:r>
              <a:rPr lang="en-US" dirty="0"/>
              <a:t> To clear memory space occupied by </a:t>
            </a:r>
            <a:r>
              <a:rPr lang="en-US" dirty="0" err="1"/>
              <a:t>adata</a:t>
            </a:r>
            <a:r>
              <a:rPr lang="en-US" dirty="0"/>
              <a:t> member.</a:t>
            </a:r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Syntax : </a:t>
            </a:r>
          </a:p>
          <a:p>
            <a:pPr marL="403225" indent="-403225">
              <a:buClr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class CLASSNAME{</a:t>
            </a:r>
          </a:p>
          <a:p>
            <a:pPr marL="403225" indent="-403225">
              <a:buClr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……………….</a:t>
            </a:r>
          </a:p>
          <a:p>
            <a:pPr marL="403225" indent="-403225">
              <a:buClr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public:</a:t>
            </a:r>
          </a:p>
          <a:p>
            <a:pPr marL="403225" indent="-403225">
              <a:buClr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~CLASSNAME();</a:t>
            </a:r>
          </a:p>
          <a:p>
            <a:pPr marL="403225" indent="-403225">
              <a:buClr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};</a:t>
            </a:r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Like constructor, the destructor is a member function whose name is the same as the class name but is preceded by a tilde.</a:t>
            </a:r>
          </a:p>
          <a:p>
            <a:pPr marL="403225" indent="-403225">
              <a:buClrTx/>
              <a:buFont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 err="1"/>
              <a:t>eg</a:t>
            </a:r>
            <a:r>
              <a:rPr lang="en-US" dirty="0"/>
              <a:t>:     ~ integer ( ) {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2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2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7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2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7" dur="500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Destructors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8008230" cy="4292600"/>
          </a:xfrm>
          <a:ln/>
        </p:spPr>
        <p:txBody>
          <a:bodyPr/>
          <a:lstStyle/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/>
              <a:t>A destructor never takes any argument nor does it return any value.</a:t>
            </a:r>
          </a:p>
          <a:p>
            <a:pPr marL="403225" indent="-403225">
              <a:buClrTx/>
              <a:buFont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endParaRPr lang="en-US"/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/>
              <a:t>It will be invoked implicitly by the compiler upon exit from the program – or block or function as the case may be – to clean up storage that is no longer accessible.</a:t>
            </a:r>
          </a:p>
          <a:p>
            <a:pPr marL="403225" indent="-403225">
              <a:buClrTx/>
              <a:buFont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Destructors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8008230" cy="4292600"/>
          </a:xfrm>
          <a:ln/>
        </p:spPr>
        <p:txBody>
          <a:bodyPr>
            <a:normAutofit fontScale="92500" lnSpcReduction="10000"/>
          </a:bodyPr>
          <a:lstStyle/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It is a good practice to declare destructors in a program since it releases memory space for further use.</a:t>
            </a:r>
          </a:p>
          <a:p>
            <a:pPr marL="403225" indent="-403225">
              <a:buClrTx/>
              <a:buFont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endParaRPr lang="en-US" dirty="0"/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r>
              <a:rPr lang="en-US" dirty="0"/>
              <a:t>Whenever </a:t>
            </a:r>
            <a:r>
              <a:rPr lang="en-US" b="1" i="1" dirty="0"/>
              <a:t>new</a:t>
            </a:r>
            <a:r>
              <a:rPr lang="en-US" dirty="0"/>
              <a:t> is used to allocate memory in the constructor, we should use </a:t>
            </a:r>
            <a:r>
              <a:rPr lang="en-US" b="1" i="1" dirty="0"/>
              <a:t>delete</a:t>
            </a:r>
            <a:r>
              <a:rPr lang="en-US" dirty="0"/>
              <a:t> to free that memory.</a:t>
            </a:r>
          </a:p>
          <a:p>
            <a:r>
              <a:rPr lang="en-US" dirty="0"/>
              <a:t>A destructor function is </a:t>
            </a:r>
            <a:r>
              <a:rPr lang="en-US" dirty="0" err="1"/>
              <a:t>calledautomatically</a:t>
            </a:r>
            <a:r>
              <a:rPr lang="en-US" dirty="0"/>
              <a:t> when the object goes out of scope:</a:t>
            </a:r>
          </a:p>
          <a:p>
            <a:pPr>
              <a:buNone/>
            </a:pPr>
            <a:r>
              <a:rPr lang="en-US" dirty="0"/>
              <a:t>   (1) the function ends</a:t>
            </a:r>
          </a:p>
          <a:p>
            <a:pPr>
              <a:buNone/>
            </a:pPr>
            <a:r>
              <a:rPr lang="en-US" dirty="0"/>
              <a:t>   (2) the program ends</a:t>
            </a:r>
          </a:p>
          <a:p>
            <a:pPr>
              <a:buNone/>
            </a:pPr>
            <a:r>
              <a:rPr lang="en-US" dirty="0"/>
              <a:t>   (3) a block containing temporary variables ends</a:t>
            </a:r>
          </a:p>
          <a:p>
            <a:pPr>
              <a:buNone/>
            </a:pPr>
            <a:r>
              <a:rPr lang="en-US" dirty="0"/>
              <a:t>   (4) a delete operator is called</a:t>
            </a:r>
          </a:p>
          <a:p>
            <a:pPr marL="403225" indent="-403225">
              <a:buClr>
                <a:srgbClr val="FFFFFF"/>
              </a:buClr>
              <a:buFont typeface="Times New Roman" pitchFamily="18" charset="0"/>
              <a:buChar char="•"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endParaRPr lang="en-US" dirty="0"/>
          </a:p>
          <a:p>
            <a:pPr marL="403225" indent="-403225">
              <a:buClrTx/>
              <a:buFontTx/>
              <a:buNone/>
              <a:tabLst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</a:pPr>
            <a:endParaRPr lang="en-US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2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/>
              <a:t>Order of calling constructors and destructors</a:t>
            </a:r>
            <a:endParaRPr lang="en-US" sz="400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objects d</a:t>
            </a:r>
            <a:r>
              <a:rPr lang="pl-PL" sz="2800"/>
              <a:t>e</a:t>
            </a:r>
            <a:r>
              <a:rPr lang="en-US" sz="2800"/>
              <a:t>fined in blocks (local, automatic)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constructors are called when the definition is executed (met)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destructors after leaving the block, order opposite to constructors</a:t>
            </a:r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global objects (static)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constructors are called in an order of objects’ definitions, before calling the main() function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destructors in order opposite to constructors, after finishing main().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1200" cy="4572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Sample program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4648200" cy="6096000"/>
          </a:xfrm>
          <a:ln/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class counter{ 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id;</a:t>
            </a:r>
          </a:p>
          <a:p>
            <a:pPr>
              <a:buNone/>
            </a:pPr>
            <a:r>
              <a:rPr lang="en-US" sz="2400" dirty="0"/>
              <a:t>public:</a:t>
            </a:r>
          </a:p>
          <a:p>
            <a:pPr>
              <a:buNone/>
            </a:pPr>
            <a:r>
              <a:rPr lang="en-US" sz="2400" dirty="0"/>
              <a:t>counter(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{Id=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 err="1"/>
              <a:t>cout</a:t>
            </a:r>
            <a:r>
              <a:rPr lang="en-US" sz="2400" dirty="0"/>
              <a:t>&lt;&lt;“</a:t>
            </a:r>
            <a:r>
              <a:rPr lang="en-US" sz="2400" dirty="0" err="1"/>
              <a:t>contructor</a:t>
            </a:r>
            <a:r>
              <a:rPr lang="en-US" sz="2400" dirty="0"/>
              <a:t> of object with id=”&lt;&lt;id;</a:t>
            </a:r>
          </a:p>
          <a:p>
            <a:pPr>
              <a:buNone/>
            </a:pPr>
            <a:r>
              <a:rPr lang="en-US" sz="2400" dirty="0"/>
              <a:t>~counter(){</a:t>
            </a:r>
          </a:p>
          <a:p>
            <a:pPr>
              <a:buNone/>
            </a:pPr>
            <a:r>
              <a:rPr lang="en-US" sz="2400" dirty="0" err="1"/>
              <a:t>cout</a:t>
            </a:r>
            <a:r>
              <a:rPr lang="en-US" sz="2400" dirty="0"/>
              <a:t>&lt;&lt;“destructor with id=”&lt;&lt;id;}</a:t>
            </a:r>
          </a:p>
          <a:p>
            <a:pPr>
              <a:buNone/>
            </a:pPr>
            <a:r>
              <a:rPr lang="en-US" sz="2400" dirty="0"/>
              <a:t>};</a:t>
            </a:r>
          </a:p>
          <a:p>
            <a:pPr>
              <a:buNone/>
            </a:pPr>
            <a:r>
              <a:rPr lang="en-US" sz="2400" dirty="0"/>
              <a:t>void main(){    counter c1(1);   </a:t>
            </a:r>
          </a:p>
          <a:p>
            <a:pPr>
              <a:buNone/>
            </a:pPr>
            <a:r>
              <a:rPr lang="en-US" sz="2400" dirty="0"/>
              <a:t> counter c2(2);  counter c3(3);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err="1"/>
              <a:t>cout</a:t>
            </a:r>
            <a:r>
              <a:rPr lang="en-US" sz="2400" dirty="0"/>
              <a:t>&lt;&lt;“\n end of main”;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1676400"/>
            <a:ext cx="3352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Output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constructor of object with id=1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constructor of object with id=2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constructor of object with id=3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End of main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destructor with id=3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destructor with id=2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destructor with id=1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/>
              <a:t>Constructing and destructing dynamic objects</a:t>
            </a:r>
            <a:endParaRPr lang="en-US" sz="400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point *pp0=new point;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point *pp1=new point(1.0);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point *pp2=new point(10.0, 20.0);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point *</a:t>
            </a:r>
            <a:r>
              <a:rPr lang="pl-PL" sz="2000"/>
              <a:t>arrPoints</a:t>
            </a:r>
            <a:r>
              <a:rPr lang="en-US" sz="2000"/>
              <a:t>=new point[10];	</a:t>
            </a:r>
            <a:endParaRPr lang="pl-PL" sz="200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pl-PL" sz="2000"/>
              <a:t>	</a:t>
            </a:r>
            <a:r>
              <a:rPr lang="pl-PL" sz="2000">
                <a:solidFill>
                  <a:schemeClr val="folHlink"/>
                </a:solidFill>
              </a:rPr>
              <a:t>//</a:t>
            </a:r>
            <a:r>
              <a:rPr lang="en-US" sz="2000">
                <a:solidFill>
                  <a:schemeClr val="folHlink"/>
                </a:solidFill>
              </a:rPr>
              <a:t> </a:t>
            </a:r>
            <a:r>
              <a:rPr lang="pl-PL" sz="2000">
                <a:solidFill>
                  <a:schemeClr val="folHlink"/>
                </a:solidFill>
              </a:rPr>
              <a:t>array of 10 points</a:t>
            </a:r>
            <a:r>
              <a:rPr lang="en-US" sz="2000">
                <a:solidFill>
                  <a:schemeClr val="folHlink"/>
                </a:solidFill>
              </a:rPr>
              <a:t> </a:t>
            </a:r>
            <a:endParaRPr lang="pl-PL" sz="2000">
              <a:solidFill>
                <a:schemeClr val="folHlink"/>
              </a:solidFill>
            </a:endParaRP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pl-PL" sz="2000">
                <a:solidFill>
                  <a:schemeClr val="folHlink"/>
                </a:solidFill>
              </a:rPr>
              <a:t>	// initialized with the default constructor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pl-PL" sz="2000">
                <a:solidFill>
                  <a:schemeClr val="folHlink"/>
                </a:solidFill>
              </a:rPr>
              <a:t>	// in order of increasing addresses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pl-PL" sz="2000">
                <a:solidFill>
                  <a:schemeClr val="folHlink"/>
                </a:solidFill>
              </a:rPr>
              <a:t>	// </a:t>
            </a:r>
            <a:r>
              <a:rPr lang="pl-PL" sz="2000" u="sng">
                <a:solidFill>
                  <a:schemeClr val="folHlink"/>
                </a:solidFill>
              </a:rPr>
              <a:t>new T[] – calls only the default constructor</a:t>
            </a:r>
            <a:endParaRPr lang="en-US" sz="2000" u="sng">
              <a:solidFill>
                <a:schemeClr val="folHlink"/>
              </a:solidFill>
            </a:endParaRP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endParaRPr lang="pl-PL" sz="2000">
              <a:solidFill>
                <a:schemeClr val="folHlink"/>
              </a:solidFill>
            </a:endParaRP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delete pp1;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delete pp2;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delete pp0;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delete [] </a:t>
            </a:r>
            <a:r>
              <a:rPr lang="pl-PL" sz="2000"/>
              <a:t>arrPoints</a:t>
            </a:r>
            <a:r>
              <a:rPr lang="en-US" sz="2000"/>
              <a:t>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Example</a:t>
            </a:r>
            <a:endParaRPr lang="en-US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l-PL" sz="2400" dirty="0"/>
              <a:t>define class: person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l-PL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class person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pl-PL" sz="2000" dirty="0"/>
              <a:t>   </a:t>
            </a:r>
            <a:r>
              <a:rPr lang="en-US" sz="2000" dirty="0"/>
              <a:t>age;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char *name,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</a:t>
            </a:r>
            <a:r>
              <a:rPr lang="pl-PL" sz="2000" dirty="0"/>
              <a:t>   </a:t>
            </a:r>
            <a:r>
              <a:rPr lang="en-US" sz="2000" dirty="0"/>
              <a:t>*</a:t>
            </a:r>
            <a:r>
              <a:rPr lang="en-US" sz="2000" dirty="0" err="1"/>
              <a:t>lastName</a:t>
            </a:r>
            <a:r>
              <a:rPr lang="en-US" sz="20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public: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person(const char *name, const char *</a:t>
            </a:r>
            <a:r>
              <a:rPr lang="en-US" sz="2000" dirty="0" err="1"/>
              <a:t>lastName</a:t>
            </a:r>
            <a:r>
              <a:rPr lang="en-US" sz="2000" dirty="0"/>
              <a:t>, const </a:t>
            </a:r>
            <a:r>
              <a:rPr lang="en-US" sz="2000" dirty="0" err="1"/>
              <a:t>int</a:t>
            </a:r>
            <a:r>
              <a:rPr lang="en-US" sz="2000" dirty="0"/>
              <a:t> age);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~person();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090" y="1447800"/>
            <a:ext cx="7771200" cy="5029200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buClr>
                <a:schemeClr val="tx1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There is no need to write any statement to invoke the constructor function.</a:t>
            </a:r>
          </a:p>
          <a:p>
            <a:pPr marL="341313" indent="-341313">
              <a:buClr>
                <a:schemeClr val="tx1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If a ‘normal’ member function is defined for zero initialization, we would need to invoke this function for each of the objects separately.</a:t>
            </a:r>
          </a:p>
          <a:p>
            <a:r>
              <a:rPr lang="en-US" dirty="0"/>
              <a:t>The syntax generally is as given below :</a:t>
            </a:r>
          </a:p>
          <a:p>
            <a:pPr>
              <a:buNone/>
            </a:pPr>
            <a:r>
              <a:rPr lang="en-US" dirty="0"/>
              <a:t>   &lt;class name&gt; { arguments} ;</a:t>
            </a:r>
          </a:p>
          <a:p>
            <a:pPr marL="341313" indent="-341313">
              <a:buClr>
                <a:schemeClr val="tx1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constructor that accepts no parameters is called the default constructor.</a:t>
            </a:r>
          </a:p>
          <a:p>
            <a:pPr marL="341313" indent="-341313">
              <a:buClr>
                <a:schemeClr val="tx1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default constructor for class A is A : : A ( )</a:t>
            </a:r>
          </a:p>
          <a:p>
            <a:pPr marL="341313" indent="-341313">
              <a:buClr>
                <a:schemeClr val="tx1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When a constructor is declared for a class initialization of the class objects becomes mandatory.</a:t>
            </a:r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2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7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inline person::person(const char *name, const char *</a:t>
            </a:r>
            <a:r>
              <a:rPr lang="en-US" sz="2000" dirty="0" err="1"/>
              <a:t>lastName</a:t>
            </a:r>
            <a:r>
              <a:rPr lang="en-US" sz="2000" dirty="0"/>
              <a:t>, const </a:t>
            </a:r>
            <a:r>
              <a:rPr lang="en-US" sz="2000" dirty="0" err="1"/>
              <a:t>int</a:t>
            </a:r>
            <a:r>
              <a:rPr lang="en-US" sz="2000" dirty="0"/>
              <a:t> age)</a:t>
            </a:r>
            <a:r>
              <a:rPr lang="pl-PL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dirty="0"/>
              <a:t>:</a:t>
            </a:r>
            <a:r>
              <a:rPr lang="en-US" sz="2000" dirty="0"/>
              <a:t>age(age)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  <a:r>
              <a:rPr lang="pl-PL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dirty="0"/>
              <a:t>  </a:t>
            </a:r>
            <a:r>
              <a:rPr lang="en-US" sz="2000" dirty="0">
                <a:solidFill>
                  <a:schemeClr val="accent1"/>
                </a:solidFill>
              </a:rPr>
              <a:t>person::name=new char[</a:t>
            </a:r>
            <a:r>
              <a:rPr lang="en-US" sz="2000" dirty="0" err="1">
                <a:solidFill>
                  <a:schemeClr val="accent1"/>
                </a:solidFill>
              </a:rPr>
              <a:t>strlen</a:t>
            </a:r>
            <a:r>
              <a:rPr lang="en-US" sz="2000" dirty="0">
                <a:solidFill>
                  <a:schemeClr val="accent1"/>
                </a:solidFill>
              </a:rPr>
              <a:t>(name) + 1];</a:t>
            </a:r>
            <a:r>
              <a:rPr lang="pl-PL" sz="2000" dirty="0">
                <a:solidFill>
                  <a:schemeClr val="accent1"/>
                </a:solidFill>
              </a:rPr>
              <a:t>	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000" dirty="0" err="1"/>
              <a:t>strcpy</a:t>
            </a:r>
            <a:r>
              <a:rPr lang="en-US" sz="2000" dirty="0"/>
              <a:t>(person::name, name);</a:t>
            </a:r>
            <a:r>
              <a:rPr lang="pl-PL" sz="2000" dirty="0"/>
              <a:t>			</a:t>
            </a: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person::</a:t>
            </a:r>
            <a:r>
              <a:rPr lang="en-US" sz="2000" dirty="0" err="1"/>
              <a:t>lastName</a:t>
            </a:r>
            <a:r>
              <a:rPr lang="en-US" sz="2000" dirty="0"/>
              <a:t>=new char[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lastName</a:t>
            </a:r>
            <a:r>
              <a:rPr lang="en-US" sz="2000" dirty="0"/>
              <a:t>) + 1];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000" dirty="0" err="1">
                <a:solidFill>
                  <a:schemeClr val="accent1"/>
                </a:solidFill>
              </a:rPr>
              <a:t>strcpy</a:t>
            </a:r>
            <a:r>
              <a:rPr lang="en-US" sz="2000" dirty="0">
                <a:solidFill>
                  <a:schemeClr val="accent1"/>
                </a:solidFill>
              </a:rPr>
              <a:t>(person::</a:t>
            </a:r>
            <a:r>
              <a:rPr lang="en-US" sz="2000" dirty="0" err="1">
                <a:solidFill>
                  <a:schemeClr val="accent1"/>
                </a:solidFill>
              </a:rPr>
              <a:t>lastName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lastName</a:t>
            </a:r>
            <a:r>
              <a:rPr lang="en-US" sz="2000" dirty="0">
                <a:solidFill>
                  <a:schemeClr val="accent1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inline person::~person()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  <a:endParaRPr lang="pl-PL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dirty="0">
                <a:solidFill>
                  <a:schemeClr val="accent1"/>
                </a:solidFill>
              </a:rPr>
              <a:t>  </a:t>
            </a:r>
            <a:r>
              <a:rPr lang="en-US" sz="2000" dirty="0">
                <a:solidFill>
                  <a:schemeClr val="accent1"/>
                </a:solidFill>
              </a:rPr>
              <a:t>delete </a:t>
            </a:r>
            <a:r>
              <a:rPr lang="pl-PL" sz="2000" dirty="0">
                <a:solidFill>
                  <a:schemeClr val="accent1"/>
                </a:solidFill>
              </a:rPr>
              <a:t>[] </a:t>
            </a:r>
            <a:r>
              <a:rPr lang="en-US" sz="2000" dirty="0">
                <a:solidFill>
                  <a:schemeClr val="accent1"/>
                </a:solidFill>
              </a:rPr>
              <a:t>name;</a:t>
            </a:r>
            <a:r>
              <a:rPr lang="pl-PL" sz="2000" dirty="0">
                <a:solidFill>
                  <a:schemeClr val="accent1"/>
                </a:solidFill>
              </a:rPr>
              <a:t>		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accent1"/>
                </a:solidFill>
              </a:rPr>
              <a:t>  delete </a:t>
            </a:r>
            <a:r>
              <a:rPr lang="pl-PL" sz="2000" dirty="0">
                <a:solidFill>
                  <a:schemeClr val="accent1"/>
                </a:solidFill>
              </a:rPr>
              <a:t>[] </a:t>
            </a:r>
            <a:r>
              <a:rPr lang="en-US" sz="2000" dirty="0" err="1">
                <a:solidFill>
                  <a:schemeClr val="accent1"/>
                </a:solidFill>
              </a:rPr>
              <a:t>lastName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792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Example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762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Characteristics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090" y="1066800"/>
            <a:ext cx="7771200" cy="54102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They should be declared in the public section.</a:t>
            </a:r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They are invoked automatically when the objects are created.</a:t>
            </a:r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They do not have return types, not even void and they cannot return values.</a:t>
            </a:r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They cannot be inherited, though a derived class can call the base class constructor.</a:t>
            </a:r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Like other C++ functions, Constructors can have default arguments.</a:t>
            </a:r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Constructors can not be virtual.</a:t>
            </a:r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We can not refer to their addresses.</a:t>
            </a:r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An object with a constructor (or destructor) can not be used as a member of a union.</a:t>
            </a:r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They make ‘implicit calls’ to the operators </a:t>
            </a:r>
            <a:r>
              <a:rPr lang="en-US" b="1" i="1" dirty="0"/>
              <a:t>new</a:t>
            </a:r>
            <a:r>
              <a:rPr lang="en-US" dirty="0"/>
              <a:t> and </a:t>
            </a:r>
            <a:r>
              <a:rPr lang="en-US" b="1" i="1" dirty="0"/>
              <a:t>delete</a:t>
            </a:r>
            <a:r>
              <a:rPr lang="en-US" dirty="0"/>
              <a:t> when memory allocation is required.</a:t>
            </a:r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chemeClr val="tx1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7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2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The constructor is automatically called when an object is created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There are several forms in which a constructor can take its shape namely: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Default Constructor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Parameterized Constructors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/>
              <a:t>Copy constructor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Parameterized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090" y="1447800"/>
            <a:ext cx="7771200" cy="5029200"/>
          </a:xfrm>
          <a:ln/>
        </p:spPr>
        <p:txBody>
          <a:bodyPr/>
          <a:lstStyle/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It may be necessary to initialize the various data elements of different objects with different values when they are created.</a:t>
            </a:r>
          </a:p>
          <a:p>
            <a:pPr marL="341313" indent="-3413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This is achieved  by passing arguments to the constructor function when the objects are created.</a:t>
            </a:r>
          </a:p>
          <a:p>
            <a:pPr marL="341313" indent="-34131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  <a:p>
            <a:pPr marL="341313" indent="-341313"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constructors that can take arguments are called parameterized constructors.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685695" y="6248400"/>
            <a:ext cx="1904706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123718" y="6248400"/>
            <a:ext cx="289515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77229" y="228600"/>
            <a:ext cx="77712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chemeClr val="tx1"/>
                </a:solidFill>
              </a:rPr>
              <a:t>Parameterized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160" y="1828800"/>
            <a:ext cx="3817877" cy="4800600"/>
          </a:xfrm>
          <a:ln/>
        </p:spPr>
        <p:txBody>
          <a:bodyPr/>
          <a:lstStyle/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class add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{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   int m, n ;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public :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   add (int, int) ;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   ------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};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add : : add (int x, int y)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{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   m = x; n = y;</a:t>
            </a:r>
          </a:p>
          <a:p>
            <a:pPr indent="-341313">
              <a:lnSpc>
                <a:spcPct val="75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/>
              <a:t>}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4647483" y="1828800"/>
            <a:ext cx="4495106" cy="4725988"/>
          </a:xfrm>
          <a:ln/>
        </p:spPr>
        <p:txBody>
          <a:bodyPr>
            <a:normAutofit lnSpcReduction="10000"/>
          </a:bodyPr>
          <a:lstStyle/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When a constructor is parameterized, we must pass the initial values as arguments to the constructor function when an object is declared.</a:t>
            </a:r>
          </a:p>
          <a:p>
            <a:pPr marL="341313" indent="-341313"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Two ways Calling:</a:t>
            </a:r>
          </a:p>
          <a:p>
            <a:pPr marL="741363" lvl="1" indent="-284163">
              <a:spcBef>
                <a:spcPts val="600"/>
              </a:spcBef>
              <a:buClr>
                <a:srgbClr val="FFFFFF"/>
              </a:buClr>
              <a:buFont typeface="Times New Roman" pitchFamily="18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Explicit</a:t>
            </a:r>
          </a:p>
          <a:p>
            <a:pPr lvl="2">
              <a:spcBef>
                <a:spcPts val="5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 sum = add(2,3);</a:t>
            </a:r>
          </a:p>
          <a:p>
            <a:pPr marL="741363" lvl="1" indent="-284163">
              <a:spcBef>
                <a:spcPts val="600"/>
              </a:spcBef>
              <a:buClr>
                <a:srgbClr val="FFFFFF"/>
              </a:buClr>
              <a:buFont typeface="Times New Roman" pitchFamily="18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Implicit</a:t>
            </a:r>
          </a:p>
          <a:p>
            <a:pPr lvl="2">
              <a:spcBef>
                <a:spcPts val="5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add sum(2,3)</a:t>
            </a:r>
          </a:p>
          <a:p>
            <a:pPr lvl="2">
              <a:spcBef>
                <a:spcPts val="500"/>
              </a:spcBef>
              <a:buClr>
                <a:srgbClr val="FFFFFF"/>
              </a:buClr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Shorthand method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562065" y="1066800"/>
            <a:ext cx="1244741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FFFFFF"/>
                </a:solidFill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6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9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Initialization list</a:t>
            </a:r>
            <a:endParaRPr lang="en-US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l-PL" sz="2400" dirty="0"/>
              <a:t>in a definition of a constructor</a:t>
            </a:r>
            <a:r>
              <a:rPr lang="en-US" sz="2400" dirty="0"/>
              <a:t> (</a:t>
            </a:r>
            <a:r>
              <a:rPr lang="pl-PL" sz="2400" dirty="0"/>
              <a:t>exclusivelly here</a:t>
            </a:r>
            <a:r>
              <a:rPr lang="en-US" sz="2400" dirty="0"/>
              <a:t>) </a:t>
            </a:r>
            <a:r>
              <a:rPr lang="pl-PL" sz="2400" dirty="0"/>
              <a:t>we may use the initialization list</a:t>
            </a:r>
          </a:p>
          <a:p>
            <a:pPr>
              <a:lnSpc>
                <a:spcPct val="80000"/>
              </a:lnSpc>
            </a:pPr>
            <a:endParaRPr lang="pl-PL" sz="2400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/>
              <a:t>Class_Name</a:t>
            </a:r>
            <a:r>
              <a:rPr lang="pl-PL" sz="2400" dirty="0"/>
              <a:t>() </a:t>
            </a:r>
            <a:r>
              <a:rPr lang="pl-PL" sz="2400" b="1" u="sng" dirty="0"/>
              <a:t>:</a:t>
            </a:r>
            <a:r>
              <a:rPr lang="pl-PL" sz="2400" dirty="0"/>
              <a:t> </a:t>
            </a:r>
            <a:r>
              <a:rPr lang="pl-PL" sz="2400" u="sng" dirty="0"/>
              <a:t>member(initializer)</a:t>
            </a:r>
            <a:r>
              <a:rPr lang="pl-PL" sz="2400" dirty="0"/>
              <a:t> [, member(initializer) …] { }</a:t>
            </a:r>
          </a:p>
          <a:p>
            <a:pPr>
              <a:lnSpc>
                <a:spcPct val="80000"/>
              </a:lnSpc>
            </a:pPr>
            <a:endParaRPr lang="pl-PL" sz="24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class </a:t>
            </a:r>
            <a:r>
              <a:rPr lang="pl-PL" sz="2000" dirty="0"/>
              <a:t>point</a:t>
            </a:r>
            <a:endParaRPr 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double x,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public: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pl-PL" sz="2000" dirty="0">
                <a:solidFill>
                  <a:schemeClr val="folHlink"/>
                </a:solidFill>
              </a:rPr>
              <a:t>// …</a:t>
            </a:r>
            <a:endParaRPr lang="en-US" sz="2000" dirty="0">
              <a:solidFill>
                <a:schemeClr val="folHlink"/>
              </a:solidFill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pl-PL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pl-PL" sz="2000" dirty="0"/>
              <a:t>point</a:t>
            </a:r>
            <a:r>
              <a:rPr lang="en-US" sz="2000" dirty="0"/>
              <a:t>()</a:t>
            </a:r>
            <a:r>
              <a:rPr lang="pl-PL" sz="2000" b="1" u="sng" dirty="0">
                <a:solidFill>
                  <a:schemeClr val="accent1"/>
                </a:solidFill>
              </a:rPr>
              <a:t>:x(0.0), y(0.0)</a:t>
            </a:r>
            <a:r>
              <a:rPr lang="pl-PL" sz="2000" b="1" dirty="0">
                <a:solidFill>
                  <a:schemeClr val="accent1"/>
                </a:solidFill>
              </a:rPr>
              <a:t> </a:t>
            </a:r>
            <a:r>
              <a:rPr lang="pl-PL" sz="2000" dirty="0"/>
              <a:t>{};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pl-PL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l-PL" sz="2000" dirty="0"/>
              <a:t>};</a:t>
            </a:r>
            <a:endParaRPr 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dirty="0"/>
              <a:t>point::point(int x, int y)</a:t>
            </a:r>
            <a:r>
              <a:rPr lang="en-US" dirty="0"/>
              <a:t>:x(x), y(y) {}</a:t>
            </a:r>
            <a:r>
              <a:rPr lang="pl-PL" dirty="0"/>
              <a:t>;  </a:t>
            </a:r>
            <a:r>
              <a:rPr lang="pl-PL" dirty="0">
                <a:solidFill>
                  <a:schemeClr val="folHlink"/>
                </a:solidFill>
              </a:rPr>
              <a:t>//OK.</a:t>
            </a:r>
            <a:r>
              <a:rPr lang="pl-PL" sz="2800" dirty="0">
                <a:solidFill>
                  <a:schemeClr val="folHlink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l-PL" sz="28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inline point::point(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:x(</a:t>
            </a:r>
            <a:r>
              <a:rPr lang="en-US" dirty="0" err="1"/>
              <a:t>i</a:t>
            </a:r>
            <a:r>
              <a:rPr lang="en-US" dirty="0"/>
              <a:t>), y(x) {}</a:t>
            </a:r>
            <a:r>
              <a:rPr lang="pl-PL" dirty="0"/>
              <a:t>;  </a:t>
            </a:r>
            <a:r>
              <a:rPr lang="pl-PL" dirty="0">
                <a:solidFill>
                  <a:schemeClr val="folHlink"/>
                </a:solidFill>
              </a:rPr>
              <a:t>//OK.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pl-PL" sz="20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Initialization list</a:t>
            </a:r>
            <a:endParaRPr lang="en-US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only way of initializing const and reference members.</a:t>
            </a:r>
          </a:p>
          <a:p>
            <a:pPr>
              <a:lnSpc>
                <a:spcPct val="90000"/>
              </a:lnSpc>
            </a:pPr>
            <a:r>
              <a:rPr lang="en-US" sz="2800"/>
              <a:t>in i.l. except the class members (declared in the very class, and not inherited) we may </a:t>
            </a:r>
            <a:r>
              <a:rPr lang="pl-PL" sz="2800"/>
              <a:t>also </a:t>
            </a:r>
            <a:r>
              <a:rPr lang="en-US" sz="2800"/>
              <a:t>define the way of constructing virtual and direct base classes.</a:t>
            </a:r>
          </a:p>
          <a:p>
            <a:pPr>
              <a:lnSpc>
                <a:spcPct val="90000"/>
              </a:lnSpc>
            </a:pPr>
            <a:r>
              <a:rPr lang="en-US" sz="2800"/>
              <a:t>position on the i.l. is of no importance, initialization is performed in a</a:t>
            </a:r>
            <a:r>
              <a:rPr lang="pl-PL" sz="2800"/>
              <a:t> </a:t>
            </a:r>
            <a:r>
              <a:rPr lang="en-US" sz="2800"/>
              <a:t>following order: base classes (virtual and then direct bases in order of declaration), member variables in order of declaration, constructor’s body.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1068</TotalTime>
  <Words>1968</Words>
  <Application>Microsoft Office PowerPoint</Application>
  <PresentationFormat>On-screen Show (4:3)</PresentationFormat>
  <Paragraphs>334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Garamond</vt:lpstr>
      <vt:lpstr>Times New Roman</vt:lpstr>
      <vt:lpstr>Wingdings</vt:lpstr>
      <vt:lpstr>Wingdings 2</vt:lpstr>
      <vt:lpstr>Equity</vt:lpstr>
      <vt:lpstr>Constructors</vt:lpstr>
      <vt:lpstr>Constructor - example</vt:lpstr>
      <vt:lpstr>Constructors</vt:lpstr>
      <vt:lpstr>Characteristics Constructors</vt:lpstr>
      <vt:lpstr>Constructor Types</vt:lpstr>
      <vt:lpstr>Parameterized Constructors</vt:lpstr>
      <vt:lpstr>Parameterized Constructors</vt:lpstr>
      <vt:lpstr>Initialization list</vt:lpstr>
      <vt:lpstr>Initialization list</vt:lpstr>
      <vt:lpstr>Multiple Constructors in a Class</vt:lpstr>
      <vt:lpstr>Multiple Constructors in a Class</vt:lpstr>
      <vt:lpstr>Multiple Constructors in a Class</vt:lpstr>
      <vt:lpstr>Multiple Constructors in a Class</vt:lpstr>
      <vt:lpstr>Multiple Constructors in a Class</vt:lpstr>
      <vt:lpstr>Multiple Constructors in a Class</vt:lpstr>
      <vt:lpstr>Constructors with Default Arguments</vt:lpstr>
      <vt:lpstr>Constructors with Default Arguments</vt:lpstr>
      <vt:lpstr>Dynamic Initialization of Objects</vt:lpstr>
      <vt:lpstr>Copy Constructor</vt:lpstr>
      <vt:lpstr>Copy Constructor - Example</vt:lpstr>
      <vt:lpstr>Copy Constructor</vt:lpstr>
      <vt:lpstr>Dynamic Constructors</vt:lpstr>
      <vt:lpstr>Destructors</vt:lpstr>
      <vt:lpstr>Destructors</vt:lpstr>
      <vt:lpstr>Destructors</vt:lpstr>
      <vt:lpstr>Order of calling constructors and destructors</vt:lpstr>
      <vt:lpstr>  Sample program</vt:lpstr>
      <vt:lpstr>Constructing and destructing dynamic objects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</dc:title>
  <dc:creator>admin</dc:creator>
  <cp:lastModifiedBy>Rama</cp:lastModifiedBy>
  <cp:revision>122</cp:revision>
  <dcterms:created xsi:type="dcterms:W3CDTF">2017-07-19T06:23:44Z</dcterms:created>
  <dcterms:modified xsi:type="dcterms:W3CDTF">2019-09-12T16:14:06Z</dcterms:modified>
</cp:coreProperties>
</file>