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79" r:id="rId6"/>
    <p:sldId id="260" r:id="rId7"/>
    <p:sldId id="262" r:id="rId8"/>
    <p:sldId id="263" r:id="rId9"/>
    <p:sldId id="268" r:id="rId10"/>
    <p:sldId id="264" r:id="rId11"/>
    <p:sldId id="269" r:id="rId12"/>
    <p:sldId id="265" r:id="rId13"/>
    <p:sldId id="271" r:id="rId14"/>
    <p:sldId id="266" r:id="rId15"/>
    <p:sldId id="270" r:id="rId16"/>
    <p:sldId id="267" r:id="rId17"/>
    <p:sldId id="272" r:id="rId18"/>
    <p:sldId id="280" r:id="rId19"/>
    <p:sldId id="281" r:id="rId20"/>
    <p:sldId id="283" r:id="rId21"/>
    <p:sldId id="261" r:id="rId22"/>
    <p:sldId id="275" r:id="rId23"/>
    <p:sldId id="274" r:id="rId24"/>
    <p:sldId id="273" r:id="rId25"/>
    <p:sldId id="276" r:id="rId26"/>
    <p:sldId id="277" r:id="rId27"/>
    <p:sldId id="278" r:id="rId28"/>
    <p:sldId id="284" r:id="rId29"/>
    <p:sldId id="285" r:id="rId30"/>
    <p:sldId id="286" r:id="rId31"/>
    <p:sldId id="287" r:id="rId32"/>
    <p:sldId id="288" r:id="rId33"/>
    <p:sldId id="290" r:id="rId34"/>
    <p:sldId id="289" r:id="rId35"/>
    <p:sldId id="302" r:id="rId36"/>
    <p:sldId id="291" r:id="rId37"/>
    <p:sldId id="292" r:id="rId38"/>
    <p:sldId id="293" r:id="rId39"/>
    <p:sldId id="294" r:id="rId40"/>
    <p:sldId id="296" r:id="rId41"/>
    <p:sldId id="297" r:id="rId42"/>
    <p:sldId id="298" r:id="rId43"/>
    <p:sldId id="299" r:id="rId44"/>
    <p:sldId id="300" r:id="rId45"/>
    <p:sldId id="301" r:id="rId46"/>
    <p:sldId id="303" r:id="rId47"/>
    <p:sldId id="304" r:id="rId48"/>
    <p:sldId id="308" r:id="rId49"/>
    <p:sldId id="305" r:id="rId50"/>
    <p:sldId id="307"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834"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2CD09-F90E-4BF5-8893-24DA5E266E4A}" type="datetimeFigureOut">
              <a:rPr lang="en-US" smtClean="0"/>
              <a:pPr/>
              <a:t>8/26/2019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77EF9D-BC80-4C04-9076-844A0D99E985}" type="slidenum">
              <a:rPr lang="en-US" smtClean="0"/>
              <a:pPr/>
              <a:t>‹#›</a:t>
            </a:fld>
            <a:endParaRPr lang="en-US"/>
          </a:p>
        </p:txBody>
      </p:sp>
    </p:spTree>
    <p:extLst>
      <p:ext uri="{BB962C8B-B14F-4D97-AF65-F5344CB8AC3E}">
        <p14:creationId xmlns:p14="http://schemas.microsoft.com/office/powerpoint/2010/main" val="956646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77EF9D-BC80-4C04-9076-844A0D99E985}"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F12FEA-E297-4AB4-9BDC-B4259667CAB1}"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12FEA-E297-4AB4-9BDC-B4259667CAB1}"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12FEA-E297-4AB4-9BDC-B4259667CAB1}"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12FEA-E297-4AB4-9BDC-B4259667CAB1}"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12FEA-E297-4AB4-9BDC-B4259667CAB1}"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F12FEA-E297-4AB4-9BDC-B4259667CAB1}"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F12FEA-E297-4AB4-9BDC-B4259667CAB1}" type="datetimeFigureOut">
              <a:rPr lang="en-US" smtClean="0"/>
              <a:pPr/>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F12FEA-E297-4AB4-9BDC-B4259667CAB1}" type="datetimeFigureOut">
              <a:rPr lang="en-US" smtClean="0"/>
              <a:pPr/>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12FEA-E297-4AB4-9BDC-B4259667CAB1}" type="datetimeFigureOut">
              <a:rPr lang="en-US" smtClean="0"/>
              <a:pPr/>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12FEA-E297-4AB4-9BDC-B4259667CAB1}"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12FEA-E297-4AB4-9BDC-B4259667CAB1}"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E8F89-6791-4F87-BF0E-74EA30EA70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12FEA-E297-4AB4-9BDC-B4259667CAB1}" type="datetimeFigureOut">
              <a:rPr lang="en-US" smtClean="0"/>
              <a:pPr/>
              <a:t>8/26/2019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E8F89-6791-4F87-BF0E-74EA30EA70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smartdraw.com/data-flow-diagram/" TargetMode="External"/><Relationship Id="rId2" Type="http://schemas.openxmlformats.org/officeDocument/2006/relationships/hyperlink" Target="https://www.smartdraw.com/flowchart/" TargetMode="External"/><Relationship Id="rId1" Type="http://schemas.openxmlformats.org/officeDocument/2006/relationships/slideLayout" Target="../slideLayouts/slideLayout2.xml"/><Relationship Id="rId4" Type="http://schemas.openxmlformats.org/officeDocument/2006/relationships/hyperlink" Target="https://www.smartdraw.com/use-case-diagra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rogramiz.com/cpp-programming/object-clas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smartdraw.com/sequence-diagra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5975"/>
            <a:ext cx="7772400" cy="1470025"/>
          </a:xfrm>
        </p:spPr>
        <p:txBody>
          <a:bodyPr>
            <a:normAutofit/>
          </a:bodyPr>
          <a:lstStyle/>
          <a:p>
            <a:r>
              <a:rPr lang="en-US" dirty="0" smtClean="0"/>
              <a:t> </a:t>
            </a:r>
            <a:r>
              <a:rPr lang="en-US" dirty="0"/>
              <a:t>OBJECT ORIENTED DESIGN AND PROGRAMMING 	</a:t>
            </a:r>
          </a:p>
        </p:txBody>
      </p:sp>
      <p:sp>
        <p:nvSpPr>
          <p:cNvPr id="3" name="Subtitle 2"/>
          <p:cNvSpPr>
            <a:spLocks noGrp="1"/>
          </p:cNvSpPr>
          <p:nvPr>
            <p:ph type="subTitle" idx="1"/>
          </p:nvPr>
        </p:nvSpPr>
        <p:spPr>
          <a:xfrm>
            <a:off x="1371600" y="2590800"/>
            <a:ext cx="6400800" cy="3429000"/>
          </a:xfrm>
        </p:spPr>
        <p:txBody>
          <a:bodyPr>
            <a:normAutofit fontScale="70000" lnSpcReduction="20000"/>
          </a:bodyPr>
          <a:lstStyle/>
          <a:p>
            <a:endParaRPr lang="en-US" dirty="0">
              <a:solidFill>
                <a:schemeClr val="tx1"/>
              </a:solidFill>
            </a:endParaRPr>
          </a:p>
          <a:p>
            <a:r>
              <a:rPr lang="en-US" sz="5100" dirty="0" smtClean="0">
                <a:solidFill>
                  <a:schemeClr val="tx1"/>
                </a:solidFill>
              </a:rPr>
              <a:t>Subject Code: </a:t>
            </a:r>
            <a:r>
              <a:rPr lang="en-US" sz="5100" dirty="0">
                <a:solidFill>
                  <a:schemeClr val="tx1"/>
                </a:solidFill>
              </a:rPr>
              <a:t>18CSC202J </a:t>
            </a:r>
            <a:endParaRPr lang="en-US" sz="5100" dirty="0" smtClean="0">
              <a:solidFill>
                <a:schemeClr val="tx1"/>
              </a:solidFill>
            </a:endParaRPr>
          </a:p>
          <a:p>
            <a:r>
              <a:rPr lang="en-US" sz="5100" dirty="0" smtClean="0">
                <a:solidFill>
                  <a:schemeClr val="tx1"/>
                </a:solidFill>
              </a:rPr>
              <a:t>UNIT </a:t>
            </a:r>
            <a:r>
              <a:rPr lang="en-US" sz="6300" dirty="0" smtClean="0">
                <a:solidFill>
                  <a:schemeClr val="tx1"/>
                </a:solidFill>
              </a:rPr>
              <a:t>III</a:t>
            </a:r>
            <a:endParaRPr lang="en-US" sz="5100" dirty="0" smtClean="0">
              <a:solidFill>
                <a:schemeClr val="tx1"/>
              </a:solidFill>
            </a:endParaRPr>
          </a:p>
          <a:p>
            <a:r>
              <a:rPr lang="en-US" dirty="0" smtClean="0">
                <a:solidFill>
                  <a:schemeClr val="tx1"/>
                </a:solidFill>
              </a:rPr>
              <a:t>By</a:t>
            </a:r>
          </a:p>
          <a:p>
            <a:r>
              <a:rPr lang="en-US" dirty="0" err="1" smtClean="0">
                <a:solidFill>
                  <a:schemeClr val="tx1"/>
                </a:solidFill>
              </a:rPr>
              <a:t>Mr.K.Senthil</a:t>
            </a:r>
            <a:r>
              <a:rPr lang="en-US" dirty="0" smtClean="0">
                <a:solidFill>
                  <a:schemeClr val="tx1"/>
                </a:solidFill>
              </a:rPr>
              <a:t> Kumar</a:t>
            </a:r>
          </a:p>
          <a:p>
            <a:r>
              <a:rPr lang="en-US" dirty="0" smtClean="0">
                <a:solidFill>
                  <a:schemeClr val="tx1"/>
                </a:solidFill>
              </a:rPr>
              <a:t> Asst. Professor </a:t>
            </a:r>
          </a:p>
          <a:p>
            <a:r>
              <a:rPr lang="en-US" dirty="0" err="1" smtClean="0">
                <a:solidFill>
                  <a:schemeClr val="tx1"/>
                </a:solidFill>
              </a:rPr>
              <a:t>Mr.S.Deepan</a:t>
            </a:r>
            <a:r>
              <a:rPr lang="en-US" dirty="0" smtClean="0">
                <a:solidFill>
                  <a:schemeClr val="tx1"/>
                </a:solidFill>
              </a:rPr>
              <a:t> </a:t>
            </a:r>
          </a:p>
          <a:p>
            <a:r>
              <a:rPr lang="en-US" dirty="0" smtClean="0">
                <a:solidFill>
                  <a:schemeClr val="tx1"/>
                </a:solidFill>
              </a:rPr>
              <a:t>Teaching Associate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 </a:t>
            </a:r>
            <a:r>
              <a:rPr lang="en-US" dirty="0"/>
              <a:t>this type of inheritance a single derived class may inherit from two or more than two base classes.</a:t>
            </a:r>
          </a:p>
          <a:p>
            <a:pPr>
              <a:buNone/>
            </a:pPr>
            <a:r>
              <a:rPr lang="en-US" dirty="0" smtClean="0"/>
              <a:t/>
            </a:r>
            <a:br>
              <a:rPr lang="en-US" dirty="0" smtClean="0"/>
            </a:br>
            <a:endParaRPr lang="en-US" dirty="0"/>
          </a:p>
        </p:txBody>
      </p:sp>
      <p:pic>
        <p:nvPicPr>
          <p:cNvPr id="4" name="Picture 3" descr="multiple-inheritance.jpg"/>
          <p:cNvPicPr>
            <a:picLocks noChangeAspect="1"/>
          </p:cNvPicPr>
          <p:nvPr/>
        </p:nvPicPr>
        <p:blipFill>
          <a:blip r:embed="rId2"/>
          <a:stretch>
            <a:fillRect/>
          </a:stretch>
        </p:blipFill>
        <p:spPr>
          <a:xfrm>
            <a:off x="1524000" y="3200399"/>
            <a:ext cx="5181600" cy="370114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Inheritance Syntax</a:t>
            </a:r>
            <a:endParaRPr lang="en-US" dirty="0"/>
          </a:p>
        </p:txBody>
      </p:sp>
      <p:sp>
        <p:nvSpPr>
          <p:cNvPr id="3" name="Content Placeholder 2"/>
          <p:cNvSpPr>
            <a:spLocks noGrp="1"/>
          </p:cNvSpPr>
          <p:nvPr>
            <p:ph idx="1"/>
          </p:nvPr>
        </p:nvSpPr>
        <p:spPr>
          <a:xfrm>
            <a:off x="457200" y="1371600"/>
            <a:ext cx="8229600" cy="5029200"/>
          </a:xfrm>
        </p:spPr>
        <p:txBody>
          <a:bodyPr>
            <a:normAutofit fontScale="77500" lnSpcReduction="20000"/>
          </a:bodyPr>
          <a:lstStyle/>
          <a:p>
            <a:pPr>
              <a:buNone/>
            </a:pPr>
            <a:r>
              <a:rPr lang="en-US" dirty="0" smtClean="0"/>
              <a:t>class A</a:t>
            </a:r>
          </a:p>
          <a:p>
            <a:pPr>
              <a:buNone/>
            </a:pPr>
            <a:r>
              <a:rPr lang="en-US" dirty="0" smtClean="0"/>
              <a:t> {</a:t>
            </a:r>
          </a:p>
          <a:p>
            <a:pPr>
              <a:buNone/>
            </a:pPr>
            <a:r>
              <a:rPr lang="en-US" dirty="0" smtClean="0"/>
              <a:t>   ..........</a:t>
            </a:r>
          </a:p>
          <a:p>
            <a:pPr>
              <a:buNone/>
            </a:pPr>
            <a:r>
              <a:rPr lang="en-US" dirty="0" smtClean="0"/>
              <a:t> };</a:t>
            </a:r>
          </a:p>
          <a:p>
            <a:pPr>
              <a:buNone/>
            </a:pPr>
            <a:r>
              <a:rPr lang="en-US" dirty="0" smtClean="0"/>
              <a:t> class B</a:t>
            </a:r>
          </a:p>
          <a:p>
            <a:pPr>
              <a:buNone/>
            </a:pPr>
            <a:r>
              <a:rPr lang="en-US" dirty="0" smtClean="0"/>
              <a:t> {</a:t>
            </a:r>
          </a:p>
          <a:p>
            <a:pPr>
              <a:buNone/>
            </a:pPr>
            <a:r>
              <a:rPr lang="en-US" dirty="0" smtClean="0"/>
              <a:t>   ...........</a:t>
            </a:r>
          </a:p>
          <a:p>
            <a:pPr>
              <a:buNone/>
            </a:pPr>
            <a:r>
              <a:rPr lang="en-US" dirty="0" smtClean="0"/>
              <a:t>  } ;</a:t>
            </a:r>
          </a:p>
          <a:p>
            <a:pPr>
              <a:buNone/>
            </a:pPr>
            <a:r>
              <a:rPr lang="en-US" dirty="0" smtClean="0"/>
              <a:t> class C : </a:t>
            </a:r>
            <a:r>
              <a:rPr lang="en-US" dirty="0" err="1" smtClean="0"/>
              <a:t>acess_specifier</a:t>
            </a:r>
            <a:r>
              <a:rPr lang="en-US" dirty="0" smtClean="0"/>
              <a:t> </a:t>
            </a:r>
            <a:r>
              <a:rPr lang="en-US" dirty="0" err="1" smtClean="0"/>
              <a:t>A,access_specifier</a:t>
            </a:r>
            <a:r>
              <a:rPr lang="en-US" dirty="0" smtClean="0"/>
              <a:t> A // derived class from A and B</a:t>
            </a:r>
          </a:p>
          <a:p>
            <a:pPr>
              <a:buNone/>
            </a:pPr>
            <a:r>
              <a:rPr lang="en-US" dirty="0" smtClean="0"/>
              <a:t> {</a:t>
            </a:r>
          </a:p>
          <a:p>
            <a:pPr>
              <a:buNone/>
            </a:pPr>
            <a:r>
              <a:rPr lang="en-US" dirty="0" smtClean="0"/>
              <a:t>   ...........</a:t>
            </a:r>
          </a:p>
          <a:p>
            <a:pPr>
              <a:buNone/>
            </a:pPr>
            <a:r>
              <a:rPr lang="en-US" dirty="0" smtClean="0"/>
              <a:t> }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Hierarchical Inheritance</a:t>
            </a:r>
            <a:endParaRPr lang="en-US" dirty="0"/>
          </a:p>
        </p:txBody>
      </p:sp>
      <p:sp>
        <p:nvSpPr>
          <p:cNvPr id="3" name="Content Placeholder 2"/>
          <p:cNvSpPr>
            <a:spLocks noGrp="1"/>
          </p:cNvSpPr>
          <p:nvPr>
            <p:ph idx="1"/>
          </p:nvPr>
        </p:nvSpPr>
        <p:spPr/>
        <p:txBody>
          <a:bodyPr/>
          <a:lstStyle/>
          <a:p>
            <a:r>
              <a:rPr lang="en-US" dirty="0" smtClean="0"/>
              <a:t>In </a:t>
            </a:r>
            <a:r>
              <a:rPr lang="en-US" dirty="0"/>
              <a:t>this type of inheritance, multiple derived classes inherits from a single base class.</a:t>
            </a:r>
          </a:p>
          <a:p>
            <a:pPr>
              <a:buNone/>
            </a:pPr>
            <a:r>
              <a:rPr lang="en-US" dirty="0" smtClean="0"/>
              <a:t/>
            </a:r>
            <a:br>
              <a:rPr lang="en-US" dirty="0" smtClean="0"/>
            </a:br>
            <a:endParaRPr lang="en-US" dirty="0"/>
          </a:p>
        </p:txBody>
      </p:sp>
      <p:pic>
        <p:nvPicPr>
          <p:cNvPr id="4" name="Picture 3" descr="hierarchical-inheritance.jpg"/>
          <p:cNvPicPr>
            <a:picLocks noChangeAspect="1"/>
          </p:cNvPicPr>
          <p:nvPr/>
        </p:nvPicPr>
        <p:blipFill>
          <a:blip r:embed="rId2"/>
          <a:stretch>
            <a:fillRect/>
          </a:stretch>
        </p:blipFill>
        <p:spPr>
          <a:xfrm>
            <a:off x="1828800" y="2819400"/>
            <a:ext cx="5410200" cy="357617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Hierarchical Inheritance Syntax</a:t>
            </a:r>
            <a:endParaRPr lang="en-US" dirty="0"/>
          </a:p>
        </p:txBody>
      </p:sp>
      <p:sp>
        <p:nvSpPr>
          <p:cNvPr id="3" name="Content Placeholder 2"/>
          <p:cNvSpPr>
            <a:spLocks noGrp="1"/>
          </p:cNvSpPr>
          <p:nvPr>
            <p:ph idx="1"/>
          </p:nvPr>
        </p:nvSpPr>
        <p:spPr>
          <a:xfrm>
            <a:off x="457200" y="1371600"/>
            <a:ext cx="8229600" cy="5029200"/>
          </a:xfrm>
        </p:spPr>
        <p:txBody>
          <a:bodyPr>
            <a:normAutofit fontScale="62500" lnSpcReduction="20000"/>
          </a:bodyPr>
          <a:lstStyle/>
          <a:p>
            <a:pPr>
              <a:buNone/>
            </a:pPr>
            <a:r>
              <a:rPr lang="en-US" dirty="0" smtClean="0"/>
              <a:t>class A // base class</a:t>
            </a:r>
          </a:p>
          <a:p>
            <a:pPr>
              <a:buNone/>
            </a:pPr>
            <a:r>
              <a:rPr lang="en-US" dirty="0" smtClean="0"/>
              <a:t>{</a:t>
            </a:r>
          </a:p>
          <a:p>
            <a:pPr>
              <a:buNone/>
            </a:pPr>
            <a:r>
              <a:rPr lang="en-US" dirty="0" smtClean="0"/>
              <a:t>    ..............</a:t>
            </a:r>
          </a:p>
          <a:p>
            <a:pPr>
              <a:buNone/>
            </a:pPr>
            <a:r>
              <a:rPr lang="en-US" dirty="0" smtClean="0"/>
              <a:t>};</a:t>
            </a:r>
          </a:p>
          <a:p>
            <a:pPr>
              <a:buNone/>
            </a:pPr>
            <a:r>
              <a:rPr lang="en-US" dirty="0" smtClean="0"/>
              <a:t>class B : </a:t>
            </a:r>
            <a:r>
              <a:rPr lang="en-US" dirty="0" err="1" smtClean="0"/>
              <a:t>access_specifier</a:t>
            </a:r>
            <a:r>
              <a:rPr lang="en-US" dirty="0" smtClean="0"/>
              <a:t> A // derived class from A</a:t>
            </a:r>
          </a:p>
          <a:p>
            <a:pPr>
              <a:buNone/>
            </a:pPr>
            <a:r>
              <a:rPr lang="en-US" dirty="0" smtClean="0"/>
              <a:t>{</a:t>
            </a:r>
          </a:p>
          <a:p>
            <a:pPr>
              <a:buNone/>
            </a:pPr>
            <a:r>
              <a:rPr lang="en-US" dirty="0" smtClean="0"/>
              <a:t>    ...........</a:t>
            </a:r>
          </a:p>
          <a:p>
            <a:pPr>
              <a:buNone/>
            </a:pPr>
            <a:r>
              <a:rPr lang="en-US" dirty="0" smtClean="0"/>
              <a:t> } ;</a:t>
            </a:r>
          </a:p>
          <a:p>
            <a:pPr>
              <a:buNone/>
            </a:pPr>
            <a:r>
              <a:rPr lang="en-US" dirty="0" smtClean="0"/>
              <a:t> class C : </a:t>
            </a:r>
            <a:r>
              <a:rPr lang="en-US" dirty="0" err="1" smtClean="0"/>
              <a:t>access_specifier</a:t>
            </a:r>
            <a:r>
              <a:rPr lang="en-US" dirty="0" smtClean="0"/>
              <a:t> A // derived class from A</a:t>
            </a:r>
          </a:p>
          <a:p>
            <a:pPr>
              <a:buNone/>
            </a:pPr>
            <a:r>
              <a:rPr lang="en-US" dirty="0" smtClean="0"/>
              <a:t> {</a:t>
            </a:r>
          </a:p>
          <a:p>
            <a:pPr>
              <a:buNone/>
            </a:pPr>
            <a:r>
              <a:rPr lang="en-US" dirty="0" smtClean="0"/>
              <a:t>    ...........</a:t>
            </a:r>
          </a:p>
          <a:p>
            <a:pPr>
              <a:buNone/>
            </a:pPr>
            <a:r>
              <a:rPr lang="en-US" dirty="0" smtClean="0"/>
              <a:t> } ;</a:t>
            </a:r>
          </a:p>
          <a:p>
            <a:pPr>
              <a:buNone/>
            </a:pPr>
            <a:r>
              <a:rPr lang="en-US" dirty="0" smtClean="0"/>
              <a:t> class D : </a:t>
            </a:r>
            <a:r>
              <a:rPr lang="en-US" dirty="0" err="1" smtClean="0"/>
              <a:t>access_specifier</a:t>
            </a:r>
            <a:r>
              <a:rPr lang="en-US" dirty="0" smtClean="0"/>
              <a:t> A // derived class from A</a:t>
            </a:r>
          </a:p>
          <a:p>
            <a:pPr>
              <a:buNone/>
            </a:pPr>
            <a:r>
              <a:rPr lang="en-US" dirty="0" smtClean="0"/>
              <a:t> {</a:t>
            </a:r>
          </a:p>
          <a:p>
            <a:pPr>
              <a:buNone/>
            </a:pPr>
            <a:r>
              <a:rPr lang="en-US" dirty="0" smtClean="0"/>
              <a:t>     ...........</a:t>
            </a:r>
          </a:p>
          <a:p>
            <a:pPr>
              <a:buNone/>
            </a:pPr>
            <a:r>
              <a:rPr lang="en-US" dirty="0" smtClean="0"/>
              <a:t> }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Multilevel Inheritance</a:t>
            </a:r>
            <a:endParaRPr lang="en-US" dirty="0"/>
          </a:p>
        </p:txBody>
      </p:sp>
      <p:sp>
        <p:nvSpPr>
          <p:cNvPr id="3" name="Content Placeholder 2"/>
          <p:cNvSpPr>
            <a:spLocks noGrp="1"/>
          </p:cNvSpPr>
          <p:nvPr>
            <p:ph idx="1"/>
          </p:nvPr>
        </p:nvSpPr>
        <p:spPr/>
        <p:txBody>
          <a:bodyPr/>
          <a:lstStyle/>
          <a:p>
            <a:r>
              <a:rPr lang="en-US" dirty="0" smtClean="0"/>
              <a:t>In </a:t>
            </a:r>
            <a:r>
              <a:rPr lang="en-US" dirty="0"/>
              <a:t>this type of inheritance the derived class inherits from a class, which in turn inherits from some other class. The Super class for one, is sub class for the other.</a:t>
            </a:r>
          </a:p>
          <a:p>
            <a:pPr>
              <a:buNone/>
            </a:pPr>
            <a:r>
              <a:rPr lang="en-US" dirty="0" smtClean="0"/>
              <a:t/>
            </a:r>
            <a:br>
              <a:rPr lang="en-US" dirty="0" smtClean="0"/>
            </a:br>
            <a:endParaRPr lang="en-US" dirty="0"/>
          </a:p>
        </p:txBody>
      </p:sp>
      <p:pic>
        <p:nvPicPr>
          <p:cNvPr id="4" name="Picture 3" descr="multilevel-inheritance.jpg"/>
          <p:cNvPicPr>
            <a:picLocks noChangeAspect="1"/>
          </p:cNvPicPr>
          <p:nvPr/>
        </p:nvPicPr>
        <p:blipFill>
          <a:blip r:embed="rId2"/>
          <a:stretch>
            <a:fillRect/>
          </a:stretch>
        </p:blipFill>
        <p:spPr>
          <a:xfrm>
            <a:off x="2286000" y="3581400"/>
            <a:ext cx="4572000" cy="304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Multilevel Inheritance Syntax</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class A // base class</a:t>
            </a:r>
          </a:p>
          <a:p>
            <a:pPr>
              <a:buNone/>
            </a:pPr>
            <a:r>
              <a:rPr lang="en-US" dirty="0" smtClean="0"/>
              <a:t>{</a:t>
            </a:r>
          </a:p>
          <a:p>
            <a:pPr>
              <a:buNone/>
            </a:pPr>
            <a:r>
              <a:rPr lang="en-US" dirty="0" smtClean="0"/>
              <a:t>     ...........</a:t>
            </a:r>
          </a:p>
          <a:p>
            <a:pPr>
              <a:buNone/>
            </a:pPr>
            <a:r>
              <a:rPr lang="en-US" dirty="0" smtClean="0"/>
              <a:t>};</a:t>
            </a:r>
          </a:p>
          <a:p>
            <a:pPr>
              <a:buNone/>
            </a:pPr>
            <a:r>
              <a:rPr lang="en-US" dirty="0" smtClean="0"/>
              <a:t>class B : </a:t>
            </a:r>
            <a:r>
              <a:rPr lang="en-US" dirty="0" err="1" smtClean="0"/>
              <a:t>acess_specifier</a:t>
            </a:r>
            <a:r>
              <a:rPr lang="en-US" dirty="0" smtClean="0"/>
              <a:t> A // derived class</a:t>
            </a:r>
          </a:p>
          <a:p>
            <a:pPr>
              <a:buNone/>
            </a:pPr>
            <a:r>
              <a:rPr lang="en-US" dirty="0" smtClean="0"/>
              <a:t>{</a:t>
            </a:r>
          </a:p>
          <a:p>
            <a:pPr>
              <a:buNone/>
            </a:pPr>
            <a:r>
              <a:rPr lang="en-US" dirty="0" smtClean="0"/>
              <a:t>     ...........</a:t>
            </a:r>
          </a:p>
          <a:p>
            <a:pPr>
              <a:buNone/>
            </a:pPr>
            <a:r>
              <a:rPr lang="en-US" dirty="0" smtClean="0"/>
              <a:t> } ;</a:t>
            </a:r>
          </a:p>
          <a:p>
            <a:pPr>
              <a:buNone/>
            </a:pPr>
            <a:r>
              <a:rPr lang="en-US" dirty="0" smtClean="0"/>
              <a:t> class C : </a:t>
            </a:r>
            <a:r>
              <a:rPr lang="en-US" dirty="0" err="1" smtClean="0"/>
              <a:t>access_specifier</a:t>
            </a:r>
            <a:r>
              <a:rPr lang="en-US" dirty="0" smtClean="0"/>
              <a:t> B // derived from derived class B</a:t>
            </a:r>
          </a:p>
          <a:p>
            <a:pPr>
              <a:buNone/>
            </a:pPr>
            <a:r>
              <a:rPr lang="en-US" dirty="0" smtClean="0"/>
              <a:t> {</a:t>
            </a:r>
          </a:p>
          <a:p>
            <a:pPr>
              <a:buNone/>
            </a:pPr>
            <a:r>
              <a:rPr lang="en-US" dirty="0" smtClean="0"/>
              <a:t>     ...........</a:t>
            </a:r>
          </a:p>
          <a:p>
            <a:pPr>
              <a:buNone/>
            </a:pPr>
            <a:r>
              <a:rPr lang="en-US" dirty="0" smtClean="0"/>
              <a:t> } ;</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Hybrid (Virtual) Inheritance</a:t>
            </a:r>
            <a:endParaRPr lang="en-US" dirty="0"/>
          </a:p>
        </p:txBody>
      </p:sp>
      <p:sp>
        <p:nvSpPr>
          <p:cNvPr id="3" name="Content Placeholder 2"/>
          <p:cNvSpPr>
            <a:spLocks noGrp="1"/>
          </p:cNvSpPr>
          <p:nvPr>
            <p:ph idx="1"/>
          </p:nvPr>
        </p:nvSpPr>
        <p:spPr/>
        <p:txBody>
          <a:bodyPr/>
          <a:lstStyle/>
          <a:p>
            <a:r>
              <a:rPr lang="en-US" dirty="0" smtClean="0"/>
              <a:t>Hybrid </a:t>
            </a:r>
            <a:r>
              <a:rPr lang="en-US" dirty="0"/>
              <a:t>Inheritance is combination of Hierarchical and </a:t>
            </a:r>
            <a:r>
              <a:rPr lang="en-US" dirty="0" err="1"/>
              <a:t>Mutilevel</a:t>
            </a:r>
            <a:r>
              <a:rPr lang="en-US" dirty="0"/>
              <a:t> Inheritance.</a:t>
            </a:r>
          </a:p>
          <a:p>
            <a:endParaRPr lang="en-US" dirty="0"/>
          </a:p>
        </p:txBody>
      </p:sp>
      <p:pic>
        <p:nvPicPr>
          <p:cNvPr id="4" name="Picture 3" descr="hybrid-inheritance.jpg"/>
          <p:cNvPicPr>
            <a:picLocks noChangeAspect="1"/>
          </p:cNvPicPr>
          <p:nvPr/>
        </p:nvPicPr>
        <p:blipFill>
          <a:blip r:embed="rId2"/>
          <a:stretch>
            <a:fillRect/>
          </a:stretch>
        </p:blipFill>
        <p:spPr>
          <a:xfrm>
            <a:off x="1600200" y="2819399"/>
            <a:ext cx="4953000" cy="353785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Hybrid Inheritance Syntax</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buNone/>
            </a:pPr>
            <a:r>
              <a:rPr lang="en-US" dirty="0" smtClean="0"/>
              <a:t>class A</a:t>
            </a:r>
          </a:p>
          <a:p>
            <a:pPr>
              <a:buNone/>
            </a:pPr>
            <a:r>
              <a:rPr lang="en-US" dirty="0" smtClean="0"/>
              <a:t>{</a:t>
            </a:r>
          </a:p>
          <a:p>
            <a:pPr>
              <a:buNone/>
            </a:pPr>
            <a:r>
              <a:rPr lang="en-US" dirty="0" smtClean="0"/>
              <a:t>     .........</a:t>
            </a:r>
          </a:p>
          <a:p>
            <a:pPr>
              <a:buNone/>
            </a:pPr>
            <a:r>
              <a:rPr lang="en-US" dirty="0" smtClean="0"/>
              <a:t>};</a:t>
            </a:r>
          </a:p>
          <a:p>
            <a:pPr>
              <a:buNone/>
            </a:pPr>
            <a:r>
              <a:rPr lang="en-US" dirty="0" smtClean="0"/>
              <a:t>class B : public A</a:t>
            </a:r>
          </a:p>
          <a:p>
            <a:pPr>
              <a:buNone/>
            </a:pPr>
            <a:r>
              <a:rPr lang="en-US" dirty="0" smtClean="0"/>
              <a:t>{</a:t>
            </a:r>
          </a:p>
          <a:p>
            <a:pPr>
              <a:buNone/>
            </a:pPr>
            <a:r>
              <a:rPr lang="en-US" dirty="0" smtClean="0"/>
              <a:t>     ..........</a:t>
            </a:r>
          </a:p>
          <a:p>
            <a:pPr>
              <a:buNone/>
            </a:pPr>
            <a:r>
              <a:rPr lang="en-US" dirty="0" smtClean="0"/>
              <a:t>} ;</a:t>
            </a:r>
          </a:p>
          <a:p>
            <a:pPr>
              <a:buNone/>
            </a:pPr>
            <a:r>
              <a:rPr lang="en-US" dirty="0" smtClean="0"/>
              <a:t>class C</a:t>
            </a:r>
          </a:p>
          <a:p>
            <a:pPr>
              <a:buNone/>
            </a:pPr>
            <a:r>
              <a:rPr lang="en-US" dirty="0" smtClean="0"/>
              <a:t>{</a:t>
            </a:r>
          </a:p>
          <a:p>
            <a:pPr>
              <a:buNone/>
            </a:pPr>
            <a:r>
              <a:rPr lang="en-US" dirty="0" smtClean="0"/>
              <a:t>     ...........</a:t>
            </a:r>
          </a:p>
          <a:p>
            <a:pPr>
              <a:buNone/>
            </a:pPr>
            <a:r>
              <a:rPr lang="en-US" dirty="0" smtClean="0"/>
              <a:t>};</a:t>
            </a:r>
          </a:p>
          <a:p>
            <a:pPr>
              <a:buNone/>
            </a:pPr>
            <a:r>
              <a:rPr lang="en-US" dirty="0" smtClean="0"/>
              <a:t> class D : public B, public C</a:t>
            </a:r>
          </a:p>
          <a:p>
            <a:pPr>
              <a:buNone/>
            </a:pPr>
            <a:r>
              <a:rPr lang="en-US" dirty="0" smtClean="0"/>
              <a:t>{</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Modes of Inheritance</a:t>
            </a:r>
            <a:endParaRPr lang="en-US" dirty="0"/>
          </a:p>
        </p:txBody>
      </p:sp>
      <p:sp>
        <p:nvSpPr>
          <p:cNvPr id="3" name="Content Placeholder 2"/>
          <p:cNvSpPr>
            <a:spLocks noGrp="1"/>
          </p:cNvSpPr>
          <p:nvPr>
            <p:ph idx="1"/>
          </p:nvPr>
        </p:nvSpPr>
        <p:spPr/>
        <p:txBody>
          <a:bodyPr>
            <a:normAutofit fontScale="77500" lnSpcReduction="20000"/>
          </a:bodyPr>
          <a:lstStyle/>
          <a:p>
            <a:pPr lvl="0" fontAlgn="base"/>
            <a:r>
              <a:rPr lang="en-US" b="1" dirty="0" smtClean="0"/>
              <a:t>Public mode</a:t>
            </a:r>
            <a:r>
              <a:rPr lang="en-US" dirty="0" smtClean="0"/>
              <a:t>: If we derive a sub class from a public base class. Then the public member of the base class will become public in the derived class and protected members of the base class will become protected in derived class.</a:t>
            </a:r>
          </a:p>
          <a:p>
            <a:pPr fontAlgn="base">
              <a:buNone/>
            </a:pPr>
            <a:endParaRPr lang="en-US" dirty="0" smtClean="0"/>
          </a:p>
          <a:p>
            <a:pPr lvl="0" fontAlgn="base"/>
            <a:r>
              <a:rPr lang="en-US" b="1" dirty="0" smtClean="0"/>
              <a:t>Protected mode</a:t>
            </a:r>
            <a:r>
              <a:rPr lang="en-US" dirty="0" smtClean="0"/>
              <a:t>: If we derive a sub class from a Protected base class. Then both public member and protected members of the base class will become protected in derived class.</a:t>
            </a:r>
          </a:p>
          <a:p>
            <a:pPr>
              <a:buNone/>
            </a:pPr>
            <a:endParaRPr lang="en-US" dirty="0" smtClean="0"/>
          </a:p>
          <a:p>
            <a:pPr lvl="0" fontAlgn="base"/>
            <a:r>
              <a:rPr lang="en-US" b="1" dirty="0" smtClean="0"/>
              <a:t>Private mode</a:t>
            </a:r>
            <a:r>
              <a:rPr lang="en-US" dirty="0" smtClean="0"/>
              <a:t>: If we derive a sub class from a Private base class. Then both public member and protected members of the base class will become Private in derived class.</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200" dirty="0" smtClean="0"/>
              <a:t>Modes of Inheritance</a:t>
            </a:r>
            <a:endParaRPr lang="en-US" sz="3200" dirty="0"/>
          </a:p>
        </p:txBody>
      </p:sp>
      <p:sp>
        <p:nvSpPr>
          <p:cNvPr id="3" name="Content Placeholder 2"/>
          <p:cNvSpPr>
            <a:spLocks noGrp="1"/>
          </p:cNvSpPr>
          <p:nvPr>
            <p:ph sz="half" idx="1"/>
          </p:nvPr>
        </p:nvSpPr>
        <p:spPr>
          <a:xfrm>
            <a:off x="457200" y="1066800"/>
            <a:ext cx="4038600" cy="5486400"/>
          </a:xfrm>
        </p:spPr>
        <p:txBody>
          <a:bodyPr>
            <a:normAutofit/>
          </a:bodyPr>
          <a:lstStyle/>
          <a:p>
            <a:pPr>
              <a:buNone/>
            </a:pPr>
            <a:r>
              <a:rPr lang="en-US" dirty="0" smtClean="0"/>
              <a:t>	</a:t>
            </a:r>
            <a:r>
              <a:rPr lang="en-US" b="1" dirty="0" smtClean="0"/>
              <a:t>class A  </a:t>
            </a:r>
            <a:endParaRPr lang="en-US" dirty="0" smtClean="0"/>
          </a:p>
          <a:p>
            <a:pPr>
              <a:buNone/>
            </a:pPr>
            <a:r>
              <a:rPr lang="en-US" dirty="0" smtClean="0"/>
              <a:t>	{ </a:t>
            </a:r>
          </a:p>
          <a:p>
            <a:pPr>
              <a:buNone/>
            </a:pPr>
            <a:r>
              <a:rPr lang="en-US" dirty="0" smtClean="0"/>
              <a:t>	public: </a:t>
            </a:r>
          </a:p>
          <a:p>
            <a:pPr>
              <a:buNone/>
            </a:pPr>
            <a:r>
              <a:rPr lang="en-US" dirty="0" smtClean="0"/>
              <a:t>		</a:t>
            </a:r>
            <a:r>
              <a:rPr lang="en-US" dirty="0" err="1" smtClean="0"/>
              <a:t>int</a:t>
            </a:r>
            <a:r>
              <a:rPr lang="en-US" dirty="0" smtClean="0"/>
              <a:t> x; </a:t>
            </a:r>
          </a:p>
          <a:p>
            <a:pPr>
              <a:buNone/>
            </a:pPr>
            <a:r>
              <a:rPr lang="en-US" dirty="0" smtClean="0"/>
              <a:t>	protected: </a:t>
            </a:r>
          </a:p>
          <a:p>
            <a:pPr>
              <a:buNone/>
            </a:pPr>
            <a:r>
              <a:rPr lang="en-US" dirty="0" smtClean="0"/>
              <a:t>		</a:t>
            </a:r>
            <a:r>
              <a:rPr lang="en-US" dirty="0" err="1" smtClean="0"/>
              <a:t>int</a:t>
            </a:r>
            <a:r>
              <a:rPr lang="en-US" dirty="0" smtClean="0"/>
              <a:t> y; </a:t>
            </a:r>
          </a:p>
          <a:p>
            <a:pPr>
              <a:buNone/>
            </a:pPr>
            <a:r>
              <a:rPr lang="en-US" dirty="0" smtClean="0"/>
              <a:t>	private: </a:t>
            </a:r>
          </a:p>
          <a:p>
            <a:pPr>
              <a:buNone/>
            </a:pPr>
            <a:r>
              <a:rPr lang="en-US" dirty="0" smtClean="0"/>
              <a:t>		</a:t>
            </a:r>
            <a:r>
              <a:rPr lang="en-US" dirty="0" err="1" smtClean="0"/>
              <a:t>int</a:t>
            </a:r>
            <a:r>
              <a:rPr lang="en-US" dirty="0" smtClean="0"/>
              <a:t> z; </a:t>
            </a:r>
          </a:p>
          <a:p>
            <a:pPr>
              <a:buNone/>
            </a:pPr>
            <a:r>
              <a:rPr lang="en-US" dirty="0" smtClean="0"/>
              <a:t>	}; </a:t>
            </a:r>
          </a:p>
          <a:p>
            <a:pPr>
              <a:buNone/>
            </a:pPr>
            <a:endParaRPr lang="en-US" dirty="0"/>
          </a:p>
        </p:txBody>
      </p:sp>
      <p:sp>
        <p:nvSpPr>
          <p:cNvPr id="4" name="Content Placeholder 3"/>
          <p:cNvSpPr>
            <a:spLocks noGrp="1"/>
          </p:cNvSpPr>
          <p:nvPr>
            <p:ph sz="half" idx="2"/>
          </p:nvPr>
        </p:nvSpPr>
        <p:spPr>
          <a:xfrm>
            <a:off x="4648200" y="762000"/>
            <a:ext cx="4038600" cy="6096000"/>
          </a:xfrm>
        </p:spPr>
        <p:txBody>
          <a:bodyPr>
            <a:noAutofit/>
          </a:bodyPr>
          <a:lstStyle/>
          <a:p>
            <a:pPr>
              <a:buNone/>
            </a:pPr>
            <a:r>
              <a:rPr lang="en-US" sz="1800" b="1" dirty="0" smtClean="0"/>
              <a:t>class B : public A </a:t>
            </a:r>
            <a:endParaRPr lang="en-US" sz="1800" dirty="0" smtClean="0"/>
          </a:p>
          <a:p>
            <a:pPr>
              <a:buNone/>
            </a:pPr>
            <a:r>
              <a:rPr lang="en-US" sz="1800" dirty="0" smtClean="0"/>
              <a:t>{ </a:t>
            </a:r>
          </a:p>
          <a:p>
            <a:pPr>
              <a:buNone/>
            </a:pPr>
            <a:r>
              <a:rPr lang="en-US" sz="1800" dirty="0" smtClean="0"/>
              <a:t>    // x is public </a:t>
            </a:r>
          </a:p>
          <a:p>
            <a:pPr>
              <a:buNone/>
            </a:pPr>
            <a:r>
              <a:rPr lang="en-US" sz="1800" dirty="0" smtClean="0"/>
              <a:t>    // y is protected </a:t>
            </a:r>
          </a:p>
          <a:p>
            <a:pPr>
              <a:buNone/>
            </a:pPr>
            <a:r>
              <a:rPr lang="en-US" sz="1800" dirty="0" smtClean="0"/>
              <a:t>    // z is not accessible from B </a:t>
            </a:r>
          </a:p>
          <a:p>
            <a:pPr>
              <a:buNone/>
            </a:pPr>
            <a:r>
              <a:rPr lang="en-US" sz="1800" dirty="0" smtClean="0"/>
              <a:t>}; </a:t>
            </a:r>
          </a:p>
          <a:p>
            <a:pPr>
              <a:buNone/>
            </a:pPr>
            <a:r>
              <a:rPr lang="en-US" sz="1800" b="1" dirty="0" smtClean="0"/>
              <a:t>class C : protected A </a:t>
            </a:r>
            <a:endParaRPr lang="en-US" sz="1800" dirty="0" smtClean="0"/>
          </a:p>
          <a:p>
            <a:pPr>
              <a:buNone/>
            </a:pPr>
            <a:r>
              <a:rPr lang="en-US" sz="1800" dirty="0" smtClean="0"/>
              <a:t>{ </a:t>
            </a:r>
          </a:p>
          <a:p>
            <a:pPr>
              <a:buNone/>
            </a:pPr>
            <a:r>
              <a:rPr lang="en-US" sz="1800" dirty="0" smtClean="0"/>
              <a:t>	    // x is protected </a:t>
            </a:r>
          </a:p>
          <a:p>
            <a:pPr>
              <a:buNone/>
            </a:pPr>
            <a:r>
              <a:rPr lang="en-US" sz="1800" dirty="0" smtClean="0"/>
              <a:t>	    // y is protected </a:t>
            </a:r>
          </a:p>
          <a:p>
            <a:pPr>
              <a:buNone/>
            </a:pPr>
            <a:r>
              <a:rPr lang="en-US" sz="1800" dirty="0" smtClean="0"/>
              <a:t>	    // z is not accessible from C </a:t>
            </a:r>
          </a:p>
          <a:p>
            <a:pPr>
              <a:buNone/>
            </a:pPr>
            <a:r>
              <a:rPr lang="en-US" sz="1800" dirty="0" smtClean="0"/>
              <a:t>}; </a:t>
            </a:r>
          </a:p>
          <a:p>
            <a:pPr>
              <a:buNone/>
            </a:pPr>
            <a:r>
              <a:rPr lang="en-US" sz="1800" b="1" dirty="0" smtClean="0"/>
              <a:t>class D : private A</a:t>
            </a:r>
            <a:r>
              <a:rPr lang="en-US" sz="1800" dirty="0" smtClean="0"/>
              <a:t>   </a:t>
            </a:r>
          </a:p>
          <a:p>
            <a:pPr>
              <a:buNone/>
            </a:pPr>
            <a:r>
              <a:rPr lang="en-US" sz="1800" dirty="0" smtClean="0"/>
              <a:t>{ </a:t>
            </a:r>
          </a:p>
          <a:p>
            <a:pPr>
              <a:buNone/>
            </a:pPr>
            <a:r>
              <a:rPr lang="en-US" sz="1800" dirty="0" smtClean="0"/>
              <a:t>    // x is private </a:t>
            </a:r>
          </a:p>
          <a:p>
            <a:pPr>
              <a:buNone/>
            </a:pPr>
            <a:r>
              <a:rPr lang="en-US" sz="1800" dirty="0" smtClean="0"/>
              <a:t>    // y is private </a:t>
            </a:r>
          </a:p>
          <a:p>
            <a:pPr>
              <a:buNone/>
            </a:pPr>
            <a:r>
              <a:rPr lang="en-US" sz="1800" dirty="0" smtClean="0"/>
              <a:t>    // z is not accessible from D </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i="1" dirty="0" smtClean="0"/>
              <a:t>Feature :  Inheritance</a:t>
            </a:r>
          </a:p>
          <a:p>
            <a:r>
              <a:rPr lang="en-US" i="1" dirty="0" smtClean="0"/>
              <a:t>Types </a:t>
            </a:r>
          </a:p>
          <a:p>
            <a:pPr marL="749300" lvl="1" indent="-284163">
              <a:buFont typeface="Wingdings" pitchFamily="2" charset="2"/>
              <a:buChar char="Ø"/>
            </a:pPr>
            <a:r>
              <a:rPr lang="en-US" i="1" dirty="0" smtClean="0"/>
              <a:t>Single </a:t>
            </a:r>
            <a:r>
              <a:rPr lang="en-US" i="1" dirty="0"/>
              <a:t>and Multiple </a:t>
            </a:r>
            <a:endParaRPr lang="en-US" i="1" dirty="0" smtClean="0"/>
          </a:p>
          <a:p>
            <a:pPr lvl="1">
              <a:buFont typeface="Wingdings" pitchFamily="2" charset="2"/>
              <a:buChar char="Ø"/>
            </a:pPr>
            <a:r>
              <a:rPr lang="en-US" i="1" dirty="0" smtClean="0"/>
              <a:t>Multilevel </a:t>
            </a:r>
          </a:p>
          <a:p>
            <a:pPr lvl="1">
              <a:buFont typeface="Wingdings" pitchFamily="2" charset="2"/>
              <a:buChar char="Ø"/>
            </a:pPr>
            <a:r>
              <a:rPr lang="en-US" i="1" dirty="0" smtClean="0"/>
              <a:t>Hierarchical </a:t>
            </a:r>
            <a:r>
              <a:rPr lang="en-US" i="1" dirty="0"/>
              <a:t>	</a:t>
            </a:r>
          </a:p>
          <a:p>
            <a:pPr lvl="1">
              <a:buFont typeface="Wingdings" pitchFamily="2" charset="2"/>
              <a:buChar char="Ø"/>
            </a:pPr>
            <a:r>
              <a:rPr lang="en-US" i="1" dirty="0" smtClean="0"/>
              <a:t>Hybrid </a:t>
            </a:r>
            <a:r>
              <a:rPr lang="en-US" i="1" dirty="0"/>
              <a:t>	</a:t>
            </a:r>
          </a:p>
          <a:p>
            <a:r>
              <a:rPr lang="en-US" i="1" dirty="0" smtClean="0"/>
              <a:t>Example Programs</a:t>
            </a:r>
          </a:p>
          <a:p>
            <a:r>
              <a:rPr lang="en-US" i="1" dirty="0"/>
              <a:t>UML State Chart Diagram 	</a:t>
            </a:r>
          </a:p>
          <a:p>
            <a:r>
              <a:rPr lang="en-US" i="1" dirty="0"/>
              <a:t>Example State Chart Diagram 	</a:t>
            </a:r>
          </a:p>
          <a:p>
            <a:r>
              <a:rPr lang="en-US" i="1" dirty="0"/>
              <a:t>UML Activity Diagram 	</a:t>
            </a:r>
          </a:p>
          <a:p>
            <a:r>
              <a:rPr lang="en-US" i="1" dirty="0"/>
              <a:t>Example Activity Diagram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Modes of Inheritance</a:t>
            </a:r>
            <a:endParaRPr lang="en-US" sz="3600"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4" name="Picture 3" descr="https://www.geeksforgeeks.org/wp-content/uploads/table-class.png"/>
          <p:cNvPicPr/>
          <p:nvPr/>
        </p:nvPicPr>
        <p:blipFill>
          <a:blip r:embed="rId2"/>
          <a:srcRect/>
          <a:stretch>
            <a:fillRect/>
          </a:stretch>
        </p:blipFill>
        <p:spPr bwMode="auto">
          <a:xfrm>
            <a:off x="1143001" y="1634986"/>
            <a:ext cx="6858000" cy="4537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Inheritance</a:t>
            </a:r>
            <a:endParaRPr lang="en-US" dirty="0"/>
          </a:p>
        </p:txBody>
      </p:sp>
      <p:sp>
        <p:nvSpPr>
          <p:cNvPr id="5" name="Content Placeholder 4"/>
          <p:cNvSpPr>
            <a:spLocks noGrp="1"/>
          </p:cNvSpPr>
          <p:nvPr>
            <p:ph idx="1"/>
          </p:nvPr>
        </p:nvSpPr>
        <p:spPr/>
        <p:txBody>
          <a:bodyPr/>
          <a:lstStyle/>
          <a:p>
            <a:r>
              <a:rPr lang="en-US" dirty="0" smtClean="0"/>
              <a:t>The </a:t>
            </a:r>
            <a:r>
              <a:rPr lang="en-US" dirty="0"/>
              <a:t>most frequent use of </a:t>
            </a:r>
            <a:r>
              <a:rPr lang="en-US" b="1" dirty="0"/>
              <a:t>inheritance</a:t>
            </a:r>
            <a:r>
              <a:rPr lang="en-US" dirty="0"/>
              <a:t> is for deriving classes using existing classes, which provides reusability</a:t>
            </a:r>
            <a:r>
              <a:rPr lang="en-US" dirty="0" smtClean="0"/>
              <a:t>.</a:t>
            </a:r>
          </a:p>
          <a:p>
            <a:r>
              <a:rPr lang="en-US" dirty="0" smtClean="0"/>
              <a:t> </a:t>
            </a:r>
            <a:r>
              <a:rPr lang="en-US" dirty="0"/>
              <a:t>The existing classes remain unchanged. By reusability, the development time of software is reduced.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a:t>
            </a:r>
            <a:r>
              <a:rPr lang="en-US" dirty="0"/>
              <a:t> </a:t>
            </a:r>
            <a:r>
              <a:rPr lang="en-US" dirty="0" smtClean="0"/>
              <a:t>STATE CHART DIAGRAM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5334000"/>
          </a:xfrm>
        </p:spPr>
        <p:txBody>
          <a:bodyPr>
            <a:noAutofit/>
          </a:bodyPr>
          <a:lstStyle/>
          <a:p>
            <a:pPr>
              <a:lnSpc>
                <a:spcPct val="120000"/>
              </a:lnSpc>
            </a:pPr>
            <a:r>
              <a:rPr lang="en-US" sz="2200" dirty="0" smtClean="0"/>
              <a:t>They define different states of an object during its lifetime.</a:t>
            </a:r>
          </a:p>
          <a:p>
            <a:pPr>
              <a:lnSpc>
                <a:spcPct val="120000"/>
              </a:lnSpc>
            </a:pPr>
            <a:r>
              <a:rPr lang="en-US" sz="2200" dirty="0" smtClean="0"/>
              <a:t>States are defined as a condition in which an object exists and it changes when some event is triggered</a:t>
            </a:r>
          </a:p>
          <a:p>
            <a:pPr>
              <a:lnSpc>
                <a:spcPct val="120000"/>
              </a:lnSpc>
            </a:pPr>
            <a:r>
              <a:rPr lang="en-US" sz="2200" dirty="0" smtClean="0"/>
              <a:t>These states are changed by events.</a:t>
            </a:r>
          </a:p>
          <a:p>
            <a:pPr lvl="1">
              <a:lnSpc>
                <a:spcPct val="120000"/>
              </a:lnSpc>
            </a:pPr>
            <a:r>
              <a:rPr lang="en-US" sz="2200" dirty="0" smtClean="0"/>
              <a:t>So the most important purpose of State chart diagram is to     model life time of an object from creation to  termination.</a:t>
            </a:r>
          </a:p>
          <a:p>
            <a:pPr>
              <a:lnSpc>
                <a:spcPct val="120000"/>
              </a:lnSpc>
            </a:pPr>
            <a:r>
              <a:rPr lang="en-US" sz="2200" dirty="0" smtClean="0"/>
              <a:t>State chart diagrams are useful to model reactive systems</a:t>
            </a:r>
          </a:p>
          <a:p>
            <a:pPr lvl="1">
              <a:lnSpc>
                <a:spcPct val="120000"/>
              </a:lnSpc>
            </a:pPr>
            <a:r>
              <a:rPr lang="en-US" sz="2200" dirty="0" smtClean="0"/>
              <a:t>Reactive systems can be defined as a system that responds to   external or internal events.</a:t>
            </a:r>
          </a:p>
          <a:p>
            <a:pPr>
              <a:lnSpc>
                <a:spcPct val="120000"/>
              </a:lnSpc>
            </a:pPr>
            <a:r>
              <a:rPr lang="en-US" sz="2200" dirty="0" smtClean="0"/>
              <a:t> State chart diagram describes the flow of control from one state to another state</a:t>
            </a:r>
            <a:endParaRPr lang="en-US"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normAutofit/>
          </a:bodyPr>
          <a:lstStyle/>
          <a:p>
            <a:pPr>
              <a:buNone/>
            </a:pPr>
            <a:r>
              <a:rPr lang="en-US" dirty="0" smtClean="0"/>
              <a:t>• Following are the main purposes of using </a:t>
            </a:r>
            <a:r>
              <a:rPr lang="en-US" dirty="0" err="1" smtClean="0"/>
              <a:t>Statechart</a:t>
            </a:r>
            <a:r>
              <a:rPr lang="en-US" dirty="0" smtClean="0"/>
              <a:t> diagrams:</a:t>
            </a:r>
          </a:p>
          <a:p>
            <a:pPr>
              <a:buNone/>
            </a:pPr>
            <a:r>
              <a:rPr lang="en-US" dirty="0" smtClean="0"/>
              <a:t>• To model dynamic aspect of a system.</a:t>
            </a:r>
          </a:p>
          <a:p>
            <a:pPr>
              <a:buNone/>
            </a:pPr>
            <a:r>
              <a:rPr lang="en-US" dirty="0" smtClean="0"/>
              <a:t>• To model life time of a reactive system.</a:t>
            </a:r>
          </a:p>
          <a:p>
            <a:pPr>
              <a:buNone/>
            </a:pPr>
            <a:r>
              <a:rPr lang="en-US" dirty="0" smtClean="0"/>
              <a:t>• To describe different states of an object during its life time.</a:t>
            </a:r>
          </a:p>
          <a:p>
            <a:pPr>
              <a:buNone/>
            </a:pPr>
            <a:r>
              <a:rPr lang="en-US" dirty="0" smtClean="0"/>
              <a:t>• Define a state machine to model states of an object.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draw state charts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dirty="0"/>
              <a:t>Before drawing a </a:t>
            </a:r>
            <a:r>
              <a:rPr lang="en-US" dirty="0" err="1"/>
              <a:t>Statechart</a:t>
            </a:r>
            <a:r>
              <a:rPr lang="en-US" dirty="0"/>
              <a:t> diagram we must</a:t>
            </a:r>
          </a:p>
          <a:p>
            <a:pPr>
              <a:buNone/>
            </a:pPr>
            <a:r>
              <a:rPr lang="en-US" dirty="0"/>
              <a:t>have clarified the following points</a:t>
            </a:r>
            <a:r>
              <a:rPr lang="en-US" dirty="0" smtClean="0"/>
              <a:t>:</a:t>
            </a:r>
          </a:p>
          <a:p>
            <a:pPr>
              <a:buNone/>
            </a:pPr>
            <a:endParaRPr lang="en-US" dirty="0"/>
          </a:p>
          <a:p>
            <a:pPr>
              <a:buNone/>
            </a:pPr>
            <a:r>
              <a:rPr lang="en-US" dirty="0"/>
              <a:t>• Identify important objects to be analyzed.</a:t>
            </a:r>
          </a:p>
          <a:p>
            <a:pPr>
              <a:buNone/>
            </a:pPr>
            <a:r>
              <a:rPr lang="en-US" dirty="0"/>
              <a:t>• Identify the states.</a:t>
            </a:r>
          </a:p>
          <a:p>
            <a:pPr>
              <a:buNone/>
            </a:pPr>
            <a:r>
              <a:rPr lang="en-US" dirty="0"/>
              <a:t>• Identify the events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Elements of state chart diagrams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a:buNone/>
            </a:pPr>
            <a:r>
              <a:rPr lang="en-US" b="1" dirty="0" smtClean="0"/>
              <a:t>• Initial State: </a:t>
            </a:r>
            <a:r>
              <a:rPr lang="en-US" dirty="0" smtClean="0"/>
              <a:t>This shows the starting point of the state chart diagram that is where the activity starts.</a:t>
            </a:r>
          </a:p>
          <a:p>
            <a:r>
              <a:rPr lang="en-US" dirty="0" smtClean="0"/>
              <a:t>A filled circle followed by an arrow represents the object's initial state.</a:t>
            </a:r>
            <a:br>
              <a:rPr lang="en-US" dirty="0" smtClean="0"/>
            </a:br>
            <a:r>
              <a:rPr lang="en-US" dirty="0" smtClean="0"/>
              <a:t>				</a:t>
            </a:r>
          </a:p>
          <a:p>
            <a:pPr>
              <a:buNone/>
            </a:pPr>
            <a:r>
              <a:rPr lang="en-US" dirty="0" smtClean="0"/>
              <a:t>					Initial State</a:t>
            </a:r>
          </a:p>
          <a:p>
            <a:pPr>
              <a:buNone/>
            </a:pPr>
            <a:endParaRPr lang="en-US" dirty="0"/>
          </a:p>
          <a:p>
            <a:pPr>
              <a:buNone/>
            </a:pPr>
            <a:endParaRPr lang="en-US" dirty="0"/>
          </a:p>
        </p:txBody>
      </p:sp>
      <p:sp>
        <p:nvSpPr>
          <p:cNvPr id="7" name="Flowchart: Connector 6"/>
          <p:cNvSpPr/>
          <p:nvPr/>
        </p:nvSpPr>
        <p:spPr>
          <a:xfrm>
            <a:off x="3276600" y="4800600"/>
            <a:ext cx="533400" cy="457200"/>
          </a:xfrm>
          <a:prstGeom prst="flowChartConnector">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state chart diagrams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b="1" dirty="0" smtClean="0"/>
              <a:t>State:</a:t>
            </a:r>
            <a:r>
              <a:rPr lang="en-US" dirty="0" smtClean="0"/>
              <a:t> A state represents a condition of a modeled entity for which some action is performed. The state is indicated by using a rectangle with rounded corners and contains compartments.</a:t>
            </a:r>
          </a:p>
          <a:p>
            <a:pPr algn="just"/>
            <a:endParaRPr lang="en-US" dirty="0"/>
          </a:p>
        </p:txBody>
      </p:sp>
      <p:pic>
        <p:nvPicPr>
          <p:cNvPr id="5" name="Picture 4" descr="states.jpg"/>
          <p:cNvPicPr>
            <a:picLocks noChangeAspect="1"/>
          </p:cNvPicPr>
          <p:nvPr/>
        </p:nvPicPr>
        <p:blipFill>
          <a:blip r:embed="rId3"/>
          <a:stretch>
            <a:fillRect/>
          </a:stretch>
        </p:blipFill>
        <p:spPr>
          <a:xfrm>
            <a:off x="2209800" y="4038600"/>
            <a:ext cx="4541664" cy="2438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state chart diagrams</a:t>
            </a:r>
            <a:endParaRPr lang="en-US" dirty="0"/>
          </a:p>
        </p:txBody>
      </p:sp>
      <p:sp>
        <p:nvSpPr>
          <p:cNvPr id="3" name="Content Placeholder 2"/>
          <p:cNvSpPr>
            <a:spLocks noGrp="1"/>
          </p:cNvSpPr>
          <p:nvPr>
            <p:ph idx="1"/>
          </p:nvPr>
        </p:nvSpPr>
        <p:spPr/>
        <p:txBody>
          <a:bodyPr/>
          <a:lstStyle/>
          <a:p>
            <a:pPr algn="just"/>
            <a:r>
              <a:rPr lang="en-US" b="1" dirty="0" smtClean="0"/>
              <a:t>Transition:</a:t>
            </a:r>
            <a:r>
              <a:rPr lang="en-US" dirty="0" smtClean="0"/>
              <a:t> It is indicated by an arrow. Transition is a relationship between two states which indicates that Event/ Action an object in the first state will enter the second state and performs certain specified actions.</a:t>
            </a:r>
          </a:p>
          <a:p>
            <a:endParaRPr lang="en-US" dirty="0" smtClean="0"/>
          </a:p>
          <a:p>
            <a:endParaRPr lang="en-US" dirty="0" smtClean="0"/>
          </a:p>
          <a:p>
            <a:pPr lvl="6">
              <a:buNone/>
            </a:pPr>
            <a:r>
              <a:rPr lang="en-US" b="1" dirty="0" smtClean="0"/>
              <a:t>	</a:t>
            </a:r>
            <a:r>
              <a:rPr lang="en-US" sz="2800" b="1" dirty="0" smtClean="0"/>
              <a:t>Transition</a:t>
            </a:r>
            <a:endParaRPr lang="en-US" sz="2800" dirty="0"/>
          </a:p>
        </p:txBody>
      </p:sp>
      <p:cxnSp>
        <p:nvCxnSpPr>
          <p:cNvPr id="5" name="Straight Arrow Connector 4"/>
          <p:cNvCxnSpPr/>
          <p:nvPr/>
        </p:nvCxnSpPr>
        <p:spPr>
          <a:xfrm>
            <a:off x="2819400" y="4953000"/>
            <a:ext cx="32004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state chart diagrams</a:t>
            </a:r>
            <a:endParaRPr lang="en-US" dirty="0"/>
          </a:p>
        </p:txBody>
      </p:sp>
      <p:sp>
        <p:nvSpPr>
          <p:cNvPr id="3" name="Content Placeholder 2"/>
          <p:cNvSpPr>
            <a:spLocks noGrp="1"/>
          </p:cNvSpPr>
          <p:nvPr>
            <p:ph idx="1"/>
          </p:nvPr>
        </p:nvSpPr>
        <p:spPr/>
        <p:txBody>
          <a:bodyPr/>
          <a:lstStyle/>
          <a:p>
            <a:pPr>
              <a:buNone/>
            </a:pPr>
            <a:r>
              <a:rPr lang="en-US" dirty="0" smtClean="0"/>
              <a:t>•</a:t>
            </a:r>
            <a:r>
              <a:rPr lang="en-US" b="1" dirty="0" smtClean="0"/>
              <a:t> Final State:</a:t>
            </a:r>
            <a:r>
              <a:rPr lang="en-US" dirty="0" smtClean="0"/>
              <a:t> The end of the state chart diagram is represented by a solid circle surrounded by a circle</a:t>
            </a:r>
          </a:p>
          <a:p>
            <a:endParaRPr lang="en-US" dirty="0" smtClean="0"/>
          </a:p>
          <a:p>
            <a:endParaRPr lang="en-US" dirty="0" smtClean="0"/>
          </a:p>
          <a:p>
            <a:pPr>
              <a:buNone/>
            </a:pPr>
            <a:r>
              <a:rPr lang="en-US" b="1" dirty="0" smtClean="0"/>
              <a:t>				</a:t>
            </a:r>
          </a:p>
          <a:p>
            <a:pPr>
              <a:buNone/>
            </a:pPr>
            <a:r>
              <a:rPr lang="en-US" b="1" dirty="0" smtClean="0"/>
              <a:t>			      Final State</a:t>
            </a:r>
            <a:endParaRPr lang="en-US" dirty="0"/>
          </a:p>
        </p:txBody>
      </p:sp>
      <p:sp>
        <p:nvSpPr>
          <p:cNvPr id="4" name="Flowchart: Connector 3"/>
          <p:cNvSpPr/>
          <p:nvPr/>
        </p:nvSpPr>
        <p:spPr>
          <a:xfrm>
            <a:off x="3276600" y="3657600"/>
            <a:ext cx="838200" cy="762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445933" y="3802380"/>
            <a:ext cx="516467" cy="4648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a:t>
            </a:r>
            <a:endParaRPr lang="en-US" dirty="0"/>
          </a:p>
        </p:txBody>
      </p:sp>
      <p:sp>
        <p:nvSpPr>
          <p:cNvPr id="3" name="Content Placeholder 2"/>
          <p:cNvSpPr>
            <a:spLocks noGrp="1"/>
          </p:cNvSpPr>
          <p:nvPr>
            <p:ph idx="1"/>
          </p:nvPr>
        </p:nvSpPr>
        <p:spPr/>
        <p:txBody>
          <a:bodyPr/>
          <a:lstStyle/>
          <a:p>
            <a:r>
              <a:rPr lang="en-US" b="1" dirty="0"/>
              <a:t>Inheritance</a:t>
            </a:r>
            <a:r>
              <a:rPr lang="en-US" dirty="0"/>
              <a:t> is a mechanism in which one class acquires the property of another class. </a:t>
            </a:r>
            <a:endParaRPr lang="en-US" dirty="0" smtClean="0"/>
          </a:p>
          <a:p>
            <a:r>
              <a:rPr lang="en-US" dirty="0" smtClean="0"/>
              <a:t>For </a:t>
            </a:r>
            <a:r>
              <a:rPr lang="en-US" dirty="0"/>
              <a:t>example, a child </a:t>
            </a:r>
            <a:r>
              <a:rPr lang="en-US" b="1" dirty="0"/>
              <a:t>inherits</a:t>
            </a:r>
            <a:r>
              <a:rPr lang="en-US" dirty="0"/>
              <a:t> the traits of his/her parents. With </a:t>
            </a:r>
            <a:r>
              <a:rPr lang="en-US" b="1" dirty="0"/>
              <a:t>inheritance</a:t>
            </a:r>
            <a:r>
              <a:rPr lang="en-US" dirty="0"/>
              <a:t>, we can reuse the fields and methods of the existing class. </a:t>
            </a:r>
            <a:endParaRPr lang="en-US" dirty="0" smtClean="0"/>
          </a:p>
          <a:p>
            <a:r>
              <a:rPr lang="en-US" dirty="0" smtClean="0"/>
              <a:t>Hence</a:t>
            </a:r>
            <a:r>
              <a:rPr lang="en-US" dirty="0"/>
              <a:t>, </a:t>
            </a:r>
            <a:r>
              <a:rPr lang="en-US" b="1" dirty="0"/>
              <a:t>inheritance</a:t>
            </a:r>
            <a:r>
              <a:rPr lang="en-US" dirty="0"/>
              <a:t> facilitates Reusability and is an important concept of OOPs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dirty="0" smtClean="0">
                <a:latin typeface="Tahoma" pitchFamily="34" charset="0"/>
              </a:rPr>
              <a:t>State diagram example: ATM software states at a bank</a:t>
            </a:r>
            <a:endParaRPr lang="en-US" sz="2400" dirty="0"/>
          </a:p>
        </p:txBody>
      </p:sp>
      <p:pic>
        <p:nvPicPr>
          <p:cNvPr id="4" name="Picture 4" descr="state-machine-example-bank-atm"/>
          <p:cNvPicPr>
            <a:picLocks noChangeAspect="1" noChangeArrowheads="1"/>
          </p:cNvPicPr>
          <p:nvPr/>
        </p:nvPicPr>
        <p:blipFill>
          <a:blip r:embed="rId2"/>
          <a:srcRect/>
          <a:stretch>
            <a:fillRect/>
          </a:stretch>
        </p:blipFill>
        <p:spPr bwMode="auto">
          <a:xfrm>
            <a:off x="1191213" y="838200"/>
            <a:ext cx="6851919" cy="60198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dirty="0" smtClean="0">
                <a:latin typeface="Tahoma" pitchFamily="34" charset="0"/>
              </a:rPr>
              <a:t>State diagram example: Order management system</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914400" y="914400"/>
            <a:ext cx="7315200" cy="57039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to use </a:t>
            </a:r>
            <a:r>
              <a:rPr lang="en-US" dirty="0" err="1" smtClean="0"/>
              <a:t>Statecharts</a:t>
            </a:r>
            <a:endParaRPr lang="en-US" dirty="0"/>
          </a:p>
        </p:txBody>
      </p:sp>
      <p:sp>
        <p:nvSpPr>
          <p:cNvPr id="3" name="Content Placeholder 2"/>
          <p:cNvSpPr>
            <a:spLocks noGrp="1"/>
          </p:cNvSpPr>
          <p:nvPr>
            <p:ph idx="1"/>
          </p:nvPr>
        </p:nvSpPr>
        <p:spPr/>
        <p:txBody>
          <a:bodyPr/>
          <a:lstStyle/>
          <a:p>
            <a:pPr>
              <a:buNone/>
            </a:pPr>
            <a:r>
              <a:rPr lang="en-US" dirty="0" smtClean="0"/>
              <a:t>The main usages can be described as:</a:t>
            </a:r>
          </a:p>
          <a:p>
            <a:pPr>
              <a:buNone/>
            </a:pPr>
            <a:r>
              <a:rPr lang="en-US" dirty="0" smtClean="0"/>
              <a:t>• To model object states of a system.</a:t>
            </a:r>
          </a:p>
          <a:p>
            <a:pPr>
              <a:buNone/>
            </a:pPr>
            <a:r>
              <a:rPr lang="en-US" dirty="0" smtClean="0"/>
              <a:t>• To model reactive system. Reactive system</a:t>
            </a:r>
          </a:p>
          <a:p>
            <a:pPr>
              <a:buNone/>
            </a:pPr>
            <a:r>
              <a:rPr lang="en-US" dirty="0" smtClean="0"/>
              <a:t>	consists of reactive objects.</a:t>
            </a:r>
          </a:p>
          <a:p>
            <a:pPr>
              <a:buNone/>
            </a:pPr>
            <a:r>
              <a:rPr lang="en-US" dirty="0" smtClean="0"/>
              <a:t>• To identify events responsible for state</a:t>
            </a:r>
          </a:p>
          <a:p>
            <a:pPr>
              <a:buNone/>
            </a:pPr>
            <a:r>
              <a:rPr lang="en-US" dirty="0" smtClean="0"/>
              <a:t>	changes.</a:t>
            </a:r>
          </a:p>
          <a:p>
            <a:pPr>
              <a:buNone/>
            </a:pPr>
            <a:r>
              <a:rPr lang="en-US" dirty="0" smtClean="0"/>
              <a:t>• Forward and reverse engineering.</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Activity Diagram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60438"/>
          </a:xfrm>
        </p:spPr>
        <p:txBody>
          <a:bodyPr>
            <a:normAutofit/>
          </a:bodyPr>
          <a:lstStyle/>
          <a:p>
            <a:r>
              <a:rPr lang="en-US" dirty="0" smtClean="0"/>
              <a:t>What is an Activity Diagram?</a:t>
            </a:r>
            <a:endParaRPr lang="en-US" dirty="0"/>
          </a:p>
        </p:txBody>
      </p:sp>
      <p:sp>
        <p:nvSpPr>
          <p:cNvPr id="3" name="Content Placeholder 2"/>
          <p:cNvSpPr>
            <a:spLocks noGrp="1"/>
          </p:cNvSpPr>
          <p:nvPr>
            <p:ph idx="1"/>
          </p:nvPr>
        </p:nvSpPr>
        <p:spPr>
          <a:xfrm>
            <a:off x="457200" y="1219200"/>
            <a:ext cx="8229600" cy="5181600"/>
          </a:xfrm>
        </p:spPr>
        <p:txBody>
          <a:bodyPr>
            <a:normAutofit fontScale="92500" lnSpcReduction="10000"/>
          </a:bodyPr>
          <a:lstStyle/>
          <a:p>
            <a:r>
              <a:rPr lang="en-US" dirty="0" smtClean="0"/>
              <a:t>An activity diagram visually presents a series of actions or flow of control in a system similar to a </a:t>
            </a:r>
            <a:r>
              <a:rPr lang="en-US" dirty="0" smtClean="0">
                <a:hlinkClick r:id="rId2"/>
              </a:rPr>
              <a:t>flowchart</a:t>
            </a:r>
            <a:r>
              <a:rPr lang="en-US" dirty="0" smtClean="0"/>
              <a:t> or a </a:t>
            </a:r>
            <a:r>
              <a:rPr lang="en-US" dirty="0" smtClean="0">
                <a:hlinkClick r:id="rId3"/>
              </a:rPr>
              <a:t>data flow diagram</a:t>
            </a:r>
            <a:r>
              <a:rPr lang="en-US" dirty="0" smtClean="0"/>
              <a:t>. </a:t>
            </a:r>
          </a:p>
          <a:p>
            <a:r>
              <a:rPr lang="en-US" dirty="0" smtClean="0"/>
              <a:t>Activity diagrams are often used in business process modeling.</a:t>
            </a:r>
          </a:p>
          <a:p>
            <a:r>
              <a:rPr lang="en-US" dirty="0" smtClean="0"/>
              <a:t>They can also describe the steps in a </a:t>
            </a:r>
            <a:r>
              <a:rPr lang="en-US" dirty="0" smtClean="0">
                <a:hlinkClick r:id="rId4"/>
              </a:rPr>
              <a:t>use case diagram</a:t>
            </a:r>
            <a:r>
              <a:rPr lang="en-US" dirty="0" smtClean="0"/>
              <a:t>. Activities modeled can be sequential and concurrent. </a:t>
            </a:r>
          </a:p>
          <a:p>
            <a:r>
              <a:rPr lang="en-US" dirty="0" smtClean="0"/>
              <a:t>In both cases an activity diagram will have a beginning (an initial state) and an end (a final state).</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Activity Diagram Notations and Symbols</a:t>
            </a:r>
            <a:endParaRPr lang="en-US" sz="3200" dirty="0"/>
          </a:p>
        </p:txBody>
      </p:sp>
      <p:sp>
        <p:nvSpPr>
          <p:cNvPr id="3" name="Content Placeholder 2"/>
          <p:cNvSpPr>
            <a:spLocks noGrp="1"/>
          </p:cNvSpPr>
          <p:nvPr>
            <p:ph idx="1"/>
          </p:nvPr>
        </p:nvSpPr>
        <p:spPr>
          <a:xfrm>
            <a:off x="457200" y="914400"/>
            <a:ext cx="8229600" cy="5334000"/>
          </a:xfrm>
        </p:spPr>
        <p:txBody>
          <a:bodyPr>
            <a:noAutofit/>
          </a:bodyPr>
          <a:lstStyle/>
          <a:p>
            <a:pPr algn="ctr">
              <a:buNone/>
            </a:pPr>
            <a:r>
              <a:rPr lang="en-US" sz="2000" b="1" dirty="0" smtClean="0"/>
              <a:t>Types of symbols</a:t>
            </a:r>
          </a:p>
          <a:p>
            <a:r>
              <a:rPr lang="en-US" sz="2000" b="1" dirty="0" smtClean="0"/>
              <a:t>Initial State or Start Point</a:t>
            </a:r>
            <a:endParaRPr lang="en-US" sz="2000" dirty="0" smtClean="0"/>
          </a:p>
          <a:p>
            <a:r>
              <a:rPr lang="en-US" sz="2000" b="1" dirty="0" smtClean="0"/>
              <a:t>Activity or Action State</a:t>
            </a:r>
            <a:endParaRPr lang="en-US" sz="2000" dirty="0" smtClean="0"/>
          </a:p>
          <a:p>
            <a:r>
              <a:rPr lang="en-US" sz="2000" b="1" dirty="0" smtClean="0"/>
              <a:t>Action Flow</a:t>
            </a:r>
            <a:endParaRPr lang="en-US" sz="2000" dirty="0" smtClean="0"/>
          </a:p>
          <a:p>
            <a:r>
              <a:rPr lang="en-US" sz="2000" b="1" dirty="0" smtClean="0"/>
              <a:t>Object Flow</a:t>
            </a:r>
            <a:endParaRPr lang="en-US" sz="2000" dirty="0" smtClean="0"/>
          </a:p>
          <a:p>
            <a:r>
              <a:rPr lang="en-US" sz="2000" b="1" dirty="0" smtClean="0"/>
              <a:t>Decisions and Branching</a:t>
            </a:r>
            <a:endParaRPr lang="en-US" sz="2000" dirty="0" smtClean="0"/>
          </a:p>
          <a:p>
            <a:r>
              <a:rPr lang="en-US" sz="2000" b="1" dirty="0" smtClean="0"/>
              <a:t>Guards</a:t>
            </a:r>
            <a:endParaRPr lang="en-US" sz="2000" dirty="0" smtClean="0"/>
          </a:p>
          <a:p>
            <a:r>
              <a:rPr lang="en-US" sz="2000" b="1" dirty="0" smtClean="0"/>
              <a:t>Synchronization</a:t>
            </a:r>
            <a:endParaRPr lang="en-US" sz="2000" dirty="0" smtClean="0"/>
          </a:p>
          <a:p>
            <a:r>
              <a:rPr lang="en-US" sz="2000" b="1" dirty="0" smtClean="0"/>
              <a:t>Time Event</a:t>
            </a:r>
            <a:endParaRPr lang="en-US" sz="2000" dirty="0" smtClean="0"/>
          </a:p>
          <a:p>
            <a:r>
              <a:rPr lang="en-US" sz="2000" b="1" dirty="0" smtClean="0"/>
              <a:t>Merge Event</a:t>
            </a:r>
            <a:endParaRPr lang="en-US" sz="2000" dirty="0" smtClean="0"/>
          </a:p>
          <a:p>
            <a:r>
              <a:rPr lang="en-US" sz="2000" b="1" dirty="0" smtClean="0"/>
              <a:t>Sent and Received Signals</a:t>
            </a:r>
            <a:endParaRPr lang="en-US" sz="2000" dirty="0" smtClean="0"/>
          </a:p>
          <a:p>
            <a:r>
              <a:rPr lang="en-US" sz="2000" b="1" dirty="0" smtClean="0"/>
              <a:t>Interrupting Edge</a:t>
            </a:r>
            <a:endParaRPr lang="en-US" sz="2000" dirty="0" smtClean="0"/>
          </a:p>
          <a:p>
            <a:r>
              <a:rPr lang="en-US" sz="2000" b="1" dirty="0" smtClean="0"/>
              <a:t>Final State or End Point</a:t>
            </a:r>
            <a:endParaRPr lang="en-US" sz="2000" dirty="0" smtClean="0"/>
          </a:p>
          <a:p>
            <a:r>
              <a:rPr lang="en-US" sz="2000" b="1" dirty="0" err="1" smtClean="0"/>
              <a:t>Swimlanes</a:t>
            </a:r>
            <a:endParaRPr 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smtClean="0"/>
              <a:t>Activity Diagram Notations and Symbols</a:t>
            </a:r>
            <a:endParaRPr lang="en-US" sz="3600" dirty="0"/>
          </a:p>
        </p:txBody>
      </p:sp>
      <p:sp>
        <p:nvSpPr>
          <p:cNvPr id="3" name="Content Placeholder 2"/>
          <p:cNvSpPr>
            <a:spLocks noGrp="1"/>
          </p:cNvSpPr>
          <p:nvPr>
            <p:ph idx="1"/>
          </p:nvPr>
        </p:nvSpPr>
        <p:spPr>
          <a:xfrm>
            <a:off x="457200" y="1219200"/>
            <a:ext cx="8229600" cy="5181600"/>
          </a:xfrm>
        </p:spPr>
        <p:txBody>
          <a:bodyPr/>
          <a:lstStyle/>
          <a:p>
            <a:r>
              <a:rPr lang="en-US" b="1" dirty="0" smtClean="0"/>
              <a:t>Initial State or Start Point</a:t>
            </a:r>
            <a:endParaRPr lang="en-US" dirty="0" smtClean="0"/>
          </a:p>
          <a:p>
            <a:r>
              <a:rPr lang="en-US" dirty="0" smtClean="0"/>
              <a:t>A small filled circle followed by an arrow represents the initial action state or the start point for any activity diagram.</a:t>
            </a:r>
          </a:p>
          <a:p>
            <a:r>
              <a:rPr lang="en-US" dirty="0" smtClean="0"/>
              <a:t> For activity diagram using </a:t>
            </a:r>
            <a:r>
              <a:rPr lang="en-US" dirty="0" err="1" smtClean="0"/>
              <a:t>swimlanes</a:t>
            </a:r>
            <a:r>
              <a:rPr lang="en-US" dirty="0" smtClean="0"/>
              <a:t>, make sure the start point is placed in the top left corner of the first column.</a:t>
            </a:r>
          </a:p>
          <a:p>
            <a:endParaRPr lang="en-US" dirty="0"/>
          </a:p>
        </p:txBody>
      </p:sp>
      <p:pic>
        <p:nvPicPr>
          <p:cNvPr id="4" name="Picture 3" descr="Start point symbol - Activity diagram"/>
          <p:cNvPicPr/>
          <p:nvPr/>
        </p:nvPicPr>
        <p:blipFill>
          <a:blip r:embed="rId2"/>
          <a:srcRect/>
          <a:stretch>
            <a:fillRect/>
          </a:stretch>
        </p:blipFill>
        <p:spPr bwMode="auto">
          <a:xfrm>
            <a:off x="1828800" y="5181600"/>
            <a:ext cx="5029200" cy="9645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Notations and Symbols</a:t>
            </a:r>
            <a:endParaRPr lang="en-US" dirty="0"/>
          </a:p>
        </p:txBody>
      </p:sp>
      <p:sp>
        <p:nvSpPr>
          <p:cNvPr id="3" name="Content Placeholder 2"/>
          <p:cNvSpPr>
            <a:spLocks noGrp="1"/>
          </p:cNvSpPr>
          <p:nvPr>
            <p:ph idx="1"/>
          </p:nvPr>
        </p:nvSpPr>
        <p:spPr/>
        <p:txBody>
          <a:bodyPr/>
          <a:lstStyle/>
          <a:p>
            <a:r>
              <a:rPr lang="en-US" b="1" dirty="0" smtClean="0"/>
              <a:t>Activity or Action State</a:t>
            </a:r>
            <a:endParaRPr lang="en-US" dirty="0" smtClean="0"/>
          </a:p>
          <a:p>
            <a:r>
              <a:rPr lang="en-US" dirty="0" smtClean="0"/>
              <a:t>An action state represents the non-interruptible action of objects.</a:t>
            </a:r>
          </a:p>
          <a:p>
            <a:r>
              <a:rPr lang="en-US" dirty="0" smtClean="0"/>
              <a:t> You can draw an action state in </a:t>
            </a:r>
            <a:r>
              <a:rPr lang="en-US" dirty="0" err="1" smtClean="0"/>
              <a:t>SmartDraw</a:t>
            </a:r>
            <a:r>
              <a:rPr lang="en-US" dirty="0" smtClean="0"/>
              <a:t> using a rectangle with rounded corners.</a:t>
            </a:r>
          </a:p>
          <a:p>
            <a:endParaRPr lang="en-US" dirty="0"/>
          </a:p>
        </p:txBody>
      </p:sp>
      <p:pic>
        <p:nvPicPr>
          <p:cNvPr id="4" name="Picture 3" descr="Activity symbol - Activity diagram"/>
          <p:cNvPicPr/>
          <p:nvPr/>
        </p:nvPicPr>
        <p:blipFill>
          <a:blip r:embed="rId2"/>
          <a:srcRect/>
          <a:stretch>
            <a:fillRect/>
          </a:stretch>
        </p:blipFill>
        <p:spPr bwMode="auto">
          <a:xfrm>
            <a:off x="1447800" y="4419600"/>
            <a:ext cx="61722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Notations and Symbols</a:t>
            </a:r>
            <a:endParaRPr lang="en-US" dirty="0"/>
          </a:p>
        </p:txBody>
      </p:sp>
      <p:sp>
        <p:nvSpPr>
          <p:cNvPr id="3" name="Content Placeholder 2"/>
          <p:cNvSpPr>
            <a:spLocks noGrp="1"/>
          </p:cNvSpPr>
          <p:nvPr>
            <p:ph idx="1"/>
          </p:nvPr>
        </p:nvSpPr>
        <p:spPr/>
        <p:txBody>
          <a:bodyPr/>
          <a:lstStyle/>
          <a:p>
            <a:r>
              <a:rPr lang="en-US" b="1" dirty="0" smtClean="0"/>
              <a:t>Action Flow</a:t>
            </a:r>
            <a:endParaRPr lang="en-US" dirty="0" smtClean="0"/>
          </a:p>
          <a:p>
            <a:r>
              <a:rPr lang="en-US" dirty="0" smtClean="0"/>
              <a:t>Action flows, also called edges and paths, illustrate the transitions from one action state to another. They are usually drawn with an arrowed line.</a:t>
            </a:r>
          </a:p>
          <a:p>
            <a:endParaRPr lang="en-US" dirty="0"/>
          </a:p>
        </p:txBody>
      </p:sp>
      <p:pic>
        <p:nvPicPr>
          <p:cNvPr id="4" name="Picture 3" descr="Action flow - Activity diagram"/>
          <p:cNvPicPr/>
          <p:nvPr/>
        </p:nvPicPr>
        <p:blipFill>
          <a:blip r:embed="rId2"/>
          <a:srcRect/>
          <a:stretch>
            <a:fillRect/>
          </a:stretch>
        </p:blipFill>
        <p:spPr bwMode="auto">
          <a:xfrm>
            <a:off x="990600" y="4648200"/>
            <a:ext cx="7322577" cy="1066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600" dirty="0" smtClean="0"/>
              <a:t>Activity Diagram Notations and Symbols</a:t>
            </a:r>
            <a:endParaRPr lang="en-US" sz="3600" dirty="0"/>
          </a:p>
        </p:txBody>
      </p:sp>
      <p:sp>
        <p:nvSpPr>
          <p:cNvPr id="3" name="Content Placeholder 2"/>
          <p:cNvSpPr>
            <a:spLocks noGrp="1"/>
          </p:cNvSpPr>
          <p:nvPr>
            <p:ph idx="1"/>
          </p:nvPr>
        </p:nvSpPr>
        <p:spPr>
          <a:xfrm>
            <a:off x="457200" y="1066800"/>
            <a:ext cx="5105400" cy="5257800"/>
          </a:xfrm>
        </p:spPr>
        <p:txBody>
          <a:bodyPr>
            <a:normAutofit fontScale="92500" lnSpcReduction="10000"/>
          </a:bodyPr>
          <a:lstStyle/>
          <a:p>
            <a:r>
              <a:rPr lang="en-US" b="1" dirty="0" smtClean="0"/>
              <a:t>Object Flow</a:t>
            </a:r>
            <a:endParaRPr lang="en-US" dirty="0" smtClean="0"/>
          </a:p>
          <a:p>
            <a:r>
              <a:rPr lang="en-US" dirty="0" smtClean="0"/>
              <a:t>Object flow refers to the creation and modification of objects by activities. An object flow arrow from an action to an object means that the action creates or influences the object. </a:t>
            </a:r>
          </a:p>
          <a:p>
            <a:r>
              <a:rPr lang="en-US" dirty="0" smtClean="0"/>
              <a:t>An object flow arrow from an object to an action indicates that the action state uses the object.</a:t>
            </a:r>
          </a:p>
          <a:p>
            <a:endParaRPr lang="en-US" dirty="0" smtClean="0"/>
          </a:p>
          <a:p>
            <a:pPr>
              <a:buNone/>
            </a:pPr>
            <a:endParaRPr lang="en-US" dirty="0"/>
          </a:p>
        </p:txBody>
      </p:sp>
      <p:pic>
        <p:nvPicPr>
          <p:cNvPr id="4" name="Content Placeholder 3" descr="Object flow - Activity diagram"/>
          <p:cNvPicPr>
            <a:picLocks/>
          </p:cNvPicPr>
          <p:nvPr/>
        </p:nvPicPr>
        <p:blipFill>
          <a:blip r:embed="rId2"/>
          <a:srcRect/>
          <a:stretch>
            <a:fillRect/>
          </a:stretch>
        </p:blipFill>
        <p:spPr bwMode="auto">
          <a:xfrm>
            <a:off x="5410200" y="1447800"/>
            <a:ext cx="35814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INHERITANCE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p>
            <a:pPr fontAlgn="base"/>
            <a:r>
              <a:rPr lang="en-US" dirty="0" smtClean="0"/>
              <a:t>Inheritance is one of the key features of Object-oriented programming in C++. It allows user to create a new </a:t>
            </a:r>
            <a:r>
              <a:rPr lang="en-US" dirty="0" smtClean="0">
                <a:hlinkClick r:id="rId2" tooltip="C++ class"/>
              </a:rPr>
              <a:t>class</a:t>
            </a:r>
            <a:r>
              <a:rPr lang="en-US" dirty="0" smtClean="0"/>
              <a:t> (derived class) from an existing class(base class).</a:t>
            </a:r>
          </a:p>
          <a:p>
            <a:pPr fontAlgn="base"/>
            <a:r>
              <a:rPr lang="en-US" dirty="0" smtClean="0"/>
              <a:t>The derived class inherits all the features from the base class and can have additional features of its own</a:t>
            </a:r>
            <a:endParaRPr lang="en-US" dirty="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Notations and Symbols</a:t>
            </a:r>
            <a:endParaRPr lang="en-US" dirty="0"/>
          </a:p>
        </p:txBody>
      </p:sp>
      <p:sp>
        <p:nvSpPr>
          <p:cNvPr id="3" name="Content Placeholder 2"/>
          <p:cNvSpPr>
            <a:spLocks noGrp="1"/>
          </p:cNvSpPr>
          <p:nvPr>
            <p:ph idx="1"/>
          </p:nvPr>
        </p:nvSpPr>
        <p:spPr>
          <a:xfrm>
            <a:off x="457200" y="1600200"/>
            <a:ext cx="5257800" cy="4953000"/>
          </a:xfrm>
        </p:spPr>
        <p:txBody>
          <a:bodyPr>
            <a:normAutofit fontScale="85000" lnSpcReduction="10000"/>
          </a:bodyPr>
          <a:lstStyle/>
          <a:p>
            <a:r>
              <a:rPr lang="en-US" b="1" dirty="0" smtClean="0"/>
              <a:t>Decisions and Branching</a:t>
            </a:r>
            <a:endParaRPr lang="en-US" dirty="0" smtClean="0"/>
          </a:p>
          <a:p>
            <a:r>
              <a:rPr lang="en-US" dirty="0" smtClean="0"/>
              <a:t>A diamond represents a decision with alternate paths. When an activity requires a decision prior to moving on to the next activity, add a diamond between the two activities. </a:t>
            </a:r>
          </a:p>
          <a:p>
            <a:r>
              <a:rPr lang="en-US" dirty="0" smtClean="0"/>
              <a:t>The outgoing alternates should be labeled with a condition or guard expression. You can also label one of the paths "else."</a:t>
            </a:r>
          </a:p>
          <a:p>
            <a:endParaRPr lang="en-US" dirty="0"/>
          </a:p>
        </p:txBody>
      </p:sp>
      <p:pic>
        <p:nvPicPr>
          <p:cNvPr id="4" name="Picture 3" descr="Decision symbol - Activity diagram"/>
          <p:cNvPicPr/>
          <p:nvPr/>
        </p:nvPicPr>
        <p:blipFill>
          <a:blip r:embed="rId2"/>
          <a:srcRect/>
          <a:stretch>
            <a:fillRect/>
          </a:stretch>
        </p:blipFill>
        <p:spPr bwMode="auto">
          <a:xfrm>
            <a:off x="5621020" y="3200400"/>
            <a:ext cx="314198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Notations and Symbols</a:t>
            </a:r>
            <a:endParaRPr lang="en-US" dirty="0"/>
          </a:p>
        </p:txBody>
      </p:sp>
      <p:sp>
        <p:nvSpPr>
          <p:cNvPr id="3" name="Content Placeholder 2"/>
          <p:cNvSpPr>
            <a:spLocks noGrp="1"/>
          </p:cNvSpPr>
          <p:nvPr>
            <p:ph idx="1"/>
          </p:nvPr>
        </p:nvSpPr>
        <p:spPr>
          <a:xfrm>
            <a:off x="457200" y="1219200"/>
            <a:ext cx="7772400" cy="3352800"/>
          </a:xfrm>
        </p:spPr>
        <p:txBody>
          <a:bodyPr>
            <a:normAutofit fontScale="92500" lnSpcReduction="10000"/>
          </a:bodyPr>
          <a:lstStyle/>
          <a:p>
            <a:r>
              <a:rPr lang="en-US" b="1" dirty="0" smtClean="0"/>
              <a:t>Guards</a:t>
            </a:r>
            <a:endParaRPr lang="en-US" dirty="0" smtClean="0"/>
          </a:p>
          <a:p>
            <a:r>
              <a:rPr lang="en-US" dirty="0" smtClean="0"/>
              <a:t>In UML, guards are a statement written next to a decision diamond that must be true before moving next to the next activity. These are not essential, but are useful when a specific answer, such as "Yes, three labels are printed," is needed before moving forward.</a:t>
            </a:r>
          </a:p>
          <a:p>
            <a:pPr>
              <a:buNone/>
            </a:pPr>
            <a:endParaRPr lang="en-US" dirty="0"/>
          </a:p>
        </p:txBody>
      </p:sp>
      <p:pic>
        <p:nvPicPr>
          <p:cNvPr id="4" name="Picture 3" descr="Guard symbol - Activity diagram"/>
          <p:cNvPicPr/>
          <p:nvPr/>
        </p:nvPicPr>
        <p:blipFill>
          <a:blip r:embed="rId2"/>
          <a:srcRect/>
          <a:stretch>
            <a:fillRect/>
          </a:stretch>
        </p:blipFill>
        <p:spPr bwMode="auto">
          <a:xfrm>
            <a:off x="1600200" y="4800600"/>
            <a:ext cx="5334000" cy="1770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Activity Diagram Notations and Symbols</a:t>
            </a:r>
            <a:endParaRPr lang="en-US" dirty="0"/>
          </a:p>
        </p:txBody>
      </p:sp>
      <p:sp>
        <p:nvSpPr>
          <p:cNvPr id="3" name="Content Placeholder 2"/>
          <p:cNvSpPr>
            <a:spLocks noGrp="1"/>
          </p:cNvSpPr>
          <p:nvPr>
            <p:ph idx="1"/>
          </p:nvPr>
        </p:nvSpPr>
        <p:spPr>
          <a:xfrm>
            <a:off x="457200" y="1371600"/>
            <a:ext cx="4876800" cy="5257800"/>
          </a:xfrm>
        </p:spPr>
        <p:txBody>
          <a:bodyPr>
            <a:normAutofit fontScale="92500" lnSpcReduction="20000"/>
          </a:bodyPr>
          <a:lstStyle/>
          <a:p>
            <a:r>
              <a:rPr lang="en-US" b="1" dirty="0" smtClean="0"/>
              <a:t>Synchronization</a:t>
            </a:r>
            <a:endParaRPr lang="en-US" dirty="0" smtClean="0"/>
          </a:p>
          <a:p>
            <a:r>
              <a:rPr lang="en-US" dirty="0" smtClean="0"/>
              <a:t>A fork node is used to split a single incoming flow into multiple concurrent flows. It is represented as a straight, slightly thicker line in an activity diagram.</a:t>
            </a:r>
          </a:p>
          <a:p>
            <a:r>
              <a:rPr lang="en-US" dirty="0" smtClean="0"/>
              <a:t>A join node joins multiple concurrent flows back into a single outgoing flow.</a:t>
            </a:r>
          </a:p>
          <a:p>
            <a:r>
              <a:rPr lang="en-US" dirty="0" smtClean="0"/>
              <a:t>A fork and join mode used together are often referred to as synchronization.</a:t>
            </a:r>
          </a:p>
          <a:p>
            <a:endParaRPr lang="en-US" dirty="0"/>
          </a:p>
        </p:txBody>
      </p:sp>
      <p:pic>
        <p:nvPicPr>
          <p:cNvPr id="4" name="Picture 3" descr="Synchronization - Activity diagram"/>
          <p:cNvPicPr/>
          <p:nvPr/>
        </p:nvPicPr>
        <p:blipFill>
          <a:blip r:embed="rId2"/>
          <a:srcRect/>
          <a:stretch>
            <a:fillRect/>
          </a:stretch>
        </p:blipFill>
        <p:spPr bwMode="auto">
          <a:xfrm>
            <a:off x="5334000" y="1752600"/>
            <a:ext cx="344043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Notations and Symbols</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r>
              <a:rPr lang="en-US" sz="2800" b="1" dirty="0" smtClean="0"/>
              <a:t>Time Event</a:t>
            </a:r>
            <a:endParaRPr lang="en-US" sz="2800" dirty="0" smtClean="0"/>
          </a:p>
          <a:p>
            <a:r>
              <a:rPr lang="en-US" sz="2800" dirty="0" smtClean="0"/>
              <a:t>This refers to an event that stops the flow for a time; an hourglass depicts it.</a:t>
            </a:r>
          </a:p>
          <a:p>
            <a:pPr>
              <a:buNone/>
            </a:pPr>
            <a:endParaRPr lang="en-US" sz="2800" dirty="0" smtClean="0"/>
          </a:p>
          <a:p>
            <a:pPr>
              <a:buNone/>
            </a:pPr>
            <a:endParaRPr lang="en-US" sz="2800" dirty="0" smtClean="0"/>
          </a:p>
          <a:p>
            <a:r>
              <a:rPr lang="en-US" sz="2800" b="1" dirty="0" smtClean="0"/>
              <a:t>Merge Event</a:t>
            </a:r>
            <a:endParaRPr lang="en-US" sz="2800" dirty="0" smtClean="0"/>
          </a:p>
          <a:p>
            <a:r>
              <a:rPr lang="en-US" sz="2800" dirty="0" smtClean="0"/>
              <a:t>A merge event brings together multiple flows that are not concurrent.</a:t>
            </a:r>
          </a:p>
          <a:p>
            <a:pPr>
              <a:buNone/>
            </a:pPr>
            <a:endParaRPr lang="en-US" sz="2800" dirty="0" smtClean="0"/>
          </a:p>
          <a:p>
            <a:pPr>
              <a:buNone/>
            </a:pPr>
            <a:endParaRPr lang="en-US" sz="2800" dirty="0"/>
          </a:p>
        </p:txBody>
      </p:sp>
      <p:pic>
        <p:nvPicPr>
          <p:cNvPr id="4" name="Picture 3" descr="Time event - Activity diagram"/>
          <p:cNvPicPr/>
          <p:nvPr/>
        </p:nvPicPr>
        <p:blipFill>
          <a:blip r:embed="rId2"/>
          <a:srcRect/>
          <a:stretch>
            <a:fillRect/>
          </a:stretch>
        </p:blipFill>
        <p:spPr bwMode="auto">
          <a:xfrm>
            <a:off x="2209800" y="2895600"/>
            <a:ext cx="4290060" cy="1002030"/>
          </a:xfrm>
          <a:prstGeom prst="rect">
            <a:avLst/>
          </a:prstGeom>
          <a:noFill/>
          <a:ln w="9525">
            <a:noFill/>
            <a:miter lim="800000"/>
            <a:headEnd/>
            <a:tailEnd/>
          </a:ln>
        </p:spPr>
      </p:pic>
      <p:pic>
        <p:nvPicPr>
          <p:cNvPr id="5" name="Picture 4" descr="Merging flows - Activity diagram"/>
          <p:cNvPicPr/>
          <p:nvPr/>
        </p:nvPicPr>
        <p:blipFill>
          <a:blip r:embed="rId3"/>
          <a:srcRect/>
          <a:stretch>
            <a:fillRect/>
          </a:stretch>
        </p:blipFill>
        <p:spPr bwMode="auto">
          <a:xfrm>
            <a:off x="2057400" y="5257800"/>
            <a:ext cx="4290060" cy="14789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8229600" cy="731838"/>
          </a:xfrm>
        </p:spPr>
        <p:txBody>
          <a:bodyPr>
            <a:normAutofit/>
          </a:bodyPr>
          <a:lstStyle/>
          <a:p>
            <a:r>
              <a:rPr lang="en-US" sz="3600" dirty="0" smtClean="0"/>
              <a:t>Activity Diagram Notations and Symbols</a:t>
            </a:r>
            <a:endParaRPr lang="en-US" sz="3600" dirty="0"/>
          </a:p>
        </p:txBody>
      </p:sp>
      <p:sp>
        <p:nvSpPr>
          <p:cNvPr id="3" name="Content Placeholder 2"/>
          <p:cNvSpPr>
            <a:spLocks noGrp="1"/>
          </p:cNvSpPr>
          <p:nvPr>
            <p:ph idx="1"/>
          </p:nvPr>
        </p:nvSpPr>
        <p:spPr>
          <a:xfrm>
            <a:off x="457200" y="914399"/>
            <a:ext cx="8229600" cy="3581401"/>
          </a:xfrm>
        </p:spPr>
        <p:txBody>
          <a:bodyPr>
            <a:normAutofit/>
          </a:bodyPr>
          <a:lstStyle/>
          <a:p>
            <a:r>
              <a:rPr lang="en-US" sz="2400" b="1" dirty="0" smtClean="0"/>
              <a:t>Sent and Received Signals</a:t>
            </a:r>
            <a:endParaRPr lang="en-US" sz="2400" dirty="0" smtClean="0"/>
          </a:p>
          <a:p>
            <a:r>
              <a:rPr lang="en-US" sz="2400" dirty="0" smtClean="0"/>
              <a:t>Signals represent how activities can be modified from outside the system. </a:t>
            </a:r>
          </a:p>
          <a:p>
            <a:r>
              <a:rPr lang="en-US" sz="2400" dirty="0" smtClean="0"/>
              <a:t>They usually appear in pairs of sent and received signals, because the state can't change until a response is received, much like synchronous messages in a </a:t>
            </a:r>
            <a:r>
              <a:rPr lang="en-US" sz="2400" dirty="0" smtClean="0">
                <a:hlinkClick r:id="rId2"/>
              </a:rPr>
              <a:t>sequence diagram</a:t>
            </a:r>
            <a:r>
              <a:rPr lang="en-US" sz="2400" dirty="0" smtClean="0"/>
              <a:t>. For example, an authorization of payment is needed before an order can be completed.</a:t>
            </a:r>
          </a:p>
          <a:p>
            <a:endParaRPr lang="en-US" sz="2400" dirty="0"/>
          </a:p>
        </p:txBody>
      </p:sp>
      <p:pic>
        <p:nvPicPr>
          <p:cNvPr id="4" name="Picture 3" descr="Sent and received symbols - Activity diagram"/>
          <p:cNvPicPr/>
          <p:nvPr/>
        </p:nvPicPr>
        <p:blipFill>
          <a:blip r:embed="rId3"/>
          <a:srcRect/>
          <a:stretch>
            <a:fillRect/>
          </a:stretch>
        </p:blipFill>
        <p:spPr bwMode="auto">
          <a:xfrm>
            <a:off x="1143000" y="4343400"/>
            <a:ext cx="63246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Notations and Symbols</a:t>
            </a:r>
            <a:endParaRPr lang="en-US" dirty="0"/>
          </a:p>
        </p:txBody>
      </p:sp>
      <p:sp>
        <p:nvSpPr>
          <p:cNvPr id="3" name="Content Placeholder 2"/>
          <p:cNvSpPr>
            <a:spLocks noGrp="1"/>
          </p:cNvSpPr>
          <p:nvPr>
            <p:ph idx="1"/>
          </p:nvPr>
        </p:nvSpPr>
        <p:spPr>
          <a:xfrm>
            <a:off x="457200" y="1600201"/>
            <a:ext cx="8229600" cy="2438400"/>
          </a:xfrm>
        </p:spPr>
        <p:txBody>
          <a:bodyPr/>
          <a:lstStyle/>
          <a:p>
            <a:r>
              <a:rPr lang="en-US" b="1" dirty="0" smtClean="0"/>
              <a:t>Interrupting Edge</a:t>
            </a:r>
            <a:endParaRPr lang="en-US" dirty="0" smtClean="0"/>
          </a:p>
          <a:p>
            <a:r>
              <a:rPr lang="en-US" dirty="0" smtClean="0"/>
              <a:t>An event, such as a cancellation, that interrupts the flow denoted with a lightning bolt.</a:t>
            </a:r>
          </a:p>
          <a:p>
            <a:pPr>
              <a:buNone/>
            </a:pPr>
            <a:endParaRPr lang="en-US" dirty="0"/>
          </a:p>
        </p:txBody>
      </p:sp>
      <p:pic>
        <p:nvPicPr>
          <p:cNvPr id="4" name="Picture 3" descr="Interrupting edge symbol - Activity diagram"/>
          <p:cNvPicPr/>
          <p:nvPr/>
        </p:nvPicPr>
        <p:blipFill>
          <a:blip r:embed="rId2"/>
          <a:srcRect/>
          <a:stretch>
            <a:fillRect/>
          </a:stretch>
        </p:blipFill>
        <p:spPr bwMode="auto">
          <a:xfrm>
            <a:off x="1143000" y="3886200"/>
            <a:ext cx="61722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Notations and Symbols</a:t>
            </a:r>
            <a:endParaRPr lang="en-US" dirty="0"/>
          </a:p>
        </p:txBody>
      </p:sp>
      <p:sp>
        <p:nvSpPr>
          <p:cNvPr id="3" name="Content Placeholder 2"/>
          <p:cNvSpPr>
            <a:spLocks noGrp="1"/>
          </p:cNvSpPr>
          <p:nvPr>
            <p:ph idx="1"/>
          </p:nvPr>
        </p:nvSpPr>
        <p:spPr/>
        <p:txBody>
          <a:bodyPr/>
          <a:lstStyle/>
          <a:p>
            <a:r>
              <a:rPr lang="en-US" b="1" dirty="0" smtClean="0"/>
              <a:t>Final State or End Point</a:t>
            </a:r>
            <a:endParaRPr lang="en-US" dirty="0" smtClean="0"/>
          </a:p>
          <a:p>
            <a:r>
              <a:rPr lang="en-US" dirty="0" smtClean="0"/>
              <a:t>An arrow pointing to a filled circle nested inside another circle represents the final action state.</a:t>
            </a:r>
          </a:p>
          <a:p>
            <a:endParaRPr lang="en-US" dirty="0"/>
          </a:p>
        </p:txBody>
      </p:sp>
      <p:pic>
        <p:nvPicPr>
          <p:cNvPr id="4" name="Picture 3" descr="End point symbol - Activity diagram"/>
          <p:cNvPicPr/>
          <p:nvPr/>
        </p:nvPicPr>
        <p:blipFill>
          <a:blip r:embed="rId2"/>
          <a:srcRect/>
          <a:stretch>
            <a:fillRect/>
          </a:stretch>
        </p:blipFill>
        <p:spPr bwMode="auto">
          <a:xfrm>
            <a:off x="1371600" y="4419600"/>
            <a:ext cx="54864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81400" cy="1143000"/>
          </a:xfrm>
        </p:spPr>
        <p:txBody>
          <a:bodyPr>
            <a:noAutofit/>
          </a:bodyPr>
          <a:lstStyle/>
          <a:p>
            <a:r>
              <a:rPr lang="en-US" sz="2400" dirty="0" smtClean="0"/>
              <a:t>Activity Diagram Notations and Symbols</a:t>
            </a:r>
            <a:endParaRPr lang="en-US" sz="2400" dirty="0"/>
          </a:p>
        </p:txBody>
      </p:sp>
      <p:sp>
        <p:nvSpPr>
          <p:cNvPr id="3" name="Content Placeholder 2"/>
          <p:cNvSpPr>
            <a:spLocks noGrp="1"/>
          </p:cNvSpPr>
          <p:nvPr>
            <p:ph idx="1"/>
          </p:nvPr>
        </p:nvSpPr>
        <p:spPr>
          <a:xfrm>
            <a:off x="457200" y="1600200"/>
            <a:ext cx="3657600" cy="4525963"/>
          </a:xfrm>
        </p:spPr>
        <p:txBody>
          <a:bodyPr/>
          <a:lstStyle/>
          <a:p>
            <a:r>
              <a:rPr lang="en-US" b="1" dirty="0" err="1" smtClean="0"/>
              <a:t>Swimlanes</a:t>
            </a:r>
            <a:endParaRPr lang="en-US" b="1" dirty="0" smtClean="0"/>
          </a:p>
          <a:p>
            <a:r>
              <a:rPr lang="en-US" dirty="0" err="1" smtClean="0"/>
              <a:t>Swimlanes</a:t>
            </a:r>
            <a:r>
              <a:rPr lang="en-US" dirty="0" smtClean="0"/>
              <a:t> group related activities into one column.</a:t>
            </a:r>
          </a:p>
          <a:p>
            <a:endParaRPr lang="en-US" dirty="0"/>
          </a:p>
        </p:txBody>
      </p:sp>
      <p:pic>
        <p:nvPicPr>
          <p:cNvPr id="4" name="Picture 3" descr="Swimlanes - Activity diagram"/>
          <p:cNvPicPr/>
          <p:nvPr/>
        </p:nvPicPr>
        <p:blipFill>
          <a:blip r:embed="rId2"/>
          <a:srcRect/>
          <a:stretch>
            <a:fillRect/>
          </a:stretch>
        </p:blipFill>
        <p:spPr bwMode="auto">
          <a:xfrm>
            <a:off x="3806825" y="93980"/>
            <a:ext cx="5184775" cy="66878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Draw an activity diagram</a:t>
            </a:r>
            <a:endParaRPr lang="en-US" dirty="0"/>
          </a:p>
        </p:txBody>
      </p:sp>
      <p:sp>
        <p:nvSpPr>
          <p:cNvPr id="3" name="Content Placeholder 2"/>
          <p:cNvSpPr>
            <a:spLocks noGrp="1"/>
          </p:cNvSpPr>
          <p:nvPr>
            <p:ph idx="1"/>
          </p:nvPr>
        </p:nvSpPr>
        <p:spPr/>
        <p:txBody>
          <a:bodyPr/>
          <a:lstStyle/>
          <a:p>
            <a:pPr fontAlgn="base"/>
            <a:r>
              <a:rPr lang="en-US" dirty="0" smtClean="0"/>
              <a:t>Identify the initial state and the final states.</a:t>
            </a:r>
          </a:p>
          <a:p>
            <a:pPr fontAlgn="base"/>
            <a:r>
              <a:rPr lang="en-US" dirty="0" smtClean="0"/>
              <a:t>Identify the intermediate activities needed to reach the final state from he initial state.</a:t>
            </a:r>
          </a:p>
          <a:p>
            <a:pPr fontAlgn="base"/>
            <a:r>
              <a:rPr lang="en-US" dirty="0" smtClean="0"/>
              <a:t>Identify the conditions or constraints which cause the system to change control flow.</a:t>
            </a:r>
          </a:p>
          <a:p>
            <a:pPr fontAlgn="base"/>
            <a:r>
              <a:rPr lang="en-US" dirty="0" smtClean="0"/>
              <a:t>Draw the diagram with appropriate notations.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Example of Activity Diagram</a:t>
            </a:r>
            <a:endParaRPr lang="en-US" sz="3200" dirty="0"/>
          </a:p>
        </p:txBody>
      </p:sp>
      <p:sp>
        <p:nvSpPr>
          <p:cNvPr id="3" name="Content Placeholder 2"/>
          <p:cNvSpPr>
            <a:spLocks noGrp="1"/>
          </p:cNvSpPr>
          <p:nvPr>
            <p:ph idx="1"/>
          </p:nvPr>
        </p:nvSpPr>
        <p:spPr>
          <a:xfrm>
            <a:off x="457200" y="914401"/>
            <a:ext cx="8229600" cy="838199"/>
          </a:xfrm>
        </p:spPr>
        <p:txBody>
          <a:bodyPr>
            <a:noAutofit/>
          </a:bodyPr>
          <a:lstStyle/>
          <a:p>
            <a:r>
              <a:rPr lang="en-US" sz="1800" dirty="0" smtClean="0"/>
              <a:t>Let us consider mail processing activity as a sample for Activity Diagram. Following diagram represents activity for processing e-mails.</a:t>
            </a:r>
          </a:p>
          <a:p>
            <a:endParaRPr lang="en-US" sz="1800" dirty="0"/>
          </a:p>
        </p:txBody>
      </p:sp>
      <p:pic>
        <p:nvPicPr>
          <p:cNvPr id="4" name="Picture 3" descr="052919_1151_UMLActivity2.png"/>
          <p:cNvPicPr>
            <a:picLocks noChangeAspect="1"/>
          </p:cNvPicPr>
          <p:nvPr/>
        </p:nvPicPr>
        <p:blipFill>
          <a:blip r:embed="rId2"/>
          <a:stretch>
            <a:fillRect/>
          </a:stretch>
        </p:blipFill>
        <p:spPr>
          <a:xfrm>
            <a:off x="2286000" y="1676400"/>
            <a:ext cx="4352925" cy="5105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 Program</a:t>
            </a:r>
            <a:endParaRPr lang="en-US" dirty="0"/>
          </a:p>
        </p:txBody>
      </p:sp>
      <p:sp>
        <p:nvSpPr>
          <p:cNvPr id="3" name="Content Placeholder 2"/>
          <p:cNvSpPr>
            <a:spLocks noGrp="1"/>
          </p:cNvSpPr>
          <p:nvPr>
            <p:ph idx="1"/>
          </p:nvPr>
        </p:nvSpPr>
        <p:spPr>
          <a:xfrm>
            <a:off x="457200" y="990600"/>
            <a:ext cx="8229600" cy="5638800"/>
          </a:xfrm>
        </p:spPr>
        <p:txBody>
          <a:bodyPr>
            <a:normAutofit fontScale="40000" lnSpcReduction="20000"/>
          </a:bodyPr>
          <a:lstStyle/>
          <a:p>
            <a:r>
              <a:rPr lang="en-US" b="1" dirty="0" smtClean="0"/>
              <a:t>//Base class </a:t>
            </a:r>
            <a:endParaRPr lang="en-US" dirty="0" smtClean="0"/>
          </a:p>
          <a:p>
            <a:r>
              <a:rPr lang="en-US" dirty="0" smtClean="0"/>
              <a:t>class Parent </a:t>
            </a:r>
          </a:p>
          <a:p>
            <a:r>
              <a:rPr lang="en-US" dirty="0" smtClean="0"/>
              <a:t>{ </a:t>
            </a:r>
          </a:p>
          <a:p>
            <a:r>
              <a:rPr lang="en-US" dirty="0" smtClean="0"/>
              <a:t>    public: </a:t>
            </a:r>
          </a:p>
          <a:p>
            <a:r>
              <a:rPr lang="en-US" dirty="0" smtClean="0"/>
              <a:t>      </a:t>
            </a:r>
            <a:r>
              <a:rPr lang="en-US" dirty="0" err="1" smtClean="0"/>
              <a:t>int</a:t>
            </a:r>
            <a:r>
              <a:rPr lang="en-US" dirty="0" smtClean="0"/>
              <a:t> </a:t>
            </a:r>
            <a:r>
              <a:rPr lang="en-US" dirty="0" err="1" smtClean="0"/>
              <a:t>id_p</a:t>
            </a:r>
            <a:r>
              <a:rPr lang="en-US" dirty="0" smtClean="0"/>
              <a:t>; </a:t>
            </a:r>
          </a:p>
          <a:p>
            <a:r>
              <a:rPr lang="en-US" dirty="0" smtClean="0"/>
              <a:t>}; </a:t>
            </a:r>
          </a:p>
          <a:p>
            <a:r>
              <a:rPr lang="en-US" dirty="0" smtClean="0"/>
              <a:t>   </a:t>
            </a:r>
          </a:p>
          <a:p>
            <a:r>
              <a:rPr lang="en-US" b="1" dirty="0" smtClean="0"/>
              <a:t>// Sub class inheriting from Base Class(Parent) </a:t>
            </a:r>
            <a:endParaRPr lang="en-US" dirty="0" smtClean="0"/>
          </a:p>
          <a:p>
            <a:r>
              <a:rPr lang="en-US" dirty="0" smtClean="0"/>
              <a:t>class Child : public Parent </a:t>
            </a:r>
          </a:p>
          <a:p>
            <a:r>
              <a:rPr lang="en-US" dirty="0" smtClean="0"/>
              <a:t>{ </a:t>
            </a:r>
          </a:p>
          <a:p>
            <a:r>
              <a:rPr lang="en-US" dirty="0" smtClean="0"/>
              <a:t>    public: </a:t>
            </a:r>
          </a:p>
          <a:p>
            <a:r>
              <a:rPr lang="en-US" dirty="0" smtClean="0"/>
              <a:t>      </a:t>
            </a:r>
            <a:r>
              <a:rPr lang="en-US" dirty="0" err="1" smtClean="0"/>
              <a:t>int</a:t>
            </a:r>
            <a:r>
              <a:rPr lang="en-US" dirty="0" smtClean="0"/>
              <a:t> </a:t>
            </a:r>
            <a:r>
              <a:rPr lang="en-US" dirty="0" err="1" smtClean="0"/>
              <a:t>id_c</a:t>
            </a:r>
            <a:r>
              <a:rPr lang="en-US" dirty="0" smtClean="0"/>
              <a:t>; </a:t>
            </a:r>
          </a:p>
          <a:p>
            <a:r>
              <a:rPr lang="en-US" dirty="0" smtClean="0"/>
              <a:t>}; </a:t>
            </a:r>
          </a:p>
          <a:p>
            <a:r>
              <a:rPr lang="en-US" dirty="0" smtClean="0"/>
              <a:t>  </a:t>
            </a:r>
          </a:p>
          <a:p>
            <a:r>
              <a:rPr lang="en-US" dirty="0" err="1" smtClean="0"/>
              <a:t>int</a:t>
            </a:r>
            <a:r>
              <a:rPr lang="en-US" dirty="0" smtClean="0"/>
              <a:t> main()  </a:t>
            </a:r>
          </a:p>
          <a:p>
            <a:r>
              <a:rPr lang="en-US" dirty="0" smtClean="0"/>
              <a:t>   { </a:t>
            </a:r>
          </a:p>
          <a:p>
            <a:r>
              <a:rPr lang="en-US" dirty="0" smtClean="0"/>
              <a:t>         Child obj1; </a:t>
            </a:r>
          </a:p>
          <a:p>
            <a:r>
              <a:rPr lang="en-US" dirty="0" smtClean="0"/>
              <a:t>        </a:t>
            </a:r>
          </a:p>
          <a:p>
            <a:r>
              <a:rPr lang="en-US" b="1" dirty="0" smtClean="0"/>
              <a:t>        // An object of class child has all data members and member functions of class parent </a:t>
            </a:r>
            <a:endParaRPr lang="en-US" dirty="0" smtClean="0"/>
          </a:p>
          <a:p>
            <a:r>
              <a:rPr lang="en-US" dirty="0" smtClean="0"/>
              <a:t>        obj1.id_c = 7; </a:t>
            </a:r>
          </a:p>
          <a:p>
            <a:r>
              <a:rPr lang="en-US" dirty="0" smtClean="0"/>
              <a:t>        obj1.id_p = 91; </a:t>
            </a:r>
          </a:p>
          <a:p>
            <a:r>
              <a:rPr lang="en-US" dirty="0" smtClean="0"/>
              <a:t>        </a:t>
            </a:r>
            <a:r>
              <a:rPr lang="en-US" dirty="0" err="1" smtClean="0"/>
              <a:t>cout</a:t>
            </a:r>
            <a:r>
              <a:rPr lang="en-US" dirty="0" smtClean="0"/>
              <a:t> &lt;&lt; "Child id is " &lt;&lt;  obj1.id_c &lt;&lt; </a:t>
            </a:r>
            <a:r>
              <a:rPr lang="en-US" dirty="0" err="1" smtClean="0"/>
              <a:t>endl</a:t>
            </a:r>
            <a:r>
              <a:rPr lang="en-US" dirty="0" smtClean="0"/>
              <a:t>; </a:t>
            </a:r>
          </a:p>
          <a:p>
            <a:r>
              <a:rPr lang="en-US" dirty="0" smtClean="0"/>
              <a:t>        </a:t>
            </a:r>
            <a:r>
              <a:rPr lang="en-US" dirty="0" err="1" smtClean="0"/>
              <a:t>cout</a:t>
            </a:r>
            <a:r>
              <a:rPr lang="en-US" dirty="0" smtClean="0"/>
              <a:t> &lt;&lt; "Parent id is " &lt;&lt;  obj1.id_p &lt;&lt; </a:t>
            </a:r>
            <a:r>
              <a:rPr lang="en-US" dirty="0" err="1" smtClean="0"/>
              <a:t>endl</a:t>
            </a:r>
            <a:r>
              <a:rPr lang="en-US" dirty="0" smtClean="0"/>
              <a:t>; </a:t>
            </a:r>
          </a:p>
          <a:p>
            <a:r>
              <a:rPr lang="en-US" dirty="0" smtClean="0"/>
              <a:t>          </a:t>
            </a:r>
          </a:p>
          <a:p>
            <a:r>
              <a:rPr lang="en-US" dirty="0" smtClean="0"/>
              <a:t>        return 0; </a:t>
            </a:r>
          </a:p>
          <a:p>
            <a:r>
              <a:rPr lang="en-US" dirty="0" smtClean="0"/>
              <a:t>   } </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Uses of an Activity Diagram</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Dynamic </a:t>
            </a:r>
            <a:r>
              <a:rPr lang="en-US" dirty="0" err="1" smtClean="0"/>
              <a:t>modelling</a:t>
            </a:r>
            <a:r>
              <a:rPr lang="en-US" dirty="0" smtClean="0"/>
              <a:t> of the system or a process.</a:t>
            </a:r>
          </a:p>
          <a:p>
            <a:pPr fontAlgn="base"/>
            <a:r>
              <a:rPr lang="en-US" dirty="0" smtClean="0"/>
              <a:t>Illustrate the various steps involved in a UML use case.</a:t>
            </a:r>
          </a:p>
          <a:p>
            <a:pPr fontAlgn="base"/>
            <a:r>
              <a:rPr lang="en-US" dirty="0" smtClean="0"/>
              <a:t>Model software elements like methods ,  operations and functions.</a:t>
            </a:r>
          </a:p>
          <a:p>
            <a:pPr fontAlgn="base"/>
            <a:r>
              <a:rPr lang="en-US" dirty="0" smtClean="0"/>
              <a:t>We can use Activity diagrams to depict concurrent activities easily.</a:t>
            </a:r>
          </a:p>
          <a:p>
            <a:pPr fontAlgn="base"/>
            <a:r>
              <a:rPr lang="en-US" dirty="0" smtClean="0"/>
              <a:t>Show the constraints, conditions and logic behind algorithms.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8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8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INHERITANCE EXAMPLE</a:t>
            </a:r>
            <a:endParaRPr lang="en-US" dirty="0"/>
          </a:p>
        </p:txBody>
      </p:sp>
      <p:sp>
        <p:nvSpPr>
          <p:cNvPr id="3" name="Content Placeholder 2"/>
          <p:cNvSpPr>
            <a:spLocks noGrp="1"/>
          </p:cNvSpPr>
          <p:nvPr>
            <p:ph idx="1"/>
          </p:nvPr>
        </p:nvSpPr>
        <p:spPr/>
        <p:txBody>
          <a:bodyPr/>
          <a:lstStyle/>
          <a:p>
            <a:pPr>
              <a:buNone/>
            </a:pPr>
            <a:endParaRPr lang="en-US" dirty="0" smtClean="0"/>
          </a:p>
          <a:p>
            <a:endParaRPr lang="en-US" dirty="0"/>
          </a:p>
        </p:txBody>
      </p:sp>
      <p:pic>
        <p:nvPicPr>
          <p:cNvPr id="5" name="Content Placeholder 3" descr="cpp-inheritance.jpg"/>
          <p:cNvPicPr>
            <a:picLocks noChangeAspect="1"/>
          </p:cNvPicPr>
          <p:nvPr/>
        </p:nvPicPr>
        <p:blipFill>
          <a:blip r:embed="rId2"/>
          <a:stretch>
            <a:fillRect/>
          </a:stretch>
        </p:blipFill>
        <p:spPr>
          <a:xfrm>
            <a:off x="914400" y="914400"/>
            <a:ext cx="7048500" cy="2971800"/>
          </a:xfrm>
          <a:prstGeom prst="rect">
            <a:avLst/>
          </a:prstGeom>
        </p:spPr>
      </p:pic>
      <p:pic>
        <p:nvPicPr>
          <p:cNvPr id="4" name="Picture 3" descr="cpp-with-inheritance.jpg"/>
          <p:cNvPicPr>
            <a:picLocks noChangeAspect="1"/>
          </p:cNvPicPr>
          <p:nvPr/>
        </p:nvPicPr>
        <p:blipFill>
          <a:blip r:embed="rId3"/>
          <a:stretch>
            <a:fillRect/>
          </a:stretch>
        </p:blipFill>
        <p:spPr>
          <a:xfrm>
            <a:off x="914400" y="3457575"/>
            <a:ext cx="7048500" cy="31718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Inheritance</a:t>
            </a:r>
            <a:endParaRPr lang="en-US" dirty="0"/>
          </a:p>
        </p:txBody>
      </p:sp>
      <p:sp>
        <p:nvSpPr>
          <p:cNvPr id="3" name="Content Placeholder 2"/>
          <p:cNvSpPr>
            <a:spLocks noGrp="1"/>
          </p:cNvSpPr>
          <p:nvPr>
            <p:ph idx="1"/>
          </p:nvPr>
        </p:nvSpPr>
        <p:spPr/>
        <p:txBody>
          <a:bodyPr>
            <a:normAutofit/>
          </a:bodyPr>
          <a:lstStyle/>
          <a:p>
            <a:r>
              <a:rPr lang="en-US" dirty="0" smtClean="0"/>
              <a:t>Single </a:t>
            </a:r>
            <a:r>
              <a:rPr lang="en-US" dirty="0"/>
              <a:t>Inheritance</a:t>
            </a:r>
          </a:p>
          <a:p>
            <a:r>
              <a:rPr lang="en-US" dirty="0"/>
              <a:t>Multiple Inheritance</a:t>
            </a:r>
          </a:p>
          <a:p>
            <a:r>
              <a:rPr lang="en-US" dirty="0"/>
              <a:t>Hierarchical Inheritance</a:t>
            </a:r>
          </a:p>
          <a:p>
            <a:r>
              <a:rPr lang="en-US" dirty="0"/>
              <a:t>Multilevel Inheritance</a:t>
            </a:r>
          </a:p>
          <a:p>
            <a:r>
              <a:rPr lang="en-US" dirty="0"/>
              <a:t>Hybrid Inheritance (also known as Virtual Inheritance</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Inheritance</a:t>
            </a:r>
            <a:endParaRPr lang="en-US" dirty="0"/>
          </a:p>
        </p:txBody>
      </p:sp>
      <p:sp>
        <p:nvSpPr>
          <p:cNvPr id="3" name="Content Placeholder 2"/>
          <p:cNvSpPr>
            <a:spLocks noGrp="1"/>
          </p:cNvSpPr>
          <p:nvPr>
            <p:ph idx="1"/>
          </p:nvPr>
        </p:nvSpPr>
        <p:spPr/>
        <p:txBody>
          <a:bodyPr/>
          <a:lstStyle/>
          <a:p>
            <a:r>
              <a:rPr lang="en-US" dirty="0" smtClean="0"/>
              <a:t>In </a:t>
            </a:r>
            <a:r>
              <a:rPr lang="en-US" dirty="0"/>
              <a:t>this type of inheritance one derived class inherits from only one base class. It is the most simplest form of Inheritance</a:t>
            </a:r>
            <a:r>
              <a:rPr lang="en-US" dirty="0" smtClean="0"/>
              <a:t>.</a:t>
            </a:r>
          </a:p>
          <a:p>
            <a:endParaRPr lang="en-US" dirty="0"/>
          </a:p>
          <a:p>
            <a:pPr>
              <a:buNone/>
            </a:pPr>
            <a:r>
              <a:rPr lang="en-US" dirty="0" smtClean="0"/>
              <a:t/>
            </a:r>
            <a:br>
              <a:rPr lang="en-US" dirty="0" smtClean="0"/>
            </a:br>
            <a:endParaRPr lang="en-US" dirty="0"/>
          </a:p>
        </p:txBody>
      </p:sp>
      <p:pic>
        <p:nvPicPr>
          <p:cNvPr id="4" name="Picture 3" descr="single-inheritance.jpg"/>
          <p:cNvPicPr>
            <a:picLocks noChangeAspect="1"/>
          </p:cNvPicPr>
          <p:nvPr/>
        </p:nvPicPr>
        <p:blipFill>
          <a:blip r:embed="rId2"/>
          <a:stretch>
            <a:fillRect/>
          </a:stretch>
        </p:blipFill>
        <p:spPr>
          <a:xfrm>
            <a:off x="1905000" y="3428999"/>
            <a:ext cx="4236720" cy="302622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Inheritance Syntax</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class A		 //base class </a:t>
            </a:r>
          </a:p>
          <a:p>
            <a:pPr>
              <a:buNone/>
            </a:pPr>
            <a:r>
              <a:rPr lang="en-US" dirty="0" smtClean="0"/>
              <a:t>{</a:t>
            </a:r>
          </a:p>
          <a:p>
            <a:pPr>
              <a:buNone/>
            </a:pPr>
            <a:r>
              <a:rPr lang="en-US" dirty="0" smtClean="0"/>
              <a:t> ..........</a:t>
            </a:r>
          </a:p>
          <a:p>
            <a:pPr>
              <a:buNone/>
            </a:pPr>
            <a:r>
              <a:rPr lang="en-US" dirty="0" smtClean="0"/>
              <a:t> }; </a:t>
            </a:r>
          </a:p>
          <a:p>
            <a:pPr>
              <a:buNone/>
            </a:pPr>
            <a:r>
              <a:rPr lang="en-US" dirty="0" smtClean="0"/>
              <a:t>class B : </a:t>
            </a:r>
            <a:r>
              <a:rPr lang="en-US" dirty="0" err="1" smtClean="0"/>
              <a:t>acess_specifier</a:t>
            </a:r>
            <a:r>
              <a:rPr lang="en-US" dirty="0" smtClean="0"/>
              <a:t> A 		// derived class </a:t>
            </a:r>
          </a:p>
          <a:p>
            <a:pPr>
              <a:buNone/>
            </a:pPr>
            <a:r>
              <a:rPr lang="en-US" dirty="0" smtClean="0"/>
              <a:t>{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1757</Words>
  <Application>Microsoft Office PowerPoint</Application>
  <PresentationFormat>On-screen Show (4:3)</PresentationFormat>
  <Paragraphs>318</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 OBJECT ORIENTED DESIGN AND PROGRAMMING  </vt:lpstr>
      <vt:lpstr>Topics covered </vt:lpstr>
      <vt:lpstr>INHERITANCE</vt:lpstr>
      <vt:lpstr>INHERITANCE</vt:lpstr>
      <vt:lpstr>Example Program</vt:lpstr>
      <vt:lpstr>INHERITANCE EXAMPLE</vt:lpstr>
      <vt:lpstr>Types of Inheritance</vt:lpstr>
      <vt:lpstr>Single Inheritance</vt:lpstr>
      <vt:lpstr>Single Inheritance Syntax</vt:lpstr>
      <vt:lpstr>Multiple Inheritance</vt:lpstr>
      <vt:lpstr>Multiple Inheritance Syntax</vt:lpstr>
      <vt:lpstr>Hierarchical Inheritance</vt:lpstr>
      <vt:lpstr>Hierarchical Inheritance Syntax</vt:lpstr>
      <vt:lpstr>Multilevel Inheritance</vt:lpstr>
      <vt:lpstr>Multilevel Inheritance Syntax</vt:lpstr>
      <vt:lpstr>Hybrid (Virtual) Inheritance</vt:lpstr>
      <vt:lpstr>Hybrid Inheritance Syntax</vt:lpstr>
      <vt:lpstr>Modes of Inheritance</vt:lpstr>
      <vt:lpstr>Modes of Inheritance</vt:lpstr>
      <vt:lpstr>Modes of Inheritance</vt:lpstr>
      <vt:lpstr>Advantages of Inheritance</vt:lpstr>
      <vt:lpstr>UML : STATE CHART DIAGRAM</vt:lpstr>
      <vt:lpstr>Introduction</vt:lpstr>
      <vt:lpstr>Purpose</vt:lpstr>
      <vt:lpstr>How to draw state charts</vt:lpstr>
      <vt:lpstr>Elements of state chart diagrams</vt:lpstr>
      <vt:lpstr>Elements of state chart diagrams</vt:lpstr>
      <vt:lpstr>Elements of state chart diagrams</vt:lpstr>
      <vt:lpstr>Elements of state chart diagrams</vt:lpstr>
      <vt:lpstr>State diagram example: ATM software states at a bank</vt:lpstr>
      <vt:lpstr>State diagram example: Order management system</vt:lpstr>
      <vt:lpstr>When to use Statecharts</vt:lpstr>
      <vt:lpstr>UML Activity Diagram</vt:lpstr>
      <vt:lpstr>What is an Activity Diagram?</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How to Draw an activity diagram</vt:lpstr>
      <vt:lpstr>Example of Activity Diagram</vt:lpstr>
      <vt:lpstr>Uses of an Activity 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DESIGN AND PROGRAMMING</dc:title>
  <dc:creator>user</dc:creator>
  <cp:lastModifiedBy>JESI</cp:lastModifiedBy>
  <cp:revision>35</cp:revision>
  <dcterms:created xsi:type="dcterms:W3CDTF">2019-08-19T07:26:49Z</dcterms:created>
  <dcterms:modified xsi:type="dcterms:W3CDTF">2019-08-26T03:27:35Z</dcterms:modified>
</cp:coreProperties>
</file>