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8" r:id="rId2"/>
    <p:sldId id="300" r:id="rId3"/>
    <p:sldId id="259" r:id="rId4"/>
    <p:sldId id="260" r:id="rId5"/>
    <p:sldId id="302" r:id="rId6"/>
    <p:sldId id="303" r:id="rId7"/>
    <p:sldId id="271" r:id="rId8"/>
    <p:sldId id="278" r:id="rId9"/>
    <p:sldId id="279" r:id="rId10"/>
    <p:sldId id="274" r:id="rId11"/>
    <p:sldId id="280" r:id="rId12"/>
    <p:sldId id="282" r:id="rId13"/>
    <p:sldId id="304" r:id="rId14"/>
    <p:sldId id="305" r:id="rId15"/>
    <p:sldId id="306" r:id="rId16"/>
    <p:sldId id="307" r:id="rId17"/>
    <p:sldId id="308" r:id="rId18"/>
    <p:sldId id="309" r:id="rId19"/>
    <p:sldId id="313" r:id="rId20"/>
    <p:sldId id="312" r:id="rId21"/>
    <p:sldId id="290" r:id="rId22"/>
    <p:sldId id="293" r:id="rId23"/>
    <p:sldId id="311" r:id="rId24"/>
    <p:sldId id="314" r:id="rId25"/>
    <p:sldId id="315" r:id="rId26"/>
    <p:sldId id="316" r:id="rId27"/>
    <p:sldId id="295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ADAA-F1DF-4EC6-BFE2-BE232413778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DC75B-14E6-498D-83E6-F6DEBFCC4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1D85CF-2B54-440C-8028-BE40F7DAC2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9992CF-AA9F-41F9-A348-1E6DAAA1C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cs typeface="Times New Roman" charset="0"/>
              </a:rPr>
              <a:t>Many C++ I/O features are object-oriented</a:t>
            </a:r>
          </a:p>
          <a:p>
            <a:pPr lvl="1"/>
            <a:r>
              <a:rPr lang="en-US" sz="2400" dirty="0">
                <a:cs typeface="Times New Roman" charset="0"/>
              </a:rPr>
              <a:t>Use references, function overloading and operator overloading</a:t>
            </a:r>
          </a:p>
          <a:p>
            <a:pPr lvl="1">
              <a:buNone/>
            </a:pPr>
            <a:r>
              <a:rPr lang="en-US" sz="2400" dirty="0">
                <a:cs typeface="Times New Roman" charset="0"/>
              </a:rPr>
              <a:t>  </a:t>
            </a:r>
          </a:p>
          <a:p>
            <a:r>
              <a:rPr lang="en-US" sz="3200" dirty="0">
                <a:cs typeface="Times New Roman" charset="0"/>
              </a:rPr>
              <a:t>C++ uses</a:t>
            </a:r>
            <a:r>
              <a:rPr lang="en-US" sz="3200" i="1" dirty="0">
                <a:cs typeface="Times New Roman" charset="0"/>
              </a:rPr>
              <a:t> </a:t>
            </a:r>
            <a:r>
              <a:rPr lang="en-US" sz="3200" dirty="0">
                <a:cs typeface="Times New Roman" charset="0"/>
              </a:rPr>
              <a:t>type safe I/O</a:t>
            </a:r>
          </a:p>
          <a:p>
            <a:pPr lvl="1"/>
            <a:r>
              <a:rPr lang="en-US" sz="2400" dirty="0">
                <a:cs typeface="Times New Roman" charset="0"/>
              </a:rPr>
              <a:t>Each I/O operation is automatically performed in a manner sensitive to the data type</a:t>
            </a:r>
          </a:p>
          <a:p>
            <a:pPr lvl="1"/>
            <a:r>
              <a:rPr lang="en-US" dirty="0"/>
              <a:t>if no I/O function exists for a given type, then compiler notes as error</a:t>
            </a:r>
          </a:p>
          <a:p>
            <a:endParaRPr lang="en-US" sz="2400" dirty="0">
              <a:cs typeface="Times New Roman" charset="0"/>
            </a:endParaRPr>
          </a:p>
          <a:p>
            <a:r>
              <a:rPr lang="en-US" sz="3200" dirty="0">
                <a:cs typeface="Times New Roman" charset="0"/>
              </a:rPr>
              <a:t>Extensibility </a:t>
            </a:r>
          </a:p>
          <a:p>
            <a:pPr lvl="1"/>
            <a:r>
              <a:rPr lang="en-US" sz="2400" dirty="0">
                <a:cs typeface="Times New Roman" charset="0"/>
              </a:rPr>
              <a:t>Users may specify I/O of user-defined types as well as standard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Char Output with </a:t>
            </a:r>
            <a:r>
              <a:rPr lang="en-US" b="1" dirty="0">
                <a:latin typeface="Courier New" pitchFamily="49" charset="0"/>
              </a:rPr>
              <a:t>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put</a:t>
            </a:r>
            <a:r>
              <a:rPr lang="en-US"/>
              <a:t> is a member function of ostream</a:t>
            </a:r>
          </a:p>
          <a:p>
            <a:r>
              <a:rPr lang="en-US"/>
              <a:t>Sends a single character value to the output stream</a:t>
            </a:r>
          </a:p>
          <a:p>
            <a:r>
              <a:rPr lang="en-US"/>
              <a:t>The function returns reference to object which called it (cout)</a:t>
            </a:r>
          </a:p>
          <a:p>
            <a:pPr lvl="1"/>
            <a:r>
              <a:rPr lang="en-US"/>
              <a:t>thus can be cascaded</a:t>
            </a:r>
            <a:br>
              <a:rPr lang="en-US"/>
            </a:br>
            <a:r>
              <a:rPr lang="en-US" sz="2800" b="1">
                <a:latin typeface="Courier New" pitchFamily="49" charset="0"/>
              </a:rPr>
              <a:t>cout.put('W').put('O').put('W');</a:t>
            </a:r>
          </a:p>
          <a:p>
            <a:r>
              <a:rPr lang="en-US"/>
              <a:t>Integer value parameter taken in as ASCII character number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9759-755B-468F-AC27-85EFBBD75885}" type="slidenum">
              <a:rPr lang="en-US"/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937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4) </a:t>
            </a:r>
            <a:r>
              <a:rPr lang="en-US" b="1" dirty="0" err="1">
                <a:latin typeface="Courier New" pitchFamily="49" charset="0"/>
              </a:rPr>
              <a:t>istream</a:t>
            </a:r>
            <a:r>
              <a:rPr lang="en-US" dirty="0"/>
              <a:t> Member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305800" cy="4648200"/>
          </a:xfrm>
        </p:spPr>
        <p:txBody>
          <a:bodyPr/>
          <a:lstStyle/>
          <a:p>
            <a:r>
              <a:rPr lang="en-US"/>
              <a:t>ignore -- skips over designated number of characters </a:t>
            </a:r>
          </a:p>
          <a:p>
            <a:r>
              <a:rPr lang="en-US"/>
              <a:t>putback -- places character previously obtained with get back onto input stream</a:t>
            </a:r>
          </a:p>
          <a:p>
            <a:pPr lvl="1"/>
            <a:r>
              <a:rPr lang="en-US"/>
              <a:t>good for scanning a stream looking for specific character</a:t>
            </a:r>
          </a:p>
          <a:p>
            <a:r>
              <a:rPr lang="en-US"/>
              <a:t>peek -- returns next character in stream without getting it off the stream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1FA-BD91-4F0A-85BF-8669D209EEDA}" type="slidenum">
              <a:rPr lang="en-US"/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5)Read and write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Performed with </a:t>
            </a:r>
            <a:r>
              <a:rPr lang="en-US" b="1">
                <a:latin typeface="Courier New" pitchFamily="49" charset="0"/>
              </a:rPr>
              <a:t>read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write</a:t>
            </a:r>
            <a:r>
              <a:rPr lang="en-US"/>
              <a:t> member functions</a:t>
            </a:r>
          </a:p>
          <a:p>
            <a:r>
              <a:rPr lang="en-US"/>
              <a:t>They take two parameters</a:t>
            </a:r>
          </a:p>
          <a:p>
            <a:pPr lvl="1"/>
            <a:r>
              <a:rPr lang="en-US"/>
              <a:t>an array of char or a buffer</a:t>
            </a:r>
          </a:p>
          <a:p>
            <a:pPr lvl="1"/>
            <a:r>
              <a:rPr lang="en-US"/>
              <a:t>a number which tells how many characters</a:t>
            </a:r>
            <a:br>
              <a:rPr lang="en-US"/>
            </a:br>
            <a:r>
              <a:rPr lang="en-US" b="1">
                <a:latin typeface="Courier New" pitchFamily="49" charset="0"/>
              </a:rPr>
              <a:t>cin.read(buffer,20);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cin.write (buffer,15);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0B0-F5CD-4107-AE78-1F5484D3EFB0}" type="slidenum">
              <a:rPr lang="en-US"/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1F0A-D48C-4E8A-8EE7-ECB2859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I/O Console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EC9B-4002-4CED-ACE9-ACC800782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Features that could be used for formatting the output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 class functions and flags</a:t>
            </a:r>
          </a:p>
          <a:p>
            <a:pPr lvl="1"/>
            <a:r>
              <a:rPr lang="en-US" dirty="0"/>
              <a:t>Manipulators</a:t>
            </a:r>
          </a:p>
          <a:p>
            <a:pPr lvl="1"/>
            <a:r>
              <a:rPr lang="en-US" dirty="0"/>
              <a:t>User – defined output functions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50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0875-101B-4BD8-A58A-7DB4A70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EC01D6-7FD6-4944-AC81-46CEB5202F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457200"/>
            <a:ext cx="786672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7E22-89F7-454C-9782-5F9FD92C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ios</a:t>
            </a:r>
            <a:r>
              <a:rPr lang="en-IN" dirty="0"/>
              <a:t> class formatting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C78-1226-401C-AD06-4D8CE0E382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7758D-7A4F-4D5B-8C9E-A222F6DD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062162"/>
            <a:ext cx="7248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3CE1-5290-46FF-BFAE-87FE24A5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width(int)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B9305-CAFD-4948-8BC0-AA6250533A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5013198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37FB1-E6AA-43C3-BC53-3260E610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98" y="1381539"/>
            <a:ext cx="382600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127-005D-4DA5-AEC9-5E7793C7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precision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E0D27-F60E-44FF-9C58-ED5AA3CF13E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76200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18F4B-6489-4495-AD29-AD922CB7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76600"/>
            <a:ext cx="3762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246E-585C-4C1E-859F-65929F8A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74F7-0257-45F4-8308-141B70723C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65DF8-8864-47E0-BF78-C0D57AA5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9" y="1527048"/>
            <a:ext cx="66294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CA54E-6360-4834-9D38-8F7F839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96" y="2244853"/>
            <a:ext cx="3476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/>
              <a:t>Forms of</a:t>
            </a:r>
            <a:r>
              <a:rPr lang="en-US" sz="3200" b="1">
                <a:latin typeface="Courier New" pitchFamily="49" charset="0"/>
              </a:rPr>
              <a:t> setf( )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98E2-F7AE-4B38-96EF-4E1D62788A21}" type="slidenum">
              <a:rPr lang="en-US"/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 t="19130"/>
          <a:stretch>
            <a:fillRect/>
          </a:stretch>
        </p:blipFill>
        <p:spPr bwMode="auto">
          <a:xfrm>
            <a:off x="304800" y="1219200"/>
            <a:ext cx="8610600" cy="5343525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2819400"/>
            <a:ext cx="1676400" cy="1524000"/>
            <a:chOff x="3312" y="1776"/>
            <a:chExt cx="1056" cy="960"/>
          </a:xfrm>
        </p:grpSpPr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3840" y="2496"/>
              <a:ext cx="528" cy="240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 flipH="1" flipV="1">
              <a:off x="3312" y="1776"/>
              <a:ext cx="672" cy="72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5200" y="2743200"/>
            <a:ext cx="2971800" cy="1905000"/>
            <a:chOff x="2208" y="1728"/>
            <a:chExt cx="1872" cy="1200"/>
          </a:xfrm>
        </p:grpSpPr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3312" y="2640"/>
              <a:ext cx="768" cy="288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H="1" flipV="1">
              <a:off x="2208" y="1728"/>
              <a:ext cx="1200" cy="96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073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I/O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824D-F991-4E8D-A70A-B213C8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</a:t>
            </a:r>
            <a:r>
              <a:rPr lang="en-IN" dirty="0" err="1"/>
              <a:t>setf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792D-B901-417F-AB10-07560568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65327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1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Justification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648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  </a:t>
            </a:r>
            <a:r>
              <a:rPr lang="en-US" dirty="0" err="1"/>
              <a:t>ios</a:t>
            </a:r>
            <a:r>
              <a:rPr lang="en-US" dirty="0"/>
              <a:t>::left     </a:t>
            </a:r>
            <a:r>
              <a:rPr lang="en-US" dirty="0" err="1"/>
              <a:t>ios</a:t>
            </a:r>
            <a:r>
              <a:rPr lang="en-US" dirty="0"/>
              <a:t>::right   </a:t>
            </a:r>
            <a:r>
              <a:rPr lang="en-US" dirty="0" err="1"/>
              <a:t>ios</a:t>
            </a:r>
            <a:r>
              <a:rPr lang="en-US" dirty="0"/>
              <a:t>::internal</a:t>
            </a:r>
          </a:p>
          <a:p>
            <a:r>
              <a:rPr lang="en-US" dirty="0"/>
              <a:t>Right justification is default with </a:t>
            </a:r>
            <a:r>
              <a:rPr lang="en-US" dirty="0" err="1"/>
              <a:t>setw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padded characters added on right when </a:t>
            </a:r>
            <a:r>
              <a:rPr lang="en-US" dirty="0" err="1"/>
              <a:t>ios</a:t>
            </a:r>
            <a:r>
              <a:rPr lang="en-US" dirty="0"/>
              <a:t>::left is specified</a:t>
            </a:r>
          </a:p>
          <a:p>
            <a:r>
              <a:rPr lang="en-US" dirty="0" err="1"/>
              <a:t>ios</a:t>
            </a:r>
            <a:r>
              <a:rPr lang="en-US" dirty="0"/>
              <a:t>::internal =&gt; a number's sign left justified, magnitude right justified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C91-3111-4F0C-966E-314A72F455B9}" type="slidenum">
              <a:rPr lang="en-US"/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838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686800" cy="4648200"/>
          </a:xfrm>
        </p:spPr>
        <p:txBody>
          <a:bodyPr/>
          <a:lstStyle/>
          <a:p>
            <a:r>
              <a:rPr lang="en-US"/>
              <a:t>We have used in previous course</a:t>
            </a:r>
            <a:br>
              <a:rPr lang="en-US" sz="3600"/>
            </a:br>
            <a:r>
              <a:rPr lang="en-US" sz="2400" b="1">
                <a:latin typeface="Courier New" pitchFamily="49" charset="0"/>
              </a:rPr>
              <a:t>  cout.setf (ios::fixed, ios::floatfield);</a:t>
            </a:r>
            <a:endParaRPr lang="en-US" sz="2000" b="1">
              <a:latin typeface="Courier New" pitchFamily="49" charset="0"/>
            </a:endParaRPr>
          </a:p>
          <a:p>
            <a:r>
              <a:rPr lang="en-US"/>
              <a:t>Also possible to specify scientific notation</a:t>
            </a:r>
            <a:br>
              <a:rPr lang="en-US"/>
            </a:br>
            <a:r>
              <a:rPr lang="en-US"/>
              <a:t> </a:t>
            </a:r>
            <a:r>
              <a:rPr lang="en-US" sz="2400" b="1">
                <a:latin typeface="Courier New" pitchFamily="49" charset="0"/>
              </a:rPr>
              <a:t>cout.setf (ios::scientific,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ios::floatfield);</a:t>
            </a:r>
          </a:p>
          <a:p>
            <a:r>
              <a:rPr lang="en-US"/>
              <a:t> Can be turned off with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cout.unsetf (ios::scientific);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1698-CF9D-4982-A1DD-2E37239645C0}" type="slidenum">
              <a:rPr lang="en-US"/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1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6BFF-367D-4E03-96DD-54DCBDE9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015C-E030-4086-A4EC-07827B5C76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58A3B-A27F-41A9-8EE6-B3258119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9" y="1905000"/>
            <a:ext cx="7875726" cy="40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0499-8912-4E5F-92F4-667A445C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the output with manipulators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BFE93-FC42-49F2-B908-A024A2C3696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356" y="1903412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D605-F48F-4248-9802-080E5682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output with manipulators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0216AA-804D-45CD-B3A6-000B90849A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527174"/>
            <a:ext cx="6248400" cy="51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9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6E98-C214-4D27-9C9D-0AB6E17E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with manipulators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39F0-5113-415B-9FB4-9F957151EB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3CE5-8BAD-43AE-ACAF-3995367D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3" y="1550238"/>
            <a:ext cx="7210425" cy="50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cases </a:t>
            </a:r>
            <a:br>
              <a:rPr lang="en-US" dirty="0"/>
            </a:br>
            <a:r>
              <a:rPr lang="en-US" dirty="0"/>
              <a:t>Uppercase/Lowercase Control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Forces uppercase letters for</a:t>
            </a:r>
          </a:p>
          <a:p>
            <a:pPr lvl="1"/>
            <a:r>
              <a:rPr lang="en-US"/>
              <a:t>scientific notation</a:t>
            </a:r>
          </a:p>
          <a:p>
            <a:pPr lvl="1"/>
            <a:r>
              <a:rPr lang="en-US"/>
              <a:t>hex notation</a:t>
            </a:r>
          </a:p>
          <a:p>
            <a:r>
              <a:rPr lang="en-US"/>
              <a:t>Use</a:t>
            </a:r>
            <a:br>
              <a:rPr lang="en-US"/>
            </a:br>
            <a:r>
              <a:rPr lang="en-US" sz="2400" b="1">
                <a:latin typeface="Courier New" pitchFamily="49" charset="0"/>
              </a:rPr>
              <a:t>cout &lt;&lt; setiosflags (ios::uppercase)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	  &lt;&lt; 1.23e6;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CD75-AAE5-47F5-AE4C-D04210F07774}" type="slidenum">
              <a:rPr lang="en-US"/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Integral Stream Base: </a:t>
            </a:r>
            <a:r>
              <a:rPr lang="en-US" sz="3600" b="1" dirty="0" err="1">
                <a:latin typeface="Courier New" pitchFamily="49" charset="0"/>
              </a:rPr>
              <a:t>dec</a:t>
            </a:r>
            <a:r>
              <a:rPr lang="en-US" sz="3600" b="1" dirty="0">
                <a:latin typeface="Courier New" pitchFamily="49" charset="0"/>
              </a:rPr>
              <a:t>, </a:t>
            </a:r>
            <a:r>
              <a:rPr lang="en-US" sz="3600" b="1" dirty="0" err="1">
                <a:latin typeface="Courier New" pitchFamily="49" charset="0"/>
              </a:rPr>
              <a:t>oct</a:t>
            </a:r>
            <a:r>
              <a:rPr lang="en-US" sz="3600" b="1" dirty="0">
                <a:latin typeface="Courier New" pitchFamily="49" charset="0"/>
              </a:rPr>
              <a:t>, hex </a:t>
            </a:r>
            <a:r>
              <a:rPr lang="en-US" sz="3600" b="1" dirty="0">
                <a:latin typeface="Times New Roman" pitchFamily="18" charset="0"/>
              </a:rPr>
              <a:t>and</a:t>
            </a:r>
            <a:r>
              <a:rPr lang="en-US" sz="3600" b="1" dirty="0">
                <a:latin typeface="Courier New" pitchFamily="49" charset="0"/>
              </a:rPr>
              <a:t> </a:t>
            </a:r>
            <a:r>
              <a:rPr lang="en-US" sz="3600" b="1" dirty="0" err="1">
                <a:latin typeface="Courier New" pitchFamily="49" charset="0"/>
              </a:rPr>
              <a:t>setbase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normally </a:t>
            </a:r>
            <a:r>
              <a:rPr lang="en-US" dirty="0" err="1"/>
              <a:t>interpred</a:t>
            </a:r>
            <a:r>
              <a:rPr lang="en-US" dirty="0"/>
              <a:t> as base 10 (decimal) values</a:t>
            </a:r>
          </a:p>
          <a:p>
            <a:r>
              <a:rPr lang="en-US" dirty="0"/>
              <a:t>Make sure to </a:t>
            </a:r>
            <a:r>
              <a:rPr lang="en-US" sz="2800" b="1" dirty="0">
                <a:solidFill>
                  <a:srgbClr val="33CC33"/>
                </a:solidFill>
                <a:latin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33CC33"/>
                </a:solidFill>
                <a:latin typeface="Courier New" pitchFamily="49" charset="0"/>
              </a:rPr>
              <a:t>iomanip.h</a:t>
            </a:r>
            <a:r>
              <a:rPr lang="en-US" sz="2800" b="1" dirty="0">
                <a:solidFill>
                  <a:srgbClr val="33CC33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/>
              <a:t>Specify other bases with</a:t>
            </a:r>
          </a:p>
          <a:p>
            <a:pPr lvl="1"/>
            <a:r>
              <a:rPr lang="en-US" dirty="0"/>
              <a:t>hex   for base 16 (hexadecimal)</a:t>
            </a:r>
          </a:p>
          <a:p>
            <a:pPr lvl="1"/>
            <a:r>
              <a:rPr lang="en-US" dirty="0"/>
              <a:t>oct   for base 8 (octal)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n &lt;&lt; " = " &lt;&lt; oct &lt;&lt; n &lt;&lt; " in octal";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</a:t>
            </a:r>
            <a:r>
              <a:rPr lang="en-US" sz="2800" b="1" dirty="0" err="1">
                <a:latin typeface="Courier New" pitchFamily="49" charset="0"/>
              </a:rPr>
              <a:t>etbase</a:t>
            </a:r>
            <a:r>
              <a:rPr lang="en-US" sz="2800" dirty="0"/>
              <a:t>:</a:t>
            </a:r>
            <a:r>
              <a:rPr lang="en-US" sz="3200" dirty="0"/>
              <a:t> </a:t>
            </a:r>
          </a:p>
          <a:p>
            <a:pPr lvl="1"/>
            <a:r>
              <a:rPr lang="en-US" sz="2000" dirty="0"/>
              <a:t>Changes base of integer output</a:t>
            </a:r>
          </a:p>
          <a:p>
            <a:pPr lvl="1"/>
            <a:r>
              <a:rPr lang="en-US" sz="2000" dirty="0"/>
              <a:t>Accepts an integer argument (</a:t>
            </a:r>
            <a:r>
              <a:rPr lang="en-US" sz="2000" b="1" dirty="0">
                <a:latin typeface="Courier New" pitchFamily="49" charset="0"/>
              </a:rPr>
              <a:t>10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</a:rPr>
              <a:t>8</a:t>
            </a:r>
            <a:r>
              <a:rPr lang="en-US" sz="2000" dirty="0"/>
              <a:t>, or </a:t>
            </a:r>
            <a:r>
              <a:rPr lang="en-US" sz="2000" b="1" dirty="0">
                <a:latin typeface="Courier New" pitchFamily="49" charset="0"/>
              </a:rPr>
              <a:t>16</a:t>
            </a:r>
            <a:r>
              <a:rPr lang="en-US" sz="2000" dirty="0"/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setbase</a:t>
            </a:r>
            <a:r>
              <a:rPr lang="en-US" sz="2000" b="1" dirty="0">
                <a:latin typeface="Courier New" pitchFamily="49" charset="0"/>
              </a:rPr>
              <a:t>(16) &lt;&lt; n;</a:t>
            </a:r>
          </a:p>
          <a:p>
            <a:pPr lvl="1"/>
            <a:r>
              <a:rPr lang="en-US" sz="2000" dirty="0"/>
              <a:t>Parameterized stream manipulator - takes an argument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D24D-71DB-4126-A96A-23D8FF9B6794}" type="slidenum">
              <a:rPr lang="en-US"/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Stream</a:t>
            </a:r>
            <a:endParaRPr lang="en-US" sz="2800" i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transfer of information in the form of a sequence of bytes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I/O Operations: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Input:  A stream that flows from an input device ( i.e.: keyboard, disk drive, network connection) to main memory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Output: A stream that flows from main memory to an output device ( i.e.: screen, printer, disk drive, network connection)</a:t>
            </a:r>
            <a:r>
              <a:rPr lang="en-US" dirty="0"/>
              <a:t> </a:t>
            </a:r>
          </a:p>
          <a:p>
            <a:r>
              <a:rPr lang="en-US" dirty="0"/>
              <a:t>Applications associate meaning to the bytes</a:t>
            </a:r>
          </a:p>
          <a:p>
            <a:r>
              <a:rPr lang="en-US" dirty="0"/>
              <a:t>I/O is extremely slow compared to processing speeds</a:t>
            </a:r>
          </a:p>
          <a:p>
            <a:r>
              <a:rPr lang="en-US" dirty="0"/>
              <a:t>C++  provides both formatted and unformatted I/O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&amp;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C++ views each files as a sequence of bytes.</a:t>
            </a:r>
          </a:p>
          <a:p>
            <a:r>
              <a:rPr lang="en-US" dirty="0"/>
              <a:t>Each file ends with an </a:t>
            </a:r>
            <a:r>
              <a:rPr lang="en-US" b="1" i="1" dirty="0"/>
              <a:t>end-of-file</a:t>
            </a:r>
            <a:r>
              <a:rPr lang="en-US" dirty="0"/>
              <a:t> marker.</a:t>
            </a:r>
          </a:p>
          <a:p>
            <a:r>
              <a:rPr lang="en-US" dirty="0"/>
              <a:t>When a file is</a:t>
            </a:r>
            <a:r>
              <a:rPr lang="en-US" b="1" dirty="0"/>
              <a:t> </a:t>
            </a:r>
            <a:r>
              <a:rPr lang="en-US" b="1" i="1" dirty="0"/>
              <a:t>opened</a:t>
            </a:r>
            <a:r>
              <a:rPr lang="en-US" dirty="0"/>
              <a:t>, an object is created and a stream is associated with the object.</a:t>
            </a:r>
          </a:p>
          <a:p>
            <a:r>
              <a:rPr lang="en-US" dirty="0"/>
              <a:t>To perform file processing in C++, the namespaces </a:t>
            </a:r>
            <a:r>
              <a:rPr lang="en-US" b="1" dirty="0"/>
              <a:t>&lt;iostream&gt;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fstream</a:t>
            </a:r>
            <a:r>
              <a:rPr lang="en-US" dirty="0"/>
              <a:t>&gt; must be included.</a:t>
            </a:r>
          </a:p>
          <a:p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 includes &lt;</a:t>
            </a:r>
            <a:r>
              <a:rPr lang="en-US" dirty="0" err="1"/>
              <a:t>ifstream</a:t>
            </a:r>
            <a:r>
              <a:rPr lang="en-US" dirty="0"/>
              <a:t>&gt; and &lt;</a:t>
            </a:r>
            <a:r>
              <a:rPr lang="en-US" dirty="0" err="1"/>
              <a:t>ofstream</a:t>
            </a:r>
            <a:r>
              <a:rPr lang="en-US" dirty="0"/>
              <a:t>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ED7C-7528-4669-8D04-E0DDF2D1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E8868-EB01-4324-B7E0-5B8BA1E5FE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6126" y="1527175"/>
            <a:ext cx="78152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674B-53DB-4345-B58D-367C66FC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26F9F-7C5B-45F1-9ED4-D8BFD91839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" y="381000"/>
            <a:ext cx="8458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Unformatted I/O </a:t>
            </a:r>
            <a:r>
              <a:rPr lang="en-US" dirty="0" err="1"/>
              <a:t>Operatons</a:t>
            </a:r>
            <a:br>
              <a:rPr lang="en-US" dirty="0"/>
            </a:br>
            <a:r>
              <a:rPr lang="en-US" dirty="0"/>
              <a:t>1) Stream-extraction and insertion  Operator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operator overloaded to read data items of( by extraction operator)</a:t>
            </a:r>
          </a:p>
          <a:p>
            <a:pPr lvl="1"/>
            <a:r>
              <a:rPr lang="en-US" dirty="0"/>
              <a:t>built in types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&lt;&lt; operator overloaded to output data items of(insertion operator)</a:t>
            </a:r>
          </a:p>
          <a:p>
            <a:pPr lvl="1"/>
            <a:r>
              <a:rPr lang="en-US" dirty="0"/>
              <a:t>built in types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pointer values</a:t>
            </a:r>
          </a:p>
          <a:p>
            <a:pPr lvl="1"/>
            <a:r>
              <a:rPr lang="en-US" dirty="0"/>
              <a:t>Normally skips tabs/whitespace/newlines</a:t>
            </a:r>
          </a:p>
          <a:p>
            <a:r>
              <a:rPr lang="en-US" dirty="0"/>
              <a:t>The inputs/outputs can be cascaded</a:t>
            </a:r>
          </a:p>
          <a:p>
            <a:pPr marL="274320" lvl="1" indent="0">
              <a:buNone/>
            </a:pPr>
            <a:r>
              <a:rPr lang="en-US" dirty="0" err="1"/>
              <a:t>Eg</a:t>
            </a:r>
            <a:r>
              <a:rPr lang="en-US" dirty="0"/>
              <a:t>.,</a:t>
            </a:r>
            <a:r>
              <a:rPr lang="en-US" dirty="0" err="1"/>
              <a:t>cin</a:t>
            </a:r>
            <a:r>
              <a:rPr lang="en-US" dirty="0"/>
              <a:t>&gt;&gt;a&gt;&gt;b&gt;&gt;str;              </a:t>
            </a:r>
            <a:r>
              <a:rPr lang="en-US" dirty="0" err="1"/>
              <a:t>cout</a:t>
            </a:r>
            <a:r>
              <a:rPr lang="en-US" dirty="0"/>
              <a:t>&lt;&lt;str&lt;&lt;b;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F80E-813A-4A97-AC7F-B2EDCDE02512}" type="slidenum">
              <a:rPr lang="en-US"/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urier New" pitchFamily="49" charset="0"/>
              </a:rPr>
              <a:t>2) get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getline</a:t>
            </a:r>
            <a:r>
              <a:rPr lang="en-US" dirty="0"/>
              <a:t> Member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648200"/>
          </a:xfrm>
        </p:spPr>
        <p:txBody>
          <a:bodyPr/>
          <a:lstStyle/>
          <a:p>
            <a:r>
              <a:rPr lang="en-US" dirty="0" err="1"/>
              <a:t>cin.get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 // new version</a:t>
            </a:r>
          </a:p>
          <a:p>
            <a:pPr lvl="1"/>
            <a:r>
              <a:rPr lang="en-US" dirty="0"/>
              <a:t>reads value from stream into </a:t>
            </a:r>
            <a:r>
              <a:rPr lang="en-US" dirty="0" err="1"/>
              <a:t>ch</a:t>
            </a:r>
            <a:endParaRPr lang="en-US" dirty="0"/>
          </a:p>
          <a:p>
            <a:pPr lvl="1"/>
            <a:r>
              <a:rPr lang="en-US" dirty="0"/>
              <a:t>returns 0 when </a:t>
            </a:r>
            <a:r>
              <a:rPr lang="en-US" dirty="0" err="1"/>
              <a:t>eof</a:t>
            </a:r>
            <a:r>
              <a:rPr lang="en-US" dirty="0"/>
              <a:t> encountered</a:t>
            </a:r>
          </a:p>
          <a:p>
            <a:pPr lvl="1"/>
            <a:r>
              <a:rPr lang="en-US" dirty="0"/>
              <a:t>otherwise returns reference to stream object (for cascading)</a:t>
            </a:r>
          </a:p>
          <a:p>
            <a:r>
              <a:rPr lang="en-US" dirty="0" err="1"/>
              <a:t>cin.get</a:t>
            </a:r>
            <a:r>
              <a:rPr lang="en-US" dirty="0"/>
              <a:t> (name, 30,'\n'); // 3rd version</a:t>
            </a:r>
          </a:p>
          <a:p>
            <a:pPr lvl="1"/>
            <a:r>
              <a:rPr lang="en-US" dirty="0"/>
              <a:t>30 specifies max number of characters</a:t>
            </a:r>
          </a:p>
          <a:p>
            <a:pPr lvl="1"/>
            <a:r>
              <a:rPr lang="en-US" dirty="0"/>
              <a:t>'\n' terminates input</a:t>
            </a:r>
          </a:p>
          <a:p>
            <a:pPr lvl="1"/>
            <a:r>
              <a:rPr lang="en-US" dirty="0"/>
              <a:t>'\n' not consumed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5581-EA20-40F6-B440-F8BF8735A568}" type="slidenum">
              <a:rPr lang="en-US"/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get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getline</a:t>
            </a:r>
            <a:r>
              <a:rPr lang="en-US"/>
              <a:t> Member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cin.getline(name,30,'\n');</a:t>
            </a:r>
          </a:p>
          <a:p>
            <a:pPr lvl="1"/>
            <a:r>
              <a:rPr lang="en-US"/>
              <a:t>Similar to cin.get( … )</a:t>
            </a:r>
          </a:p>
          <a:p>
            <a:pPr lvl="1"/>
            <a:r>
              <a:rPr lang="en-US"/>
              <a:t>Difference is that the getline version will "consume" the '\n' (or whatever delimiter is specified)</a:t>
            </a:r>
          </a:p>
          <a:p>
            <a:r>
              <a:rPr lang="en-US"/>
              <a:t>Need to be aware of using cin.ignore if we know '\n' will still be in the stream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2E8-68BF-42F2-B23D-74D6D9EFE806}" type="slidenum">
              <a:rPr lang="en-US"/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2813</TotalTime>
  <Words>759</Words>
  <Application>Microsoft Office PowerPoint</Application>
  <PresentationFormat>On-screen Show (4:3)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Georgia</vt:lpstr>
      <vt:lpstr>Times New Roman</vt:lpstr>
      <vt:lpstr>Wingdings</vt:lpstr>
      <vt:lpstr>Wingdings 2</vt:lpstr>
      <vt:lpstr>Civic</vt:lpstr>
      <vt:lpstr>INTRODUCTION TO I/O</vt:lpstr>
      <vt:lpstr>Streams &amp; I/O</vt:lpstr>
      <vt:lpstr>STREAMS &amp; I/O</vt:lpstr>
      <vt:lpstr>STREAM &amp; I/O</vt:lpstr>
      <vt:lpstr>Stream Class Hierarchy</vt:lpstr>
      <vt:lpstr>PowerPoint Presentation</vt:lpstr>
      <vt:lpstr> Unformatted I/O Operatons 1) Stream-extraction and insertion  Operator</vt:lpstr>
      <vt:lpstr>2) get and getline Member Functions</vt:lpstr>
      <vt:lpstr>get and getline Member Functions</vt:lpstr>
      <vt:lpstr>3) Char Output with put</vt:lpstr>
      <vt:lpstr>4) istream Member Functions</vt:lpstr>
      <vt:lpstr>5)Read and write</vt:lpstr>
      <vt:lpstr>Formatted I/O Console </vt:lpstr>
      <vt:lpstr>PowerPoint Presentation</vt:lpstr>
      <vt:lpstr>ios class formatting functions</vt:lpstr>
      <vt:lpstr>1) width(int)</vt:lpstr>
      <vt:lpstr>2) precision</vt:lpstr>
      <vt:lpstr>3) fill</vt:lpstr>
      <vt:lpstr>Forms of setf( )</vt:lpstr>
      <vt:lpstr>4) setf</vt:lpstr>
      <vt:lpstr>Justification</vt:lpstr>
      <vt:lpstr>Floating-Point Numbers</vt:lpstr>
      <vt:lpstr>PowerPoint Presentation</vt:lpstr>
      <vt:lpstr>Manipulating the output with manipulators </vt:lpstr>
      <vt:lpstr>Manipulating the output with manipulators</vt:lpstr>
      <vt:lpstr>Example with manipulators</vt:lpstr>
      <vt:lpstr>Other cases  Uppercase/Lowercase Control</vt:lpstr>
      <vt:lpstr>Integral Stream Base: dec, oct, hex and setbase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Rama</cp:lastModifiedBy>
  <cp:revision>57</cp:revision>
  <dcterms:created xsi:type="dcterms:W3CDTF">2017-09-08T03:24:53Z</dcterms:created>
  <dcterms:modified xsi:type="dcterms:W3CDTF">2019-10-18T15:32:41Z</dcterms:modified>
</cp:coreProperties>
</file>