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7" r:id="rId2"/>
    <p:sldId id="291" r:id="rId3"/>
    <p:sldId id="294" r:id="rId4"/>
    <p:sldId id="295" r:id="rId5"/>
    <p:sldId id="296" r:id="rId6"/>
    <p:sldId id="297" r:id="rId7"/>
    <p:sldId id="298" r:id="rId8"/>
    <p:sldId id="299" r:id="rId9"/>
    <p:sldId id="300" r:id="rId10"/>
    <p:sldId id="301" r:id="rId11"/>
    <p:sldId id="302"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D7184-2E51-4C96-A355-2451D37CE0A2}" type="datetimeFigureOut">
              <a:rPr lang="en-US" smtClean="0"/>
              <a:pPr/>
              <a:t>7/18/2019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7E8C20-FEE0-4EC6-8598-3973AFA80E6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oleObject2.bin"/></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p:cNvSpPr>
          <p:nvPr>
            <p:ph type="sldImg"/>
          </p:nvPr>
        </p:nvSpPr>
        <p:spPr bwMode="auto">
          <a:xfrm>
            <a:off x="1276350" y="841375"/>
            <a:ext cx="4287838" cy="3214688"/>
          </a:xfrm>
          <a:prstGeom prst="rect">
            <a:avLst/>
          </a:prstGeom>
          <a:solidFill>
            <a:srgbClr val="FFFFFF"/>
          </a:solidFill>
          <a:ln>
            <a:solidFill>
              <a:srgbClr val="000000"/>
            </a:solidFill>
            <a:miter lim="800000"/>
            <a:headEnd/>
            <a:tailEnd/>
          </a:ln>
        </p:spPr>
      </p:sp>
      <p:sp>
        <p:nvSpPr>
          <p:cNvPr id="167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p:cNvSpPr>
          <p:nvPr>
            <p:ph type="sldImg"/>
          </p:nvPr>
        </p:nvSpPr>
        <p:spPr bwMode="auto">
          <a:xfrm>
            <a:off x="1101521" y="841987"/>
            <a:ext cx="4638060" cy="3214599"/>
          </a:xfrm>
          <a:prstGeom prst="rect">
            <a:avLst/>
          </a:prstGeom>
          <a:solidFill>
            <a:srgbClr val="FFFFFF"/>
          </a:solidFill>
          <a:ln>
            <a:solidFill>
              <a:srgbClr val="000000"/>
            </a:solidFill>
            <a:miter lim="800000"/>
            <a:headEnd/>
            <a:tailEnd/>
          </a:ln>
        </p:spPr>
      </p:sp>
      <p:sp>
        <p:nvSpPr>
          <p:cNvPr id="172035" name="Rectangle 3"/>
          <p:cNvSpPr>
            <a:spLocks noGrp="1" noChangeArrowheads="1"/>
          </p:cNvSpPr>
          <p:nvPr>
            <p:ph type="body" idx="1"/>
          </p:nvPr>
        </p:nvSpPr>
        <p:spPr/>
        <p:txBody>
          <a:bodyPr/>
          <a:lstStyle/>
          <a:p>
            <a:r>
              <a:rPr lang="en-US"/>
              <a:t>Exception handling on the ARM is controlled through the use of an area of memory called the vector table. This lives (normally) at the bottom of the memory map from 0x0 to 0x1c. Within this table one word is allocated to each of the various exception types.</a:t>
            </a:r>
          </a:p>
          <a:p>
            <a:r>
              <a:rPr lang="en-US"/>
              <a:t>This word will contain some form of ARM instruction that should perform a branch. It does </a:t>
            </a:r>
            <a:r>
              <a:rPr lang="en-US" b="1"/>
              <a:t>not</a:t>
            </a:r>
            <a:r>
              <a:rPr lang="en-US"/>
              <a:t> contain an address.</a:t>
            </a:r>
          </a:p>
          <a:p>
            <a:r>
              <a:rPr lang="en-US"/>
              <a:t>Reset - executed on power on</a:t>
            </a:r>
          </a:p>
          <a:p>
            <a:r>
              <a:rPr lang="en-US"/>
              <a:t>Undef - when an invalid instruction reaches the execute stage of the pipeline</a:t>
            </a:r>
          </a:p>
          <a:p>
            <a:r>
              <a:rPr lang="en-US"/>
              <a:t>SWI - when a software interrupt instruction is executed</a:t>
            </a:r>
          </a:p>
          <a:p>
            <a:r>
              <a:rPr lang="en-US"/>
              <a:t>Prefetch - when an instruction is fetched from memory that is invalid for some reason, if it reaches the execute stage then this exception is taken</a:t>
            </a:r>
          </a:p>
          <a:p>
            <a:r>
              <a:rPr lang="en-US"/>
              <a:t>Data - if a load/store instruction tries to access an invalid memory location, then this exception is taken</a:t>
            </a:r>
          </a:p>
          <a:p>
            <a:r>
              <a:rPr lang="en-US"/>
              <a:t>IRQ - normal interrupt</a:t>
            </a:r>
          </a:p>
          <a:p>
            <a:r>
              <a:rPr lang="en-US"/>
              <a:t>FIQ - fast interrupt</a:t>
            </a:r>
          </a:p>
          <a:p>
            <a:r>
              <a:rPr lang="en-US"/>
              <a:t>When one of these exceptions is taken, the ARM goes through a low-overhead sequence of actions in order to invoke the appropriate exception handler.  The current instruction is always allowed to complete (except in case of Reset).</a:t>
            </a:r>
          </a:p>
          <a:p>
            <a:r>
              <a:rPr lang="en-US"/>
              <a:t>IRQ is disabled on entry to all exceptions; FIQ is also disabled on entry to Reset and FIQ.</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r>
              <a:rPr lang="en-US"/>
              <a:t>This slide is aimed at showing the development of the ARM Architecture.</a:t>
            </a:r>
          </a:p>
          <a:p>
            <a:pPr lvl="1"/>
            <a:r>
              <a:rPr lang="en-US"/>
              <a:t>The “Stars” mark each relevant Architecture Level.</a:t>
            </a:r>
          </a:p>
          <a:p>
            <a:pPr lvl="1"/>
            <a:r>
              <a:rPr lang="en-US"/>
              <a:t>The “Boxes” give </a:t>
            </a:r>
            <a:r>
              <a:rPr lang="en-US" u="sng"/>
              <a:t>examples</a:t>
            </a:r>
            <a:r>
              <a:rPr lang="en-US"/>
              <a:t> of ARM products implementing each particular Architecture level. This is not meant to be a complete list of products, what they offer, or a product roadmap.</a:t>
            </a:r>
          </a:p>
          <a:p>
            <a:pPr lvl="1"/>
            <a:r>
              <a:rPr lang="en-US"/>
              <a:t>Within each Architecture</a:t>
            </a:r>
          </a:p>
          <a:p>
            <a:pPr lvl="2"/>
            <a:r>
              <a:rPr lang="en-US"/>
              <a:t>The “Notes by the Stars” give the major enhancements specified by this particular Architecture over the previous one.</a:t>
            </a:r>
          </a:p>
          <a:p>
            <a:r>
              <a:rPr lang="en-US"/>
              <a:t>Note architectures 1,2,3 have been removed - these are obsolete (the only part which contains arch 3 core is ARM7500FE).</a:t>
            </a:r>
          </a:p>
          <a:p>
            <a:r>
              <a:rPr lang="en-US"/>
              <a:t>ARM1020T was architecture v5T, however we are rapidly transitioning to ARM1020E and 1022E.</a:t>
            </a:r>
          </a:p>
          <a:p>
            <a:r>
              <a:rPr lang="en-US"/>
              <a:t>Jazelle adds Java bytecode execution, which increases Java performance by 5-10x and also reduces power consumption accordingly.</a:t>
            </a:r>
            <a:br>
              <a:rPr lang="en-US"/>
            </a:br>
            <a:r>
              <a:rPr lang="en-US"/>
              <a:t>	9EJ - Harvard - 200MIPS</a:t>
            </a:r>
            <a:br>
              <a:rPr lang="en-US"/>
            </a:br>
            <a:r>
              <a:rPr lang="en-US"/>
              <a:t>	7EJ - Von Neumann - 70MIPS</a:t>
            </a:r>
          </a:p>
          <a:p>
            <a:r>
              <a:rPr lang="en-US"/>
              <a:t>Brief notes on V6:</a:t>
            </a:r>
          </a:p>
          <a:p>
            <a:pPr>
              <a:buFontTx/>
              <a:buChar char="-"/>
            </a:pPr>
            <a:r>
              <a:rPr lang="en-US"/>
              <a:t>SIMD instructions provide greatly increased audio/video codec performance</a:t>
            </a:r>
          </a:p>
          <a:p>
            <a:pPr>
              <a:buFontTx/>
              <a:buChar char="-"/>
            </a:pPr>
            <a:r>
              <a:rPr lang="en-US"/>
              <a:t>LDREX/STREX instructions improve multi-processing support</a:t>
            </a:r>
          </a:p>
          <a:p>
            <a:pPr>
              <a:buFontTx/>
              <a:buChar char="-"/>
            </a:pPr>
            <a:r>
              <a:rPr lang="en-US"/>
              <a:t>VMSA (Virtual Memory System Architecture): Complete L1 cache and TCM definition; physically-tagged cache; ASID for improved task-switching</a:t>
            </a:r>
          </a:p>
          <a:p>
            <a:pPr>
              <a:buFontTx/>
              <a:buChar char="-"/>
            </a:pPr>
            <a:r>
              <a:rPr lang="en-US"/>
              <a:t>SRS and RFE instructions to improve exception handling performance</a:t>
            </a:r>
          </a:p>
          <a:p>
            <a:pPr>
              <a:buFontTx/>
              <a:buChar char="-"/>
            </a:pPr>
            <a:r>
              <a:rPr lang="en-US"/>
              <a:t>Hardware and instruction set support for mixed-endianness</a:t>
            </a:r>
          </a:p>
          <a:p>
            <a:pPr>
              <a:buFontTx/>
              <a:buChar char="-"/>
            </a:pPr>
            <a:r>
              <a:rPr lang="en-US"/>
              <a:t>1136JF-S has integral VFP coprocessor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7536" tIns="43768" rIns="87536" bIns="43768"/>
          <a:lstStyle/>
          <a:p>
            <a:r>
              <a:rPr lang="en-US"/>
              <a:t>Unusual but powerful feature of the ARM instruction set.  Other architectures normally only have conditional branches.</a:t>
            </a:r>
          </a:p>
          <a:p>
            <a:r>
              <a:rPr lang="en-US"/>
              <a:t>Some recently-added ARM instructions (in v5T and v5TE) are not conditional (e.g. v5T BLX offset)</a:t>
            </a:r>
          </a:p>
          <a:p>
            <a:r>
              <a:rPr lang="en-US"/>
              <a:t>Core compares condition field in instruction against NZCV flags to determine if instruction should be executed.</a:t>
            </a:r>
          </a:p>
        </p:txBody>
      </p:sp>
      <p:sp>
        <p:nvSpPr>
          <p:cNvPr id="325635" name="Rectangle 3"/>
          <p:cNvSpPr>
            <a:spLocks noGrp="1" noRot="1" noChangeAspect="1" noChangeArrowheads="1"/>
          </p:cNvSpPr>
          <p:nvPr>
            <p:ph type="sldImg"/>
          </p:nvPr>
        </p:nvSpPr>
        <p:spPr bwMode="auto">
          <a:xfrm>
            <a:off x="1254125" y="855663"/>
            <a:ext cx="4359275" cy="3268662"/>
          </a:xfrm>
          <a:prstGeom prst="rect">
            <a:avLst/>
          </a:prstGeom>
          <a:noFill/>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7536" tIns="43768" rIns="87536" bIns="43768"/>
          <a:lstStyle/>
          <a:p>
            <a:r>
              <a:rPr lang="en-US"/>
              <a:t>Condition codes are simply a way of testing the ALU status flags.</a:t>
            </a:r>
          </a:p>
        </p:txBody>
      </p:sp>
      <p:sp>
        <p:nvSpPr>
          <p:cNvPr id="327683" name="Rectangle 3"/>
          <p:cNvSpPr>
            <a:spLocks noGrp="1" noRot="1" noChangeAspect="1" noChangeArrowheads="1"/>
          </p:cNvSpPr>
          <p:nvPr>
            <p:ph type="sldImg"/>
          </p:nvPr>
        </p:nvSpPr>
        <p:spPr bwMode="auto">
          <a:xfrm>
            <a:off x="1076940" y="856186"/>
            <a:ext cx="4714875" cy="3268554"/>
          </a:xfrm>
          <a:prstGeom prst="rect">
            <a:avLst/>
          </a:prstGeom>
          <a:noFill/>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Sequence of conditional instructions:</a:t>
            </a:r>
          </a:p>
          <a:p>
            <a:r>
              <a:rPr lang="en-US"/>
              <a:t>	- no instruction must reset cond code flags</a:t>
            </a:r>
          </a:p>
          <a:p>
            <a:r>
              <a:rPr lang="en-US"/>
              <a:t>	- BL corrupts flags so must be last</a:t>
            </a:r>
          </a:p>
          <a:p>
            <a:r>
              <a:rPr lang="en-US"/>
              <a:t>	- limit sequence to max 3 or so instrs</a:t>
            </a:r>
          </a:p>
          <a:p>
            <a:r>
              <a:rPr lang="en-US"/>
              <a:t>Can use different condition codes.  Give if then else example.  Note GCD practical coming later.</a:t>
            </a:r>
          </a:p>
          <a:p>
            <a:r>
              <a:rPr lang="en-US"/>
              <a:t>Conditional compare</a:t>
            </a:r>
          </a:p>
          <a:p>
            <a:r>
              <a:rPr lang="en-US"/>
              <a:t>	- resets condition code when executed</a:t>
            </a:r>
          </a:p>
          <a:p>
            <a:r>
              <a:rPr lang="en-US"/>
              <a:t>	- compiler will make use of this</a:t>
            </a:r>
          </a:p>
          <a:p>
            <a:r>
              <a:rPr lang="en-US"/>
              <a:t>	- can be difficult for a human to understand!</a:t>
            </a:r>
          </a:p>
          <a:p>
            <a:r>
              <a:rPr lang="en-US"/>
              <a:t>Not just for compare, using data processing with condition code and S bit is useful in some circumstances.</a:t>
            </a:r>
          </a:p>
          <a:p>
            <a:r>
              <a:rPr lang="en-US"/>
              <a:t>LDM/LDR instruction cannot set flags due to datapath issues (data comes back only at the very end of the cycle, so there is no opportunity to perform a comparison and set the status flags).</a:t>
            </a:r>
          </a:p>
          <a:p>
            <a:endParaRPr lang="en-US"/>
          </a:p>
        </p:txBody>
      </p:sp>
      <p:sp>
        <p:nvSpPr>
          <p:cNvPr id="329731" name="Rectangle 3"/>
          <p:cNvSpPr>
            <a:spLocks noGrp="1" noRot="1" noChangeAspect="1" noChangeArrowheads="1"/>
          </p:cNvSpPr>
          <p:nvPr>
            <p:ph type="sldImg"/>
          </p:nvPr>
        </p:nvSpPr>
        <p:spPr bwMode="auto">
          <a:xfrm>
            <a:off x="1076940" y="856186"/>
            <a:ext cx="4714875" cy="3268554"/>
          </a:xfrm>
          <a:prstGeom prst="rect">
            <a:avLst/>
          </a:prstGeom>
          <a:noFill/>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PC-relative to allow position independent code, and allows restricted branch range to jump to nearby addresses.</a:t>
            </a:r>
          </a:p>
          <a:p>
            <a:endParaRPr lang="en-US"/>
          </a:p>
          <a:p>
            <a:r>
              <a:rPr lang="en-US"/>
              <a:t>How to access full 32-bit address space?  Can set up LR manually if needed, then load into PC</a:t>
            </a:r>
          </a:p>
          <a:p>
            <a:r>
              <a:rPr lang="en-US"/>
              <a:t>	MOV lr, pc</a:t>
            </a:r>
          </a:p>
          <a:p>
            <a:r>
              <a:rPr lang="en-US"/>
              <a:t>	LDR pc, =dest</a:t>
            </a:r>
          </a:p>
          <a:p>
            <a:endParaRPr lang="en-US"/>
          </a:p>
          <a:p>
            <a:r>
              <a:rPr lang="en-US"/>
              <a:t>ADS linker will automatically generate long branch veneers for branches beyond 32Mb range.</a:t>
            </a:r>
          </a:p>
        </p:txBody>
      </p:sp>
      <p:sp>
        <p:nvSpPr>
          <p:cNvPr id="331779" name="Rectangle 3"/>
          <p:cNvSpPr>
            <a:spLocks noGrp="1" noRot="1" noChangeAspect="1" noChangeArrowheads="1"/>
          </p:cNvSpPr>
          <p:nvPr>
            <p:ph type="sldImg"/>
          </p:nvPr>
        </p:nvSpPr>
        <p:spPr bwMode="auto">
          <a:xfrm>
            <a:off x="1076940" y="856186"/>
            <a:ext cx="4714875" cy="3268554"/>
          </a:xfrm>
          <a:prstGeom prst="rect">
            <a:avLst/>
          </a:prstGeom>
          <a:noFill/>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BIC	bit clear</a:t>
            </a:r>
          </a:p>
          <a:p>
            <a:r>
              <a:rPr lang="en-US"/>
              <a:t>ORR	bit set</a:t>
            </a:r>
          </a:p>
          <a:p>
            <a:r>
              <a:rPr lang="en-US"/>
              <a:t>AND	bit mask</a:t>
            </a:r>
          </a:p>
          <a:p>
            <a:r>
              <a:rPr lang="en-US"/>
              <a:t>EOR	bit invert</a:t>
            </a:r>
          </a:p>
          <a:p>
            <a:endParaRPr lang="en-US"/>
          </a:p>
          <a:p>
            <a:r>
              <a:rPr lang="en-US"/>
              <a:t>Comparisons produce no results - just set condition codes.</a:t>
            </a:r>
          </a:p>
          <a:p>
            <a:r>
              <a:rPr lang="en-US"/>
              <a:t>CMP	like SUB</a:t>
            </a:r>
          </a:p>
          <a:p>
            <a:r>
              <a:rPr lang="en-US"/>
              <a:t>CMN	like ADD (subtract of a negative number is the same as add)</a:t>
            </a:r>
          </a:p>
          <a:p>
            <a:r>
              <a:rPr lang="en-US"/>
              <a:t>TST	like AND</a:t>
            </a:r>
          </a:p>
          <a:p>
            <a:r>
              <a:rPr lang="en-US"/>
              <a:t>TEQ	like EOR (eor of identical numbers gives result of zero)</a:t>
            </a:r>
          </a:p>
          <a:p>
            <a:endParaRPr lang="en-US"/>
          </a:p>
          <a:p>
            <a:r>
              <a:rPr lang="en-US"/>
              <a:t>Generally single-cycle execution (except write to PC and register-controlled shift).  Mention ARM NOP &amp; Thumb NOP.</a:t>
            </a:r>
          </a:p>
          <a:p>
            <a:r>
              <a:rPr lang="en-US"/>
              <a:t>Explain RSB and RSC which do subtract in other order (e.g. y-x not x-y)</a:t>
            </a:r>
          </a:p>
          <a:p>
            <a:r>
              <a:rPr lang="en-US"/>
              <a:t>Does not include multiply (separate instr format).  No divide - compiler uses run-time library or barrel shifter to perform division.</a:t>
            </a:r>
          </a:p>
          <a:p>
            <a:r>
              <a:rPr lang="en-US"/>
              <a:t>Can combine “S” bit with conditional execution, e.g.</a:t>
            </a:r>
          </a:p>
          <a:p>
            <a:r>
              <a:rPr lang="en-US"/>
              <a:t>	ADDEQS r0, r1, r2</a:t>
            </a:r>
          </a:p>
        </p:txBody>
      </p:sp>
      <p:sp>
        <p:nvSpPr>
          <p:cNvPr id="333827" name="Rectangle 3"/>
          <p:cNvSpPr>
            <a:spLocks noGrp="1" noRot="1" noChangeAspect="1" noChangeArrowheads="1"/>
          </p:cNvSpPr>
          <p:nvPr>
            <p:ph type="sldImg"/>
          </p:nvPr>
        </p:nvSpPr>
        <p:spPr bwMode="auto">
          <a:xfrm>
            <a:off x="1076940" y="856186"/>
            <a:ext cx="4714875" cy="3268554"/>
          </a:xfrm>
          <a:prstGeom prst="rect">
            <a:avLst/>
          </a:prstGeom>
          <a:noFill/>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1026"/>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Rotate left can be implemented as rotate right (32-number), e.g. rotate left of 10 is performed using rotate right of 22.</a:t>
            </a:r>
          </a:p>
          <a:p>
            <a:endParaRPr lang="en-US"/>
          </a:p>
          <a:p>
            <a:r>
              <a:rPr lang="en-US"/>
              <a:t>RRX shifts by 1 bit position, of a 33 bit amount (includes carry flag).  Very specialized application (e.g. encryption algorithms).  Cannot be generated by C compiler.  We have used it for 64/64 bit divide. RRX allows you to shift multiprecision values right by one efficiently.  Also used in ARM’s MPEG code in a very tricky piece of code.</a:t>
            </a:r>
          </a:p>
          <a:p>
            <a:endParaRPr lang="en-US"/>
          </a:p>
          <a:p>
            <a:r>
              <a:rPr lang="en-US"/>
              <a:t>ANSI C does not have a rotate operation (it only has “&lt;&lt;“ and “&gt;&gt;” which are the equivalent of LSL, LSR and ASR).  However the ARM compiler recognizes rotate type expresssions and optimizes these to use ROR, e.g.</a:t>
            </a:r>
          </a:p>
          <a:p>
            <a:endParaRPr lang="en-US"/>
          </a:p>
          <a:p>
            <a:r>
              <a:rPr lang="en-US"/>
              <a:t>int f(unsigned int a)</a:t>
            </a:r>
          </a:p>
          <a:p>
            <a:r>
              <a:rPr lang="en-US"/>
              <a:t>{</a:t>
            </a:r>
          </a:p>
          <a:p>
            <a:r>
              <a:rPr lang="en-US"/>
              <a:t>  return (a &lt;&lt; 10) | (a &gt;&gt;22) ;</a:t>
            </a:r>
          </a:p>
          <a:p>
            <a:r>
              <a:rPr lang="en-US"/>
              <a:t>}</a:t>
            </a:r>
          </a:p>
          <a:p>
            <a:r>
              <a:rPr lang="en-US"/>
              <a:t>=&gt; MOV      a1,a1,ROR #22</a:t>
            </a:r>
          </a:p>
          <a:p>
            <a:endParaRPr lang="en-US"/>
          </a:p>
          <a:p>
            <a:r>
              <a:rPr lang="en-US"/>
              <a:t>Carry flag set out of the shifter for *logical* data processing operations</a:t>
            </a:r>
          </a:p>
          <a:p>
            <a:endParaRPr lang="en-US"/>
          </a:p>
        </p:txBody>
      </p:sp>
      <p:sp>
        <p:nvSpPr>
          <p:cNvPr id="335875" name="Rectangle 1027"/>
          <p:cNvSpPr>
            <a:spLocks noGrp="1" noRot="1" noChangeAspect="1" noChangeArrowheads="1"/>
          </p:cNvSpPr>
          <p:nvPr>
            <p:ph type="sldImg"/>
          </p:nvPr>
        </p:nvSpPr>
        <p:spPr bwMode="auto">
          <a:xfrm>
            <a:off x="1254125" y="855663"/>
            <a:ext cx="4359275" cy="3268662"/>
          </a:xfrm>
          <a:prstGeom prst="rect">
            <a:avLst/>
          </a:prstGeom>
          <a:noFill/>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Mention A bus and B bus on 7TDMI core.</a:t>
            </a:r>
          </a:p>
          <a:p>
            <a:endParaRPr lang="en-US"/>
          </a:p>
          <a:p>
            <a:r>
              <a:rPr lang="en-US"/>
              <a:t>Give examples:</a:t>
            </a:r>
          </a:p>
          <a:p>
            <a:r>
              <a:rPr lang="en-US"/>
              <a:t>	ADD	r0, r1, r2</a:t>
            </a:r>
          </a:p>
          <a:p>
            <a:r>
              <a:rPr lang="en-US"/>
              <a:t>	ADD	r0, r1, r2, LSL#7</a:t>
            </a:r>
          </a:p>
          <a:p>
            <a:r>
              <a:rPr lang="en-US"/>
              <a:t>	ADD	r0, r1, r2, LSL r3</a:t>
            </a:r>
          </a:p>
          <a:p>
            <a:r>
              <a:rPr lang="en-US"/>
              <a:t>	ADD	r0, r1, #0x4E</a:t>
            </a:r>
          </a:p>
        </p:txBody>
      </p:sp>
      <p:sp>
        <p:nvSpPr>
          <p:cNvPr id="337923" name="Rectangle 3"/>
          <p:cNvSpPr>
            <a:spLocks noGrp="1" noRot="1" noChangeAspect="1" noChangeArrowheads="1"/>
          </p:cNvSpPr>
          <p:nvPr>
            <p:ph type="sldImg"/>
          </p:nvPr>
        </p:nvSpPr>
        <p:spPr bwMode="auto">
          <a:xfrm>
            <a:off x="1254125" y="855663"/>
            <a:ext cx="4359275" cy="3268662"/>
          </a:xfrm>
          <a:prstGeom prst="rect">
            <a:avLst/>
          </a:prstGeom>
          <a:noFill/>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ChangeArrowheads="1"/>
          </p:cNvSpPr>
          <p:nvPr/>
        </p:nvSpPr>
        <p:spPr bwMode="auto">
          <a:xfrm>
            <a:off x="3897570" y="7100"/>
            <a:ext cx="2988084" cy="431642"/>
          </a:xfrm>
          <a:prstGeom prst="rect">
            <a:avLst/>
          </a:prstGeom>
          <a:noFill/>
          <a:ln w="9525">
            <a:noFill/>
            <a:miter lim="800000"/>
            <a:headEnd/>
            <a:tailEnd/>
          </a:ln>
          <a:effectLst/>
        </p:spPr>
        <p:txBody>
          <a:bodyPr wrap="none" lIns="84527" tIns="42264" rIns="84527" bIns="42264" anchor="ctr"/>
          <a:lstStyle/>
          <a:p>
            <a:endParaRPr lang="en-IN"/>
          </a:p>
        </p:txBody>
      </p:sp>
      <p:sp>
        <p:nvSpPr>
          <p:cNvPr id="339971" name="Rectangle 3"/>
          <p:cNvSpPr>
            <a:spLocks noChangeArrowheads="1"/>
          </p:cNvSpPr>
          <p:nvPr/>
        </p:nvSpPr>
        <p:spPr bwMode="auto">
          <a:xfrm>
            <a:off x="-30726" y="8702420"/>
            <a:ext cx="2985013" cy="427382"/>
          </a:xfrm>
          <a:prstGeom prst="rect">
            <a:avLst/>
          </a:prstGeom>
          <a:noFill/>
          <a:ln w="9525">
            <a:noFill/>
            <a:miter lim="800000"/>
            <a:headEnd/>
            <a:tailEnd/>
          </a:ln>
          <a:effectLst/>
        </p:spPr>
        <p:txBody>
          <a:bodyPr wrap="none" lIns="84527" tIns="42264" rIns="84527" bIns="42264" anchor="ctr"/>
          <a:lstStyle/>
          <a:p>
            <a:endParaRPr lang="en-IN"/>
          </a:p>
        </p:txBody>
      </p:sp>
      <p:sp>
        <p:nvSpPr>
          <p:cNvPr id="339972" name="Rectangle 4"/>
          <p:cNvSpPr>
            <a:spLocks noChangeArrowheads="1"/>
          </p:cNvSpPr>
          <p:nvPr/>
        </p:nvSpPr>
        <p:spPr bwMode="auto">
          <a:xfrm>
            <a:off x="-30726" y="7100"/>
            <a:ext cx="2985013" cy="431642"/>
          </a:xfrm>
          <a:prstGeom prst="rect">
            <a:avLst/>
          </a:prstGeom>
          <a:noFill/>
          <a:ln w="9525">
            <a:noFill/>
            <a:miter lim="800000"/>
            <a:headEnd/>
            <a:tailEnd/>
          </a:ln>
          <a:effectLst/>
        </p:spPr>
        <p:txBody>
          <a:bodyPr wrap="none" lIns="84527" tIns="42264" rIns="84527" bIns="42264" anchor="ctr"/>
          <a:lstStyle/>
          <a:p>
            <a:endParaRPr lang="en-IN"/>
          </a:p>
        </p:txBody>
      </p:sp>
      <p:sp>
        <p:nvSpPr>
          <p:cNvPr id="339973" name="Rectangle 5"/>
          <p:cNvSpPr>
            <a:spLocks noGrp="1" noChangeArrowheads="1"/>
          </p:cNvSpPr>
          <p:nvPr>
            <p:ph type="body" idx="1"/>
          </p:nvPr>
        </p:nvSpPr>
        <p:spPr bwMode="auto">
          <a:xfrm>
            <a:off x="829597" y="4357600"/>
            <a:ext cx="5195734" cy="4062264"/>
          </a:xfrm>
          <a:prstGeom prst="rect">
            <a:avLst/>
          </a:prstGeom>
          <a:noFill/>
          <a:ln>
            <a:miter lim="800000"/>
            <a:headEnd/>
            <a:tailEnd/>
          </a:ln>
        </p:spPr>
        <p:txBody>
          <a:bodyPr lIns="89295" tIns="44648" rIns="89295" bIns="44648"/>
          <a:lstStyle/>
          <a:p>
            <a:pPr defTabSz="889296"/>
            <a:r>
              <a:rPr lang="en-US" dirty="0"/>
              <a:t>Could have used 12 bits directly for immediate value - this would allow 0-4095.  But this does not allow any large numbers, which are useful for:</a:t>
            </a:r>
          </a:p>
          <a:p>
            <a:pPr defTabSz="889296"/>
            <a:r>
              <a:rPr lang="en-US" dirty="0"/>
              <a:t>	base address of memory devices in target system</a:t>
            </a:r>
          </a:p>
          <a:p>
            <a:pPr defTabSz="889296"/>
            <a:r>
              <a:rPr lang="en-US" dirty="0"/>
              <a:t>	large, but simple hex constants (0x10000)</a:t>
            </a:r>
          </a:p>
          <a:p>
            <a:pPr defTabSz="889296"/>
            <a:r>
              <a:rPr lang="en-US" dirty="0"/>
              <a:t>Research has shown there is a need for a large range of small numbers (frequently needed) but also some large numbers.  50% of all constants lie between the range -15 and +15 and 90% lie in the range -511 and +511.  Will vary depending on the application.</a:t>
            </a:r>
          </a:p>
          <a:p>
            <a:pPr defTabSz="889296"/>
            <a:endParaRPr lang="en-US" dirty="0"/>
          </a:p>
          <a:p>
            <a:pPr defTabSz="889296"/>
            <a:r>
              <a:rPr lang="en-US" dirty="0"/>
              <a:t>ROR #n is confusing… but can be considered as ROL #32-n</a:t>
            </a:r>
          </a:p>
          <a:p>
            <a:pPr defTabSz="889296"/>
            <a:endParaRPr lang="en-US" dirty="0"/>
          </a:p>
          <a:p>
            <a:pPr defTabSz="889296"/>
            <a:r>
              <a:rPr lang="en-US" dirty="0" err="1"/>
              <a:t>Opcode</a:t>
            </a:r>
            <a:r>
              <a:rPr lang="en-US" dirty="0"/>
              <a:t> 0xe3a00</a:t>
            </a:r>
            <a:r>
              <a:rPr lang="en-US" b="1" dirty="0"/>
              <a:t>4</a:t>
            </a:r>
            <a:r>
              <a:rPr lang="en-US" dirty="0"/>
              <a:t>ff = MOV r0, #0xff, 8</a:t>
            </a:r>
          </a:p>
          <a:p>
            <a:pPr defTabSz="889296"/>
            <a:r>
              <a:rPr lang="en-US" dirty="0"/>
              <a:t>Core rotates 0xff right by </a:t>
            </a:r>
            <a:r>
              <a:rPr lang="en-US" b="1" dirty="0"/>
              <a:t>4</a:t>
            </a:r>
            <a:r>
              <a:rPr lang="en-US" dirty="0"/>
              <a:t> pairs of bits</a:t>
            </a:r>
          </a:p>
          <a:p>
            <a:pPr defTabSz="889296"/>
            <a:r>
              <a:rPr lang="en-US" dirty="0"/>
              <a:t>=&gt; MOV r0, #0xff000000</a:t>
            </a:r>
          </a:p>
        </p:txBody>
      </p:sp>
      <p:sp>
        <p:nvSpPr>
          <p:cNvPr id="339974" name="Rectangle 6"/>
          <p:cNvSpPr>
            <a:spLocks noGrp="1" noRot="1" noChangeAspect="1" noChangeArrowheads="1"/>
          </p:cNvSpPr>
          <p:nvPr>
            <p:ph type="sldImg"/>
          </p:nvPr>
        </p:nvSpPr>
        <p:spPr bwMode="auto">
          <a:xfrm>
            <a:off x="1076940" y="856186"/>
            <a:ext cx="4714875" cy="3268554"/>
          </a:xfrm>
          <a:prstGeom prst="rect">
            <a:avLst/>
          </a:prstGeom>
          <a:noFill/>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Rot="1" noChangeAspect="1" noChangeArrowheads="1"/>
          </p:cNvSpPr>
          <p:nvPr>
            <p:ph type="sldImg"/>
          </p:nvPr>
        </p:nvSpPr>
        <p:spPr bwMode="auto">
          <a:xfrm>
            <a:off x="1276350" y="841375"/>
            <a:ext cx="4287838" cy="3214688"/>
          </a:xfrm>
          <a:prstGeom prst="rect">
            <a:avLst/>
          </a:prstGeom>
          <a:noFill/>
        </p:spPr>
      </p:sp>
      <p:graphicFrame>
        <p:nvGraphicFramePr>
          <p:cNvPr id="421891" name="Object 3"/>
          <p:cNvGraphicFramePr>
            <a:graphicFrameLocks noChangeAspect="1"/>
          </p:cNvGraphicFramePr>
          <p:nvPr>
            <p:ph type="body" idx="1"/>
          </p:nvPr>
        </p:nvGraphicFramePr>
        <p:xfrm>
          <a:off x="912557" y="4989444"/>
          <a:ext cx="5031351" cy="2869569"/>
        </p:xfrm>
        <a:graphic>
          <a:graphicData uri="http://schemas.openxmlformats.org/presentationml/2006/ole">
            <p:oleObj spid="_x0000_s2050" name="Photo Editor Photo" r:id="rId4" imgW="9276190" imgH="5723810" progId="">
              <p:embed/>
            </p:oleObj>
          </a:graphicData>
        </a:graphic>
      </p:graphicFrame>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ChangeArrowheads="1"/>
          </p:cNvSpPr>
          <p:nvPr/>
        </p:nvSpPr>
        <p:spPr bwMode="auto">
          <a:xfrm>
            <a:off x="3897570" y="7100"/>
            <a:ext cx="2988084" cy="431642"/>
          </a:xfrm>
          <a:prstGeom prst="rect">
            <a:avLst/>
          </a:prstGeom>
          <a:noFill/>
          <a:ln w="9525">
            <a:noFill/>
            <a:miter lim="800000"/>
            <a:headEnd/>
            <a:tailEnd/>
          </a:ln>
          <a:effectLst/>
        </p:spPr>
        <p:txBody>
          <a:bodyPr wrap="none" lIns="84527" tIns="42264" rIns="84527" bIns="42264" anchor="ctr"/>
          <a:lstStyle/>
          <a:p>
            <a:endParaRPr lang="en-IN"/>
          </a:p>
        </p:txBody>
      </p:sp>
      <p:sp>
        <p:nvSpPr>
          <p:cNvPr id="342019" name="Rectangle 3"/>
          <p:cNvSpPr>
            <a:spLocks noChangeArrowheads="1"/>
          </p:cNvSpPr>
          <p:nvPr/>
        </p:nvSpPr>
        <p:spPr bwMode="auto">
          <a:xfrm>
            <a:off x="-30726" y="8702420"/>
            <a:ext cx="2985013" cy="427382"/>
          </a:xfrm>
          <a:prstGeom prst="rect">
            <a:avLst/>
          </a:prstGeom>
          <a:noFill/>
          <a:ln w="9525">
            <a:noFill/>
            <a:miter lim="800000"/>
            <a:headEnd/>
            <a:tailEnd/>
          </a:ln>
          <a:effectLst/>
        </p:spPr>
        <p:txBody>
          <a:bodyPr wrap="none" lIns="84527" tIns="42264" rIns="84527" bIns="42264" anchor="ctr"/>
          <a:lstStyle/>
          <a:p>
            <a:endParaRPr lang="en-IN"/>
          </a:p>
        </p:txBody>
      </p:sp>
      <p:sp>
        <p:nvSpPr>
          <p:cNvPr id="342020" name="Rectangle 4"/>
          <p:cNvSpPr>
            <a:spLocks noChangeArrowheads="1"/>
          </p:cNvSpPr>
          <p:nvPr/>
        </p:nvSpPr>
        <p:spPr bwMode="auto">
          <a:xfrm>
            <a:off x="-30726" y="7100"/>
            <a:ext cx="2985013" cy="431642"/>
          </a:xfrm>
          <a:prstGeom prst="rect">
            <a:avLst/>
          </a:prstGeom>
          <a:noFill/>
          <a:ln w="9525">
            <a:noFill/>
            <a:miter lim="800000"/>
            <a:headEnd/>
            <a:tailEnd/>
          </a:ln>
          <a:effectLst/>
        </p:spPr>
        <p:txBody>
          <a:bodyPr wrap="none" lIns="84527" tIns="42264" rIns="84527" bIns="42264" anchor="ctr"/>
          <a:lstStyle/>
          <a:p>
            <a:endParaRPr lang="en-IN"/>
          </a:p>
        </p:txBody>
      </p:sp>
      <p:sp>
        <p:nvSpPr>
          <p:cNvPr id="342021" name="Rectangle 5"/>
          <p:cNvSpPr>
            <a:spLocks noGrp="1" noChangeArrowheads="1"/>
          </p:cNvSpPr>
          <p:nvPr>
            <p:ph type="body" idx="1"/>
          </p:nvPr>
        </p:nvSpPr>
        <p:spPr bwMode="auto">
          <a:xfrm>
            <a:off x="829597" y="4357600"/>
            <a:ext cx="5195734" cy="4062264"/>
          </a:xfrm>
          <a:prstGeom prst="rect">
            <a:avLst/>
          </a:prstGeom>
          <a:noFill/>
          <a:ln>
            <a:miter lim="800000"/>
            <a:headEnd/>
            <a:tailEnd/>
          </a:ln>
        </p:spPr>
        <p:txBody>
          <a:bodyPr lIns="89295" tIns="44648" rIns="89295" bIns="44648"/>
          <a:lstStyle/>
          <a:p>
            <a:pPr defTabSz="889296"/>
            <a:r>
              <a:rPr lang="en-US" dirty="0"/>
              <a:t>Point out that it is 8-bit value shifted to anywhere within the 32-bit word (but must be an even number of bits).  Other bits are zeros.</a:t>
            </a:r>
          </a:p>
          <a:p>
            <a:pPr defTabSz="889296"/>
            <a:r>
              <a:rPr lang="en-US" dirty="0"/>
              <a:t>Mention that ROR#2,4,6 (not shown) will split the 8-bit immediate with some bits at bottom of word and some at top.</a:t>
            </a:r>
          </a:p>
          <a:p>
            <a:pPr defTabSz="889296"/>
            <a:endParaRPr lang="en-US" dirty="0"/>
          </a:p>
          <a:p>
            <a:pPr defTabSz="889296"/>
            <a:r>
              <a:rPr lang="en-US" dirty="0" err="1">
                <a:latin typeface="Courier New" pitchFamily="49" charset="0"/>
              </a:rPr>
              <a:t>mov</a:t>
            </a:r>
            <a:r>
              <a:rPr lang="en-US" dirty="0">
                <a:latin typeface="Courier New" pitchFamily="49" charset="0"/>
              </a:rPr>
              <a:t> r0, #256	; </a:t>
            </a:r>
            <a:r>
              <a:rPr lang="en-US" dirty="0" err="1">
                <a:latin typeface="Courier New" pitchFamily="49" charset="0"/>
              </a:rPr>
              <a:t>mov</a:t>
            </a:r>
            <a:r>
              <a:rPr lang="en-US" dirty="0">
                <a:latin typeface="Courier New" pitchFamily="49" charset="0"/>
              </a:rPr>
              <a:t> r0, #0x100</a:t>
            </a:r>
          </a:p>
          <a:p>
            <a:pPr defTabSz="889296"/>
            <a:r>
              <a:rPr lang="en-US" dirty="0" err="1">
                <a:latin typeface="Courier New" pitchFamily="49" charset="0"/>
              </a:rPr>
              <a:t>mov</a:t>
            </a:r>
            <a:r>
              <a:rPr lang="en-US" dirty="0">
                <a:latin typeface="Courier New" pitchFamily="49" charset="0"/>
              </a:rPr>
              <a:t> r1, #0x40, 30	; </a:t>
            </a:r>
            <a:r>
              <a:rPr lang="en-US" dirty="0" err="1">
                <a:latin typeface="Courier New" pitchFamily="49" charset="0"/>
              </a:rPr>
              <a:t>mov</a:t>
            </a:r>
            <a:r>
              <a:rPr lang="en-US" dirty="0">
                <a:latin typeface="Courier New" pitchFamily="49" charset="0"/>
              </a:rPr>
              <a:t> r1, #0x100</a:t>
            </a:r>
          </a:p>
          <a:p>
            <a:pPr defTabSz="889296"/>
            <a:endParaRPr lang="en-US" dirty="0"/>
          </a:p>
          <a:p>
            <a:pPr defTabSz="889296"/>
            <a:r>
              <a:rPr lang="en-US" dirty="0"/>
              <a:t>etc.</a:t>
            </a:r>
          </a:p>
          <a:p>
            <a:pPr defTabSz="889296"/>
            <a:r>
              <a:rPr lang="en-US" dirty="0"/>
              <a:t>This method of generating constants allows 3073 distinct values, about 25% fewer than if 12-bits were used without modification. They are, however, a much more useful set of values.</a:t>
            </a:r>
          </a:p>
        </p:txBody>
      </p:sp>
      <p:sp>
        <p:nvSpPr>
          <p:cNvPr id="342022" name="Rectangle 6"/>
          <p:cNvSpPr>
            <a:spLocks noGrp="1" noRot="1" noChangeAspect="1" noChangeArrowheads="1"/>
          </p:cNvSpPr>
          <p:nvPr>
            <p:ph type="sldImg"/>
          </p:nvPr>
        </p:nvSpPr>
        <p:spPr bwMode="auto">
          <a:xfrm>
            <a:off x="1076940" y="856186"/>
            <a:ext cx="4714875" cy="3268554"/>
          </a:xfrm>
          <a:prstGeom prst="rect">
            <a:avLst/>
          </a:prstGeom>
          <a:noFill/>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ChangeArrowheads="1"/>
          </p:cNvSpPr>
          <p:nvPr/>
        </p:nvSpPr>
        <p:spPr bwMode="auto">
          <a:xfrm>
            <a:off x="3899105" y="9940"/>
            <a:ext cx="2989621" cy="427382"/>
          </a:xfrm>
          <a:prstGeom prst="rect">
            <a:avLst/>
          </a:prstGeom>
          <a:noFill/>
          <a:ln w="9525">
            <a:noFill/>
            <a:miter lim="800000"/>
            <a:headEnd/>
            <a:tailEnd/>
          </a:ln>
          <a:effectLst/>
        </p:spPr>
        <p:txBody>
          <a:bodyPr wrap="none" lIns="84527" tIns="42264" rIns="84527" bIns="42264" anchor="ctr"/>
          <a:lstStyle/>
          <a:p>
            <a:endParaRPr lang="en-IN"/>
          </a:p>
        </p:txBody>
      </p:sp>
      <p:sp>
        <p:nvSpPr>
          <p:cNvPr id="344067" name="Rectangle 3"/>
          <p:cNvSpPr>
            <a:spLocks noChangeArrowheads="1"/>
          </p:cNvSpPr>
          <p:nvPr/>
        </p:nvSpPr>
        <p:spPr bwMode="auto">
          <a:xfrm>
            <a:off x="3899105" y="8705259"/>
            <a:ext cx="2989621" cy="425963"/>
          </a:xfrm>
          <a:prstGeom prst="rect">
            <a:avLst/>
          </a:prstGeom>
          <a:noFill/>
          <a:ln w="9525">
            <a:noFill/>
            <a:miter lim="800000"/>
            <a:headEnd/>
            <a:tailEnd/>
          </a:ln>
          <a:effectLst/>
        </p:spPr>
        <p:txBody>
          <a:bodyPr lIns="18248" tIns="0" rIns="18248" bIns="0" anchor="b"/>
          <a:lstStyle/>
          <a:p>
            <a:pPr algn="r" defTabSz="790975"/>
            <a:r>
              <a:rPr lang="en-US" sz="900" i="1" dirty="0">
                <a:latin typeface="Times New Roman" pitchFamily="18" charset="0"/>
              </a:rPr>
              <a:t>26</a:t>
            </a:r>
          </a:p>
        </p:txBody>
      </p:sp>
      <p:sp>
        <p:nvSpPr>
          <p:cNvPr id="344068" name="Rectangle 4"/>
          <p:cNvSpPr>
            <a:spLocks noChangeArrowheads="1"/>
          </p:cNvSpPr>
          <p:nvPr/>
        </p:nvSpPr>
        <p:spPr bwMode="auto">
          <a:xfrm>
            <a:off x="-33798" y="8705259"/>
            <a:ext cx="2988085" cy="425963"/>
          </a:xfrm>
          <a:prstGeom prst="rect">
            <a:avLst/>
          </a:prstGeom>
          <a:noFill/>
          <a:ln w="9525">
            <a:noFill/>
            <a:miter lim="800000"/>
            <a:headEnd/>
            <a:tailEnd/>
          </a:ln>
          <a:effectLst/>
        </p:spPr>
        <p:txBody>
          <a:bodyPr wrap="none" lIns="84527" tIns="42264" rIns="84527" bIns="42264" anchor="ctr"/>
          <a:lstStyle/>
          <a:p>
            <a:endParaRPr lang="en-IN"/>
          </a:p>
        </p:txBody>
      </p:sp>
      <p:sp>
        <p:nvSpPr>
          <p:cNvPr id="344069" name="Rectangle 5"/>
          <p:cNvSpPr>
            <a:spLocks noChangeArrowheads="1"/>
          </p:cNvSpPr>
          <p:nvPr/>
        </p:nvSpPr>
        <p:spPr bwMode="auto">
          <a:xfrm>
            <a:off x="-33798" y="9940"/>
            <a:ext cx="2988085" cy="427382"/>
          </a:xfrm>
          <a:prstGeom prst="rect">
            <a:avLst/>
          </a:prstGeom>
          <a:noFill/>
          <a:ln w="9525">
            <a:noFill/>
            <a:miter lim="800000"/>
            <a:headEnd/>
            <a:tailEnd/>
          </a:ln>
          <a:effectLst/>
        </p:spPr>
        <p:txBody>
          <a:bodyPr wrap="none" lIns="84527" tIns="42264" rIns="84527" bIns="42264" anchor="ctr"/>
          <a:lstStyle/>
          <a:p>
            <a:endParaRPr lang="en-IN"/>
          </a:p>
        </p:txBody>
      </p:sp>
      <p:sp>
        <p:nvSpPr>
          <p:cNvPr id="344070" name="Rectangle 6"/>
          <p:cNvSpPr>
            <a:spLocks noGrp="1" noChangeArrowheads="1"/>
          </p:cNvSpPr>
          <p:nvPr>
            <p:ph type="body" idx="1"/>
          </p:nvPr>
        </p:nvSpPr>
        <p:spPr bwMode="auto">
          <a:xfrm>
            <a:off x="831134" y="4356180"/>
            <a:ext cx="5192661" cy="4063684"/>
          </a:xfrm>
          <a:prstGeom prst="rect">
            <a:avLst/>
          </a:prstGeom>
          <a:noFill/>
          <a:ln>
            <a:miter lim="800000"/>
            <a:headEnd/>
            <a:tailEnd/>
          </a:ln>
        </p:spPr>
        <p:txBody>
          <a:bodyPr lIns="91238" tIns="45618" rIns="91238" bIns="45618"/>
          <a:lstStyle/>
          <a:p>
            <a:pPr defTabSz="915711"/>
            <a:endParaRPr lang="en-US" dirty="0"/>
          </a:p>
          <a:p>
            <a:pPr defTabSz="915711"/>
            <a:r>
              <a:rPr lang="en-US" dirty="0"/>
              <a:t>Literal pools</a:t>
            </a:r>
          </a:p>
          <a:p>
            <a:pPr marL="422636" lvl="1" indent="17610" defTabSz="915711"/>
            <a:r>
              <a:rPr lang="en-US" dirty="0"/>
              <a:t>These are constant data areas embedded in the code at the end of assembler modules, and at other locations if specified by the user using LTORG.  Data value must not be executed (will probably be an undefined instruction), assembly programmer must ensure this by placing LTORG at an appropriate location.  ARM C compilers will handle placement of literal pools automatically.</a:t>
            </a:r>
          </a:p>
        </p:txBody>
      </p:sp>
      <p:sp>
        <p:nvSpPr>
          <p:cNvPr id="344071" name="Rectangle 7"/>
          <p:cNvSpPr>
            <a:spLocks noGrp="1" noRot="1" noChangeAspect="1" noChangeArrowheads="1"/>
          </p:cNvSpPr>
          <p:nvPr>
            <p:ph type="sldImg"/>
          </p:nvPr>
        </p:nvSpPr>
        <p:spPr bwMode="auto">
          <a:xfrm>
            <a:off x="1254125" y="855663"/>
            <a:ext cx="4359275" cy="3268662"/>
          </a:xfrm>
          <a:prstGeom prst="rect">
            <a:avLst/>
          </a:prstGeom>
          <a:noFill/>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7170"/>
          <p:cNvSpPr>
            <a:spLocks noGrp="1" noRot="1" noChangeAspect="1" noChangeArrowheads="1"/>
          </p:cNvSpPr>
          <p:nvPr>
            <p:ph type="sldImg"/>
          </p:nvPr>
        </p:nvSpPr>
        <p:spPr bwMode="auto">
          <a:xfrm>
            <a:off x="1254125" y="855663"/>
            <a:ext cx="4359275" cy="3268662"/>
          </a:xfrm>
          <a:prstGeom prst="rect">
            <a:avLst/>
          </a:prstGeom>
          <a:noFill/>
        </p:spPr>
      </p:sp>
      <p:sp>
        <p:nvSpPr>
          <p:cNvPr id="350211" name="Rectangle 7171"/>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Variable number of cycles for some processors which implement ‘early termination’.  The multiply is faster for smaller values in Rs.</a:t>
            </a:r>
          </a:p>
          <a:p>
            <a:r>
              <a:rPr lang="en-US"/>
              <a:t>ARM7TDMI and ARM9TDMI use 8-bit Booth’s algorithm which takes 1 cycle for each byte in Rs.  Terminates when rest of Rs is all zeros or all ones.</a:t>
            </a:r>
          </a:p>
          <a:p>
            <a:r>
              <a:rPr lang="en-US"/>
              <a:t>MUL/MLA don’t need signed/unsigned specified - because they return the low 32-bit of the result which is the same whatever the sign of the arguments. </a:t>
            </a:r>
          </a:p>
          <a:p>
            <a:r>
              <a:rPr lang="en-US"/>
              <a:t>Cycle information is general and specific cores have some specific variations from this, specifically with respect to result delays where accumulation is involved. Refer to TRM for exact details if required.</a:t>
            </a:r>
          </a:p>
          <a:p>
            <a:r>
              <a:rPr lang="en-US"/>
              <a:t>XScale and StrongARM have a split pipeline with multiple execution units - so can issue multiplies in 1 or 2 cycles and continue with following instructions, assuming no resource or result dependencies.</a:t>
            </a:r>
          </a:p>
          <a:p>
            <a:r>
              <a:rPr lang="en-US"/>
              <a:t>XScale can issue MUL/MLA/MULL in one cycle (MLAL requires 2 cycles), providing multiplier is not already in use.  Cycle timing is dependent on result latency - the core will stall if an instruction tries to use the result before multiplier has completed.</a:t>
            </a:r>
          </a:p>
          <a:p>
            <a:r>
              <a:rPr lang="en-US"/>
              <a:t>Note that there is no form of the multiply instruction which has an immediate constant operand - registers only.</a:t>
            </a:r>
          </a:p>
          <a:p>
            <a:r>
              <a:rPr lang="en-US"/>
              <a:t>For the interested student - C flag is unpredictable if S is set in architectures prior to V5.</a:t>
            </a:r>
          </a:p>
          <a:p>
            <a:r>
              <a:rPr lang="en-US"/>
              <a:t>MULS/MLAS always take 4 cycles; MULLS, MLALS always take 5.</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Rot="1" noChangeAspect="1" noChangeArrowheads="1"/>
          </p:cNvSpPr>
          <p:nvPr>
            <p:ph type="sldImg"/>
          </p:nvPr>
        </p:nvSpPr>
        <p:spPr bwMode="auto">
          <a:xfrm>
            <a:off x="1076940" y="856186"/>
            <a:ext cx="4714875" cy="3268554"/>
          </a:xfrm>
          <a:prstGeom prst="rect">
            <a:avLst/>
          </a:prstGeom>
          <a:noFill/>
        </p:spPr>
      </p:sp>
      <p:sp>
        <p:nvSpPr>
          <p:cNvPr id="352259" name="Rectangle 3"/>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Point out destination (reg) first for LDR, but destination (mem) last for STR.  Different to Motorola, but it keeps the instruction mnemonic format consistent. Always have register loaded/stored first, then address accessed second</a:t>
            </a:r>
          </a:p>
          <a:p>
            <a:r>
              <a:rPr lang="en-US"/>
              <a:t>Size specifier comes out on MAS (memory access size) signal.  Important that memory supports full range of accesses - especially important for writes where only the specified size should be written.</a:t>
            </a:r>
          </a:p>
          <a:p>
            <a:r>
              <a:rPr lang="en-US"/>
              <a:t>Special types of sign extended load - this is needed because ARM registers only hold 32-bit values.  Draw diagram.  No need for special store instructions though.</a:t>
            </a:r>
          </a:p>
          <a:p>
            <a:r>
              <a:rPr lang="en-US"/>
              <a:t>Instruction cycle timing:</a:t>
            </a:r>
          </a:p>
          <a:p>
            <a:r>
              <a:rPr lang="en-US"/>
              <a:t>	STR	LDR</a:t>
            </a:r>
          </a:p>
          <a:p>
            <a:r>
              <a:rPr lang="en-US"/>
              <a:t>7TDMI	2 cycles	3 cycles</a:t>
            </a:r>
          </a:p>
          <a:p>
            <a:r>
              <a:rPr lang="en-US"/>
              <a:t>9TDMI	1 cycle	1 cycle - interlock if used in next cycle</a:t>
            </a:r>
          </a:p>
          <a:p>
            <a:r>
              <a:rPr lang="en-US"/>
              <a:t>StrongARM1	1 cycle	1 cycle - interlock if used in next cycle</a:t>
            </a:r>
          </a:p>
          <a:p>
            <a:r>
              <a:rPr lang="en-US"/>
              <a:t>Xscale	1 cycle	1 cycle - interlock if used in next 2 cycles</a:t>
            </a:r>
          </a:p>
          <a:p>
            <a:endParaRPr lang="en-US"/>
          </a:p>
          <a:p>
            <a:r>
              <a:rPr lang="en-US"/>
              <a:t>Note size specifier comes after condition code.</a:t>
            </a:r>
          </a:p>
          <a:p>
            <a:r>
              <a:rPr lang="en-US"/>
              <a:t>Link: &lt;address&gt; explained on next slide.</a:t>
            </a:r>
          </a:p>
          <a:p>
            <a:r>
              <a:rPr lang="en-US"/>
              <a:t>Note that load/store instructions never set condition codes.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Rot="1" noChangeAspect="1" noChangeArrowheads="1"/>
          </p:cNvSpPr>
          <p:nvPr>
            <p:ph type="sldImg"/>
          </p:nvPr>
        </p:nvSpPr>
        <p:spPr bwMode="auto">
          <a:xfrm>
            <a:off x="1254125" y="855663"/>
            <a:ext cx="4359275" cy="3268662"/>
          </a:xfrm>
          <a:prstGeom prst="rect">
            <a:avLst/>
          </a:prstGeom>
          <a:noFill/>
        </p:spPr>
      </p:sp>
      <p:sp>
        <p:nvSpPr>
          <p:cNvPr id="354307" name="Rectangle 3"/>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p:cNvSpPr>
          <p:nvPr>
            <p:ph type="sldImg"/>
          </p:nvPr>
        </p:nvSpPr>
        <p:spPr bwMode="auto">
          <a:xfrm>
            <a:off x="1254125" y="855663"/>
            <a:ext cx="4359275" cy="3268662"/>
          </a:xfrm>
          <a:prstGeom prst="rect">
            <a:avLst/>
          </a:prstGeom>
          <a:noFill/>
        </p:spPr>
      </p:sp>
      <p:sp>
        <p:nvSpPr>
          <p:cNvPr id="356355" name="Rectangle 3"/>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 indicates “writeback” i.e. the base register is to be updated after the instruction.</a:t>
            </a:r>
          </a:p>
          <a:p>
            <a:r>
              <a:rPr lang="en-US"/>
              <a:t>No “!” for post-indexed because post-increment of base register always happens (otherwise the offset field would not be used at all).</a:t>
            </a:r>
          </a:p>
          <a:p>
            <a:endParaRPr lang="en-US"/>
          </a:p>
          <a:p>
            <a:r>
              <a:rPr lang="en-US"/>
              <a:t>Give C example:</a:t>
            </a:r>
          </a:p>
          <a:p>
            <a:r>
              <a:rPr lang="en-US"/>
              <a:t>	int *ptr;</a:t>
            </a:r>
          </a:p>
          <a:p>
            <a:r>
              <a:rPr lang="en-US"/>
              <a:t>	x = *ptr++;</a:t>
            </a:r>
          </a:p>
          <a:p>
            <a:r>
              <a:rPr lang="en-US"/>
              <a:t>Compiles to a single instruction:</a:t>
            </a:r>
          </a:p>
          <a:p>
            <a:r>
              <a:rPr lang="en-US"/>
              <a:t>	LDR r0, [r1], #4</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Rot="1" noChangeAspect="1" noChangeArrowheads="1"/>
          </p:cNvSpPr>
          <p:nvPr>
            <p:ph type="sldImg"/>
          </p:nvPr>
        </p:nvSpPr>
        <p:spPr bwMode="auto">
          <a:xfrm>
            <a:off x="1076940" y="856186"/>
            <a:ext cx="4714875" cy="3268554"/>
          </a:xfrm>
          <a:prstGeom prst="rect">
            <a:avLst/>
          </a:prstGeom>
          <a:noFill/>
        </p:spPr>
      </p:sp>
      <p:sp>
        <p:nvSpPr>
          <p:cNvPr id="362499" name="Rectangle 3"/>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Always lowest register first.</a:t>
            </a:r>
          </a:p>
          <a:p>
            <a:r>
              <a:rPr lang="en-US"/>
              <a:t>Always ascending memory address order.</a:t>
            </a:r>
          </a:p>
          <a:p>
            <a:r>
              <a:rPr lang="en-US"/>
              <a:t>Uses sequential cycles to take advantage of faster access.</a:t>
            </a:r>
          </a:p>
          <a:p>
            <a:endParaRPr lang="en-US"/>
          </a:p>
          <a:p>
            <a:r>
              <a:rPr lang="en-US"/>
              <a:t>‘addressing_mode’ just determines whether up/down with respect to the base pointer and if value at base pointer address is accessed or skipped.  It isn’t possible to add any offset to the base pointer.</a:t>
            </a:r>
          </a:p>
          <a:p>
            <a:endParaRPr lang="en-US"/>
          </a:p>
          <a:p>
            <a:r>
              <a:rPr lang="en-US"/>
              <a:t>Note address and registers loaded/stored are the other way around compared with LDM/STM.</a:t>
            </a:r>
          </a:p>
          <a:p>
            <a:endParaRPr lang="en-US"/>
          </a:p>
          <a:p>
            <a:r>
              <a:rPr lang="en-US"/>
              <a:t>Note the base pointer is not loaded or stored, unless it is in the reg list.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ChangeArrowheads="1"/>
          </p:cNvSpPr>
          <p:nvPr/>
        </p:nvSpPr>
        <p:spPr bwMode="auto">
          <a:xfrm>
            <a:off x="3897570" y="7100"/>
            <a:ext cx="2988084" cy="431642"/>
          </a:xfrm>
          <a:prstGeom prst="rect">
            <a:avLst/>
          </a:prstGeom>
          <a:noFill/>
          <a:ln w="9525">
            <a:noFill/>
            <a:miter lim="800000"/>
            <a:headEnd/>
            <a:tailEnd/>
          </a:ln>
          <a:effectLst/>
        </p:spPr>
        <p:txBody>
          <a:bodyPr wrap="none" lIns="84527" tIns="42264" rIns="84527" bIns="42264" anchor="ctr"/>
          <a:lstStyle/>
          <a:p>
            <a:endParaRPr lang="en-IN"/>
          </a:p>
        </p:txBody>
      </p:sp>
      <p:sp>
        <p:nvSpPr>
          <p:cNvPr id="370691" name="Rectangle 3"/>
          <p:cNvSpPr>
            <a:spLocks noChangeArrowheads="1"/>
          </p:cNvSpPr>
          <p:nvPr/>
        </p:nvSpPr>
        <p:spPr bwMode="auto">
          <a:xfrm>
            <a:off x="-30726" y="8702420"/>
            <a:ext cx="2985013" cy="427382"/>
          </a:xfrm>
          <a:prstGeom prst="rect">
            <a:avLst/>
          </a:prstGeom>
          <a:noFill/>
          <a:ln w="9525">
            <a:noFill/>
            <a:miter lim="800000"/>
            <a:headEnd/>
            <a:tailEnd/>
          </a:ln>
          <a:effectLst/>
        </p:spPr>
        <p:txBody>
          <a:bodyPr wrap="none" lIns="84527" tIns="42264" rIns="84527" bIns="42264" anchor="ctr"/>
          <a:lstStyle/>
          <a:p>
            <a:endParaRPr lang="en-IN"/>
          </a:p>
        </p:txBody>
      </p:sp>
      <p:sp>
        <p:nvSpPr>
          <p:cNvPr id="370692" name="Rectangle 4"/>
          <p:cNvSpPr>
            <a:spLocks noChangeArrowheads="1"/>
          </p:cNvSpPr>
          <p:nvPr/>
        </p:nvSpPr>
        <p:spPr bwMode="auto">
          <a:xfrm>
            <a:off x="-30726" y="7100"/>
            <a:ext cx="2985013" cy="431642"/>
          </a:xfrm>
          <a:prstGeom prst="rect">
            <a:avLst/>
          </a:prstGeom>
          <a:noFill/>
          <a:ln w="9525">
            <a:noFill/>
            <a:miter lim="800000"/>
            <a:headEnd/>
            <a:tailEnd/>
          </a:ln>
          <a:effectLst/>
        </p:spPr>
        <p:txBody>
          <a:bodyPr wrap="none" lIns="84527" tIns="42264" rIns="84527" bIns="42264" anchor="ctr"/>
          <a:lstStyle/>
          <a:p>
            <a:endParaRPr lang="en-IN"/>
          </a:p>
        </p:txBody>
      </p:sp>
      <p:sp>
        <p:nvSpPr>
          <p:cNvPr id="370693" name="Rectangle 5"/>
          <p:cNvSpPr>
            <a:spLocks noGrp="1" noRot="1" noChangeAspect="1" noChangeArrowheads="1"/>
          </p:cNvSpPr>
          <p:nvPr>
            <p:ph type="sldImg"/>
          </p:nvPr>
        </p:nvSpPr>
        <p:spPr bwMode="auto">
          <a:xfrm>
            <a:off x="1076940" y="856186"/>
            <a:ext cx="4714875" cy="3268554"/>
          </a:xfrm>
          <a:prstGeom prst="rect">
            <a:avLst/>
          </a:prstGeom>
          <a:noFill/>
        </p:spPr>
      </p:sp>
      <p:sp>
        <p:nvSpPr>
          <p:cNvPr id="370694" name="Rectangle 6"/>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In effect, a SWI is a user-defined instruction.</a:t>
            </a:r>
          </a:p>
          <a:p>
            <a:endParaRPr lang="en-US"/>
          </a:p>
          <a:p>
            <a:r>
              <a:rPr lang="en-US"/>
              <a:t>Used for calling the operating system (switches to privileged mode).</a:t>
            </a:r>
          </a:p>
          <a:p>
            <a:endParaRPr lang="en-US"/>
          </a:p>
          <a:p>
            <a:r>
              <a:rPr lang="en-US"/>
              <a:t>SWI number field can be used to specify the operation code, e.g. SWI 1 start a new task, SWI 2 allocate memory, etc.  Using a number has the advantage that the O.S. can have different revisions, and the same application code will work on each O.S. rev.</a:t>
            </a:r>
          </a:p>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ChangeArrowheads="1"/>
          </p:cNvSpPr>
          <p:nvPr/>
        </p:nvSpPr>
        <p:spPr bwMode="auto">
          <a:xfrm>
            <a:off x="3897570" y="7100"/>
            <a:ext cx="2988084" cy="431642"/>
          </a:xfrm>
          <a:prstGeom prst="rect">
            <a:avLst/>
          </a:prstGeom>
          <a:noFill/>
          <a:ln w="9525">
            <a:noFill/>
            <a:miter lim="800000"/>
            <a:headEnd/>
            <a:tailEnd/>
          </a:ln>
          <a:effectLst/>
        </p:spPr>
        <p:txBody>
          <a:bodyPr wrap="none" lIns="84527" tIns="42264" rIns="84527" bIns="42264" anchor="ctr"/>
          <a:lstStyle/>
          <a:p>
            <a:endParaRPr lang="en-IN"/>
          </a:p>
        </p:txBody>
      </p:sp>
      <p:sp>
        <p:nvSpPr>
          <p:cNvPr id="372739" name="Rectangle 3"/>
          <p:cNvSpPr>
            <a:spLocks noChangeArrowheads="1"/>
          </p:cNvSpPr>
          <p:nvPr/>
        </p:nvSpPr>
        <p:spPr bwMode="auto">
          <a:xfrm>
            <a:off x="-30726" y="8702420"/>
            <a:ext cx="2985013" cy="427382"/>
          </a:xfrm>
          <a:prstGeom prst="rect">
            <a:avLst/>
          </a:prstGeom>
          <a:noFill/>
          <a:ln w="9525">
            <a:noFill/>
            <a:miter lim="800000"/>
            <a:headEnd/>
            <a:tailEnd/>
          </a:ln>
          <a:effectLst/>
        </p:spPr>
        <p:txBody>
          <a:bodyPr wrap="none" lIns="84527" tIns="42264" rIns="84527" bIns="42264" anchor="ctr"/>
          <a:lstStyle/>
          <a:p>
            <a:endParaRPr lang="en-IN"/>
          </a:p>
        </p:txBody>
      </p:sp>
      <p:sp>
        <p:nvSpPr>
          <p:cNvPr id="372740" name="Rectangle 4"/>
          <p:cNvSpPr>
            <a:spLocks noChangeArrowheads="1"/>
          </p:cNvSpPr>
          <p:nvPr/>
        </p:nvSpPr>
        <p:spPr bwMode="auto">
          <a:xfrm>
            <a:off x="-30726" y="7100"/>
            <a:ext cx="2985013" cy="431642"/>
          </a:xfrm>
          <a:prstGeom prst="rect">
            <a:avLst/>
          </a:prstGeom>
          <a:noFill/>
          <a:ln w="9525">
            <a:noFill/>
            <a:miter lim="800000"/>
            <a:headEnd/>
            <a:tailEnd/>
          </a:ln>
          <a:effectLst/>
        </p:spPr>
        <p:txBody>
          <a:bodyPr wrap="none" lIns="84527" tIns="42264" rIns="84527" bIns="42264" anchor="ctr"/>
          <a:lstStyle/>
          <a:p>
            <a:endParaRPr lang="en-IN"/>
          </a:p>
        </p:txBody>
      </p:sp>
      <p:sp>
        <p:nvSpPr>
          <p:cNvPr id="372741" name="Rectangle 5"/>
          <p:cNvSpPr>
            <a:spLocks noGrp="1" noRot="1" noChangeAspect="1" noChangeArrowheads="1"/>
          </p:cNvSpPr>
          <p:nvPr>
            <p:ph type="sldImg"/>
          </p:nvPr>
        </p:nvSpPr>
        <p:spPr bwMode="auto">
          <a:xfrm>
            <a:off x="1076940" y="856186"/>
            <a:ext cx="4714875" cy="3268554"/>
          </a:xfrm>
          <a:prstGeom prst="rect">
            <a:avLst/>
          </a:prstGeom>
          <a:noFill/>
        </p:spPr>
      </p:sp>
      <p:sp>
        <p:nvSpPr>
          <p:cNvPr id="372742" name="Rectangle 6"/>
          <p:cNvSpPr>
            <a:spLocks noGrp="1" noChangeArrowheads="1"/>
          </p:cNvSpPr>
          <p:nvPr>
            <p:ph type="body" idx="1"/>
          </p:nvPr>
        </p:nvSpPr>
        <p:spPr bwMode="auto">
          <a:xfrm>
            <a:off x="912557" y="4360439"/>
            <a:ext cx="5032887" cy="4128999"/>
          </a:xfrm>
          <a:prstGeom prst="rect">
            <a:avLst/>
          </a:prstGeom>
          <a:solidFill>
            <a:srgbClr val="FFFFFF"/>
          </a:solidFill>
          <a:ln>
            <a:solidFill>
              <a:srgbClr val="000000"/>
            </a:solidFill>
            <a:miter lim="800000"/>
            <a:headEnd/>
            <a:tailEnd/>
          </a:ln>
        </p:spPr>
        <p:txBody>
          <a:bodyPr lIns="84400" tIns="42200" rIns="84400" bIns="42200"/>
          <a:lstStyle/>
          <a:p>
            <a:r>
              <a:rPr lang="en-US"/>
              <a:t>The status registers are split into four 8-bit fields that can be individually written: </a:t>
            </a:r>
          </a:p>
          <a:p>
            <a:r>
              <a:rPr lang="en-US"/>
              <a:t>bits 31 to 24 : the flags field (NZCV flags and 4 unused bits)</a:t>
            </a:r>
          </a:p>
          <a:p>
            <a:r>
              <a:rPr lang="en-US"/>
              <a:t>bits 23 to 16 : the status field (unused in Arch 3, 4 &amp; 4T) </a:t>
            </a:r>
          </a:p>
          <a:p>
            <a:r>
              <a:rPr lang="en-US"/>
              <a:t>bits 15 to 8 : the extension field (unused in Arch 3, 4 &amp; 4T) </a:t>
            </a:r>
          </a:p>
          <a:p>
            <a:r>
              <a:rPr lang="en-US"/>
              <a:t>bits 7 to 0 : the control field (I &amp; F interrupt disable bits, 5 processor mode bits, and the T bit on ARMv4T.) </a:t>
            </a:r>
          </a:p>
          <a:p>
            <a:r>
              <a:rPr lang="en-US"/>
              <a:t>Immediate form of MSR can actually be used with any of the field masks, but care must be taken that a read-modify-write strategy is followed so that currently unallocated bits are not affected. Otherwise the code could have distinctly different effect on future cores where such bits are allocated. When used with the flag bits, the immediate form is shielded from this as bits 27-24 can be considered to be read only. </a:t>
            </a:r>
          </a:p>
          <a:p>
            <a:r>
              <a:rPr lang="en-US"/>
              <a:t>For MSR operations, we recommend that only the minimum number of fields are written, because future ARM implementations may need to take extra cycles to write specific fields; not writing fields you don't want to change reduces any such extra cycles to a minimum. </a:t>
            </a:r>
          </a:p>
          <a:p>
            <a:r>
              <a:rPr lang="en-US"/>
              <a:t>For example, an MRS/BIC/ORR/MSR sequence whose purpose is to change processor mode (only) is best written with the last instruction being MSR CPSR_c,Rm, though any other set of fields that includes "c" will also work.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body" idx="1"/>
          </p:nvPr>
        </p:nvSpPr>
        <p:spPr/>
        <p:txBody>
          <a:bodyPr/>
          <a:lstStyle/>
          <a:p>
            <a:r>
              <a:rPr lang="en-US"/>
              <a:t>This slide shows the way that ARM branch instructions work</a:t>
            </a:r>
          </a:p>
          <a:p>
            <a:endParaRPr lang="en-US"/>
          </a:p>
          <a:p>
            <a:r>
              <a:rPr lang="en-US"/>
              <a:t>It also shows the need to stack the LR (using STM/LDM instructions) when making subroutine calls within subroutines.</a:t>
            </a:r>
          </a:p>
          <a:p>
            <a:endParaRPr lang="en-US"/>
          </a:p>
        </p:txBody>
      </p:sp>
      <p:sp>
        <p:nvSpPr>
          <p:cNvPr id="189444" name="Rectangle 4"/>
          <p:cNvSpPr>
            <a:spLocks noGrp="1" noRot="1" noChangeAspect="1" noChangeArrowheads="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a:xfrm>
            <a:off x="914093" y="4359019"/>
            <a:ext cx="5029815" cy="4133259"/>
          </a:xfrm>
        </p:spPr>
        <p:txBody>
          <a:bodyPr/>
          <a:lstStyle/>
          <a:p>
            <a:r>
              <a:rPr lang="en-US"/>
              <a:t>The cause of confusion here is the term “word” which will mean 16-bits to people with a 16-bit background.</a:t>
            </a:r>
          </a:p>
          <a:p>
            <a:r>
              <a:rPr lang="en-US"/>
              <a:t>In the ARM world 16-bits is a “halfword” as the architecture is a 32-bit one, whereas “word” means 32-bits.</a:t>
            </a:r>
          </a:p>
          <a:p>
            <a:endParaRPr lang="en-US"/>
          </a:p>
          <a:p>
            <a:r>
              <a:rPr lang="en-US"/>
              <a:t>Java bytecodes are 8-bit instructions designed to be architecture independent.  Jazelle transparently executes most bytecodes in hardware and some in highly optimized ARM code.  This is due to a tradeoff between hardware complexity (power consumption &amp; silicon area) and speed.</a:t>
            </a:r>
          </a:p>
        </p:txBody>
      </p:sp>
      <p:sp>
        <p:nvSpPr>
          <p:cNvPr id="100356" name="Rectangle 4"/>
          <p:cNvSpPr>
            <a:spLocks noGrp="1" noRot="1" noChangeAspect="1" noChangeArrowheads="1"/>
          </p:cNvSpPr>
          <p:nvPr>
            <p:ph type="sldImg"/>
          </p:nvPr>
        </p:nvSpPr>
        <p:spPr bwMode="auto">
          <a:xfrm>
            <a:off x="1103057" y="841987"/>
            <a:ext cx="4638061" cy="3214599"/>
          </a:xfrm>
          <a:prstGeom prst="rect">
            <a:avLst/>
          </a:prstGeom>
          <a:noFill/>
          <a:ln>
            <a:solidFill>
              <a:srgbClr val="000000"/>
            </a:solidFill>
            <a:miter lim="800000"/>
            <a:headEnd/>
            <a:tailEn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p:cNvSpPr>
          <p:nvPr>
            <p:ph type="sldImg"/>
          </p:nvPr>
        </p:nvSpPr>
        <p:spPr bwMode="auto">
          <a:xfrm>
            <a:off x="1276350" y="841375"/>
            <a:ext cx="4287838" cy="3214688"/>
          </a:xfrm>
          <a:prstGeom prst="rect">
            <a:avLst/>
          </a:prstGeom>
          <a:solidFill>
            <a:srgbClr val="FFFFFF"/>
          </a:solidFill>
          <a:ln>
            <a:solidFill>
              <a:srgbClr val="000000"/>
            </a:solidFill>
            <a:miter lim="800000"/>
            <a:headEnd/>
            <a:tailEnd/>
          </a:ln>
        </p:spPr>
      </p:sp>
      <p:sp>
        <p:nvSpPr>
          <p:cNvPr id="180227" name="Rectangle 3"/>
          <p:cNvSpPr>
            <a:spLocks noGrp="1" noChangeArrowheads="1"/>
          </p:cNvSpPr>
          <p:nvPr>
            <p:ph type="body" idx="1"/>
          </p:nvPr>
        </p:nvSpPr>
        <p:spPr/>
        <p:txBody>
          <a:bodyPr/>
          <a:lstStyle/>
          <a:p>
            <a:r>
              <a:rPr lang="en-US"/>
              <a:t>The Thumb instruction set was designed by looking at the instructions produced by the ARM C compiler from real application code to see which instructions were most often used. This subset of instructions was then compressed into 16-bit opcodes to give better code density and better performance from narrow memory</a:t>
            </a:r>
          </a:p>
          <a:p>
            <a:endParaRPr lang="en-US"/>
          </a:p>
          <a:p>
            <a:r>
              <a:rPr lang="en-US"/>
              <a:t>A Thumb compatible processor is still a 32-bit processor, but it has the ability to execute either sections of ARM code or sections of Thumb code. The two instruction sets cannot be interleaved though, a special form of branch has to be used to change “state”.</a:t>
            </a:r>
          </a:p>
          <a:p>
            <a:endParaRPr lang="en-US"/>
          </a:p>
          <a:p>
            <a:r>
              <a:rPr lang="en-US"/>
              <a:t>The diagram then shows the way that a typical 32-bit ARM instruction might be “compressed” into a 16-bit Thumb one.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r>
              <a:rPr lang="en-US"/>
              <a:t>This slides shows a very generic ARM based design, that is actually fairly representative of the designs that we see being done.</a:t>
            </a:r>
          </a:p>
          <a:p>
            <a:r>
              <a:rPr lang="en-US"/>
              <a:t>On-chip there will be an ARM core (obviously) together with a number of system dependant peripherals. Also required will be some form of interrupt controller which receives interrupts from the peripherals and raised the IRQ or FIQ input to the ARM as appropriate. This interrupt controller may also provide hardware assistance for prioritizing interrupts.</a:t>
            </a:r>
          </a:p>
          <a:p>
            <a:r>
              <a:rPr lang="en-US"/>
              <a:t>As far as memory is concerned there is likely to be some (cheap) narrow off-chip ROM (or flash) used to boot the system from. There is also likely to be some 16-bit wide RAM used to store most of the runtime data and perhaps some code copied out of the flash. Then on-chip there may well be some 32-bit memory used to store the interrupt handlers and perhaps stacks.</a:t>
            </a:r>
          </a:p>
          <a:p>
            <a:endParaRPr lang="en-US"/>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a:xfrm>
            <a:off x="914093" y="4359019"/>
            <a:ext cx="5029815" cy="4133259"/>
          </a:xfrm>
        </p:spPr>
        <p:txBody>
          <a:bodyPr>
            <a:normAutofit fontScale="92500" lnSpcReduction="20000"/>
          </a:bodyPr>
          <a:lstStyle/>
          <a:p>
            <a:pPr>
              <a:spcAft>
                <a:spcPts val="1109"/>
              </a:spcAft>
            </a:pPr>
            <a:r>
              <a:rPr lang="en-GB" dirty="0">
                <a:solidFill>
                  <a:srgbClr val="000000"/>
                </a:solidFill>
                <a:latin typeface="CG Times"/>
              </a:rPr>
              <a:t>The Programmers Model can be split into two elements - first of all, the processor modes and secondly, the processor registers. So let’s start by looking at the modes.</a:t>
            </a:r>
          </a:p>
          <a:p>
            <a:pPr>
              <a:spcAft>
                <a:spcPts val="1109"/>
              </a:spcAft>
            </a:pPr>
            <a:r>
              <a:rPr lang="en-GB" dirty="0">
                <a:solidFill>
                  <a:srgbClr val="000000"/>
                </a:solidFill>
                <a:latin typeface="CG Times"/>
              </a:rPr>
              <a:t>Now the typical application will run in an unprivileged mode know as “User” mode, whereas the various exception types will be dealt with in one of the privileged modes : Fast Interrupt, Supervisor, Abort, Normal Interrupt and Undefined (and we will look at what causes each of the exceptions later on).</a:t>
            </a:r>
          </a:p>
          <a:p>
            <a:pPr>
              <a:spcAft>
                <a:spcPts val="1109"/>
              </a:spcAft>
            </a:pPr>
            <a:r>
              <a:rPr lang="en-GB" b="1" dirty="0">
                <a:solidFill>
                  <a:srgbClr val="000000"/>
                </a:solidFill>
                <a:latin typeface="CG Times"/>
              </a:rPr>
              <a:t>NB - spell out the word FIQ, otherwise you are saying something rude in German!</a:t>
            </a:r>
          </a:p>
          <a:p>
            <a:pPr>
              <a:spcAft>
                <a:spcPts val="1109"/>
              </a:spcAft>
            </a:pPr>
            <a:r>
              <a:rPr lang="en-GB" dirty="0">
                <a:solidFill>
                  <a:srgbClr val="000000"/>
                </a:solidFill>
                <a:latin typeface="CG Times"/>
              </a:rPr>
              <a:t>One question here is what is the difference between the privileged and unprivileged modes? Well in reality very little really - the ARM core has an output signal (</a:t>
            </a:r>
            <a:r>
              <a:rPr lang="en-GB" dirty="0" err="1">
                <a:solidFill>
                  <a:srgbClr val="000000"/>
                </a:solidFill>
                <a:latin typeface="CG Times"/>
              </a:rPr>
              <a:t>nTRANS</a:t>
            </a:r>
            <a:r>
              <a:rPr lang="en-GB" dirty="0">
                <a:solidFill>
                  <a:srgbClr val="000000"/>
                </a:solidFill>
                <a:latin typeface="CG Times"/>
              </a:rPr>
              <a:t> on ARM7TDMI, </a:t>
            </a:r>
            <a:r>
              <a:rPr lang="en-GB" dirty="0" err="1">
                <a:solidFill>
                  <a:srgbClr val="000000"/>
                </a:solidFill>
                <a:latin typeface="CG Times"/>
              </a:rPr>
              <a:t>InTRANS</a:t>
            </a:r>
            <a:r>
              <a:rPr lang="en-GB" dirty="0">
                <a:solidFill>
                  <a:srgbClr val="000000"/>
                </a:solidFill>
                <a:latin typeface="CG Times"/>
              </a:rPr>
              <a:t>, </a:t>
            </a:r>
            <a:r>
              <a:rPr lang="en-GB" dirty="0" err="1">
                <a:solidFill>
                  <a:srgbClr val="000000"/>
                </a:solidFill>
                <a:latin typeface="CG Times"/>
              </a:rPr>
              <a:t>DnTRANS</a:t>
            </a:r>
            <a:r>
              <a:rPr lang="en-GB" dirty="0">
                <a:solidFill>
                  <a:srgbClr val="000000"/>
                </a:solidFill>
                <a:latin typeface="CG Times"/>
              </a:rPr>
              <a:t> on 9, or encoded as part of HPROT or BPROT in AMBA) which indicates whether the current mode is privileged or unprivileged, and this can be used, for instance, by a memory controller to only allow IO access in a privileged mode. In addition some operations are only permitted in a privileged mode, such as directly changing the mode and enabling of interrupts.</a:t>
            </a:r>
          </a:p>
          <a:p>
            <a:pPr>
              <a:spcAft>
                <a:spcPts val="1109"/>
              </a:spcAft>
            </a:pPr>
            <a:r>
              <a:rPr lang="en-GB" dirty="0">
                <a:solidFill>
                  <a:srgbClr val="000000"/>
                </a:solidFill>
                <a:latin typeface="CG Times"/>
              </a:rPr>
              <a:t>All current ARM cores implement system mode (added in architecture v4). This is simply a privileged version of user mode.  Important for re-entrant exceptions because no exceptions can cause system mode to be entered.</a:t>
            </a:r>
          </a:p>
          <a:p>
            <a:endParaRPr lang="en-US" dirty="0"/>
          </a:p>
        </p:txBody>
      </p:sp>
      <p:sp>
        <p:nvSpPr>
          <p:cNvPr id="104452" name="Rectangle 4"/>
          <p:cNvSpPr>
            <a:spLocks noGrp="1" noRot="1" noChangeAspect="1" noChangeArrowheads="1"/>
          </p:cNvSpPr>
          <p:nvPr>
            <p:ph type="sldImg"/>
          </p:nvPr>
        </p:nvSpPr>
        <p:spPr bwMode="auto">
          <a:xfrm>
            <a:off x="1103057" y="841987"/>
            <a:ext cx="4638061" cy="3214599"/>
          </a:xfrm>
          <a:prstGeom prst="rect">
            <a:avLst/>
          </a:prstGeom>
          <a:noFill/>
          <a:ln>
            <a:solidFill>
              <a:srgbClr val="000000"/>
            </a:solidFill>
            <a:miter lim="800000"/>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r>
              <a:rPr lang="en-US"/>
              <a:t>This </a:t>
            </a:r>
            <a:r>
              <a:rPr lang="en-US" b="1">
                <a:solidFill>
                  <a:schemeClr val="hlink"/>
                </a:solidFill>
              </a:rPr>
              <a:t>animated</a:t>
            </a:r>
            <a:r>
              <a:rPr lang="en-US"/>
              <a:t> slide shows the way that the banking of registers works. On the left the currently visible set of registers are shown for a particular mode.</a:t>
            </a:r>
          </a:p>
          <a:p>
            <a:r>
              <a:rPr lang="en-US"/>
              <a:t>On the right are the registers that are banked out whilst in that mode.</a:t>
            </a:r>
          </a:p>
          <a:p>
            <a:endParaRPr lang="en-US"/>
          </a:p>
          <a:p>
            <a:r>
              <a:rPr lang="en-US"/>
              <a:t>Each key press will switch mode:</a:t>
            </a:r>
          </a:p>
          <a:p>
            <a:endParaRPr lang="en-US"/>
          </a:p>
          <a:p>
            <a:r>
              <a:rPr lang="en-US"/>
              <a:t>user -&gt; FIQ -&gt;user -&gt; IRQ -&gt; user -&gt;SVC -&gt; User -&gt; Undef -&gt; User -&gt; Abort and then back to user.</a:t>
            </a:r>
          </a:p>
          <a:p>
            <a:endParaRPr lang="en-US"/>
          </a:p>
          <a:p>
            <a:r>
              <a:rPr lang="en-US"/>
              <a:t>The following slide then shows this in a more static way that is more useful for reference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a:t>This slide shows the registers visible in each mode - basically in a more static fashion than the previous animated slide that is more useful for reference.</a:t>
            </a:r>
          </a:p>
          <a:p>
            <a:endParaRPr lang="en-US"/>
          </a:p>
          <a:p>
            <a:r>
              <a:rPr lang="en-US"/>
              <a:t>The main point to state here is the splitting of the registers in Thumb state into Low and High registers.</a:t>
            </a:r>
          </a:p>
          <a:p>
            <a:endParaRPr lang="en-US"/>
          </a:p>
          <a:p>
            <a:r>
              <a:rPr lang="en-US"/>
              <a:t>ARM register banking is the minimum necessary for fast handling of overlapping exceptions of different types (e.g. ABORT during SWI during IRQ).  For nested exceptions of the same type (e.g. re-entrant interrupts) some additional pushing of registers to the stack is required.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914093" y="4359019"/>
            <a:ext cx="5029815" cy="4133259"/>
          </a:xfrm>
        </p:spPr>
        <p:txBody>
          <a:bodyPr>
            <a:normAutofit fontScale="92500"/>
          </a:bodyPr>
          <a:lstStyle/>
          <a:p>
            <a:pPr>
              <a:spcAft>
                <a:spcPts val="1109"/>
              </a:spcAft>
            </a:pPr>
            <a:r>
              <a:rPr lang="en-GB" dirty="0">
                <a:solidFill>
                  <a:srgbClr val="000000"/>
                </a:solidFill>
                <a:latin typeface="CG Times"/>
              </a:rPr>
              <a:t>The ARM architecture provides a total of 37 registers, all of which are 32-bits long.  However these are arranged into several banks, with the accessible bank being governed by the current processor mode. We will see this in more detail in a couple of slides. In summary though, in each mode, the core can access:</a:t>
            </a:r>
          </a:p>
          <a:p>
            <a:pPr lvl="1">
              <a:spcAft>
                <a:spcPts val="1109"/>
              </a:spcAft>
            </a:pPr>
            <a:r>
              <a:rPr lang="en-GB" dirty="0">
                <a:solidFill>
                  <a:srgbClr val="000000"/>
                </a:solidFill>
                <a:latin typeface="CG Times"/>
              </a:rPr>
              <a:t>a particular set of 13 general purpose registers (r0 - r12). </a:t>
            </a:r>
          </a:p>
          <a:p>
            <a:pPr lvl="1">
              <a:spcAft>
                <a:spcPts val="1109"/>
              </a:spcAft>
            </a:pPr>
            <a:r>
              <a:rPr lang="en-GB" dirty="0">
                <a:solidFill>
                  <a:srgbClr val="000000"/>
                </a:solidFill>
                <a:latin typeface="CG Times"/>
              </a:rPr>
              <a:t>a particular r13 - which is typically used as a stack pointer. This will be a different r13 for each mode, so allowing each exception type to have its own stack.</a:t>
            </a:r>
          </a:p>
          <a:p>
            <a:pPr lvl="1">
              <a:spcAft>
                <a:spcPts val="1109"/>
              </a:spcAft>
            </a:pPr>
            <a:r>
              <a:rPr lang="en-GB" dirty="0">
                <a:solidFill>
                  <a:srgbClr val="000000"/>
                </a:solidFill>
                <a:latin typeface="CG Times"/>
              </a:rPr>
              <a:t>a particular r14 - which is used as a link (or return address) register. Again this will be a different r14 for each mode.</a:t>
            </a:r>
          </a:p>
          <a:p>
            <a:pPr lvl="1">
              <a:spcAft>
                <a:spcPts val="1109"/>
              </a:spcAft>
            </a:pPr>
            <a:r>
              <a:rPr lang="en-GB" dirty="0">
                <a:solidFill>
                  <a:srgbClr val="000000"/>
                </a:solidFill>
                <a:latin typeface="CG Times"/>
              </a:rPr>
              <a:t>r15 - whose only use is as the Program counter.</a:t>
            </a:r>
          </a:p>
          <a:p>
            <a:pPr>
              <a:spcAft>
                <a:spcPts val="1109"/>
              </a:spcAft>
            </a:pPr>
            <a:r>
              <a:rPr lang="en-GB" dirty="0">
                <a:solidFill>
                  <a:srgbClr val="000000"/>
                </a:solidFill>
                <a:latin typeface="CG Times"/>
              </a:rPr>
              <a:t>The CPSR (Current Program Status Register) - this stores additional information about the state of the processor: </a:t>
            </a:r>
          </a:p>
          <a:p>
            <a:pPr>
              <a:spcAft>
                <a:spcPts val="1109"/>
              </a:spcAft>
            </a:pPr>
            <a:r>
              <a:rPr lang="en-GB" dirty="0">
                <a:solidFill>
                  <a:srgbClr val="000000"/>
                </a:solidFill>
                <a:latin typeface="CG Times"/>
              </a:rPr>
              <a:t>And finally in privileged modes, a particular SPSR (Saved Program Status Register). This stores a copy of the previous CPSR value when an exception occurs. This combined with the link register allows exceptions to return without corrupting processor state.</a:t>
            </a:r>
          </a:p>
        </p:txBody>
      </p:sp>
      <p:sp>
        <p:nvSpPr>
          <p:cNvPr id="106500" name="Rectangle 4"/>
          <p:cNvSpPr>
            <a:spLocks noGrp="1" noRot="1" noChangeAspect="1" noChangeArrowheads="1"/>
          </p:cNvSpPr>
          <p:nvPr>
            <p:ph type="sldImg"/>
          </p:nvPr>
        </p:nvSpPr>
        <p:spPr bwMode="auto">
          <a:xfrm>
            <a:off x="1103057" y="841987"/>
            <a:ext cx="4638061" cy="3214599"/>
          </a:xfrm>
          <a:prstGeom prst="rect">
            <a:avLst/>
          </a:prstGeom>
          <a:noFill/>
          <a:ln>
            <a:solidFill>
              <a:srgbClr val="000000"/>
            </a:solidFill>
            <a:miter lim="800000"/>
            <a:headEnd/>
            <a:tailE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pPr>
              <a:lnSpc>
                <a:spcPct val="90000"/>
              </a:lnSpc>
            </a:pPr>
            <a:r>
              <a:rPr lang="en-US">
                <a:solidFill>
                  <a:srgbClr val="000000"/>
                </a:solidFill>
              </a:rPr>
              <a:t>Green psr bits are only in certain versions of the ARM architecture</a:t>
            </a:r>
          </a:p>
          <a:p>
            <a:pPr>
              <a:lnSpc>
                <a:spcPct val="90000"/>
              </a:lnSpc>
            </a:pPr>
            <a:r>
              <a:rPr lang="en-US">
                <a:solidFill>
                  <a:srgbClr val="000000"/>
                </a:solidFill>
              </a:rPr>
              <a:t>ALU status flags (set if "S" bit set, implied in Thumb state).</a:t>
            </a:r>
            <a:endParaRPr lang="en-US"/>
          </a:p>
          <a:p>
            <a:r>
              <a:rPr lang="en-US"/>
              <a:t>Sticky overflow flag (Q flag) is set either when </a:t>
            </a:r>
          </a:p>
          <a:p>
            <a:pPr lvl="1"/>
            <a:r>
              <a:rPr lang="en-US"/>
              <a:t>saturation occurs during QADD, QDADD, QSUB or QDSUB, or </a:t>
            </a:r>
          </a:p>
          <a:p>
            <a:pPr lvl="1"/>
            <a:r>
              <a:rPr lang="en-US"/>
              <a:t>the result of SMLAxy or SMLAWx overflows 32-bits</a:t>
            </a:r>
          </a:p>
          <a:p>
            <a:r>
              <a:rPr lang="en-US"/>
              <a:t>Once flag has been set can not be modified by one of the above instructions and must write to CPSR using MSR instruction to cleared</a:t>
            </a:r>
          </a:p>
          <a:p>
            <a:r>
              <a:rPr lang="en-US"/>
              <a:t>PSRs split into four 8-bit fields that can be individually written: </a:t>
            </a:r>
          </a:p>
          <a:p>
            <a:r>
              <a:rPr lang="en-US"/>
              <a:t>Control	(c)	bits 0-7    </a:t>
            </a:r>
          </a:p>
          <a:p>
            <a:r>
              <a:rPr lang="en-US"/>
              <a:t>Extension	(x)	bits 8-15	Reserved for future use</a:t>
            </a:r>
          </a:p>
          <a:p>
            <a:r>
              <a:rPr lang="en-US"/>
              <a:t>Status	(s)	bits 16-23	Reserved for future use</a:t>
            </a:r>
          </a:p>
          <a:p>
            <a:r>
              <a:rPr lang="en-US"/>
              <a:t>Flags	(f)	bits 24-31</a:t>
            </a:r>
          </a:p>
          <a:p>
            <a:r>
              <a:rPr lang="en-US"/>
              <a:t>Bits that are reserved for future use should not be modified by current software. Typically, a read-modify-write strategy should be used to update the value of a status register to ensure future compatibility. Note that the T/J bits in the CPSR should never be changed directly by writing to the PSR (use the BX/BXJ instruction to change state instead).</a:t>
            </a:r>
          </a:p>
          <a:p>
            <a:r>
              <a:rPr lang="en-US"/>
              <a:t>However, in cases where the processor state is known in advance (e.g. on reset, following an interrupt, or some other exception), an immediate value may be written directly into the status registers, to change only specific bits (e.g. to change mode).</a:t>
            </a:r>
          </a:p>
          <a:p>
            <a:r>
              <a:rPr lang="en-US"/>
              <a:t>New ARM V6 bits now shown.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r>
              <a:rPr lang="en-US"/>
              <a:t>ARM is designed to efficiently access memory using a single memory access cycle.  So word accesses must be on a word address boundary, halfword accesses must be on a halfword address boundary.  This includes instruction fetches.</a:t>
            </a:r>
          </a:p>
          <a:p>
            <a:r>
              <a:rPr lang="en-US"/>
              <a:t>Point out that strictly, the bottom bits of the PC simply do not exist within the ARM core - hence they are ‘undefined’.  Memory system must ignore these for instruction fetches.</a:t>
            </a:r>
          </a:p>
          <a:p>
            <a:r>
              <a:rPr lang="en-US"/>
              <a:t>In Jazelle state, the processor doesn’t perform 8-bit fetches from memory.  Instead it does aligned 32-bit fetches (4-byte prefetching) which is more efficient.  Note we don’t mention the PC in Jazelle state because the ‘Jazelle PC’ is actually stored in r14 - this is technical detail that is not relevant as it is completely hidden by the Jazelle support code.</a:t>
            </a:r>
          </a:p>
          <a:p>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99734F6-4619-46FE-BC48-CE00731306F0}" type="datetimeFigureOut">
              <a:rPr lang="en-US" smtClean="0"/>
              <a:pPr/>
              <a:t>7/18/2019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ECD4A-5A2F-410C-B084-1AD2C539332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9734F6-4619-46FE-BC48-CE00731306F0}" type="datetimeFigureOut">
              <a:rPr lang="en-US" smtClean="0"/>
              <a:pPr/>
              <a:t>7/18/2019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ECD4A-5A2F-410C-B084-1AD2C539332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9734F6-4619-46FE-BC48-CE00731306F0}" type="datetimeFigureOut">
              <a:rPr lang="en-US" smtClean="0"/>
              <a:pPr/>
              <a:t>7/18/2019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ECD4A-5A2F-410C-B084-1AD2C5393325}"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chemeClr val="bg1"/>
        </a:solidFill>
        <a:effectLst/>
      </p:bgPr>
    </p:bg>
    <p:spTree>
      <p:nvGrpSpPr>
        <p:cNvPr id="1" name=""/>
        <p:cNvGrpSpPr/>
        <p:nvPr/>
      </p:nvGrpSpPr>
      <p:grpSpPr>
        <a:xfrm>
          <a:off x="0" y="0"/>
          <a:ext cx="0" cy="0"/>
          <a:chOff x="0" y="0"/>
          <a:chExt cx="0" cy="0"/>
        </a:xfrm>
      </p:grpSpPr>
      <p:sp>
        <p:nvSpPr>
          <p:cNvPr id="291846" name="Rectangle 6"/>
          <p:cNvSpPr>
            <a:spLocks noGrp="1" noChangeArrowheads="1"/>
          </p:cNvSpPr>
          <p:nvPr>
            <p:ph type="ctrTitle"/>
          </p:nvPr>
        </p:nvSpPr>
        <p:spPr bwMode="auto">
          <a:xfrm>
            <a:off x="228600" y="2209800"/>
            <a:ext cx="8686800" cy="1752600"/>
          </a:xfrm>
          <a:noFill/>
        </p:spPr>
        <p:txBody>
          <a:bodyPr tIns="45720" bIns="45720" anchorCtr="1"/>
          <a:lstStyle>
            <a:lvl1pPr algn="ctr">
              <a:defRPr sz="5200">
                <a:solidFill>
                  <a:schemeClr val="tx1"/>
                </a:solidFill>
              </a:defRPr>
            </a:lvl1pPr>
          </a:lstStyle>
          <a:p>
            <a:r>
              <a:rPr lang="en-US"/>
              <a:t>Click to edit Master title style</a:t>
            </a:r>
          </a:p>
        </p:txBody>
      </p:sp>
    </p:spTree>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9734F6-4619-46FE-BC48-CE00731306F0}" type="datetimeFigureOut">
              <a:rPr lang="en-US" smtClean="0"/>
              <a:pPr/>
              <a:t>7/18/2019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ECD4A-5A2F-410C-B084-1AD2C539332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9734F6-4619-46FE-BC48-CE00731306F0}" type="datetimeFigureOut">
              <a:rPr lang="en-US" smtClean="0"/>
              <a:pPr/>
              <a:t>7/18/2019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ECD4A-5A2F-410C-B084-1AD2C539332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99734F6-4619-46FE-BC48-CE00731306F0}" type="datetimeFigureOut">
              <a:rPr lang="en-US" smtClean="0"/>
              <a:pPr/>
              <a:t>7/18/2019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ECD4A-5A2F-410C-B084-1AD2C539332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99734F6-4619-46FE-BC48-CE00731306F0}" type="datetimeFigureOut">
              <a:rPr lang="en-US" smtClean="0"/>
              <a:pPr/>
              <a:t>7/18/2019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3ECD4A-5A2F-410C-B084-1AD2C539332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99734F6-4619-46FE-BC48-CE00731306F0}" type="datetimeFigureOut">
              <a:rPr lang="en-US" smtClean="0"/>
              <a:pPr/>
              <a:t>7/18/2019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3ECD4A-5A2F-410C-B084-1AD2C539332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9734F6-4619-46FE-BC48-CE00731306F0}" type="datetimeFigureOut">
              <a:rPr lang="en-US" smtClean="0"/>
              <a:pPr/>
              <a:t>7/18/2019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3ECD4A-5A2F-410C-B084-1AD2C539332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734F6-4619-46FE-BC48-CE00731306F0}" type="datetimeFigureOut">
              <a:rPr lang="en-US" smtClean="0"/>
              <a:pPr/>
              <a:t>7/18/2019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ECD4A-5A2F-410C-B084-1AD2C539332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734F6-4619-46FE-BC48-CE00731306F0}" type="datetimeFigureOut">
              <a:rPr lang="en-US" smtClean="0"/>
              <a:pPr/>
              <a:t>7/18/2019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ECD4A-5A2F-410C-B084-1AD2C539332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734F6-4619-46FE-BC48-CE00731306F0}" type="datetimeFigureOut">
              <a:rPr lang="en-US" smtClean="0"/>
              <a:pPr/>
              <a:t>7/18/2019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ECD4A-5A2F-410C-B084-1AD2C539332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Grp="1" noChangeArrowheads="1"/>
          </p:cNvSpPr>
          <p:nvPr>
            <p:ph type="title"/>
          </p:nvPr>
        </p:nvSpPr>
        <p:spPr/>
        <p:txBody>
          <a:bodyPr/>
          <a:lstStyle/>
          <a:p>
            <a:r>
              <a:rPr lang="en-US" dirty="0"/>
              <a:t>The ARM </a:t>
            </a:r>
            <a:r>
              <a:rPr lang="en-US" dirty="0" smtClean="0"/>
              <a:t>Processor</a:t>
            </a:r>
            <a:endParaRPr lang="en-US" dirty="0"/>
          </a:p>
        </p:txBody>
      </p:sp>
      <p:sp>
        <p:nvSpPr>
          <p:cNvPr id="3" name="Content Placeholder 2"/>
          <p:cNvSpPr>
            <a:spLocks noGrp="1"/>
          </p:cNvSpPr>
          <p:nvPr>
            <p:ph idx="1"/>
          </p:nvPr>
        </p:nvSpPr>
        <p:spPr/>
        <p:txBody>
          <a:bodyPr/>
          <a:lstStyle/>
          <a:p>
            <a:r>
              <a:rPr lang="en-IN" dirty="0" smtClean="0"/>
              <a:t>An ARM processor is based on RISC(Reduced instruction set architecture) architecture developed by Advanced RISC Machines(ARM)</a:t>
            </a: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60" name="Rectangle 40"/>
          <p:cNvSpPr>
            <a:spLocks noChangeArrowheads="1"/>
          </p:cNvSpPr>
          <p:nvPr/>
        </p:nvSpPr>
        <p:spPr bwMode="gray">
          <a:xfrm>
            <a:off x="6705600" y="4953000"/>
            <a:ext cx="1827213" cy="400050"/>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Vector Table</a:t>
            </a:r>
          </a:p>
        </p:txBody>
      </p:sp>
      <p:sp>
        <p:nvSpPr>
          <p:cNvPr id="107562" name="Rectangle 42"/>
          <p:cNvSpPr>
            <a:spLocks noGrp="1" noChangeArrowheads="1"/>
          </p:cNvSpPr>
          <p:nvPr>
            <p:ph type="title"/>
          </p:nvPr>
        </p:nvSpPr>
        <p:spPr/>
        <p:txBody>
          <a:bodyPr/>
          <a:lstStyle/>
          <a:p>
            <a:r>
              <a:rPr lang="en-US"/>
              <a:t>Exception Handling</a:t>
            </a:r>
          </a:p>
        </p:txBody>
      </p:sp>
      <p:sp>
        <p:nvSpPr>
          <p:cNvPr id="107563" name="Rectangle 43"/>
          <p:cNvSpPr>
            <a:spLocks noGrp="1" noChangeArrowheads="1"/>
          </p:cNvSpPr>
          <p:nvPr>
            <p:ph idx="1"/>
          </p:nvPr>
        </p:nvSpPr>
        <p:spPr>
          <a:xfrm>
            <a:off x="381000" y="1524000"/>
            <a:ext cx="8439150" cy="4572000"/>
          </a:xfrm>
        </p:spPr>
        <p:txBody>
          <a:bodyPr anchor="t">
            <a:normAutofit fontScale="85000" lnSpcReduction="20000"/>
          </a:bodyPr>
          <a:lstStyle/>
          <a:p>
            <a:r>
              <a:rPr lang="en-US"/>
              <a:t>When an exception occurs, the ARM:</a:t>
            </a:r>
          </a:p>
          <a:p>
            <a:pPr lvl="1"/>
            <a:r>
              <a:rPr lang="en-US"/>
              <a:t>Copies CPSR into SPSR_&lt;mode&gt;</a:t>
            </a:r>
          </a:p>
          <a:p>
            <a:pPr lvl="1"/>
            <a:r>
              <a:rPr lang="en-US"/>
              <a:t>Sets appropriate CPSR bits </a:t>
            </a:r>
          </a:p>
          <a:p>
            <a:pPr lvl="2"/>
            <a:r>
              <a:rPr lang="en-US"/>
              <a:t>Change to ARM state</a:t>
            </a:r>
          </a:p>
          <a:p>
            <a:pPr lvl="2"/>
            <a:r>
              <a:rPr lang="en-US"/>
              <a:t>Change to exception mode </a:t>
            </a:r>
          </a:p>
          <a:p>
            <a:pPr lvl="2"/>
            <a:r>
              <a:rPr lang="en-US"/>
              <a:t>Disable interrupts (if appropriate)</a:t>
            </a:r>
          </a:p>
          <a:p>
            <a:pPr lvl="1"/>
            <a:r>
              <a:rPr lang="en-US"/>
              <a:t>Stores the return address in LR_&lt;mode&gt;</a:t>
            </a:r>
          </a:p>
          <a:p>
            <a:pPr lvl="1"/>
            <a:r>
              <a:rPr lang="en-US"/>
              <a:t>Sets PC to vector address</a:t>
            </a:r>
          </a:p>
          <a:p>
            <a:r>
              <a:rPr lang="en-US"/>
              <a:t>To return, exception handler needs to:</a:t>
            </a:r>
          </a:p>
          <a:p>
            <a:pPr lvl="1"/>
            <a:r>
              <a:rPr lang="en-US"/>
              <a:t>Restore CPSR from SPSR_&lt;mode&gt;</a:t>
            </a:r>
          </a:p>
          <a:p>
            <a:pPr lvl="1"/>
            <a:r>
              <a:rPr lang="en-US"/>
              <a:t>Restore PC from LR_&lt;mode&gt;</a:t>
            </a:r>
          </a:p>
          <a:p>
            <a:pPr>
              <a:buFont typeface="Wingdings" pitchFamily="2" charset="2"/>
              <a:buNone/>
            </a:pPr>
            <a:r>
              <a:rPr lang="en-US"/>
              <a:t>	This can only be done in ARM state.</a:t>
            </a:r>
          </a:p>
        </p:txBody>
      </p:sp>
      <p:sp>
        <p:nvSpPr>
          <p:cNvPr id="107564" name="Rectangle 44"/>
          <p:cNvSpPr>
            <a:spLocks noChangeArrowheads="1"/>
          </p:cNvSpPr>
          <p:nvPr/>
        </p:nvSpPr>
        <p:spPr bwMode="black">
          <a:xfrm>
            <a:off x="6172200" y="5318125"/>
            <a:ext cx="2743200" cy="765175"/>
          </a:xfrm>
          <a:prstGeom prst="rect">
            <a:avLst/>
          </a:prstGeom>
          <a:noFill/>
          <a:ln w="12700">
            <a:noFill/>
            <a:miter lim="800000"/>
            <a:headEnd/>
            <a:tailEnd/>
          </a:ln>
          <a:effectLst/>
        </p:spPr>
        <p:txBody>
          <a:bodyPr lIns="96838" tIns="47625" rIns="96838" bIns="47625" anchor="ctr">
            <a:spAutoFit/>
          </a:bodyPr>
          <a:lstStyle/>
          <a:p>
            <a:pPr algn="ctr"/>
            <a:r>
              <a:rPr lang="en-US" b="0">
                <a:latin typeface="Arial" pitchFamily="34" charset="0"/>
              </a:rPr>
              <a:t>Vector table can be at </a:t>
            </a:r>
            <a:br>
              <a:rPr lang="en-US" b="0">
                <a:latin typeface="Arial" pitchFamily="34" charset="0"/>
              </a:rPr>
            </a:br>
            <a:r>
              <a:rPr lang="en-US" sz="1600"/>
              <a:t>0xFFFF0000</a:t>
            </a:r>
            <a:r>
              <a:rPr lang="en-US" b="0">
                <a:latin typeface="Arial" pitchFamily="34" charset="0"/>
              </a:rPr>
              <a:t> on ARM720T</a:t>
            </a:r>
            <a:br>
              <a:rPr lang="en-US" b="0">
                <a:latin typeface="Arial" pitchFamily="34" charset="0"/>
              </a:rPr>
            </a:br>
            <a:r>
              <a:rPr lang="en-US" b="0">
                <a:latin typeface="Arial" pitchFamily="34" charset="0"/>
              </a:rPr>
              <a:t> and on ARM9/10 family devices</a:t>
            </a:r>
          </a:p>
        </p:txBody>
      </p:sp>
      <p:sp>
        <p:nvSpPr>
          <p:cNvPr id="107552" name="Line 32"/>
          <p:cNvSpPr>
            <a:spLocks noChangeShapeType="1"/>
          </p:cNvSpPr>
          <p:nvPr/>
        </p:nvSpPr>
        <p:spPr bwMode="auto">
          <a:xfrm flipH="1">
            <a:off x="6477000" y="1600200"/>
            <a:ext cx="0" cy="914400"/>
          </a:xfrm>
          <a:prstGeom prst="line">
            <a:avLst/>
          </a:prstGeom>
          <a:noFill/>
          <a:ln w="12700">
            <a:solidFill>
              <a:srgbClr val="000000"/>
            </a:solidFill>
            <a:prstDash val="dash"/>
            <a:round/>
            <a:headEnd type="none" w="sm" len="sm"/>
            <a:tailEnd type="none" w="sm" len="sm"/>
          </a:ln>
          <a:effectLst/>
        </p:spPr>
        <p:txBody>
          <a:bodyPr wrap="none" anchor="ctr"/>
          <a:lstStyle/>
          <a:p>
            <a:endParaRPr lang="en-IN"/>
          </a:p>
        </p:txBody>
      </p:sp>
      <p:sp>
        <p:nvSpPr>
          <p:cNvPr id="107553" name="Line 33"/>
          <p:cNvSpPr>
            <a:spLocks noChangeShapeType="1"/>
          </p:cNvSpPr>
          <p:nvPr/>
        </p:nvSpPr>
        <p:spPr bwMode="gray">
          <a:xfrm>
            <a:off x="7543800" y="1752600"/>
            <a:ext cx="0" cy="533400"/>
          </a:xfrm>
          <a:prstGeom prst="line">
            <a:avLst/>
          </a:prstGeom>
          <a:noFill/>
          <a:ln w="50800" cap="rnd">
            <a:solidFill>
              <a:srgbClr val="000000"/>
            </a:solidFill>
            <a:prstDash val="sysDot"/>
            <a:round/>
            <a:headEnd type="none" w="sm" len="sm"/>
            <a:tailEnd type="none" w="sm" len="sm"/>
          </a:ln>
          <a:effectLst/>
        </p:spPr>
        <p:txBody>
          <a:bodyPr wrap="none" anchor="ctr"/>
          <a:lstStyle/>
          <a:p>
            <a:endParaRPr lang="en-IN"/>
          </a:p>
        </p:txBody>
      </p:sp>
      <p:sp>
        <p:nvSpPr>
          <p:cNvPr id="107525" name="Rectangle 5"/>
          <p:cNvSpPr>
            <a:spLocks noChangeArrowheads="1"/>
          </p:cNvSpPr>
          <p:nvPr/>
        </p:nvSpPr>
        <p:spPr bwMode="gray">
          <a:xfrm>
            <a:off x="6477000" y="2514600"/>
            <a:ext cx="2209800" cy="304800"/>
          </a:xfrm>
          <a:prstGeom prst="rect">
            <a:avLst/>
          </a:prstGeom>
          <a:solidFill>
            <a:schemeClr val="tx2"/>
          </a:solidFill>
          <a:ln w="12700">
            <a:solidFill>
              <a:schemeClr val="tx1"/>
            </a:solidFill>
            <a:miter lim="800000"/>
            <a:headEnd/>
            <a:tailEnd/>
          </a:ln>
          <a:effectLst/>
        </p:spPr>
        <p:txBody>
          <a:bodyPr wrap="none" anchor="ctr"/>
          <a:lstStyle/>
          <a:p>
            <a:pPr algn="ctr"/>
            <a:r>
              <a:rPr lang="en-US" sz="1600">
                <a:solidFill>
                  <a:schemeClr val="bg1"/>
                </a:solidFill>
                <a:latin typeface="Arial" pitchFamily="34" charset="0"/>
              </a:rPr>
              <a:t>FIQ</a:t>
            </a:r>
            <a:endParaRPr lang="en-US" sz="2400" b="0">
              <a:solidFill>
                <a:schemeClr val="bg1"/>
              </a:solidFill>
              <a:latin typeface="Times New Roman" pitchFamily="18" charset="0"/>
            </a:endParaRPr>
          </a:p>
        </p:txBody>
      </p:sp>
      <p:sp>
        <p:nvSpPr>
          <p:cNvPr id="107565" name="Rectangle 45"/>
          <p:cNvSpPr>
            <a:spLocks noChangeArrowheads="1"/>
          </p:cNvSpPr>
          <p:nvPr/>
        </p:nvSpPr>
        <p:spPr bwMode="gray">
          <a:xfrm>
            <a:off x="6477000" y="2819400"/>
            <a:ext cx="2209800" cy="304800"/>
          </a:xfrm>
          <a:prstGeom prst="rect">
            <a:avLst/>
          </a:prstGeom>
          <a:solidFill>
            <a:schemeClr val="tx2"/>
          </a:solidFill>
          <a:ln w="12700">
            <a:solidFill>
              <a:schemeClr val="tx1"/>
            </a:solidFill>
            <a:miter lim="800000"/>
            <a:headEnd/>
            <a:tailEnd/>
          </a:ln>
          <a:effectLst/>
        </p:spPr>
        <p:txBody>
          <a:bodyPr wrap="none" anchor="ctr"/>
          <a:lstStyle/>
          <a:p>
            <a:pPr algn="ctr"/>
            <a:r>
              <a:rPr lang="en-US" sz="1600">
                <a:solidFill>
                  <a:schemeClr val="bg1"/>
                </a:solidFill>
                <a:latin typeface="Arial" pitchFamily="34" charset="0"/>
              </a:rPr>
              <a:t>IRQ</a:t>
            </a:r>
            <a:endParaRPr lang="en-US" sz="1600">
              <a:solidFill>
                <a:schemeClr val="bg1"/>
              </a:solidFill>
            </a:endParaRPr>
          </a:p>
        </p:txBody>
      </p:sp>
      <p:sp>
        <p:nvSpPr>
          <p:cNvPr id="107566" name="Rectangle 46"/>
          <p:cNvSpPr>
            <a:spLocks noChangeArrowheads="1"/>
          </p:cNvSpPr>
          <p:nvPr/>
        </p:nvSpPr>
        <p:spPr bwMode="gray">
          <a:xfrm>
            <a:off x="6477000" y="3124200"/>
            <a:ext cx="2209800" cy="304800"/>
          </a:xfrm>
          <a:prstGeom prst="rect">
            <a:avLst/>
          </a:prstGeom>
          <a:solidFill>
            <a:schemeClr val="bg2"/>
          </a:solidFill>
          <a:ln w="12700">
            <a:solidFill>
              <a:schemeClr val="tx1"/>
            </a:solidFill>
            <a:miter lim="800000"/>
            <a:headEnd/>
            <a:tailEnd/>
          </a:ln>
          <a:effectLst/>
        </p:spPr>
        <p:txBody>
          <a:bodyPr wrap="none" anchor="ctr"/>
          <a:lstStyle/>
          <a:p>
            <a:pPr algn="ctr"/>
            <a:r>
              <a:rPr lang="en-US" sz="1600">
                <a:solidFill>
                  <a:schemeClr val="bg1"/>
                </a:solidFill>
                <a:latin typeface="Arial" pitchFamily="34" charset="0"/>
              </a:rPr>
              <a:t>(Reserved)</a:t>
            </a:r>
            <a:endParaRPr lang="en-US" sz="2400" b="0">
              <a:solidFill>
                <a:schemeClr val="bg1"/>
              </a:solidFill>
              <a:latin typeface="Times New Roman" pitchFamily="18" charset="0"/>
            </a:endParaRPr>
          </a:p>
        </p:txBody>
      </p:sp>
      <p:sp>
        <p:nvSpPr>
          <p:cNvPr id="107567" name="Rectangle 47"/>
          <p:cNvSpPr>
            <a:spLocks noChangeArrowheads="1"/>
          </p:cNvSpPr>
          <p:nvPr/>
        </p:nvSpPr>
        <p:spPr bwMode="gray">
          <a:xfrm>
            <a:off x="6477000" y="3429000"/>
            <a:ext cx="2209800" cy="304800"/>
          </a:xfrm>
          <a:prstGeom prst="rect">
            <a:avLst/>
          </a:prstGeom>
          <a:solidFill>
            <a:schemeClr val="tx2"/>
          </a:solidFill>
          <a:ln w="12700">
            <a:solidFill>
              <a:schemeClr val="tx1"/>
            </a:solidFill>
            <a:miter lim="800000"/>
            <a:headEnd/>
            <a:tailEnd/>
          </a:ln>
          <a:effectLst/>
        </p:spPr>
        <p:txBody>
          <a:bodyPr wrap="none" anchor="ctr"/>
          <a:lstStyle/>
          <a:p>
            <a:pPr algn="ctr"/>
            <a:r>
              <a:rPr lang="en-US" sz="1600">
                <a:solidFill>
                  <a:schemeClr val="bg1"/>
                </a:solidFill>
                <a:latin typeface="Arial" pitchFamily="34" charset="0"/>
              </a:rPr>
              <a:t>Data Abort</a:t>
            </a:r>
            <a:endParaRPr lang="en-US" sz="1600">
              <a:solidFill>
                <a:schemeClr val="bg1"/>
              </a:solidFill>
            </a:endParaRPr>
          </a:p>
        </p:txBody>
      </p:sp>
      <p:sp>
        <p:nvSpPr>
          <p:cNvPr id="107568" name="Rectangle 48"/>
          <p:cNvSpPr>
            <a:spLocks noChangeArrowheads="1"/>
          </p:cNvSpPr>
          <p:nvPr/>
        </p:nvSpPr>
        <p:spPr bwMode="gray">
          <a:xfrm>
            <a:off x="6477000" y="3733800"/>
            <a:ext cx="2209800" cy="304800"/>
          </a:xfrm>
          <a:prstGeom prst="rect">
            <a:avLst/>
          </a:prstGeom>
          <a:solidFill>
            <a:schemeClr val="tx2"/>
          </a:solidFill>
          <a:ln w="12700">
            <a:solidFill>
              <a:schemeClr val="tx1"/>
            </a:solidFill>
            <a:miter lim="800000"/>
            <a:headEnd/>
            <a:tailEnd/>
          </a:ln>
          <a:effectLst/>
        </p:spPr>
        <p:txBody>
          <a:bodyPr wrap="none" anchor="ctr"/>
          <a:lstStyle/>
          <a:p>
            <a:pPr algn="ctr"/>
            <a:r>
              <a:rPr lang="en-US" sz="1600">
                <a:solidFill>
                  <a:schemeClr val="bg1"/>
                </a:solidFill>
                <a:latin typeface="Arial" pitchFamily="34" charset="0"/>
              </a:rPr>
              <a:t>Prefetch Abort</a:t>
            </a:r>
            <a:endParaRPr lang="en-US" sz="1600">
              <a:solidFill>
                <a:schemeClr val="bg1"/>
              </a:solidFill>
            </a:endParaRPr>
          </a:p>
        </p:txBody>
      </p:sp>
      <p:sp>
        <p:nvSpPr>
          <p:cNvPr id="107569" name="Rectangle 49"/>
          <p:cNvSpPr>
            <a:spLocks noChangeArrowheads="1"/>
          </p:cNvSpPr>
          <p:nvPr/>
        </p:nvSpPr>
        <p:spPr bwMode="gray">
          <a:xfrm>
            <a:off x="6477000" y="4038600"/>
            <a:ext cx="2209800" cy="304800"/>
          </a:xfrm>
          <a:prstGeom prst="rect">
            <a:avLst/>
          </a:prstGeom>
          <a:solidFill>
            <a:schemeClr val="tx2"/>
          </a:solidFill>
          <a:ln w="12700">
            <a:solidFill>
              <a:schemeClr val="tx1"/>
            </a:solidFill>
            <a:miter lim="800000"/>
            <a:headEnd/>
            <a:tailEnd/>
          </a:ln>
          <a:effectLst/>
        </p:spPr>
        <p:txBody>
          <a:bodyPr wrap="none" anchor="ctr"/>
          <a:lstStyle/>
          <a:p>
            <a:pPr algn="ctr"/>
            <a:r>
              <a:rPr lang="en-US" sz="1300">
                <a:solidFill>
                  <a:schemeClr val="bg1"/>
                </a:solidFill>
                <a:latin typeface="Arial" pitchFamily="34" charset="0"/>
              </a:rPr>
              <a:t>Software Interrupt</a:t>
            </a:r>
            <a:endParaRPr lang="en-US" sz="1300">
              <a:solidFill>
                <a:schemeClr val="bg1"/>
              </a:solidFill>
            </a:endParaRPr>
          </a:p>
        </p:txBody>
      </p:sp>
      <p:sp>
        <p:nvSpPr>
          <p:cNvPr id="107570" name="Rectangle 50"/>
          <p:cNvSpPr>
            <a:spLocks noChangeArrowheads="1"/>
          </p:cNvSpPr>
          <p:nvPr/>
        </p:nvSpPr>
        <p:spPr bwMode="gray">
          <a:xfrm>
            <a:off x="6477000" y="4343400"/>
            <a:ext cx="2209800" cy="304800"/>
          </a:xfrm>
          <a:prstGeom prst="rect">
            <a:avLst/>
          </a:prstGeom>
          <a:solidFill>
            <a:schemeClr val="tx2"/>
          </a:solidFill>
          <a:ln w="12700">
            <a:solidFill>
              <a:schemeClr val="tx1"/>
            </a:solidFill>
            <a:miter lim="800000"/>
            <a:headEnd/>
            <a:tailEnd/>
          </a:ln>
          <a:effectLst/>
        </p:spPr>
        <p:txBody>
          <a:bodyPr wrap="none" anchor="ctr"/>
          <a:lstStyle/>
          <a:p>
            <a:pPr algn="ctr"/>
            <a:r>
              <a:rPr lang="en-US" sz="1300">
                <a:solidFill>
                  <a:schemeClr val="bg1"/>
                </a:solidFill>
                <a:latin typeface="Arial" pitchFamily="34" charset="0"/>
              </a:rPr>
              <a:t>Undefined Instruction</a:t>
            </a:r>
            <a:endParaRPr lang="en-US" sz="1600">
              <a:solidFill>
                <a:schemeClr val="bg1"/>
              </a:solidFill>
            </a:endParaRPr>
          </a:p>
        </p:txBody>
      </p:sp>
      <p:sp>
        <p:nvSpPr>
          <p:cNvPr id="107571" name="Rectangle 51"/>
          <p:cNvSpPr>
            <a:spLocks noChangeArrowheads="1"/>
          </p:cNvSpPr>
          <p:nvPr/>
        </p:nvSpPr>
        <p:spPr bwMode="gray">
          <a:xfrm>
            <a:off x="6477000" y="4648200"/>
            <a:ext cx="2209800" cy="304800"/>
          </a:xfrm>
          <a:prstGeom prst="rect">
            <a:avLst/>
          </a:prstGeom>
          <a:solidFill>
            <a:schemeClr val="tx2"/>
          </a:solidFill>
          <a:ln w="12700">
            <a:solidFill>
              <a:schemeClr val="tx1"/>
            </a:solidFill>
            <a:miter lim="800000"/>
            <a:headEnd/>
            <a:tailEnd/>
          </a:ln>
          <a:effectLst/>
        </p:spPr>
        <p:txBody>
          <a:bodyPr wrap="none" anchor="ctr"/>
          <a:lstStyle/>
          <a:p>
            <a:pPr algn="ctr"/>
            <a:r>
              <a:rPr lang="en-US" sz="1600">
                <a:solidFill>
                  <a:schemeClr val="bg1"/>
                </a:solidFill>
                <a:latin typeface="Arial" pitchFamily="34" charset="0"/>
              </a:rPr>
              <a:t>Reset</a:t>
            </a:r>
            <a:endParaRPr lang="en-US" sz="1600">
              <a:solidFill>
                <a:schemeClr val="bg1"/>
              </a:solidFill>
            </a:endParaRPr>
          </a:p>
        </p:txBody>
      </p:sp>
      <p:grpSp>
        <p:nvGrpSpPr>
          <p:cNvPr id="2" name="Group 54"/>
          <p:cNvGrpSpPr>
            <a:grpSpLocks/>
          </p:cNvGrpSpPr>
          <p:nvPr/>
        </p:nvGrpSpPr>
        <p:grpSpPr bwMode="auto">
          <a:xfrm>
            <a:off x="5715000" y="2514600"/>
            <a:ext cx="596900" cy="2438400"/>
            <a:chOff x="3888" y="1296"/>
            <a:chExt cx="1384" cy="1536"/>
          </a:xfrm>
        </p:grpSpPr>
        <p:sp>
          <p:nvSpPr>
            <p:cNvPr id="107575" name="Rectangle 55"/>
            <p:cNvSpPr>
              <a:spLocks noChangeArrowheads="1"/>
            </p:cNvSpPr>
            <p:nvPr/>
          </p:nvSpPr>
          <p:spPr bwMode="gray">
            <a:xfrm>
              <a:off x="3888" y="1296"/>
              <a:ext cx="1384" cy="192"/>
            </a:xfrm>
            <a:prstGeom prst="rect">
              <a:avLst/>
            </a:prstGeom>
            <a:noFill/>
            <a:ln w="12700">
              <a:noFill/>
              <a:miter lim="800000"/>
              <a:headEnd/>
              <a:tailEnd/>
            </a:ln>
            <a:effectLst/>
          </p:spPr>
          <p:txBody>
            <a:bodyPr wrap="none" anchor="ctr"/>
            <a:lstStyle/>
            <a:p>
              <a:pPr algn="ctr"/>
              <a:r>
                <a:rPr lang="en-US" b="0">
                  <a:latin typeface="Arial" pitchFamily="34" charset="0"/>
                </a:rPr>
                <a:t>0x1C</a:t>
              </a:r>
              <a:endParaRPr lang="en-US" sz="2400" b="0">
                <a:latin typeface="Times New Roman" pitchFamily="18" charset="0"/>
              </a:endParaRPr>
            </a:p>
          </p:txBody>
        </p:sp>
        <p:sp>
          <p:nvSpPr>
            <p:cNvPr id="107576" name="Rectangle 56"/>
            <p:cNvSpPr>
              <a:spLocks noChangeArrowheads="1"/>
            </p:cNvSpPr>
            <p:nvPr/>
          </p:nvSpPr>
          <p:spPr bwMode="gray">
            <a:xfrm>
              <a:off x="3888" y="1488"/>
              <a:ext cx="1384" cy="192"/>
            </a:xfrm>
            <a:prstGeom prst="rect">
              <a:avLst/>
            </a:prstGeom>
            <a:noFill/>
            <a:ln w="12700">
              <a:noFill/>
              <a:miter lim="800000"/>
              <a:headEnd/>
              <a:tailEnd/>
            </a:ln>
            <a:effectLst/>
          </p:spPr>
          <p:txBody>
            <a:bodyPr wrap="none" anchor="ctr"/>
            <a:lstStyle/>
            <a:p>
              <a:pPr algn="ctr"/>
              <a:r>
                <a:rPr lang="en-US" b="0">
                  <a:latin typeface="Arial" pitchFamily="34" charset="0"/>
                </a:rPr>
                <a:t>0x18</a:t>
              </a:r>
              <a:endParaRPr lang="en-US" sz="1600"/>
            </a:p>
          </p:txBody>
        </p:sp>
        <p:sp>
          <p:nvSpPr>
            <p:cNvPr id="107577" name="Rectangle 57"/>
            <p:cNvSpPr>
              <a:spLocks noChangeArrowheads="1"/>
            </p:cNvSpPr>
            <p:nvPr/>
          </p:nvSpPr>
          <p:spPr bwMode="gray">
            <a:xfrm>
              <a:off x="3888" y="1680"/>
              <a:ext cx="1384" cy="192"/>
            </a:xfrm>
            <a:prstGeom prst="rect">
              <a:avLst/>
            </a:prstGeom>
            <a:noFill/>
            <a:ln w="12700">
              <a:noFill/>
              <a:miter lim="800000"/>
              <a:headEnd/>
              <a:tailEnd/>
            </a:ln>
            <a:effectLst/>
          </p:spPr>
          <p:txBody>
            <a:bodyPr wrap="none" anchor="ctr"/>
            <a:lstStyle/>
            <a:p>
              <a:pPr algn="ctr"/>
              <a:r>
                <a:rPr lang="en-US" b="0">
                  <a:latin typeface="Arial" pitchFamily="34" charset="0"/>
                </a:rPr>
                <a:t>0x14</a:t>
              </a:r>
              <a:endParaRPr lang="en-US" sz="2400" b="0">
                <a:latin typeface="Times New Roman" pitchFamily="18" charset="0"/>
              </a:endParaRPr>
            </a:p>
          </p:txBody>
        </p:sp>
        <p:sp>
          <p:nvSpPr>
            <p:cNvPr id="107578" name="Rectangle 58"/>
            <p:cNvSpPr>
              <a:spLocks noChangeArrowheads="1"/>
            </p:cNvSpPr>
            <p:nvPr/>
          </p:nvSpPr>
          <p:spPr bwMode="gray">
            <a:xfrm>
              <a:off x="3888" y="1872"/>
              <a:ext cx="1384" cy="192"/>
            </a:xfrm>
            <a:prstGeom prst="rect">
              <a:avLst/>
            </a:prstGeom>
            <a:noFill/>
            <a:ln w="12700">
              <a:noFill/>
              <a:miter lim="800000"/>
              <a:headEnd/>
              <a:tailEnd/>
            </a:ln>
            <a:effectLst/>
          </p:spPr>
          <p:txBody>
            <a:bodyPr wrap="none" anchor="ctr"/>
            <a:lstStyle/>
            <a:p>
              <a:pPr algn="ctr"/>
              <a:r>
                <a:rPr lang="en-US" b="0">
                  <a:latin typeface="Arial" pitchFamily="34" charset="0"/>
                </a:rPr>
                <a:t>0x10</a:t>
              </a:r>
            </a:p>
          </p:txBody>
        </p:sp>
        <p:sp>
          <p:nvSpPr>
            <p:cNvPr id="107579" name="Rectangle 59"/>
            <p:cNvSpPr>
              <a:spLocks noChangeArrowheads="1"/>
            </p:cNvSpPr>
            <p:nvPr/>
          </p:nvSpPr>
          <p:spPr bwMode="gray">
            <a:xfrm>
              <a:off x="3888" y="2064"/>
              <a:ext cx="1384" cy="192"/>
            </a:xfrm>
            <a:prstGeom prst="rect">
              <a:avLst/>
            </a:prstGeom>
            <a:noFill/>
            <a:ln w="12700">
              <a:noFill/>
              <a:miter lim="800000"/>
              <a:headEnd/>
              <a:tailEnd/>
            </a:ln>
            <a:effectLst/>
          </p:spPr>
          <p:txBody>
            <a:bodyPr wrap="none" anchor="ctr"/>
            <a:lstStyle/>
            <a:p>
              <a:pPr algn="ctr"/>
              <a:r>
                <a:rPr lang="en-US" b="0">
                  <a:latin typeface="Arial" pitchFamily="34" charset="0"/>
                </a:rPr>
                <a:t>0x0C</a:t>
              </a:r>
              <a:endParaRPr lang="en-US" sz="1600"/>
            </a:p>
          </p:txBody>
        </p:sp>
        <p:sp>
          <p:nvSpPr>
            <p:cNvPr id="107580" name="Rectangle 60"/>
            <p:cNvSpPr>
              <a:spLocks noChangeArrowheads="1"/>
            </p:cNvSpPr>
            <p:nvPr/>
          </p:nvSpPr>
          <p:spPr bwMode="gray">
            <a:xfrm>
              <a:off x="3888" y="2256"/>
              <a:ext cx="1384" cy="192"/>
            </a:xfrm>
            <a:prstGeom prst="rect">
              <a:avLst/>
            </a:prstGeom>
            <a:noFill/>
            <a:ln w="12700">
              <a:noFill/>
              <a:miter lim="800000"/>
              <a:headEnd/>
              <a:tailEnd/>
            </a:ln>
            <a:effectLst/>
          </p:spPr>
          <p:txBody>
            <a:bodyPr wrap="none" anchor="ctr"/>
            <a:lstStyle/>
            <a:p>
              <a:pPr algn="ctr"/>
              <a:r>
                <a:rPr lang="en-US" b="0">
                  <a:latin typeface="Arial" pitchFamily="34" charset="0"/>
                </a:rPr>
                <a:t>0x08</a:t>
              </a:r>
              <a:endParaRPr lang="en-US" sz="1300"/>
            </a:p>
          </p:txBody>
        </p:sp>
        <p:sp>
          <p:nvSpPr>
            <p:cNvPr id="107581" name="Rectangle 61"/>
            <p:cNvSpPr>
              <a:spLocks noChangeArrowheads="1"/>
            </p:cNvSpPr>
            <p:nvPr/>
          </p:nvSpPr>
          <p:spPr bwMode="gray">
            <a:xfrm>
              <a:off x="3888" y="2448"/>
              <a:ext cx="1384" cy="192"/>
            </a:xfrm>
            <a:prstGeom prst="rect">
              <a:avLst/>
            </a:prstGeom>
            <a:noFill/>
            <a:ln w="12700">
              <a:noFill/>
              <a:miter lim="800000"/>
              <a:headEnd/>
              <a:tailEnd/>
            </a:ln>
            <a:effectLst/>
          </p:spPr>
          <p:txBody>
            <a:bodyPr wrap="none" anchor="ctr"/>
            <a:lstStyle/>
            <a:p>
              <a:pPr algn="ctr"/>
              <a:r>
                <a:rPr lang="en-US" b="0">
                  <a:latin typeface="Arial" pitchFamily="34" charset="0"/>
                </a:rPr>
                <a:t>0x04</a:t>
              </a:r>
            </a:p>
          </p:txBody>
        </p:sp>
        <p:sp>
          <p:nvSpPr>
            <p:cNvPr id="107582" name="Rectangle 62"/>
            <p:cNvSpPr>
              <a:spLocks noChangeArrowheads="1"/>
            </p:cNvSpPr>
            <p:nvPr/>
          </p:nvSpPr>
          <p:spPr bwMode="gray">
            <a:xfrm>
              <a:off x="3888" y="2640"/>
              <a:ext cx="1384" cy="192"/>
            </a:xfrm>
            <a:prstGeom prst="rect">
              <a:avLst/>
            </a:prstGeom>
            <a:noFill/>
            <a:ln w="12700">
              <a:noFill/>
              <a:miter lim="800000"/>
              <a:headEnd/>
              <a:tailEnd/>
            </a:ln>
            <a:effectLst/>
          </p:spPr>
          <p:txBody>
            <a:bodyPr wrap="none" anchor="ctr"/>
            <a:lstStyle/>
            <a:p>
              <a:pPr algn="ctr"/>
              <a:r>
                <a:rPr lang="en-US" b="0">
                  <a:latin typeface="Arial" pitchFamily="34" charset="0"/>
                </a:rPr>
                <a:t>0x00</a:t>
              </a:r>
            </a:p>
          </p:txBody>
        </p:sp>
      </p:grpSp>
      <p:sp>
        <p:nvSpPr>
          <p:cNvPr id="107583" name="Line 63"/>
          <p:cNvSpPr>
            <a:spLocks noChangeShapeType="1"/>
          </p:cNvSpPr>
          <p:nvPr/>
        </p:nvSpPr>
        <p:spPr bwMode="auto">
          <a:xfrm flipH="1">
            <a:off x="8686800" y="1600200"/>
            <a:ext cx="0" cy="914400"/>
          </a:xfrm>
          <a:prstGeom prst="line">
            <a:avLst/>
          </a:prstGeom>
          <a:noFill/>
          <a:ln w="12700">
            <a:solidFill>
              <a:srgbClr val="000000"/>
            </a:solidFill>
            <a:prstDash val="dash"/>
            <a:round/>
            <a:headEnd type="none" w="sm" len="sm"/>
            <a:tailEnd type="none" w="sm" len="sm"/>
          </a:ln>
          <a:effectLst/>
        </p:spPr>
        <p:txBody>
          <a:bodyPr wrap="none" anchor="ctr"/>
          <a:lstStyle/>
          <a:p>
            <a:endParaRPr lang="en-IN"/>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6146"/>
          <p:cNvSpPr>
            <a:spLocks noGrp="1" noChangeArrowheads="1"/>
          </p:cNvSpPr>
          <p:nvPr>
            <p:ph type="title"/>
          </p:nvPr>
        </p:nvSpPr>
        <p:spPr>
          <a:noFill/>
          <a:ln/>
        </p:spPr>
        <p:txBody>
          <a:bodyPr lIns="92075" tIns="46038" rIns="92075" bIns="46038">
            <a:normAutofit fontScale="90000"/>
          </a:bodyPr>
          <a:lstStyle/>
          <a:p>
            <a:r>
              <a:rPr lang="en-US"/>
              <a:t>Development of the</a:t>
            </a:r>
            <a:br>
              <a:rPr lang="en-US"/>
            </a:br>
            <a:r>
              <a:rPr lang="en-US"/>
              <a:t>ARM Architecture</a:t>
            </a:r>
          </a:p>
        </p:txBody>
      </p:sp>
      <p:sp>
        <p:nvSpPr>
          <p:cNvPr id="250885" name="Rectangle 6149"/>
          <p:cNvSpPr>
            <a:spLocks noChangeArrowheads="1"/>
          </p:cNvSpPr>
          <p:nvPr/>
        </p:nvSpPr>
        <p:spPr bwMode="auto">
          <a:xfrm>
            <a:off x="2686050" y="2844800"/>
            <a:ext cx="1014413"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SA-110</a:t>
            </a:r>
          </a:p>
        </p:txBody>
      </p:sp>
      <p:sp>
        <p:nvSpPr>
          <p:cNvPr id="250886" name="Rectangle 6150"/>
          <p:cNvSpPr>
            <a:spLocks noChangeArrowheads="1"/>
          </p:cNvSpPr>
          <p:nvPr/>
        </p:nvSpPr>
        <p:spPr bwMode="auto">
          <a:xfrm>
            <a:off x="1414463" y="4978400"/>
            <a:ext cx="1219200" cy="355600"/>
          </a:xfrm>
          <a:prstGeom prst="rect">
            <a:avLst/>
          </a:prstGeom>
          <a:noFill/>
          <a:ln w="50800">
            <a:solidFill>
              <a:schemeClr val="bg2"/>
            </a:solidFill>
            <a:miter lim="800000"/>
            <a:headEnd/>
            <a:tailEnd/>
          </a:ln>
          <a:effectLst/>
        </p:spPr>
        <p:txBody>
          <a:bodyPr lIns="92075" tIns="46038" rIns="92075" bIns="46038">
            <a:spAutoFit/>
          </a:bodyPr>
          <a:lstStyle/>
          <a:p>
            <a:pPr>
              <a:spcBef>
                <a:spcPct val="50000"/>
              </a:spcBef>
            </a:pPr>
            <a:r>
              <a:rPr lang="en-US">
                <a:latin typeface="Arial" pitchFamily="34" charset="0"/>
              </a:rPr>
              <a:t>ARM7TDMI</a:t>
            </a:r>
          </a:p>
        </p:txBody>
      </p:sp>
      <p:sp>
        <p:nvSpPr>
          <p:cNvPr id="250888" name="AutoShape 6152"/>
          <p:cNvSpPr>
            <a:spLocks noChangeArrowheads="1"/>
          </p:cNvSpPr>
          <p:nvPr/>
        </p:nvSpPr>
        <p:spPr bwMode="auto">
          <a:xfrm>
            <a:off x="2963863" y="4140200"/>
            <a:ext cx="635000" cy="635000"/>
          </a:xfrm>
          <a:prstGeom prst="star16">
            <a:avLst>
              <a:gd name="adj" fmla="val 37500"/>
            </a:avLst>
          </a:prstGeom>
          <a:solidFill>
            <a:schemeClr val="folHlink"/>
          </a:solidFill>
          <a:ln w="50800">
            <a:solidFill>
              <a:schemeClr val="tx1"/>
            </a:solidFill>
            <a:miter lim="800000"/>
            <a:headEnd/>
            <a:tailEnd/>
          </a:ln>
          <a:effectLst/>
        </p:spPr>
        <p:txBody>
          <a:bodyPr wrap="none" anchor="ctr"/>
          <a:lstStyle/>
          <a:p>
            <a:endParaRPr lang="en-IN"/>
          </a:p>
        </p:txBody>
      </p:sp>
      <p:sp>
        <p:nvSpPr>
          <p:cNvPr id="250889" name="Rectangle 6153"/>
          <p:cNvSpPr>
            <a:spLocks noChangeArrowheads="1"/>
          </p:cNvSpPr>
          <p:nvPr/>
        </p:nvSpPr>
        <p:spPr bwMode="auto">
          <a:xfrm>
            <a:off x="2938463" y="4227513"/>
            <a:ext cx="685800" cy="4572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2400" b="0">
                <a:solidFill>
                  <a:schemeClr val="bg1"/>
                </a:solidFill>
                <a:latin typeface="Arial" pitchFamily="34" charset="0"/>
              </a:rPr>
              <a:t>4T</a:t>
            </a:r>
          </a:p>
        </p:txBody>
      </p:sp>
      <p:sp>
        <p:nvSpPr>
          <p:cNvPr id="250883" name="AutoShape 6147"/>
          <p:cNvSpPr>
            <a:spLocks noChangeArrowheads="1"/>
          </p:cNvSpPr>
          <p:nvPr/>
        </p:nvSpPr>
        <p:spPr bwMode="auto">
          <a:xfrm>
            <a:off x="492125" y="2108200"/>
            <a:ext cx="558800" cy="558800"/>
          </a:xfrm>
          <a:prstGeom prst="star16">
            <a:avLst>
              <a:gd name="adj" fmla="val 37500"/>
            </a:avLst>
          </a:prstGeom>
          <a:solidFill>
            <a:schemeClr val="folHlink"/>
          </a:solidFill>
          <a:ln w="50800">
            <a:solidFill>
              <a:schemeClr val="tx1"/>
            </a:solidFill>
            <a:miter lim="800000"/>
            <a:headEnd/>
            <a:tailEnd/>
          </a:ln>
          <a:effectLst/>
        </p:spPr>
        <p:txBody>
          <a:bodyPr wrap="none" anchor="ctr"/>
          <a:lstStyle/>
          <a:p>
            <a:endParaRPr lang="en-IN"/>
          </a:p>
        </p:txBody>
      </p:sp>
      <p:sp>
        <p:nvSpPr>
          <p:cNvPr id="250891" name="Rectangle 6155"/>
          <p:cNvSpPr>
            <a:spLocks noChangeArrowheads="1"/>
          </p:cNvSpPr>
          <p:nvPr/>
        </p:nvSpPr>
        <p:spPr bwMode="auto">
          <a:xfrm>
            <a:off x="500063" y="2152650"/>
            <a:ext cx="533400" cy="457200"/>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2400" b="0">
                <a:solidFill>
                  <a:schemeClr val="bg1"/>
                </a:solidFill>
                <a:latin typeface="Arial" pitchFamily="34" charset="0"/>
              </a:rPr>
              <a:t>1</a:t>
            </a:r>
          </a:p>
        </p:txBody>
      </p:sp>
      <p:sp>
        <p:nvSpPr>
          <p:cNvPr id="250896" name="Line 6160"/>
          <p:cNvSpPr>
            <a:spLocks noChangeShapeType="1"/>
          </p:cNvSpPr>
          <p:nvPr/>
        </p:nvSpPr>
        <p:spPr bwMode="auto">
          <a:xfrm>
            <a:off x="3978275" y="1790700"/>
            <a:ext cx="0" cy="4038600"/>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250898" name="Line 6162"/>
          <p:cNvSpPr>
            <a:spLocks noChangeShapeType="1"/>
          </p:cNvSpPr>
          <p:nvPr/>
        </p:nvSpPr>
        <p:spPr bwMode="auto">
          <a:xfrm>
            <a:off x="1547813" y="3987800"/>
            <a:ext cx="2209800" cy="0"/>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250900" name="Rectangle 6164"/>
          <p:cNvSpPr>
            <a:spLocks noChangeArrowheads="1"/>
          </p:cNvSpPr>
          <p:nvPr/>
        </p:nvSpPr>
        <p:spPr bwMode="auto">
          <a:xfrm>
            <a:off x="1414463" y="1866900"/>
            <a:ext cx="1193800" cy="1474788"/>
          </a:xfrm>
          <a:prstGeom prst="rect">
            <a:avLst/>
          </a:prstGeom>
          <a:noFill/>
          <a:ln w="9525">
            <a:noFill/>
            <a:miter lim="800000"/>
            <a:headEnd/>
            <a:tailEnd/>
          </a:ln>
          <a:effectLst/>
        </p:spPr>
        <p:txBody>
          <a:bodyPr lIns="92075" tIns="46038" rIns="92075" bIns="46038">
            <a:spAutoFit/>
          </a:bodyPr>
          <a:lstStyle/>
          <a:p>
            <a:pPr>
              <a:spcBef>
                <a:spcPct val="50000"/>
              </a:spcBef>
            </a:pPr>
            <a:r>
              <a:rPr lang="en-US" b="0">
                <a:latin typeface="Arial" pitchFamily="34" charset="0"/>
              </a:rPr>
              <a:t>Halfword and signed halfword / byte support</a:t>
            </a:r>
          </a:p>
          <a:p>
            <a:pPr>
              <a:spcBef>
                <a:spcPct val="50000"/>
              </a:spcBef>
            </a:pPr>
            <a:r>
              <a:rPr lang="en-US" b="0">
                <a:latin typeface="Arial" pitchFamily="34" charset="0"/>
              </a:rPr>
              <a:t>System mode</a:t>
            </a:r>
          </a:p>
        </p:txBody>
      </p:sp>
      <p:sp>
        <p:nvSpPr>
          <p:cNvPr id="250901" name="Rectangle 6165"/>
          <p:cNvSpPr>
            <a:spLocks noChangeArrowheads="1"/>
          </p:cNvSpPr>
          <p:nvPr/>
        </p:nvSpPr>
        <p:spPr bwMode="auto">
          <a:xfrm>
            <a:off x="1338263" y="4140200"/>
            <a:ext cx="1035050" cy="730250"/>
          </a:xfrm>
          <a:prstGeom prst="rect">
            <a:avLst/>
          </a:prstGeom>
          <a:noFill/>
          <a:ln w="9525">
            <a:noFill/>
            <a:miter lim="800000"/>
            <a:headEnd/>
            <a:tailEnd/>
          </a:ln>
          <a:effectLst/>
        </p:spPr>
        <p:txBody>
          <a:bodyPr lIns="92075" tIns="46038" rIns="92075" bIns="46038">
            <a:spAutoFit/>
          </a:bodyPr>
          <a:lstStyle/>
          <a:p>
            <a:pPr>
              <a:spcBef>
                <a:spcPct val="50000"/>
              </a:spcBef>
            </a:pPr>
            <a:r>
              <a:rPr lang="en-US" b="0">
                <a:latin typeface="Arial" pitchFamily="34" charset="0"/>
              </a:rPr>
              <a:t>Thumb instruction set</a:t>
            </a:r>
          </a:p>
        </p:txBody>
      </p:sp>
      <p:sp>
        <p:nvSpPr>
          <p:cNvPr id="250902" name="AutoShape 6166"/>
          <p:cNvSpPr>
            <a:spLocks noChangeArrowheads="1"/>
          </p:cNvSpPr>
          <p:nvPr/>
        </p:nvSpPr>
        <p:spPr bwMode="auto">
          <a:xfrm>
            <a:off x="492125" y="2933700"/>
            <a:ext cx="558800" cy="558800"/>
          </a:xfrm>
          <a:prstGeom prst="star16">
            <a:avLst>
              <a:gd name="adj" fmla="val 37500"/>
            </a:avLst>
          </a:prstGeom>
          <a:solidFill>
            <a:schemeClr val="folHlink"/>
          </a:solidFill>
          <a:ln w="50800">
            <a:solidFill>
              <a:schemeClr val="tx1"/>
            </a:solidFill>
            <a:miter lim="800000"/>
            <a:headEnd/>
            <a:tailEnd/>
          </a:ln>
          <a:effectLst/>
        </p:spPr>
        <p:txBody>
          <a:bodyPr wrap="none" lIns="92075" tIns="46038" rIns="92075" bIns="46038" anchor="ctr"/>
          <a:lstStyle/>
          <a:p>
            <a:pPr algn="ctr">
              <a:spcBef>
                <a:spcPct val="50000"/>
              </a:spcBef>
            </a:pPr>
            <a:r>
              <a:rPr lang="en-US" sz="2400" b="0">
                <a:solidFill>
                  <a:schemeClr val="bg1"/>
                </a:solidFill>
                <a:latin typeface="Arial" pitchFamily="34" charset="0"/>
              </a:rPr>
              <a:t>2</a:t>
            </a:r>
          </a:p>
        </p:txBody>
      </p:sp>
      <p:sp>
        <p:nvSpPr>
          <p:cNvPr id="250922" name="AutoShape 6186"/>
          <p:cNvSpPr>
            <a:spLocks noChangeArrowheads="1"/>
          </p:cNvSpPr>
          <p:nvPr/>
        </p:nvSpPr>
        <p:spPr bwMode="auto">
          <a:xfrm>
            <a:off x="3014663" y="1790700"/>
            <a:ext cx="558800" cy="558800"/>
          </a:xfrm>
          <a:prstGeom prst="star16">
            <a:avLst>
              <a:gd name="adj" fmla="val 37500"/>
            </a:avLst>
          </a:prstGeom>
          <a:solidFill>
            <a:schemeClr val="folHlink"/>
          </a:solidFill>
          <a:ln w="50800">
            <a:solidFill>
              <a:schemeClr val="tx1"/>
            </a:solidFill>
            <a:miter lim="800000"/>
            <a:headEnd/>
            <a:tailEnd/>
          </a:ln>
          <a:effectLst/>
        </p:spPr>
        <p:txBody>
          <a:bodyPr wrap="none" lIns="92075" tIns="46038" rIns="92075" bIns="46038" anchor="ctr"/>
          <a:lstStyle/>
          <a:p>
            <a:pPr algn="ctr">
              <a:spcBef>
                <a:spcPct val="50000"/>
              </a:spcBef>
            </a:pPr>
            <a:r>
              <a:rPr lang="en-US" sz="2400" b="0">
                <a:solidFill>
                  <a:schemeClr val="bg1"/>
                </a:solidFill>
                <a:latin typeface="Arial" pitchFamily="34" charset="0"/>
              </a:rPr>
              <a:t>4</a:t>
            </a:r>
          </a:p>
        </p:txBody>
      </p:sp>
      <p:sp>
        <p:nvSpPr>
          <p:cNvPr id="250923" name="Rectangle 6187"/>
          <p:cNvSpPr>
            <a:spLocks noChangeArrowheads="1"/>
          </p:cNvSpPr>
          <p:nvPr/>
        </p:nvSpPr>
        <p:spPr bwMode="auto">
          <a:xfrm>
            <a:off x="2709863" y="4978400"/>
            <a:ext cx="1193800" cy="355600"/>
          </a:xfrm>
          <a:prstGeom prst="rect">
            <a:avLst/>
          </a:prstGeom>
          <a:noFill/>
          <a:ln w="50800">
            <a:solidFill>
              <a:schemeClr val="bg2"/>
            </a:solidFill>
            <a:miter lim="800000"/>
            <a:headEnd/>
            <a:tailEnd/>
          </a:ln>
          <a:effectLst/>
        </p:spPr>
        <p:txBody>
          <a:bodyPr lIns="92075" tIns="46038" rIns="92075" bIns="46038">
            <a:spAutoFit/>
          </a:bodyPr>
          <a:lstStyle/>
          <a:p>
            <a:pPr>
              <a:spcBef>
                <a:spcPct val="50000"/>
              </a:spcBef>
            </a:pPr>
            <a:r>
              <a:rPr lang="en-US">
                <a:latin typeface="Arial" pitchFamily="34" charset="0"/>
              </a:rPr>
              <a:t>ARM9TDMI</a:t>
            </a:r>
          </a:p>
        </p:txBody>
      </p:sp>
      <p:sp>
        <p:nvSpPr>
          <p:cNvPr id="250924" name="Rectangle 6188"/>
          <p:cNvSpPr>
            <a:spLocks noChangeArrowheads="1"/>
          </p:cNvSpPr>
          <p:nvPr/>
        </p:nvSpPr>
        <p:spPr bwMode="auto">
          <a:xfrm>
            <a:off x="2686050" y="3302000"/>
            <a:ext cx="1014413"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SA-1110</a:t>
            </a:r>
          </a:p>
        </p:txBody>
      </p:sp>
      <p:sp>
        <p:nvSpPr>
          <p:cNvPr id="250925" name="Rectangle 6189"/>
          <p:cNvSpPr>
            <a:spLocks noChangeArrowheads="1"/>
          </p:cNvSpPr>
          <p:nvPr/>
        </p:nvSpPr>
        <p:spPr bwMode="auto">
          <a:xfrm>
            <a:off x="1414463" y="5446713"/>
            <a:ext cx="1219200"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ARM720T</a:t>
            </a:r>
          </a:p>
        </p:txBody>
      </p:sp>
      <p:sp>
        <p:nvSpPr>
          <p:cNvPr id="250926" name="Rectangle 6190"/>
          <p:cNvSpPr>
            <a:spLocks noChangeArrowheads="1"/>
          </p:cNvSpPr>
          <p:nvPr/>
        </p:nvSpPr>
        <p:spPr bwMode="auto">
          <a:xfrm>
            <a:off x="2709863" y="5446713"/>
            <a:ext cx="1193800"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ARM940T</a:t>
            </a:r>
          </a:p>
        </p:txBody>
      </p:sp>
      <p:sp>
        <p:nvSpPr>
          <p:cNvPr id="250931" name="Rectangle 6195"/>
          <p:cNvSpPr>
            <a:spLocks noChangeArrowheads="1"/>
          </p:cNvSpPr>
          <p:nvPr/>
        </p:nvSpPr>
        <p:spPr bwMode="auto">
          <a:xfrm>
            <a:off x="4065588" y="1663700"/>
            <a:ext cx="1273175" cy="1049338"/>
          </a:xfrm>
          <a:prstGeom prst="rect">
            <a:avLst/>
          </a:prstGeom>
          <a:noFill/>
          <a:ln w="9525">
            <a:noFill/>
            <a:miter lim="800000"/>
            <a:headEnd/>
            <a:tailEnd/>
          </a:ln>
          <a:effectLst/>
        </p:spPr>
        <p:txBody>
          <a:bodyPr lIns="92075" tIns="46038" rIns="92075" bIns="46038">
            <a:spAutoFit/>
          </a:bodyPr>
          <a:lstStyle/>
          <a:p>
            <a:pPr>
              <a:spcBef>
                <a:spcPct val="50000"/>
              </a:spcBef>
            </a:pPr>
            <a:r>
              <a:rPr lang="en-US" b="0">
                <a:latin typeface="Arial" pitchFamily="34" charset="0"/>
              </a:rPr>
              <a:t>Improved ARM/Thumb Interworking</a:t>
            </a:r>
          </a:p>
          <a:p>
            <a:pPr>
              <a:spcBef>
                <a:spcPct val="50000"/>
              </a:spcBef>
            </a:pPr>
            <a:r>
              <a:rPr lang="en-US" b="0">
                <a:latin typeface="Arial" pitchFamily="34" charset="0"/>
              </a:rPr>
              <a:t>CLZ </a:t>
            </a:r>
          </a:p>
        </p:txBody>
      </p:sp>
      <p:sp>
        <p:nvSpPr>
          <p:cNvPr id="250934" name="AutoShape 6198"/>
          <p:cNvSpPr>
            <a:spLocks noChangeArrowheads="1"/>
          </p:cNvSpPr>
          <p:nvPr/>
        </p:nvSpPr>
        <p:spPr bwMode="auto">
          <a:xfrm>
            <a:off x="5184775" y="1624013"/>
            <a:ext cx="755650" cy="755650"/>
          </a:xfrm>
          <a:prstGeom prst="star16">
            <a:avLst>
              <a:gd name="adj" fmla="val 37500"/>
            </a:avLst>
          </a:prstGeom>
          <a:solidFill>
            <a:schemeClr val="folHlink"/>
          </a:solidFill>
          <a:ln w="50800">
            <a:solidFill>
              <a:schemeClr val="tx1"/>
            </a:solidFill>
            <a:miter lim="800000"/>
            <a:headEnd/>
            <a:tailEnd/>
          </a:ln>
          <a:effectLst/>
        </p:spPr>
        <p:txBody>
          <a:bodyPr wrap="none" anchor="ctr"/>
          <a:lstStyle/>
          <a:p>
            <a:pPr algn="ctr"/>
            <a:r>
              <a:rPr lang="en-GB" sz="2000">
                <a:solidFill>
                  <a:schemeClr val="bg1"/>
                </a:solidFill>
                <a:latin typeface="Arial" pitchFamily="34" charset="0"/>
              </a:rPr>
              <a:t>5TE</a:t>
            </a:r>
          </a:p>
        </p:txBody>
      </p:sp>
      <p:sp>
        <p:nvSpPr>
          <p:cNvPr id="250936" name="Rectangle 6200"/>
          <p:cNvSpPr>
            <a:spLocks noChangeArrowheads="1"/>
          </p:cNvSpPr>
          <p:nvPr/>
        </p:nvSpPr>
        <p:spPr bwMode="auto">
          <a:xfrm>
            <a:off x="4065588" y="2874963"/>
            <a:ext cx="1606550" cy="1049337"/>
          </a:xfrm>
          <a:prstGeom prst="rect">
            <a:avLst/>
          </a:prstGeom>
          <a:noFill/>
          <a:ln w="9525">
            <a:noFill/>
            <a:miter lim="800000"/>
            <a:headEnd/>
            <a:tailEnd/>
          </a:ln>
          <a:effectLst/>
        </p:spPr>
        <p:txBody>
          <a:bodyPr lIns="92075" tIns="46038" rIns="92075" bIns="46038">
            <a:spAutoFit/>
          </a:bodyPr>
          <a:lstStyle/>
          <a:p>
            <a:pPr>
              <a:spcBef>
                <a:spcPct val="50000"/>
              </a:spcBef>
            </a:pPr>
            <a:r>
              <a:rPr lang="en-US" b="0">
                <a:latin typeface="Arial" pitchFamily="34" charset="0"/>
              </a:rPr>
              <a:t>Saturated maths</a:t>
            </a:r>
          </a:p>
          <a:p>
            <a:pPr>
              <a:spcBef>
                <a:spcPct val="50000"/>
              </a:spcBef>
            </a:pPr>
            <a:r>
              <a:rPr lang="en-US" b="0">
                <a:latin typeface="Arial" pitchFamily="34" charset="0"/>
              </a:rPr>
              <a:t>DSP multiply-accumulate instructions</a:t>
            </a:r>
          </a:p>
        </p:txBody>
      </p:sp>
      <p:sp>
        <p:nvSpPr>
          <p:cNvPr id="250940" name="Rectangle 6204"/>
          <p:cNvSpPr>
            <a:spLocks noChangeArrowheads="1"/>
          </p:cNvSpPr>
          <p:nvPr/>
        </p:nvSpPr>
        <p:spPr bwMode="auto">
          <a:xfrm>
            <a:off x="4111625" y="4514850"/>
            <a:ext cx="1193800"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XScale</a:t>
            </a:r>
          </a:p>
        </p:txBody>
      </p:sp>
      <p:sp>
        <p:nvSpPr>
          <p:cNvPr id="250941" name="Rectangle 6205"/>
          <p:cNvSpPr>
            <a:spLocks noChangeArrowheads="1"/>
          </p:cNvSpPr>
          <p:nvPr/>
        </p:nvSpPr>
        <p:spPr bwMode="auto">
          <a:xfrm>
            <a:off x="4111625" y="4043363"/>
            <a:ext cx="1193800"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ARM1020E</a:t>
            </a:r>
          </a:p>
        </p:txBody>
      </p:sp>
      <p:sp>
        <p:nvSpPr>
          <p:cNvPr id="250943" name="Rectangle 6207"/>
          <p:cNvSpPr>
            <a:spLocks noChangeArrowheads="1"/>
          </p:cNvSpPr>
          <p:nvPr/>
        </p:nvSpPr>
        <p:spPr bwMode="auto">
          <a:xfrm>
            <a:off x="4111625" y="4986338"/>
            <a:ext cx="1241425"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ARM9E-S</a:t>
            </a:r>
          </a:p>
        </p:txBody>
      </p:sp>
      <p:sp>
        <p:nvSpPr>
          <p:cNvPr id="250944" name="Rectangle 6208"/>
          <p:cNvSpPr>
            <a:spLocks noChangeArrowheads="1"/>
          </p:cNvSpPr>
          <p:nvPr/>
        </p:nvSpPr>
        <p:spPr bwMode="auto">
          <a:xfrm>
            <a:off x="4111625" y="5446713"/>
            <a:ext cx="1241425"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ARM966E-S</a:t>
            </a:r>
          </a:p>
        </p:txBody>
      </p:sp>
      <p:sp>
        <p:nvSpPr>
          <p:cNvPr id="250945" name="AutoShape 6209"/>
          <p:cNvSpPr>
            <a:spLocks noChangeArrowheads="1"/>
          </p:cNvSpPr>
          <p:nvPr/>
        </p:nvSpPr>
        <p:spPr bwMode="auto">
          <a:xfrm>
            <a:off x="492125" y="3746500"/>
            <a:ext cx="558800" cy="558800"/>
          </a:xfrm>
          <a:prstGeom prst="star16">
            <a:avLst>
              <a:gd name="adj" fmla="val 37500"/>
            </a:avLst>
          </a:prstGeom>
          <a:solidFill>
            <a:schemeClr val="folHlink"/>
          </a:solidFill>
          <a:ln w="50800">
            <a:solidFill>
              <a:schemeClr val="tx1"/>
            </a:solidFill>
            <a:miter lim="800000"/>
            <a:headEnd/>
            <a:tailEnd/>
          </a:ln>
          <a:effectLst/>
        </p:spPr>
        <p:txBody>
          <a:bodyPr wrap="none" lIns="92075" tIns="46038" rIns="92075" bIns="46038" anchor="ctr"/>
          <a:lstStyle/>
          <a:p>
            <a:pPr algn="ctr">
              <a:spcBef>
                <a:spcPct val="50000"/>
              </a:spcBef>
            </a:pPr>
            <a:r>
              <a:rPr lang="en-US" sz="2400" b="0">
                <a:solidFill>
                  <a:schemeClr val="bg1"/>
                </a:solidFill>
                <a:latin typeface="Arial" pitchFamily="34" charset="0"/>
              </a:rPr>
              <a:t>3</a:t>
            </a:r>
          </a:p>
        </p:txBody>
      </p:sp>
      <p:sp>
        <p:nvSpPr>
          <p:cNvPr id="250947" name="Line 6211"/>
          <p:cNvSpPr>
            <a:spLocks noChangeShapeType="1"/>
          </p:cNvSpPr>
          <p:nvPr/>
        </p:nvSpPr>
        <p:spPr bwMode="auto">
          <a:xfrm>
            <a:off x="1343025" y="1790700"/>
            <a:ext cx="0" cy="4038600"/>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250948" name="Rectangle 6212"/>
          <p:cNvSpPr>
            <a:spLocks noChangeArrowheads="1"/>
          </p:cNvSpPr>
          <p:nvPr/>
        </p:nvSpPr>
        <p:spPr bwMode="auto">
          <a:xfrm>
            <a:off x="147638" y="4610100"/>
            <a:ext cx="1233487" cy="517525"/>
          </a:xfrm>
          <a:prstGeom prst="rect">
            <a:avLst/>
          </a:prstGeom>
          <a:noFill/>
          <a:ln w="9525">
            <a:noFill/>
            <a:miter lim="800000"/>
            <a:headEnd/>
            <a:tailEnd/>
          </a:ln>
          <a:effectLst/>
        </p:spPr>
        <p:txBody>
          <a:bodyPr lIns="92075" tIns="46038" rIns="92075" bIns="46038">
            <a:spAutoFit/>
          </a:bodyPr>
          <a:lstStyle/>
          <a:p>
            <a:pPr>
              <a:spcBef>
                <a:spcPct val="50000"/>
              </a:spcBef>
            </a:pPr>
            <a:r>
              <a:rPr lang="en-US" b="0">
                <a:latin typeface="Arial" pitchFamily="34" charset="0"/>
              </a:rPr>
              <a:t>Early ARM architectures</a:t>
            </a:r>
          </a:p>
        </p:txBody>
      </p:sp>
      <p:sp>
        <p:nvSpPr>
          <p:cNvPr id="250949" name="Rectangle 6213"/>
          <p:cNvSpPr>
            <a:spLocks noChangeArrowheads="1"/>
          </p:cNvSpPr>
          <p:nvPr/>
        </p:nvSpPr>
        <p:spPr bwMode="auto">
          <a:xfrm>
            <a:off x="6180138" y="2838450"/>
            <a:ext cx="1255712"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ARM9EJ-S</a:t>
            </a:r>
          </a:p>
        </p:txBody>
      </p:sp>
      <p:sp>
        <p:nvSpPr>
          <p:cNvPr id="250950" name="AutoShape 6214"/>
          <p:cNvSpPr>
            <a:spLocks noChangeArrowheads="1"/>
          </p:cNvSpPr>
          <p:nvPr/>
        </p:nvSpPr>
        <p:spPr bwMode="auto">
          <a:xfrm>
            <a:off x="7777163" y="1790700"/>
            <a:ext cx="814387" cy="749300"/>
          </a:xfrm>
          <a:prstGeom prst="star16">
            <a:avLst>
              <a:gd name="adj" fmla="val 37500"/>
            </a:avLst>
          </a:prstGeom>
          <a:solidFill>
            <a:schemeClr val="folHlink"/>
          </a:solidFill>
          <a:ln w="50800">
            <a:solidFill>
              <a:schemeClr val="tx1"/>
            </a:solidFill>
            <a:miter lim="800000"/>
            <a:headEnd/>
            <a:tailEnd/>
          </a:ln>
          <a:effectLst/>
        </p:spPr>
        <p:txBody>
          <a:bodyPr wrap="none" lIns="92075" tIns="46038" rIns="92075" bIns="46038" anchor="ctr"/>
          <a:lstStyle/>
          <a:p>
            <a:pPr algn="ctr">
              <a:spcBef>
                <a:spcPct val="50000"/>
              </a:spcBef>
            </a:pPr>
            <a:r>
              <a:rPr lang="en-US" sz="1800">
                <a:solidFill>
                  <a:schemeClr val="bg1"/>
                </a:solidFill>
                <a:latin typeface="Arial" pitchFamily="34" charset="0"/>
              </a:rPr>
              <a:t>5TEJ</a:t>
            </a:r>
            <a:endParaRPr lang="en-US" sz="1800" b="0">
              <a:solidFill>
                <a:schemeClr val="bg1"/>
              </a:solidFill>
              <a:latin typeface="Arial" pitchFamily="34" charset="0"/>
            </a:endParaRPr>
          </a:p>
        </p:txBody>
      </p:sp>
      <p:sp>
        <p:nvSpPr>
          <p:cNvPr id="250952" name="Line 6216"/>
          <p:cNvSpPr>
            <a:spLocks noChangeShapeType="1"/>
          </p:cNvSpPr>
          <p:nvPr/>
        </p:nvSpPr>
        <p:spPr bwMode="auto">
          <a:xfrm>
            <a:off x="6097588" y="1790700"/>
            <a:ext cx="0" cy="4038600"/>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250953" name="Rectangle 6217"/>
          <p:cNvSpPr>
            <a:spLocks noChangeArrowheads="1"/>
          </p:cNvSpPr>
          <p:nvPr/>
        </p:nvSpPr>
        <p:spPr bwMode="auto">
          <a:xfrm>
            <a:off x="6180138" y="3319463"/>
            <a:ext cx="1255712"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ARM7EJ-S</a:t>
            </a:r>
          </a:p>
        </p:txBody>
      </p:sp>
      <p:sp>
        <p:nvSpPr>
          <p:cNvPr id="250954" name="Rectangle 6218"/>
          <p:cNvSpPr>
            <a:spLocks noChangeArrowheads="1"/>
          </p:cNvSpPr>
          <p:nvPr/>
        </p:nvSpPr>
        <p:spPr bwMode="auto">
          <a:xfrm>
            <a:off x="7581900" y="2838450"/>
            <a:ext cx="1447800"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ARM926EJ-S</a:t>
            </a:r>
          </a:p>
        </p:txBody>
      </p:sp>
      <p:sp>
        <p:nvSpPr>
          <p:cNvPr id="250955" name="Rectangle 6219"/>
          <p:cNvSpPr>
            <a:spLocks noChangeArrowheads="1"/>
          </p:cNvSpPr>
          <p:nvPr/>
        </p:nvSpPr>
        <p:spPr bwMode="auto">
          <a:xfrm>
            <a:off x="6094413" y="1790700"/>
            <a:ext cx="1892300" cy="836613"/>
          </a:xfrm>
          <a:prstGeom prst="rect">
            <a:avLst/>
          </a:prstGeom>
          <a:noFill/>
          <a:ln w="9525">
            <a:noFill/>
            <a:miter lim="800000"/>
            <a:headEnd/>
            <a:tailEnd/>
          </a:ln>
          <a:effectLst/>
        </p:spPr>
        <p:txBody>
          <a:bodyPr lIns="92075" tIns="46038" rIns="92075" bIns="46038">
            <a:spAutoFit/>
          </a:bodyPr>
          <a:lstStyle/>
          <a:p>
            <a:pPr>
              <a:spcBef>
                <a:spcPct val="50000"/>
              </a:spcBef>
            </a:pPr>
            <a:r>
              <a:rPr lang="en-US" b="0">
                <a:latin typeface="Arial" pitchFamily="34" charset="0"/>
              </a:rPr>
              <a:t>Jazelle</a:t>
            </a:r>
          </a:p>
          <a:p>
            <a:pPr>
              <a:spcBef>
                <a:spcPct val="50000"/>
              </a:spcBef>
            </a:pPr>
            <a:r>
              <a:rPr lang="en-US" b="0">
                <a:latin typeface="Arial" pitchFamily="34" charset="0"/>
              </a:rPr>
              <a:t>Java bytecode</a:t>
            </a:r>
            <a:br>
              <a:rPr lang="en-US" b="0">
                <a:latin typeface="Arial" pitchFamily="34" charset="0"/>
              </a:rPr>
            </a:br>
            <a:r>
              <a:rPr lang="en-US" b="0">
                <a:latin typeface="Arial" pitchFamily="34" charset="0"/>
              </a:rPr>
              <a:t>execution</a:t>
            </a:r>
          </a:p>
        </p:txBody>
      </p:sp>
      <p:sp>
        <p:nvSpPr>
          <p:cNvPr id="250957" name="Line 6221"/>
          <p:cNvSpPr>
            <a:spLocks noChangeShapeType="1"/>
          </p:cNvSpPr>
          <p:nvPr/>
        </p:nvSpPr>
        <p:spPr bwMode="auto">
          <a:xfrm flipV="1">
            <a:off x="6229350" y="3857625"/>
            <a:ext cx="2738438" cy="28575"/>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250959" name="AutoShape 6223"/>
          <p:cNvSpPr>
            <a:spLocks noChangeArrowheads="1"/>
          </p:cNvSpPr>
          <p:nvPr/>
        </p:nvSpPr>
        <p:spPr bwMode="auto">
          <a:xfrm>
            <a:off x="8147050" y="3971925"/>
            <a:ext cx="814388" cy="749300"/>
          </a:xfrm>
          <a:prstGeom prst="star16">
            <a:avLst>
              <a:gd name="adj" fmla="val 37500"/>
            </a:avLst>
          </a:prstGeom>
          <a:solidFill>
            <a:schemeClr val="folHlink"/>
          </a:solidFill>
          <a:ln w="50800">
            <a:solidFill>
              <a:schemeClr val="tx1"/>
            </a:solidFill>
            <a:miter lim="800000"/>
            <a:headEnd/>
            <a:tailEnd/>
          </a:ln>
          <a:effectLst/>
        </p:spPr>
        <p:txBody>
          <a:bodyPr wrap="none" lIns="92075" tIns="46038" rIns="92075" bIns="46038" anchor="ctr"/>
          <a:lstStyle/>
          <a:p>
            <a:pPr algn="ctr">
              <a:spcBef>
                <a:spcPct val="50000"/>
              </a:spcBef>
            </a:pPr>
            <a:r>
              <a:rPr lang="en-US" sz="2400">
                <a:solidFill>
                  <a:schemeClr val="bg1"/>
                </a:solidFill>
                <a:latin typeface="Arial" pitchFamily="34" charset="0"/>
              </a:rPr>
              <a:t>6</a:t>
            </a:r>
            <a:endParaRPr lang="en-US" sz="2400" b="0">
              <a:solidFill>
                <a:schemeClr val="bg1"/>
              </a:solidFill>
              <a:latin typeface="Arial" pitchFamily="34" charset="0"/>
            </a:endParaRPr>
          </a:p>
        </p:txBody>
      </p:sp>
      <p:sp>
        <p:nvSpPr>
          <p:cNvPr id="250960" name="Rectangle 6224"/>
          <p:cNvSpPr>
            <a:spLocks noChangeArrowheads="1"/>
          </p:cNvSpPr>
          <p:nvPr/>
        </p:nvSpPr>
        <p:spPr bwMode="auto">
          <a:xfrm>
            <a:off x="7580313" y="5446713"/>
            <a:ext cx="1449387"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ARM1136EJ-S</a:t>
            </a:r>
          </a:p>
        </p:txBody>
      </p:sp>
      <p:sp>
        <p:nvSpPr>
          <p:cNvPr id="250961" name="Rectangle 6225"/>
          <p:cNvSpPr>
            <a:spLocks noChangeArrowheads="1"/>
          </p:cNvSpPr>
          <p:nvPr/>
        </p:nvSpPr>
        <p:spPr bwMode="auto">
          <a:xfrm>
            <a:off x="7581900" y="3319463"/>
            <a:ext cx="1447800" cy="355600"/>
          </a:xfrm>
          <a:prstGeom prst="rect">
            <a:avLst/>
          </a:prstGeom>
          <a:noFill/>
          <a:ln w="50800">
            <a:solidFill>
              <a:schemeClr val="bg2"/>
            </a:solidFill>
            <a:miter lim="800000"/>
            <a:headEnd/>
            <a:tailEnd/>
          </a:ln>
          <a:effectLst/>
        </p:spPr>
        <p:txBody>
          <a:bodyPr lIns="92075" tIns="46038" rIns="92075" bIns="46038">
            <a:spAutoFit/>
          </a:bodyPr>
          <a:lstStyle/>
          <a:p>
            <a:pPr algn="ctr">
              <a:spcBef>
                <a:spcPct val="50000"/>
              </a:spcBef>
            </a:pPr>
            <a:r>
              <a:rPr lang="en-US">
                <a:latin typeface="Arial" pitchFamily="34" charset="0"/>
              </a:rPr>
              <a:t>ARM1026EJ-S</a:t>
            </a:r>
          </a:p>
        </p:txBody>
      </p:sp>
      <p:sp>
        <p:nvSpPr>
          <p:cNvPr id="250962" name="Rectangle 6226"/>
          <p:cNvSpPr>
            <a:spLocks noChangeArrowheads="1"/>
          </p:cNvSpPr>
          <p:nvPr/>
        </p:nvSpPr>
        <p:spPr bwMode="auto">
          <a:xfrm>
            <a:off x="6094413" y="4032250"/>
            <a:ext cx="1892300" cy="1687513"/>
          </a:xfrm>
          <a:prstGeom prst="rect">
            <a:avLst/>
          </a:prstGeom>
          <a:noFill/>
          <a:ln w="9525">
            <a:noFill/>
            <a:miter lim="800000"/>
            <a:headEnd/>
            <a:tailEnd/>
          </a:ln>
          <a:effectLst/>
        </p:spPr>
        <p:txBody>
          <a:bodyPr lIns="92075" tIns="46038" rIns="92075" bIns="46038">
            <a:spAutoFit/>
          </a:bodyPr>
          <a:lstStyle/>
          <a:p>
            <a:pPr>
              <a:spcBef>
                <a:spcPct val="50000"/>
              </a:spcBef>
            </a:pPr>
            <a:r>
              <a:rPr lang="en-US" b="0">
                <a:latin typeface="Arial" pitchFamily="34" charset="0"/>
              </a:rPr>
              <a:t>SIMD Instructions</a:t>
            </a:r>
          </a:p>
          <a:p>
            <a:pPr>
              <a:spcBef>
                <a:spcPct val="50000"/>
              </a:spcBef>
            </a:pPr>
            <a:r>
              <a:rPr lang="en-US" b="0">
                <a:latin typeface="Arial" pitchFamily="34" charset="0"/>
              </a:rPr>
              <a:t>Multi-processing</a:t>
            </a:r>
          </a:p>
          <a:p>
            <a:pPr>
              <a:spcBef>
                <a:spcPct val="50000"/>
              </a:spcBef>
            </a:pPr>
            <a:r>
              <a:rPr lang="en-US" b="0">
                <a:latin typeface="Arial" pitchFamily="34" charset="0"/>
              </a:rPr>
              <a:t>V6 Memory architecture (VMSA)</a:t>
            </a:r>
          </a:p>
          <a:p>
            <a:pPr>
              <a:spcBef>
                <a:spcPct val="50000"/>
              </a:spcBef>
            </a:pPr>
            <a:r>
              <a:rPr lang="en-US" b="0">
                <a:latin typeface="Arial" pitchFamily="34" charset="0"/>
              </a:rPr>
              <a:t>Unaligned data support</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9" name="Rectangle 11"/>
          <p:cNvSpPr>
            <a:spLocks noGrp="1" noChangeArrowheads="1"/>
          </p:cNvSpPr>
          <p:nvPr>
            <p:ph type="title"/>
          </p:nvPr>
        </p:nvSpPr>
        <p:spPr/>
        <p:txBody>
          <a:bodyPr/>
          <a:lstStyle/>
          <a:p>
            <a:r>
              <a:rPr lang="en-US"/>
              <a:t>Conditional Execution and Flags</a:t>
            </a:r>
          </a:p>
        </p:txBody>
      </p:sp>
      <p:sp>
        <p:nvSpPr>
          <p:cNvPr id="324610" name="Rectangle 2"/>
          <p:cNvSpPr>
            <a:spLocks noGrp="1" noChangeArrowheads="1"/>
          </p:cNvSpPr>
          <p:nvPr>
            <p:ph idx="1"/>
          </p:nvPr>
        </p:nvSpPr>
        <p:spPr/>
        <p:txBody>
          <a:bodyPr>
            <a:normAutofit fontScale="85000" lnSpcReduction="20000"/>
          </a:bodyPr>
          <a:lstStyle/>
          <a:p>
            <a:r>
              <a:rPr lang="en-US" dirty="0"/>
              <a:t>ARM instructions can be made to execute conditionally by </a:t>
            </a:r>
            <a:r>
              <a:rPr lang="en-US" dirty="0" err="1"/>
              <a:t>postfixing</a:t>
            </a:r>
            <a:r>
              <a:rPr lang="en-US" dirty="0"/>
              <a:t> them with the appropriate condition code field.</a:t>
            </a:r>
          </a:p>
          <a:p>
            <a:pPr lvl="1"/>
            <a:r>
              <a:rPr lang="en-US" dirty="0"/>
              <a:t>This improves code density </a:t>
            </a:r>
            <a:r>
              <a:rPr lang="en-US" i="1" dirty="0"/>
              <a:t>and</a:t>
            </a:r>
            <a:r>
              <a:rPr lang="en-US" dirty="0"/>
              <a:t> performance by reducing the number of forward branch instructions.</a:t>
            </a:r>
          </a:p>
          <a:p>
            <a:pPr lvl="1">
              <a:buFont typeface="Wingdings" pitchFamily="2" charset="2"/>
              <a:buNone/>
            </a:pPr>
            <a:r>
              <a:rPr lang="en-US" sz="1400" b="1" dirty="0">
                <a:solidFill>
                  <a:schemeClr val="hlink"/>
                </a:solidFill>
                <a:latin typeface="Courier New" pitchFamily="49" charset="0"/>
              </a:rPr>
              <a:t>    </a:t>
            </a:r>
            <a:r>
              <a:rPr lang="en-US" sz="1400" b="1" dirty="0">
                <a:solidFill>
                  <a:srgbClr val="FF0000"/>
                </a:solidFill>
                <a:latin typeface="Courier New" pitchFamily="49" charset="0"/>
              </a:rPr>
              <a:t>CMP   r3,#0                           CMP   r3,#0</a:t>
            </a:r>
            <a:br>
              <a:rPr lang="en-US" sz="1400" b="1" dirty="0">
                <a:solidFill>
                  <a:srgbClr val="FF0000"/>
                </a:solidFill>
                <a:latin typeface="Courier New" pitchFamily="49" charset="0"/>
              </a:rPr>
            </a:br>
            <a:r>
              <a:rPr lang="en-US" sz="1400" b="1" dirty="0">
                <a:solidFill>
                  <a:srgbClr val="FF0000"/>
                </a:solidFill>
                <a:latin typeface="Courier New" pitchFamily="49" charset="0"/>
              </a:rPr>
              <a:t>  BEQ   skip                            ADDNE r0,r1,r2</a:t>
            </a:r>
            <a:br>
              <a:rPr lang="en-US" sz="1400" b="1" dirty="0">
                <a:solidFill>
                  <a:srgbClr val="FF0000"/>
                </a:solidFill>
                <a:latin typeface="Courier New" pitchFamily="49" charset="0"/>
              </a:rPr>
            </a:br>
            <a:r>
              <a:rPr lang="en-US" sz="1400" b="1" dirty="0">
                <a:solidFill>
                  <a:srgbClr val="FF0000"/>
                </a:solidFill>
                <a:latin typeface="Courier New" pitchFamily="49" charset="0"/>
              </a:rPr>
              <a:t>  ADD   r0,r1,r2</a:t>
            </a:r>
            <a:br>
              <a:rPr lang="en-US" sz="1400" b="1" dirty="0">
                <a:solidFill>
                  <a:srgbClr val="FF0000"/>
                </a:solidFill>
                <a:latin typeface="Courier New" pitchFamily="49" charset="0"/>
              </a:rPr>
            </a:br>
            <a:r>
              <a:rPr lang="en-US" sz="1400" b="1" dirty="0">
                <a:solidFill>
                  <a:srgbClr val="FF0000"/>
                </a:solidFill>
                <a:latin typeface="Courier New" pitchFamily="49" charset="0"/>
              </a:rPr>
              <a:t>skip</a:t>
            </a:r>
            <a:endParaRPr lang="en-US" dirty="0">
              <a:solidFill>
                <a:srgbClr val="FF0000"/>
              </a:solidFill>
            </a:endParaRPr>
          </a:p>
          <a:p>
            <a:endParaRPr lang="en-US" dirty="0">
              <a:solidFill>
                <a:schemeClr val="bg2"/>
              </a:solidFill>
            </a:endParaRPr>
          </a:p>
          <a:p>
            <a:r>
              <a:rPr lang="en-US" dirty="0"/>
              <a:t>By default, data processing instructions do not affect the condition code flags but the flags can be optionally set by using “S”.  CMP does not need “S”.</a:t>
            </a:r>
            <a:endParaRPr lang="en-US" sz="1500" dirty="0">
              <a:solidFill>
                <a:schemeClr val="hlink"/>
              </a:solidFill>
              <a:latin typeface="Courier New" pitchFamily="49" charset="0"/>
            </a:endParaRPr>
          </a:p>
          <a:p>
            <a:pPr lvl="1">
              <a:buFont typeface="Wingdings" pitchFamily="2" charset="2"/>
              <a:buNone/>
            </a:pPr>
            <a:r>
              <a:rPr lang="en-US" sz="1400" dirty="0">
                <a:solidFill>
                  <a:schemeClr val="hlink"/>
                </a:solidFill>
                <a:latin typeface="Courier New" pitchFamily="49" charset="0"/>
              </a:rPr>
              <a:t>	</a:t>
            </a:r>
            <a:r>
              <a:rPr lang="en-US" sz="1400" b="1" dirty="0">
                <a:solidFill>
                  <a:srgbClr val="FF0000"/>
                </a:solidFill>
                <a:latin typeface="Courier New" pitchFamily="49" charset="0"/>
              </a:rPr>
              <a:t>loop</a:t>
            </a:r>
            <a:br>
              <a:rPr lang="en-US" sz="1400" b="1" dirty="0">
                <a:solidFill>
                  <a:srgbClr val="FF0000"/>
                </a:solidFill>
                <a:latin typeface="Courier New" pitchFamily="49" charset="0"/>
              </a:rPr>
            </a:br>
            <a:r>
              <a:rPr lang="en-US" sz="1400" b="1" dirty="0">
                <a:solidFill>
                  <a:srgbClr val="FF0000"/>
                </a:solidFill>
                <a:latin typeface="Courier New" pitchFamily="49" charset="0"/>
              </a:rPr>
              <a:t>  …</a:t>
            </a:r>
            <a:br>
              <a:rPr lang="en-US" sz="1400" b="1" dirty="0">
                <a:solidFill>
                  <a:srgbClr val="FF0000"/>
                </a:solidFill>
                <a:latin typeface="Courier New" pitchFamily="49" charset="0"/>
              </a:rPr>
            </a:br>
            <a:r>
              <a:rPr lang="en-US" sz="1400" b="1" dirty="0">
                <a:solidFill>
                  <a:srgbClr val="FF0000"/>
                </a:solidFill>
                <a:latin typeface="Courier New" pitchFamily="49" charset="0"/>
              </a:rPr>
              <a:t>  SUBS r1,r1,#1</a:t>
            </a:r>
            <a:br>
              <a:rPr lang="en-US" sz="1400" b="1" dirty="0">
                <a:solidFill>
                  <a:srgbClr val="FF0000"/>
                </a:solidFill>
                <a:latin typeface="Courier New" pitchFamily="49" charset="0"/>
              </a:rPr>
            </a:br>
            <a:r>
              <a:rPr lang="en-US" sz="1400" b="1" dirty="0">
                <a:solidFill>
                  <a:srgbClr val="FF0000"/>
                </a:solidFill>
                <a:latin typeface="Courier New" pitchFamily="49" charset="0"/>
              </a:rPr>
              <a:t>  BNE loop</a:t>
            </a:r>
          </a:p>
          <a:p>
            <a:endParaRPr lang="en-GB" dirty="0"/>
          </a:p>
        </p:txBody>
      </p:sp>
      <p:sp>
        <p:nvSpPr>
          <p:cNvPr id="324611" name="Rectangle 3"/>
          <p:cNvSpPr>
            <a:spLocks noChangeArrowheads="1"/>
          </p:cNvSpPr>
          <p:nvPr/>
        </p:nvSpPr>
        <p:spPr bwMode="auto">
          <a:xfrm>
            <a:off x="304800" y="1295400"/>
            <a:ext cx="8486775" cy="4648200"/>
          </a:xfrm>
          <a:prstGeom prst="rect">
            <a:avLst/>
          </a:prstGeom>
          <a:noFill/>
          <a:ln w="9525">
            <a:noFill/>
            <a:miter lim="800000"/>
            <a:headEnd/>
            <a:tailEnd/>
          </a:ln>
          <a:effectLst/>
        </p:spPr>
        <p:txBody>
          <a:bodyPr lIns="92075" tIns="46038" rIns="92075" bIns="46038"/>
          <a:lstStyle/>
          <a:p>
            <a:endParaRPr lang="en-GB" sz="1600" b="0">
              <a:solidFill>
                <a:schemeClr val="hlink"/>
              </a:solidFill>
            </a:endParaRPr>
          </a:p>
        </p:txBody>
      </p:sp>
      <p:sp>
        <p:nvSpPr>
          <p:cNvPr id="324612" name="Rectangle 4"/>
          <p:cNvSpPr>
            <a:spLocks noChangeArrowheads="1"/>
          </p:cNvSpPr>
          <p:nvPr/>
        </p:nvSpPr>
        <p:spPr bwMode="auto">
          <a:xfrm>
            <a:off x="3886200" y="5410200"/>
            <a:ext cx="2828925" cy="304800"/>
          </a:xfrm>
          <a:prstGeom prst="rect">
            <a:avLst/>
          </a:prstGeom>
          <a:solidFill>
            <a:srgbClr val="A5D0E3"/>
          </a:solidFill>
          <a:ln w="12700">
            <a:solidFill>
              <a:schemeClr val="tx1"/>
            </a:solidFill>
            <a:miter lim="800000"/>
            <a:headEnd/>
            <a:tailEnd/>
          </a:ln>
          <a:effectLst/>
        </p:spPr>
        <p:txBody>
          <a:bodyPr wrap="none" anchor="ctr"/>
          <a:lstStyle/>
          <a:p>
            <a:r>
              <a:rPr lang="en-US" sz="1600" b="0">
                <a:latin typeface="Arial" pitchFamily="34" charset="0"/>
              </a:rPr>
              <a:t> if Z flag clear then branch </a:t>
            </a:r>
            <a:endParaRPr lang="en-US" b="0">
              <a:latin typeface="Arial" pitchFamily="34" charset="0"/>
            </a:endParaRPr>
          </a:p>
        </p:txBody>
      </p:sp>
      <p:sp>
        <p:nvSpPr>
          <p:cNvPr id="324613" name="Line 5"/>
          <p:cNvSpPr>
            <a:spLocks noChangeShapeType="1"/>
          </p:cNvSpPr>
          <p:nvPr/>
        </p:nvSpPr>
        <p:spPr bwMode="auto">
          <a:xfrm flipV="1">
            <a:off x="3124200" y="5257800"/>
            <a:ext cx="752475" cy="0"/>
          </a:xfrm>
          <a:prstGeom prst="line">
            <a:avLst/>
          </a:prstGeom>
          <a:noFill/>
          <a:ln w="25400">
            <a:solidFill>
              <a:schemeClr val="tx1"/>
            </a:solidFill>
            <a:round/>
            <a:headEnd type="stealth" w="lg" len="lg"/>
            <a:tailEnd/>
          </a:ln>
          <a:effectLst/>
        </p:spPr>
        <p:txBody>
          <a:bodyPr wrap="none" anchor="ctr"/>
          <a:lstStyle/>
          <a:p>
            <a:endParaRPr lang="en-IN"/>
          </a:p>
        </p:txBody>
      </p:sp>
      <p:sp>
        <p:nvSpPr>
          <p:cNvPr id="324614" name="Rectangle 6"/>
          <p:cNvSpPr>
            <a:spLocks noChangeArrowheads="1"/>
          </p:cNvSpPr>
          <p:nvPr/>
        </p:nvSpPr>
        <p:spPr bwMode="auto">
          <a:xfrm>
            <a:off x="3886200" y="5029200"/>
            <a:ext cx="2819400" cy="304800"/>
          </a:xfrm>
          <a:prstGeom prst="rect">
            <a:avLst/>
          </a:prstGeom>
          <a:solidFill>
            <a:srgbClr val="A5D0E3"/>
          </a:solidFill>
          <a:ln w="12700">
            <a:solidFill>
              <a:schemeClr val="tx1"/>
            </a:solidFill>
            <a:miter lim="800000"/>
            <a:headEnd/>
            <a:tailEnd/>
          </a:ln>
          <a:effectLst/>
        </p:spPr>
        <p:txBody>
          <a:bodyPr wrap="none" anchor="ctr"/>
          <a:lstStyle/>
          <a:p>
            <a:r>
              <a:rPr lang="en-US" sz="1600" b="0">
                <a:latin typeface="Times New Roman" pitchFamily="18" charset="0"/>
              </a:rPr>
              <a:t> </a:t>
            </a:r>
            <a:r>
              <a:rPr lang="en-US" sz="1600" b="0">
                <a:latin typeface="Arial" pitchFamily="34" charset="0"/>
              </a:rPr>
              <a:t>decrement r1 and set flags </a:t>
            </a:r>
          </a:p>
        </p:txBody>
      </p:sp>
      <p:sp>
        <p:nvSpPr>
          <p:cNvPr id="324615" name="Line 7"/>
          <p:cNvSpPr>
            <a:spLocks noChangeShapeType="1"/>
          </p:cNvSpPr>
          <p:nvPr/>
        </p:nvSpPr>
        <p:spPr bwMode="auto">
          <a:xfrm flipV="1">
            <a:off x="3124200" y="5486400"/>
            <a:ext cx="752475" cy="0"/>
          </a:xfrm>
          <a:prstGeom prst="line">
            <a:avLst/>
          </a:prstGeom>
          <a:noFill/>
          <a:ln w="25400">
            <a:solidFill>
              <a:schemeClr val="tx1"/>
            </a:solidFill>
            <a:round/>
            <a:headEnd type="stealth" w="lg" len="lg"/>
            <a:tailEnd/>
          </a:ln>
          <a:effectLst/>
        </p:spPr>
        <p:txBody>
          <a:bodyPr wrap="none" anchor="ctr"/>
          <a:lstStyle/>
          <a:p>
            <a:endParaRPr lang="en-IN"/>
          </a:p>
        </p:txBody>
      </p:sp>
      <p:sp>
        <p:nvSpPr>
          <p:cNvPr id="324616" name="Line 8"/>
          <p:cNvSpPr>
            <a:spLocks noChangeShapeType="1"/>
          </p:cNvSpPr>
          <p:nvPr/>
        </p:nvSpPr>
        <p:spPr bwMode="auto">
          <a:xfrm flipV="1">
            <a:off x="2895600" y="3276600"/>
            <a:ext cx="990600" cy="0"/>
          </a:xfrm>
          <a:prstGeom prst="line">
            <a:avLst/>
          </a:prstGeom>
          <a:noFill/>
          <a:ln w="25400">
            <a:solidFill>
              <a:schemeClr val="tx1"/>
            </a:solidFill>
            <a:round/>
            <a:headEnd type="stealth" w="lg" len="lg"/>
            <a:tailEnd/>
          </a:ln>
          <a:effectLst/>
        </p:spPr>
        <p:txBody>
          <a:bodyPr wrap="none" anchor="ctr"/>
          <a:lstStyle/>
          <a:p>
            <a:endParaRPr lang="en-IN"/>
          </a:p>
        </p:txBody>
      </p:sp>
      <p:sp>
        <p:nvSpPr>
          <p:cNvPr id="324617" name="Line 9"/>
          <p:cNvSpPr>
            <a:spLocks noChangeShapeType="1"/>
          </p:cNvSpPr>
          <p:nvPr/>
        </p:nvSpPr>
        <p:spPr bwMode="auto">
          <a:xfrm flipH="1" flipV="1">
            <a:off x="3886200" y="2895600"/>
            <a:ext cx="0" cy="381000"/>
          </a:xfrm>
          <a:prstGeom prst="line">
            <a:avLst/>
          </a:prstGeom>
          <a:noFill/>
          <a:ln w="25400">
            <a:solidFill>
              <a:schemeClr val="tx1"/>
            </a:solidFill>
            <a:round/>
            <a:headEnd type="none" w="lg" len="lg"/>
            <a:tailEnd/>
          </a:ln>
          <a:effectLst/>
        </p:spPr>
        <p:txBody>
          <a:bodyPr wrap="none" anchor="ctr"/>
          <a:lstStyle/>
          <a:p>
            <a:endParaRPr lang="en-IN"/>
          </a:p>
        </p:txBody>
      </p:sp>
      <p:sp>
        <p:nvSpPr>
          <p:cNvPr id="324618" name="Line 10"/>
          <p:cNvSpPr>
            <a:spLocks noChangeShapeType="1"/>
          </p:cNvSpPr>
          <p:nvPr/>
        </p:nvSpPr>
        <p:spPr bwMode="auto">
          <a:xfrm flipH="1" flipV="1">
            <a:off x="2667000" y="2895600"/>
            <a:ext cx="1219200" cy="0"/>
          </a:xfrm>
          <a:prstGeom prst="line">
            <a:avLst/>
          </a:prstGeom>
          <a:noFill/>
          <a:ln w="25400">
            <a:solidFill>
              <a:schemeClr val="tx1"/>
            </a:solidFill>
            <a:round/>
            <a:headEnd type="none" w="lg" len="lg"/>
            <a:tailEnd/>
          </a:ln>
          <a:effectLst/>
        </p:spPr>
        <p:txBody>
          <a:bodyPr wrap="none" anchor="ctr"/>
          <a:lstStyle/>
          <a:p>
            <a:endParaRPr lang="en-IN"/>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ChangeArrowheads="1"/>
          </p:cNvSpPr>
          <p:nvPr/>
        </p:nvSpPr>
        <p:spPr bwMode="auto">
          <a:xfrm>
            <a:off x="228600" y="990600"/>
            <a:ext cx="8591550" cy="4953000"/>
          </a:xfrm>
          <a:prstGeom prst="rect">
            <a:avLst/>
          </a:prstGeom>
          <a:noFill/>
          <a:ln w="9525">
            <a:noFill/>
            <a:miter lim="800000"/>
            <a:headEnd/>
            <a:tailEnd/>
          </a:ln>
          <a:effectLst/>
        </p:spPr>
        <p:txBody>
          <a:bodyPr lIns="92075" tIns="46038" rIns="92075" bIns="46038"/>
          <a:lstStyle/>
          <a:p>
            <a:endParaRPr lang="en-GB" sz="2400" b="0">
              <a:latin typeface="Times New Roman" pitchFamily="18" charset="0"/>
            </a:endParaRPr>
          </a:p>
        </p:txBody>
      </p:sp>
      <p:sp>
        <p:nvSpPr>
          <p:cNvPr id="326659" name="Rectangle 3"/>
          <p:cNvSpPr>
            <a:spLocks noGrp="1" noChangeArrowheads="1"/>
          </p:cNvSpPr>
          <p:nvPr>
            <p:ph type="title"/>
          </p:nvPr>
        </p:nvSpPr>
        <p:spPr/>
        <p:txBody>
          <a:bodyPr/>
          <a:lstStyle/>
          <a:p>
            <a:r>
              <a:rPr lang="en-US"/>
              <a:t>Condition Codes </a:t>
            </a:r>
          </a:p>
        </p:txBody>
      </p:sp>
      <p:sp>
        <p:nvSpPr>
          <p:cNvPr id="326709" name="Rectangle 53"/>
          <p:cNvSpPr>
            <a:spLocks noGrp="1" noChangeArrowheads="1"/>
          </p:cNvSpPr>
          <p:nvPr>
            <p:ph idx="1"/>
          </p:nvPr>
        </p:nvSpPr>
        <p:spPr/>
        <p:txBody>
          <a:bodyPr anchor="t"/>
          <a:lstStyle/>
          <a:p>
            <a:endParaRPr lang="en-US"/>
          </a:p>
          <a:p>
            <a:r>
              <a:rPr lang="en-US"/>
              <a:t>The possible condition codes are listed below:</a:t>
            </a:r>
          </a:p>
          <a:p>
            <a:pPr lvl="2"/>
            <a:r>
              <a:rPr lang="en-US"/>
              <a:t>Note AL is the default and does not need to be specified </a:t>
            </a:r>
            <a:endParaRPr lang="en-GB"/>
          </a:p>
        </p:txBody>
      </p:sp>
      <p:grpSp>
        <p:nvGrpSpPr>
          <p:cNvPr id="2" name="Group 4"/>
          <p:cNvGrpSpPr>
            <a:grpSpLocks/>
          </p:cNvGrpSpPr>
          <p:nvPr/>
        </p:nvGrpSpPr>
        <p:grpSpPr bwMode="auto">
          <a:xfrm>
            <a:off x="2362200" y="2514600"/>
            <a:ext cx="4419600" cy="3657600"/>
            <a:chOff x="1488" y="1584"/>
            <a:chExt cx="2784" cy="2304"/>
          </a:xfrm>
        </p:grpSpPr>
        <p:sp>
          <p:nvSpPr>
            <p:cNvPr id="326661" name="Rectangle 5"/>
            <p:cNvSpPr>
              <a:spLocks noChangeArrowheads="1"/>
            </p:cNvSpPr>
            <p:nvPr/>
          </p:nvSpPr>
          <p:spPr bwMode="auto">
            <a:xfrm>
              <a:off x="2045" y="1872"/>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Not equal</a:t>
              </a:r>
            </a:p>
          </p:txBody>
        </p:sp>
        <p:sp>
          <p:nvSpPr>
            <p:cNvPr id="326662" name="Rectangle 6"/>
            <p:cNvSpPr>
              <a:spLocks noChangeArrowheads="1"/>
            </p:cNvSpPr>
            <p:nvPr/>
          </p:nvSpPr>
          <p:spPr bwMode="auto">
            <a:xfrm>
              <a:off x="2045" y="2016"/>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Unsigned higher or same</a:t>
              </a:r>
            </a:p>
          </p:txBody>
        </p:sp>
        <p:sp>
          <p:nvSpPr>
            <p:cNvPr id="326663" name="Rectangle 7"/>
            <p:cNvSpPr>
              <a:spLocks noChangeArrowheads="1"/>
            </p:cNvSpPr>
            <p:nvPr/>
          </p:nvSpPr>
          <p:spPr bwMode="auto">
            <a:xfrm>
              <a:off x="2045" y="2160"/>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Unsigned lower</a:t>
              </a:r>
            </a:p>
          </p:txBody>
        </p:sp>
        <p:sp>
          <p:nvSpPr>
            <p:cNvPr id="326664" name="Rectangle 8"/>
            <p:cNvSpPr>
              <a:spLocks noChangeArrowheads="1"/>
            </p:cNvSpPr>
            <p:nvPr/>
          </p:nvSpPr>
          <p:spPr bwMode="auto">
            <a:xfrm>
              <a:off x="2045" y="2304"/>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Minus</a:t>
              </a:r>
            </a:p>
          </p:txBody>
        </p:sp>
        <p:sp>
          <p:nvSpPr>
            <p:cNvPr id="326665" name="Rectangle 9"/>
            <p:cNvSpPr>
              <a:spLocks noChangeArrowheads="1"/>
            </p:cNvSpPr>
            <p:nvPr/>
          </p:nvSpPr>
          <p:spPr bwMode="auto">
            <a:xfrm>
              <a:off x="2045" y="1728"/>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Equal</a:t>
              </a:r>
            </a:p>
          </p:txBody>
        </p:sp>
        <p:sp>
          <p:nvSpPr>
            <p:cNvPr id="326666" name="Rectangle 10"/>
            <p:cNvSpPr>
              <a:spLocks noChangeArrowheads="1"/>
            </p:cNvSpPr>
            <p:nvPr/>
          </p:nvSpPr>
          <p:spPr bwMode="auto">
            <a:xfrm>
              <a:off x="2045" y="2592"/>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Overflow</a:t>
              </a:r>
            </a:p>
          </p:txBody>
        </p:sp>
        <p:sp>
          <p:nvSpPr>
            <p:cNvPr id="326667" name="Rectangle 11"/>
            <p:cNvSpPr>
              <a:spLocks noChangeArrowheads="1"/>
            </p:cNvSpPr>
            <p:nvPr/>
          </p:nvSpPr>
          <p:spPr bwMode="auto">
            <a:xfrm>
              <a:off x="2045" y="2736"/>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No overflow</a:t>
              </a:r>
            </a:p>
          </p:txBody>
        </p:sp>
        <p:sp>
          <p:nvSpPr>
            <p:cNvPr id="326668" name="Rectangle 12"/>
            <p:cNvSpPr>
              <a:spLocks noChangeArrowheads="1"/>
            </p:cNvSpPr>
            <p:nvPr/>
          </p:nvSpPr>
          <p:spPr bwMode="auto">
            <a:xfrm>
              <a:off x="2045" y="2880"/>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Unsigned higher</a:t>
              </a:r>
            </a:p>
          </p:txBody>
        </p:sp>
        <p:sp>
          <p:nvSpPr>
            <p:cNvPr id="326669" name="Rectangle 13"/>
            <p:cNvSpPr>
              <a:spLocks noChangeArrowheads="1"/>
            </p:cNvSpPr>
            <p:nvPr/>
          </p:nvSpPr>
          <p:spPr bwMode="auto">
            <a:xfrm>
              <a:off x="2045" y="3024"/>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Unsigned lower or same</a:t>
              </a:r>
            </a:p>
          </p:txBody>
        </p:sp>
        <p:sp>
          <p:nvSpPr>
            <p:cNvPr id="326670" name="Rectangle 14"/>
            <p:cNvSpPr>
              <a:spLocks noChangeArrowheads="1"/>
            </p:cNvSpPr>
            <p:nvPr/>
          </p:nvSpPr>
          <p:spPr bwMode="auto">
            <a:xfrm>
              <a:off x="2045" y="2448"/>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Positive or Zero</a:t>
              </a:r>
            </a:p>
          </p:txBody>
        </p:sp>
        <p:sp>
          <p:nvSpPr>
            <p:cNvPr id="326671" name="Rectangle 15"/>
            <p:cNvSpPr>
              <a:spLocks noChangeArrowheads="1"/>
            </p:cNvSpPr>
            <p:nvPr/>
          </p:nvSpPr>
          <p:spPr bwMode="auto">
            <a:xfrm>
              <a:off x="2045" y="3312"/>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Less than</a:t>
              </a:r>
            </a:p>
          </p:txBody>
        </p:sp>
        <p:sp>
          <p:nvSpPr>
            <p:cNvPr id="326672" name="Rectangle 16"/>
            <p:cNvSpPr>
              <a:spLocks noChangeArrowheads="1"/>
            </p:cNvSpPr>
            <p:nvPr/>
          </p:nvSpPr>
          <p:spPr bwMode="auto">
            <a:xfrm>
              <a:off x="2045" y="3456"/>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Greater than</a:t>
              </a:r>
            </a:p>
          </p:txBody>
        </p:sp>
        <p:sp>
          <p:nvSpPr>
            <p:cNvPr id="326673" name="Rectangle 17"/>
            <p:cNvSpPr>
              <a:spLocks noChangeArrowheads="1"/>
            </p:cNvSpPr>
            <p:nvPr/>
          </p:nvSpPr>
          <p:spPr bwMode="auto">
            <a:xfrm>
              <a:off x="2045" y="3600"/>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Less than or equal</a:t>
              </a:r>
            </a:p>
          </p:txBody>
        </p:sp>
        <p:sp>
          <p:nvSpPr>
            <p:cNvPr id="326674" name="Rectangle 18"/>
            <p:cNvSpPr>
              <a:spLocks noChangeArrowheads="1"/>
            </p:cNvSpPr>
            <p:nvPr/>
          </p:nvSpPr>
          <p:spPr bwMode="auto">
            <a:xfrm>
              <a:off x="2045" y="3744"/>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Always</a:t>
              </a:r>
            </a:p>
          </p:txBody>
        </p:sp>
        <p:sp>
          <p:nvSpPr>
            <p:cNvPr id="326675" name="Rectangle 19"/>
            <p:cNvSpPr>
              <a:spLocks noChangeArrowheads="1"/>
            </p:cNvSpPr>
            <p:nvPr/>
          </p:nvSpPr>
          <p:spPr bwMode="auto">
            <a:xfrm>
              <a:off x="2045" y="3168"/>
              <a:ext cx="1503" cy="144"/>
            </a:xfrm>
            <a:prstGeom prst="rect">
              <a:avLst/>
            </a:prstGeom>
            <a:noFill/>
            <a:ln w="12700">
              <a:solidFill>
                <a:schemeClr val="tx1"/>
              </a:solidFill>
              <a:miter lim="800000"/>
              <a:headEnd/>
              <a:tailEnd/>
            </a:ln>
            <a:effectLst/>
          </p:spPr>
          <p:txBody>
            <a:bodyPr wrap="none" anchor="ctr"/>
            <a:lstStyle/>
            <a:p>
              <a:r>
                <a:rPr lang="en-US" b="0">
                  <a:latin typeface="Arial" pitchFamily="34" charset="0"/>
                </a:rPr>
                <a:t>Greater or equal</a:t>
              </a:r>
            </a:p>
          </p:txBody>
        </p:sp>
        <p:sp>
          <p:nvSpPr>
            <p:cNvPr id="326676" name="Rectangle 20"/>
            <p:cNvSpPr>
              <a:spLocks noChangeArrowheads="1"/>
            </p:cNvSpPr>
            <p:nvPr/>
          </p:nvSpPr>
          <p:spPr bwMode="auto">
            <a:xfrm>
              <a:off x="1488" y="1728"/>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EQ</a:t>
              </a:r>
            </a:p>
          </p:txBody>
        </p:sp>
        <p:sp>
          <p:nvSpPr>
            <p:cNvPr id="326677" name="Rectangle 21"/>
            <p:cNvSpPr>
              <a:spLocks noChangeArrowheads="1"/>
            </p:cNvSpPr>
            <p:nvPr/>
          </p:nvSpPr>
          <p:spPr bwMode="auto">
            <a:xfrm>
              <a:off x="1488" y="1872"/>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NE</a:t>
              </a:r>
            </a:p>
          </p:txBody>
        </p:sp>
        <p:sp>
          <p:nvSpPr>
            <p:cNvPr id="326678" name="Rectangle 22"/>
            <p:cNvSpPr>
              <a:spLocks noChangeArrowheads="1"/>
            </p:cNvSpPr>
            <p:nvPr/>
          </p:nvSpPr>
          <p:spPr bwMode="auto">
            <a:xfrm>
              <a:off x="1488" y="2016"/>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CS/HS</a:t>
              </a:r>
            </a:p>
          </p:txBody>
        </p:sp>
        <p:sp>
          <p:nvSpPr>
            <p:cNvPr id="326679" name="Rectangle 23"/>
            <p:cNvSpPr>
              <a:spLocks noChangeArrowheads="1"/>
            </p:cNvSpPr>
            <p:nvPr/>
          </p:nvSpPr>
          <p:spPr bwMode="auto">
            <a:xfrm>
              <a:off x="1488" y="2160"/>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CC/LO</a:t>
              </a:r>
            </a:p>
          </p:txBody>
        </p:sp>
        <p:sp>
          <p:nvSpPr>
            <p:cNvPr id="326680" name="Rectangle 24"/>
            <p:cNvSpPr>
              <a:spLocks noChangeArrowheads="1"/>
            </p:cNvSpPr>
            <p:nvPr/>
          </p:nvSpPr>
          <p:spPr bwMode="auto">
            <a:xfrm>
              <a:off x="1488" y="2448"/>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PL</a:t>
              </a:r>
            </a:p>
          </p:txBody>
        </p:sp>
        <p:sp>
          <p:nvSpPr>
            <p:cNvPr id="326681" name="Rectangle 25"/>
            <p:cNvSpPr>
              <a:spLocks noChangeArrowheads="1"/>
            </p:cNvSpPr>
            <p:nvPr/>
          </p:nvSpPr>
          <p:spPr bwMode="auto">
            <a:xfrm>
              <a:off x="1488" y="2592"/>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VS</a:t>
              </a:r>
            </a:p>
          </p:txBody>
        </p:sp>
        <p:sp>
          <p:nvSpPr>
            <p:cNvPr id="326682" name="Rectangle 26"/>
            <p:cNvSpPr>
              <a:spLocks noChangeArrowheads="1"/>
            </p:cNvSpPr>
            <p:nvPr/>
          </p:nvSpPr>
          <p:spPr bwMode="auto">
            <a:xfrm>
              <a:off x="1488" y="2880"/>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HI</a:t>
              </a:r>
            </a:p>
          </p:txBody>
        </p:sp>
        <p:sp>
          <p:nvSpPr>
            <p:cNvPr id="326683" name="Rectangle 27"/>
            <p:cNvSpPr>
              <a:spLocks noChangeArrowheads="1"/>
            </p:cNvSpPr>
            <p:nvPr/>
          </p:nvSpPr>
          <p:spPr bwMode="auto">
            <a:xfrm>
              <a:off x="1488" y="3024"/>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LS</a:t>
              </a:r>
            </a:p>
          </p:txBody>
        </p:sp>
        <p:sp>
          <p:nvSpPr>
            <p:cNvPr id="326684" name="Rectangle 28"/>
            <p:cNvSpPr>
              <a:spLocks noChangeArrowheads="1"/>
            </p:cNvSpPr>
            <p:nvPr/>
          </p:nvSpPr>
          <p:spPr bwMode="auto">
            <a:xfrm>
              <a:off x="1488" y="3168"/>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GE</a:t>
              </a:r>
            </a:p>
          </p:txBody>
        </p:sp>
        <p:sp>
          <p:nvSpPr>
            <p:cNvPr id="326685" name="Rectangle 29"/>
            <p:cNvSpPr>
              <a:spLocks noChangeArrowheads="1"/>
            </p:cNvSpPr>
            <p:nvPr/>
          </p:nvSpPr>
          <p:spPr bwMode="auto">
            <a:xfrm>
              <a:off x="1488" y="3312"/>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LT</a:t>
              </a:r>
            </a:p>
          </p:txBody>
        </p:sp>
        <p:sp>
          <p:nvSpPr>
            <p:cNvPr id="326686" name="Rectangle 30"/>
            <p:cNvSpPr>
              <a:spLocks noChangeArrowheads="1"/>
            </p:cNvSpPr>
            <p:nvPr/>
          </p:nvSpPr>
          <p:spPr bwMode="auto">
            <a:xfrm>
              <a:off x="1488" y="3456"/>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GT</a:t>
              </a:r>
            </a:p>
          </p:txBody>
        </p:sp>
        <p:sp>
          <p:nvSpPr>
            <p:cNvPr id="326687" name="Rectangle 31"/>
            <p:cNvSpPr>
              <a:spLocks noChangeArrowheads="1"/>
            </p:cNvSpPr>
            <p:nvPr/>
          </p:nvSpPr>
          <p:spPr bwMode="auto">
            <a:xfrm>
              <a:off x="1488" y="3600"/>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LE</a:t>
              </a:r>
            </a:p>
          </p:txBody>
        </p:sp>
        <p:sp>
          <p:nvSpPr>
            <p:cNvPr id="326688" name="Rectangle 32"/>
            <p:cNvSpPr>
              <a:spLocks noChangeArrowheads="1"/>
            </p:cNvSpPr>
            <p:nvPr/>
          </p:nvSpPr>
          <p:spPr bwMode="auto">
            <a:xfrm>
              <a:off x="1488" y="3744"/>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AL</a:t>
              </a:r>
            </a:p>
          </p:txBody>
        </p:sp>
        <p:sp>
          <p:nvSpPr>
            <p:cNvPr id="326689" name="Rectangle 33"/>
            <p:cNvSpPr>
              <a:spLocks noChangeArrowheads="1"/>
            </p:cNvSpPr>
            <p:nvPr/>
          </p:nvSpPr>
          <p:spPr bwMode="auto">
            <a:xfrm>
              <a:off x="1488" y="2304"/>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MI</a:t>
              </a:r>
            </a:p>
          </p:txBody>
        </p:sp>
        <p:sp>
          <p:nvSpPr>
            <p:cNvPr id="326690" name="Rectangle 34"/>
            <p:cNvSpPr>
              <a:spLocks noChangeArrowheads="1"/>
            </p:cNvSpPr>
            <p:nvPr/>
          </p:nvSpPr>
          <p:spPr bwMode="auto">
            <a:xfrm>
              <a:off x="1488" y="2736"/>
              <a:ext cx="557" cy="144"/>
            </a:xfrm>
            <a:prstGeom prst="rect">
              <a:avLst/>
            </a:prstGeom>
            <a:noFill/>
            <a:ln w="12700">
              <a:solidFill>
                <a:schemeClr val="tx1"/>
              </a:solidFill>
              <a:miter lim="800000"/>
              <a:headEnd/>
              <a:tailEnd/>
            </a:ln>
            <a:effectLst/>
          </p:spPr>
          <p:txBody>
            <a:bodyPr wrap="none" anchor="ctr"/>
            <a:lstStyle/>
            <a:p>
              <a:r>
                <a:rPr lang="en-US" sz="1600">
                  <a:solidFill>
                    <a:schemeClr val="bg2"/>
                  </a:solidFill>
                </a:rPr>
                <a:t>VC</a:t>
              </a:r>
            </a:p>
          </p:txBody>
        </p:sp>
        <p:sp>
          <p:nvSpPr>
            <p:cNvPr id="326691" name="Rectangle 35"/>
            <p:cNvSpPr>
              <a:spLocks noChangeArrowheads="1"/>
            </p:cNvSpPr>
            <p:nvPr/>
          </p:nvSpPr>
          <p:spPr bwMode="auto">
            <a:xfrm>
              <a:off x="1488" y="1584"/>
              <a:ext cx="557"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Suffix</a:t>
              </a:r>
            </a:p>
          </p:txBody>
        </p:sp>
        <p:sp>
          <p:nvSpPr>
            <p:cNvPr id="326692" name="Rectangle 36"/>
            <p:cNvSpPr>
              <a:spLocks noChangeArrowheads="1"/>
            </p:cNvSpPr>
            <p:nvPr/>
          </p:nvSpPr>
          <p:spPr bwMode="auto">
            <a:xfrm>
              <a:off x="2045" y="1584"/>
              <a:ext cx="1503"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Description</a:t>
              </a:r>
            </a:p>
          </p:txBody>
        </p:sp>
        <p:sp>
          <p:nvSpPr>
            <p:cNvPr id="326693" name="Rectangle 37"/>
            <p:cNvSpPr>
              <a:spLocks noChangeArrowheads="1"/>
            </p:cNvSpPr>
            <p:nvPr/>
          </p:nvSpPr>
          <p:spPr bwMode="auto">
            <a:xfrm>
              <a:off x="3548" y="1872"/>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Z=0</a:t>
              </a:r>
            </a:p>
          </p:txBody>
        </p:sp>
        <p:sp>
          <p:nvSpPr>
            <p:cNvPr id="326694" name="Rectangle 38"/>
            <p:cNvSpPr>
              <a:spLocks noChangeArrowheads="1"/>
            </p:cNvSpPr>
            <p:nvPr/>
          </p:nvSpPr>
          <p:spPr bwMode="auto">
            <a:xfrm>
              <a:off x="3548" y="2016"/>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C=1</a:t>
              </a:r>
            </a:p>
          </p:txBody>
        </p:sp>
        <p:sp>
          <p:nvSpPr>
            <p:cNvPr id="326695" name="Rectangle 39"/>
            <p:cNvSpPr>
              <a:spLocks noChangeArrowheads="1"/>
            </p:cNvSpPr>
            <p:nvPr/>
          </p:nvSpPr>
          <p:spPr bwMode="auto">
            <a:xfrm>
              <a:off x="3548" y="2160"/>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C=0</a:t>
              </a:r>
            </a:p>
          </p:txBody>
        </p:sp>
        <p:sp>
          <p:nvSpPr>
            <p:cNvPr id="326696" name="Rectangle 40"/>
            <p:cNvSpPr>
              <a:spLocks noChangeArrowheads="1"/>
            </p:cNvSpPr>
            <p:nvPr/>
          </p:nvSpPr>
          <p:spPr bwMode="auto">
            <a:xfrm>
              <a:off x="3548" y="1728"/>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Z=1</a:t>
              </a:r>
            </a:p>
          </p:txBody>
        </p:sp>
        <p:sp>
          <p:nvSpPr>
            <p:cNvPr id="326697" name="Rectangle 41"/>
            <p:cNvSpPr>
              <a:spLocks noChangeArrowheads="1"/>
            </p:cNvSpPr>
            <p:nvPr/>
          </p:nvSpPr>
          <p:spPr bwMode="auto">
            <a:xfrm>
              <a:off x="3548" y="1584"/>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Flags tested</a:t>
              </a:r>
            </a:p>
          </p:txBody>
        </p:sp>
        <p:sp>
          <p:nvSpPr>
            <p:cNvPr id="326698" name="Rectangle 42"/>
            <p:cNvSpPr>
              <a:spLocks noChangeArrowheads="1"/>
            </p:cNvSpPr>
            <p:nvPr/>
          </p:nvSpPr>
          <p:spPr bwMode="auto">
            <a:xfrm>
              <a:off x="3548" y="2304"/>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N=1</a:t>
              </a:r>
            </a:p>
          </p:txBody>
        </p:sp>
        <p:sp>
          <p:nvSpPr>
            <p:cNvPr id="326699" name="Rectangle 43"/>
            <p:cNvSpPr>
              <a:spLocks noChangeArrowheads="1"/>
            </p:cNvSpPr>
            <p:nvPr/>
          </p:nvSpPr>
          <p:spPr bwMode="auto">
            <a:xfrm>
              <a:off x="3548" y="2448"/>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N=0</a:t>
              </a:r>
            </a:p>
          </p:txBody>
        </p:sp>
        <p:sp>
          <p:nvSpPr>
            <p:cNvPr id="326700" name="Rectangle 44"/>
            <p:cNvSpPr>
              <a:spLocks noChangeArrowheads="1"/>
            </p:cNvSpPr>
            <p:nvPr/>
          </p:nvSpPr>
          <p:spPr bwMode="auto">
            <a:xfrm>
              <a:off x="3548" y="2592"/>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V=1</a:t>
              </a:r>
            </a:p>
          </p:txBody>
        </p:sp>
        <p:sp>
          <p:nvSpPr>
            <p:cNvPr id="326701" name="Rectangle 45"/>
            <p:cNvSpPr>
              <a:spLocks noChangeArrowheads="1"/>
            </p:cNvSpPr>
            <p:nvPr/>
          </p:nvSpPr>
          <p:spPr bwMode="auto">
            <a:xfrm>
              <a:off x="3548" y="2736"/>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V=0</a:t>
              </a:r>
            </a:p>
          </p:txBody>
        </p:sp>
        <p:sp>
          <p:nvSpPr>
            <p:cNvPr id="326702" name="Rectangle 46"/>
            <p:cNvSpPr>
              <a:spLocks noChangeArrowheads="1"/>
            </p:cNvSpPr>
            <p:nvPr/>
          </p:nvSpPr>
          <p:spPr bwMode="auto">
            <a:xfrm>
              <a:off x="3548" y="2880"/>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C=1 &amp; Z=0</a:t>
              </a:r>
            </a:p>
          </p:txBody>
        </p:sp>
        <p:sp>
          <p:nvSpPr>
            <p:cNvPr id="326703" name="Rectangle 47"/>
            <p:cNvSpPr>
              <a:spLocks noChangeArrowheads="1"/>
            </p:cNvSpPr>
            <p:nvPr/>
          </p:nvSpPr>
          <p:spPr bwMode="auto">
            <a:xfrm>
              <a:off x="3548" y="3024"/>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C=0 or Z=1</a:t>
              </a:r>
            </a:p>
          </p:txBody>
        </p:sp>
        <p:sp>
          <p:nvSpPr>
            <p:cNvPr id="326704" name="Rectangle 48"/>
            <p:cNvSpPr>
              <a:spLocks noChangeArrowheads="1"/>
            </p:cNvSpPr>
            <p:nvPr/>
          </p:nvSpPr>
          <p:spPr bwMode="auto">
            <a:xfrm>
              <a:off x="3548" y="3168"/>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N=V</a:t>
              </a:r>
            </a:p>
          </p:txBody>
        </p:sp>
        <p:sp>
          <p:nvSpPr>
            <p:cNvPr id="326705" name="Rectangle 49"/>
            <p:cNvSpPr>
              <a:spLocks noChangeArrowheads="1"/>
            </p:cNvSpPr>
            <p:nvPr/>
          </p:nvSpPr>
          <p:spPr bwMode="auto">
            <a:xfrm>
              <a:off x="3548" y="3312"/>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N!=V</a:t>
              </a:r>
            </a:p>
          </p:txBody>
        </p:sp>
        <p:sp>
          <p:nvSpPr>
            <p:cNvPr id="326706" name="Rectangle 50"/>
            <p:cNvSpPr>
              <a:spLocks noChangeArrowheads="1"/>
            </p:cNvSpPr>
            <p:nvPr/>
          </p:nvSpPr>
          <p:spPr bwMode="auto">
            <a:xfrm>
              <a:off x="3548" y="3456"/>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Z=0 &amp; N=V</a:t>
              </a:r>
            </a:p>
          </p:txBody>
        </p:sp>
        <p:sp>
          <p:nvSpPr>
            <p:cNvPr id="326707" name="Rectangle 51"/>
            <p:cNvSpPr>
              <a:spLocks noChangeArrowheads="1"/>
            </p:cNvSpPr>
            <p:nvPr/>
          </p:nvSpPr>
          <p:spPr bwMode="auto">
            <a:xfrm>
              <a:off x="3548" y="3600"/>
              <a:ext cx="724" cy="144"/>
            </a:xfrm>
            <a:prstGeom prst="rect">
              <a:avLst/>
            </a:prstGeom>
            <a:noFill/>
            <a:ln w="12700">
              <a:solidFill>
                <a:schemeClr val="tx1"/>
              </a:solidFill>
              <a:miter lim="800000"/>
              <a:headEnd/>
              <a:tailEnd/>
            </a:ln>
            <a:effectLst/>
          </p:spPr>
          <p:txBody>
            <a:bodyPr wrap="none" anchor="ctr"/>
            <a:lstStyle/>
            <a:p>
              <a:r>
                <a:rPr lang="en-US">
                  <a:latin typeface="Arial" pitchFamily="34" charset="0"/>
                </a:rPr>
                <a:t>Z=1 or N=!V</a:t>
              </a:r>
            </a:p>
          </p:txBody>
        </p:sp>
        <p:sp>
          <p:nvSpPr>
            <p:cNvPr id="326708" name="Rectangle 52"/>
            <p:cNvSpPr>
              <a:spLocks noChangeArrowheads="1"/>
            </p:cNvSpPr>
            <p:nvPr/>
          </p:nvSpPr>
          <p:spPr bwMode="auto">
            <a:xfrm>
              <a:off x="3548" y="3744"/>
              <a:ext cx="724" cy="144"/>
            </a:xfrm>
            <a:prstGeom prst="rect">
              <a:avLst/>
            </a:prstGeom>
            <a:noFill/>
            <a:ln w="12700">
              <a:solidFill>
                <a:schemeClr val="tx1"/>
              </a:solidFill>
              <a:miter lim="800000"/>
              <a:headEnd/>
              <a:tailEnd/>
            </a:ln>
            <a:effectLst/>
          </p:spPr>
          <p:txBody>
            <a:bodyPr wrap="none" anchor="ctr"/>
            <a:lstStyle/>
            <a:p>
              <a:endParaRPr lang="en-GB">
                <a:solidFill>
                  <a:schemeClr val="hlink"/>
                </a:solidFill>
                <a:latin typeface="Arial" pitchFamily="34" charset="0"/>
              </a:endParaRPr>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a:t>Examples of conditional execution</a:t>
            </a:r>
          </a:p>
        </p:txBody>
      </p:sp>
      <p:sp>
        <p:nvSpPr>
          <p:cNvPr id="328707" name="Rectangle 3"/>
          <p:cNvSpPr>
            <a:spLocks noGrp="1" noChangeArrowheads="1"/>
          </p:cNvSpPr>
          <p:nvPr>
            <p:ph idx="1"/>
          </p:nvPr>
        </p:nvSpPr>
        <p:spPr/>
        <p:txBody>
          <a:bodyPr>
            <a:normAutofit fontScale="55000" lnSpcReduction="20000"/>
          </a:bodyPr>
          <a:lstStyle/>
          <a:p>
            <a:r>
              <a:rPr lang="en-US" dirty="0"/>
              <a:t>Use a sequence of several conditional instructions </a:t>
            </a:r>
          </a:p>
          <a:p>
            <a:pPr lvl="1">
              <a:buFont typeface="Wingdings" pitchFamily="2" charset="2"/>
              <a:buNone/>
            </a:pPr>
            <a:r>
              <a:rPr lang="en-US" sz="1400" b="1" dirty="0">
                <a:latin typeface="Courier New" pitchFamily="49" charset="0"/>
              </a:rPr>
              <a:t>	</a:t>
            </a:r>
            <a:r>
              <a:rPr lang="en-US" sz="1600" b="1" dirty="0">
                <a:solidFill>
                  <a:schemeClr val="bg2"/>
                </a:solidFill>
                <a:latin typeface="Courier New" pitchFamily="49" charset="0"/>
              </a:rPr>
              <a:t>if </a:t>
            </a:r>
            <a:r>
              <a:rPr lang="en-US" sz="3200" dirty="0"/>
              <a:t>(a==0) </a:t>
            </a:r>
            <a:r>
              <a:rPr lang="en-US" sz="3200" dirty="0" err="1"/>
              <a:t>func</a:t>
            </a:r>
            <a:r>
              <a:rPr lang="en-US" sz="3200" dirty="0"/>
              <a:t>(1);</a:t>
            </a:r>
          </a:p>
          <a:p>
            <a:pPr lvl="2">
              <a:buFont typeface="Wingdings" pitchFamily="2" charset="2"/>
              <a:buNone/>
            </a:pPr>
            <a:r>
              <a:rPr lang="en-US" sz="3200" dirty="0"/>
              <a:t>	CMP      r0,#0</a:t>
            </a:r>
            <a:br>
              <a:rPr lang="en-US" sz="3200" dirty="0"/>
            </a:br>
            <a:r>
              <a:rPr lang="en-US" sz="3200" dirty="0"/>
              <a:t>MOVEQ    r0,#1</a:t>
            </a:r>
            <a:br>
              <a:rPr lang="en-US" sz="3200" dirty="0"/>
            </a:br>
            <a:r>
              <a:rPr lang="en-US" sz="3200" dirty="0"/>
              <a:t>BLEQ     </a:t>
            </a:r>
            <a:r>
              <a:rPr lang="en-US" sz="3200" dirty="0" err="1"/>
              <a:t>func</a:t>
            </a:r>
            <a:r>
              <a:rPr lang="en-US" sz="3200" dirty="0"/>
              <a:t/>
            </a:r>
            <a:br>
              <a:rPr lang="en-US" sz="3200" dirty="0"/>
            </a:br>
            <a:endParaRPr lang="en-US" sz="3200" dirty="0"/>
          </a:p>
          <a:p>
            <a:r>
              <a:rPr lang="en-US" dirty="0"/>
              <a:t>Set the flags, then use various condition codes</a:t>
            </a:r>
          </a:p>
          <a:p>
            <a:pPr lvl="1">
              <a:buFont typeface="Wingdings" pitchFamily="2" charset="2"/>
              <a:buNone/>
            </a:pPr>
            <a:r>
              <a:rPr lang="en-US" sz="3200" dirty="0"/>
              <a:t>	if (a==0) x=0;</a:t>
            </a:r>
            <a:br>
              <a:rPr lang="en-US" sz="3200" dirty="0"/>
            </a:br>
            <a:r>
              <a:rPr lang="en-US" sz="3200" dirty="0"/>
              <a:t>if (a&gt;0)  x=1;</a:t>
            </a:r>
          </a:p>
          <a:p>
            <a:pPr lvl="2">
              <a:buFont typeface="Wingdings" pitchFamily="2" charset="2"/>
              <a:buNone/>
            </a:pPr>
            <a:r>
              <a:rPr lang="en-US" sz="3200" dirty="0"/>
              <a:t>	CMP      r0,#0</a:t>
            </a:r>
            <a:br>
              <a:rPr lang="en-US" sz="3200" dirty="0"/>
            </a:br>
            <a:r>
              <a:rPr lang="en-US" sz="3200" dirty="0"/>
              <a:t>MOVEQ    r1,#0</a:t>
            </a:r>
            <a:br>
              <a:rPr lang="en-US" sz="3200" dirty="0"/>
            </a:br>
            <a:r>
              <a:rPr lang="en-US" sz="3200" dirty="0"/>
              <a:t>MOVGT    r1,#1</a:t>
            </a:r>
            <a:br>
              <a:rPr lang="en-US" sz="3200" dirty="0"/>
            </a:br>
            <a:endParaRPr lang="en-US" sz="3200" dirty="0"/>
          </a:p>
          <a:p>
            <a:r>
              <a:rPr lang="en-US" dirty="0"/>
              <a:t>Use conditional compare instructions</a:t>
            </a:r>
          </a:p>
          <a:p>
            <a:pPr lvl="1">
              <a:buFont typeface="Wingdings" pitchFamily="2" charset="2"/>
              <a:buNone/>
            </a:pPr>
            <a:r>
              <a:rPr lang="en-US" sz="3200" dirty="0"/>
              <a:t>	if (a==4 || a==10) x=0;</a:t>
            </a:r>
          </a:p>
          <a:p>
            <a:pPr lvl="2">
              <a:buFont typeface="Wingdings" pitchFamily="2" charset="2"/>
              <a:buNone/>
            </a:pPr>
            <a:r>
              <a:rPr lang="en-US" sz="3200" dirty="0"/>
              <a:t>	CMP      r0,#4</a:t>
            </a:r>
            <a:br>
              <a:rPr lang="en-US" sz="3200" dirty="0"/>
            </a:br>
            <a:r>
              <a:rPr lang="en-US" sz="3200" dirty="0"/>
              <a:t>CMPNE    r0,#10</a:t>
            </a:r>
            <a:br>
              <a:rPr lang="en-US" sz="3200" dirty="0"/>
            </a:br>
            <a:r>
              <a:rPr lang="en-US" sz="3200" dirty="0"/>
              <a:t>MOVEQ    r1,#0</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809" name="Rectangle 57"/>
          <p:cNvSpPr>
            <a:spLocks noGrp="1" noChangeArrowheads="1"/>
          </p:cNvSpPr>
          <p:nvPr>
            <p:ph type="title"/>
          </p:nvPr>
        </p:nvSpPr>
        <p:spPr/>
        <p:txBody>
          <a:bodyPr/>
          <a:lstStyle/>
          <a:p>
            <a:r>
              <a:rPr lang="en-US"/>
              <a:t>Branch instructions</a:t>
            </a:r>
          </a:p>
        </p:txBody>
      </p:sp>
      <p:sp>
        <p:nvSpPr>
          <p:cNvPr id="330754" name="Rectangle 2"/>
          <p:cNvSpPr>
            <a:spLocks noGrp="1" noChangeArrowheads="1"/>
          </p:cNvSpPr>
          <p:nvPr>
            <p:ph idx="1"/>
          </p:nvPr>
        </p:nvSpPr>
        <p:spPr/>
        <p:txBody>
          <a:bodyPr>
            <a:normAutofit fontScale="70000" lnSpcReduction="20000"/>
          </a:bodyPr>
          <a:lstStyle/>
          <a:p>
            <a:r>
              <a:rPr lang="en-US" dirty="0"/>
              <a:t>Branch :		</a:t>
            </a:r>
            <a:r>
              <a:rPr lang="en-US" sz="3100" dirty="0"/>
              <a:t>B{&lt;</a:t>
            </a:r>
            <a:r>
              <a:rPr lang="en-US" sz="3100" dirty="0" err="1"/>
              <a:t>cond</a:t>
            </a:r>
            <a:r>
              <a:rPr lang="en-US" sz="3100" dirty="0"/>
              <a:t>&gt;} label</a:t>
            </a:r>
          </a:p>
          <a:p>
            <a:r>
              <a:rPr lang="en-US" sz="3100" dirty="0"/>
              <a:t>Branch with Link :	BL{&lt;</a:t>
            </a:r>
            <a:r>
              <a:rPr lang="en-US" sz="3100" dirty="0" err="1"/>
              <a:t>cond</a:t>
            </a:r>
            <a:r>
              <a:rPr lang="en-US" sz="3100" dirty="0"/>
              <a:t>&gt;} </a:t>
            </a:r>
            <a:r>
              <a:rPr lang="en-US" sz="3100" dirty="0" err="1"/>
              <a:t>subroutine_label</a:t>
            </a:r>
            <a:endParaRPr lang="en-US" sz="3100" dirty="0"/>
          </a:p>
          <a:p>
            <a:endParaRPr lang="en-US" sz="3100" dirty="0"/>
          </a:p>
          <a:p>
            <a:endParaRPr lang="en-US" dirty="0"/>
          </a:p>
          <a:p>
            <a:endParaRPr lang="en-US" dirty="0"/>
          </a:p>
          <a:p>
            <a:endParaRPr lang="en-US" dirty="0"/>
          </a:p>
          <a:p>
            <a:endParaRPr lang="en-US" dirty="0"/>
          </a:p>
          <a:p>
            <a:endParaRPr lang="en-US" dirty="0"/>
          </a:p>
          <a:p>
            <a:endParaRPr lang="en-US" dirty="0"/>
          </a:p>
          <a:p>
            <a:r>
              <a:rPr lang="en-US" dirty="0"/>
              <a:t>The processor core shifts the offset field left by 2 positions, sign-extends it and adds it to the PC</a:t>
            </a:r>
          </a:p>
          <a:p>
            <a:pPr lvl="1"/>
            <a:r>
              <a:rPr lang="en-US" dirty="0"/>
              <a:t>± 32 </a:t>
            </a:r>
            <a:r>
              <a:rPr lang="en-US" dirty="0" err="1"/>
              <a:t>Mbyte</a:t>
            </a:r>
            <a:r>
              <a:rPr lang="en-US" dirty="0"/>
              <a:t> range</a:t>
            </a:r>
          </a:p>
          <a:p>
            <a:pPr lvl="1"/>
            <a:r>
              <a:rPr lang="en-US" dirty="0"/>
              <a:t>How to perform longer branches?</a:t>
            </a:r>
          </a:p>
        </p:txBody>
      </p:sp>
      <p:sp>
        <p:nvSpPr>
          <p:cNvPr id="330755" name="Rectangle 3"/>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30756" name="Rectangle 4"/>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30757" name="Rectangle 5"/>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30758" name="Rectangle 6"/>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30759" name="Rectangle 7"/>
          <p:cNvSpPr>
            <a:spLocks noChangeArrowheads="1"/>
          </p:cNvSpPr>
          <p:nvPr/>
        </p:nvSpPr>
        <p:spPr bwMode="auto">
          <a:xfrm>
            <a:off x="1250950" y="2803525"/>
            <a:ext cx="6624638" cy="352425"/>
          </a:xfrm>
          <a:prstGeom prst="rect">
            <a:avLst/>
          </a:prstGeom>
          <a:noFill/>
          <a:ln w="12700">
            <a:solidFill>
              <a:schemeClr val="tx1"/>
            </a:solidFill>
            <a:miter lim="800000"/>
            <a:headEnd/>
            <a:tailEnd/>
          </a:ln>
          <a:effectLst/>
        </p:spPr>
        <p:txBody>
          <a:bodyPr wrap="none" anchor="ctr"/>
          <a:lstStyle/>
          <a:p>
            <a:endParaRPr lang="en-IN"/>
          </a:p>
        </p:txBody>
      </p:sp>
      <p:sp>
        <p:nvSpPr>
          <p:cNvPr id="330760" name="Line 8"/>
          <p:cNvSpPr>
            <a:spLocks noChangeShapeType="1"/>
          </p:cNvSpPr>
          <p:nvPr/>
        </p:nvSpPr>
        <p:spPr bwMode="auto">
          <a:xfrm>
            <a:off x="2922588" y="2809875"/>
            <a:ext cx="0" cy="352425"/>
          </a:xfrm>
          <a:prstGeom prst="line">
            <a:avLst/>
          </a:prstGeom>
          <a:noFill/>
          <a:ln w="25400">
            <a:solidFill>
              <a:schemeClr val="tx1"/>
            </a:solidFill>
            <a:round/>
            <a:headEnd type="none" w="sm" len="sm"/>
            <a:tailEnd type="none" w="sm" len="sm"/>
          </a:ln>
          <a:effectLst/>
        </p:spPr>
        <p:txBody>
          <a:bodyPr wrap="none" anchor="ctr"/>
          <a:lstStyle/>
          <a:p>
            <a:endParaRPr lang="en-IN"/>
          </a:p>
        </p:txBody>
      </p:sp>
      <p:sp>
        <p:nvSpPr>
          <p:cNvPr id="330761" name="Line 9"/>
          <p:cNvSpPr>
            <a:spLocks noChangeShapeType="1"/>
          </p:cNvSpPr>
          <p:nvPr/>
        </p:nvSpPr>
        <p:spPr bwMode="auto">
          <a:xfrm>
            <a:off x="2700338" y="2809875"/>
            <a:ext cx="0" cy="352425"/>
          </a:xfrm>
          <a:prstGeom prst="line">
            <a:avLst/>
          </a:prstGeom>
          <a:noFill/>
          <a:ln w="25400">
            <a:solidFill>
              <a:schemeClr val="tx1"/>
            </a:solidFill>
            <a:round/>
            <a:headEnd type="none" w="sm" len="sm"/>
            <a:tailEnd type="none" w="sm" len="sm"/>
          </a:ln>
          <a:effectLst/>
        </p:spPr>
        <p:txBody>
          <a:bodyPr wrap="none" anchor="ctr"/>
          <a:lstStyle/>
          <a:p>
            <a:endParaRPr lang="en-IN"/>
          </a:p>
        </p:txBody>
      </p:sp>
      <p:sp>
        <p:nvSpPr>
          <p:cNvPr id="330762" name="Line 10"/>
          <p:cNvSpPr>
            <a:spLocks noChangeShapeType="1"/>
          </p:cNvSpPr>
          <p:nvPr/>
        </p:nvSpPr>
        <p:spPr bwMode="auto">
          <a:xfrm>
            <a:off x="2489200" y="2797175"/>
            <a:ext cx="0" cy="103188"/>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63" name="Line 11"/>
          <p:cNvSpPr>
            <a:spLocks noChangeShapeType="1"/>
          </p:cNvSpPr>
          <p:nvPr/>
        </p:nvSpPr>
        <p:spPr bwMode="auto">
          <a:xfrm>
            <a:off x="3119438"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64" name="Line 12"/>
          <p:cNvSpPr>
            <a:spLocks noChangeShapeType="1"/>
          </p:cNvSpPr>
          <p:nvPr/>
        </p:nvSpPr>
        <p:spPr bwMode="auto">
          <a:xfrm>
            <a:off x="3330575"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65" name="Line 13"/>
          <p:cNvSpPr>
            <a:spLocks noChangeShapeType="1"/>
          </p:cNvSpPr>
          <p:nvPr/>
        </p:nvSpPr>
        <p:spPr bwMode="auto">
          <a:xfrm>
            <a:off x="3986213"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66" name="Line 14"/>
          <p:cNvSpPr>
            <a:spLocks noChangeShapeType="1"/>
          </p:cNvSpPr>
          <p:nvPr/>
        </p:nvSpPr>
        <p:spPr bwMode="auto">
          <a:xfrm>
            <a:off x="4181475"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67" name="Line 15"/>
          <p:cNvSpPr>
            <a:spLocks noChangeShapeType="1"/>
          </p:cNvSpPr>
          <p:nvPr/>
        </p:nvSpPr>
        <p:spPr bwMode="auto">
          <a:xfrm>
            <a:off x="4379913"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68" name="Line 16"/>
          <p:cNvSpPr>
            <a:spLocks noChangeShapeType="1"/>
          </p:cNvSpPr>
          <p:nvPr/>
        </p:nvSpPr>
        <p:spPr bwMode="auto">
          <a:xfrm>
            <a:off x="4824413"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69" name="Line 17"/>
          <p:cNvSpPr>
            <a:spLocks noChangeShapeType="1"/>
          </p:cNvSpPr>
          <p:nvPr/>
        </p:nvSpPr>
        <p:spPr bwMode="auto">
          <a:xfrm>
            <a:off x="5035550"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0" name="Line 18"/>
          <p:cNvSpPr>
            <a:spLocks noChangeShapeType="1"/>
          </p:cNvSpPr>
          <p:nvPr/>
        </p:nvSpPr>
        <p:spPr bwMode="auto">
          <a:xfrm>
            <a:off x="5245100"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1" name="Line 19"/>
          <p:cNvSpPr>
            <a:spLocks noChangeShapeType="1"/>
          </p:cNvSpPr>
          <p:nvPr/>
        </p:nvSpPr>
        <p:spPr bwMode="auto">
          <a:xfrm>
            <a:off x="5665788"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2" name="Line 20"/>
          <p:cNvSpPr>
            <a:spLocks noChangeShapeType="1"/>
          </p:cNvSpPr>
          <p:nvPr/>
        </p:nvSpPr>
        <p:spPr bwMode="auto">
          <a:xfrm>
            <a:off x="5873750"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3" name="Line 21"/>
          <p:cNvSpPr>
            <a:spLocks noChangeShapeType="1"/>
          </p:cNvSpPr>
          <p:nvPr/>
        </p:nvSpPr>
        <p:spPr bwMode="auto">
          <a:xfrm>
            <a:off x="6084888"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4" name="Line 22"/>
          <p:cNvSpPr>
            <a:spLocks noChangeShapeType="1"/>
          </p:cNvSpPr>
          <p:nvPr/>
        </p:nvSpPr>
        <p:spPr bwMode="auto">
          <a:xfrm>
            <a:off x="7134225"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5" name="Line 23"/>
          <p:cNvSpPr>
            <a:spLocks noChangeShapeType="1"/>
          </p:cNvSpPr>
          <p:nvPr/>
        </p:nvSpPr>
        <p:spPr bwMode="auto">
          <a:xfrm>
            <a:off x="7318375"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6" name="Line 24"/>
          <p:cNvSpPr>
            <a:spLocks noChangeShapeType="1"/>
          </p:cNvSpPr>
          <p:nvPr/>
        </p:nvSpPr>
        <p:spPr bwMode="auto">
          <a:xfrm>
            <a:off x="7513638" y="2824163"/>
            <a:ext cx="0" cy="90487"/>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7" name="Line 25"/>
          <p:cNvSpPr>
            <a:spLocks noChangeShapeType="1"/>
          </p:cNvSpPr>
          <p:nvPr/>
        </p:nvSpPr>
        <p:spPr bwMode="auto">
          <a:xfrm>
            <a:off x="7697788"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78" name="Rectangle 26"/>
          <p:cNvSpPr>
            <a:spLocks noChangeArrowheads="1"/>
          </p:cNvSpPr>
          <p:nvPr/>
        </p:nvSpPr>
        <p:spPr bwMode="auto">
          <a:xfrm>
            <a:off x="1862138" y="2592388"/>
            <a:ext cx="273050" cy="206375"/>
          </a:xfrm>
          <a:prstGeom prst="rect">
            <a:avLst/>
          </a:prstGeom>
          <a:noFill/>
          <a:ln w="9525">
            <a:noFill/>
            <a:miter lim="800000"/>
            <a:headEnd/>
            <a:tailEnd/>
          </a:ln>
          <a:effectLst/>
        </p:spPr>
        <p:txBody>
          <a:bodyPr wrap="none" lIns="66675" tIns="26988" rIns="66675" bIns="26988">
            <a:spAutoFit/>
          </a:bodyPr>
          <a:lstStyle/>
          <a:p>
            <a:pPr defTabSz="950913"/>
            <a:r>
              <a:rPr lang="en-US" sz="1000" b="0">
                <a:latin typeface="Arial" pitchFamily="34" charset="0"/>
              </a:rPr>
              <a:t>28</a:t>
            </a:r>
          </a:p>
        </p:txBody>
      </p:sp>
      <p:sp>
        <p:nvSpPr>
          <p:cNvPr id="330779" name="Rectangle 27"/>
          <p:cNvSpPr>
            <a:spLocks noChangeArrowheads="1"/>
          </p:cNvSpPr>
          <p:nvPr/>
        </p:nvSpPr>
        <p:spPr bwMode="auto">
          <a:xfrm>
            <a:off x="1219200" y="2592388"/>
            <a:ext cx="273050" cy="206375"/>
          </a:xfrm>
          <a:prstGeom prst="rect">
            <a:avLst/>
          </a:prstGeom>
          <a:noFill/>
          <a:ln w="9525">
            <a:noFill/>
            <a:miter lim="800000"/>
            <a:headEnd/>
            <a:tailEnd/>
          </a:ln>
          <a:effectLst/>
        </p:spPr>
        <p:txBody>
          <a:bodyPr wrap="none" lIns="66675" tIns="26988" rIns="66675" bIns="26988">
            <a:spAutoFit/>
          </a:bodyPr>
          <a:lstStyle/>
          <a:p>
            <a:pPr defTabSz="950913"/>
            <a:r>
              <a:rPr lang="en-US" sz="1000" b="0">
                <a:latin typeface="Arial" pitchFamily="34" charset="0"/>
              </a:rPr>
              <a:t>31</a:t>
            </a:r>
          </a:p>
        </p:txBody>
      </p:sp>
      <p:sp>
        <p:nvSpPr>
          <p:cNvPr id="330780" name="Rectangle 28"/>
          <p:cNvSpPr>
            <a:spLocks noChangeArrowheads="1"/>
          </p:cNvSpPr>
          <p:nvPr/>
        </p:nvSpPr>
        <p:spPr bwMode="auto">
          <a:xfrm>
            <a:off x="2701925" y="2592388"/>
            <a:ext cx="273050" cy="206375"/>
          </a:xfrm>
          <a:prstGeom prst="rect">
            <a:avLst/>
          </a:prstGeom>
          <a:noFill/>
          <a:ln w="9525">
            <a:noFill/>
            <a:miter lim="800000"/>
            <a:headEnd/>
            <a:tailEnd/>
          </a:ln>
          <a:effectLst/>
        </p:spPr>
        <p:txBody>
          <a:bodyPr wrap="none" lIns="66675" tIns="26988" rIns="66675" bIns="26988">
            <a:spAutoFit/>
          </a:bodyPr>
          <a:lstStyle/>
          <a:p>
            <a:pPr defTabSz="950913"/>
            <a:r>
              <a:rPr lang="en-US" sz="1000" b="0">
                <a:latin typeface="Arial" pitchFamily="34" charset="0"/>
              </a:rPr>
              <a:t>24</a:t>
            </a:r>
          </a:p>
        </p:txBody>
      </p:sp>
      <p:sp>
        <p:nvSpPr>
          <p:cNvPr id="330781" name="Rectangle 29"/>
          <p:cNvSpPr>
            <a:spLocks noChangeArrowheads="1"/>
          </p:cNvSpPr>
          <p:nvPr/>
        </p:nvSpPr>
        <p:spPr bwMode="auto">
          <a:xfrm>
            <a:off x="7697788" y="2592388"/>
            <a:ext cx="203200" cy="206375"/>
          </a:xfrm>
          <a:prstGeom prst="rect">
            <a:avLst/>
          </a:prstGeom>
          <a:noFill/>
          <a:ln w="9525">
            <a:noFill/>
            <a:miter lim="800000"/>
            <a:headEnd/>
            <a:tailEnd/>
          </a:ln>
          <a:effectLst/>
        </p:spPr>
        <p:txBody>
          <a:bodyPr wrap="none" lIns="66675" tIns="26988" rIns="66675" bIns="26988">
            <a:spAutoFit/>
          </a:bodyPr>
          <a:lstStyle/>
          <a:p>
            <a:pPr defTabSz="950913"/>
            <a:r>
              <a:rPr lang="en-US" sz="1000" b="0">
                <a:latin typeface="Arial" pitchFamily="34" charset="0"/>
              </a:rPr>
              <a:t>0</a:t>
            </a:r>
          </a:p>
        </p:txBody>
      </p:sp>
      <p:sp>
        <p:nvSpPr>
          <p:cNvPr id="330782" name="Line 30"/>
          <p:cNvSpPr>
            <a:spLocks noChangeShapeType="1"/>
          </p:cNvSpPr>
          <p:nvPr/>
        </p:nvSpPr>
        <p:spPr bwMode="auto">
          <a:xfrm>
            <a:off x="2281238"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83" name="Line 31"/>
          <p:cNvSpPr>
            <a:spLocks noChangeShapeType="1"/>
          </p:cNvSpPr>
          <p:nvPr/>
        </p:nvSpPr>
        <p:spPr bwMode="auto">
          <a:xfrm>
            <a:off x="1244600" y="2797175"/>
            <a:ext cx="0" cy="103188"/>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84" name="Line 32"/>
          <p:cNvSpPr>
            <a:spLocks noChangeShapeType="1"/>
          </p:cNvSpPr>
          <p:nvPr/>
        </p:nvSpPr>
        <p:spPr bwMode="auto">
          <a:xfrm>
            <a:off x="1454150"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85" name="Line 33"/>
          <p:cNvSpPr>
            <a:spLocks noChangeShapeType="1"/>
          </p:cNvSpPr>
          <p:nvPr/>
        </p:nvSpPr>
        <p:spPr bwMode="auto">
          <a:xfrm>
            <a:off x="1663700"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86" name="Line 34"/>
          <p:cNvSpPr>
            <a:spLocks noChangeShapeType="1"/>
          </p:cNvSpPr>
          <p:nvPr/>
        </p:nvSpPr>
        <p:spPr bwMode="auto">
          <a:xfrm>
            <a:off x="1873250"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87" name="Line 35"/>
          <p:cNvSpPr>
            <a:spLocks noChangeShapeType="1"/>
          </p:cNvSpPr>
          <p:nvPr/>
        </p:nvSpPr>
        <p:spPr bwMode="auto">
          <a:xfrm>
            <a:off x="2082800" y="2809875"/>
            <a:ext cx="0" cy="352425"/>
          </a:xfrm>
          <a:prstGeom prst="line">
            <a:avLst/>
          </a:prstGeom>
          <a:noFill/>
          <a:ln w="25400">
            <a:solidFill>
              <a:schemeClr val="tx1"/>
            </a:solidFill>
            <a:round/>
            <a:headEnd type="none" w="sm" len="sm"/>
            <a:tailEnd type="none" w="sm" len="sm"/>
          </a:ln>
          <a:effectLst/>
        </p:spPr>
        <p:txBody>
          <a:bodyPr wrap="none" anchor="ctr"/>
          <a:lstStyle/>
          <a:p>
            <a:endParaRPr lang="en-IN"/>
          </a:p>
        </p:txBody>
      </p:sp>
      <p:sp>
        <p:nvSpPr>
          <p:cNvPr id="330788" name="Line 36"/>
          <p:cNvSpPr>
            <a:spLocks noChangeShapeType="1"/>
          </p:cNvSpPr>
          <p:nvPr/>
        </p:nvSpPr>
        <p:spPr bwMode="auto">
          <a:xfrm>
            <a:off x="6294438"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89" name="Line 37"/>
          <p:cNvSpPr>
            <a:spLocks noChangeShapeType="1"/>
          </p:cNvSpPr>
          <p:nvPr/>
        </p:nvSpPr>
        <p:spPr bwMode="auto">
          <a:xfrm>
            <a:off x="6503988"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90" name="Line 38"/>
          <p:cNvSpPr>
            <a:spLocks noChangeShapeType="1"/>
          </p:cNvSpPr>
          <p:nvPr/>
        </p:nvSpPr>
        <p:spPr bwMode="auto">
          <a:xfrm>
            <a:off x="6715125"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91" name="Line 39"/>
          <p:cNvSpPr>
            <a:spLocks noChangeShapeType="1"/>
          </p:cNvSpPr>
          <p:nvPr/>
        </p:nvSpPr>
        <p:spPr bwMode="auto">
          <a:xfrm>
            <a:off x="6924675"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92" name="Line 40"/>
          <p:cNvSpPr>
            <a:spLocks noChangeShapeType="1"/>
          </p:cNvSpPr>
          <p:nvPr/>
        </p:nvSpPr>
        <p:spPr bwMode="auto">
          <a:xfrm>
            <a:off x="1244600" y="3259138"/>
            <a:ext cx="0" cy="13176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93" name="Line 41"/>
          <p:cNvSpPr>
            <a:spLocks noChangeShapeType="1"/>
          </p:cNvSpPr>
          <p:nvPr/>
        </p:nvSpPr>
        <p:spPr bwMode="auto">
          <a:xfrm>
            <a:off x="1244600" y="3386138"/>
            <a:ext cx="838200"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94" name="Line 42"/>
          <p:cNvSpPr>
            <a:spLocks noChangeShapeType="1"/>
          </p:cNvSpPr>
          <p:nvPr/>
        </p:nvSpPr>
        <p:spPr bwMode="auto">
          <a:xfrm flipV="1">
            <a:off x="2082800" y="3263900"/>
            <a:ext cx="0" cy="131763"/>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95" name="Line 43"/>
          <p:cNvSpPr>
            <a:spLocks noChangeShapeType="1"/>
          </p:cNvSpPr>
          <p:nvPr/>
        </p:nvSpPr>
        <p:spPr bwMode="auto">
          <a:xfrm>
            <a:off x="1617663" y="3386138"/>
            <a:ext cx="0" cy="481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96" name="Rectangle 44"/>
          <p:cNvSpPr>
            <a:spLocks noChangeArrowheads="1"/>
          </p:cNvSpPr>
          <p:nvPr/>
        </p:nvSpPr>
        <p:spPr bwMode="auto">
          <a:xfrm>
            <a:off x="1336675" y="2903538"/>
            <a:ext cx="6535738" cy="244475"/>
          </a:xfrm>
          <a:prstGeom prst="rect">
            <a:avLst/>
          </a:prstGeom>
          <a:noFill/>
          <a:ln w="9525">
            <a:noFill/>
            <a:miter lim="800000"/>
            <a:headEnd/>
            <a:tailEnd/>
          </a:ln>
          <a:effectLst/>
        </p:spPr>
        <p:txBody>
          <a:bodyPr lIns="66675" tIns="26988" rIns="66675" bIns="26988">
            <a:spAutoFit/>
          </a:bodyPr>
          <a:lstStyle/>
          <a:p>
            <a:pPr marL="357188" indent="-357188" defTabSz="950913">
              <a:lnSpc>
                <a:spcPct val="104000"/>
              </a:lnSpc>
              <a:spcBef>
                <a:spcPct val="52000"/>
              </a:spcBef>
            </a:pPr>
            <a:r>
              <a:rPr lang="en-US" sz="1200">
                <a:latin typeface="Arial" pitchFamily="34" charset="0"/>
              </a:rPr>
              <a:t> Cond       1   0   1   L                                                      Offset              	</a:t>
            </a:r>
          </a:p>
        </p:txBody>
      </p:sp>
      <p:sp>
        <p:nvSpPr>
          <p:cNvPr id="330797" name="Rectangle 45"/>
          <p:cNvSpPr>
            <a:spLocks noChangeArrowheads="1"/>
          </p:cNvSpPr>
          <p:nvPr/>
        </p:nvSpPr>
        <p:spPr bwMode="auto">
          <a:xfrm>
            <a:off x="3435350" y="3730625"/>
            <a:ext cx="1824038" cy="307975"/>
          </a:xfrm>
          <a:prstGeom prst="rect">
            <a:avLst/>
          </a:prstGeom>
          <a:noFill/>
          <a:ln w="9525">
            <a:noFill/>
            <a:miter lim="800000"/>
            <a:headEnd/>
            <a:tailEnd/>
          </a:ln>
          <a:effectLst/>
        </p:spPr>
        <p:txBody>
          <a:bodyPr wrap="none" lIns="66675" tIns="26988" rIns="66675" bIns="26988">
            <a:spAutoFit/>
          </a:bodyPr>
          <a:lstStyle/>
          <a:p>
            <a:pPr defTabSz="950913">
              <a:lnSpc>
                <a:spcPct val="88000"/>
              </a:lnSpc>
            </a:pPr>
            <a:r>
              <a:rPr lang="en-US" sz="1900">
                <a:latin typeface="Arial" pitchFamily="34" charset="0"/>
              </a:rPr>
              <a:t>Condition field</a:t>
            </a:r>
          </a:p>
        </p:txBody>
      </p:sp>
      <p:sp>
        <p:nvSpPr>
          <p:cNvPr id="330798" name="Line 46"/>
          <p:cNvSpPr>
            <a:spLocks noChangeShapeType="1"/>
          </p:cNvSpPr>
          <p:nvPr/>
        </p:nvSpPr>
        <p:spPr bwMode="auto">
          <a:xfrm>
            <a:off x="4602163"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799" name="Line 47"/>
          <p:cNvSpPr>
            <a:spLocks noChangeShapeType="1"/>
          </p:cNvSpPr>
          <p:nvPr/>
        </p:nvSpPr>
        <p:spPr bwMode="auto">
          <a:xfrm>
            <a:off x="3565525"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800" name="Line 48"/>
          <p:cNvSpPr>
            <a:spLocks noChangeShapeType="1"/>
          </p:cNvSpPr>
          <p:nvPr/>
        </p:nvSpPr>
        <p:spPr bwMode="auto">
          <a:xfrm>
            <a:off x="3775075" y="2800350"/>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801" name="Line 49"/>
          <p:cNvSpPr>
            <a:spLocks noChangeShapeType="1"/>
          </p:cNvSpPr>
          <p:nvPr/>
        </p:nvSpPr>
        <p:spPr bwMode="auto">
          <a:xfrm>
            <a:off x="5454650" y="2809875"/>
            <a:ext cx="0" cy="104775"/>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802" name="Line 50"/>
          <p:cNvSpPr>
            <a:spLocks noChangeShapeType="1"/>
          </p:cNvSpPr>
          <p:nvPr/>
        </p:nvSpPr>
        <p:spPr bwMode="auto">
          <a:xfrm>
            <a:off x="2800350" y="3276600"/>
            <a:ext cx="0" cy="1397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803" name="Line 51"/>
          <p:cNvSpPr>
            <a:spLocks noChangeShapeType="1"/>
          </p:cNvSpPr>
          <p:nvPr/>
        </p:nvSpPr>
        <p:spPr bwMode="auto">
          <a:xfrm>
            <a:off x="2797175" y="3408363"/>
            <a:ext cx="538163"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804" name="Rectangle 52"/>
          <p:cNvSpPr>
            <a:spLocks noChangeArrowheads="1"/>
          </p:cNvSpPr>
          <p:nvPr/>
        </p:nvSpPr>
        <p:spPr bwMode="auto">
          <a:xfrm>
            <a:off x="3424238" y="3244850"/>
            <a:ext cx="2743200" cy="514350"/>
          </a:xfrm>
          <a:prstGeom prst="rect">
            <a:avLst/>
          </a:prstGeom>
          <a:noFill/>
          <a:ln w="9525">
            <a:noFill/>
            <a:miter lim="800000"/>
            <a:headEnd/>
            <a:tailEnd/>
          </a:ln>
          <a:effectLst/>
        </p:spPr>
        <p:txBody>
          <a:bodyPr wrap="none" lIns="66675" tIns="26988" rIns="66675" bIns="26988">
            <a:spAutoFit/>
          </a:bodyPr>
          <a:lstStyle/>
          <a:p>
            <a:pPr defTabSz="950913">
              <a:lnSpc>
                <a:spcPct val="89000"/>
              </a:lnSpc>
            </a:pPr>
            <a:r>
              <a:rPr lang="en-US" sz="1900" dirty="0">
                <a:latin typeface="Arial" pitchFamily="34" charset="0"/>
              </a:rPr>
              <a:t>Link bit	</a:t>
            </a:r>
            <a:r>
              <a:rPr lang="en-US" sz="1500" b="0" dirty="0">
                <a:latin typeface="Arial" pitchFamily="34" charset="0"/>
              </a:rPr>
              <a:t>0 = Branch</a:t>
            </a:r>
          </a:p>
          <a:p>
            <a:pPr defTabSz="950913">
              <a:lnSpc>
                <a:spcPct val="89000"/>
              </a:lnSpc>
            </a:pPr>
            <a:r>
              <a:rPr lang="en-US" sz="1500" b="0" dirty="0">
                <a:latin typeface="Arial" pitchFamily="34" charset="0"/>
              </a:rPr>
              <a:t>	1 = Branch with link</a:t>
            </a:r>
          </a:p>
        </p:txBody>
      </p:sp>
      <p:sp>
        <p:nvSpPr>
          <p:cNvPr id="330805" name="Line 53"/>
          <p:cNvSpPr>
            <a:spLocks noChangeShapeType="1"/>
          </p:cNvSpPr>
          <p:nvPr/>
        </p:nvSpPr>
        <p:spPr bwMode="auto">
          <a:xfrm flipV="1">
            <a:off x="1612900" y="3867150"/>
            <a:ext cx="1716088" cy="1588"/>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0806" name="Rectangle 54"/>
          <p:cNvSpPr>
            <a:spLocks noChangeArrowheads="1"/>
          </p:cNvSpPr>
          <p:nvPr/>
        </p:nvSpPr>
        <p:spPr bwMode="auto">
          <a:xfrm>
            <a:off x="2886075" y="2592388"/>
            <a:ext cx="273050" cy="206375"/>
          </a:xfrm>
          <a:prstGeom prst="rect">
            <a:avLst/>
          </a:prstGeom>
          <a:noFill/>
          <a:ln w="9525">
            <a:noFill/>
            <a:miter lim="800000"/>
            <a:headEnd/>
            <a:tailEnd/>
          </a:ln>
          <a:effectLst/>
        </p:spPr>
        <p:txBody>
          <a:bodyPr wrap="none" lIns="66675" tIns="26988" rIns="66675" bIns="26988">
            <a:spAutoFit/>
          </a:bodyPr>
          <a:lstStyle/>
          <a:p>
            <a:pPr defTabSz="950913"/>
            <a:r>
              <a:rPr lang="en-US" sz="1000" b="0">
                <a:latin typeface="Arial" pitchFamily="34" charset="0"/>
              </a:rPr>
              <a:t>23</a:t>
            </a:r>
          </a:p>
        </p:txBody>
      </p:sp>
      <p:sp>
        <p:nvSpPr>
          <p:cNvPr id="330807" name="Rectangle 55"/>
          <p:cNvSpPr>
            <a:spLocks noChangeArrowheads="1"/>
          </p:cNvSpPr>
          <p:nvPr/>
        </p:nvSpPr>
        <p:spPr bwMode="auto">
          <a:xfrm>
            <a:off x="2478088" y="2592388"/>
            <a:ext cx="273050" cy="206375"/>
          </a:xfrm>
          <a:prstGeom prst="rect">
            <a:avLst/>
          </a:prstGeom>
          <a:noFill/>
          <a:ln w="9525">
            <a:noFill/>
            <a:miter lim="800000"/>
            <a:headEnd/>
            <a:tailEnd/>
          </a:ln>
          <a:effectLst/>
        </p:spPr>
        <p:txBody>
          <a:bodyPr wrap="none" lIns="66675" tIns="26988" rIns="66675" bIns="26988">
            <a:spAutoFit/>
          </a:bodyPr>
          <a:lstStyle/>
          <a:p>
            <a:pPr defTabSz="950913"/>
            <a:r>
              <a:rPr lang="en-US" sz="1000" b="0">
                <a:latin typeface="Arial" pitchFamily="34" charset="0"/>
              </a:rPr>
              <a:t>25</a:t>
            </a:r>
          </a:p>
        </p:txBody>
      </p:sp>
      <p:sp>
        <p:nvSpPr>
          <p:cNvPr id="330808" name="Rectangle 56"/>
          <p:cNvSpPr>
            <a:spLocks noChangeArrowheads="1"/>
          </p:cNvSpPr>
          <p:nvPr/>
        </p:nvSpPr>
        <p:spPr bwMode="auto">
          <a:xfrm>
            <a:off x="2058988" y="2592388"/>
            <a:ext cx="273050" cy="206375"/>
          </a:xfrm>
          <a:prstGeom prst="rect">
            <a:avLst/>
          </a:prstGeom>
          <a:noFill/>
          <a:ln w="9525">
            <a:noFill/>
            <a:miter lim="800000"/>
            <a:headEnd/>
            <a:tailEnd/>
          </a:ln>
          <a:effectLst/>
        </p:spPr>
        <p:txBody>
          <a:bodyPr wrap="none" lIns="66675" tIns="26988" rIns="66675" bIns="26988">
            <a:spAutoFit/>
          </a:bodyPr>
          <a:lstStyle/>
          <a:p>
            <a:pPr defTabSz="950913"/>
            <a:r>
              <a:rPr lang="en-US" sz="1000" b="0">
                <a:latin typeface="Arial" pitchFamily="34" charset="0"/>
              </a:rPr>
              <a:t>27</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32803" name="Rectangle 3"/>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32804" name="Rectangle 4"/>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32805" name="Rectangle 5"/>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32806" name="Rectangle 6"/>
          <p:cNvSpPr>
            <a:spLocks noGrp="1" noChangeArrowheads="1"/>
          </p:cNvSpPr>
          <p:nvPr>
            <p:ph type="title"/>
          </p:nvPr>
        </p:nvSpPr>
        <p:spPr/>
        <p:txBody>
          <a:bodyPr/>
          <a:lstStyle/>
          <a:p>
            <a:r>
              <a:rPr lang="en-US"/>
              <a:t>Data processing Instructions</a:t>
            </a:r>
          </a:p>
        </p:txBody>
      </p:sp>
      <p:sp>
        <p:nvSpPr>
          <p:cNvPr id="332807" name="Rectangle 7"/>
          <p:cNvSpPr>
            <a:spLocks noGrp="1" noChangeArrowheads="1"/>
          </p:cNvSpPr>
          <p:nvPr>
            <p:ph idx="1"/>
          </p:nvPr>
        </p:nvSpPr>
        <p:spPr/>
        <p:txBody>
          <a:bodyPr>
            <a:noAutofit/>
          </a:bodyPr>
          <a:lstStyle/>
          <a:p>
            <a:pPr>
              <a:lnSpc>
                <a:spcPct val="90000"/>
              </a:lnSpc>
            </a:pPr>
            <a:r>
              <a:rPr lang="en-US" sz="1800" dirty="0"/>
              <a:t>Consist of :</a:t>
            </a:r>
          </a:p>
          <a:p>
            <a:pPr lvl="1">
              <a:lnSpc>
                <a:spcPct val="90000"/>
              </a:lnSpc>
            </a:pPr>
            <a:r>
              <a:rPr lang="en-US" sz="1800" dirty="0"/>
              <a:t>Arithmetic:		ADD	ADC	SUB	SBC	RSB	RSC</a:t>
            </a:r>
          </a:p>
          <a:p>
            <a:pPr lvl="1">
              <a:lnSpc>
                <a:spcPct val="90000"/>
              </a:lnSpc>
            </a:pPr>
            <a:r>
              <a:rPr lang="en-US" sz="1800" dirty="0"/>
              <a:t>Logical:		AND	ORR	EOR	BIC</a:t>
            </a:r>
          </a:p>
          <a:p>
            <a:pPr lvl="1">
              <a:lnSpc>
                <a:spcPct val="90000"/>
              </a:lnSpc>
            </a:pPr>
            <a:r>
              <a:rPr lang="en-US" sz="1800" dirty="0"/>
              <a:t>Comparisons:	CMP	CMN	TST	TEQ</a:t>
            </a:r>
          </a:p>
          <a:p>
            <a:pPr lvl="1">
              <a:lnSpc>
                <a:spcPct val="90000"/>
              </a:lnSpc>
            </a:pPr>
            <a:r>
              <a:rPr lang="en-US" sz="1800" dirty="0"/>
              <a:t>Data movement:	MOV	MVN</a:t>
            </a:r>
          </a:p>
          <a:p>
            <a:pPr lvl="1">
              <a:lnSpc>
                <a:spcPct val="90000"/>
              </a:lnSpc>
            </a:pPr>
            <a:endParaRPr lang="en-US" sz="1800" dirty="0"/>
          </a:p>
          <a:p>
            <a:pPr>
              <a:lnSpc>
                <a:spcPct val="90000"/>
              </a:lnSpc>
            </a:pPr>
            <a:r>
              <a:rPr lang="en-US" sz="1800" dirty="0"/>
              <a:t>These instructions only work on registers,  NOT  memory.</a:t>
            </a:r>
            <a:br>
              <a:rPr lang="en-US" sz="1800" dirty="0"/>
            </a:br>
            <a:endParaRPr lang="en-US" sz="1800" dirty="0"/>
          </a:p>
          <a:p>
            <a:pPr>
              <a:lnSpc>
                <a:spcPct val="90000"/>
              </a:lnSpc>
            </a:pPr>
            <a:r>
              <a:rPr lang="en-US" sz="1800" dirty="0"/>
              <a:t>Syntax:</a:t>
            </a:r>
          </a:p>
          <a:p>
            <a:pPr>
              <a:lnSpc>
                <a:spcPct val="90000"/>
              </a:lnSpc>
            </a:pPr>
            <a:endParaRPr lang="en-US" sz="1800" dirty="0"/>
          </a:p>
          <a:p>
            <a:pPr lvl="1">
              <a:lnSpc>
                <a:spcPct val="90000"/>
              </a:lnSpc>
              <a:buFont typeface="Wingdings" pitchFamily="2" charset="2"/>
              <a:buNone/>
            </a:pPr>
            <a:r>
              <a:rPr lang="en-US" sz="1800" dirty="0"/>
              <a:t>	&lt;Operation&gt;{&lt;</a:t>
            </a:r>
            <a:r>
              <a:rPr lang="en-US" sz="1800" dirty="0" err="1"/>
              <a:t>cond</a:t>
            </a:r>
            <a:r>
              <a:rPr lang="en-US" sz="1800" dirty="0"/>
              <a:t>&gt;}{S} Rd, </a:t>
            </a:r>
            <a:r>
              <a:rPr lang="en-US" sz="1800" dirty="0" err="1"/>
              <a:t>Rn</a:t>
            </a:r>
            <a:r>
              <a:rPr lang="en-US" sz="1800" dirty="0"/>
              <a:t>, Operand2</a:t>
            </a:r>
          </a:p>
          <a:p>
            <a:pPr lvl="1">
              <a:lnSpc>
                <a:spcPct val="90000"/>
              </a:lnSpc>
              <a:buFont typeface="Wingdings" pitchFamily="2" charset="2"/>
              <a:buNone/>
            </a:pPr>
            <a:endParaRPr lang="en-US" sz="1800" dirty="0"/>
          </a:p>
          <a:p>
            <a:pPr lvl="2">
              <a:lnSpc>
                <a:spcPct val="90000"/>
              </a:lnSpc>
            </a:pPr>
            <a:r>
              <a:rPr lang="en-US" sz="1800" dirty="0"/>
              <a:t>Comparisons set flags only - they do not specify Rd</a:t>
            </a:r>
          </a:p>
          <a:p>
            <a:pPr lvl="2">
              <a:lnSpc>
                <a:spcPct val="90000"/>
              </a:lnSpc>
            </a:pPr>
            <a:r>
              <a:rPr lang="en-US" sz="1800" dirty="0"/>
              <a:t>Data movement does not specify </a:t>
            </a:r>
            <a:r>
              <a:rPr lang="en-US" sz="1800" dirty="0" err="1"/>
              <a:t>Rn</a:t>
            </a:r>
            <a:endParaRPr lang="en-US" sz="1800" dirty="0"/>
          </a:p>
          <a:p>
            <a:pPr lvl="2">
              <a:lnSpc>
                <a:spcPct val="90000"/>
              </a:lnSpc>
            </a:pPr>
            <a:endParaRPr lang="en-US" sz="1800" dirty="0"/>
          </a:p>
          <a:p>
            <a:pPr>
              <a:lnSpc>
                <a:spcPct val="90000"/>
              </a:lnSpc>
            </a:pPr>
            <a:r>
              <a:rPr lang="en-US" sz="1800" dirty="0"/>
              <a:t>Second operand is sent to the ALU via barrel shifter.</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34851" name="Rectangle 3"/>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34852" name="Rectangle 4"/>
          <p:cNvSpPr>
            <a:spLocks noGrp="1" noChangeArrowheads="1"/>
          </p:cNvSpPr>
          <p:nvPr>
            <p:ph type="title"/>
          </p:nvPr>
        </p:nvSpPr>
        <p:spPr>
          <a:noFill/>
          <a:ln/>
        </p:spPr>
        <p:txBody>
          <a:bodyPr lIns="92075" tIns="46038" rIns="92075" bIns="46038"/>
          <a:lstStyle/>
          <a:p>
            <a:pPr defTabSz="938213"/>
            <a:r>
              <a:rPr lang="en-US"/>
              <a:t>The Barrel Shifter</a:t>
            </a:r>
          </a:p>
        </p:txBody>
      </p:sp>
      <p:sp>
        <p:nvSpPr>
          <p:cNvPr id="334853" name="Rectangle 5"/>
          <p:cNvSpPr>
            <a:spLocks noChangeArrowheads="1"/>
          </p:cNvSpPr>
          <p:nvPr/>
        </p:nvSpPr>
        <p:spPr bwMode="auto">
          <a:xfrm>
            <a:off x="1874838" y="1735138"/>
            <a:ext cx="1368425" cy="365125"/>
          </a:xfrm>
          <a:prstGeom prst="rect">
            <a:avLst/>
          </a:prstGeom>
          <a:noFill/>
          <a:ln w="12700">
            <a:solidFill>
              <a:schemeClr val="tx1"/>
            </a:solidFill>
            <a:miter lim="800000"/>
            <a:headEnd/>
            <a:tailEnd/>
          </a:ln>
          <a:effectLst/>
        </p:spPr>
        <p:txBody>
          <a:bodyPr wrap="none" lIns="46038" tIns="23812" rIns="46038" bIns="23812" anchor="ctr"/>
          <a:lstStyle/>
          <a:p>
            <a:pPr algn="ctr" defTabSz="228600"/>
            <a:r>
              <a:rPr lang="en-US" sz="1700" b="0">
                <a:latin typeface="Arial" pitchFamily="34" charset="0"/>
              </a:rPr>
              <a:t>Destination</a:t>
            </a:r>
          </a:p>
        </p:txBody>
      </p:sp>
      <p:sp>
        <p:nvSpPr>
          <p:cNvPr id="334854" name="Rectangle 6"/>
          <p:cNvSpPr>
            <a:spLocks noChangeArrowheads="1"/>
          </p:cNvSpPr>
          <p:nvPr/>
        </p:nvSpPr>
        <p:spPr bwMode="auto">
          <a:xfrm>
            <a:off x="915988" y="1743075"/>
            <a:ext cx="350837" cy="365125"/>
          </a:xfrm>
          <a:prstGeom prst="rect">
            <a:avLst/>
          </a:prstGeom>
          <a:noFill/>
          <a:ln w="12700">
            <a:solidFill>
              <a:schemeClr val="tx1"/>
            </a:solidFill>
            <a:miter lim="800000"/>
            <a:headEnd/>
            <a:tailEnd/>
          </a:ln>
          <a:effectLst/>
        </p:spPr>
        <p:txBody>
          <a:bodyPr wrap="none" lIns="46038" tIns="23812" rIns="46038" bIns="23812" anchor="ctr"/>
          <a:lstStyle/>
          <a:p>
            <a:pPr algn="ctr" defTabSz="228600"/>
            <a:r>
              <a:rPr lang="en-US" sz="1300" b="0">
                <a:latin typeface="Arial" pitchFamily="34" charset="0"/>
              </a:rPr>
              <a:t>CF</a:t>
            </a:r>
          </a:p>
        </p:txBody>
      </p:sp>
      <p:sp>
        <p:nvSpPr>
          <p:cNvPr id="334855" name="Line 7"/>
          <p:cNvSpPr>
            <a:spLocks noChangeShapeType="1"/>
          </p:cNvSpPr>
          <p:nvPr/>
        </p:nvSpPr>
        <p:spPr bwMode="auto">
          <a:xfrm flipH="1">
            <a:off x="1285875" y="1900238"/>
            <a:ext cx="582613"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34856" name="Line 8"/>
          <p:cNvSpPr>
            <a:spLocks noChangeShapeType="1"/>
          </p:cNvSpPr>
          <p:nvPr/>
        </p:nvSpPr>
        <p:spPr bwMode="auto">
          <a:xfrm flipH="1">
            <a:off x="3249613" y="1900238"/>
            <a:ext cx="363537"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34857" name="Rectangle 9"/>
          <p:cNvSpPr>
            <a:spLocks noChangeArrowheads="1"/>
          </p:cNvSpPr>
          <p:nvPr/>
        </p:nvSpPr>
        <p:spPr bwMode="auto">
          <a:xfrm>
            <a:off x="3670300" y="1825625"/>
            <a:ext cx="184150" cy="227013"/>
          </a:xfrm>
          <a:prstGeom prst="rect">
            <a:avLst/>
          </a:prstGeom>
          <a:noFill/>
          <a:ln w="9525">
            <a:noFill/>
            <a:miter lim="800000"/>
            <a:headEnd/>
            <a:tailEnd/>
          </a:ln>
          <a:effectLst/>
        </p:spPr>
        <p:txBody>
          <a:bodyPr wrap="none" lIns="46038" tIns="23812" rIns="46038" bIns="23812">
            <a:spAutoFit/>
          </a:bodyPr>
          <a:lstStyle/>
          <a:p>
            <a:pPr defTabSz="228600">
              <a:lnSpc>
                <a:spcPct val="90000"/>
              </a:lnSpc>
            </a:pPr>
            <a:r>
              <a:rPr lang="en-US" sz="1300" b="0">
                <a:latin typeface="Arial" pitchFamily="34" charset="0"/>
              </a:rPr>
              <a:t>0</a:t>
            </a:r>
          </a:p>
        </p:txBody>
      </p:sp>
      <p:sp>
        <p:nvSpPr>
          <p:cNvPr id="334858" name="Rectangle 10"/>
          <p:cNvSpPr>
            <a:spLocks noChangeArrowheads="1"/>
          </p:cNvSpPr>
          <p:nvPr/>
        </p:nvSpPr>
        <p:spPr bwMode="auto">
          <a:xfrm>
            <a:off x="5553075" y="1730375"/>
            <a:ext cx="1290638" cy="363538"/>
          </a:xfrm>
          <a:prstGeom prst="rect">
            <a:avLst/>
          </a:prstGeom>
          <a:noFill/>
          <a:ln w="12700">
            <a:solidFill>
              <a:schemeClr val="tx1"/>
            </a:solidFill>
            <a:miter lim="800000"/>
            <a:headEnd/>
            <a:tailEnd/>
          </a:ln>
          <a:effectLst/>
        </p:spPr>
        <p:txBody>
          <a:bodyPr wrap="none" lIns="61912" tIns="30162" rIns="61912" bIns="30162" anchor="ctr"/>
          <a:lstStyle/>
          <a:p>
            <a:pPr algn="ctr" defTabSz="400050"/>
            <a:r>
              <a:rPr lang="en-US" sz="1700" b="0">
                <a:latin typeface="Arial" pitchFamily="34" charset="0"/>
              </a:rPr>
              <a:t>Destination</a:t>
            </a:r>
          </a:p>
        </p:txBody>
      </p:sp>
      <p:sp>
        <p:nvSpPr>
          <p:cNvPr id="334859" name="Rectangle 11"/>
          <p:cNvSpPr>
            <a:spLocks noChangeArrowheads="1"/>
          </p:cNvSpPr>
          <p:nvPr/>
        </p:nvSpPr>
        <p:spPr bwMode="auto">
          <a:xfrm>
            <a:off x="7405688" y="1752600"/>
            <a:ext cx="331787" cy="361950"/>
          </a:xfrm>
          <a:prstGeom prst="rect">
            <a:avLst/>
          </a:prstGeom>
          <a:noFill/>
          <a:ln w="12700">
            <a:solidFill>
              <a:schemeClr val="tx1"/>
            </a:solidFill>
            <a:miter lim="800000"/>
            <a:headEnd/>
            <a:tailEnd/>
          </a:ln>
          <a:effectLst/>
        </p:spPr>
        <p:txBody>
          <a:bodyPr wrap="none" lIns="61912" tIns="30162" rIns="61912" bIns="30162" anchor="ctr"/>
          <a:lstStyle/>
          <a:p>
            <a:pPr algn="ctr" defTabSz="400050"/>
            <a:r>
              <a:rPr lang="en-US" sz="1300" b="0">
                <a:latin typeface="Arial" pitchFamily="34" charset="0"/>
              </a:rPr>
              <a:t>CF</a:t>
            </a:r>
          </a:p>
        </p:txBody>
      </p:sp>
      <p:sp>
        <p:nvSpPr>
          <p:cNvPr id="334860" name="Line 12"/>
          <p:cNvSpPr>
            <a:spLocks noChangeShapeType="1"/>
          </p:cNvSpPr>
          <p:nvPr/>
        </p:nvSpPr>
        <p:spPr bwMode="auto">
          <a:xfrm>
            <a:off x="6850063" y="1946275"/>
            <a:ext cx="549275"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34861" name="Line 13"/>
          <p:cNvSpPr>
            <a:spLocks noChangeShapeType="1"/>
          </p:cNvSpPr>
          <p:nvPr/>
        </p:nvSpPr>
        <p:spPr bwMode="auto">
          <a:xfrm flipH="1">
            <a:off x="5202238" y="1544638"/>
            <a:ext cx="395287"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4862" name="Line 14"/>
          <p:cNvSpPr>
            <a:spLocks noChangeShapeType="1"/>
          </p:cNvSpPr>
          <p:nvPr/>
        </p:nvSpPr>
        <p:spPr bwMode="auto">
          <a:xfrm>
            <a:off x="5202238" y="1535113"/>
            <a:ext cx="0" cy="39846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4863" name="Line 15"/>
          <p:cNvSpPr>
            <a:spLocks noChangeShapeType="1"/>
          </p:cNvSpPr>
          <p:nvPr/>
        </p:nvSpPr>
        <p:spPr bwMode="auto">
          <a:xfrm>
            <a:off x="5202238" y="1933575"/>
            <a:ext cx="344487"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34864" name="Line 16"/>
          <p:cNvSpPr>
            <a:spLocks noChangeShapeType="1"/>
          </p:cNvSpPr>
          <p:nvPr/>
        </p:nvSpPr>
        <p:spPr bwMode="auto">
          <a:xfrm flipV="1">
            <a:off x="5597525" y="1544638"/>
            <a:ext cx="0" cy="18415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4865" name="Line 17"/>
          <p:cNvSpPr>
            <a:spLocks noChangeShapeType="1"/>
          </p:cNvSpPr>
          <p:nvPr/>
        </p:nvSpPr>
        <p:spPr bwMode="auto">
          <a:xfrm>
            <a:off x="5629275" y="1724025"/>
            <a:ext cx="0" cy="376238"/>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4866" name="Rectangle 18"/>
          <p:cNvSpPr>
            <a:spLocks noChangeArrowheads="1"/>
          </p:cNvSpPr>
          <p:nvPr/>
        </p:nvSpPr>
        <p:spPr bwMode="auto">
          <a:xfrm>
            <a:off x="919163" y="1100138"/>
            <a:ext cx="3111500" cy="339725"/>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800" u="sng" dirty="0">
                <a:solidFill>
                  <a:srgbClr val="FF0000"/>
                </a:solidFill>
                <a:latin typeface="Arial" pitchFamily="34" charset="0"/>
              </a:rPr>
              <a:t>LSL : Logical Left Shift</a:t>
            </a:r>
          </a:p>
        </p:txBody>
      </p:sp>
      <p:sp>
        <p:nvSpPr>
          <p:cNvPr id="334867" name="Rectangle 19"/>
          <p:cNvSpPr>
            <a:spLocks noChangeArrowheads="1"/>
          </p:cNvSpPr>
          <p:nvPr/>
        </p:nvSpPr>
        <p:spPr bwMode="auto">
          <a:xfrm>
            <a:off x="4953000" y="1143000"/>
            <a:ext cx="3332163" cy="339725"/>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800" u="sng" dirty="0">
                <a:solidFill>
                  <a:srgbClr val="FF0000"/>
                </a:solidFill>
                <a:latin typeface="Arial" pitchFamily="34" charset="0"/>
              </a:rPr>
              <a:t>ASR: Arithmetic Right Shift</a:t>
            </a:r>
          </a:p>
        </p:txBody>
      </p:sp>
      <p:sp>
        <p:nvSpPr>
          <p:cNvPr id="334868" name="Rectangle 20"/>
          <p:cNvSpPr>
            <a:spLocks noChangeArrowheads="1"/>
          </p:cNvSpPr>
          <p:nvPr/>
        </p:nvSpPr>
        <p:spPr bwMode="auto">
          <a:xfrm>
            <a:off x="1395413" y="2152650"/>
            <a:ext cx="2470150" cy="284163"/>
          </a:xfrm>
          <a:prstGeom prst="rect">
            <a:avLst/>
          </a:prstGeom>
          <a:noFill/>
          <a:ln w="9525">
            <a:noFill/>
            <a:miter lim="800000"/>
            <a:headEnd/>
            <a:tailEnd/>
          </a:ln>
          <a:effectLst/>
        </p:spPr>
        <p:txBody>
          <a:bodyPr wrap="none" lIns="92075" tIns="46038" rIns="92075" bIns="46038">
            <a:spAutoFit/>
          </a:bodyPr>
          <a:lstStyle/>
          <a:p>
            <a:pPr defTabSz="911225">
              <a:lnSpc>
                <a:spcPct val="90000"/>
              </a:lnSpc>
            </a:pPr>
            <a:r>
              <a:rPr lang="en-US" b="0">
                <a:latin typeface="Arial" pitchFamily="34" charset="0"/>
              </a:rPr>
              <a:t>Multiplication by a power of 2</a:t>
            </a:r>
          </a:p>
        </p:txBody>
      </p:sp>
      <p:sp>
        <p:nvSpPr>
          <p:cNvPr id="334869" name="Rectangle 21"/>
          <p:cNvSpPr>
            <a:spLocks noChangeArrowheads="1"/>
          </p:cNvSpPr>
          <p:nvPr/>
        </p:nvSpPr>
        <p:spPr bwMode="auto">
          <a:xfrm>
            <a:off x="5443538" y="2152650"/>
            <a:ext cx="2165350" cy="476250"/>
          </a:xfrm>
          <a:prstGeom prst="rect">
            <a:avLst/>
          </a:prstGeom>
          <a:noFill/>
          <a:ln w="9525">
            <a:noFill/>
            <a:miter lim="800000"/>
            <a:headEnd/>
            <a:tailEnd/>
          </a:ln>
          <a:effectLst/>
        </p:spPr>
        <p:txBody>
          <a:bodyPr wrap="none" lIns="92075" tIns="46038" rIns="92075" bIns="46038">
            <a:spAutoFit/>
          </a:bodyPr>
          <a:lstStyle/>
          <a:p>
            <a:pPr algn="ctr" defTabSz="911225">
              <a:lnSpc>
                <a:spcPct val="90000"/>
              </a:lnSpc>
            </a:pPr>
            <a:r>
              <a:rPr lang="en-US" b="0">
                <a:latin typeface="Arial" pitchFamily="34" charset="0"/>
              </a:rPr>
              <a:t>Division by a power of 2, </a:t>
            </a:r>
            <a:br>
              <a:rPr lang="en-US" b="0">
                <a:latin typeface="Arial" pitchFamily="34" charset="0"/>
              </a:rPr>
            </a:br>
            <a:r>
              <a:rPr lang="en-US" b="0">
                <a:latin typeface="Arial" pitchFamily="34" charset="0"/>
              </a:rPr>
              <a:t>preserving the sign bit</a:t>
            </a:r>
          </a:p>
        </p:txBody>
      </p:sp>
      <p:sp>
        <p:nvSpPr>
          <p:cNvPr id="334870" name="Rectangle 22"/>
          <p:cNvSpPr>
            <a:spLocks noChangeArrowheads="1"/>
          </p:cNvSpPr>
          <p:nvPr/>
        </p:nvSpPr>
        <p:spPr bwMode="auto">
          <a:xfrm>
            <a:off x="1676400" y="3479800"/>
            <a:ext cx="1371600" cy="387350"/>
          </a:xfrm>
          <a:prstGeom prst="rect">
            <a:avLst/>
          </a:prstGeom>
          <a:noFill/>
          <a:ln w="12700">
            <a:solidFill>
              <a:schemeClr val="tx1"/>
            </a:solidFill>
            <a:miter lim="800000"/>
            <a:headEnd/>
            <a:tailEnd/>
          </a:ln>
          <a:effectLst/>
        </p:spPr>
        <p:txBody>
          <a:bodyPr wrap="none" lIns="65088" tIns="33338" rIns="65088" bIns="33338" anchor="ctr"/>
          <a:lstStyle/>
          <a:p>
            <a:pPr algn="ctr" defTabSz="449263"/>
            <a:r>
              <a:rPr lang="en-US" sz="1700" b="0">
                <a:latin typeface="Arial" pitchFamily="34" charset="0"/>
              </a:rPr>
              <a:t>Destination</a:t>
            </a:r>
          </a:p>
        </p:txBody>
      </p:sp>
      <p:sp>
        <p:nvSpPr>
          <p:cNvPr id="334871" name="Rectangle 23"/>
          <p:cNvSpPr>
            <a:spLocks noChangeArrowheads="1"/>
          </p:cNvSpPr>
          <p:nvPr/>
        </p:nvSpPr>
        <p:spPr bwMode="auto">
          <a:xfrm>
            <a:off x="3646488" y="3489325"/>
            <a:ext cx="350837" cy="387350"/>
          </a:xfrm>
          <a:prstGeom prst="rect">
            <a:avLst/>
          </a:prstGeom>
          <a:noFill/>
          <a:ln w="12700">
            <a:solidFill>
              <a:schemeClr val="tx1"/>
            </a:solidFill>
            <a:miter lim="800000"/>
            <a:headEnd/>
            <a:tailEnd/>
          </a:ln>
          <a:effectLst/>
        </p:spPr>
        <p:txBody>
          <a:bodyPr wrap="none" lIns="65088" tIns="33338" rIns="65088" bIns="33338" anchor="ctr"/>
          <a:lstStyle/>
          <a:p>
            <a:pPr algn="ctr" defTabSz="449263"/>
            <a:r>
              <a:rPr lang="en-US" sz="1300" b="0">
                <a:latin typeface="Arial" pitchFamily="34" charset="0"/>
              </a:rPr>
              <a:t>CF</a:t>
            </a:r>
          </a:p>
        </p:txBody>
      </p:sp>
      <p:sp>
        <p:nvSpPr>
          <p:cNvPr id="334872" name="Line 24"/>
          <p:cNvSpPr>
            <a:spLocks noChangeShapeType="1"/>
          </p:cNvSpPr>
          <p:nvPr/>
        </p:nvSpPr>
        <p:spPr bwMode="auto">
          <a:xfrm>
            <a:off x="3054350" y="3668713"/>
            <a:ext cx="585788"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34873" name="Line 25"/>
          <p:cNvSpPr>
            <a:spLocks noChangeShapeType="1"/>
          </p:cNvSpPr>
          <p:nvPr/>
        </p:nvSpPr>
        <p:spPr bwMode="auto">
          <a:xfrm>
            <a:off x="1308100" y="3668713"/>
            <a:ext cx="361950"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34874" name="Rectangle 26"/>
          <p:cNvSpPr>
            <a:spLocks noChangeArrowheads="1"/>
          </p:cNvSpPr>
          <p:nvPr/>
        </p:nvSpPr>
        <p:spPr bwMode="auto">
          <a:xfrm>
            <a:off x="969963" y="3571875"/>
            <a:ext cx="328612" cy="238125"/>
          </a:xfrm>
          <a:prstGeom prst="rect">
            <a:avLst/>
          </a:prstGeom>
          <a:noFill/>
          <a:ln w="9525">
            <a:noFill/>
            <a:miter lim="800000"/>
            <a:headEnd/>
            <a:tailEnd/>
          </a:ln>
          <a:effectLst/>
        </p:spPr>
        <p:txBody>
          <a:bodyPr lIns="44450" tIns="17462" rIns="44450" bIns="17462">
            <a:spAutoFit/>
          </a:bodyPr>
          <a:lstStyle/>
          <a:p>
            <a:pPr marL="239713" indent="-239713" defTabSz="449263">
              <a:lnSpc>
                <a:spcPct val="102000"/>
              </a:lnSpc>
              <a:spcBef>
                <a:spcPct val="51000"/>
              </a:spcBef>
            </a:pPr>
            <a:r>
              <a:rPr lang="en-US" sz="1300" b="0">
                <a:latin typeface="Arial" pitchFamily="34" charset="0"/>
              </a:rPr>
              <a:t>...0</a:t>
            </a:r>
          </a:p>
        </p:txBody>
      </p:sp>
      <p:sp>
        <p:nvSpPr>
          <p:cNvPr id="334875" name="Rectangle 27"/>
          <p:cNvSpPr>
            <a:spLocks noChangeArrowheads="1"/>
          </p:cNvSpPr>
          <p:nvPr/>
        </p:nvSpPr>
        <p:spPr bwMode="auto">
          <a:xfrm>
            <a:off x="5548313" y="3479800"/>
            <a:ext cx="1371600" cy="387350"/>
          </a:xfrm>
          <a:prstGeom prst="rect">
            <a:avLst/>
          </a:prstGeom>
          <a:noFill/>
          <a:ln w="12700">
            <a:solidFill>
              <a:schemeClr val="tx1"/>
            </a:solidFill>
            <a:miter lim="800000"/>
            <a:headEnd/>
            <a:tailEnd/>
          </a:ln>
          <a:effectLst/>
        </p:spPr>
        <p:txBody>
          <a:bodyPr wrap="none" lIns="65088" tIns="33338" rIns="65088" bIns="33338" anchor="ctr"/>
          <a:lstStyle/>
          <a:p>
            <a:pPr algn="ctr" defTabSz="449263"/>
            <a:r>
              <a:rPr lang="en-US" sz="1700" b="0">
                <a:latin typeface="Arial" pitchFamily="34" charset="0"/>
              </a:rPr>
              <a:t>Destination</a:t>
            </a:r>
          </a:p>
        </p:txBody>
      </p:sp>
      <p:sp>
        <p:nvSpPr>
          <p:cNvPr id="334876" name="Rectangle 28"/>
          <p:cNvSpPr>
            <a:spLocks noChangeArrowheads="1"/>
          </p:cNvSpPr>
          <p:nvPr/>
        </p:nvSpPr>
        <p:spPr bwMode="auto">
          <a:xfrm>
            <a:off x="7516813" y="3489325"/>
            <a:ext cx="352425" cy="387350"/>
          </a:xfrm>
          <a:prstGeom prst="rect">
            <a:avLst/>
          </a:prstGeom>
          <a:noFill/>
          <a:ln w="12700">
            <a:solidFill>
              <a:schemeClr val="tx1"/>
            </a:solidFill>
            <a:miter lim="800000"/>
            <a:headEnd/>
            <a:tailEnd/>
          </a:ln>
          <a:effectLst/>
        </p:spPr>
        <p:txBody>
          <a:bodyPr wrap="none" lIns="65088" tIns="33338" rIns="65088" bIns="33338" anchor="ctr"/>
          <a:lstStyle/>
          <a:p>
            <a:pPr algn="ctr" defTabSz="449263"/>
            <a:r>
              <a:rPr lang="en-US" sz="1300" b="0">
                <a:latin typeface="Arial" pitchFamily="34" charset="0"/>
              </a:rPr>
              <a:t>CF</a:t>
            </a:r>
          </a:p>
        </p:txBody>
      </p:sp>
      <p:sp>
        <p:nvSpPr>
          <p:cNvPr id="334877" name="Line 29"/>
          <p:cNvSpPr>
            <a:spLocks noChangeShapeType="1"/>
          </p:cNvSpPr>
          <p:nvPr/>
        </p:nvSpPr>
        <p:spPr bwMode="auto">
          <a:xfrm>
            <a:off x="6926263" y="3668713"/>
            <a:ext cx="584200"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34878" name="Line 30"/>
          <p:cNvSpPr>
            <a:spLocks noChangeShapeType="1"/>
          </p:cNvSpPr>
          <p:nvPr/>
        </p:nvSpPr>
        <p:spPr bwMode="auto">
          <a:xfrm>
            <a:off x="5113338" y="3649663"/>
            <a:ext cx="395287"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34879" name="Line 31"/>
          <p:cNvSpPr>
            <a:spLocks noChangeShapeType="1"/>
          </p:cNvSpPr>
          <p:nvPr/>
        </p:nvSpPr>
        <p:spPr bwMode="auto">
          <a:xfrm flipV="1">
            <a:off x="7107238" y="3289300"/>
            <a:ext cx="0" cy="37465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4880" name="Line 32"/>
          <p:cNvSpPr>
            <a:spLocks noChangeShapeType="1"/>
          </p:cNvSpPr>
          <p:nvPr/>
        </p:nvSpPr>
        <p:spPr bwMode="auto">
          <a:xfrm flipH="1">
            <a:off x="5118100" y="3289300"/>
            <a:ext cx="1993900"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4881" name="Line 33"/>
          <p:cNvSpPr>
            <a:spLocks noChangeShapeType="1"/>
          </p:cNvSpPr>
          <p:nvPr/>
        </p:nvSpPr>
        <p:spPr bwMode="auto">
          <a:xfrm>
            <a:off x="5118100" y="3284538"/>
            <a:ext cx="0" cy="36036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4882" name="Rectangle 34"/>
          <p:cNvSpPr>
            <a:spLocks noChangeArrowheads="1"/>
          </p:cNvSpPr>
          <p:nvPr/>
        </p:nvSpPr>
        <p:spPr bwMode="auto">
          <a:xfrm>
            <a:off x="1081088" y="2801938"/>
            <a:ext cx="3111500" cy="339725"/>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800" u="sng" dirty="0">
                <a:solidFill>
                  <a:srgbClr val="FF0000"/>
                </a:solidFill>
                <a:latin typeface="Arial" pitchFamily="34" charset="0"/>
              </a:rPr>
              <a:t>LSR : Logical Shift Right</a:t>
            </a:r>
          </a:p>
        </p:txBody>
      </p:sp>
      <p:sp>
        <p:nvSpPr>
          <p:cNvPr id="334883" name="Rectangle 35"/>
          <p:cNvSpPr>
            <a:spLocks noChangeArrowheads="1"/>
          </p:cNvSpPr>
          <p:nvPr/>
        </p:nvSpPr>
        <p:spPr bwMode="auto">
          <a:xfrm>
            <a:off x="5027613" y="2801938"/>
            <a:ext cx="3113087" cy="339725"/>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800" u="sng" dirty="0">
                <a:solidFill>
                  <a:srgbClr val="FF0000"/>
                </a:solidFill>
                <a:latin typeface="Arial" pitchFamily="34" charset="0"/>
              </a:rPr>
              <a:t>ROR: Rotate Right</a:t>
            </a:r>
          </a:p>
        </p:txBody>
      </p:sp>
      <p:sp>
        <p:nvSpPr>
          <p:cNvPr id="334884" name="Rectangle 36"/>
          <p:cNvSpPr>
            <a:spLocks noChangeArrowheads="1"/>
          </p:cNvSpPr>
          <p:nvPr/>
        </p:nvSpPr>
        <p:spPr bwMode="auto">
          <a:xfrm>
            <a:off x="1622425" y="4054475"/>
            <a:ext cx="2066925" cy="284163"/>
          </a:xfrm>
          <a:prstGeom prst="rect">
            <a:avLst/>
          </a:prstGeom>
          <a:noFill/>
          <a:ln w="9525">
            <a:noFill/>
            <a:miter lim="800000"/>
            <a:headEnd/>
            <a:tailEnd/>
          </a:ln>
          <a:effectLst/>
        </p:spPr>
        <p:txBody>
          <a:bodyPr wrap="none" lIns="92075" tIns="46038" rIns="92075" bIns="46038">
            <a:spAutoFit/>
          </a:bodyPr>
          <a:lstStyle/>
          <a:p>
            <a:pPr defTabSz="911225">
              <a:lnSpc>
                <a:spcPct val="90000"/>
              </a:lnSpc>
            </a:pPr>
            <a:r>
              <a:rPr lang="en-US" b="0">
                <a:latin typeface="Arial" pitchFamily="34" charset="0"/>
              </a:rPr>
              <a:t>Division by a power of 2</a:t>
            </a:r>
          </a:p>
        </p:txBody>
      </p:sp>
      <p:sp>
        <p:nvSpPr>
          <p:cNvPr id="334885" name="Rectangle 37"/>
          <p:cNvSpPr>
            <a:spLocks noChangeArrowheads="1"/>
          </p:cNvSpPr>
          <p:nvPr/>
        </p:nvSpPr>
        <p:spPr bwMode="auto">
          <a:xfrm>
            <a:off x="5584825" y="4054475"/>
            <a:ext cx="2292350" cy="476250"/>
          </a:xfrm>
          <a:prstGeom prst="rect">
            <a:avLst/>
          </a:prstGeom>
          <a:noFill/>
          <a:ln w="9525">
            <a:noFill/>
            <a:miter lim="800000"/>
            <a:headEnd/>
            <a:tailEnd/>
          </a:ln>
          <a:effectLst/>
        </p:spPr>
        <p:txBody>
          <a:bodyPr wrap="none" lIns="92075" tIns="46038" rIns="92075" bIns="46038">
            <a:spAutoFit/>
          </a:bodyPr>
          <a:lstStyle/>
          <a:p>
            <a:pPr algn="ctr" defTabSz="911225">
              <a:lnSpc>
                <a:spcPct val="90000"/>
              </a:lnSpc>
            </a:pPr>
            <a:r>
              <a:rPr lang="en-US" b="0">
                <a:latin typeface="Arial" pitchFamily="34" charset="0"/>
              </a:rPr>
              <a:t>Bit rotate with wrap around</a:t>
            </a:r>
            <a:br>
              <a:rPr lang="en-US" b="0">
                <a:latin typeface="Arial" pitchFamily="34" charset="0"/>
              </a:rPr>
            </a:br>
            <a:r>
              <a:rPr lang="en-US" b="0">
                <a:latin typeface="Arial" pitchFamily="34" charset="0"/>
              </a:rPr>
              <a:t>from LSB to MSB</a:t>
            </a:r>
          </a:p>
        </p:txBody>
      </p:sp>
      <p:sp>
        <p:nvSpPr>
          <p:cNvPr id="334886" name="Rectangle 38"/>
          <p:cNvSpPr>
            <a:spLocks noChangeArrowheads="1"/>
          </p:cNvSpPr>
          <p:nvPr/>
        </p:nvSpPr>
        <p:spPr bwMode="auto">
          <a:xfrm>
            <a:off x="3525838" y="5272088"/>
            <a:ext cx="1371600" cy="387350"/>
          </a:xfrm>
          <a:prstGeom prst="rect">
            <a:avLst/>
          </a:prstGeom>
          <a:noFill/>
          <a:ln w="12700">
            <a:solidFill>
              <a:schemeClr val="tx1"/>
            </a:solidFill>
            <a:miter lim="800000"/>
            <a:headEnd/>
            <a:tailEnd/>
          </a:ln>
          <a:effectLst/>
        </p:spPr>
        <p:txBody>
          <a:bodyPr wrap="none" lIns="65088" tIns="33338" rIns="65088" bIns="33338" anchor="ctr"/>
          <a:lstStyle/>
          <a:p>
            <a:pPr algn="ctr" defTabSz="449263"/>
            <a:r>
              <a:rPr lang="en-US" sz="1700" b="0">
                <a:latin typeface="Arial" pitchFamily="34" charset="0"/>
              </a:rPr>
              <a:t>Destination</a:t>
            </a:r>
          </a:p>
        </p:txBody>
      </p:sp>
      <p:sp>
        <p:nvSpPr>
          <p:cNvPr id="334887" name="Line 39"/>
          <p:cNvSpPr>
            <a:spLocks noChangeShapeType="1"/>
          </p:cNvSpPr>
          <p:nvPr/>
        </p:nvSpPr>
        <p:spPr bwMode="auto">
          <a:xfrm>
            <a:off x="4903788" y="5461000"/>
            <a:ext cx="584200"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34888" name="Line 40"/>
          <p:cNvSpPr>
            <a:spLocks noChangeShapeType="1"/>
          </p:cNvSpPr>
          <p:nvPr/>
        </p:nvSpPr>
        <p:spPr bwMode="auto">
          <a:xfrm>
            <a:off x="3090863" y="5441950"/>
            <a:ext cx="395287"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34889" name="Line 41"/>
          <p:cNvSpPr>
            <a:spLocks noChangeShapeType="1"/>
          </p:cNvSpPr>
          <p:nvPr/>
        </p:nvSpPr>
        <p:spPr bwMode="auto">
          <a:xfrm flipV="1">
            <a:off x="5673725" y="5068888"/>
            <a:ext cx="0" cy="22860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4890" name="Line 42"/>
          <p:cNvSpPr>
            <a:spLocks noChangeShapeType="1"/>
          </p:cNvSpPr>
          <p:nvPr/>
        </p:nvSpPr>
        <p:spPr bwMode="auto">
          <a:xfrm flipH="1">
            <a:off x="3082925" y="5068888"/>
            <a:ext cx="2590800"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4891" name="Line 43"/>
          <p:cNvSpPr>
            <a:spLocks noChangeShapeType="1"/>
          </p:cNvSpPr>
          <p:nvPr/>
        </p:nvSpPr>
        <p:spPr bwMode="auto">
          <a:xfrm>
            <a:off x="3095625" y="5076825"/>
            <a:ext cx="0" cy="360363"/>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34892" name="Rectangle 44"/>
          <p:cNvSpPr>
            <a:spLocks noChangeArrowheads="1"/>
          </p:cNvSpPr>
          <p:nvPr/>
        </p:nvSpPr>
        <p:spPr bwMode="auto">
          <a:xfrm>
            <a:off x="2854325" y="4687888"/>
            <a:ext cx="3351213" cy="339725"/>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800" u="sng" dirty="0">
                <a:solidFill>
                  <a:srgbClr val="FF0000"/>
                </a:solidFill>
                <a:latin typeface="Arial" pitchFamily="34" charset="0"/>
              </a:rPr>
              <a:t>RRX: Rotate Right Extended</a:t>
            </a:r>
          </a:p>
        </p:txBody>
      </p:sp>
      <p:sp>
        <p:nvSpPr>
          <p:cNvPr id="334893" name="Rectangle 45"/>
          <p:cNvSpPr>
            <a:spLocks noChangeArrowheads="1"/>
          </p:cNvSpPr>
          <p:nvPr/>
        </p:nvSpPr>
        <p:spPr bwMode="auto">
          <a:xfrm>
            <a:off x="3073400" y="5846763"/>
            <a:ext cx="2814638" cy="476250"/>
          </a:xfrm>
          <a:prstGeom prst="rect">
            <a:avLst/>
          </a:prstGeom>
          <a:noFill/>
          <a:ln w="9525">
            <a:noFill/>
            <a:miter lim="800000"/>
            <a:headEnd/>
            <a:tailEnd/>
          </a:ln>
          <a:effectLst/>
        </p:spPr>
        <p:txBody>
          <a:bodyPr wrap="none" lIns="92075" tIns="46038" rIns="92075" bIns="46038">
            <a:spAutoFit/>
          </a:bodyPr>
          <a:lstStyle/>
          <a:p>
            <a:pPr algn="ctr" defTabSz="911225">
              <a:lnSpc>
                <a:spcPct val="90000"/>
              </a:lnSpc>
            </a:pPr>
            <a:r>
              <a:rPr lang="en-US" b="0">
                <a:latin typeface="Arial" pitchFamily="34" charset="0"/>
              </a:rPr>
              <a:t>Single bit rotate with wrap around</a:t>
            </a:r>
            <a:br>
              <a:rPr lang="en-US" b="0">
                <a:latin typeface="Arial" pitchFamily="34" charset="0"/>
              </a:rPr>
            </a:br>
            <a:r>
              <a:rPr lang="en-US" b="0">
                <a:latin typeface="Arial" pitchFamily="34" charset="0"/>
              </a:rPr>
              <a:t>from CF to MSB</a:t>
            </a:r>
          </a:p>
        </p:txBody>
      </p:sp>
      <p:sp>
        <p:nvSpPr>
          <p:cNvPr id="334894" name="Rectangle 46"/>
          <p:cNvSpPr>
            <a:spLocks noChangeArrowheads="1"/>
          </p:cNvSpPr>
          <p:nvPr/>
        </p:nvSpPr>
        <p:spPr bwMode="auto">
          <a:xfrm>
            <a:off x="5494338" y="5281613"/>
            <a:ext cx="352425" cy="387350"/>
          </a:xfrm>
          <a:prstGeom prst="rect">
            <a:avLst/>
          </a:prstGeom>
          <a:solidFill>
            <a:schemeClr val="bg1"/>
          </a:solidFill>
          <a:ln w="12700">
            <a:solidFill>
              <a:schemeClr val="tx1"/>
            </a:solidFill>
            <a:miter lim="800000"/>
            <a:headEnd/>
            <a:tailEnd/>
          </a:ln>
          <a:effectLst/>
        </p:spPr>
        <p:txBody>
          <a:bodyPr wrap="none" lIns="65088" tIns="33338" rIns="65088" bIns="33338" anchor="ctr"/>
          <a:lstStyle/>
          <a:p>
            <a:pPr algn="ctr" defTabSz="449263"/>
            <a:r>
              <a:rPr lang="en-US" sz="1300" b="0">
                <a:latin typeface="Arial" pitchFamily="34" charset="0"/>
              </a:rPr>
              <a:t>CF</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924" name="Rectangle 1052"/>
          <p:cNvSpPr>
            <a:spLocks noGrp="1" noChangeArrowheads="1"/>
          </p:cNvSpPr>
          <p:nvPr>
            <p:ph type="title"/>
          </p:nvPr>
        </p:nvSpPr>
        <p:spPr/>
        <p:txBody>
          <a:bodyPr>
            <a:normAutofit fontScale="90000"/>
          </a:bodyPr>
          <a:lstStyle/>
          <a:p>
            <a:r>
              <a:rPr lang="en-US"/>
              <a:t>Using the Barrel Shifter:</a:t>
            </a:r>
            <a:br>
              <a:rPr lang="en-US"/>
            </a:br>
            <a:r>
              <a:rPr lang="en-US"/>
              <a:t>The Second Operand</a:t>
            </a:r>
          </a:p>
        </p:txBody>
      </p:sp>
      <p:sp>
        <p:nvSpPr>
          <p:cNvPr id="336898" name="Rectangle 1026"/>
          <p:cNvSpPr>
            <a:spLocks noGrp="1" noChangeArrowheads="1"/>
          </p:cNvSpPr>
          <p:nvPr>
            <p:ph idx="1"/>
          </p:nvPr>
        </p:nvSpPr>
        <p:spPr>
          <a:xfrm>
            <a:off x="4267200" y="1143000"/>
            <a:ext cx="4724400" cy="5105400"/>
          </a:xfrm>
        </p:spPr>
        <p:txBody>
          <a:bodyPr>
            <a:normAutofit fontScale="70000" lnSpcReduction="20000"/>
          </a:bodyPr>
          <a:lstStyle/>
          <a:p>
            <a:pPr>
              <a:buFont typeface="Wingdings" pitchFamily="2" charset="2"/>
              <a:buNone/>
            </a:pPr>
            <a:r>
              <a:rPr lang="en-US" dirty="0">
                <a:solidFill>
                  <a:srgbClr val="FF0000"/>
                </a:solidFill>
              </a:rPr>
              <a:t>Register, optionally with shift operation</a:t>
            </a:r>
          </a:p>
          <a:p>
            <a:pPr lvl="1"/>
            <a:r>
              <a:rPr lang="en-US" dirty="0"/>
              <a:t>Shift value can be either be:</a:t>
            </a:r>
          </a:p>
          <a:p>
            <a:pPr lvl="2"/>
            <a:r>
              <a:rPr lang="en-US" dirty="0"/>
              <a:t> 5 bit unsigned integer</a:t>
            </a:r>
          </a:p>
          <a:p>
            <a:pPr lvl="2"/>
            <a:r>
              <a:rPr lang="en-US" dirty="0"/>
              <a:t>Specified in bottom byte of another register.</a:t>
            </a:r>
          </a:p>
          <a:p>
            <a:pPr lvl="1"/>
            <a:r>
              <a:rPr lang="en-US" dirty="0"/>
              <a:t>Used for multiplication by constant</a:t>
            </a:r>
          </a:p>
          <a:p>
            <a:pPr>
              <a:buFont typeface="Wingdings" pitchFamily="2" charset="2"/>
              <a:buNone/>
            </a:pPr>
            <a:endParaRPr lang="en-US" dirty="0">
              <a:solidFill>
                <a:schemeClr val="bg2"/>
              </a:solidFill>
            </a:endParaRPr>
          </a:p>
          <a:p>
            <a:pPr>
              <a:buFont typeface="Wingdings" pitchFamily="2" charset="2"/>
              <a:buNone/>
            </a:pPr>
            <a:r>
              <a:rPr lang="en-US" dirty="0">
                <a:solidFill>
                  <a:srgbClr val="FF0000"/>
                </a:solidFill>
              </a:rPr>
              <a:t>Immediate value</a:t>
            </a:r>
          </a:p>
          <a:p>
            <a:pPr lvl="1"/>
            <a:r>
              <a:rPr lang="en-US" dirty="0"/>
              <a:t>8 bit number, with a range of 0-255.</a:t>
            </a:r>
          </a:p>
          <a:p>
            <a:pPr lvl="2"/>
            <a:r>
              <a:rPr lang="en-US" dirty="0"/>
              <a:t>Rotated right through even number of positions </a:t>
            </a:r>
          </a:p>
          <a:p>
            <a:pPr lvl="1"/>
            <a:r>
              <a:rPr lang="en-US" dirty="0"/>
              <a:t>Allows increased range of 32-bit constants to be loaded directly into registers</a:t>
            </a:r>
          </a:p>
          <a:p>
            <a:endParaRPr lang="en-GB" dirty="0"/>
          </a:p>
        </p:txBody>
      </p:sp>
      <p:sp>
        <p:nvSpPr>
          <p:cNvPr id="336899" name="Rectangle 1027"/>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36900" name="Rectangle 1028"/>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36901" name="Rectangle 1029"/>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36902" name="Rectangle 1030"/>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36903" name="Rectangle 1031"/>
          <p:cNvSpPr>
            <a:spLocks noChangeArrowheads="1"/>
          </p:cNvSpPr>
          <p:nvPr/>
        </p:nvSpPr>
        <p:spPr bwMode="auto">
          <a:xfrm>
            <a:off x="4038600" y="3657600"/>
            <a:ext cx="4586288" cy="2362200"/>
          </a:xfrm>
          <a:prstGeom prst="rect">
            <a:avLst/>
          </a:prstGeom>
          <a:noFill/>
          <a:ln w="9525">
            <a:noFill/>
            <a:miter lim="800000"/>
            <a:headEnd/>
            <a:tailEnd/>
          </a:ln>
          <a:effectLst/>
        </p:spPr>
        <p:txBody>
          <a:bodyPr lIns="95250" tIns="47625" rIns="95250" bIns="47625"/>
          <a:lstStyle/>
          <a:p>
            <a:pPr marL="293688" indent="-293688" defTabSz="938213">
              <a:lnSpc>
                <a:spcPct val="90000"/>
              </a:lnSpc>
              <a:spcBef>
                <a:spcPct val="30000"/>
              </a:spcBef>
            </a:pPr>
            <a:endParaRPr lang="en-GB" sz="1800">
              <a:solidFill>
                <a:schemeClr val="hlink"/>
              </a:solidFill>
              <a:latin typeface="Times New Roman" pitchFamily="18" charset="0"/>
            </a:endParaRPr>
          </a:p>
        </p:txBody>
      </p:sp>
      <p:sp>
        <p:nvSpPr>
          <p:cNvPr id="336904" name="Line 1032"/>
          <p:cNvSpPr>
            <a:spLocks noChangeShapeType="1"/>
          </p:cNvSpPr>
          <p:nvPr/>
        </p:nvSpPr>
        <p:spPr bwMode="auto">
          <a:xfrm>
            <a:off x="3657600" y="1600200"/>
            <a:ext cx="609600" cy="0"/>
          </a:xfrm>
          <a:prstGeom prst="line">
            <a:avLst/>
          </a:prstGeom>
          <a:noFill/>
          <a:ln w="25400">
            <a:solidFill>
              <a:schemeClr val="tx1"/>
            </a:solidFill>
            <a:prstDash val="sysDot"/>
            <a:round/>
            <a:headEnd type="stealth" w="med" len="lg"/>
            <a:tailEnd type="none" w="sm" len="sm"/>
          </a:ln>
          <a:effectLst/>
        </p:spPr>
        <p:txBody>
          <a:bodyPr wrap="none" anchor="ctr"/>
          <a:lstStyle/>
          <a:p>
            <a:endParaRPr lang="en-IN"/>
          </a:p>
        </p:txBody>
      </p:sp>
      <p:sp>
        <p:nvSpPr>
          <p:cNvPr id="336905" name="Line 1033"/>
          <p:cNvSpPr>
            <a:spLocks noChangeShapeType="1"/>
          </p:cNvSpPr>
          <p:nvPr/>
        </p:nvSpPr>
        <p:spPr bwMode="auto">
          <a:xfrm>
            <a:off x="3505200" y="1752600"/>
            <a:ext cx="762000" cy="1905000"/>
          </a:xfrm>
          <a:prstGeom prst="line">
            <a:avLst/>
          </a:prstGeom>
          <a:noFill/>
          <a:ln w="25400">
            <a:solidFill>
              <a:schemeClr val="tx1"/>
            </a:solidFill>
            <a:prstDash val="sysDot"/>
            <a:round/>
            <a:headEnd type="stealth" w="med" len="lg"/>
            <a:tailEnd type="none" w="sm" len="sm"/>
          </a:ln>
          <a:effectLst/>
        </p:spPr>
        <p:txBody>
          <a:bodyPr wrap="none" anchor="ctr"/>
          <a:lstStyle/>
          <a:p>
            <a:endParaRPr lang="en-IN"/>
          </a:p>
        </p:txBody>
      </p:sp>
      <p:grpSp>
        <p:nvGrpSpPr>
          <p:cNvPr id="2" name="Group 1034"/>
          <p:cNvGrpSpPr>
            <a:grpSpLocks/>
          </p:cNvGrpSpPr>
          <p:nvPr/>
        </p:nvGrpSpPr>
        <p:grpSpPr bwMode="auto">
          <a:xfrm>
            <a:off x="609600" y="1371600"/>
            <a:ext cx="3062288" cy="4756150"/>
            <a:chOff x="3740" y="864"/>
            <a:chExt cx="1929" cy="2996"/>
          </a:xfrm>
        </p:grpSpPr>
        <p:sp>
          <p:nvSpPr>
            <p:cNvPr id="336907" name="Rectangle 1035"/>
            <p:cNvSpPr>
              <a:spLocks noChangeArrowheads="1"/>
            </p:cNvSpPr>
            <p:nvPr/>
          </p:nvSpPr>
          <p:spPr bwMode="auto">
            <a:xfrm>
              <a:off x="4235" y="3595"/>
              <a:ext cx="916" cy="265"/>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2400">
                  <a:latin typeface="Arial" pitchFamily="34" charset="0"/>
                </a:rPr>
                <a:t>Result</a:t>
              </a:r>
            </a:p>
          </p:txBody>
        </p:sp>
        <p:grpSp>
          <p:nvGrpSpPr>
            <p:cNvPr id="3" name="Group 1036"/>
            <p:cNvGrpSpPr>
              <a:grpSpLocks/>
            </p:cNvGrpSpPr>
            <p:nvPr/>
          </p:nvGrpSpPr>
          <p:grpSpPr bwMode="auto">
            <a:xfrm>
              <a:off x="3740" y="875"/>
              <a:ext cx="916" cy="1621"/>
              <a:chOff x="4700" y="816"/>
              <a:chExt cx="916" cy="1621"/>
            </a:xfrm>
          </p:grpSpPr>
          <p:sp>
            <p:nvSpPr>
              <p:cNvPr id="336909" name="Rectangle 1037"/>
              <p:cNvSpPr>
                <a:spLocks noChangeArrowheads="1"/>
              </p:cNvSpPr>
              <p:nvPr/>
            </p:nvSpPr>
            <p:spPr bwMode="auto">
              <a:xfrm>
                <a:off x="4700" y="816"/>
                <a:ext cx="916" cy="472"/>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2400">
                    <a:latin typeface="Arial" pitchFamily="34" charset="0"/>
                  </a:rPr>
                  <a:t>Operand 1</a:t>
                </a:r>
              </a:p>
            </p:txBody>
          </p:sp>
          <p:sp>
            <p:nvSpPr>
              <p:cNvPr id="336910" name="Line 1038"/>
              <p:cNvSpPr>
                <a:spLocks noChangeShapeType="1"/>
              </p:cNvSpPr>
              <p:nvPr/>
            </p:nvSpPr>
            <p:spPr bwMode="auto">
              <a:xfrm>
                <a:off x="5179" y="1287"/>
                <a:ext cx="0" cy="1150"/>
              </a:xfrm>
              <a:prstGeom prst="line">
                <a:avLst/>
              </a:prstGeom>
              <a:noFill/>
              <a:ln w="25400">
                <a:solidFill>
                  <a:schemeClr val="tx1"/>
                </a:solidFill>
                <a:round/>
                <a:headEnd type="none" w="sm" len="sm"/>
                <a:tailEnd type="stealth" w="med" len="lg"/>
              </a:ln>
              <a:effectLst/>
            </p:spPr>
            <p:txBody>
              <a:bodyPr wrap="none" anchor="ctr"/>
              <a:lstStyle/>
              <a:p>
                <a:endParaRPr lang="en-IN"/>
              </a:p>
            </p:txBody>
          </p:sp>
        </p:grpSp>
        <p:grpSp>
          <p:nvGrpSpPr>
            <p:cNvPr id="4" name="Group 1039"/>
            <p:cNvGrpSpPr>
              <a:grpSpLocks/>
            </p:cNvGrpSpPr>
            <p:nvPr/>
          </p:nvGrpSpPr>
          <p:grpSpPr bwMode="auto">
            <a:xfrm>
              <a:off x="4752" y="864"/>
              <a:ext cx="917" cy="1639"/>
              <a:chOff x="3691" y="816"/>
              <a:chExt cx="917" cy="1639"/>
            </a:xfrm>
          </p:grpSpPr>
          <p:grpSp>
            <p:nvGrpSpPr>
              <p:cNvPr id="5" name="Group 1040"/>
              <p:cNvGrpSpPr>
                <a:grpSpLocks/>
              </p:cNvGrpSpPr>
              <p:nvPr/>
            </p:nvGrpSpPr>
            <p:grpSpPr bwMode="auto">
              <a:xfrm>
                <a:off x="3709" y="1669"/>
                <a:ext cx="803" cy="435"/>
                <a:chOff x="3709" y="1669"/>
                <a:chExt cx="803" cy="435"/>
              </a:xfrm>
            </p:grpSpPr>
            <p:sp>
              <p:nvSpPr>
                <p:cNvPr id="336913" name="Rectangle 1041"/>
                <p:cNvSpPr>
                  <a:spLocks noChangeArrowheads="1"/>
                </p:cNvSpPr>
                <p:nvPr/>
              </p:nvSpPr>
              <p:spPr bwMode="ltGray">
                <a:xfrm>
                  <a:off x="3709" y="1669"/>
                  <a:ext cx="803" cy="435"/>
                </a:xfrm>
                <a:prstGeom prst="rect">
                  <a:avLst/>
                </a:prstGeom>
                <a:solidFill>
                  <a:schemeClr val="tx2"/>
                </a:solidFill>
                <a:ln w="9525">
                  <a:noFill/>
                  <a:miter lim="800000"/>
                  <a:headEnd/>
                  <a:tailEnd/>
                </a:ln>
                <a:effectLst/>
              </p:spPr>
              <p:txBody>
                <a:bodyPr wrap="none" anchor="ctr"/>
                <a:lstStyle/>
                <a:p>
                  <a:endParaRPr lang="en-IN"/>
                </a:p>
              </p:txBody>
            </p:sp>
            <p:sp>
              <p:nvSpPr>
                <p:cNvPr id="336914" name="Rectangle 1042"/>
                <p:cNvSpPr>
                  <a:spLocks noChangeArrowheads="1"/>
                </p:cNvSpPr>
                <p:nvPr/>
              </p:nvSpPr>
              <p:spPr bwMode="ltGray">
                <a:xfrm>
                  <a:off x="3739" y="1678"/>
                  <a:ext cx="749" cy="386"/>
                </a:xfrm>
                <a:prstGeom prst="rect">
                  <a:avLst/>
                </a:prstGeom>
                <a:noFill/>
                <a:ln w="9525">
                  <a:noFill/>
                  <a:miter lim="800000"/>
                  <a:headEnd/>
                  <a:tailEnd/>
                </a:ln>
                <a:effectLst/>
              </p:spPr>
              <p:txBody>
                <a:bodyPr wrap="none" lIns="92075" tIns="46038" rIns="92075" bIns="46038" anchor="ctr"/>
                <a:lstStyle/>
                <a:p>
                  <a:pPr algn="ctr">
                    <a:lnSpc>
                      <a:spcPct val="90000"/>
                    </a:lnSpc>
                    <a:spcBef>
                      <a:spcPct val="50000"/>
                    </a:spcBef>
                  </a:pPr>
                  <a:r>
                    <a:rPr lang="en-US" sz="1600">
                      <a:solidFill>
                        <a:schemeClr val="bg1"/>
                      </a:solidFill>
                      <a:latin typeface="Arial" pitchFamily="34" charset="0"/>
                    </a:rPr>
                    <a:t>Barrel</a:t>
                  </a:r>
                  <a:br>
                    <a:rPr lang="en-US" sz="1600">
                      <a:solidFill>
                        <a:schemeClr val="bg1"/>
                      </a:solidFill>
                      <a:latin typeface="Arial" pitchFamily="34" charset="0"/>
                    </a:rPr>
                  </a:br>
                  <a:r>
                    <a:rPr lang="en-US" sz="1600">
                      <a:solidFill>
                        <a:schemeClr val="bg1"/>
                      </a:solidFill>
                      <a:latin typeface="Arial" pitchFamily="34" charset="0"/>
                    </a:rPr>
                    <a:t>Shifter</a:t>
                  </a:r>
                </a:p>
              </p:txBody>
            </p:sp>
          </p:grpSp>
          <p:sp>
            <p:nvSpPr>
              <p:cNvPr id="336915" name="Line 1043"/>
              <p:cNvSpPr>
                <a:spLocks noChangeShapeType="1"/>
              </p:cNvSpPr>
              <p:nvPr/>
            </p:nvSpPr>
            <p:spPr bwMode="auto">
              <a:xfrm>
                <a:off x="4146" y="1287"/>
                <a:ext cx="0" cy="360"/>
              </a:xfrm>
              <a:prstGeom prst="line">
                <a:avLst/>
              </a:prstGeom>
              <a:noFill/>
              <a:ln w="25400">
                <a:solidFill>
                  <a:schemeClr val="tx1"/>
                </a:solidFill>
                <a:round/>
                <a:headEnd type="none" w="sm" len="sm"/>
                <a:tailEnd type="stealth" w="med" len="lg"/>
              </a:ln>
              <a:effectLst/>
            </p:spPr>
            <p:txBody>
              <a:bodyPr wrap="none" anchor="ctr"/>
              <a:lstStyle/>
              <a:p>
                <a:endParaRPr lang="en-IN"/>
              </a:p>
            </p:txBody>
          </p:sp>
          <p:sp>
            <p:nvSpPr>
              <p:cNvPr id="336916" name="Line 1044"/>
              <p:cNvSpPr>
                <a:spLocks noChangeShapeType="1"/>
              </p:cNvSpPr>
              <p:nvPr/>
            </p:nvSpPr>
            <p:spPr bwMode="auto">
              <a:xfrm>
                <a:off x="4146" y="2120"/>
                <a:ext cx="0" cy="335"/>
              </a:xfrm>
              <a:prstGeom prst="line">
                <a:avLst/>
              </a:prstGeom>
              <a:noFill/>
              <a:ln w="25400">
                <a:solidFill>
                  <a:schemeClr val="tx1"/>
                </a:solidFill>
                <a:round/>
                <a:headEnd type="none" w="sm" len="sm"/>
                <a:tailEnd type="stealth" w="med" len="lg"/>
              </a:ln>
              <a:effectLst/>
            </p:spPr>
            <p:txBody>
              <a:bodyPr wrap="none" anchor="ctr"/>
              <a:lstStyle/>
              <a:p>
                <a:endParaRPr lang="en-IN"/>
              </a:p>
            </p:txBody>
          </p:sp>
          <p:sp>
            <p:nvSpPr>
              <p:cNvPr id="336917" name="Rectangle 1045"/>
              <p:cNvSpPr>
                <a:spLocks noChangeArrowheads="1"/>
              </p:cNvSpPr>
              <p:nvPr/>
            </p:nvSpPr>
            <p:spPr bwMode="auto">
              <a:xfrm>
                <a:off x="3691" y="816"/>
                <a:ext cx="917" cy="472"/>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2400">
                    <a:latin typeface="Arial" pitchFamily="34" charset="0"/>
                  </a:rPr>
                  <a:t>Operand 2</a:t>
                </a:r>
              </a:p>
            </p:txBody>
          </p:sp>
        </p:grpSp>
        <p:sp>
          <p:nvSpPr>
            <p:cNvPr id="336918" name="Line 1046"/>
            <p:cNvSpPr>
              <a:spLocks noChangeShapeType="1"/>
            </p:cNvSpPr>
            <p:nvPr/>
          </p:nvSpPr>
          <p:spPr bwMode="auto">
            <a:xfrm>
              <a:off x="4684" y="3246"/>
              <a:ext cx="0" cy="335"/>
            </a:xfrm>
            <a:prstGeom prst="line">
              <a:avLst/>
            </a:prstGeom>
            <a:noFill/>
            <a:ln w="25400">
              <a:solidFill>
                <a:schemeClr val="tx1"/>
              </a:solidFill>
              <a:round/>
              <a:headEnd type="none" w="sm" len="sm"/>
              <a:tailEnd type="stealth" w="med" len="lg"/>
            </a:ln>
            <a:effectLst/>
          </p:spPr>
          <p:txBody>
            <a:bodyPr wrap="none" anchor="ctr"/>
            <a:lstStyle/>
            <a:p>
              <a:endParaRPr lang="en-IN"/>
            </a:p>
          </p:txBody>
        </p:sp>
        <p:grpSp>
          <p:nvGrpSpPr>
            <p:cNvPr id="6" name="Group 1047"/>
            <p:cNvGrpSpPr>
              <a:grpSpLocks/>
            </p:cNvGrpSpPr>
            <p:nvPr/>
          </p:nvGrpSpPr>
          <p:grpSpPr bwMode="auto">
            <a:xfrm>
              <a:off x="3936" y="2448"/>
              <a:ext cx="1488" cy="768"/>
              <a:chOff x="3926" y="2438"/>
              <a:chExt cx="1488" cy="768"/>
            </a:xfrm>
          </p:grpSpPr>
          <p:sp>
            <p:nvSpPr>
              <p:cNvPr id="336920" name="AutoShape 1048"/>
              <p:cNvSpPr>
                <a:spLocks noChangeArrowheads="1"/>
              </p:cNvSpPr>
              <p:nvPr/>
            </p:nvSpPr>
            <p:spPr bwMode="ltGray">
              <a:xfrm rot="-10800000" flipH="1" flipV="1">
                <a:off x="3926" y="2486"/>
                <a:ext cx="1488" cy="720"/>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tx2"/>
              </a:solidFill>
              <a:ln w="9525">
                <a:noFill/>
                <a:miter lim="800000"/>
                <a:headEnd/>
                <a:tailEnd/>
              </a:ln>
              <a:effectLst/>
            </p:spPr>
            <p:txBody>
              <a:bodyPr wrap="none" anchor="ctr"/>
              <a:lstStyle/>
              <a:p>
                <a:endParaRPr lang="en-IN"/>
              </a:p>
            </p:txBody>
          </p:sp>
          <p:sp>
            <p:nvSpPr>
              <p:cNvPr id="336921" name="AutoShape 1049"/>
              <p:cNvSpPr>
                <a:spLocks noChangeArrowheads="1"/>
              </p:cNvSpPr>
              <p:nvPr/>
            </p:nvSpPr>
            <p:spPr bwMode="ltGray">
              <a:xfrm rot="-10800000" flipH="1" flipV="1">
                <a:off x="4372" y="2438"/>
                <a:ext cx="595" cy="336"/>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bg1"/>
              </a:solidFill>
              <a:ln w="9525">
                <a:noFill/>
                <a:miter lim="800000"/>
                <a:headEnd/>
                <a:tailEnd/>
              </a:ln>
              <a:effectLst/>
            </p:spPr>
            <p:txBody>
              <a:bodyPr wrap="none" anchor="ctr"/>
              <a:lstStyle/>
              <a:p>
                <a:endParaRPr lang="en-IN"/>
              </a:p>
            </p:txBody>
          </p:sp>
          <p:sp>
            <p:nvSpPr>
              <p:cNvPr id="336922" name="Rectangle 1050"/>
              <p:cNvSpPr>
                <a:spLocks noChangeArrowheads="1"/>
              </p:cNvSpPr>
              <p:nvPr/>
            </p:nvSpPr>
            <p:spPr bwMode="ltGray">
              <a:xfrm>
                <a:off x="4403" y="2895"/>
                <a:ext cx="546" cy="197"/>
              </a:xfrm>
              <a:prstGeom prst="rect">
                <a:avLst/>
              </a:prstGeom>
              <a:solidFill>
                <a:schemeClr val="tx2"/>
              </a:solidFill>
              <a:ln w="9525">
                <a:noFill/>
                <a:miter lim="800000"/>
                <a:headEnd/>
                <a:tailEnd/>
              </a:ln>
              <a:effectLst/>
            </p:spPr>
            <p:txBody>
              <a:bodyPr lIns="92075" tIns="46038" rIns="92075" bIns="46038">
                <a:spAutoFit/>
              </a:bodyPr>
              <a:lstStyle/>
              <a:p>
                <a:pPr algn="ctr">
                  <a:lnSpc>
                    <a:spcPct val="90000"/>
                  </a:lnSpc>
                  <a:spcBef>
                    <a:spcPct val="50000"/>
                  </a:spcBef>
                </a:pPr>
                <a:r>
                  <a:rPr lang="en-US" sz="1600">
                    <a:solidFill>
                      <a:schemeClr val="bg1"/>
                    </a:solidFill>
                    <a:latin typeface="Arial" pitchFamily="34" charset="0"/>
                  </a:rPr>
                  <a:t>ALU</a:t>
                </a:r>
              </a:p>
            </p:txBody>
          </p:sp>
        </p:grpSp>
      </p:grpSp>
      <p:sp>
        <p:nvSpPr>
          <p:cNvPr id="336923" name="Rectangle 1051"/>
          <p:cNvSpPr>
            <a:spLocks noChangeArrowheads="1"/>
          </p:cNvSpPr>
          <p:nvPr/>
        </p:nvSpPr>
        <p:spPr bwMode="auto">
          <a:xfrm>
            <a:off x="290513" y="1098550"/>
            <a:ext cx="4357687" cy="2374900"/>
          </a:xfrm>
          <a:prstGeom prst="rect">
            <a:avLst/>
          </a:prstGeom>
          <a:noFill/>
          <a:ln w="9525">
            <a:noFill/>
            <a:miter lim="800000"/>
            <a:headEnd/>
            <a:tailEnd/>
          </a:ln>
          <a:effectLst/>
        </p:spPr>
        <p:txBody>
          <a:bodyPr wrap="none" anchor="ctr"/>
          <a:lstStyle/>
          <a:p>
            <a:endParaRPr lang="en-IN"/>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80" name="Rectangle 36"/>
          <p:cNvSpPr>
            <a:spLocks noGrp="1" noChangeArrowheads="1"/>
          </p:cNvSpPr>
          <p:nvPr>
            <p:ph type="title"/>
          </p:nvPr>
        </p:nvSpPr>
        <p:spPr/>
        <p:txBody>
          <a:bodyPr/>
          <a:lstStyle/>
          <a:p>
            <a:r>
              <a:rPr lang="en-US"/>
              <a:t>Immediate constants (1)</a:t>
            </a:r>
          </a:p>
        </p:txBody>
      </p:sp>
      <p:sp>
        <p:nvSpPr>
          <p:cNvPr id="338946" name="Rectangle 2"/>
          <p:cNvSpPr>
            <a:spLocks noGrp="1" noChangeArrowheads="1"/>
          </p:cNvSpPr>
          <p:nvPr>
            <p:ph idx="1"/>
          </p:nvPr>
        </p:nvSpPr>
        <p:spPr>
          <a:xfrm>
            <a:off x="304800" y="1143000"/>
            <a:ext cx="8686800" cy="5105400"/>
          </a:xfrm>
        </p:spPr>
        <p:txBody>
          <a:bodyPr>
            <a:normAutofit fontScale="70000" lnSpcReduction="20000"/>
          </a:bodyPr>
          <a:lstStyle/>
          <a:p>
            <a:r>
              <a:rPr lang="en-US" dirty="0"/>
              <a:t>No ARM instruction can contain a 32 bit immediate constant</a:t>
            </a:r>
          </a:p>
          <a:p>
            <a:pPr lvl="1"/>
            <a:r>
              <a:rPr lang="en-US" dirty="0"/>
              <a:t>All ARM instructions are fixed as 32 bits long</a:t>
            </a:r>
          </a:p>
          <a:p>
            <a:r>
              <a:rPr lang="en-US" dirty="0"/>
              <a:t>The data processing instruction format has 12 bits available for operand2</a:t>
            </a:r>
          </a:p>
          <a:p>
            <a:endParaRPr lang="en-US" dirty="0"/>
          </a:p>
          <a:p>
            <a:pPr lvl="1"/>
            <a:endParaRPr lang="en-US" dirty="0"/>
          </a:p>
          <a:p>
            <a:pPr lvl="1"/>
            <a:endParaRPr lang="en-US" dirty="0"/>
          </a:p>
          <a:p>
            <a:pPr lvl="1"/>
            <a:endParaRPr lang="en-US" dirty="0"/>
          </a:p>
          <a:p>
            <a:pPr lvl="1"/>
            <a:endParaRPr lang="en-US" dirty="0"/>
          </a:p>
          <a:p>
            <a:pPr lvl="1"/>
            <a:endParaRPr lang="en-US" dirty="0"/>
          </a:p>
          <a:p>
            <a:endParaRPr lang="en-US" dirty="0"/>
          </a:p>
          <a:p>
            <a:r>
              <a:rPr lang="en-US" dirty="0"/>
              <a:t>4 bit rotate value (0-15) is multiplied by two to give range 0-30 in steps of 2</a:t>
            </a:r>
          </a:p>
          <a:p>
            <a:r>
              <a:rPr lang="en-US" dirty="0"/>
              <a:t>Rule to remember is “</a:t>
            </a:r>
            <a:r>
              <a:rPr lang="en-US" sz="3100" dirty="0"/>
              <a:t>8-bits shifted by an even number of bit positions”.</a:t>
            </a:r>
          </a:p>
        </p:txBody>
      </p:sp>
      <p:sp>
        <p:nvSpPr>
          <p:cNvPr id="338947" name="Rectangle 3"/>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38948" name="Rectangle 4"/>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38949" name="Rectangle 5"/>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38950" name="Rectangle 6"/>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38951" name="Line 7"/>
          <p:cNvSpPr>
            <a:spLocks noChangeShapeType="1"/>
          </p:cNvSpPr>
          <p:nvPr/>
        </p:nvSpPr>
        <p:spPr bwMode="auto">
          <a:xfrm>
            <a:off x="838200" y="3200400"/>
            <a:ext cx="4267200" cy="0"/>
          </a:xfrm>
          <a:prstGeom prst="line">
            <a:avLst/>
          </a:prstGeom>
          <a:noFill/>
          <a:ln w="9525">
            <a:solidFill>
              <a:schemeClr val="tx1"/>
            </a:solidFill>
            <a:round/>
            <a:headEnd/>
            <a:tailEnd/>
          </a:ln>
          <a:effectLst/>
        </p:spPr>
        <p:txBody>
          <a:bodyPr wrap="none" anchor="ctr"/>
          <a:lstStyle/>
          <a:p>
            <a:endParaRPr lang="en-IN"/>
          </a:p>
        </p:txBody>
      </p:sp>
      <p:sp>
        <p:nvSpPr>
          <p:cNvPr id="338952" name="Line 8"/>
          <p:cNvSpPr>
            <a:spLocks noChangeShapeType="1"/>
          </p:cNvSpPr>
          <p:nvPr/>
        </p:nvSpPr>
        <p:spPr bwMode="auto">
          <a:xfrm>
            <a:off x="5105400" y="3200400"/>
            <a:ext cx="0" cy="304800"/>
          </a:xfrm>
          <a:prstGeom prst="line">
            <a:avLst/>
          </a:prstGeom>
          <a:noFill/>
          <a:ln w="9525">
            <a:solidFill>
              <a:schemeClr val="tx1"/>
            </a:solidFill>
            <a:round/>
            <a:headEnd/>
            <a:tailEnd/>
          </a:ln>
          <a:effectLst/>
        </p:spPr>
        <p:txBody>
          <a:bodyPr wrap="none" anchor="ctr"/>
          <a:lstStyle/>
          <a:p>
            <a:endParaRPr lang="en-IN"/>
          </a:p>
        </p:txBody>
      </p:sp>
      <p:sp>
        <p:nvSpPr>
          <p:cNvPr id="338953" name="Line 9"/>
          <p:cNvSpPr>
            <a:spLocks noChangeShapeType="1"/>
          </p:cNvSpPr>
          <p:nvPr/>
        </p:nvSpPr>
        <p:spPr bwMode="auto">
          <a:xfrm>
            <a:off x="838200" y="3505200"/>
            <a:ext cx="4267200" cy="0"/>
          </a:xfrm>
          <a:prstGeom prst="line">
            <a:avLst/>
          </a:prstGeom>
          <a:noFill/>
          <a:ln w="9525">
            <a:solidFill>
              <a:schemeClr val="tx1"/>
            </a:solidFill>
            <a:round/>
            <a:headEnd/>
            <a:tailEnd/>
          </a:ln>
          <a:effectLst/>
        </p:spPr>
        <p:txBody>
          <a:bodyPr wrap="none" anchor="ctr"/>
          <a:lstStyle/>
          <a:p>
            <a:endParaRPr lang="en-IN"/>
          </a:p>
        </p:txBody>
      </p:sp>
      <p:sp>
        <p:nvSpPr>
          <p:cNvPr id="338954" name="Line 10"/>
          <p:cNvSpPr>
            <a:spLocks noChangeShapeType="1"/>
          </p:cNvSpPr>
          <p:nvPr/>
        </p:nvSpPr>
        <p:spPr bwMode="auto">
          <a:xfrm>
            <a:off x="4953000" y="3429000"/>
            <a:ext cx="0" cy="76200"/>
          </a:xfrm>
          <a:prstGeom prst="line">
            <a:avLst/>
          </a:prstGeom>
          <a:noFill/>
          <a:ln w="9525">
            <a:solidFill>
              <a:schemeClr val="tx1"/>
            </a:solidFill>
            <a:round/>
            <a:headEnd/>
            <a:tailEnd/>
          </a:ln>
          <a:effectLst/>
        </p:spPr>
        <p:txBody>
          <a:bodyPr wrap="none" anchor="ctr"/>
          <a:lstStyle/>
          <a:p>
            <a:endParaRPr lang="en-IN"/>
          </a:p>
        </p:txBody>
      </p:sp>
      <p:sp>
        <p:nvSpPr>
          <p:cNvPr id="338955" name="Line 11"/>
          <p:cNvSpPr>
            <a:spLocks noChangeShapeType="1"/>
          </p:cNvSpPr>
          <p:nvPr/>
        </p:nvSpPr>
        <p:spPr bwMode="auto">
          <a:xfrm>
            <a:off x="4800600" y="3429000"/>
            <a:ext cx="0" cy="76200"/>
          </a:xfrm>
          <a:prstGeom prst="line">
            <a:avLst/>
          </a:prstGeom>
          <a:noFill/>
          <a:ln w="9525">
            <a:solidFill>
              <a:schemeClr val="tx1"/>
            </a:solidFill>
            <a:round/>
            <a:headEnd/>
            <a:tailEnd/>
          </a:ln>
          <a:effectLst/>
        </p:spPr>
        <p:txBody>
          <a:bodyPr wrap="none" anchor="ctr"/>
          <a:lstStyle/>
          <a:p>
            <a:endParaRPr lang="en-IN"/>
          </a:p>
        </p:txBody>
      </p:sp>
      <p:sp>
        <p:nvSpPr>
          <p:cNvPr id="338956" name="Line 12"/>
          <p:cNvSpPr>
            <a:spLocks noChangeShapeType="1"/>
          </p:cNvSpPr>
          <p:nvPr/>
        </p:nvSpPr>
        <p:spPr bwMode="auto">
          <a:xfrm>
            <a:off x="4648200" y="3429000"/>
            <a:ext cx="0" cy="76200"/>
          </a:xfrm>
          <a:prstGeom prst="line">
            <a:avLst/>
          </a:prstGeom>
          <a:noFill/>
          <a:ln w="9525">
            <a:solidFill>
              <a:schemeClr val="tx1"/>
            </a:solidFill>
            <a:round/>
            <a:headEnd/>
            <a:tailEnd/>
          </a:ln>
          <a:effectLst/>
        </p:spPr>
        <p:txBody>
          <a:bodyPr wrap="none" anchor="ctr"/>
          <a:lstStyle/>
          <a:p>
            <a:endParaRPr lang="en-IN"/>
          </a:p>
        </p:txBody>
      </p:sp>
      <p:sp>
        <p:nvSpPr>
          <p:cNvPr id="338957" name="Line 13"/>
          <p:cNvSpPr>
            <a:spLocks noChangeShapeType="1"/>
          </p:cNvSpPr>
          <p:nvPr/>
        </p:nvSpPr>
        <p:spPr bwMode="auto">
          <a:xfrm>
            <a:off x="4495800" y="3429000"/>
            <a:ext cx="0" cy="76200"/>
          </a:xfrm>
          <a:prstGeom prst="line">
            <a:avLst/>
          </a:prstGeom>
          <a:noFill/>
          <a:ln w="9525">
            <a:solidFill>
              <a:schemeClr val="tx1"/>
            </a:solidFill>
            <a:round/>
            <a:headEnd/>
            <a:tailEnd/>
          </a:ln>
          <a:effectLst/>
        </p:spPr>
        <p:txBody>
          <a:bodyPr wrap="none" anchor="ctr"/>
          <a:lstStyle/>
          <a:p>
            <a:endParaRPr lang="en-IN"/>
          </a:p>
        </p:txBody>
      </p:sp>
      <p:sp>
        <p:nvSpPr>
          <p:cNvPr id="338958" name="Line 14"/>
          <p:cNvSpPr>
            <a:spLocks noChangeShapeType="1"/>
          </p:cNvSpPr>
          <p:nvPr/>
        </p:nvSpPr>
        <p:spPr bwMode="auto">
          <a:xfrm>
            <a:off x="4343400" y="3429000"/>
            <a:ext cx="0" cy="76200"/>
          </a:xfrm>
          <a:prstGeom prst="line">
            <a:avLst/>
          </a:prstGeom>
          <a:noFill/>
          <a:ln w="9525">
            <a:solidFill>
              <a:schemeClr val="tx1"/>
            </a:solidFill>
            <a:round/>
            <a:headEnd/>
            <a:tailEnd/>
          </a:ln>
          <a:effectLst/>
        </p:spPr>
        <p:txBody>
          <a:bodyPr wrap="none" anchor="ctr"/>
          <a:lstStyle/>
          <a:p>
            <a:endParaRPr lang="en-IN"/>
          </a:p>
        </p:txBody>
      </p:sp>
      <p:sp>
        <p:nvSpPr>
          <p:cNvPr id="338959" name="Line 15"/>
          <p:cNvSpPr>
            <a:spLocks noChangeShapeType="1"/>
          </p:cNvSpPr>
          <p:nvPr/>
        </p:nvSpPr>
        <p:spPr bwMode="auto">
          <a:xfrm>
            <a:off x="4191000" y="3429000"/>
            <a:ext cx="0" cy="76200"/>
          </a:xfrm>
          <a:prstGeom prst="line">
            <a:avLst/>
          </a:prstGeom>
          <a:noFill/>
          <a:ln w="9525">
            <a:solidFill>
              <a:schemeClr val="tx1"/>
            </a:solidFill>
            <a:round/>
            <a:headEnd/>
            <a:tailEnd/>
          </a:ln>
          <a:effectLst/>
        </p:spPr>
        <p:txBody>
          <a:bodyPr wrap="none" anchor="ctr"/>
          <a:lstStyle/>
          <a:p>
            <a:endParaRPr lang="en-IN"/>
          </a:p>
        </p:txBody>
      </p:sp>
      <p:sp>
        <p:nvSpPr>
          <p:cNvPr id="338960" name="Line 16"/>
          <p:cNvSpPr>
            <a:spLocks noChangeShapeType="1"/>
          </p:cNvSpPr>
          <p:nvPr/>
        </p:nvSpPr>
        <p:spPr bwMode="auto">
          <a:xfrm>
            <a:off x="4038600" y="3429000"/>
            <a:ext cx="0" cy="76200"/>
          </a:xfrm>
          <a:prstGeom prst="line">
            <a:avLst/>
          </a:prstGeom>
          <a:noFill/>
          <a:ln w="9525">
            <a:solidFill>
              <a:schemeClr val="tx1"/>
            </a:solidFill>
            <a:round/>
            <a:headEnd/>
            <a:tailEnd/>
          </a:ln>
          <a:effectLst/>
        </p:spPr>
        <p:txBody>
          <a:bodyPr wrap="none" anchor="ctr"/>
          <a:lstStyle/>
          <a:p>
            <a:endParaRPr lang="en-IN"/>
          </a:p>
        </p:txBody>
      </p:sp>
      <p:sp>
        <p:nvSpPr>
          <p:cNvPr id="338961" name="Line 17"/>
          <p:cNvSpPr>
            <a:spLocks noChangeShapeType="1"/>
          </p:cNvSpPr>
          <p:nvPr/>
        </p:nvSpPr>
        <p:spPr bwMode="auto">
          <a:xfrm>
            <a:off x="3886200" y="3200400"/>
            <a:ext cx="0" cy="304800"/>
          </a:xfrm>
          <a:prstGeom prst="line">
            <a:avLst/>
          </a:prstGeom>
          <a:noFill/>
          <a:ln w="9525">
            <a:solidFill>
              <a:schemeClr val="tx1"/>
            </a:solidFill>
            <a:round/>
            <a:headEnd/>
            <a:tailEnd/>
          </a:ln>
          <a:effectLst/>
        </p:spPr>
        <p:txBody>
          <a:bodyPr wrap="none" anchor="ctr"/>
          <a:lstStyle/>
          <a:p>
            <a:endParaRPr lang="en-IN"/>
          </a:p>
        </p:txBody>
      </p:sp>
      <p:sp>
        <p:nvSpPr>
          <p:cNvPr id="338962" name="Line 18"/>
          <p:cNvSpPr>
            <a:spLocks noChangeShapeType="1"/>
          </p:cNvSpPr>
          <p:nvPr/>
        </p:nvSpPr>
        <p:spPr bwMode="auto">
          <a:xfrm>
            <a:off x="3733800" y="3429000"/>
            <a:ext cx="0" cy="76200"/>
          </a:xfrm>
          <a:prstGeom prst="line">
            <a:avLst/>
          </a:prstGeom>
          <a:noFill/>
          <a:ln w="9525">
            <a:solidFill>
              <a:schemeClr val="tx1"/>
            </a:solidFill>
            <a:round/>
            <a:headEnd/>
            <a:tailEnd/>
          </a:ln>
          <a:effectLst/>
        </p:spPr>
        <p:txBody>
          <a:bodyPr wrap="none" anchor="ctr"/>
          <a:lstStyle/>
          <a:p>
            <a:endParaRPr lang="en-IN"/>
          </a:p>
        </p:txBody>
      </p:sp>
      <p:sp>
        <p:nvSpPr>
          <p:cNvPr id="338963" name="Line 19"/>
          <p:cNvSpPr>
            <a:spLocks noChangeShapeType="1"/>
          </p:cNvSpPr>
          <p:nvPr/>
        </p:nvSpPr>
        <p:spPr bwMode="auto">
          <a:xfrm>
            <a:off x="3581400" y="3429000"/>
            <a:ext cx="0" cy="76200"/>
          </a:xfrm>
          <a:prstGeom prst="line">
            <a:avLst/>
          </a:prstGeom>
          <a:noFill/>
          <a:ln w="9525">
            <a:solidFill>
              <a:schemeClr val="tx1"/>
            </a:solidFill>
            <a:round/>
            <a:headEnd/>
            <a:tailEnd/>
          </a:ln>
          <a:effectLst/>
        </p:spPr>
        <p:txBody>
          <a:bodyPr wrap="none" anchor="ctr"/>
          <a:lstStyle/>
          <a:p>
            <a:endParaRPr lang="en-IN"/>
          </a:p>
        </p:txBody>
      </p:sp>
      <p:sp>
        <p:nvSpPr>
          <p:cNvPr id="338964" name="Line 20"/>
          <p:cNvSpPr>
            <a:spLocks noChangeShapeType="1"/>
          </p:cNvSpPr>
          <p:nvPr/>
        </p:nvSpPr>
        <p:spPr bwMode="auto">
          <a:xfrm>
            <a:off x="3429000" y="3429000"/>
            <a:ext cx="0" cy="76200"/>
          </a:xfrm>
          <a:prstGeom prst="line">
            <a:avLst/>
          </a:prstGeom>
          <a:noFill/>
          <a:ln w="9525">
            <a:solidFill>
              <a:schemeClr val="tx1"/>
            </a:solidFill>
            <a:round/>
            <a:headEnd/>
            <a:tailEnd/>
          </a:ln>
          <a:effectLst/>
        </p:spPr>
        <p:txBody>
          <a:bodyPr wrap="none" anchor="ctr"/>
          <a:lstStyle/>
          <a:p>
            <a:endParaRPr lang="en-IN"/>
          </a:p>
        </p:txBody>
      </p:sp>
      <p:sp>
        <p:nvSpPr>
          <p:cNvPr id="338965" name="Line 21"/>
          <p:cNvSpPr>
            <a:spLocks noChangeShapeType="1"/>
          </p:cNvSpPr>
          <p:nvPr/>
        </p:nvSpPr>
        <p:spPr bwMode="auto">
          <a:xfrm>
            <a:off x="3276600" y="3200400"/>
            <a:ext cx="0" cy="304800"/>
          </a:xfrm>
          <a:prstGeom prst="line">
            <a:avLst/>
          </a:prstGeom>
          <a:noFill/>
          <a:ln w="9525">
            <a:solidFill>
              <a:schemeClr val="tx1"/>
            </a:solidFill>
            <a:round/>
            <a:headEnd/>
            <a:tailEnd/>
          </a:ln>
          <a:effectLst/>
        </p:spPr>
        <p:txBody>
          <a:bodyPr wrap="none" anchor="ctr"/>
          <a:lstStyle/>
          <a:p>
            <a:endParaRPr lang="en-IN"/>
          </a:p>
        </p:txBody>
      </p:sp>
      <p:sp>
        <p:nvSpPr>
          <p:cNvPr id="338966" name="Text Box 22"/>
          <p:cNvSpPr txBox="1">
            <a:spLocks noChangeArrowheads="1"/>
          </p:cNvSpPr>
          <p:nvPr/>
        </p:nvSpPr>
        <p:spPr bwMode="auto">
          <a:xfrm>
            <a:off x="4873625" y="2971800"/>
            <a:ext cx="268288" cy="274638"/>
          </a:xfrm>
          <a:prstGeom prst="rect">
            <a:avLst/>
          </a:prstGeom>
          <a:noFill/>
          <a:ln w="9525">
            <a:noFill/>
            <a:miter lim="800000"/>
            <a:headEnd/>
            <a:tailEnd/>
          </a:ln>
          <a:effectLst/>
        </p:spPr>
        <p:txBody>
          <a:bodyPr wrap="none" anchor="ctr">
            <a:spAutoFit/>
          </a:bodyPr>
          <a:lstStyle/>
          <a:p>
            <a:pPr algn="ctr"/>
            <a:r>
              <a:rPr lang="en-US" sz="1200">
                <a:latin typeface="Arial" pitchFamily="34" charset="0"/>
              </a:rPr>
              <a:t>0</a:t>
            </a:r>
          </a:p>
        </p:txBody>
      </p:sp>
      <p:sp>
        <p:nvSpPr>
          <p:cNvPr id="338967" name="Text Box 23"/>
          <p:cNvSpPr txBox="1">
            <a:spLocks noChangeArrowheads="1"/>
          </p:cNvSpPr>
          <p:nvPr/>
        </p:nvSpPr>
        <p:spPr bwMode="auto">
          <a:xfrm>
            <a:off x="3806825" y="2971800"/>
            <a:ext cx="268288" cy="274638"/>
          </a:xfrm>
          <a:prstGeom prst="rect">
            <a:avLst/>
          </a:prstGeom>
          <a:noFill/>
          <a:ln w="9525">
            <a:noFill/>
            <a:miter lim="800000"/>
            <a:headEnd/>
            <a:tailEnd/>
          </a:ln>
          <a:effectLst/>
        </p:spPr>
        <p:txBody>
          <a:bodyPr wrap="none" anchor="ctr">
            <a:spAutoFit/>
          </a:bodyPr>
          <a:lstStyle/>
          <a:p>
            <a:pPr algn="ctr"/>
            <a:r>
              <a:rPr lang="en-US" sz="1200">
                <a:latin typeface="Arial" pitchFamily="34" charset="0"/>
              </a:rPr>
              <a:t>7</a:t>
            </a:r>
          </a:p>
        </p:txBody>
      </p:sp>
      <p:sp>
        <p:nvSpPr>
          <p:cNvPr id="338968" name="Text Box 24"/>
          <p:cNvSpPr txBox="1">
            <a:spLocks noChangeArrowheads="1"/>
          </p:cNvSpPr>
          <p:nvPr/>
        </p:nvSpPr>
        <p:spPr bwMode="auto">
          <a:xfrm>
            <a:off x="3154363" y="2971800"/>
            <a:ext cx="352425" cy="274638"/>
          </a:xfrm>
          <a:prstGeom prst="rect">
            <a:avLst/>
          </a:prstGeom>
          <a:noFill/>
          <a:ln w="9525">
            <a:noFill/>
            <a:miter lim="800000"/>
            <a:headEnd/>
            <a:tailEnd/>
          </a:ln>
          <a:effectLst/>
        </p:spPr>
        <p:txBody>
          <a:bodyPr wrap="none" anchor="ctr">
            <a:spAutoFit/>
          </a:bodyPr>
          <a:lstStyle/>
          <a:p>
            <a:pPr algn="ctr"/>
            <a:r>
              <a:rPr lang="en-US" sz="1200">
                <a:latin typeface="Arial" pitchFamily="34" charset="0"/>
              </a:rPr>
              <a:t>11</a:t>
            </a:r>
          </a:p>
        </p:txBody>
      </p:sp>
      <p:sp>
        <p:nvSpPr>
          <p:cNvPr id="338969" name="Text Box 25"/>
          <p:cNvSpPr txBox="1">
            <a:spLocks noChangeArrowheads="1"/>
          </p:cNvSpPr>
          <p:nvPr/>
        </p:nvSpPr>
        <p:spPr bwMode="auto">
          <a:xfrm>
            <a:off x="3654425" y="2971800"/>
            <a:ext cx="268288" cy="274638"/>
          </a:xfrm>
          <a:prstGeom prst="rect">
            <a:avLst/>
          </a:prstGeom>
          <a:noFill/>
          <a:ln w="9525">
            <a:noFill/>
            <a:miter lim="800000"/>
            <a:headEnd/>
            <a:tailEnd/>
          </a:ln>
          <a:effectLst/>
        </p:spPr>
        <p:txBody>
          <a:bodyPr wrap="none" anchor="ctr">
            <a:spAutoFit/>
          </a:bodyPr>
          <a:lstStyle/>
          <a:p>
            <a:pPr algn="ctr"/>
            <a:r>
              <a:rPr lang="en-US" sz="1200">
                <a:latin typeface="Arial" pitchFamily="34" charset="0"/>
              </a:rPr>
              <a:t>8</a:t>
            </a:r>
          </a:p>
        </p:txBody>
      </p:sp>
      <p:sp>
        <p:nvSpPr>
          <p:cNvPr id="338970" name="Text Box 26"/>
          <p:cNvSpPr txBox="1">
            <a:spLocks noChangeArrowheads="1"/>
          </p:cNvSpPr>
          <p:nvPr/>
        </p:nvSpPr>
        <p:spPr bwMode="auto">
          <a:xfrm>
            <a:off x="4086225" y="3200400"/>
            <a:ext cx="842963" cy="274638"/>
          </a:xfrm>
          <a:prstGeom prst="rect">
            <a:avLst/>
          </a:prstGeom>
          <a:noFill/>
          <a:ln w="9525">
            <a:noFill/>
            <a:miter lim="800000"/>
            <a:headEnd/>
            <a:tailEnd/>
          </a:ln>
          <a:effectLst/>
        </p:spPr>
        <p:txBody>
          <a:bodyPr wrap="none" anchor="ctr">
            <a:spAutoFit/>
          </a:bodyPr>
          <a:lstStyle/>
          <a:p>
            <a:pPr algn="ctr"/>
            <a:r>
              <a:rPr lang="en-US" sz="1200">
                <a:latin typeface="Arial" pitchFamily="34" charset="0"/>
              </a:rPr>
              <a:t>immed_8</a:t>
            </a:r>
          </a:p>
        </p:txBody>
      </p:sp>
      <p:sp>
        <p:nvSpPr>
          <p:cNvPr id="338971" name="Rectangle 27"/>
          <p:cNvSpPr>
            <a:spLocks noChangeArrowheads="1"/>
          </p:cNvSpPr>
          <p:nvPr/>
        </p:nvSpPr>
        <p:spPr bwMode="ltGray">
          <a:xfrm>
            <a:off x="4038600" y="3733800"/>
            <a:ext cx="914400" cy="609600"/>
          </a:xfrm>
          <a:prstGeom prst="rect">
            <a:avLst/>
          </a:prstGeom>
          <a:solidFill>
            <a:schemeClr val="tx2"/>
          </a:solidFill>
          <a:ln w="12700">
            <a:solidFill>
              <a:schemeClr val="tx1"/>
            </a:solidFill>
            <a:miter lim="800000"/>
            <a:headEnd/>
            <a:tailEnd/>
          </a:ln>
          <a:effectLst/>
        </p:spPr>
        <p:txBody>
          <a:bodyPr wrap="none" anchor="ctr"/>
          <a:lstStyle/>
          <a:p>
            <a:endParaRPr lang="en-IN"/>
          </a:p>
        </p:txBody>
      </p:sp>
      <p:sp>
        <p:nvSpPr>
          <p:cNvPr id="338972" name="Line 28"/>
          <p:cNvSpPr>
            <a:spLocks noChangeShapeType="1"/>
          </p:cNvSpPr>
          <p:nvPr/>
        </p:nvSpPr>
        <p:spPr bwMode="auto">
          <a:xfrm flipV="1">
            <a:off x="3581400" y="4038600"/>
            <a:ext cx="457200" cy="0"/>
          </a:xfrm>
          <a:prstGeom prst="line">
            <a:avLst/>
          </a:prstGeom>
          <a:noFill/>
          <a:ln w="25400">
            <a:solidFill>
              <a:schemeClr val="tx1"/>
            </a:solidFill>
            <a:round/>
            <a:headEnd type="none" w="sm" len="sm"/>
            <a:tailEnd type="stealth" w="med" len="lg"/>
          </a:ln>
          <a:effectLst/>
        </p:spPr>
        <p:txBody>
          <a:bodyPr wrap="none" anchor="ctr"/>
          <a:lstStyle/>
          <a:p>
            <a:endParaRPr lang="en-IN"/>
          </a:p>
        </p:txBody>
      </p:sp>
      <p:sp>
        <p:nvSpPr>
          <p:cNvPr id="338973" name="Line 29"/>
          <p:cNvSpPr>
            <a:spLocks noChangeShapeType="1"/>
          </p:cNvSpPr>
          <p:nvPr/>
        </p:nvSpPr>
        <p:spPr bwMode="auto">
          <a:xfrm>
            <a:off x="3581400" y="3505200"/>
            <a:ext cx="0" cy="533400"/>
          </a:xfrm>
          <a:prstGeom prst="line">
            <a:avLst/>
          </a:prstGeom>
          <a:noFill/>
          <a:ln w="25400">
            <a:solidFill>
              <a:schemeClr val="tx1"/>
            </a:solidFill>
            <a:round/>
            <a:headEnd type="none" w="sm" len="sm"/>
            <a:tailEnd type="none" w="med" len="lg"/>
          </a:ln>
          <a:effectLst/>
        </p:spPr>
        <p:txBody>
          <a:bodyPr wrap="none" anchor="ctr"/>
          <a:lstStyle/>
          <a:p>
            <a:endParaRPr lang="en-IN"/>
          </a:p>
        </p:txBody>
      </p:sp>
      <p:sp>
        <p:nvSpPr>
          <p:cNvPr id="338974" name="Line 30"/>
          <p:cNvSpPr>
            <a:spLocks noChangeShapeType="1"/>
          </p:cNvSpPr>
          <p:nvPr/>
        </p:nvSpPr>
        <p:spPr bwMode="auto">
          <a:xfrm flipH="1">
            <a:off x="4495800" y="3505200"/>
            <a:ext cx="0" cy="228600"/>
          </a:xfrm>
          <a:prstGeom prst="line">
            <a:avLst/>
          </a:prstGeom>
          <a:noFill/>
          <a:ln w="25400">
            <a:solidFill>
              <a:schemeClr val="tx1"/>
            </a:solidFill>
            <a:round/>
            <a:headEnd type="none" w="sm" len="sm"/>
            <a:tailEnd type="stealth" w="med" len="lg"/>
          </a:ln>
          <a:effectLst/>
        </p:spPr>
        <p:txBody>
          <a:bodyPr wrap="none" anchor="ctr"/>
          <a:lstStyle/>
          <a:p>
            <a:endParaRPr lang="en-IN"/>
          </a:p>
        </p:txBody>
      </p:sp>
      <p:sp>
        <p:nvSpPr>
          <p:cNvPr id="338975" name="Text Box 31"/>
          <p:cNvSpPr txBox="1">
            <a:spLocks noChangeArrowheads="1"/>
          </p:cNvSpPr>
          <p:nvPr/>
        </p:nvSpPr>
        <p:spPr bwMode="auto">
          <a:xfrm>
            <a:off x="4038600" y="3733800"/>
            <a:ext cx="914400" cy="581025"/>
          </a:xfrm>
          <a:prstGeom prst="rect">
            <a:avLst/>
          </a:prstGeom>
          <a:noFill/>
          <a:ln w="9525">
            <a:noFill/>
            <a:miter lim="800000"/>
            <a:headEnd/>
            <a:tailEnd/>
          </a:ln>
          <a:effectLst/>
        </p:spPr>
        <p:txBody>
          <a:bodyPr anchor="ctr">
            <a:spAutoFit/>
          </a:bodyPr>
          <a:lstStyle/>
          <a:p>
            <a:pPr algn="ctr"/>
            <a:r>
              <a:rPr lang="en-US" sz="1600">
                <a:solidFill>
                  <a:schemeClr val="bg1"/>
                </a:solidFill>
                <a:latin typeface="Arial" pitchFamily="34" charset="0"/>
              </a:rPr>
              <a:t>Shifter</a:t>
            </a:r>
            <a:br>
              <a:rPr lang="en-US" sz="1600">
                <a:solidFill>
                  <a:schemeClr val="bg1"/>
                </a:solidFill>
                <a:latin typeface="Arial" pitchFamily="34" charset="0"/>
              </a:rPr>
            </a:br>
            <a:r>
              <a:rPr lang="en-US" sz="1600">
                <a:solidFill>
                  <a:schemeClr val="bg1"/>
                </a:solidFill>
                <a:latin typeface="Arial" pitchFamily="34" charset="0"/>
              </a:rPr>
              <a:t>ROR</a:t>
            </a:r>
          </a:p>
        </p:txBody>
      </p:sp>
      <p:sp>
        <p:nvSpPr>
          <p:cNvPr id="338976" name="Text Box 32"/>
          <p:cNvSpPr txBox="1">
            <a:spLocks noChangeArrowheads="1"/>
          </p:cNvSpPr>
          <p:nvPr/>
        </p:nvSpPr>
        <p:spPr bwMode="auto">
          <a:xfrm>
            <a:off x="3425825" y="3200400"/>
            <a:ext cx="387350" cy="274638"/>
          </a:xfrm>
          <a:prstGeom prst="rect">
            <a:avLst/>
          </a:prstGeom>
          <a:noFill/>
          <a:ln w="9525">
            <a:noFill/>
            <a:miter lim="800000"/>
            <a:headEnd/>
            <a:tailEnd/>
          </a:ln>
          <a:effectLst/>
        </p:spPr>
        <p:txBody>
          <a:bodyPr wrap="none" anchor="ctr">
            <a:spAutoFit/>
          </a:bodyPr>
          <a:lstStyle/>
          <a:p>
            <a:pPr algn="ctr"/>
            <a:r>
              <a:rPr lang="en-US" sz="1200">
                <a:latin typeface="Arial" pitchFamily="34" charset="0"/>
              </a:rPr>
              <a:t>rot</a:t>
            </a:r>
          </a:p>
        </p:txBody>
      </p:sp>
      <p:sp>
        <p:nvSpPr>
          <p:cNvPr id="338977" name="Line 33"/>
          <p:cNvSpPr>
            <a:spLocks noChangeShapeType="1"/>
          </p:cNvSpPr>
          <p:nvPr/>
        </p:nvSpPr>
        <p:spPr bwMode="auto">
          <a:xfrm flipH="1">
            <a:off x="4495800" y="4343400"/>
            <a:ext cx="0" cy="381000"/>
          </a:xfrm>
          <a:prstGeom prst="line">
            <a:avLst/>
          </a:prstGeom>
          <a:noFill/>
          <a:ln w="25400">
            <a:solidFill>
              <a:schemeClr val="tx1"/>
            </a:solidFill>
            <a:round/>
            <a:headEnd type="none" w="sm" len="sm"/>
            <a:tailEnd type="stealth" w="med" len="lg"/>
          </a:ln>
          <a:effectLst/>
        </p:spPr>
        <p:txBody>
          <a:bodyPr wrap="none" anchor="ctr"/>
          <a:lstStyle/>
          <a:p>
            <a:endParaRPr lang="en-IN"/>
          </a:p>
        </p:txBody>
      </p:sp>
      <p:sp>
        <p:nvSpPr>
          <p:cNvPr id="338978" name="Text Box 34"/>
          <p:cNvSpPr txBox="1">
            <a:spLocks noChangeArrowheads="1"/>
          </p:cNvSpPr>
          <p:nvPr/>
        </p:nvSpPr>
        <p:spPr bwMode="auto">
          <a:xfrm>
            <a:off x="3289300" y="3657600"/>
            <a:ext cx="352425" cy="274638"/>
          </a:xfrm>
          <a:prstGeom prst="rect">
            <a:avLst/>
          </a:prstGeom>
          <a:noFill/>
          <a:ln w="9525">
            <a:noFill/>
            <a:miter lim="800000"/>
            <a:headEnd/>
            <a:tailEnd/>
          </a:ln>
          <a:effectLst/>
        </p:spPr>
        <p:txBody>
          <a:bodyPr wrap="none" anchor="ctr">
            <a:spAutoFit/>
          </a:bodyPr>
          <a:lstStyle/>
          <a:p>
            <a:pPr algn="ctr"/>
            <a:r>
              <a:rPr lang="en-US" sz="1200">
                <a:latin typeface="Arial" pitchFamily="34" charset="0"/>
              </a:rPr>
              <a:t>x2</a:t>
            </a:r>
          </a:p>
        </p:txBody>
      </p:sp>
      <p:sp>
        <p:nvSpPr>
          <p:cNvPr id="338979" name="Text Box 35"/>
          <p:cNvSpPr txBox="1">
            <a:spLocks noChangeArrowheads="1"/>
          </p:cNvSpPr>
          <p:nvPr/>
        </p:nvSpPr>
        <p:spPr bwMode="auto">
          <a:xfrm>
            <a:off x="5791200" y="3282950"/>
            <a:ext cx="2587625" cy="1107996"/>
          </a:xfrm>
          <a:prstGeom prst="rect">
            <a:avLst/>
          </a:prstGeom>
          <a:noFill/>
          <a:ln w="9525">
            <a:noFill/>
            <a:miter lim="800000"/>
            <a:headEnd/>
            <a:tailEnd/>
          </a:ln>
          <a:effectLst/>
        </p:spPr>
        <p:txBody>
          <a:bodyPr anchor="ctr">
            <a:spAutoFit/>
          </a:bodyPr>
          <a:lstStyle/>
          <a:p>
            <a:pPr algn="ctr">
              <a:spcBef>
                <a:spcPct val="50000"/>
              </a:spcBef>
            </a:pPr>
            <a:r>
              <a:rPr lang="en-US" sz="2200" dirty="0">
                <a:latin typeface="+mn-lt"/>
              </a:rPr>
              <a:t>Quick Quiz: 0xe3a004ff</a:t>
            </a:r>
            <a:br>
              <a:rPr lang="en-US" sz="2200" dirty="0">
                <a:latin typeface="+mn-lt"/>
              </a:rPr>
            </a:br>
            <a:r>
              <a:rPr lang="en-US" sz="2200" dirty="0">
                <a:latin typeface="+mn-lt"/>
              </a:rPr>
              <a:t>MOV r0,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a:t>ARM Powered Products</a:t>
            </a:r>
          </a:p>
        </p:txBody>
      </p:sp>
      <p:graphicFrame>
        <p:nvGraphicFramePr>
          <p:cNvPr id="422912" name="Object 0"/>
          <p:cNvGraphicFramePr>
            <a:graphicFrameLocks noChangeAspect="1"/>
          </p:cNvGraphicFramePr>
          <p:nvPr/>
        </p:nvGraphicFramePr>
        <p:xfrm>
          <a:off x="0" y="1106488"/>
          <a:ext cx="9144000" cy="5640387"/>
        </p:xfrm>
        <a:graphic>
          <a:graphicData uri="http://schemas.openxmlformats.org/presentationml/2006/ole">
            <p:oleObj spid="_x0000_s1026" name="Photo Editor Photo" r:id="rId4" imgW="9276190" imgH="5723810" progId="">
              <p:embed/>
            </p:oleObj>
          </a:graphicData>
        </a:graphic>
      </p:graphicFrame>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187" name="Rectangle 1219"/>
          <p:cNvSpPr>
            <a:spLocks noGrp="1" noChangeArrowheads="1"/>
          </p:cNvSpPr>
          <p:nvPr>
            <p:ph type="title"/>
          </p:nvPr>
        </p:nvSpPr>
        <p:spPr/>
        <p:txBody>
          <a:bodyPr/>
          <a:lstStyle/>
          <a:p>
            <a:r>
              <a:rPr lang="en-US"/>
              <a:t>Immediate constants (2)</a:t>
            </a:r>
          </a:p>
        </p:txBody>
      </p:sp>
      <p:sp>
        <p:nvSpPr>
          <p:cNvPr id="340994" name="Rectangle 1026"/>
          <p:cNvSpPr>
            <a:spLocks noGrp="1" noChangeArrowheads="1"/>
          </p:cNvSpPr>
          <p:nvPr>
            <p:ph idx="1"/>
          </p:nvPr>
        </p:nvSpPr>
        <p:spPr/>
        <p:txBody>
          <a:bodyPr>
            <a:normAutofit fontScale="70000" lnSpcReduction="20000"/>
          </a:bodyPr>
          <a:lstStyle/>
          <a:p>
            <a:pPr>
              <a:lnSpc>
                <a:spcPct val="90000"/>
              </a:lnSpc>
            </a:pPr>
            <a:r>
              <a:rPr lang="en-US"/>
              <a:t>Examples:</a:t>
            </a:r>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r>
              <a:rPr lang="en-US"/>
              <a:t>The assembler converts immediate values to the rotate form:</a:t>
            </a:r>
          </a:p>
          <a:p>
            <a:pPr marL="819150" lvl="1">
              <a:lnSpc>
                <a:spcPct val="90000"/>
              </a:lnSpc>
            </a:pPr>
            <a:r>
              <a:rPr lang="en-US" sz="1800" b="1">
                <a:solidFill>
                  <a:schemeClr val="bg2"/>
                </a:solidFill>
                <a:latin typeface="Courier New" pitchFamily="49" charset="0"/>
              </a:rPr>
              <a:t> MOV r0,#4096		; uses 0x40 ror 26</a:t>
            </a:r>
          </a:p>
          <a:p>
            <a:pPr marL="819150" lvl="1">
              <a:lnSpc>
                <a:spcPct val="90000"/>
              </a:lnSpc>
            </a:pPr>
            <a:r>
              <a:rPr lang="en-US" sz="1800" b="1">
                <a:solidFill>
                  <a:schemeClr val="bg2"/>
                </a:solidFill>
                <a:latin typeface="Courier New" pitchFamily="49" charset="0"/>
              </a:rPr>
              <a:t> ADD r1,r2,#0xFF0000	; uses 0xFF ror 16</a:t>
            </a:r>
          </a:p>
          <a:p>
            <a:pPr>
              <a:lnSpc>
                <a:spcPct val="90000"/>
              </a:lnSpc>
            </a:pPr>
            <a:endParaRPr lang="en-US"/>
          </a:p>
          <a:p>
            <a:pPr>
              <a:lnSpc>
                <a:spcPct val="90000"/>
              </a:lnSpc>
            </a:pPr>
            <a:r>
              <a:rPr lang="en-US"/>
              <a:t>The bitwise complements can also be formed using MVN:</a:t>
            </a:r>
          </a:p>
          <a:p>
            <a:pPr marL="819150" lvl="1">
              <a:lnSpc>
                <a:spcPct val="90000"/>
              </a:lnSpc>
            </a:pPr>
            <a:r>
              <a:rPr lang="en-US" sz="1800" b="1">
                <a:solidFill>
                  <a:schemeClr val="bg2"/>
                </a:solidFill>
                <a:latin typeface="Courier New" pitchFamily="49" charset="0"/>
              </a:rPr>
              <a:t> MOV r0, #0xFFFFFFFF 	; assembles to MVN r0,#0</a:t>
            </a:r>
          </a:p>
          <a:p>
            <a:pPr>
              <a:lnSpc>
                <a:spcPct val="90000"/>
              </a:lnSpc>
            </a:pPr>
            <a:endParaRPr lang="en-US"/>
          </a:p>
          <a:p>
            <a:pPr>
              <a:lnSpc>
                <a:spcPct val="90000"/>
              </a:lnSpc>
            </a:pPr>
            <a:r>
              <a:rPr lang="en-US"/>
              <a:t>Values that cannot be generated in this way will cause an error.</a:t>
            </a:r>
          </a:p>
        </p:txBody>
      </p:sp>
      <p:sp>
        <p:nvSpPr>
          <p:cNvPr id="340995" name="Rectangle 1027"/>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40996" name="Rectangle 1028"/>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40997" name="Rectangle 1029"/>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40998" name="Rectangle 1030"/>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40999" name="Rectangle 1031"/>
          <p:cNvSpPr>
            <a:spLocks noChangeArrowheads="1"/>
          </p:cNvSpPr>
          <p:nvPr/>
        </p:nvSpPr>
        <p:spPr bwMode="auto">
          <a:xfrm>
            <a:off x="5867400" y="1524000"/>
            <a:ext cx="254000" cy="244475"/>
          </a:xfrm>
          <a:prstGeom prst="rect">
            <a:avLst/>
          </a:prstGeom>
          <a:noFill/>
          <a:ln w="12700">
            <a:noFill/>
            <a:miter lim="800000"/>
            <a:headEnd/>
            <a:tailEnd/>
          </a:ln>
          <a:effectLst/>
        </p:spPr>
        <p:txBody>
          <a:bodyPr wrap="none" anchor="ctr">
            <a:spAutoFit/>
          </a:bodyPr>
          <a:lstStyle/>
          <a:p>
            <a:r>
              <a:rPr lang="en-US" sz="1000">
                <a:latin typeface="Arial" pitchFamily="34" charset="0"/>
              </a:rPr>
              <a:t>0</a:t>
            </a:r>
          </a:p>
        </p:txBody>
      </p:sp>
      <p:sp>
        <p:nvSpPr>
          <p:cNvPr id="341000" name="Rectangle 1032"/>
          <p:cNvSpPr>
            <a:spLocks noChangeArrowheads="1"/>
          </p:cNvSpPr>
          <p:nvPr/>
        </p:nvSpPr>
        <p:spPr bwMode="auto">
          <a:xfrm>
            <a:off x="1066800" y="1524000"/>
            <a:ext cx="323850" cy="244475"/>
          </a:xfrm>
          <a:prstGeom prst="rect">
            <a:avLst/>
          </a:prstGeom>
          <a:noFill/>
          <a:ln w="12700">
            <a:noFill/>
            <a:miter lim="800000"/>
            <a:headEnd/>
            <a:tailEnd/>
          </a:ln>
          <a:effectLst/>
        </p:spPr>
        <p:txBody>
          <a:bodyPr wrap="none" anchor="ctr">
            <a:spAutoFit/>
          </a:bodyPr>
          <a:lstStyle/>
          <a:p>
            <a:r>
              <a:rPr lang="en-US" sz="1000">
                <a:latin typeface="Arial" pitchFamily="34" charset="0"/>
              </a:rPr>
              <a:t>31</a:t>
            </a:r>
          </a:p>
        </p:txBody>
      </p:sp>
      <p:sp>
        <p:nvSpPr>
          <p:cNvPr id="341001" name="Rectangle 1033"/>
          <p:cNvSpPr>
            <a:spLocks noChangeArrowheads="1"/>
          </p:cNvSpPr>
          <p:nvPr/>
        </p:nvSpPr>
        <p:spPr bwMode="auto">
          <a:xfrm>
            <a:off x="304800" y="1752600"/>
            <a:ext cx="685800" cy="228600"/>
          </a:xfrm>
          <a:prstGeom prst="rect">
            <a:avLst/>
          </a:prstGeom>
          <a:solidFill>
            <a:srgbClr val="A5D0E3"/>
          </a:solidFill>
          <a:ln w="12700">
            <a:solidFill>
              <a:srgbClr val="000000"/>
            </a:solidFill>
            <a:miter lim="800000"/>
            <a:headEnd/>
            <a:tailEnd/>
          </a:ln>
          <a:effectLst/>
        </p:spPr>
        <p:txBody>
          <a:bodyPr wrap="none" anchor="ctr"/>
          <a:lstStyle/>
          <a:p>
            <a:r>
              <a:rPr lang="en-US" b="0">
                <a:latin typeface="Arial" pitchFamily="34" charset="0"/>
              </a:rPr>
              <a:t>ror #0   </a:t>
            </a:r>
          </a:p>
        </p:txBody>
      </p:sp>
      <p:sp>
        <p:nvSpPr>
          <p:cNvPr id="341002" name="Rectangle 1034"/>
          <p:cNvSpPr>
            <a:spLocks noChangeArrowheads="1"/>
          </p:cNvSpPr>
          <p:nvPr/>
        </p:nvSpPr>
        <p:spPr bwMode="auto">
          <a:xfrm>
            <a:off x="1143000" y="2209800"/>
            <a:ext cx="1219200" cy="228600"/>
          </a:xfrm>
          <a:prstGeom prst="rect">
            <a:avLst/>
          </a:prstGeom>
          <a:solidFill>
            <a:schemeClr val="bg2"/>
          </a:solidFill>
          <a:ln w="9525">
            <a:noFill/>
            <a:miter lim="800000"/>
            <a:headEnd/>
            <a:tailEnd/>
          </a:ln>
          <a:effectLst/>
        </p:spPr>
        <p:txBody>
          <a:bodyPr wrap="none" anchor="ctr"/>
          <a:lstStyle/>
          <a:p>
            <a:endParaRPr lang="en-IN"/>
          </a:p>
        </p:txBody>
      </p:sp>
      <p:sp>
        <p:nvSpPr>
          <p:cNvPr id="341003" name="Line 1035"/>
          <p:cNvSpPr>
            <a:spLocks noChangeShapeType="1"/>
          </p:cNvSpPr>
          <p:nvPr/>
        </p:nvSpPr>
        <p:spPr bwMode="auto">
          <a:xfrm flipH="1">
            <a:off x="6019800" y="2209800"/>
            <a:ext cx="0" cy="228600"/>
          </a:xfrm>
          <a:prstGeom prst="line">
            <a:avLst/>
          </a:prstGeom>
          <a:noFill/>
          <a:ln w="19050">
            <a:solidFill>
              <a:schemeClr val="tx1"/>
            </a:solidFill>
            <a:round/>
            <a:headEnd/>
            <a:tailEnd/>
          </a:ln>
          <a:effectLst/>
        </p:spPr>
        <p:txBody>
          <a:bodyPr wrap="none" anchor="ctr"/>
          <a:lstStyle/>
          <a:p>
            <a:endParaRPr lang="en-IN"/>
          </a:p>
        </p:txBody>
      </p:sp>
      <p:sp>
        <p:nvSpPr>
          <p:cNvPr id="341004" name="Line 1036"/>
          <p:cNvSpPr>
            <a:spLocks noChangeShapeType="1"/>
          </p:cNvSpPr>
          <p:nvPr/>
        </p:nvSpPr>
        <p:spPr bwMode="auto">
          <a:xfrm>
            <a:off x="1143000" y="2209800"/>
            <a:ext cx="0" cy="228600"/>
          </a:xfrm>
          <a:prstGeom prst="line">
            <a:avLst/>
          </a:prstGeom>
          <a:noFill/>
          <a:ln w="19050">
            <a:solidFill>
              <a:schemeClr val="tx1"/>
            </a:solidFill>
            <a:round/>
            <a:headEnd/>
            <a:tailEnd/>
          </a:ln>
          <a:effectLst/>
        </p:spPr>
        <p:txBody>
          <a:bodyPr wrap="none" anchor="ctr"/>
          <a:lstStyle/>
          <a:p>
            <a:endParaRPr lang="en-IN"/>
          </a:p>
        </p:txBody>
      </p:sp>
      <p:sp>
        <p:nvSpPr>
          <p:cNvPr id="341005" name="Rectangle 1037"/>
          <p:cNvSpPr>
            <a:spLocks noChangeArrowheads="1"/>
          </p:cNvSpPr>
          <p:nvPr/>
        </p:nvSpPr>
        <p:spPr bwMode="auto">
          <a:xfrm>
            <a:off x="6172200" y="2209800"/>
            <a:ext cx="2819400" cy="228600"/>
          </a:xfrm>
          <a:prstGeom prst="rect">
            <a:avLst/>
          </a:prstGeom>
          <a:solidFill>
            <a:srgbClr val="A5D0E3"/>
          </a:solidFill>
          <a:ln w="12700">
            <a:solidFill>
              <a:srgbClr val="000000"/>
            </a:solidFill>
            <a:miter lim="800000"/>
            <a:headEnd/>
            <a:tailEnd/>
          </a:ln>
          <a:effectLst/>
        </p:spPr>
        <p:txBody>
          <a:bodyPr wrap="none" anchor="ctr"/>
          <a:lstStyle/>
          <a:p>
            <a:r>
              <a:rPr lang="en-US" sz="1200" b="0">
                <a:latin typeface="Arial" pitchFamily="34" charset="0"/>
              </a:rPr>
              <a:t>range 0-0xff000000 step 0x01000000   </a:t>
            </a:r>
          </a:p>
        </p:txBody>
      </p:sp>
      <p:sp>
        <p:nvSpPr>
          <p:cNvPr id="341006" name="Rectangle 1038"/>
          <p:cNvSpPr>
            <a:spLocks noChangeArrowheads="1"/>
          </p:cNvSpPr>
          <p:nvPr/>
        </p:nvSpPr>
        <p:spPr bwMode="auto">
          <a:xfrm>
            <a:off x="304800" y="2209800"/>
            <a:ext cx="685800" cy="228600"/>
          </a:xfrm>
          <a:prstGeom prst="rect">
            <a:avLst/>
          </a:prstGeom>
          <a:solidFill>
            <a:srgbClr val="A5D0E3"/>
          </a:solidFill>
          <a:ln w="12700">
            <a:solidFill>
              <a:srgbClr val="000000"/>
            </a:solidFill>
            <a:miter lim="800000"/>
            <a:headEnd/>
            <a:tailEnd/>
          </a:ln>
          <a:effectLst/>
        </p:spPr>
        <p:txBody>
          <a:bodyPr wrap="none" anchor="ctr"/>
          <a:lstStyle/>
          <a:p>
            <a:r>
              <a:rPr lang="en-US" b="0">
                <a:latin typeface="Arial" pitchFamily="34" charset="0"/>
              </a:rPr>
              <a:t>ror #8   </a:t>
            </a:r>
          </a:p>
        </p:txBody>
      </p:sp>
      <p:sp>
        <p:nvSpPr>
          <p:cNvPr id="341007" name="Line 1039"/>
          <p:cNvSpPr>
            <a:spLocks noChangeShapeType="1"/>
          </p:cNvSpPr>
          <p:nvPr/>
        </p:nvSpPr>
        <p:spPr bwMode="auto">
          <a:xfrm>
            <a:off x="1143000" y="2209800"/>
            <a:ext cx="4876800" cy="0"/>
          </a:xfrm>
          <a:prstGeom prst="line">
            <a:avLst/>
          </a:prstGeom>
          <a:noFill/>
          <a:ln w="9525">
            <a:solidFill>
              <a:schemeClr val="tx1"/>
            </a:solidFill>
            <a:round/>
            <a:headEnd/>
            <a:tailEnd/>
          </a:ln>
          <a:effectLst/>
        </p:spPr>
        <p:txBody>
          <a:bodyPr wrap="none" anchor="ctr"/>
          <a:lstStyle/>
          <a:p>
            <a:endParaRPr lang="en-IN"/>
          </a:p>
        </p:txBody>
      </p:sp>
      <p:sp>
        <p:nvSpPr>
          <p:cNvPr id="341008" name="Line 1040"/>
          <p:cNvSpPr>
            <a:spLocks noChangeShapeType="1"/>
          </p:cNvSpPr>
          <p:nvPr/>
        </p:nvSpPr>
        <p:spPr bwMode="auto">
          <a:xfrm>
            <a:off x="1143000" y="2438400"/>
            <a:ext cx="4876800" cy="0"/>
          </a:xfrm>
          <a:prstGeom prst="line">
            <a:avLst/>
          </a:prstGeom>
          <a:noFill/>
          <a:ln w="9525">
            <a:solidFill>
              <a:schemeClr val="tx1"/>
            </a:solidFill>
            <a:round/>
            <a:headEnd/>
            <a:tailEnd/>
          </a:ln>
          <a:effectLst/>
        </p:spPr>
        <p:txBody>
          <a:bodyPr wrap="none" anchor="ctr"/>
          <a:lstStyle/>
          <a:p>
            <a:endParaRPr lang="en-IN"/>
          </a:p>
        </p:txBody>
      </p:sp>
      <p:sp>
        <p:nvSpPr>
          <p:cNvPr id="341009" name="Line 1041"/>
          <p:cNvSpPr>
            <a:spLocks noChangeShapeType="1"/>
          </p:cNvSpPr>
          <p:nvPr/>
        </p:nvSpPr>
        <p:spPr bwMode="auto">
          <a:xfrm>
            <a:off x="12954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10" name="Line 1042"/>
          <p:cNvSpPr>
            <a:spLocks noChangeShapeType="1"/>
          </p:cNvSpPr>
          <p:nvPr/>
        </p:nvSpPr>
        <p:spPr bwMode="auto">
          <a:xfrm>
            <a:off x="14478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11" name="Line 1043"/>
          <p:cNvSpPr>
            <a:spLocks noChangeShapeType="1"/>
          </p:cNvSpPr>
          <p:nvPr/>
        </p:nvSpPr>
        <p:spPr bwMode="auto">
          <a:xfrm>
            <a:off x="16002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12" name="Line 1044"/>
          <p:cNvSpPr>
            <a:spLocks noChangeShapeType="1"/>
          </p:cNvSpPr>
          <p:nvPr/>
        </p:nvSpPr>
        <p:spPr bwMode="auto">
          <a:xfrm>
            <a:off x="17526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13" name="Line 1045"/>
          <p:cNvSpPr>
            <a:spLocks noChangeShapeType="1"/>
          </p:cNvSpPr>
          <p:nvPr/>
        </p:nvSpPr>
        <p:spPr bwMode="auto">
          <a:xfrm>
            <a:off x="19050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14" name="Line 1046"/>
          <p:cNvSpPr>
            <a:spLocks noChangeShapeType="1"/>
          </p:cNvSpPr>
          <p:nvPr/>
        </p:nvSpPr>
        <p:spPr bwMode="auto">
          <a:xfrm>
            <a:off x="20574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15" name="Line 1047"/>
          <p:cNvSpPr>
            <a:spLocks noChangeShapeType="1"/>
          </p:cNvSpPr>
          <p:nvPr/>
        </p:nvSpPr>
        <p:spPr bwMode="auto">
          <a:xfrm>
            <a:off x="22098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16" name="Line 1048"/>
          <p:cNvSpPr>
            <a:spLocks noChangeShapeType="1"/>
          </p:cNvSpPr>
          <p:nvPr/>
        </p:nvSpPr>
        <p:spPr bwMode="auto">
          <a:xfrm>
            <a:off x="23622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17" name="Line 1049"/>
          <p:cNvSpPr>
            <a:spLocks noChangeShapeType="1"/>
          </p:cNvSpPr>
          <p:nvPr/>
        </p:nvSpPr>
        <p:spPr bwMode="auto">
          <a:xfrm>
            <a:off x="25146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18" name="Line 1050"/>
          <p:cNvSpPr>
            <a:spLocks noChangeShapeType="1"/>
          </p:cNvSpPr>
          <p:nvPr/>
        </p:nvSpPr>
        <p:spPr bwMode="auto">
          <a:xfrm>
            <a:off x="26670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19" name="Line 1051"/>
          <p:cNvSpPr>
            <a:spLocks noChangeShapeType="1"/>
          </p:cNvSpPr>
          <p:nvPr/>
        </p:nvSpPr>
        <p:spPr bwMode="auto">
          <a:xfrm>
            <a:off x="28194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20" name="Line 1052"/>
          <p:cNvSpPr>
            <a:spLocks noChangeShapeType="1"/>
          </p:cNvSpPr>
          <p:nvPr/>
        </p:nvSpPr>
        <p:spPr bwMode="auto">
          <a:xfrm>
            <a:off x="29718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21" name="Line 1053"/>
          <p:cNvSpPr>
            <a:spLocks noChangeShapeType="1"/>
          </p:cNvSpPr>
          <p:nvPr/>
        </p:nvSpPr>
        <p:spPr bwMode="auto">
          <a:xfrm>
            <a:off x="31242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22" name="Line 1054"/>
          <p:cNvSpPr>
            <a:spLocks noChangeShapeType="1"/>
          </p:cNvSpPr>
          <p:nvPr/>
        </p:nvSpPr>
        <p:spPr bwMode="auto">
          <a:xfrm>
            <a:off x="32766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23" name="Line 1055"/>
          <p:cNvSpPr>
            <a:spLocks noChangeShapeType="1"/>
          </p:cNvSpPr>
          <p:nvPr/>
        </p:nvSpPr>
        <p:spPr bwMode="auto">
          <a:xfrm>
            <a:off x="34290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24" name="Line 1056"/>
          <p:cNvSpPr>
            <a:spLocks noChangeShapeType="1"/>
          </p:cNvSpPr>
          <p:nvPr/>
        </p:nvSpPr>
        <p:spPr bwMode="auto">
          <a:xfrm>
            <a:off x="35814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25" name="Line 1057"/>
          <p:cNvSpPr>
            <a:spLocks noChangeShapeType="1"/>
          </p:cNvSpPr>
          <p:nvPr/>
        </p:nvSpPr>
        <p:spPr bwMode="auto">
          <a:xfrm>
            <a:off x="37338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26" name="Line 1058"/>
          <p:cNvSpPr>
            <a:spLocks noChangeShapeType="1"/>
          </p:cNvSpPr>
          <p:nvPr/>
        </p:nvSpPr>
        <p:spPr bwMode="auto">
          <a:xfrm>
            <a:off x="38862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27" name="Line 1059"/>
          <p:cNvSpPr>
            <a:spLocks noChangeShapeType="1"/>
          </p:cNvSpPr>
          <p:nvPr/>
        </p:nvSpPr>
        <p:spPr bwMode="auto">
          <a:xfrm>
            <a:off x="40386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28" name="Line 1060"/>
          <p:cNvSpPr>
            <a:spLocks noChangeShapeType="1"/>
          </p:cNvSpPr>
          <p:nvPr/>
        </p:nvSpPr>
        <p:spPr bwMode="auto">
          <a:xfrm>
            <a:off x="41910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29" name="Line 1061"/>
          <p:cNvSpPr>
            <a:spLocks noChangeShapeType="1"/>
          </p:cNvSpPr>
          <p:nvPr/>
        </p:nvSpPr>
        <p:spPr bwMode="auto">
          <a:xfrm>
            <a:off x="43434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30" name="Line 1062"/>
          <p:cNvSpPr>
            <a:spLocks noChangeShapeType="1"/>
          </p:cNvSpPr>
          <p:nvPr/>
        </p:nvSpPr>
        <p:spPr bwMode="auto">
          <a:xfrm>
            <a:off x="44958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31" name="Line 1063"/>
          <p:cNvSpPr>
            <a:spLocks noChangeShapeType="1"/>
          </p:cNvSpPr>
          <p:nvPr/>
        </p:nvSpPr>
        <p:spPr bwMode="auto">
          <a:xfrm>
            <a:off x="46482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32" name="Line 1064"/>
          <p:cNvSpPr>
            <a:spLocks noChangeShapeType="1"/>
          </p:cNvSpPr>
          <p:nvPr/>
        </p:nvSpPr>
        <p:spPr bwMode="auto">
          <a:xfrm>
            <a:off x="48006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33" name="Line 1065"/>
          <p:cNvSpPr>
            <a:spLocks noChangeShapeType="1"/>
          </p:cNvSpPr>
          <p:nvPr/>
        </p:nvSpPr>
        <p:spPr bwMode="auto">
          <a:xfrm>
            <a:off x="49530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34" name="Line 1066"/>
          <p:cNvSpPr>
            <a:spLocks noChangeShapeType="1"/>
          </p:cNvSpPr>
          <p:nvPr/>
        </p:nvSpPr>
        <p:spPr bwMode="auto">
          <a:xfrm>
            <a:off x="51054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35" name="Line 1067"/>
          <p:cNvSpPr>
            <a:spLocks noChangeShapeType="1"/>
          </p:cNvSpPr>
          <p:nvPr/>
        </p:nvSpPr>
        <p:spPr bwMode="auto">
          <a:xfrm>
            <a:off x="52578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36" name="Line 1068"/>
          <p:cNvSpPr>
            <a:spLocks noChangeShapeType="1"/>
          </p:cNvSpPr>
          <p:nvPr/>
        </p:nvSpPr>
        <p:spPr bwMode="auto">
          <a:xfrm>
            <a:off x="54102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37" name="Line 1069"/>
          <p:cNvSpPr>
            <a:spLocks noChangeShapeType="1"/>
          </p:cNvSpPr>
          <p:nvPr/>
        </p:nvSpPr>
        <p:spPr bwMode="auto">
          <a:xfrm>
            <a:off x="55626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38" name="Line 1070"/>
          <p:cNvSpPr>
            <a:spLocks noChangeShapeType="1"/>
          </p:cNvSpPr>
          <p:nvPr/>
        </p:nvSpPr>
        <p:spPr bwMode="auto">
          <a:xfrm>
            <a:off x="57150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39" name="Line 1071"/>
          <p:cNvSpPr>
            <a:spLocks noChangeShapeType="1"/>
          </p:cNvSpPr>
          <p:nvPr/>
        </p:nvSpPr>
        <p:spPr bwMode="auto">
          <a:xfrm>
            <a:off x="5867400" y="2209800"/>
            <a:ext cx="0" cy="228600"/>
          </a:xfrm>
          <a:prstGeom prst="line">
            <a:avLst/>
          </a:prstGeom>
          <a:noFill/>
          <a:ln w="9525">
            <a:solidFill>
              <a:schemeClr val="tx1"/>
            </a:solidFill>
            <a:round/>
            <a:headEnd/>
            <a:tailEnd/>
          </a:ln>
          <a:effectLst/>
        </p:spPr>
        <p:txBody>
          <a:bodyPr wrap="none" anchor="ctr"/>
          <a:lstStyle/>
          <a:p>
            <a:endParaRPr lang="en-IN"/>
          </a:p>
        </p:txBody>
      </p:sp>
      <p:sp>
        <p:nvSpPr>
          <p:cNvPr id="341040" name="Rectangle 1072"/>
          <p:cNvSpPr>
            <a:spLocks noChangeArrowheads="1"/>
          </p:cNvSpPr>
          <p:nvPr/>
        </p:nvSpPr>
        <p:spPr bwMode="auto">
          <a:xfrm>
            <a:off x="4800600" y="1752600"/>
            <a:ext cx="1219200" cy="228600"/>
          </a:xfrm>
          <a:prstGeom prst="rect">
            <a:avLst/>
          </a:prstGeom>
          <a:solidFill>
            <a:schemeClr val="bg2"/>
          </a:solidFill>
          <a:ln w="9525">
            <a:noFill/>
            <a:miter lim="800000"/>
            <a:headEnd/>
            <a:tailEnd/>
          </a:ln>
          <a:effectLst/>
        </p:spPr>
        <p:txBody>
          <a:bodyPr wrap="none" anchor="ctr"/>
          <a:lstStyle/>
          <a:p>
            <a:endParaRPr lang="en-IN"/>
          </a:p>
        </p:txBody>
      </p:sp>
      <p:sp>
        <p:nvSpPr>
          <p:cNvPr id="341041" name="Line 1073"/>
          <p:cNvSpPr>
            <a:spLocks noChangeShapeType="1"/>
          </p:cNvSpPr>
          <p:nvPr/>
        </p:nvSpPr>
        <p:spPr bwMode="auto">
          <a:xfrm flipH="1">
            <a:off x="6019800" y="1752600"/>
            <a:ext cx="0" cy="228600"/>
          </a:xfrm>
          <a:prstGeom prst="line">
            <a:avLst/>
          </a:prstGeom>
          <a:noFill/>
          <a:ln w="19050">
            <a:solidFill>
              <a:schemeClr val="tx1"/>
            </a:solidFill>
            <a:round/>
            <a:headEnd/>
            <a:tailEnd/>
          </a:ln>
          <a:effectLst/>
        </p:spPr>
        <p:txBody>
          <a:bodyPr wrap="none" anchor="ctr"/>
          <a:lstStyle/>
          <a:p>
            <a:endParaRPr lang="en-IN"/>
          </a:p>
        </p:txBody>
      </p:sp>
      <p:sp>
        <p:nvSpPr>
          <p:cNvPr id="341042" name="Line 1074"/>
          <p:cNvSpPr>
            <a:spLocks noChangeShapeType="1"/>
          </p:cNvSpPr>
          <p:nvPr/>
        </p:nvSpPr>
        <p:spPr bwMode="auto">
          <a:xfrm>
            <a:off x="1143000" y="1752600"/>
            <a:ext cx="0" cy="228600"/>
          </a:xfrm>
          <a:prstGeom prst="line">
            <a:avLst/>
          </a:prstGeom>
          <a:noFill/>
          <a:ln w="19050">
            <a:solidFill>
              <a:schemeClr val="tx1"/>
            </a:solidFill>
            <a:round/>
            <a:headEnd/>
            <a:tailEnd/>
          </a:ln>
          <a:effectLst/>
        </p:spPr>
        <p:txBody>
          <a:bodyPr wrap="none" anchor="ctr"/>
          <a:lstStyle/>
          <a:p>
            <a:endParaRPr lang="en-IN"/>
          </a:p>
        </p:txBody>
      </p:sp>
      <p:sp>
        <p:nvSpPr>
          <p:cNvPr id="341043" name="Line 1075"/>
          <p:cNvSpPr>
            <a:spLocks noChangeShapeType="1"/>
          </p:cNvSpPr>
          <p:nvPr/>
        </p:nvSpPr>
        <p:spPr bwMode="auto">
          <a:xfrm>
            <a:off x="1143000" y="1752600"/>
            <a:ext cx="4876800" cy="0"/>
          </a:xfrm>
          <a:prstGeom prst="line">
            <a:avLst/>
          </a:prstGeom>
          <a:noFill/>
          <a:ln w="9525">
            <a:solidFill>
              <a:schemeClr val="tx1"/>
            </a:solidFill>
            <a:round/>
            <a:headEnd/>
            <a:tailEnd/>
          </a:ln>
          <a:effectLst/>
        </p:spPr>
        <p:txBody>
          <a:bodyPr wrap="none" anchor="ctr"/>
          <a:lstStyle/>
          <a:p>
            <a:endParaRPr lang="en-IN"/>
          </a:p>
        </p:txBody>
      </p:sp>
      <p:sp>
        <p:nvSpPr>
          <p:cNvPr id="341044" name="Line 1076"/>
          <p:cNvSpPr>
            <a:spLocks noChangeShapeType="1"/>
          </p:cNvSpPr>
          <p:nvPr/>
        </p:nvSpPr>
        <p:spPr bwMode="auto">
          <a:xfrm>
            <a:off x="1143000" y="1981200"/>
            <a:ext cx="4876800" cy="0"/>
          </a:xfrm>
          <a:prstGeom prst="line">
            <a:avLst/>
          </a:prstGeom>
          <a:noFill/>
          <a:ln w="9525">
            <a:solidFill>
              <a:schemeClr val="tx1"/>
            </a:solidFill>
            <a:round/>
            <a:headEnd/>
            <a:tailEnd/>
          </a:ln>
          <a:effectLst/>
        </p:spPr>
        <p:txBody>
          <a:bodyPr wrap="none" anchor="ctr"/>
          <a:lstStyle/>
          <a:p>
            <a:endParaRPr lang="en-IN"/>
          </a:p>
        </p:txBody>
      </p:sp>
      <p:sp>
        <p:nvSpPr>
          <p:cNvPr id="341045" name="Line 1077"/>
          <p:cNvSpPr>
            <a:spLocks noChangeShapeType="1"/>
          </p:cNvSpPr>
          <p:nvPr/>
        </p:nvSpPr>
        <p:spPr bwMode="auto">
          <a:xfrm>
            <a:off x="12954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46" name="Line 1078"/>
          <p:cNvSpPr>
            <a:spLocks noChangeShapeType="1"/>
          </p:cNvSpPr>
          <p:nvPr/>
        </p:nvSpPr>
        <p:spPr bwMode="auto">
          <a:xfrm>
            <a:off x="14478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47" name="Line 1079"/>
          <p:cNvSpPr>
            <a:spLocks noChangeShapeType="1"/>
          </p:cNvSpPr>
          <p:nvPr/>
        </p:nvSpPr>
        <p:spPr bwMode="auto">
          <a:xfrm>
            <a:off x="16002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48" name="Line 1080"/>
          <p:cNvSpPr>
            <a:spLocks noChangeShapeType="1"/>
          </p:cNvSpPr>
          <p:nvPr/>
        </p:nvSpPr>
        <p:spPr bwMode="auto">
          <a:xfrm>
            <a:off x="17526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49" name="Line 1081"/>
          <p:cNvSpPr>
            <a:spLocks noChangeShapeType="1"/>
          </p:cNvSpPr>
          <p:nvPr/>
        </p:nvSpPr>
        <p:spPr bwMode="auto">
          <a:xfrm>
            <a:off x="19050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50" name="Line 1082"/>
          <p:cNvSpPr>
            <a:spLocks noChangeShapeType="1"/>
          </p:cNvSpPr>
          <p:nvPr/>
        </p:nvSpPr>
        <p:spPr bwMode="auto">
          <a:xfrm>
            <a:off x="20574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51" name="Line 1083"/>
          <p:cNvSpPr>
            <a:spLocks noChangeShapeType="1"/>
          </p:cNvSpPr>
          <p:nvPr/>
        </p:nvSpPr>
        <p:spPr bwMode="auto">
          <a:xfrm>
            <a:off x="22098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52" name="Line 1084"/>
          <p:cNvSpPr>
            <a:spLocks noChangeShapeType="1"/>
          </p:cNvSpPr>
          <p:nvPr/>
        </p:nvSpPr>
        <p:spPr bwMode="auto">
          <a:xfrm>
            <a:off x="23622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53" name="Line 1085"/>
          <p:cNvSpPr>
            <a:spLocks noChangeShapeType="1"/>
          </p:cNvSpPr>
          <p:nvPr/>
        </p:nvSpPr>
        <p:spPr bwMode="auto">
          <a:xfrm>
            <a:off x="25146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54" name="Line 1086"/>
          <p:cNvSpPr>
            <a:spLocks noChangeShapeType="1"/>
          </p:cNvSpPr>
          <p:nvPr/>
        </p:nvSpPr>
        <p:spPr bwMode="auto">
          <a:xfrm>
            <a:off x="26670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55" name="Line 1087"/>
          <p:cNvSpPr>
            <a:spLocks noChangeShapeType="1"/>
          </p:cNvSpPr>
          <p:nvPr/>
        </p:nvSpPr>
        <p:spPr bwMode="auto">
          <a:xfrm>
            <a:off x="28194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56" name="Line 1088"/>
          <p:cNvSpPr>
            <a:spLocks noChangeShapeType="1"/>
          </p:cNvSpPr>
          <p:nvPr/>
        </p:nvSpPr>
        <p:spPr bwMode="auto">
          <a:xfrm>
            <a:off x="29718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57" name="Line 1089"/>
          <p:cNvSpPr>
            <a:spLocks noChangeShapeType="1"/>
          </p:cNvSpPr>
          <p:nvPr/>
        </p:nvSpPr>
        <p:spPr bwMode="auto">
          <a:xfrm>
            <a:off x="31242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58" name="Line 1090"/>
          <p:cNvSpPr>
            <a:spLocks noChangeShapeType="1"/>
          </p:cNvSpPr>
          <p:nvPr/>
        </p:nvSpPr>
        <p:spPr bwMode="auto">
          <a:xfrm>
            <a:off x="32766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59" name="Line 1091"/>
          <p:cNvSpPr>
            <a:spLocks noChangeShapeType="1"/>
          </p:cNvSpPr>
          <p:nvPr/>
        </p:nvSpPr>
        <p:spPr bwMode="auto">
          <a:xfrm>
            <a:off x="34290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60" name="Line 1092"/>
          <p:cNvSpPr>
            <a:spLocks noChangeShapeType="1"/>
          </p:cNvSpPr>
          <p:nvPr/>
        </p:nvSpPr>
        <p:spPr bwMode="auto">
          <a:xfrm>
            <a:off x="35814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61" name="Line 1093"/>
          <p:cNvSpPr>
            <a:spLocks noChangeShapeType="1"/>
          </p:cNvSpPr>
          <p:nvPr/>
        </p:nvSpPr>
        <p:spPr bwMode="auto">
          <a:xfrm>
            <a:off x="37338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62" name="Line 1094"/>
          <p:cNvSpPr>
            <a:spLocks noChangeShapeType="1"/>
          </p:cNvSpPr>
          <p:nvPr/>
        </p:nvSpPr>
        <p:spPr bwMode="auto">
          <a:xfrm>
            <a:off x="38862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63" name="Line 1095"/>
          <p:cNvSpPr>
            <a:spLocks noChangeShapeType="1"/>
          </p:cNvSpPr>
          <p:nvPr/>
        </p:nvSpPr>
        <p:spPr bwMode="auto">
          <a:xfrm>
            <a:off x="40386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64" name="Line 1096"/>
          <p:cNvSpPr>
            <a:spLocks noChangeShapeType="1"/>
          </p:cNvSpPr>
          <p:nvPr/>
        </p:nvSpPr>
        <p:spPr bwMode="auto">
          <a:xfrm>
            <a:off x="41910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65" name="Line 1097"/>
          <p:cNvSpPr>
            <a:spLocks noChangeShapeType="1"/>
          </p:cNvSpPr>
          <p:nvPr/>
        </p:nvSpPr>
        <p:spPr bwMode="auto">
          <a:xfrm>
            <a:off x="43434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66" name="Line 1098"/>
          <p:cNvSpPr>
            <a:spLocks noChangeShapeType="1"/>
          </p:cNvSpPr>
          <p:nvPr/>
        </p:nvSpPr>
        <p:spPr bwMode="auto">
          <a:xfrm>
            <a:off x="44958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67" name="Line 1099"/>
          <p:cNvSpPr>
            <a:spLocks noChangeShapeType="1"/>
          </p:cNvSpPr>
          <p:nvPr/>
        </p:nvSpPr>
        <p:spPr bwMode="auto">
          <a:xfrm>
            <a:off x="46482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68" name="Line 1100"/>
          <p:cNvSpPr>
            <a:spLocks noChangeShapeType="1"/>
          </p:cNvSpPr>
          <p:nvPr/>
        </p:nvSpPr>
        <p:spPr bwMode="auto">
          <a:xfrm>
            <a:off x="48006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69" name="Line 1101"/>
          <p:cNvSpPr>
            <a:spLocks noChangeShapeType="1"/>
          </p:cNvSpPr>
          <p:nvPr/>
        </p:nvSpPr>
        <p:spPr bwMode="auto">
          <a:xfrm>
            <a:off x="49530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70" name="Line 1102"/>
          <p:cNvSpPr>
            <a:spLocks noChangeShapeType="1"/>
          </p:cNvSpPr>
          <p:nvPr/>
        </p:nvSpPr>
        <p:spPr bwMode="auto">
          <a:xfrm>
            <a:off x="51054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71" name="Line 1103"/>
          <p:cNvSpPr>
            <a:spLocks noChangeShapeType="1"/>
          </p:cNvSpPr>
          <p:nvPr/>
        </p:nvSpPr>
        <p:spPr bwMode="auto">
          <a:xfrm>
            <a:off x="52578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72" name="Line 1104"/>
          <p:cNvSpPr>
            <a:spLocks noChangeShapeType="1"/>
          </p:cNvSpPr>
          <p:nvPr/>
        </p:nvSpPr>
        <p:spPr bwMode="auto">
          <a:xfrm>
            <a:off x="54102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73" name="Line 1105"/>
          <p:cNvSpPr>
            <a:spLocks noChangeShapeType="1"/>
          </p:cNvSpPr>
          <p:nvPr/>
        </p:nvSpPr>
        <p:spPr bwMode="auto">
          <a:xfrm>
            <a:off x="55626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74" name="Line 1106"/>
          <p:cNvSpPr>
            <a:spLocks noChangeShapeType="1"/>
          </p:cNvSpPr>
          <p:nvPr/>
        </p:nvSpPr>
        <p:spPr bwMode="auto">
          <a:xfrm>
            <a:off x="57150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75" name="Line 1107"/>
          <p:cNvSpPr>
            <a:spLocks noChangeShapeType="1"/>
          </p:cNvSpPr>
          <p:nvPr/>
        </p:nvSpPr>
        <p:spPr bwMode="auto">
          <a:xfrm>
            <a:off x="5867400" y="1752600"/>
            <a:ext cx="0" cy="228600"/>
          </a:xfrm>
          <a:prstGeom prst="line">
            <a:avLst/>
          </a:prstGeom>
          <a:noFill/>
          <a:ln w="9525">
            <a:solidFill>
              <a:schemeClr val="tx1"/>
            </a:solidFill>
            <a:round/>
            <a:headEnd/>
            <a:tailEnd/>
          </a:ln>
          <a:effectLst/>
        </p:spPr>
        <p:txBody>
          <a:bodyPr wrap="none" anchor="ctr"/>
          <a:lstStyle/>
          <a:p>
            <a:endParaRPr lang="en-IN"/>
          </a:p>
        </p:txBody>
      </p:sp>
      <p:sp>
        <p:nvSpPr>
          <p:cNvPr id="341076" name="Rectangle 1108"/>
          <p:cNvSpPr>
            <a:spLocks noChangeArrowheads="1"/>
          </p:cNvSpPr>
          <p:nvPr/>
        </p:nvSpPr>
        <p:spPr bwMode="auto">
          <a:xfrm>
            <a:off x="6172200" y="1752600"/>
            <a:ext cx="2819400" cy="228600"/>
          </a:xfrm>
          <a:prstGeom prst="rect">
            <a:avLst/>
          </a:prstGeom>
          <a:solidFill>
            <a:srgbClr val="A5D0E3"/>
          </a:solidFill>
          <a:ln w="12700">
            <a:solidFill>
              <a:srgbClr val="000000"/>
            </a:solidFill>
            <a:miter lim="800000"/>
            <a:headEnd/>
            <a:tailEnd/>
          </a:ln>
          <a:effectLst/>
        </p:spPr>
        <p:txBody>
          <a:bodyPr wrap="none" anchor="ctr"/>
          <a:lstStyle/>
          <a:p>
            <a:r>
              <a:rPr lang="en-US" sz="1200" b="0">
                <a:latin typeface="Arial" pitchFamily="34" charset="0"/>
              </a:rPr>
              <a:t>range 0-0x000000ff step 0x00000001 </a:t>
            </a:r>
          </a:p>
        </p:txBody>
      </p:sp>
      <p:sp>
        <p:nvSpPr>
          <p:cNvPr id="341077" name="Rectangle 1109"/>
          <p:cNvSpPr>
            <a:spLocks noChangeArrowheads="1"/>
          </p:cNvSpPr>
          <p:nvPr/>
        </p:nvSpPr>
        <p:spPr bwMode="auto">
          <a:xfrm>
            <a:off x="4495800" y="2667000"/>
            <a:ext cx="1219200" cy="228600"/>
          </a:xfrm>
          <a:prstGeom prst="rect">
            <a:avLst/>
          </a:prstGeom>
          <a:solidFill>
            <a:schemeClr val="bg2"/>
          </a:solidFill>
          <a:ln w="9525">
            <a:noFill/>
            <a:miter lim="800000"/>
            <a:headEnd/>
            <a:tailEnd/>
          </a:ln>
          <a:effectLst/>
        </p:spPr>
        <p:txBody>
          <a:bodyPr wrap="none" anchor="ctr"/>
          <a:lstStyle/>
          <a:p>
            <a:endParaRPr lang="en-IN"/>
          </a:p>
        </p:txBody>
      </p:sp>
      <p:sp>
        <p:nvSpPr>
          <p:cNvPr id="341078" name="Line 1110"/>
          <p:cNvSpPr>
            <a:spLocks noChangeShapeType="1"/>
          </p:cNvSpPr>
          <p:nvPr/>
        </p:nvSpPr>
        <p:spPr bwMode="auto">
          <a:xfrm flipH="1">
            <a:off x="6019800" y="2667000"/>
            <a:ext cx="0" cy="228600"/>
          </a:xfrm>
          <a:prstGeom prst="line">
            <a:avLst/>
          </a:prstGeom>
          <a:noFill/>
          <a:ln w="19050">
            <a:solidFill>
              <a:schemeClr val="tx1"/>
            </a:solidFill>
            <a:round/>
            <a:headEnd/>
            <a:tailEnd/>
          </a:ln>
          <a:effectLst/>
        </p:spPr>
        <p:txBody>
          <a:bodyPr wrap="none" anchor="ctr"/>
          <a:lstStyle/>
          <a:p>
            <a:endParaRPr lang="en-IN"/>
          </a:p>
        </p:txBody>
      </p:sp>
      <p:sp>
        <p:nvSpPr>
          <p:cNvPr id="341079" name="Line 1111"/>
          <p:cNvSpPr>
            <a:spLocks noChangeShapeType="1"/>
          </p:cNvSpPr>
          <p:nvPr/>
        </p:nvSpPr>
        <p:spPr bwMode="auto">
          <a:xfrm>
            <a:off x="1143000" y="2667000"/>
            <a:ext cx="0" cy="228600"/>
          </a:xfrm>
          <a:prstGeom prst="line">
            <a:avLst/>
          </a:prstGeom>
          <a:noFill/>
          <a:ln w="19050">
            <a:solidFill>
              <a:schemeClr val="tx1"/>
            </a:solidFill>
            <a:round/>
            <a:headEnd/>
            <a:tailEnd/>
          </a:ln>
          <a:effectLst/>
        </p:spPr>
        <p:txBody>
          <a:bodyPr wrap="none" anchor="ctr"/>
          <a:lstStyle/>
          <a:p>
            <a:endParaRPr lang="en-IN"/>
          </a:p>
        </p:txBody>
      </p:sp>
      <p:sp>
        <p:nvSpPr>
          <p:cNvPr id="341080" name="Rectangle 1112"/>
          <p:cNvSpPr>
            <a:spLocks noChangeArrowheads="1"/>
          </p:cNvSpPr>
          <p:nvPr/>
        </p:nvSpPr>
        <p:spPr bwMode="auto">
          <a:xfrm>
            <a:off x="6172200" y="2667000"/>
            <a:ext cx="2819400" cy="228600"/>
          </a:xfrm>
          <a:prstGeom prst="rect">
            <a:avLst/>
          </a:prstGeom>
          <a:solidFill>
            <a:srgbClr val="A5D0E3"/>
          </a:solidFill>
          <a:ln w="12700">
            <a:solidFill>
              <a:srgbClr val="000000"/>
            </a:solidFill>
            <a:miter lim="800000"/>
            <a:headEnd/>
            <a:tailEnd/>
          </a:ln>
          <a:effectLst/>
        </p:spPr>
        <p:txBody>
          <a:bodyPr wrap="none" anchor="ctr"/>
          <a:lstStyle/>
          <a:p>
            <a:r>
              <a:rPr lang="en-US" sz="1200" b="0">
                <a:latin typeface="Arial" pitchFamily="34" charset="0"/>
              </a:rPr>
              <a:t>range 0-0x000003fc step 0x00000004  </a:t>
            </a:r>
          </a:p>
        </p:txBody>
      </p:sp>
      <p:sp>
        <p:nvSpPr>
          <p:cNvPr id="341081" name="Rectangle 1113"/>
          <p:cNvSpPr>
            <a:spLocks noChangeArrowheads="1"/>
          </p:cNvSpPr>
          <p:nvPr/>
        </p:nvSpPr>
        <p:spPr bwMode="auto">
          <a:xfrm>
            <a:off x="304800" y="2667000"/>
            <a:ext cx="685800" cy="228600"/>
          </a:xfrm>
          <a:prstGeom prst="rect">
            <a:avLst/>
          </a:prstGeom>
          <a:solidFill>
            <a:srgbClr val="A5D0E3"/>
          </a:solidFill>
          <a:ln w="12700">
            <a:solidFill>
              <a:srgbClr val="000000"/>
            </a:solidFill>
            <a:miter lim="800000"/>
            <a:headEnd/>
            <a:tailEnd/>
          </a:ln>
          <a:effectLst/>
        </p:spPr>
        <p:txBody>
          <a:bodyPr wrap="none" anchor="ctr"/>
          <a:lstStyle/>
          <a:p>
            <a:r>
              <a:rPr lang="en-US" b="0">
                <a:latin typeface="Arial" pitchFamily="34" charset="0"/>
              </a:rPr>
              <a:t>ror #30   </a:t>
            </a:r>
          </a:p>
        </p:txBody>
      </p:sp>
      <p:sp>
        <p:nvSpPr>
          <p:cNvPr id="341082" name="Line 1114"/>
          <p:cNvSpPr>
            <a:spLocks noChangeShapeType="1"/>
          </p:cNvSpPr>
          <p:nvPr/>
        </p:nvSpPr>
        <p:spPr bwMode="auto">
          <a:xfrm>
            <a:off x="1143000" y="2667000"/>
            <a:ext cx="4876800" cy="0"/>
          </a:xfrm>
          <a:prstGeom prst="line">
            <a:avLst/>
          </a:prstGeom>
          <a:noFill/>
          <a:ln w="9525">
            <a:solidFill>
              <a:schemeClr val="tx1"/>
            </a:solidFill>
            <a:round/>
            <a:headEnd/>
            <a:tailEnd/>
          </a:ln>
          <a:effectLst/>
        </p:spPr>
        <p:txBody>
          <a:bodyPr wrap="none" anchor="ctr"/>
          <a:lstStyle/>
          <a:p>
            <a:endParaRPr lang="en-IN"/>
          </a:p>
        </p:txBody>
      </p:sp>
      <p:sp>
        <p:nvSpPr>
          <p:cNvPr id="341083" name="Line 1115"/>
          <p:cNvSpPr>
            <a:spLocks noChangeShapeType="1"/>
          </p:cNvSpPr>
          <p:nvPr/>
        </p:nvSpPr>
        <p:spPr bwMode="auto">
          <a:xfrm>
            <a:off x="1143000" y="2895600"/>
            <a:ext cx="4876800" cy="0"/>
          </a:xfrm>
          <a:prstGeom prst="line">
            <a:avLst/>
          </a:prstGeom>
          <a:noFill/>
          <a:ln w="9525">
            <a:solidFill>
              <a:schemeClr val="tx1"/>
            </a:solidFill>
            <a:round/>
            <a:headEnd/>
            <a:tailEnd/>
          </a:ln>
          <a:effectLst/>
        </p:spPr>
        <p:txBody>
          <a:bodyPr wrap="none" anchor="ctr"/>
          <a:lstStyle/>
          <a:p>
            <a:endParaRPr lang="en-IN"/>
          </a:p>
        </p:txBody>
      </p:sp>
      <p:sp>
        <p:nvSpPr>
          <p:cNvPr id="341084" name="Line 1116"/>
          <p:cNvSpPr>
            <a:spLocks noChangeShapeType="1"/>
          </p:cNvSpPr>
          <p:nvPr/>
        </p:nvSpPr>
        <p:spPr bwMode="auto">
          <a:xfrm>
            <a:off x="12954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85" name="Line 1117"/>
          <p:cNvSpPr>
            <a:spLocks noChangeShapeType="1"/>
          </p:cNvSpPr>
          <p:nvPr/>
        </p:nvSpPr>
        <p:spPr bwMode="auto">
          <a:xfrm>
            <a:off x="14478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86" name="Line 1118"/>
          <p:cNvSpPr>
            <a:spLocks noChangeShapeType="1"/>
          </p:cNvSpPr>
          <p:nvPr/>
        </p:nvSpPr>
        <p:spPr bwMode="auto">
          <a:xfrm>
            <a:off x="16002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87" name="Line 1119"/>
          <p:cNvSpPr>
            <a:spLocks noChangeShapeType="1"/>
          </p:cNvSpPr>
          <p:nvPr/>
        </p:nvSpPr>
        <p:spPr bwMode="auto">
          <a:xfrm>
            <a:off x="17526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88" name="Line 1120"/>
          <p:cNvSpPr>
            <a:spLocks noChangeShapeType="1"/>
          </p:cNvSpPr>
          <p:nvPr/>
        </p:nvSpPr>
        <p:spPr bwMode="auto">
          <a:xfrm>
            <a:off x="19050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89" name="Line 1121"/>
          <p:cNvSpPr>
            <a:spLocks noChangeShapeType="1"/>
          </p:cNvSpPr>
          <p:nvPr/>
        </p:nvSpPr>
        <p:spPr bwMode="auto">
          <a:xfrm>
            <a:off x="20574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90" name="Line 1122"/>
          <p:cNvSpPr>
            <a:spLocks noChangeShapeType="1"/>
          </p:cNvSpPr>
          <p:nvPr/>
        </p:nvSpPr>
        <p:spPr bwMode="auto">
          <a:xfrm>
            <a:off x="22098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91" name="Line 1123"/>
          <p:cNvSpPr>
            <a:spLocks noChangeShapeType="1"/>
          </p:cNvSpPr>
          <p:nvPr/>
        </p:nvSpPr>
        <p:spPr bwMode="auto">
          <a:xfrm>
            <a:off x="23622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92" name="Line 1124"/>
          <p:cNvSpPr>
            <a:spLocks noChangeShapeType="1"/>
          </p:cNvSpPr>
          <p:nvPr/>
        </p:nvSpPr>
        <p:spPr bwMode="auto">
          <a:xfrm>
            <a:off x="25146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93" name="Line 1125"/>
          <p:cNvSpPr>
            <a:spLocks noChangeShapeType="1"/>
          </p:cNvSpPr>
          <p:nvPr/>
        </p:nvSpPr>
        <p:spPr bwMode="auto">
          <a:xfrm>
            <a:off x="26670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94" name="Line 1126"/>
          <p:cNvSpPr>
            <a:spLocks noChangeShapeType="1"/>
          </p:cNvSpPr>
          <p:nvPr/>
        </p:nvSpPr>
        <p:spPr bwMode="auto">
          <a:xfrm>
            <a:off x="28194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95" name="Line 1127"/>
          <p:cNvSpPr>
            <a:spLocks noChangeShapeType="1"/>
          </p:cNvSpPr>
          <p:nvPr/>
        </p:nvSpPr>
        <p:spPr bwMode="auto">
          <a:xfrm>
            <a:off x="29718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96" name="Line 1128"/>
          <p:cNvSpPr>
            <a:spLocks noChangeShapeType="1"/>
          </p:cNvSpPr>
          <p:nvPr/>
        </p:nvSpPr>
        <p:spPr bwMode="auto">
          <a:xfrm>
            <a:off x="31242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97" name="Line 1129"/>
          <p:cNvSpPr>
            <a:spLocks noChangeShapeType="1"/>
          </p:cNvSpPr>
          <p:nvPr/>
        </p:nvSpPr>
        <p:spPr bwMode="auto">
          <a:xfrm>
            <a:off x="32766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98" name="Line 1130"/>
          <p:cNvSpPr>
            <a:spLocks noChangeShapeType="1"/>
          </p:cNvSpPr>
          <p:nvPr/>
        </p:nvSpPr>
        <p:spPr bwMode="auto">
          <a:xfrm>
            <a:off x="34290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099" name="Line 1131"/>
          <p:cNvSpPr>
            <a:spLocks noChangeShapeType="1"/>
          </p:cNvSpPr>
          <p:nvPr/>
        </p:nvSpPr>
        <p:spPr bwMode="auto">
          <a:xfrm>
            <a:off x="35814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00" name="Line 1132"/>
          <p:cNvSpPr>
            <a:spLocks noChangeShapeType="1"/>
          </p:cNvSpPr>
          <p:nvPr/>
        </p:nvSpPr>
        <p:spPr bwMode="auto">
          <a:xfrm>
            <a:off x="37338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01" name="Line 1133"/>
          <p:cNvSpPr>
            <a:spLocks noChangeShapeType="1"/>
          </p:cNvSpPr>
          <p:nvPr/>
        </p:nvSpPr>
        <p:spPr bwMode="auto">
          <a:xfrm>
            <a:off x="38862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02" name="Line 1134"/>
          <p:cNvSpPr>
            <a:spLocks noChangeShapeType="1"/>
          </p:cNvSpPr>
          <p:nvPr/>
        </p:nvSpPr>
        <p:spPr bwMode="auto">
          <a:xfrm>
            <a:off x="40386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03" name="Line 1135"/>
          <p:cNvSpPr>
            <a:spLocks noChangeShapeType="1"/>
          </p:cNvSpPr>
          <p:nvPr/>
        </p:nvSpPr>
        <p:spPr bwMode="auto">
          <a:xfrm>
            <a:off x="41910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04" name="Line 1136"/>
          <p:cNvSpPr>
            <a:spLocks noChangeShapeType="1"/>
          </p:cNvSpPr>
          <p:nvPr/>
        </p:nvSpPr>
        <p:spPr bwMode="auto">
          <a:xfrm>
            <a:off x="43434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05" name="Line 1137"/>
          <p:cNvSpPr>
            <a:spLocks noChangeShapeType="1"/>
          </p:cNvSpPr>
          <p:nvPr/>
        </p:nvSpPr>
        <p:spPr bwMode="auto">
          <a:xfrm>
            <a:off x="44958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06" name="Line 1138"/>
          <p:cNvSpPr>
            <a:spLocks noChangeShapeType="1"/>
          </p:cNvSpPr>
          <p:nvPr/>
        </p:nvSpPr>
        <p:spPr bwMode="auto">
          <a:xfrm>
            <a:off x="46482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07" name="Line 1139"/>
          <p:cNvSpPr>
            <a:spLocks noChangeShapeType="1"/>
          </p:cNvSpPr>
          <p:nvPr/>
        </p:nvSpPr>
        <p:spPr bwMode="auto">
          <a:xfrm>
            <a:off x="48006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08" name="Line 1140"/>
          <p:cNvSpPr>
            <a:spLocks noChangeShapeType="1"/>
          </p:cNvSpPr>
          <p:nvPr/>
        </p:nvSpPr>
        <p:spPr bwMode="auto">
          <a:xfrm>
            <a:off x="49530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09" name="Line 1141"/>
          <p:cNvSpPr>
            <a:spLocks noChangeShapeType="1"/>
          </p:cNvSpPr>
          <p:nvPr/>
        </p:nvSpPr>
        <p:spPr bwMode="auto">
          <a:xfrm>
            <a:off x="51054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10" name="Line 1142"/>
          <p:cNvSpPr>
            <a:spLocks noChangeShapeType="1"/>
          </p:cNvSpPr>
          <p:nvPr/>
        </p:nvSpPr>
        <p:spPr bwMode="auto">
          <a:xfrm>
            <a:off x="52578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11" name="Line 1143"/>
          <p:cNvSpPr>
            <a:spLocks noChangeShapeType="1"/>
          </p:cNvSpPr>
          <p:nvPr/>
        </p:nvSpPr>
        <p:spPr bwMode="auto">
          <a:xfrm>
            <a:off x="54102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12" name="Line 1144"/>
          <p:cNvSpPr>
            <a:spLocks noChangeShapeType="1"/>
          </p:cNvSpPr>
          <p:nvPr/>
        </p:nvSpPr>
        <p:spPr bwMode="auto">
          <a:xfrm>
            <a:off x="55626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13" name="Line 1145"/>
          <p:cNvSpPr>
            <a:spLocks noChangeShapeType="1"/>
          </p:cNvSpPr>
          <p:nvPr/>
        </p:nvSpPr>
        <p:spPr bwMode="auto">
          <a:xfrm>
            <a:off x="57150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14" name="Line 1146"/>
          <p:cNvSpPr>
            <a:spLocks noChangeShapeType="1"/>
          </p:cNvSpPr>
          <p:nvPr/>
        </p:nvSpPr>
        <p:spPr bwMode="auto">
          <a:xfrm>
            <a:off x="5867400" y="2667000"/>
            <a:ext cx="0" cy="228600"/>
          </a:xfrm>
          <a:prstGeom prst="line">
            <a:avLst/>
          </a:prstGeom>
          <a:noFill/>
          <a:ln w="9525">
            <a:solidFill>
              <a:schemeClr val="tx1"/>
            </a:solidFill>
            <a:round/>
            <a:headEnd/>
            <a:tailEnd/>
          </a:ln>
          <a:effectLst/>
        </p:spPr>
        <p:txBody>
          <a:bodyPr wrap="none" anchor="ctr"/>
          <a:lstStyle/>
          <a:p>
            <a:endParaRPr lang="en-IN"/>
          </a:p>
        </p:txBody>
      </p:sp>
      <p:sp>
        <p:nvSpPr>
          <p:cNvPr id="341115" name="Rectangle 1147"/>
          <p:cNvSpPr>
            <a:spLocks noChangeArrowheads="1"/>
          </p:cNvSpPr>
          <p:nvPr/>
        </p:nvSpPr>
        <p:spPr bwMode="auto">
          <a:xfrm>
            <a:off x="10668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16" name="Rectangle 1148"/>
          <p:cNvSpPr>
            <a:spLocks noChangeArrowheads="1"/>
          </p:cNvSpPr>
          <p:nvPr/>
        </p:nvSpPr>
        <p:spPr bwMode="auto">
          <a:xfrm>
            <a:off x="12192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17" name="Rectangle 1149"/>
          <p:cNvSpPr>
            <a:spLocks noChangeArrowheads="1"/>
          </p:cNvSpPr>
          <p:nvPr/>
        </p:nvSpPr>
        <p:spPr bwMode="auto">
          <a:xfrm>
            <a:off x="13716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18" name="Rectangle 1150"/>
          <p:cNvSpPr>
            <a:spLocks noChangeArrowheads="1"/>
          </p:cNvSpPr>
          <p:nvPr/>
        </p:nvSpPr>
        <p:spPr bwMode="auto">
          <a:xfrm>
            <a:off x="15240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19" name="Rectangle 1151"/>
          <p:cNvSpPr>
            <a:spLocks noChangeArrowheads="1"/>
          </p:cNvSpPr>
          <p:nvPr/>
        </p:nvSpPr>
        <p:spPr bwMode="auto">
          <a:xfrm>
            <a:off x="16764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20" name="Rectangle 1152"/>
          <p:cNvSpPr>
            <a:spLocks noChangeArrowheads="1"/>
          </p:cNvSpPr>
          <p:nvPr/>
        </p:nvSpPr>
        <p:spPr bwMode="auto">
          <a:xfrm>
            <a:off x="18288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21" name="Rectangle 1153"/>
          <p:cNvSpPr>
            <a:spLocks noChangeArrowheads="1"/>
          </p:cNvSpPr>
          <p:nvPr/>
        </p:nvSpPr>
        <p:spPr bwMode="auto">
          <a:xfrm>
            <a:off x="19812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22" name="Rectangle 1154"/>
          <p:cNvSpPr>
            <a:spLocks noChangeArrowheads="1"/>
          </p:cNvSpPr>
          <p:nvPr/>
        </p:nvSpPr>
        <p:spPr bwMode="auto">
          <a:xfrm>
            <a:off x="21336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23" name="Rectangle 1155"/>
          <p:cNvSpPr>
            <a:spLocks noChangeArrowheads="1"/>
          </p:cNvSpPr>
          <p:nvPr/>
        </p:nvSpPr>
        <p:spPr bwMode="auto">
          <a:xfrm>
            <a:off x="22860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24" name="Rectangle 1156"/>
          <p:cNvSpPr>
            <a:spLocks noChangeArrowheads="1"/>
          </p:cNvSpPr>
          <p:nvPr/>
        </p:nvSpPr>
        <p:spPr bwMode="auto">
          <a:xfrm>
            <a:off x="24384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25" name="Rectangle 1157"/>
          <p:cNvSpPr>
            <a:spLocks noChangeArrowheads="1"/>
          </p:cNvSpPr>
          <p:nvPr/>
        </p:nvSpPr>
        <p:spPr bwMode="auto">
          <a:xfrm>
            <a:off x="25908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26" name="Rectangle 1158"/>
          <p:cNvSpPr>
            <a:spLocks noChangeArrowheads="1"/>
          </p:cNvSpPr>
          <p:nvPr/>
        </p:nvSpPr>
        <p:spPr bwMode="auto">
          <a:xfrm>
            <a:off x="27432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27" name="Rectangle 1159"/>
          <p:cNvSpPr>
            <a:spLocks noChangeArrowheads="1"/>
          </p:cNvSpPr>
          <p:nvPr/>
        </p:nvSpPr>
        <p:spPr bwMode="auto">
          <a:xfrm>
            <a:off x="28956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28" name="Rectangle 1160"/>
          <p:cNvSpPr>
            <a:spLocks noChangeArrowheads="1"/>
          </p:cNvSpPr>
          <p:nvPr/>
        </p:nvSpPr>
        <p:spPr bwMode="auto">
          <a:xfrm>
            <a:off x="30480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29" name="Rectangle 1161"/>
          <p:cNvSpPr>
            <a:spLocks noChangeArrowheads="1"/>
          </p:cNvSpPr>
          <p:nvPr/>
        </p:nvSpPr>
        <p:spPr bwMode="auto">
          <a:xfrm>
            <a:off x="32004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30" name="Rectangle 1162"/>
          <p:cNvSpPr>
            <a:spLocks noChangeArrowheads="1"/>
          </p:cNvSpPr>
          <p:nvPr/>
        </p:nvSpPr>
        <p:spPr bwMode="auto">
          <a:xfrm>
            <a:off x="33528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31" name="Rectangle 1163"/>
          <p:cNvSpPr>
            <a:spLocks noChangeArrowheads="1"/>
          </p:cNvSpPr>
          <p:nvPr/>
        </p:nvSpPr>
        <p:spPr bwMode="auto">
          <a:xfrm>
            <a:off x="35052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32" name="Rectangle 1164"/>
          <p:cNvSpPr>
            <a:spLocks noChangeArrowheads="1"/>
          </p:cNvSpPr>
          <p:nvPr/>
        </p:nvSpPr>
        <p:spPr bwMode="auto">
          <a:xfrm>
            <a:off x="36576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33" name="Rectangle 1165"/>
          <p:cNvSpPr>
            <a:spLocks noChangeArrowheads="1"/>
          </p:cNvSpPr>
          <p:nvPr/>
        </p:nvSpPr>
        <p:spPr bwMode="auto">
          <a:xfrm>
            <a:off x="38100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34" name="Rectangle 1166"/>
          <p:cNvSpPr>
            <a:spLocks noChangeArrowheads="1"/>
          </p:cNvSpPr>
          <p:nvPr/>
        </p:nvSpPr>
        <p:spPr bwMode="auto">
          <a:xfrm>
            <a:off x="39624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35" name="Rectangle 1167"/>
          <p:cNvSpPr>
            <a:spLocks noChangeArrowheads="1"/>
          </p:cNvSpPr>
          <p:nvPr/>
        </p:nvSpPr>
        <p:spPr bwMode="auto">
          <a:xfrm>
            <a:off x="41148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36" name="Rectangle 1168"/>
          <p:cNvSpPr>
            <a:spLocks noChangeArrowheads="1"/>
          </p:cNvSpPr>
          <p:nvPr/>
        </p:nvSpPr>
        <p:spPr bwMode="auto">
          <a:xfrm>
            <a:off x="42672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37" name="Rectangle 1169"/>
          <p:cNvSpPr>
            <a:spLocks noChangeArrowheads="1"/>
          </p:cNvSpPr>
          <p:nvPr/>
        </p:nvSpPr>
        <p:spPr bwMode="auto">
          <a:xfrm>
            <a:off x="44196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38" name="Rectangle 1170"/>
          <p:cNvSpPr>
            <a:spLocks noChangeArrowheads="1"/>
          </p:cNvSpPr>
          <p:nvPr/>
        </p:nvSpPr>
        <p:spPr bwMode="auto">
          <a:xfrm>
            <a:off x="4572000" y="17526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39" name="Rectangle 1171"/>
          <p:cNvSpPr>
            <a:spLocks noChangeArrowheads="1"/>
          </p:cNvSpPr>
          <p:nvPr/>
        </p:nvSpPr>
        <p:spPr bwMode="auto">
          <a:xfrm>
            <a:off x="22860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40" name="Rectangle 1172"/>
          <p:cNvSpPr>
            <a:spLocks noChangeArrowheads="1"/>
          </p:cNvSpPr>
          <p:nvPr/>
        </p:nvSpPr>
        <p:spPr bwMode="auto">
          <a:xfrm>
            <a:off x="24384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41" name="Rectangle 1173"/>
          <p:cNvSpPr>
            <a:spLocks noChangeArrowheads="1"/>
          </p:cNvSpPr>
          <p:nvPr/>
        </p:nvSpPr>
        <p:spPr bwMode="auto">
          <a:xfrm>
            <a:off x="25908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42" name="Rectangle 1174"/>
          <p:cNvSpPr>
            <a:spLocks noChangeArrowheads="1"/>
          </p:cNvSpPr>
          <p:nvPr/>
        </p:nvSpPr>
        <p:spPr bwMode="auto">
          <a:xfrm>
            <a:off x="27432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43" name="Rectangle 1175"/>
          <p:cNvSpPr>
            <a:spLocks noChangeArrowheads="1"/>
          </p:cNvSpPr>
          <p:nvPr/>
        </p:nvSpPr>
        <p:spPr bwMode="auto">
          <a:xfrm>
            <a:off x="28956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44" name="Rectangle 1176"/>
          <p:cNvSpPr>
            <a:spLocks noChangeArrowheads="1"/>
          </p:cNvSpPr>
          <p:nvPr/>
        </p:nvSpPr>
        <p:spPr bwMode="auto">
          <a:xfrm>
            <a:off x="30480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45" name="Rectangle 1177"/>
          <p:cNvSpPr>
            <a:spLocks noChangeArrowheads="1"/>
          </p:cNvSpPr>
          <p:nvPr/>
        </p:nvSpPr>
        <p:spPr bwMode="auto">
          <a:xfrm>
            <a:off x="32004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46" name="Rectangle 1178"/>
          <p:cNvSpPr>
            <a:spLocks noChangeArrowheads="1"/>
          </p:cNvSpPr>
          <p:nvPr/>
        </p:nvSpPr>
        <p:spPr bwMode="auto">
          <a:xfrm>
            <a:off x="33528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47" name="Rectangle 1179"/>
          <p:cNvSpPr>
            <a:spLocks noChangeArrowheads="1"/>
          </p:cNvSpPr>
          <p:nvPr/>
        </p:nvSpPr>
        <p:spPr bwMode="auto">
          <a:xfrm>
            <a:off x="35052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48" name="Rectangle 1180"/>
          <p:cNvSpPr>
            <a:spLocks noChangeArrowheads="1"/>
          </p:cNvSpPr>
          <p:nvPr/>
        </p:nvSpPr>
        <p:spPr bwMode="auto">
          <a:xfrm>
            <a:off x="36576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49" name="Rectangle 1181"/>
          <p:cNvSpPr>
            <a:spLocks noChangeArrowheads="1"/>
          </p:cNvSpPr>
          <p:nvPr/>
        </p:nvSpPr>
        <p:spPr bwMode="auto">
          <a:xfrm>
            <a:off x="38100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50" name="Rectangle 1182"/>
          <p:cNvSpPr>
            <a:spLocks noChangeArrowheads="1"/>
          </p:cNvSpPr>
          <p:nvPr/>
        </p:nvSpPr>
        <p:spPr bwMode="auto">
          <a:xfrm>
            <a:off x="39624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51" name="Rectangle 1183"/>
          <p:cNvSpPr>
            <a:spLocks noChangeArrowheads="1"/>
          </p:cNvSpPr>
          <p:nvPr/>
        </p:nvSpPr>
        <p:spPr bwMode="auto">
          <a:xfrm>
            <a:off x="41148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52" name="Rectangle 1184"/>
          <p:cNvSpPr>
            <a:spLocks noChangeArrowheads="1"/>
          </p:cNvSpPr>
          <p:nvPr/>
        </p:nvSpPr>
        <p:spPr bwMode="auto">
          <a:xfrm>
            <a:off x="42672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53" name="Rectangle 1185"/>
          <p:cNvSpPr>
            <a:spLocks noChangeArrowheads="1"/>
          </p:cNvSpPr>
          <p:nvPr/>
        </p:nvSpPr>
        <p:spPr bwMode="auto">
          <a:xfrm>
            <a:off x="44196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54" name="Rectangle 1186"/>
          <p:cNvSpPr>
            <a:spLocks noChangeArrowheads="1"/>
          </p:cNvSpPr>
          <p:nvPr/>
        </p:nvSpPr>
        <p:spPr bwMode="auto">
          <a:xfrm>
            <a:off x="45720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55" name="Rectangle 1187"/>
          <p:cNvSpPr>
            <a:spLocks noChangeArrowheads="1"/>
          </p:cNvSpPr>
          <p:nvPr/>
        </p:nvSpPr>
        <p:spPr bwMode="auto">
          <a:xfrm>
            <a:off x="47244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56" name="Rectangle 1188"/>
          <p:cNvSpPr>
            <a:spLocks noChangeArrowheads="1"/>
          </p:cNvSpPr>
          <p:nvPr/>
        </p:nvSpPr>
        <p:spPr bwMode="auto">
          <a:xfrm>
            <a:off x="48768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57" name="Rectangle 1189"/>
          <p:cNvSpPr>
            <a:spLocks noChangeArrowheads="1"/>
          </p:cNvSpPr>
          <p:nvPr/>
        </p:nvSpPr>
        <p:spPr bwMode="auto">
          <a:xfrm>
            <a:off x="50292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58" name="Rectangle 1190"/>
          <p:cNvSpPr>
            <a:spLocks noChangeArrowheads="1"/>
          </p:cNvSpPr>
          <p:nvPr/>
        </p:nvSpPr>
        <p:spPr bwMode="auto">
          <a:xfrm>
            <a:off x="51816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59" name="Rectangle 1191"/>
          <p:cNvSpPr>
            <a:spLocks noChangeArrowheads="1"/>
          </p:cNvSpPr>
          <p:nvPr/>
        </p:nvSpPr>
        <p:spPr bwMode="auto">
          <a:xfrm>
            <a:off x="53340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60" name="Rectangle 1192"/>
          <p:cNvSpPr>
            <a:spLocks noChangeArrowheads="1"/>
          </p:cNvSpPr>
          <p:nvPr/>
        </p:nvSpPr>
        <p:spPr bwMode="auto">
          <a:xfrm>
            <a:off x="54864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61" name="Rectangle 1193"/>
          <p:cNvSpPr>
            <a:spLocks noChangeArrowheads="1"/>
          </p:cNvSpPr>
          <p:nvPr/>
        </p:nvSpPr>
        <p:spPr bwMode="auto">
          <a:xfrm>
            <a:off x="56388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62" name="Rectangle 1194"/>
          <p:cNvSpPr>
            <a:spLocks noChangeArrowheads="1"/>
          </p:cNvSpPr>
          <p:nvPr/>
        </p:nvSpPr>
        <p:spPr bwMode="auto">
          <a:xfrm>
            <a:off x="5791200" y="22098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63" name="Rectangle 1195"/>
          <p:cNvSpPr>
            <a:spLocks noChangeArrowheads="1"/>
          </p:cNvSpPr>
          <p:nvPr/>
        </p:nvSpPr>
        <p:spPr bwMode="auto">
          <a:xfrm>
            <a:off x="10668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64" name="Rectangle 1196"/>
          <p:cNvSpPr>
            <a:spLocks noChangeArrowheads="1"/>
          </p:cNvSpPr>
          <p:nvPr/>
        </p:nvSpPr>
        <p:spPr bwMode="auto">
          <a:xfrm>
            <a:off x="12192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65" name="Rectangle 1197"/>
          <p:cNvSpPr>
            <a:spLocks noChangeArrowheads="1"/>
          </p:cNvSpPr>
          <p:nvPr/>
        </p:nvSpPr>
        <p:spPr bwMode="auto">
          <a:xfrm>
            <a:off x="13716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66" name="Rectangle 1198"/>
          <p:cNvSpPr>
            <a:spLocks noChangeArrowheads="1"/>
          </p:cNvSpPr>
          <p:nvPr/>
        </p:nvSpPr>
        <p:spPr bwMode="auto">
          <a:xfrm>
            <a:off x="15240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67" name="Rectangle 1199"/>
          <p:cNvSpPr>
            <a:spLocks noChangeArrowheads="1"/>
          </p:cNvSpPr>
          <p:nvPr/>
        </p:nvSpPr>
        <p:spPr bwMode="auto">
          <a:xfrm>
            <a:off x="16764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68" name="Rectangle 1200"/>
          <p:cNvSpPr>
            <a:spLocks noChangeArrowheads="1"/>
          </p:cNvSpPr>
          <p:nvPr/>
        </p:nvSpPr>
        <p:spPr bwMode="auto">
          <a:xfrm>
            <a:off x="18288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69" name="Rectangle 1201"/>
          <p:cNvSpPr>
            <a:spLocks noChangeArrowheads="1"/>
          </p:cNvSpPr>
          <p:nvPr/>
        </p:nvSpPr>
        <p:spPr bwMode="auto">
          <a:xfrm>
            <a:off x="19812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70" name="Rectangle 1202"/>
          <p:cNvSpPr>
            <a:spLocks noChangeArrowheads="1"/>
          </p:cNvSpPr>
          <p:nvPr/>
        </p:nvSpPr>
        <p:spPr bwMode="auto">
          <a:xfrm>
            <a:off x="21336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71" name="Rectangle 1203"/>
          <p:cNvSpPr>
            <a:spLocks noChangeArrowheads="1"/>
          </p:cNvSpPr>
          <p:nvPr/>
        </p:nvSpPr>
        <p:spPr bwMode="auto">
          <a:xfrm>
            <a:off x="22860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72" name="Rectangle 1204"/>
          <p:cNvSpPr>
            <a:spLocks noChangeArrowheads="1"/>
          </p:cNvSpPr>
          <p:nvPr/>
        </p:nvSpPr>
        <p:spPr bwMode="auto">
          <a:xfrm>
            <a:off x="24384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73" name="Rectangle 1205"/>
          <p:cNvSpPr>
            <a:spLocks noChangeArrowheads="1"/>
          </p:cNvSpPr>
          <p:nvPr/>
        </p:nvSpPr>
        <p:spPr bwMode="auto">
          <a:xfrm>
            <a:off x="25908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74" name="Rectangle 1206"/>
          <p:cNvSpPr>
            <a:spLocks noChangeArrowheads="1"/>
          </p:cNvSpPr>
          <p:nvPr/>
        </p:nvSpPr>
        <p:spPr bwMode="auto">
          <a:xfrm>
            <a:off x="27432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75" name="Rectangle 1207"/>
          <p:cNvSpPr>
            <a:spLocks noChangeArrowheads="1"/>
          </p:cNvSpPr>
          <p:nvPr/>
        </p:nvSpPr>
        <p:spPr bwMode="auto">
          <a:xfrm>
            <a:off x="28956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76" name="Rectangle 1208"/>
          <p:cNvSpPr>
            <a:spLocks noChangeArrowheads="1"/>
          </p:cNvSpPr>
          <p:nvPr/>
        </p:nvSpPr>
        <p:spPr bwMode="auto">
          <a:xfrm>
            <a:off x="30480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77" name="Rectangle 1209"/>
          <p:cNvSpPr>
            <a:spLocks noChangeArrowheads="1"/>
          </p:cNvSpPr>
          <p:nvPr/>
        </p:nvSpPr>
        <p:spPr bwMode="auto">
          <a:xfrm>
            <a:off x="32004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78" name="Rectangle 1210"/>
          <p:cNvSpPr>
            <a:spLocks noChangeArrowheads="1"/>
          </p:cNvSpPr>
          <p:nvPr/>
        </p:nvSpPr>
        <p:spPr bwMode="auto">
          <a:xfrm>
            <a:off x="33528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79" name="Rectangle 1211"/>
          <p:cNvSpPr>
            <a:spLocks noChangeArrowheads="1"/>
          </p:cNvSpPr>
          <p:nvPr/>
        </p:nvSpPr>
        <p:spPr bwMode="auto">
          <a:xfrm>
            <a:off x="35052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80" name="Rectangle 1212"/>
          <p:cNvSpPr>
            <a:spLocks noChangeArrowheads="1"/>
          </p:cNvSpPr>
          <p:nvPr/>
        </p:nvSpPr>
        <p:spPr bwMode="auto">
          <a:xfrm>
            <a:off x="36576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81" name="Rectangle 1213"/>
          <p:cNvSpPr>
            <a:spLocks noChangeArrowheads="1"/>
          </p:cNvSpPr>
          <p:nvPr/>
        </p:nvSpPr>
        <p:spPr bwMode="auto">
          <a:xfrm>
            <a:off x="38100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82" name="Rectangle 1214"/>
          <p:cNvSpPr>
            <a:spLocks noChangeArrowheads="1"/>
          </p:cNvSpPr>
          <p:nvPr/>
        </p:nvSpPr>
        <p:spPr bwMode="auto">
          <a:xfrm>
            <a:off x="39624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83" name="Rectangle 1215"/>
          <p:cNvSpPr>
            <a:spLocks noChangeArrowheads="1"/>
          </p:cNvSpPr>
          <p:nvPr/>
        </p:nvSpPr>
        <p:spPr bwMode="auto">
          <a:xfrm>
            <a:off x="41148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84" name="Rectangle 1216"/>
          <p:cNvSpPr>
            <a:spLocks noChangeArrowheads="1"/>
          </p:cNvSpPr>
          <p:nvPr/>
        </p:nvSpPr>
        <p:spPr bwMode="auto">
          <a:xfrm>
            <a:off x="42672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85" name="Rectangle 1217"/>
          <p:cNvSpPr>
            <a:spLocks noChangeArrowheads="1"/>
          </p:cNvSpPr>
          <p:nvPr/>
        </p:nvSpPr>
        <p:spPr bwMode="auto">
          <a:xfrm>
            <a:off x="56388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
        <p:nvSpPr>
          <p:cNvPr id="341186" name="Rectangle 1218"/>
          <p:cNvSpPr>
            <a:spLocks noChangeArrowheads="1"/>
          </p:cNvSpPr>
          <p:nvPr/>
        </p:nvSpPr>
        <p:spPr bwMode="auto">
          <a:xfrm>
            <a:off x="5791200" y="2667000"/>
            <a:ext cx="304800" cy="244475"/>
          </a:xfrm>
          <a:prstGeom prst="rect">
            <a:avLst/>
          </a:prstGeom>
          <a:noFill/>
          <a:ln w="12700">
            <a:noFill/>
            <a:miter lim="800000"/>
            <a:headEnd/>
            <a:tailEnd/>
          </a:ln>
          <a:effectLst/>
        </p:spPr>
        <p:txBody>
          <a:bodyPr anchor="ctr">
            <a:spAutoFit/>
          </a:bodyPr>
          <a:lstStyle/>
          <a:p>
            <a:pPr algn="ctr"/>
            <a:r>
              <a:rPr lang="en-US" sz="1000">
                <a:latin typeface="Arial" pitchFamily="34" charset="0"/>
              </a:rPr>
              <a:t>0</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Line 2"/>
          <p:cNvSpPr>
            <a:spLocks noChangeShapeType="1"/>
          </p:cNvSpPr>
          <p:nvPr/>
        </p:nvSpPr>
        <p:spPr bwMode="auto">
          <a:xfrm flipH="1" flipV="1">
            <a:off x="5981700" y="4705350"/>
            <a:ext cx="201613" cy="420688"/>
          </a:xfrm>
          <a:prstGeom prst="line">
            <a:avLst/>
          </a:prstGeom>
          <a:noFill/>
          <a:ln w="38100">
            <a:solidFill>
              <a:schemeClr val="tx2"/>
            </a:solidFill>
            <a:round/>
            <a:headEnd/>
            <a:tailEnd type="triangle" w="sm" len="med"/>
          </a:ln>
          <a:effectLst/>
        </p:spPr>
        <p:txBody>
          <a:bodyPr wrap="none" anchor="ctr"/>
          <a:lstStyle/>
          <a:p>
            <a:endParaRPr lang="en-IN"/>
          </a:p>
        </p:txBody>
      </p:sp>
      <p:sp>
        <p:nvSpPr>
          <p:cNvPr id="343043" name="Oval 3"/>
          <p:cNvSpPr>
            <a:spLocks noChangeArrowheads="1"/>
          </p:cNvSpPr>
          <p:nvPr/>
        </p:nvSpPr>
        <p:spPr bwMode="auto">
          <a:xfrm>
            <a:off x="5715000" y="5108575"/>
            <a:ext cx="1652588" cy="457200"/>
          </a:xfrm>
          <a:prstGeom prst="ellipse">
            <a:avLst/>
          </a:prstGeom>
          <a:solidFill>
            <a:schemeClr val="bg1"/>
          </a:solidFill>
          <a:ln w="12700">
            <a:solidFill>
              <a:schemeClr val="tx2"/>
            </a:solidFill>
            <a:round/>
            <a:headEnd/>
            <a:tailEnd/>
          </a:ln>
          <a:effectLst/>
        </p:spPr>
        <p:txBody>
          <a:bodyPr wrap="none" anchor="ctr"/>
          <a:lstStyle/>
          <a:p>
            <a:endParaRPr lang="en-IN"/>
          </a:p>
        </p:txBody>
      </p:sp>
      <p:sp>
        <p:nvSpPr>
          <p:cNvPr id="343047" name="Rectangle 7"/>
          <p:cNvSpPr>
            <a:spLocks noGrp="1" noChangeArrowheads="1"/>
          </p:cNvSpPr>
          <p:nvPr>
            <p:ph type="title"/>
          </p:nvPr>
        </p:nvSpPr>
        <p:spPr>
          <a:noFill/>
          <a:ln/>
        </p:spPr>
        <p:txBody>
          <a:bodyPr lIns="92075" tIns="46038" rIns="92075" bIns="46038"/>
          <a:lstStyle/>
          <a:p>
            <a:pPr defTabSz="938213"/>
            <a:r>
              <a:rPr lang="en-US"/>
              <a:t>Loading 32 bit constants</a:t>
            </a:r>
          </a:p>
        </p:txBody>
      </p:sp>
      <p:sp>
        <p:nvSpPr>
          <p:cNvPr id="343044" name="Rectangle 4"/>
          <p:cNvSpPr>
            <a:spLocks noGrp="1" noChangeArrowheads="1"/>
          </p:cNvSpPr>
          <p:nvPr>
            <p:ph idx="1"/>
          </p:nvPr>
        </p:nvSpPr>
        <p:spPr>
          <a:xfrm>
            <a:off x="354013" y="1257300"/>
            <a:ext cx="8439150" cy="4800600"/>
          </a:xfrm>
          <a:noFill/>
          <a:ln/>
        </p:spPr>
        <p:txBody>
          <a:bodyPr lIns="92075" tIns="46038" rIns="92075" bIns="46038" anchorCtr="1">
            <a:normAutofit fontScale="77500" lnSpcReduction="20000"/>
          </a:bodyPr>
          <a:lstStyle/>
          <a:p>
            <a:pPr defTabSz="938213">
              <a:lnSpc>
                <a:spcPct val="90000"/>
              </a:lnSpc>
            </a:pPr>
            <a:r>
              <a:rPr lang="en-US" dirty="0"/>
              <a:t>To allow larger constants to be loaded, the assembler offers a pseudo-instruction:</a:t>
            </a:r>
          </a:p>
          <a:p>
            <a:pPr marL="704850" lvl="1" indent="-247650" defTabSz="938213">
              <a:lnSpc>
                <a:spcPct val="90000"/>
              </a:lnSpc>
            </a:pPr>
            <a:r>
              <a:rPr lang="en-US" sz="1800" b="1" dirty="0">
                <a:solidFill>
                  <a:schemeClr val="bg2"/>
                </a:solidFill>
                <a:latin typeface="Courier New" pitchFamily="49" charset="0"/>
              </a:rPr>
              <a:t>LDR rd, =const</a:t>
            </a:r>
            <a:endParaRPr lang="en-US" sz="1800" dirty="0">
              <a:solidFill>
                <a:schemeClr val="bg2"/>
              </a:solidFill>
              <a:latin typeface="Courier New" pitchFamily="49" charset="0"/>
            </a:endParaRPr>
          </a:p>
          <a:p>
            <a:pPr defTabSz="938213">
              <a:lnSpc>
                <a:spcPct val="90000"/>
              </a:lnSpc>
            </a:pPr>
            <a:r>
              <a:rPr lang="en-US" dirty="0"/>
              <a:t>This will either:</a:t>
            </a:r>
          </a:p>
          <a:p>
            <a:pPr marL="704850" lvl="1" indent="-247650" defTabSz="938213">
              <a:lnSpc>
                <a:spcPct val="90000"/>
              </a:lnSpc>
            </a:pPr>
            <a:r>
              <a:rPr lang="en-US" dirty="0"/>
              <a:t>Produce a  </a:t>
            </a:r>
            <a:r>
              <a:rPr lang="en-US" sz="1800" b="1" dirty="0">
                <a:latin typeface="Courier New" pitchFamily="49" charset="0"/>
              </a:rPr>
              <a:t>MOV</a:t>
            </a:r>
            <a:r>
              <a:rPr lang="en-US" dirty="0"/>
              <a:t> or  </a:t>
            </a:r>
            <a:r>
              <a:rPr lang="en-US" sz="1800" b="1" dirty="0">
                <a:latin typeface="Courier New" pitchFamily="49" charset="0"/>
              </a:rPr>
              <a:t>MVN</a:t>
            </a:r>
            <a:r>
              <a:rPr lang="en-US" dirty="0"/>
              <a:t> instruction to generate the value (if possible).</a:t>
            </a:r>
          </a:p>
          <a:p>
            <a:pPr defTabSz="938213">
              <a:lnSpc>
                <a:spcPct val="90000"/>
              </a:lnSpc>
              <a:buFont typeface="Wingdings" pitchFamily="2" charset="2"/>
              <a:buNone/>
            </a:pPr>
            <a:r>
              <a:rPr lang="en-US" dirty="0"/>
              <a:t>	or</a:t>
            </a:r>
          </a:p>
          <a:p>
            <a:pPr marL="704850" lvl="1" indent="-247650" defTabSz="938213">
              <a:lnSpc>
                <a:spcPct val="90000"/>
              </a:lnSpc>
            </a:pPr>
            <a:r>
              <a:rPr lang="en-US" dirty="0"/>
              <a:t>Generate a </a:t>
            </a:r>
            <a:r>
              <a:rPr lang="en-US" sz="1800" b="1" dirty="0">
                <a:latin typeface="Courier New" pitchFamily="49" charset="0"/>
              </a:rPr>
              <a:t>LDR</a:t>
            </a:r>
            <a:r>
              <a:rPr lang="en-US" dirty="0"/>
              <a:t> instruction with a PC-relative address to read the constant from a </a:t>
            </a:r>
            <a:r>
              <a:rPr lang="en-US" i="1" dirty="0"/>
              <a:t>literal pool</a:t>
            </a:r>
            <a:r>
              <a:rPr lang="en-US" dirty="0"/>
              <a:t> (Constant data area embedded in the code).</a:t>
            </a:r>
          </a:p>
          <a:p>
            <a:pPr defTabSz="938213">
              <a:lnSpc>
                <a:spcPct val="90000"/>
              </a:lnSpc>
            </a:pPr>
            <a:r>
              <a:rPr lang="en-US" dirty="0"/>
              <a:t>For example</a:t>
            </a:r>
          </a:p>
          <a:p>
            <a:pPr marL="704850" lvl="1" indent="-247650" defTabSz="938213">
              <a:lnSpc>
                <a:spcPct val="90000"/>
              </a:lnSpc>
            </a:pPr>
            <a:r>
              <a:rPr lang="en-US" sz="1800" b="1" dirty="0">
                <a:solidFill>
                  <a:srgbClr val="FF0000"/>
                </a:solidFill>
                <a:latin typeface="Courier New" pitchFamily="49" charset="0"/>
              </a:rPr>
              <a:t>LDR r0,=0xFF		</a:t>
            </a:r>
            <a:r>
              <a:rPr lang="en-US" dirty="0">
                <a:solidFill>
                  <a:srgbClr val="FF0000"/>
                </a:solidFill>
              </a:rPr>
              <a:t>=&gt;</a:t>
            </a:r>
            <a:r>
              <a:rPr lang="en-US" b="1" dirty="0">
                <a:solidFill>
                  <a:srgbClr val="FF0000"/>
                </a:solidFill>
                <a:latin typeface="Courier New" pitchFamily="49" charset="0"/>
              </a:rPr>
              <a:t>	</a:t>
            </a:r>
            <a:r>
              <a:rPr lang="en-US" sz="1800" b="1" dirty="0">
                <a:solidFill>
                  <a:srgbClr val="FF0000"/>
                </a:solidFill>
                <a:latin typeface="Courier New" pitchFamily="49" charset="0"/>
              </a:rPr>
              <a:t>MOV r0,#0xFF</a:t>
            </a:r>
          </a:p>
          <a:p>
            <a:pPr marL="704850" lvl="1" indent="-247650" defTabSz="938213">
              <a:lnSpc>
                <a:spcPct val="90000"/>
              </a:lnSpc>
            </a:pPr>
            <a:r>
              <a:rPr lang="en-US" sz="1800" b="1" dirty="0">
                <a:solidFill>
                  <a:srgbClr val="FF0000"/>
                </a:solidFill>
                <a:latin typeface="Courier New" pitchFamily="49" charset="0"/>
              </a:rPr>
              <a:t>LDR r0,=0x55555555</a:t>
            </a:r>
            <a:r>
              <a:rPr lang="en-US" dirty="0">
                <a:solidFill>
                  <a:srgbClr val="FF0000"/>
                </a:solidFill>
                <a:latin typeface="Courier New" pitchFamily="49" charset="0"/>
              </a:rPr>
              <a:t>	</a:t>
            </a:r>
            <a:r>
              <a:rPr lang="en-US" dirty="0">
                <a:solidFill>
                  <a:srgbClr val="FF0000"/>
                </a:solidFill>
              </a:rPr>
              <a:t>=&gt;</a:t>
            </a:r>
            <a:r>
              <a:rPr lang="en-US" dirty="0">
                <a:solidFill>
                  <a:srgbClr val="FF0000"/>
                </a:solidFill>
                <a:latin typeface="Courier New" pitchFamily="49" charset="0"/>
              </a:rPr>
              <a:t>	</a:t>
            </a:r>
            <a:r>
              <a:rPr lang="en-US" sz="1800" b="1" dirty="0">
                <a:solidFill>
                  <a:srgbClr val="FF0000"/>
                </a:solidFill>
                <a:latin typeface="Courier New" pitchFamily="49" charset="0"/>
              </a:rPr>
              <a:t>LDR r0,[PC,#Imm12]</a:t>
            </a:r>
            <a:br>
              <a:rPr lang="en-US" sz="1800" b="1" dirty="0">
                <a:solidFill>
                  <a:srgbClr val="FF0000"/>
                </a:solidFill>
                <a:latin typeface="Courier New" pitchFamily="49" charset="0"/>
              </a:rPr>
            </a:br>
            <a:r>
              <a:rPr lang="en-US" sz="1800" b="1" dirty="0">
                <a:solidFill>
                  <a:srgbClr val="FF0000"/>
                </a:solidFill>
                <a:latin typeface="Courier New" pitchFamily="49" charset="0"/>
              </a:rPr>
              <a:t>					</a:t>
            </a:r>
            <a:r>
              <a:rPr lang="en-US" sz="1800" b="1" dirty="0">
                <a:solidFill>
                  <a:srgbClr val="FF0000"/>
                </a:solidFill>
              </a:rPr>
              <a:t>…</a:t>
            </a:r>
            <a:br>
              <a:rPr lang="en-US" sz="1800" b="1" dirty="0">
                <a:solidFill>
                  <a:srgbClr val="FF0000"/>
                </a:solidFill>
              </a:rPr>
            </a:br>
            <a:r>
              <a:rPr lang="en-US" sz="1800" b="1" dirty="0">
                <a:solidFill>
                  <a:srgbClr val="FF0000"/>
                </a:solidFill>
              </a:rPr>
              <a:t>					…</a:t>
            </a:r>
            <a:r>
              <a:rPr lang="en-US" sz="1800" b="1" dirty="0">
                <a:solidFill>
                  <a:srgbClr val="FF0000"/>
                </a:solidFill>
                <a:latin typeface="Courier New" pitchFamily="49" charset="0"/>
              </a:rPr>
              <a:t/>
            </a:r>
            <a:br>
              <a:rPr lang="en-US" sz="1800" b="1" dirty="0">
                <a:solidFill>
                  <a:srgbClr val="FF0000"/>
                </a:solidFill>
                <a:latin typeface="Courier New" pitchFamily="49" charset="0"/>
              </a:rPr>
            </a:br>
            <a:r>
              <a:rPr lang="en-US" sz="1800" b="1" dirty="0">
                <a:solidFill>
                  <a:srgbClr val="FF0000"/>
                </a:solidFill>
                <a:latin typeface="Courier New" pitchFamily="49" charset="0"/>
              </a:rPr>
              <a:t>					DCD 0x55555555</a:t>
            </a:r>
          </a:p>
          <a:p>
            <a:pPr defTabSz="938213">
              <a:lnSpc>
                <a:spcPct val="90000"/>
              </a:lnSpc>
            </a:pPr>
            <a:r>
              <a:rPr lang="en-US" dirty="0"/>
              <a:t>This is the recommended way of loading constants into a register</a:t>
            </a:r>
            <a:endParaRPr lang="en-US" sz="1700" b="0" dirty="0">
              <a:solidFill>
                <a:schemeClr val="hlink"/>
              </a:solidFill>
              <a:latin typeface="Courier New" pitchFamily="49" charset="0"/>
            </a:endParaRPr>
          </a:p>
        </p:txBody>
      </p:sp>
      <p:sp>
        <p:nvSpPr>
          <p:cNvPr id="343045" name="Rectangle 5"/>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43046" name="Rectangle 6"/>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1026"/>
          <p:cNvSpPr>
            <a:spLocks noGrp="1" noChangeArrowheads="1"/>
          </p:cNvSpPr>
          <p:nvPr>
            <p:ph type="title"/>
          </p:nvPr>
        </p:nvSpPr>
        <p:spPr/>
        <p:txBody>
          <a:bodyPr/>
          <a:lstStyle/>
          <a:p>
            <a:r>
              <a:rPr lang="en-US"/>
              <a:t>Multiply</a:t>
            </a:r>
          </a:p>
        </p:txBody>
      </p:sp>
      <p:sp>
        <p:nvSpPr>
          <p:cNvPr id="349187" name="Rectangle 1027"/>
          <p:cNvSpPr>
            <a:spLocks noGrp="1" noChangeArrowheads="1"/>
          </p:cNvSpPr>
          <p:nvPr>
            <p:ph idx="1"/>
          </p:nvPr>
        </p:nvSpPr>
        <p:spPr/>
        <p:txBody>
          <a:bodyPr>
            <a:normAutofit fontScale="62500" lnSpcReduction="20000"/>
          </a:bodyPr>
          <a:lstStyle/>
          <a:p>
            <a:pPr defTabSz="569913"/>
            <a:r>
              <a:rPr lang="en-US" dirty="0"/>
              <a:t>Syntax: </a:t>
            </a:r>
          </a:p>
          <a:p>
            <a:pPr lvl="1" defTabSz="569913"/>
            <a:r>
              <a:rPr lang="en-US" sz="1500" dirty="0">
                <a:solidFill>
                  <a:srgbClr val="FF0000"/>
                </a:solidFill>
              </a:rPr>
              <a:t>MUL{&lt;</a:t>
            </a:r>
            <a:r>
              <a:rPr lang="en-US" sz="1500" dirty="0" err="1">
                <a:solidFill>
                  <a:srgbClr val="FF0000"/>
                </a:solidFill>
              </a:rPr>
              <a:t>cond</a:t>
            </a:r>
            <a:r>
              <a:rPr lang="en-US" sz="1500" dirty="0">
                <a:solidFill>
                  <a:srgbClr val="FF0000"/>
                </a:solidFill>
              </a:rPr>
              <a:t>&gt;}{S} Rd, </a:t>
            </a:r>
            <a:r>
              <a:rPr lang="en-US" sz="1500" dirty="0" err="1">
                <a:solidFill>
                  <a:srgbClr val="FF0000"/>
                </a:solidFill>
              </a:rPr>
              <a:t>Rm</a:t>
            </a:r>
            <a:r>
              <a:rPr lang="en-US" sz="1500" dirty="0">
                <a:solidFill>
                  <a:srgbClr val="FF0000"/>
                </a:solidFill>
              </a:rPr>
              <a:t>, Rs				Rd = </a:t>
            </a:r>
            <a:r>
              <a:rPr lang="en-US" sz="1500" dirty="0" err="1">
                <a:solidFill>
                  <a:srgbClr val="FF0000"/>
                </a:solidFill>
              </a:rPr>
              <a:t>Rm</a:t>
            </a:r>
            <a:r>
              <a:rPr lang="en-US" sz="1500" dirty="0">
                <a:solidFill>
                  <a:srgbClr val="FF0000"/>
                </a:solidFill>
              </a:rPr>
              <a:t> * Rs</a:t>
            </a:r>
          </a:p>
          <a:p>
            <a:pPr lvl="1" defTabSz="569913"/>
            <a:r>
              <a:rPr lang="en-US" sz="1500" dirty="0">
                <a:solidFill>
                  <a:srgbClr val="FF0000"/>
                </a:solidFill>
              </a:rPr>
              <a:t>MLA{&lt;</a:t>
            </a:r>
            <a:r>
              <a:rPr lang="en-US" sz="1500" dirty="0" err="1">
                <a:solidFill>
                  <a:srgbClr val="FF0000"/>
                </a:solidFill>
              </a:rPr>
              <a:t>cond</a:t>
            </a:r>
            <a:r>
              <a:rPr lang="en-US" sz="1500" dirty="0">
                <a:solidFill>
                  <a:srgbClr val="FF0000"/>
                </a:solidFill>
              </a:rPr>
              <a:t>&gt;}{S} </a:t>
            </a:r>
            <a:r>
              <a:rPr lang="en-US" sz="1500" dirty="0" err="1">
                <a:solidFill>
                  <a:srgbClr val="FF0000"/>
                </a:solidFill>
              </a:rPr>
              <a:t>Rd,Rm,Rs,Rn</a:t>
            </a:r>
            <a:r>
              <a:rPr lang="en-US" sz="1500" dirty="0">
                <a:solidFill>
                  <a:srgbClr val="FF0000"/>
                </a:solidFill>
              </a:rPr>
              <a:t>				Rd = (</a:t>
            </a:r>
            <a:r>
              <a:rPr lang="en-US" sz="1500" dirty="0" err="1">
                <a:solidFill>
                  <a:srgbClr val="FF0000"/>
                </a:solidFill>
              </a:rPr>
              <a:t>Rm</a:t>
            </a:r>
            <a:r>
              <a:rPr lang="en-US" sz="1500" dirty="0">
                <a:solidFill>
                  <a:srgbClr val="FF0000"/>
                </a:solidFill>
              </a:rPr>
              <a:t> * Rs) + </a:t>
            </a:r>
            <a:r>
              <a:rPr lang="en-US" sz="1500" dirty="0" err="1">
                <a:solidFill>
                  <a:srgbClr val="FF0000"/>
                </a:solidFill>
              </a:rPr>
              <a:t>Rn</a:t>
            </a:r>
            <a:endParaRPr lang="en-US" sz="1500" dirty="0">
              <a:solidFill>
                <a:srgbClr val="FF0000"/>
              </a:solidFill>
            </a:endParaRPr>
          </a:p>
          <a:p>
            <a:pPr lvl="1" defTabSz="569913"/>
            <a:r>
              <a:rPr lang="en-US" sz="1500" dirty="0">
                <a:solidFill>
                  <a:srgbClr val="FF0000"/>
                </a:solidFill>
              </a:rPr>
              <a:t>[U|S]MULL{&lt;</a:t>
            </a:r>
            <a:r>
              <a:rPr lang="en-US" sz="1500" dirty="0" err="1">
                <a:solidFill>
                  <a:srgbClr val="FF0000"/>
                </a:solidFill>
              </a:rPr>
              <a:t>cond</a:t>
            </a:r>
            <a:r>
              <a:rPr lang="en-US" sz="1500" dirty="0">
                <a:solidFill>
                  <a:srgbClr val="FF0000"/>
                </a:solidFill>
              </a:rPr>
              <a:t>&gt;}{S} 	</a:t>
            </a:r>
            <a:r>
              <a:rPr lang="en-US" sz="1500" dirty="0" err="1">
                <a:solidFill>
                  <a:srgbClr val="FF0000"/>
                </a:solidFill>
              </a:rPr>
              <a:t>RdLo</a:t>
            </a:r>
            <a:r>
              <a:rPr lang="en-US" sz="1500" dirty="0">
                <a:solidFill>
                  <a:srgbClr val="FF0000"/>
                </a:solidFill>
              </a:rPr>
              <a:t>, </a:t>
            </a:r>
            <a:r>
              <a:rPr lang="en-US" sz="1500" dirty="0" err="1">
                <a:solidFill>
                  <a:srgbClr val="FF0000"/>
                </a:solidFill>
              </a:rPr>
              <a:t>RdHi</a:t>
            </a:r>
            <a:r>
              <a:rPr lang="en-US" sz="1500" dirty="0">
                <a:solidFill>
                  <a:srgbClr val="FF0000"/>
                </a:solidFill>
              </a:rPr>
              <a:t>, </a:t>
            </a:r>
            <a:r>
              <a:rPr lang="en-US" sz="1500" dirty="0" err="1">
                <a:solidFill>
                  <a:srgbClr val="FF0000"/>
                </a:solidFill>
              </a:rPr>
              <a:t>Rm</a:t>
            </a:r>
            <a:r>
              <a:rPr lang="en-US" sz="1500" dirty="0">
                <a:solidFill>
                  <a:srgbClr val="FF0000"/>
                </a:solidFill>
              </a:rPr>
              <a:t>, Rs	</a:t>
            </a:r>
            <a:r>
              <a:rPr lang="en-US" sz="1500" dirty="0" err="1">
                <a:solidFill>
                  <a:srgbClr val="FF0000"/>
                </a:solidFill>
              </a:rPr>
              <a:t>RdHi,RdLo</a:t>
            </a:r>
            <a:r>
              <a:rPr lang="en-US" sz="1500" dirty="0">
                <a:solidFill>
                  <a:srgbClr val="FF0000"/>
                </a:solidFill>
              </a:rPr>
              <a:t> := </a:t>
            </a:r>
            <a:r>
              <a:rPr lang="en-US" sz="1500" dirty="0" err="1">
                <a:solidFill>
                  <a:srgbClr val="FF0000"/>
                </a:solidFill>
              </a:rPr>
              <a:t>Rm</a:t>
            </a:r>
            <a:r>
              <a:rPr lang="en-US" sz="1500" dirty="0">
                <a:solidFill>
                  <a:srgbClr val="FF0000"/>
                </a:solidFill>
              </a:rPr>
              <a:t>*Rs</a:t>
            </a:r>
          </a:p>
          <a:p>
            <a:pPr lvl="1" defTabSz="569913"/>
            <a:r>
              <a:rPr lang="en-US" sz="1500" dirty="0">
                <a:solidFill>
                  <a:srgbClr val="FF0000"/>
                </a:solidFill>
              </a:rPr>
              <a:t>[U|S]MLAL{&lt;</a:t>
            </a:r>
            <a:r>
              <a:rPr lang="en-US" sz="1500" dirty="0" err="1">
                <a:solidFill>
                  <a:srgbClr val="FF0000"/>
                </a:solidFill>
              </a:rPr>
              <a:t>cond</a:t>
            </a:r>
            <a:r>
              <a:rPr lang="en-US" sz="1500" dirty="0">
                <a:solidFill>
                  <a:srgbClr val="FF0000"/>
                </a:solidFill>
              </a:rPr>
              <a:t>&gt;}{S} </a:t>
            </a:r>
            <a:r>
              <a:rPr lang="en-US" sz="1500" dirty="0" err="1">
                <a:solidFill>
                  <a:srgbClr val="FF0000"/>
                </a:solidFill>
              </a:rPr>
              <a:t>RdLo</a:t>
            </a:r>
            <a:r>
              <a:rPr lang="en-US" sz="1500" dirty="0">
                <a:solidFill>
                  <a:srgbClr val="FF0000"/>
                </a:solidFill>
              </a:rPr>
              <a:t>, </a:t>
            </a:r>
            <a:r>
              <a:rPr lang="en-US" sz="1500" dirty="0" err="1">
                <a:solidFill>
                  <a:srgbClr val="FF0000"/>
                </a:solidFill>
              </a:rPr>
              <a:t>RdHi</a:t>
            </a:r>
            <a:r>
              <a:rPr lang="en-US" sz="1500" dirty="0">
                <a:solidFill>
                  <a:srgbClr val="FF0000"/>
                </a:solidFill>
              </a:rPr>
              <a:t>, </a:t>
            </a:r>
            <a:r>
              <a:rPr lang="en-US" sz="1500" dirty="0" err="1">
                <a:solidFill>
                  <a:srgbClr val="FF0000"/>
                </a:solidFill>
              </a:rPr>
              <a:t>Rm</a:t>
            </a:r>
            <a:r>
              <a:rPr lang="en-US" sz="1500" dirty="0">
                <a:solidFill>
                  <a:srgbClr val="FF0000"/>
                </a:solidFill>
              </a:rPr>
              <a:t>, Rs 		</a:t>
            </a:r>
            <a:r>
              <a:rPr lang="en-US" sz="1500" dirty="0" err="1">
                <a:solidFill>
                  <a:srgbClr val="FF0000"/>
                </a:solidFill>
              </a:rPr>
              <a:t>RdHi,RdLo</a:t>
            </a:r>
            <a:r>
              <a:rPr lang="en-US" sz="1500" dirty="0">
                <a:solidFill>
                  <a:srgbClr val="FF0000"/>
                </a:solidFill>
              </a:rPr>
              <a:t> := (</a:t>
            </a:r>
            <a:r>
              <a:rPr lang="en-US" sz="1500" dirty="0" err="1">
                <a:solidFill>
                  <a:srgbClr val="FF0000"/>
                </a:solidFill>
              </a:rPr>
              <a:t>Rm</a:t>
            </a:r>
            <a:r>
              <a:rPr lang="en-US" sz="1500" dirty="0">
                <a:solidFill>
                  <a:srgbClr val="FF0000"/>
                </a:solidFill>
              </a:rPr>
              <a:t>*Rs)+</a:t>
            </a:r>
            <a:r>
              <a:rPr lang="en-US" sz="1500" dirty="0" err="1">
                <a:solidFill>
                  <a:srgbClr val="FF0000"/>
                </a:solidFill>
              </a:rPr>
              <a:t>RdHi,RdLo</a:t>
            </a:r>
            <a:endParaRPr lang="en-US" sz="1500" dirty="0">
              <a:solidFill>
                <a:srgbClr val="FF0000"/>
              </a:solidFill>
            </a:endParaRPr>
          </a:p>
          <a:p>
            <a:pPr lvl="1" defTabSz="569913"/>
            <a:endParaRPr lang="en-US" sz="1500" dirty="0"/>
          </a:p>
          <a:p>
            <a:pPr defTabSz="569913"/>
            <a:r>
              <a:rPr lang="en-US" dirty="0"/>
              <a:t>Cycle time</a:t>
            </a:r>
          </a:p>
          <a:p>
            <a:pPr lvl="1" defTabSz="569913"/>
            <a:r>
              <a:rPr lang="en-US" dirty="0"/>
              <a:t>Basic MUL instruction</a:t>
            </a:r>
          </a:p>
          <a:p>
            <a:pPr lvl="2" defTabSz="569913"/>
            <a:r>
              <a:rPr lang="en-US" dirty="0"/>
              <a:t>2-5 cycles on ARM7TDMI</a:t>
            </a:r>
          </a:p>
          <a:p>
            <a:pPr lvl="2" defTabSz="569913"/>
            <a:r>
              <a:rPr lang="en-US" dirty="0"/>
              <a:t>1-3 cycles on </a:t>
            </a:r>
            <a:r>
              <a:rPr lang="en-US" dirty="0" err="1"/>
              <a:t>StrongARM</a:t>
            </a:r>
            <a:r>
              <a:rPr lang="en-US" dirty="0"/>
              <a:t>/</a:t>
            </a:r>
            <a:r>
              <a:rPr lang="en-US" dirty="0" err="1"/>
              <a:t>XScale</a:t>
            </a:r>
            <a:endParaRPr lang="en-US" dirty="0"/>
          </a:p>
          <a:p>
            <a:pPr lvl="2" defTabSz="569913"/>
            <a:r>
              <a:rPr lang="en-US" dirty="0"/>
              <a:t>2 cycles on ARM9E/ARM102xE</a:t>
            </a:r>
          </a:p>
          <a:p>
            <a:pPr lvl="1" defTabSz="569913"/>
            <a:r>
              <a:rPr lang="en-US" dirty="0"/>
              <a:t>+1 cycle for ARM9TDMI (over ARM7TDMI)</a:t>
            </a:r>
          </a:p>
          <a:p>
            <a:pPr lvl="1" defTabSz="569913"/>
            <a:r>
              <a:rPr lang="en-US" dirty="0"/>
              <a:t>+1 cycle for accumulate (not on 9E though result delay is one cycle longer)</a:t>
            </a:r>
          </a:p>
          <a:p>
            <a:pPr lvl="1" defTabSz="569913"/>
            <a:r>
              <a:rPr lang="en-US" dirty="0"/>
              <a:t>+1 cycle for “long”</a:t>
            </a:r>
          </a:p>
          <a:p>
            <a:pPr lvl="1" defTabSz="569913"/>
            <a:endParaRPr lang="en-US" dirty="0"/>
          </a:p>
          <a:p>
            <a:pPr defTabSz="569913"/>
            <a:r>
              <a:rPr lang="en-US" dirty="0"/>
              <a:t>Above are “general rules” - refer to the TRM for the core you are using for the exact details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1026"/>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51235" name="Rectangle 1027"/>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51236" name="Rectangle 1028"/>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51237" name="Rectangle 1029"/>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51238" name="Rectangle 1030"/>
          <p:cNvSpPr>
            <a:spLocks noGrp="1" noChangeArrowheads="1"/>
          </p:cNvSpPr>
          <p:nvPr>
            <p:ph type="title"/>
          </p:nvPr>
        </p:nvSpPr>
        <p:spPr/>
        <p:txBody>
          <a:bodyPr/>
          <a:lstStyle/>
          <a:p>
            <a:r>
              <a:rPr lang="en-US"/>
              <a:t>Single register data transfer</a:t>
            </a:r>
          </a:p>
        </p:txBody>
      </p:sp>
      <p:sp>
        <p:nvSpPr>
          <p:cNvPr id="351239" name="Rectangle 1031"/>
          <p:cNvSpPr>
            <a:spLocks noGrp="1" noChangeArrowheads="1"/>
          </p:cNvSpPr>
          <p:nvPr>
            <p:ph idx="1"/>
          </p:nvPr>
        </p:nvSpPr>
        <p:spPr/>
        <p:txBody>
          <a:bodyPr>
            <a:normAutofit fontScale="77500" lnSpcReduction="20000"/>
          </a:bodyPr>
          <a:lstStyle/>
          <a:p>
            <a:pPr lvl="1">
              <a:buFont typeface="Wingdings" pitchFamily="2" charset="2"/>
              <a:buNone/>
            </a:pPr>
            <a:r>
              <a:rPr lang="en-US" sz="1800" b="1" dirty="0">
                <a:solidFill>
                  <a:schemeClr val="bg2"/>
                </a:solidFill>
                <a:latin typeface="Courier New" pitchFamily="49" charset="0"/>
              </a:rPr>
              <a:t> </a:t>
            </a:r>
            <a:r>
              <a:rPr lang="en-US" dirty="0"/>
              <a:t>LDR	STR	Word</a:t>
            </a:r>
          </a:p>
          <a:p>
            <a:pPr lvl="1">
              <a:buFont typeface="Wingdings" pitchFamily="2" charset="2"/>
              <a:buNone/>
            </a:pPr>
            <a:r>
              <a:rPr lang="en-US" dirty="0"/>
              <a:t> LDRB	STRB	Byte</a:t>
            </a:r>
          </a:p>
          <a:p>
            <a:pPr lvl="1">
              <a:buFont typeface="Wingdings" pitchFamily="2" charset="2"/>
              <a:buNone/>
            </a:pPr>
            <a:r>
              <a:rPr lang="en-US" dirty="0"/>
              <a:t> LDRH	STRH	</a:t>
            </a:r>
            <a:r>
              <a:rPr lang="en-US" dirty="0" err="1"/>
              <a:t>Halfword</a:t>
            </a:r>
            <a:endParaRPr lang="en-US" dirty="0"/>
          </a:p>
          <a:p>
            <a:pPr lvl="1">
              <a:buFont typeface="Wingdings" pitchFamily="2" charset="2"/>
              <a:buNone/>
            </a:pPr>
            <a:r>
              <a:rPr lang="en-US" dirty="0"/>
              <a:t> LDRSB		Signed byte load</a:t>
            </a:r>
          </a:p>
          <a:p>
            <a:pPr lvl="1">
              <a:buFont typeface="Wingdings" pitchFamily="2" charset="2"/>
              <a:buNone/>
            </a:pPr>
            <a:r>
              <a:rPr lang="en-US" dirty="0"/>
              <a:t> LDRSH		Signed </a:t>
            </a:r>
            <a:r>
              <a:rPr lang="en-US" dirty="0" err="1"/>
              <a:t>halfword</a:t>
            </a:r>
            <a:r>
              <a:rPr lang="en-US" dirty="0"/>
              <a:t> load</a:t>
            </a:r>
          </a:p>
          <a:p>
            <a:pPr lvl="1"/>
            <a:endParaRPr lang="en-US" dirty="0"/>
          </a:p>
          <a:p>
            <a:r>
              <a:rPr lang="en-US" sz="2800" dirty="0"/>
              <a:t>Memory system must support all access sizes</a:t>
            </a:r>
          </a:p>
          <a:p>
            <a:endParaRPr lang="en-US" sz="2800" dirty="0"/>
          </a:p>
          <a:p>
            <a:r>
              <a:rPr lang="en-US" sz="2800" dirty="0"/>
              <a:t>Syntax:</a:t>
            </a:r>
          </a:p>
          <a:p>
            <a:pPr lvl="1"/>
            <a:r>
              <a:rPr lang="en-US" dirty="0"/>
              <a:t> LDR{&lt;</a:t>
            </a:r>
            <a:r>
              <a:rPr lang="en-US" dirty="0" err="1"/>
              <a:t>cond</a:t>
            </a:r>
            <a:r>
              <a:rPr lang="en-US" dirty="0"/>
              <a:t>&gt;}{&lt;size&gt;} Rd, &lt;address&gt;</a:t>
            </a:r>
          </a:p>
          <a:p>
            <a:pPr lvl="1"/>
            <a:r>
              <a:rPr lang="en-US" dirty="0"/>
              <a:t>STR{&lt;</a:t>
            </a:r>
            <a:r>
              <a:rPr lang="en-US" dirty="0" err="1"/>
              <a:t>cond</a:t>
            </a:r>
            <a:r>
              <a:rPr lang="en-US" dirty="0"/>
              <a:t>&gt;}{&lt;size&gt;} Rd, &lt;address&gt;</a:t>
            </a:r>
          </a:p>
          <a:p>
            <a:pPr lvl="1"/>
            <a:endParaRPr lang="en-US" dirty="0"/>
          </a:p>
          <a:p>
            <a:pPr lvl="1">
              <a:buFont typeface="Wingdings" pitchFamily="2" charset="2"/>
              <a:buNone/>
            </a:pPr>
            <a:r>
              <a:rPr lang="en-US" dirty="0"/>
              <a:t>e.g. LDREQB</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1026"/>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53283" name="Rectangle 1027"/>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53284" name="Rectangle 1028"/>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53285" name="Rectangle 1029"/>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53286" name="Rectangle 1030"/>
          <p:cNvSpPr>
            <a:spLocks noGrp="1" noChangeArrowheads="1"/>
          </p:cNvSpPr>
          <p:nvPr>
            <p:ph type="title"/>
          </p:nvPr>
        </p:nvSpPr>
        <p:spPr>
          <a:noFill/>
          <a:ln/>
        </p:spPr>
        <p:txBody>
          <a:bodyPr lIns="92075" tIns="46038" rIns="92075" bIns="46038"/>
          <a:lstStyle/>
          <a:p>
            <a:pPr defTabSz="938213"/>
            <a:r>
              <a:rPr lang="en-US"/>
              <a:t> Address accessed</a:t>
            </a:r>
          </a:p>
        </p:txBody>
      </p:sp>
      <p:sp>
        <p:nvSpPr>
          <p:cNvPr id="353287" name="Rectangle 1031"/>
          <p:cNvSpPr>
            <a:spLocks noGrp="1" noChangeArrowheads="1"/>
          </p:cNvSpPr>
          <p:nvPr>
            <p:ph idx="1"/>
          </p:nvPr>
        </p:nvSpPr>
        <p:spPr>
          <a:xfrm>
            <a:off x="381000" y="1143000"/>
            <a:ext cx="8305800" cy="4964113"/>
          </a:xfrm>
          <a:noFill/>
          <a:ln/>
        </p:spPr>
        <p:txBody>
          <a:bodyPr lIns="92075" tIns="46038" rIns="92075" bIns="46038" anchorCtr="1">
            <a:normAutofit fontScale="77500" lnSpcReduction="20000"/>
          </a:bodyPr>
          <a:lstStyle/>
          <a:p>
            <a:pPr defTabSz="938213">
              <a:lnSpc>
                <a:spcPct val="90000"/>
              </a:lnSpc>
            </a:pPr>
            <a:r>
              <a:rPr lang="en-US" dirty="0"/>
              <a:t>Address accessed by LDR/STR is specified by a base register plus an offset</a:t>
            </a:r>
          </a:p>
          <a:p>
            <a:pPr defTabSz="938213">
              <a:lnSpc>
                <a:spcPct val="90000"/>
              </a:lnSpc>
            </a:pPr>
            <a:r>
              <a:rPr lang="en-US" dirty="0"/>
              <a:t>For word and unsigned byte accesses, offset can be</a:t>
            </a:r>
          </a:p>
          <a:p>
            <a:pPr marL="704850" lvl="1" indent="-247650" defTabSz="938213">
              <a:lnSpc>
                <a:spcPct val="90000"/>
              </a:lnSpc>
            </a:pPr>
            <a:r>
              <a:rPr lang="en-US" dirty="0"/>
              <a:t>An unsigned 12-bit immediate value (</a:t>
            </a:r>
            <a:r>
              <a:rPr lang="en-US" dirty="0" err="1"/>
              <a:t>ie</a:t>
            </a:r>
            <a:r>
              <a:rPr lang="en-US" dirty="0"/>
              <a:t> 0 - 4095 bytes).</a:t>
            </a:r>
            <a:br>
              <a:rPr lang="en-US" dirty="0"/>
            </a:br>
            <a:r>
              <a:rPr lang="en-US" b="1" dirty="0">
                <a:solidFill>
                  <a:schemeClr val="hlink"/>
                </a:solidFill>
                <a:latin typeface="Courier New" pitchFamily="49" charset="0"/>
              </a:rPr>
              <a:t>	</a:t>
            </a:r>
            <a:r>
              <a:rPr lang="en-US" sz="1600" b="1" dirty="0">
                <a:solidFill>
                  <a:srgbClr val="FF0000"/>
                </a:solidFill>
                <a:latin typeface="Courier New" pitchFamily="49" charset="0"/>
              </a:rPr>
              <a:t>LDR r0,[r1,#8]</a:t>
            </a:r>
            <a:endParaRPr lang="en-US" dirty="0">
              <a:solidFill>
                <a:srgbClr val="FF0000"/>
              </a:solidFill>
            </a:endParaRPr>
          </a:p>
          <a:p>
            <a:pPr marL="704850" lvl="1" indent="-247650" defTabSz="938213">
              <a:lnSpc>
                <a:spcPct val="90000"/>
              </a:lnSpc>
            </a:pPr>
            <a:r>
              <a:rPr lang="en-US" dirty="0"/>
              <a:t>A register, optionally shifted by an immediate value</a:t>
            </a:r>
            <a:br>
              <a:rPr lang="en-US" dirty="0"/>
            </a:br>
            <a:r>
              <a:rPr lang="en-US" b="1" dirty="0">
                <a:solidFill>
                  <a:schemeClr val="hlink"/>
                </a:solidFill>
                <a:latin typeface="Courier New" pitchFamily="49" charset="0"/>
              </a:rPr>
              <a:t>	</a:t>
            </a:r>
            <a:r>
              <a:rPr lang="en-US" sz="1600" b="1" dirty="0">
                <a:solidFill>
                  <a:srgbClr val="FF0000"/>
                </a:solidFill>
                <a:latin typeface="Courier New" pitchFamily="49" charset="0"/>
              </a:rPr>
              <a:t>LDR r0,[r1,r2]</a:t>
            </a:r>
            <a:br>
              <a:rPr lang="en-US" sz="1600" b="1" dirty="0">
                <a:solidFill>
                  <a:srgbClr val="FF0000"/>
                </a:solidFill>
                <a:latin typeface="Courier New" pitchFamily="49" charset="0"/>
              </a:rPr>
            </a:br>
            <a:r>
              <a:rPr lang="en-US" sz="1600" b="1" dirty="0">
                <a:solidFill>
                  <a:srgbClr val="FF0000"/>
                </a:solidFill>
                <a:latin typeface="Courier New" pitchFamily="49" charset="0"/>
              </a:rPr>
              <a:t>	LDR r0,[r1,r2,LSL#2]</a:t>
            </a:r>
          </a:p>
          <a:p>
            <a:pPr defTabSz="938213">
              <a:lnSpc>
                <a:spcPct val="90000"/>
              </a:lnSpc>
            </a:pPr>
            <a:r>
              <a:rPr lang="en-US" dirty="0"/>
              <a:t>This can be either added or subtracted from the base register:</a:t>
            </a:r>
            <a:br>
              <a:rPr lang="en-US" dirty="0"/>
            </a:br>
            <a:r>
              <a:rPr lang="en-US" dirty="0">
                <a:solidFill>
                  <a:schemeClr val="bg2"/>
                </a:solidFill>
              </a:rPr>
              <a:t>	</a:t>
            </a:r>
            <a:r>
              <a:rPr lang="en-US" sz="1700" dirty="0">
                <a:solidFill>
                  <a:srgbClr val="FF0000"/>
                </a:solidFill>
                <a:latin typeface="Courier New" pitchFamily="49" charset="0"/>
              </a:rPr>
              <a:t>LDR r0,[r1,#-8]</a:t>
            </a:r>
            <a:br>
              <a:rPr lang="en-US" sz="1700" dirty="0">
                <a:solidFill>
                  <a:srgbClr val="FF0000"/>
                </a:solidFill>
                <a:latin typeface="Courier New" pitchFamily="49" charset="0"/>
              </a:rPr>
            </a:br>
            <a:r>
              <a:rPr lang="en-US" sz="1700" dirty="0">
                <a:solidFill>
                  <a:srgbClr val="FF0000"/>
                </a:solidFill>
                <a:latin typeface="Courier New" pitchFamily="49" charset="0"/>
              </a:rPr>
              <a:t>	LDR r0,[r1,-r2]</a:t>
            </a:r>
            <a:br>
              <a:rPr lang="en-US" sz="1700" dirty="0">
                <a:solidFill>
                  <a:srgbClr val="FF0000"/>
                </a:solidFill>
                <a:latin typeface="Courier New" pitchFamily="49" charset="0"/>
              </a:rPr>
            </a:br>
            <a:r>
              <a:rPr lang="en-US" sz="1700" dirty="0">
                <a:solidFill>
                  <a:srgbClr val="FF0000"/>
                </a:solidFill>
                <a:latin typeface="Courier New" pitchFamily="49" charset="0"/>
              </a:rPr>
              <a:t>	LDR r0,[r1,-r2,LSL#2]</a:t>
            </a:r>
          </a:p>
          <a:p>
            <a:pPr defTabSz="938213">
              <a:lnSpc>
                <a:spcPct val="90000"/>
              </a:lnSpc>
            </a:pPr>
            <a:r>
              <a:rPr lang="en-US" dirty="0"/>
              <a:t>For </a:t>
            </a:r>
            <a:r>
              <a:rPr lang="en-US" dirty="0" err="1"/>
              <a:t>halfword</a:t>
            </a:r>
            <a:r>
              <a:rPr lang="en-US" dirty="0"/>
              <a:t> and signed </a:t>
            </a:r>
            <a:r>
              <a:rPr lang="en-US" dirty="0" err="1"/>
              <a:t>halfword</a:t>
            </a:r>
            <a:r>
              <a:rPr lang="en-US" dirty="0"/>
              <a:t> / byte, offset can be:</a:t>
            </a:r>
          </a:p>
          <a:p>
            <a:pPr marL="704850" lvl="1" indent="-247650" defTabSz="938213">
              <a:lnSpc>
                <a:spcPct val="90000"/>
              </a:lnSpc>
            </a:pPr>
            <a:r>
              <a:rPr lang="en-US" dirty="0"/>
              <a:t>An unsigned 8 bit immediate value (</a:t>
            </a:r>
            <a:r>
              <a:rPr lang="en-US" dirty="0" err="1"/>
              <a:t>ie</a:t>
            </a:r>
            <a:r>
              <a:rPr lang="en-US" dirty="0"/>
              <a:t> 0-255 bytes).</a:t>
            </a:r>
          </a:p>
          <a:p>
            <a:pPr marL="704850" lvl="1" indent="-247650" defTabSz="938213">
              <a:lnSpc>
                <a:spcPct val="90000"/>
              </a:lnSpc>
            </a:pPr>
            <a:r>
              <a:rPr lang="en-US" dirty="0"/>
              <a:t>A register (</a:t>
            </a:r>
            <a:r>
              <a:rPr lang="en-US" dirty="0" err="1"/>
              <a:t>unshifted</a:t>
            </a:r>
            <a:r>
              <a:rPr lang="en-US" dirty="0"/>
              <a:t>).</a:t>
            </a:r>
          </a:p>
          <a:p>
            <a:pPr defTabSz="938213">
              <a:lnSpc>
                <a:spcPct val="90000"/>
              </a:lnSpc>
            </a:pPr>
            <a:r>
              <a:rPr lang="en-US" dirty="0"/>
              <a:t>Choice of </a:t>
            </a:r>
            <a:r>
              <a:rPr lang="en-US" i="1" dirty="0"/>
              <a:t>pre-indexed</a:t>
            </a:r>
            <a:r>
              <a:rPr lang="en-US" dirty="0"/>
              <a:t> or </a:t>
            </a:r>
            <a:r>
              <a:rPr lang="en-US" i="1" dirty="0"/>
              <a:t>post-indexed</a:t>
            </a:r>
            <a:r>
              <a:rPr lang="en-US" dirty="0"/>
              <a:t> addressing</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1026"/>
          <p:cNvSpPr>
            <a:spLocks noChangeArrowheads="1"/>
          </p:cNvSpPr>
          <p:nvPr/>
        </p:nvSpPr>
        <p:spPr bwMode="gray">
          <a:xfrm>
            <a:off x="5032375" y="1854200"/>
            <a:ext cx="884238" cy="312738"/>
          </a:xfrm>
          <a:prstGeom prst="rect">
            <a:avLst/>
          </a:prstGeom>
          <a:solidFill>
            <a:schemeClr val="bg2"/>
          </a:solidFill>
          <a:ln w="9525">
            <a:noFill/>
            <a:miter lim="800000"/>
            <a:headEnd/>
            <a:tailEnd/>
          </a:ln>
          <a:effectLst/>
        </p:spPr>
        <p:txBody>
          <a:bodyPr lIns="92075" tIns="46038" rIns="92075" bIns="46038">
            <a:spAutoFit/>
          </a:bodyPr>
          <a:lstStyle/>
          <a:p>
            <a:pPr algn="ctr">
              <a:lnSpc>
                <a:spcPct val="90000"/>
              </a:lnSpc>
              <a:spcBef>
                <a:spcPct val="50000"/>
              </a:spcBef>
            </a:pPr>
            <a:r>
              <a:rPr lang="en-US" sz="1600">
                <a:solidFill>
                  <a:schemeClr val="bg1"/>
                </a:solidFill>
                <a:latin typeface="Arial" pitchFamily="34" charset="0"/>
              </a:rPr>
              <a:t>0x5</a:t>
            </a:r>
          </a:p>
        </p:txBody>
      </p:sp>
      <p:sp>
        <p:nvSpPr>
          <p:cNvPr id="355331" name="Rectangle 1027"/>
          <p:cNvSpPr>
            <a:spLocks noChangeArrowheads="1"/>
          </p:cNvSpPr>
          <p:nvPr/>
        </p:nvSpPr>
        <p:spPr bwMode="gray">
          <a:xfrm>
            <a:off x="5029200" y="5407025"/>
            <a:ext cx="885825" cy="312738"/>
          </a:xfrm>
          <a:prstGeom prst="rect">
            <a:avLst/>
          </a:prstGeom>
          <a:solidFill>
            <a:schemeClr val="bg2"/>
          </a:solidFill>
          <a:ln w="9525">
            <a:noFill/>
            <a:miter lim="800000"/>
            <a:headEnd/>
            <a:tailEnd/>
          </a:ln>
          <a:effectLst/>
        </p:spPr>
        <p:txBody>
          <a:bodyPr lIns="92075" tIns="46038" rIns="92075" bIns="46038">
            <a:spAutoFit/>
          </a:bodyPr>
          <a:lstStyle/>
          <a:p>
            <a:pPr algn="ctr">
              <a:lnSpc>
                <a:spcPct val="90000"/>
              </a:lnSpc>
              <a:spcBef>
                <a:spcPct val="50000"/>
              </a:spcBef>
            </a:pPr>
            <a:r>
              <a:rPr lang="en-US" sz="1600">
                <a:solidFill>
                  <a:schemeClr val="bg1"/>
                </a:solidFill>
                <a:latin typeface="Arial" pitchFamily="34" charset="0"/>
              </a:rPr>
              <a:t>0x5</a:t>
            </a:r>
          </a:p>
        </p:txBody>
      </p:sp>
      <p:sp>
        <p:nvSpPr>
          <p:cNvPr id="355332" name="Rectangle 1028"/>
          <p:cNvSpPr>
            <a:spLocks noChangeArrowheads="1"/>
          </p:cNvSpPr>
          <p:nvPr/>
        </p:nvSpPr>
        <p:spPr bwMode="gray">
          <a:xfrm>
            <a:off x="1411288" y="2628900"/>
            <a:ext cx="868362" cy="292100"/>
          </a:xfrm>
          <a:prstGeom prst="rect">
            <a:avLst/>
          </a:prstGeom>
          <a:solidFill>
            <a:schemeClr val="tx2"/>
          </a:solidFill>
          <a:ln w="25400">
            <a:solidFill>
              <a:schemeClr val="tx1"/>
            </a:solidFill>
            <a:miter lim="800000"/>
            <a:headEnd/>
            <a:tailEnd/>
          </a:ln>
          <a:effectLst/>
        </p:spPr>
        <p:txBody>
          <a:bodyPr wrap="none" anchor="ctr"/>
          <a:lstStyle/>
          <a:p>
            <a:endParaRPr lang="en-IN"/>
          </a:p>
        </p:txBody>
      </p:sp>
      <p:sp>
        <p:nvSpPr>
          <p:cNvPr id="355333" name="Rectangle 1029"/>
          <p:cNvSpPr>
            <a:spLocks noChangeArrowheads="1"/>
          </p:cNvSpPr>
          <p:nvPr/>
        </p:nvSpPr>
        <p:spPr bwMode="gray">
          <a:xfrm>
            <a:off x="1331913" y="2297113"/>
            <a:ext cx="1065212" cy="312737"/>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latin typeface="Arial" pitchFamily="34" charset="0"/>
              </a:rPr>
              <a:t>r1</a:t>
            </a:r>
          </a:p>
        </p:txBody>
      </p:sp>
      <p:sp>
        <p:nvSpPr>
          <p:cNvPr id="355334" name="Rectangle 1030"/>
          <p:cNvSpPr>
            <a:spLocks noChangeArrowheads="1"/>
          </p:cNvSpPr>
          <p:nvPr/>
        </p:nvSpPr>
        <p:spPr bwMode="gray">
          <a:xfrm>
            <a:off x="1408113" y="2635250"/>
            <a:ext cx="884237" cy="312738"/>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solidFill>
                  <a:schemeClr val="bg1"/>
                </a:solidFill>
                <a:latin typeface="Arial" pitchFamily="34" charset="0"/>
              </a:rPr>
              <a:t>0x200</a:t>
            </a:r>
          </a:p>
        </p:txBody>
      </p:sp>
      <p:sp>
        <p:nvSpPr>
          <p:cNvPr id="355335" name="Rectangle 1031"/>
          <p:cNvSpPr>
            <a:spLocks noChangeArrowheads="1"/>
          </p:cNvSpPr>
          <p:nvPr/>
        </p:nvSpPr>
        <p:spPr bwMode="gray">
          <a:xfrm>
            <a:off x="314325" y="2500313"/>
            <a:ext cx="1065213" cy="533400"/>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latin typeface="Arial" pitchFamily="34" charset="0"/>
              </a:rPr>
              <a:t>Base</a:t>
            </a:r>
            <a:br>
              <a:rPr lang="en-US" sz="1600">
                <a:latin typeface="Arial" pitchFamily="34" charset="0"/>
              </a:rPr>
            </a:br>
            <a:r>
              <a:rPr lang="en-US" sz="1600">
                <a:latin typeface="Arial" pitchFamily="34" charset="0"/>
              </a:rPr>
              <a:t>Register</a:t>
            </a:r>
          </a:p>
        </p:txBody>
      </p:sp>
      <p:sp>
        <p:nvSpPr>
          <p:cNvPr id="355336" name="Line 1032"/>
          <p:cNvSpPr>
            <a:spLocks noChangeShapeType="1"/>
          </p:cNvSpPr>
          <p:nvPr/>
        </p:nvSpPr>
        <p:spPr bwMode="gray">
          <a:xfrm>
            <a:off x="2492375" y="2838450"/>
            <a:ext cx="1739900"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55337" name="Line 1033"/>
          <p:cNvSpPr>
            <a:spLocks noChangeShapeType="1"/>
          </p:cNvSpPr>
          <p:nvPr/>
        </p:nvSpPr>
        <p:spPr bwMode="gray">
          <a:xfrm>
            <a:off x="5468938" y="1295400"/>
            <a:ext cx="0" cy="539750"/>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355338" name="Rectangle 1034"/>
          <p:cNvSpPr>
            <a:spLocks noChangeArrowheads="1"/>
          </p:cNvSpPr>
          <p:nvPr/>
        </p:nvSpPr>
        <p:spPr bwMode="gray">
          <a:xfrm>
            <a:off x="5029200" y="2135188"/>
            <a:ext cx="881063" cy="271462"/>
          </a:xfrm>
          <a:prstGeom prst="rect">
            <a:avLst/>
          </a:prstGeom>
          <a:solidFill>
            <a:srgbClr val="C0C0C0"/>
          </a:solidFill>
          <a:ln w="12700">
            <a:solidFill>
              <a:schemeClr val="tx1"/>
            </a:solidFill>
            <a:miter lim="800000"/>
            <a:headEnd/>
            <a:tailEnd/>
          </a:ln>
          <a:effectLst/>
        </p:spPr>
        <p:txBody>
          <a:bodyPr wrap="none" anchor="ctr"/>
          <a:lstStyle/>
          <a:p>
            <a:endParaRPr lang="en-IN"/>
          </a:p>
        </p:txBody>
      </p:sp>
      <p:sp>
        <p:nvSpPr>
          <p:cNvPr id="355339" name="Rectangle 1035"/>
          <p:cNvSpPr>
            <a:spLocks noChangeArrowheads="1"/>
          </p:cNvSpPr>
          <p:nvPr/>
        </p:nvSpPr>
        <p:spPr bwMode="gray">
          <a:xfrm>
            <a:off x="5029200" y="1860550"/>
            <a:ext cx="881063" cy="276225"/>
          </a:xfrm>
          <a:prstGeom prst="rect">
            <a:avLst/>
          </a:prstGeom>
          <a:noFill/>
          <a:ln w="12700">
            <a:solidFill>
              <a:schemeClr val="tx1"/>
            </a:solidFill>
            <a:miter lim="800000"/>
            <a:headEnd/>
            <a:tailEnd/>
          </a:ln>
          <a:effectLst/>
        </p:spPr>
        <p:txBody>
          <a:bodyPr wrap="none" anchor="ctr"/>
          <a:lstStyle/>
          <a:p>
            <a:endParaRPr lang="en-IN"/>
          </a:p>
        </p:txBody>
      </p:sp>
      <p:sp>
        <p:nvSpPr>
          <p:cNvPr id="355340" name="Rectangle 1036"/>
          <p:cNvSpPr>
            <a:spLocks noChangeArrowheads="1"/>
          </p:cNvSpPr>
          <p:nvPr/>
        </p:nvSpPr>
        <p:spPr bwMode="gray">
          <a:xfrm>
            <a:off x="5029200" y="2678113"/>
            <a:ext cx="881063" cy="273050"/>
          </a:xfrm>
          <a:prstGeom prst="rect">
            <a:avLst/>
          </a:prstGeom>
          <a:solidFill>
            <a:srgbClr val="C0C0C0"/>
          </a:solidFill>
          <a:ln w="12700">
            <a:solidFill>
              <a:schemeClr val="tx1"/>
            </a:solidFill>
            <a:miter lim="800000"/>
            <a:headEnd/>
            <a:tailEnd/>
          </a:ln>
          <a:effectLst/>
        </p:spPr>
        <p:txBody>
          <a:bodyPr wrap="none" anchor="ctr"/>
          <a:lstStyle/>
          <a:p>
            <a:endParaRPr lang="en-IN"/>
          </a:p>
        </p:txBody>
      </p:sp>
      <p:sp>
        <p:nvSpPr>
          <p:cNvPr id="355341" name="Rectangle 1037"/>
          <p:cNvSpPr>
            <a:spLocks noChangeArrowheads="1"/>
          </p:cNvSpPr>
          <p:nvPr/>
        </p:nvSpPr>
        <p:spPr bwMode="gray">
          <a:xfrm>
            <a:off x="5029200" y="2405063"/>
            <a:ext cx="881063" cy="276225"/>
          </a:xfrm>
          <a:prstGeom prst="rect">
            <a:avLst/>
          </a:prstGeom>
          <a:solidFill>
            <a:srgbClr val="C0C0C0"/>
          </a:solidFill>
          <a:ln w="12700">
            <a:solidFill>
              <a:schemeClr val="tx1"/>
            </a:solidFill>
            <a:miter lim="800000"/>
            <a:headEnd/>
            <a:tailEnd/>
          </a:ln>
          <a:effectLst/>
        </p:spPr>
        <p:txBody>
          <a:bodyPr wrap="none" anchor="ctr"/>
          <a:lstStyle/>
          <a:p>
            <a:endParaRPr lang="en-IN"/>
          </a:p>
        </p:txBody>
      </p:sp>
      <p:sp>
        <p:nvSpPr>
          <p:cNvPr id="355342" name="Line 1038"/>
          <p:cNvSpPr>
            <a:spLocks noChangeShapeType="1"/>
          </p:cNvSpPr>
          <p:nvPr/>
        </p:nvSpPr>
        <p:spPr bwMode="gray">
          <a:xfrm>
            <a:off x="5468938" y="2982913"/>
            <a:ext cx="0" cy="541337"/>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355343" name="Rectangle 1039"/>
          <p:cNvSpPr>
            <a:spLocks noChangeArrowheads="1"/>
          </p:cNvSpPr>
          <p:nvPr/>
        </p:nvSpPr>
        <p:spPr bwMode="gray">
          <a:xfrm>
            <a:off x="4127500" y="2722563"/>
            <a:ext cx="885825" cy="284162"/>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b="0">
                <a:latin typeface="Arial" pitchFamily="34" charset="0"/>
              </a:rPr>
              <a:t>0x200</a:t>
            </a:r>
          </a:p>
        </p:txBody>
      </p:sp>
      <p:sp>
        <p:nvSpPr>
          <p:cNvPr id="355344" name="Rectangle 1040"/>
          <p:cNvSpPr>
            <a:spLocks noChangeArrowheads="1"/>
          </p:cNvSpPr>
          <p:nvPr/>
        </p:nvSpPr>
        <p:spPr bwMode="gray">
          <a:xfrm>
            <a:off x="6846888" y="1801813"/>
            <a:ext cx="868362" cy="290512"/>
          </a:xfrm>
          <a:prstGeom prst="rect">
            <a:avLst/>
          </a:prstGeom>
          <a:solidFill>
            <a:schemeClr val="tx2"/>
          </a:solidFill>
          <a:ln w="25400">
            <a:solidFill>
              <a:schemeClr val="tx1"/>
            </a:solidFill>
            <a:miter lim="800000"/>
            <a:headEnd/>
            <a:tailEnd/>
          </a:ln>
          <a:effectLst/>
        </p:spPr>
        <p:txBody>
          <a:bodyPr wrap="none" anchor="ctr"/>
          <a:lstStyle/>
          <a:p>
            <a:endParaRPr lang="en-IN"/>
          </a:p>
        </p:txBody>
      </p:sp>
      <p:sp>
        <p:nvSpPr>
          <p:cNvPr id="355345" name="Rectangle 1041"/>
          <p:cNvSpPr>
            <a:spLocks noChangeArrowheads="1"/>
          </p:cNvSpPr>
          <p:nvPr/>
        </p:nvSpPr>
        <p:spPr bwMode="gray">
          <a:xfrm>
            <a:off x="6767513" y="1470025"/>
            <a:ext cx="1065212" cy="312738"/>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latin typeface="Arial" pitchFamily="34" charset="0"/>
              </a:rPr>
              <a:t>r0</a:t>
            </a:r>
          </a:p>
        </p:txBody>
      </p:sp>
      <p:sp>
        <p:nvSpPr>
          <p:cNvPr id="355346" name="Rectangle 1042"/>
          <p:cNvSpPr>
            <a:spLocks noChangeArrowheads="1"/>
          </p:cNvSpPr>
          <p:nvPr/>
        </p:nvSpPr>
        <p:spPr bwMode="gray">
          <a:xfrm>
            <a:off x="6843713" y="1808163"/>
            <a:ext cx="884237" cy="312737"/>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solidFill>
                  <a:schemeClr val="bg1"/>
                </a:solidFill>
                <a:latin typeface="Arial" pitchFamily="34" charset="0"/>
              </a:rPr>
              <a:t>0x5</a:t>
            </a:r>
          </a:p>
        </p:txBody>
      </p:sp>
      <p:sp>
        <p:nvSpPr>
          <p:cNvPr id="355347" name="Rectangle 1043"/>
          <p:cNvSpPr>
            <a:spLocks noChangeArrowheads="1"/>
          </p:cNvSpPr>
          <p:nvPr/>
        </p:nvSpPr>
        <p:spPr bwMode="gray">
          <a:xfrm>
            <a:off x="7764463" y="1585913"/>
            <a:ext cx="1065212" cy="754062"/>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latin typeface="Arial" pitchFamily="34" charset="0"/>
              </a:rPr>
              <a:t>Source</a:t>
            </a:r>
            <a:br>
              <a:rPr lang="en-US" sz="1600">
                <a:latin typeface="Arial" pitchFamily="34" charset="0"/>
              </a:rPr>
            </a:br>
            <a:r>
              <a:rPr lang="en-US" sz="1600">
                <a:latin typeface="Arial" pitchFamily="34" charset="0"/>
              </a:rPr>
              <a:t>Register</a:t>
            </a:r>
            <a:br>
              <a:rPr lang="en-US" sz="1600">
                <a:latin typeface="Arial" pitchFamily="34" charset="0"/>
              </a:rPr>
            </a:br>
            <a:r>
              <a:rPr lang="en-US" sz="1600">
                <a:latin typeface="Arial" pitchFamily="34" charset="0"/>
              </a:rPr>
              <a:t>for STR</a:t>
            </a:r>
          </a:p>
        </p:txBody>
      </p:sp>
      <p:sp>
        <p:nvSpPr>
          <p:cNvPr id="355348" name="Line 1044"/>
          <p:cNvSpPr>
            <a:spLocks noChangeShapeType="1"/>
          </p:cNvSpPr>
          <p:nvPr/>
        </p:nvSpPr>
        <p:spPr bwMode="gray">
          <a:xfrm>
            <a:off x="6019800" y="1981200"/>
            <a:ext cx="685800" cy="0"/>
          </a:xfrm>
          <a:prstGeom prst="line">
            <a:avLst/>
          </a:prstGeom>
          <a:noFill/>
          <a:ln w="25400">
            <a:solidFill>
              <a:schemeClr val="tx1"/>
            </a:solidFill>
            <a:round/>
            <a:headEnd type="stealth" w="med" len="lg"/>
            <a:tailEnd type="none" w="sm" len="sm"/>
          </a:ln>
          <a:effectLst/>
        </p:spPr>
        <p:txBody>
          <a:bodyPr wrap="none" anchor="ctr"/>
          <a:lstStyle/>
          <a:p>
            <a:endParaRPr lang="en-IN"/>
          </a:p>
        </p:txBody>
      </p:sp>
      <p:sp>
        <p:nvSpPr>
          <p:cNvPr id="355349" name="Rectangle 1045"/>
          <p:cNvSpPr>
            <a:spLocks noChangeArrowheads="1"/>
          </p:cNvSpPr>
          <p:nvPr/>
        </p:nvSpPr>
        <p:spPr bwMode="gray">
          <a:xfrm>
            <a:off x="2619375" y="1847850"/>
            <a:ext cx="868363" cy="293688"/>
          </a:xfrm>
          <a:prstGeom prst="rect">
            <a:avLst/>
          </a:prstGeom>
          <a:solidFill>
            <a:schemeClr val="tx2"/>
          </a:solidFill>
          <a:ln w="25400">
            <a:solidFill>
              <a:schemeClr val="tx1"/>
            </a:solidFill>
            <a:miter lim="800000"/>
            <a:headEnd/>
            <a:tailEnd/>
          </a:ln>
          <a:effectLst/>
        </p:spPr>
        <p:txBody>
          <a:bodyPr wrap="none" anchor="ctr"/>
          <a:lstStyle/>
          <a:p>
            <a:endParaRPr lang="en-IN"/>
          </a:p>
        </p:txBody>
      </p:sp>
      <p:sp>
        <p:nvSpPr>
          <p:cNvPr id="355350" name="Rectangle 1046"/>
          <p:cNvSpPr>
            <a:spLocks noChangeArrowheads="1"/>
          </p:cNvSpPr>
          <p:nvPr/>
        </p:nvSpPr>
        <p:spPr bwMode="gray">
          <a:xfrm>
            <a:off x="2520950" y="1517650"/>
            <a:ext cx="1065213" cy="312738"/>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latin typeface="Arial" pitchFamily="34" charset="0"/>
              </a:rPr>
              <a:t>Offset</a:t>
            </a:r>
          </a:p>
        </p:txBody>
      </p:sp>
      <p:sp>
        <p:nvSpPr>
          <p:cNvPr id="355351" name="Rectangle 1047"/>
          <p:cNvSpPr>
            <a:spLocks noChangeArrowheads="1"/>
          </p:cNvSpPr>
          <p:nvPr/>
        </p:nvSpPr>
        <p:spPr bwMode="gray">
          <a:xfrm>
            <a:off x="2635250" y="1854200"/>
            <a:ext cx="884238" cy="312738"/>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solidFill>
                  <a:schemeClr val="bg1"/>
                </a:solidFill>
                <a:latin typeface="Arial" pitchFamily="34" charset="0"/>
              </a:rPr>
              <a:t>12</a:t>
            </a:r>
          </a:p>
        </p:txBody>
      </p:sp>
      <p:sp>
        <p:nvSpPr>
          <p:cNvPr id="355352" name="Rectangle 1048"/>
          <p:cNvSpPr>
            <a:spLocks noChangeArrowheads="1"/>
          </p:cNvSpPr>
          <p:nvPr/>
        </p:nvSpPr>
        <p:spPr bwMode="gray">
          <a:xfrm>
            <a:off x="4117975" y="1874838"/>
            <a:ext cx="885825" cy="284162"/>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b="0">
                <a:latin typeface="Arial" pitchFamily="34" charset="0"/>
              </a:rPr>
              <a:t>0x20c</a:t>
            </a:r>
          </a:p>
        </p:txBody>
      </p:sp>
      <p:sp>
        <p:nvSpPr>
          <p:cNvPr id="355353" name="Line 1049"/>
          <p:cNvSpPr>
            <a:spLocks noChangeShapeType="1"/>
          </p:cNvSpPr>
          <p:nvPr/>
        </p:nvSpPr>
        <p:spPr bwMode="gray">
          <a:xfrm flipV="1">
            <a:off x="3071813" y="2268538"/>
            <a:ext cx="0" cy="579437"/>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55354" name="Line 1050"/>
          <p:cNvSpPr>
            <a:spLocks noChangeShapeType="1"/>
          </p:cNvSpPr>
          <p:nvPr/>
        </p:nvSpPr>
        <p:spPr bwMode="gray">
          <a:xfrm>
            <a:off x="3614738" y="2019300"/>
            <a:ext cx="674687"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55355" name="Rectangle 1051"/>
          <p:cNvSpPr>
            <a:spLocks noChangeArrowheads="1"/>
          </p:cNvSpPr>
          <p:nvPr/>
        </p:nvSpPr>
        <p:spPr bwMode="gray">
          <a:xfrm>
            <a:off x="1449388" y="5540375"/>
            <a:ext cx="876300" cy="301625"/>
          </a:xfrm>
          <a:prstGeom prst="rect">
            <a:avLst/>
          </a:prstGeom>
          <a:solidFill>
            <a:schemeClr val="tx2"/>
          </a:solidFill>
          <a:ln w="25400">
            <a:solidFill>
              <a:schemeClr val="tx1"/>
            </a:solidFill>
            <a:miter lim="800000"/>
            <a:headEnd/>
            <a:tailEnd/>
          </a:ln>
          <a:effectLst/>
        </p:spPr>
        <p:txBody>
          <a:bodyPr wrap="none" anchor="ctr"/>
          <a:lstStyle/>
          <a:p>
            <a:endParaRPr lang="en-IN"/>
          </a:p>
        </p:txBody>
      </p:sp>
      <p:sp>
        <p:nvSpPr>
          <p:cNvPr id="355356" name="Rectangle 1052"/>
          <p:cNvSpPr>
            <a:spLocks noChangeArrowheads="1"/>
          </p:cNvSpPr>
          <p:nvPr/>
        </p:nvSpPr>
        <p:spPr bwMode="gray">
          <a:xfrm>
            <a:off x="1374775" y="5202238"/>
            <a:ext cx="1065213" cy="312737"/>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latin typeface="Arial" pitchFamily="34" charset="0"/>
              </a:rPr>
              <a:t>r1</a:t>
            </a:r>
          </a:p>
        </p:txBody>
      </p:sp>
      <p:sp>
        <p:nvSpPr>
          <p:cNvPr id="355357" name="Rectangle 1053"/>
          <p:cNvSpPr>
            <a:spLocks noChangeArrowheads="1"/>
          </p:cNvSpPr>
          <p:nvPr/>
        </p:nvSpPr>
        <p:spPr bwMode="gray">
          <a:xfrm>
            <a:off x="1450975" y="5548313"/>
            <a:ext cx="884238" cy="312737"/>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solidFill>
                  <a:schemeClr val="bg1"/>
                </a:solidFill>
                <a:latin typeface="Arial" pitchFamily="34" charset="0"/>
              </a:rPr>
              <a:t>0x200</a:t>
            </a:r>
          </a:p>
        </p:txBody>
      </p:sp>
      <p:sp>
        <p:nvSpPr>
          <p:cNvPr id="355358" name="Rectangle 1054"/>
          <p:cNvSpPr>
            <a:spLocks noChangeArrowheads="1"/>
          </p:cNvSpPr>
          <p:nvPr/>
        </p:nvSpPr>
        <p:spPr bwMode="gray">
          <a:xfrm>
            <a:off x="457200" y="5180013"/>
            <a:ext cx="1065213" cy="754062"/>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latin typeface="Arial" pitchFamily="34" charset="0"/>
              </a:rPr>
              <a:t>Original</a:t>
            </a:r>
            <a:br>
              <a:rPr lang="en-US" sz="1600">
                <a:latin typeface="Arial" pitchFamily="34" charset="0"/>
              </a:rPr>
            </a:br>
            <a:r>
              <a:rPr lang="en-US" sz="1600">
                <a:latin typeface="Arial" pitchFamily="34" charset="0"/>
              </a:rPr>
              <a:t>Base</a:t>
            </a:r>
            <a:br>
              <a:rPr lang="en-US" sz="1600">
                <a:latin typeface="Arial" pitchFamily="34" charset="0"/>
              </a:rPr>
            </a:br>
            <a:r>
              <a:rPr lang="en-US" sz="1600">
                <a:latin typeface="Arial" pitchFamily="34" charset="0"/>
              </a:rPr>
              <a:t>Register</a:t>
            </a:r>
          </a:p>
        </p:txBody>
      </p:sp>
      <p:sp>
        <p:nvSpPr>
          <p:cNvPr id="355359" name="Line 1055"/>
          <p:cNvSpPr>
            <a:spLocks noChangeShapeType="1"/>
          </p:cNvSpPr>
          <p:nvPr/>
        </p:nvSpPr>
        <p:spPr bwMode="gray">
          <a:xfrm>
            <a:off x="2422525" y="5637213"/>
            <a:ext cx="1828800" cy="1587"/>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55360" name="Rectangle 1056"/>
          <p:cNvSpPr>
            <a:spLocks noChangeArrowheads="1"/>
          </p:cNvSpPr>
          <p:nvPr/>
        </p:nvSpPr>
        <p:spPr bwMode="gray">
          <a:xfrm>
            <a:off x="5029200" y="4886325"/>
            <a:ext cx="889000" cy="279400"/>
          </a:xfrm>
          <a:prstGeom prst="rect">
            <a:avLst/>
          </a:prstGeom>
          <a:solidFill>
            <a:srgbClr val="C0C0C0"/>
          </a:solidFill>
          <a:ln w="12700">
            <a:solidFill>
              <a:schemeClr val="tx1"/>
            </a:solidFill>
            <a:miter lim="800000"/>
            <a:headEnd/>
            <a:tailEnd/>
          </a:ln>
          <a:effectLst/>
        </p:spPr>
        <p:txBody>
          <a:bodyPr wrap="none" anchor="ctr"/>
          <a:lstStyle/>
          <a:p>
            <a:endParaRPr lang="en-IN"/>
          </a:p>
        </p:txBody>
      </p:sp>
      <p:sp>
        <p:nvSpPr>
          <p:cNvPr id="355361" name="Rectangle 1057"/>
          <p:cNvSpPr>
            <a:spLocks noChangeArrowheads="1"/>
          </p:cNvSpPr>
          <p:nvPr/>
        </p:nvSpPr>
        <p:spPr bwMode="gray">
          <a:xfrm>
            <a:off x="5029200" y="4602163"/>
            <a:ext cx="889000" cy="284162"/>
          </a:xfrm>
          <a:prstGeom prst="rect">
            <a:avLst/>
          </a:prstGeom>
          <a:solidFill>
            <a:srgbClr val="C0C0C0"/>
          </a:solidFill>
          <a:ln w="12700">
            <a:solidFill>
              <a:schemeClr val="tx1"/>
            </a:solidFill>
            <a:miter lim="800000"/>
            <a:headEnd/>
            <a:tailEnd/>
          </a:ln>
          <a:effectLst/>
        </p:spPr>
        <p:txBody>
          <a:bodyPr wrap="none" anchor="ctr"/>
          <a:lstStyle/>
          <a:p>
            <a:endParaRPr lang="en-IN"/>
          </a:p>
        </p:txBody>
      </p:sp>
      <p:sp>
        <p:nvSpPr>
          <p:cNvPr id="355362" name="Rectangle 1058"/>
          <p:cNvSpPr>
            <a:spLocks noChangeArrowheads="1"/>
          </p:cNvSpPr>
          <p:nvPr/>
        </p:nvSpPr>
        <p:spPr bwMode="gray">
          <a:xfrm>
            <a:off x="5029200" y="5432425"/>
            <a:ext cx="889000" cy="282575"/>
          </a:xfrm>
          <a:prstGeom prst="rect">
            <a:avLst/>
          </a:prstGeom>
          <a:noFill/>
          <a:ln w="12700">
            <a:solidFill>
              <a:schemeClr val="tx1"/>
            </a:solidFill>
            <a:miter lim="800000"/>
            <a:headEnd/>
            <a:tailEnd/>
          </a:ln>
          <a:effectLst/>
        </p:spPr>
        <p:txBody>
          <a:bodyPr wrap="none" anchor="ctr"/>
          <a:lstStyle/>
          <a:p>
            <a:endParaRPr lang="en-IN"/>
          </a:p>
        </p:txBody>
      </p:sp>
      <p:sp>
        <p:nvSpPr>
          <p:cNvPr id="355363" name="Rectangle 1059"/>
          <p:cNvSpPr>
            <a:spLocks noChangeArrowheads="1"/>
          </p:cNvSpPr>
          <p:nvPr/>
        </p:nvSpPr>
        <p:spPr bwMode="gray">
          <a:xfrm>
            <a:off x="5029200" y="5160963"/>
            <a:ext cx="889000" cy="284162"/>
          </a:xfrm>
          <a:prstGeom prst="rect">
            <a:avLst/>
          </a:prstGeom>
          <a:solidFill>
            <a:srgbClr val="C0C0C0"/>
          </a:solidFill>
          <a:ln w="12700">
            <a:solidFill>
              <a:schemeClr val="tx1"/>
            </a:solidFill>
            <a:miter lim="800000"/>
            <a:headEnd/>
            <a:tailEnd/>
          </a:ln>
          <a:effectLst/>
        </p:spPr>
        <p:txBody>
          <a:bodyPr wrap="none" anchor="ctr"/>
          <a:lstStyle/>
          <a:p>
            <a:endParaRPr lang="en-IN"/>
          </a:p>
        </p:txBody>
      </p:sp>
      <p:sp>
        <p:nvSpPr>
          <p:cNvPr id="355364" name="Rectangle 1060"/>
          <p:cNvSpPr>
            <a:spLocks noChangeArrowheads="1"/>
          </p:cNvSpPr>
          <p:nvPr/>
        </p:nvSpPr>
        <p:spPr bwMode="gray">
          <a:xfrm>
            <a:off x="4127500" y="5473700"/>
            <a:ext cx="893763" cy="284163"/>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b="0">
                <a:latin typeface="Arial" pitchFamily="34" charset="0"/>
              </a:rPr>
              <a:t>0x200</a:t>
            </a:r>
          </a:p>
        </p:txBody>
      </p:sp>
      <p:sp>
        <p:nvSpPr>
          <p:cNvPr id="355365" name="Rectangle 1061"/>
          <p:cNvSpPr>
            <a:spLocks noChangeArrowheads="1"/>
          </p:cNvSpPr>
          <p:nvPr/>
        </p:nvSpPr>
        <p:spPr bwMode="gray">
          <a:xfrm>
            <a:off x="6770688" y="5124450"/>
            <a:ext cx="877887" cy="301625"/>
          </a:xfrm>
          <a:prstGeom prst="rect">
            <a:avLst/>
          </a:prstGeom>
          <a:solidFill>
            <a:schemeClr val="tx2"/>
          </a:solidFill>
          <a:ln w="25400">
            <a:solidFill>
              <a:schemeClr val="tx1"/>
            </a:solidFill>
            <a:miter lim="800000"/>
            <a:headEnd/>
            <a:tailEnd/>
          </a:ln>
          <a:effectLst/>
        </p:spPr>
        <p:txBody>
          <a:bodyPr wrap="none" anchor="ctr"/>
          <a:lstStyle/>
          <a:p>
            <a:endParaRPr lang="en-IN"/>
          </a:p>
        </p:txBody>
      </p:sp>
      <p:sp>
        <p:nvSpPr>
          <p:cNvPr id="355366" name="Rectangle 1062"/>
          <p:cNvSpPr>
            <a:spLocks noChangeArrowheads="1"/>
          </p:cNvSpPr>
          <p:nvPr/>
        </p:nvSpPr>
        <p:spPr bwMode="gray">
          <a:xfrm>
            <a:off x="6696075" y="4784725"/>
            <a:ext cx="1065213" cy="312738"/>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latin typeface="Arial" pitchFamily="34" charset="0"/>
              </a:rPr>
              <a:t>r0</a:t>
            </a:r>
          </a:p>
        </p:txBody>
      </p:sp>
      <p:sp>
        <p:nvSpPr>
          <p:cNvPr id="355367" name="Rectangle 1063"/>
          <p:cNvSpPr>
            <a:spLocks noChangeArrowheads="1"/>
          </p:cNvSpPr>
          <p:nvPr/>
        </p:nvSpPr>
        <p:spPr bwMode="gray">
          <a:xfrm>
            <a:off x="6772275" y="5132388"/>
            <a:ext cx="884238" cy="312737"/>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solidFill>
                  <a:schemeClr val="bg1"/>
                </a:solidFill>
                <a:latin typeface="Arial" pitchFamily="34" charset="0"/>
              </a:rPr>
              <a:t>0x5</a:t>
            </a:r>
          </a:p>
        </p:txBody>
      </p:sp>
      <p:sp>
        <p:nvSpPr>
          <p:cNvPr id="355368" name="Rectangle 1064"/>
          <p:cNvSpPr>
            <a:spLocks noChangeArrowheads="1"/>
          </p:cNvSpPr>
          <p:nvPr/>
        </p:nvSpPr>
        <p:spPr bwMode="gray">
          <a:xfrm>
            <a:off x="7702550" y="4903788"/>
            <a:ext cx="1065213" cy="754062"/>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latin typeface="Arial" pitchFamily="34" charset="0"/>
              </a:rPr>
              <a:t>Source</a:t>
            </a:r>
            <a:br>
              <a:rPr lang="en-US" sz="1600">
                <a:latin typeface="Arial" pitchFamily="34" charset="0"/>
              </a:rPr>
            </a:br>
            <a:r>
              <a:rPr lang="en-US" sz="1600">
                <a:latin typeface="Arial" pitchFamily="34" charset="0"/>
              </a:rPr>
              <a:t>Register</a:t>
            </a:r>
            <a:br>
              <a:rPr lang="en-US" sz="1600">
                <a:latin typeface="Arial" pitchFamily="34" charset="0"/>
              </a:rPr>
            </a:br>
            <a:r>
              <a:rPr lang="en-US" sz="1600">
                <a:latin typeface="Arial" pitchFamily="34" charset="0"/>
              </a:rPr>
              <a:t>for STR</a:t>
            </a:r>
          </a:p>
        </p:txBody>
      </p:sp>
      <p:sp>
        <p:nvSpPr>
          <p:cNvPr id="355369" name="Line 1065"/>
          <p:cNvSpPr>
            <a:spLocks noChangeShapeType="1"/>
          </p:cNvSpPr>
          <p:nvPr/>
        </p:nvSpPr>
        <p:spPr bwMode="gray">
          <a:xfrm flipV="1">
            <a:off x="6011863" y="5257800"/>
            <a:ext cx="677862" cy="361950"/>
          </a:xfrm>
          <a:prstGeom prst="line">
            <a:avLst/>
          </a:prstGeom>
          <a:noFill/>
          <a:ln w="25400">
            <a:solidFill>
              <a:schemeClr val="tx1"/>
            </a:solidFill>
            <a:round/>
            <a:headEnd type="stealth" w="med" len="lg"/>
            <a:tailEnd type="none" w="sm" len="sm"/>
          </a:ln>
          <a:effectLst/>
        </p:spPr>
        <p:txBody>
          <a:bodyPr wrap="none" anchor="ctr"/>
          <a:lstStyle/>
          <a:p>
            <a:endParaRPr lang="en-IN"/>
          </a:p>
        </p:txBody>
      </p:sp>
      <p:sp>
        <p:nvSpPr>
          <p:cNvPr id="355370" name="Rectangle 1066"/>
          <p:cNvSpPr>
            <a:spLocks noChangeArrowheads="1"/>
          </p:cNvSpPr>
          <p:nvPr/>
        </p:nvSpPr>
        <p:spPr bwMode="gray">
          <a:xfrm>
            <a:off x="2960688" y="4591050"/>
            <a:ext cx="879475" cy="303213"/>
          </a:xfrm>
          <a:prstGeom prst="rect">
            <a:avLst/>
          </a:prstGeom>
          <a:solidFill>
            <a:schemeClr val="tx2"/>
          </a:solidFill>
          <a:ln w="25400">
            <a:solidFill>
              <a:schemeClr val="tx1"/>
            </a:solidFill>
            <a:miter lim="800000"/>
            <a:headEnd/>
            <a:tailEnd/>
          </a:ln>
          <a:effectLst/>
        </p:spPr>
        <p:txBody>
          <a:bodyPr wrap="none" anchor="ctr"/>
          <a:lstStyle/>
          <a:p>
            <a:endParaRPr lang="en-IN"/>
          </a:p>
        </p:txBody>
      </p:sp>
      <p:sp>
        <p:nvSpPr>
          <p:cNvPr id="355371" name="Rectangle 1067"/>
          <p:cNvSpPr>
            <a:spLocks noChangeArrowheads="1"/>
          </p:cNvSpPr>
          <p:nvPr/>
        </p:nvSpPr>
        <p:spPr bwMode="gray">
          <a:xfrm>
            <a:off x="2867025" y="4251325"/>
            <a:ext cx="1066800" cy="312738"/>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latin typeface="Arial" pitchFamily="34" charset="0"/>
              </a:rPr>
              <a:t>Offset</a:t>
            </a:r>
          </a:p>
        </p:txBody>
      </p:sp>
      <p:sp>
        <p:nvSpPr>
          <p:cNvPr id="355372" name="Rectangle 1068"/>
          <p:cNvSpPr>
            <a:spLocks noChangeArrowheads="1"/>
          </p:cNvSpPr>
          <p:nvPr/>
        </p:nvSpPr>
        <p:spPr bwMode="gray">
          <a:xfrm>
            <a:off x="2981325" y="4600575"/>
            <a:ext cx="885825" cy="312738"/>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a:solidFill>
                  <a:schemeClr val="bg1"/>
                </a:solidFill>
                <a:latin typeface="Arial" pitchFamily="34" charset="0"/>
              </a:rPr>
              <a:t>12</a:t>
            </a:r>
          </a:p>
        </p:txBody>
      </p:sp>
      <p:sp>
        <p:nvSpPr>
          <p:cNvPr id="355373" name="Rectangle 1069"/>
          <p:cNvSpPr>
            <a:spLocks noChangeArrowheads="1"/>
          </p:cNvSpPr>
          <p:nvPr/>
        </p:nvSpPr>
        <p:spPr bwMode="gray">
          <a:xfrm>
            <a:off x="4117975" y="4637088"/>
            <a:ext cx="893763" cy="284162"/>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b="0">
                <a:latin typeface="Arial" pitchFamily="34" charset="0"/>
              </a:rPr>
              <a:t>0x20c</a:t>
            </a:r>
          </a:p>
        </p:txBody>
      </p:sp>
      <p:sp>
        <p:nvSpPr>
          <p:cNvPr id="355374" name="Line 1070"/>
          <p:cNvSpPr>
            <a:spLocks noChangeShapeType="1"/>
          </p:cNvSpPr>
          <p:nvPr/>
        </p:nvSpPr>
        <p:spPr bwMode="gray">
          <a:xfrm flipV="1">
            <a:off x="3413125" y="5029200"/>
            <a:ext cx="0" cy="60960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55375" name="Rectangle 1071"/>
          <p:cNvSpPr>
            <a:spLocks noChangeArrowheads="1"/>
          </p:cNvSpPr>
          <p:nvPr/>
        </p:nvSpPr>
        <p:spPr bwMode="gray">
          <a:xfrm>
            <a:off x="1452563" y="4537075"/>
            <a:ext cx="889000" cy="315913"/>
          </a:xfrm>
          <a:prstGeom prst="rect">
            <a:avLst/>
          </a:prstGeom>
          <a:solidFill>
            <a:schemeClr val="folHlink"/>
          </a:solidFill>
          <a:ln w="12700">
            <a:solidFill>
              <a:schemeClr val="tx1"/>
            </a:solidFill>
            <a:miter lim="800000"/>
            <a:headEnd/>
            <a:tailEnd/>
          </a:ln>
          <a:effectLst/>
        </p:spPr>
        <p:txBody>
          <a:bodyPr wrap="none" anchor="ctr"/>
          <a:lstStyle/>
          <a:p>
            <a:endParaRPr lang="en-IN"/>
          </a:p>
        </p:txBody>
      </p:sp>
      <p:sp>
        <p:nvSpPr>
          <p:cNvPr id="355376" name="Rectangle 1072"/>
          <p:cNvSpPr>
            <a:spLocks noChangeArrowheads="1"/>
          </p:cNvSpPr>
          <p:nvPr/>
        </p:nvSpPr>
        <p:spPr bwMode="gray">
          <a:xfrm>
            <a:off x="1379538" y="4216400"/>
            <a:ext cx="1074737" cy="312738"/>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i="1">
                <a:latin typeface="Arial" pitchFamily="34" charset="0"/>
              </a:rPr>
              <a:t>r1</a:t>
            </a:r>
            <a:endParaRPr lang="en-US" sz="1600" b="0" i="1">
              <a:latin typeface="Arial" pitchFamily="34" charset="0"/>
            </a:endParaRPr>
          </a:p>
        </p:txBody>
      </p:sp>
      <p:sp>
        <p:nvSpPr>
          <p:cNvPr id="355377" name="Rectangle 1073"/>
          <p:cNvSpPr>
            <a:spLocks noChangeArrowheads="1"/>
          </p:cNvSpPr>
          <p:nvPr/>
        </p:nvSpPr>
        <p:spPr bwMode="gray">
          <a:xfrm>
            <a:off x="1455738" y="4549775"/>
            <a:ext cx="892175" cy="312738"/>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b="0" i="1">
                <a:solidFill>
                  <a:schemeClr val="bg1"/>
                </a:solidFill>
                <a:latin typeface="Arial" pitchFamily="34" charset="0"/>
              </a:rPr>
              <a:t>0x20c</a:t>
            </a:r>
            <a:endParaRPr lang="en-US" sz="1600" i="1">
              <a:latin typeface="Arial" pitchFamily="34" charset="0"/>
            </a:endParaRPr>
          </a:p>
        </p:txBody>
      </p:sp>
      <p:sp>
        <p:nvSpPr>
          <p:cNvPr id="355378" name="Rectangle 1074"/>
          <p:cNvSpPr>
            <a:spLocks noChangeArrowheads="1"/>
          </p:cNvSpPr>
          <p:nvPr/>
        </p:nvSpPr>
        <p:spPr bwMode="gray">
          <a:xfrm>
            <a:off x="342900" y="4302125"/>
            <a:ext cx="1303338" cy="754063"/>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1600" b="0" i="1">
                <a:latin typeface="Arial" pitchFamily="34" charset="0"/>
              </a:rPr>
              <a:t>Updated</a:t>
            </a:r>
            <a:br>
              <a:rPr lang="en-US" sz="1600" b="0" i="1">
                <a:latin typeface="Arial" pitchFamily="34" charset="0"/>
              </a:rPr>
            </a:br>
            <a:r>
              <a:rPr lang="en-US" sz="1600" b="0" i="1">
                <a:latin typeface="Arial" pitchFamily="34" charset="0"/>
              </a:rPr>
              <a:t>Base</a:t>
            </a:r>
            <a:br>
              <a:rPr lang="en-US" sz="1600" b="0" i="1">
                <a:latin typeface="Arial" pitchFamily="34" charset="0"/>
              </a:rPr>
            </a:br>
            <a:r>
              <a:rPr lang="en-US" sz="1600" b="0" i="1">
                <a:latin typeface="Arial" pitchFamily="34" charset="0"/>
              </a:rPr>
              <a:t>Register</a:t>
            </a:r>
          </a:p>
        </p:txBody>
      </p:sp>
      <p:sp>
        <p:nvSpPr>
          <p:cNvPr id="355379" name="Line 1075"/>
          <p:cNvSpPr>
            <a:spLocks noChangeShapeType="1"/>
          </p:cNvSpPr>
          <p:nvPr/>
        </p:nvSpPr>
        <p:spPr bwMode="gray">
          <a:xfrm flipH="1">
            <a:off x="2425700" y="4725988"/>
            <a:ext cx="469900"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355380" name="Line 1076"/>
          <p:cNvSpPr>
            <a:spLocks noChangeShapeType="1"/>
          </p:cNvSpPr>
          <p:nvPr/>
        </p:nvSpPr>
        <p:spPr bwMode="gray">
          <a:xfrm>
            <a:off x="5453063" y="3973513"/>
            <a:ext cx="0" cy="541337"/>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355381" name="Line 1077"/>
          <p:cNvSpPr>
            <a:spLocks noChangeShapeType="1"/>
          </p:cNvSpPr>
          <p:nvPr/>
        </p:nvSpPr>
        <p:spPr bwMode="gray">
          <a:xfrm>
            <a:off x="5453063" y="5726113"/>
            <a:ext cx="0" cy="541337"/>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355382" name="Line 1078"/>
          <p:cNvSpPr>
            <a:spLocks noChangeShapeType="1"/>
          </p:cNvSpPr>
          <p:nvPr/>
        </p:nvSpPr>
        <p:spPr bwMode="gray">
          <a:xfrm>
            <a:off x="228600" y="3733800"/>
            <a:ext cx="8534400" cy="0"/>
          </a:xfrm>
          <a:prstGeom prst="line">
            <a:avLst/>
          </a:prstGeom>
          <a:noFill/>
          <a:ln w="50800">
            <a:solidFill>
              <a:schemeClr val="tx2"/>
            </a:solidFill>
            <a:round/>
            <a:headEnd type="none" w="sm" len="sm"/>
            <a:tailEnd type="none" w="sm" len="sm"/>
          </a:ln>
          <a:effectLst/>
        </p:spPr>
        <p:txBody>
          <a:bodyPr wrap="none" anchor="ctr"/>
          <a:lstStyle/>
          <a:p>
            <a:endParaRPr lang="en-IN"/>
          </a:p>
        </p:txBody>
      </p:sp>
      <p:sp>
        <p:nvSpPr>
          <p:cNvPr id="355383" name="Rectangle 1079"/>
          <p:cNvSpPr>
            <a:spLocks noChangeArrowheads="1"/>
          </p:cNvSpPr>
          <p:nvPr/>
        </p:nvSpPr>
        <p:spPr bwMode="gray">
          <a:xfrm>
            <a:off x="153988" y="3298825"/>
            <a:ext cx="4202112" cy="352425"/>
          </a:xfrm>
          <a:prstGeom prst="rect">
            <a:avLst/>
          </a:prstGeom>
          <a:noFill/>
          <a:ln w="9525">
            <a:noFill/>
            <a:miter lim="800000"/>
            <a:headEnd/>
            <a:tailEnd/>
          </a:ln>
          <a:effectLst/>
        </p:spPr>
        <p:txBody>
          <a:bodyPr wrap="none" lIns="92075" tIns="46038" rIns="92075" bIns="46038">
            <a:spAutoFit/>
          </a:bodyPr>
          <a:lstStyle/>
          <a:p>
            <a:pPr>
              <a:lnSpc>
                <a:spcPct val="90000"/>
              </a:lnSpc>
              <a:spcBef>
                <a:spcPct val="30000"/>
              </a:spcBef>
            </a:pPr>
            <a:r>
              <a:rPr lang="en-US" sz="1600">
                <a:latin typeface="Arial" pitchFamily="34" charset="0"/>
              </a:rPr>
              <a:t>Auto-update form:</a:t>
            </a:r>
            <a:r>
              <a:rPr lang="en-US" sz="1900">
                <a:solidFill>
                  <a:schemeClr val="hlink"/>
                </a:solidFill>
                <a:latin typeface="Times New Roman" pitchFamily="18" charset="0"/>
              </a:rPr>
              <a:t> </a:t>
            </a:r>
            <a:r>
              <a:rPr lang="en-US" sz="1800">
                <a:solidFill>
                  <a:schemeClr val="hlink"/>
                </a:solidFill>
              </a:rPr>
              <a:t>STR r0,[r1,#12]!</a:t>
            </a:r>
            <a:endParaRPr lang="en-US" sz="1900" b="0">
              <a:solidFill>
                <a:schemeClr val="hlink"/>
              </a:solidFill>
              <a:latin typeface="Times New Roman" pitchFamily="18" charset="0"/>
            </a:endParaRPr>
          </a:p>
        </p:txBody>
      </p:sp>
      <p:sp>
        <p:nvSpPr>
          <p:cNvPr id="355384" name="Rectangle 1080"/>
          <p:cNvSpPr>
            <a:spLocks noGrp="1" noChangeArrowheads="1"/>
          </p:cNvSpPr>
          <p:nvPr>
            <p:ph type="title"/>
          </p:nvPr>
        </p:nvSpPr>
        <p:spPr/>
        <p:txBody>
          <a:bodyPr/>
          <a:lstStyle/>
          <a:p>
            <a:r>
              <a:rPr lang="en-US"/>
              <a:t>Pre or Post Indexed Addressing?</a:t>
            </a:r>
          </a:p>
        </p:txBody>
      </p:sp>
      <p:sp>
        <p:nvSpPr>
          <p:cNvPr id="355385" name="Rectangle 1081"/>
          <p:cNvSpPr>
            <a:spLocks noGrp="1" noChangeArrowheads="1"/>
          </p:cNvSpPr>
          <p:nvPr>
            <p:ph idx="1"/>
          </p:nvPr>
        </p:nvSpPr>
        <p:spPr bwMode="gray">
          <a:xfrm>
            <a:off x="304800" y="1143000"/>
            <a:ext cx="4572000" cy="393700"/>
          </a:xfrm>
        </p:spPr>
        <p:txBody>
          <a:bodyPr anchor="t">
            <a:normAutofit fontScale="77500" lnSpcReduction="20000"/>
          </a:bodyPr>
          <a:lstStyle/>
          <a:p>
            <a:pPr>
              <a:lnSpc>
                <a:spcPct val="90000"/>
              </a:lnSpc>
            </a:pPr>
            <a:r>
              <a:rPr lang="en-US" dirty="0">
                <a:solidFill>
                  <a:schemeClr val="bg2"/>
                </a:solidFill>
              </a:rPr>
              <a:t> </a:t>
            </a:r>
            <a:r>
              <a:rPr lang="en-US" dirty="0">
                <a:solidFill>
                  <a:srgbClr val="FF0000"/>
                </a:solidFill>
              </a:rPr>
              <a:t>Pre-indexed: </a:t>
            </a:r>
            <a:r>
              <a:rPr lang="en-US" sz="2000" dirty="0">
                <a:solidFill>
                  <a:srgbClr val="FF0000"/>
                </a:solidFill>
                <a:latin typeface="Courier New" pitchFamily="49" charset="0"/>
              </a:rPr>
              <a:t>STR r0,[r1,#12]</a:t>
            </a:r>
            <a:endParaRPr lang="en-GB" dirty="0">
              <a:solidFill>
                <a:srgbClr val="FF0000"/>
              </a:solidFill>
            </a:endParaRPr>
          </a:p>
        </p:txBody>
      </p:sp>
      <p:sp>
        <p:nvSpPr>
          <p:cNvPr id="355386" name="Rectangle 1082"/>
          <p:cNvSpPr>
            <a:spLocks noChangeArrowheads="1"/>
          </p:cNvSpPr>
          <p:nvPr/>
        </p:nvSpPr>
        <p:spPr bwMode="gray">
          <a:xfrm>
            <a:off x="304800" y="3797300"/>
            <a:ext cx="4572000" cy="393700"/>
          </a:xfrm>
          <a:prstGeom prst="rect">
            <a:avLst/>
          </a:prstGeom>
          <a:noFill/>
          <a:ln w="9525">
            <a:noFill/>
            <a:miter lim="800000"/>
            <a:headEnd/>
            <a:tailEnd/>
          </a:ln>
          <a:effectLst/>
        </p:spPr>
        <p:txBody>
          <a:bodyPr/>
          <a:lstStyle/>
          <a:p>
            <a:pPr marL="342900" indent="-342900">
              <a:spcBef>
                <a:spcPct val="50000"/>
              </a:spcBef>
              <a:buClr>
                <a:schemeClr val="bg2"/>
              </a:buClr>
              <a:buSzPct val="80000"/>
              <a:buFont typeface="Wingdings" pitchFamily="2" charset="2"/>
              <a:buChar char="n"/>
            </a:pPr>
            <a:r>
              <a:rPr lang="en-US" sz="1800" dirty="0">
                <a:solidFill>
                  <a:schemeClr val="bg2"/>
                </a:solidFill>
                <a:latin typeface="Arial" pitchFamily="34" charset="0"/>
              </a:rPr>
              <a:t> </a:t>
            </a:r>
            <a:r>
              <a:rPr lang="en-US" sz="1800" dirty="0">
                <a:solidFill>
                  <a:srgbClr val="FF0000"/>
                </a:solidFill>
                <a:latin typeface="Arial" pitchFamily="34" charset="0"/>
              </a:rPr>
              <a:t>Post-indexed: </a:t>
            </a:r>
            <a:r>
              <a:rPr lang="en-US" sz="2000" dirty="0">
                <a:solidFill>
                  <a:srgbClr val="FF0000"/>
                </a:solidFill>
              </a:rPr>
              <a:t>STR r0,[r1],#12</a:t>
            </a:r>
            <a:endParaRPr lang="en-GB" sz="2000" dirty="0">
              <a:solidFill>
                <a:srgbClr val="FF0000"/>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1026"/>
          <p:cNvSpPr>
            <a:spLocks noGrp="1" noChangeArrowheads="1"/>
          </p:cNvSpPr>
          <p:nvPr>
            <p:ph type="title"/>
          </p:nvPr>
        </p:nvSpPr>
        <p:spPr/>
        <p:txBody>
          <a:bodyPr/>
          <a:lstStyle/>
          <a:p>
            <a:r>
              <a:rPr lang="en-US"/>
              <a:t>LDM / STM operation</a:t>
            </a:r>
          </a:p>
        </p:txBody>
      </p:sp>
      <p:sp>
        <p:nvSpPr>
          <p:cNvPr id="361475" name="Rectangle 1027"/>
          <p:cNvSpPr>
            <a:spLocks noGrp="1" noChangeArrowheads="1"/>
          </p:cNvSpPr>
          <p:nvPr>
            <p:ph idx="1"/>
          </p:nvPr>
        </p:nvSpPr>
        <p:spPr>
          <a:xfrm>
            <a:off x="533400" y="1143000"/>
            <a:ext cx="8305800" cy="2362200"/>
          </a:xfrm>
        </p:spPr>
        <p:txBody>
          <a:bodyPr>
            <a:normAutofit fontScale="70000" lnSpcReduction="20000"/>
          </a:bodyPr>
          <a:lstStyle/>
          <a:p>
            <a:r>
              <a:rPr lang="en-US"/>
              <a:t>Syntax:</a:t>
            </a:r>
          </a:p>
          <a:p>
            <a:pPr lvl="1">
              <a:buFont typeface="Wingdings" pitchFamily="2" charset="2"/>
              <a:buNone/>
            </a:pPr>
            <a:r>
              <a:rPr lang="en-US" sz="1800" b="1">
                <a:solidFill>
                  <a:schemeClr val="bg2"/>
                </a:solidFill>
                <a:latin typeface="Courier New" pitchFamily="49" charset="0"/>
              </a:rPr>
              <a:t>&lt;LDM|STM&gt;</a:t>
            </a:r>
            <a:r>
              <a:rPr lang="en-US"/>
              <a:t>{&lt;cond&gt;}&lt;addressing_mode&gt; Rb{!}, &lt;register list&gt;</a:t>
            </a:r>
          </a:p>
          <a:p>
            <a:r>
              <a:rPr lang="en-US"/>
              <a:t>4 addressing modes:</a:t>
            </a:r>
          </a:p>
          <a:p>
            <a:pPr lvl="1">
              <a:buFont typeface="Wingdings" pitchFamily="2" charset="2"/>
              <a:buNone/>
            </a:pPr>
            <a:r>
              <a:rPr lang="en-US" b="1"/>
              <a:t> </a:t>
            </a:r>
            <a:r>
              <a:rPr lang="en-US" b="1">
                <a:solidFill>
                  <a:schemeClr val="bg2"/>
                </a:solidFill>
                <a:latin typeface="Courier New" pitchFamily="49" charset="0"/>
              </a:rPr>
              <a:t>LDMIA</a:t>
            </a:r>
            <a:r>
              <a:rPr lang="en-US" b="1">
                <a:solidFill>
                  <a:schemeClr val="bg2"/>
                </a:solidFill>
              </a:rPr>
              <a:t> / </a:t>
            </a:r>
            <a:r>
              <a:rPr lang="en-US" b="1">
                <a:solidFill>
                  <a:schemeClr val="bg2"/>
                </a:solidFill>
                <a:latin typeface="Courier New" pitchFamily="49" charset="0"/>
              </a:rPr>
              <a:t>STMIA</a:t>
            </a:r>
            <a:r>
              <a:rPr lang="en-US"/>
              <a:t>	increment after</a:t>
            </a:r>
          </a:p>
          <a:p>
            <a:pPr lvl="1">
              <a:buFont typeface="Wingdings" pitchFamily="2" charset="2"/>
              <a:buNone/>
            </a:pPr>
            <a:r>
              <a:rPr lang="en-US"/>
              <a:t> </a:t>
            </a:r>
            <a:r>
              <a:rPr lang="en-US" b="1">
                <a:solidFill>
                  <a:schemeClr val="bg2"/>
                </a:solidFill>
                <a:latin typeface="Courier New" pitchFamily="49" charset="0"/>
              </a:rPr>
              <a:t>LDMIB</a:t>
            </a:r>
            <a:r>
              <a:rPr lang="en-US" b="1">
                <a:solidFill>
                  <a:schemeClr val="bg2"/>
                </a:solidFill>
              </a:rPr>
              <a:t> / </a:t>
            </a:r>
            <a:r>
              <a:rPr lang="en-US" b="1">
                <a:solidFill>
                  <a:schemeClr val="bg2"/>
                </a:solidFill>
                <a:latin typeface="Courier New" pitchFamily="49" charset="0"/>
              </a:rPr>
              <a:t>STMIB</a:t>
            </a:r>
            <a:r>
              <a:rPr lang="en-US"/>
              <a:t>	increment before</a:t>
            </a:r>
          </a:p>
          <a:p>
            <a:pPr lvl="1">
              <a:buFont typeface="Wingdings" pitchFamily="2" charset="2"/>
              <a:buNone/>
            </a:pPr>
            <a:r>
              <a:rPr lang="en-US"/>
              <a:t> </a:t>
            </a:r>
            <a:r>
              <a:rPr lang="en-US" b="1">
                <a:solidFill>
                  <a:schemeClr val="bg2"/>
                </a:solidFill>
                <a:latin typeface="Courier New" pitchFamily="49" charset="0"/>
              </a:rPr>
              <a:t>LDMDA</a:t>
            </a:r>
            <a:r>
              <a:rPr lang="en-US" b="1">
                <a:solidFill>
                  <a:schemeClr val="bg2"/>
                </a:solidFill>
              </a:rPr>
              <a:t> / </a:t>
            </a:r>
            <a:r>
              <a:rPr lang="en-US" b="1">
                <a:solidFill>
                  <a:schemeClr val="bg2"/>
                </a:solidFill>
                <a:latin typeface="Courier New" pitchFamily="49" charset="0"/>
              </a:rPr>
              <a:t>STMDA</a:t>
            </a:r>
            <a:r>
              <a:rPr lang="en-US"/>
              <a:t>	decrement after</a:t>
            </a:r>
          </a:p>
          <a:p>
            <a:pPr lvl="1">
              <a:buFont typeface="Wingdings" pitchFamily="2" charset="2"/>
              <a:buNone/>
            </a:pPr>
            <a:r>
              <a:rPr lang="en-US"/>
              <a:t> </a:t>
            </a:r>
            <a:r>
              <a:rPr lang="en-US" b="1">
                <a:solidFill>
                  <a:schemeClr val="bg2"/>
                </a:solidFill>
                <a:latin typeface="Courier New" pitchFamily="49" charset="0"/>
              </a:rPr>
              <a:t>LDMDB</a:t>
            </a:r>
            <a:r>
              <a:rPr lang="en-US" b="1">
                <a:solidFill>
                  <a:schemeClr val="bg2"/>
                </a:solidFill>
              </a:rPr>
              <a:t> / </a:t>
            </a:r>
            <a:r>
              <a:rPr lang="en-US" b="1">
                <a:solidFill>
                  <a:schemeClr val="bg2"/>
                </a:solidFill>
                <a:latin typeface="Courier New" pitchFamily="49" charset="0"/>
              </a:rPr>
              <a:t>STMDB</a:t>
            </a:r>
            <a:r>
              <a:rPr lang="en-US"/>
              <a:t>	decrement before</a:t>
            </a:r>
          </a:p>
        </p:txBody>
      </p:sp>
      <p:sp>
        <p:nvSpPr>
          <p:cNvPr id="361476" name="Oval 1028"/>
          <p:cNvSpPr>
            <a:spLocks noChangeArrowheads="1"/>
          </p:cNvSpPr>
          <p:nvPr/>
        </p:nvSpPr>
        <p:spPr bwMode="auto">
          <a:xfrm>
            <a:off x="3429000" y="4800600"/>
            <a:ext cx="457200" cy="304800"/>
          </a:xfrm>
          <a:prstGeom prst="ellipse">
            <a:avLst/>
          </a:prstGeom>
          <a:solidFill>
            <a:schemeClr val="folHlink"/>
          </a:solidFill>
          <a:ln w="12700">
            <a:solidFill>
              <a:schemeClr val="tx1"/>
            </a:solidFill>
            <a:round/>
            <a:headEnd/>
            <a:tailEnd/>
          </a:ln>
          <a:effectLst/>
        </p:spPr>
        <p:txBody>
          <a:bodyPr wrap="none" anchor="ctr"/>
          <a:lstStyle/>
          <a:p>
            <a:endParaRPr lang="en-IN"/>
          </a:p>
        </p:txBody>
      </p:sp>
      <p:sp>
        <p:nvSpPr>
          <p:cNvPr id="361477" name="Rectangle 1029"/>
          <p:cNvSpPr>
            <a:spLocks noChangeArrowheads="1"/>
          </p:cNvSpPr>
          <p:nvPr/>
        </p:nvSpPr>
        <p:spPr bwMode="gray">
          <a:xfrm>
            <a:off x="4343400" y="4191000"/>
            <a:ext cx="533400" cy="914400"/>
          </a:xfrm>
          <a:prstGeom prst="rect">
            <a:avLst/>
          </a:prstGeom>
          <a:solidFill>
            <a:schemeClr val="tx2"/>
          </a:solidFill>
          <a:ln w="12700">
            <a:solidFill>
              <a:schemeClr val="tx1"/>
            </a:solidFill>
            <a:miter lim="800000"/>
            <a:headEnd/>
            <a:tailEnd/>
          </a:ln>
          <a:effectLst/>
        </p:spPr>
        <p:txBody>
          <a:bodyPr wrap="none" anchor="ctr"/>
          <a:lstStyle/>
          <a:p>
            <a:endParaRPr lang="en-IN"/>
          </a:p>
        </p:txBody>
      </p:sp>
      <p:sp>
        <p:nvSpPr>
          <p:cNvPr id="361478" name="Line 1030"/>
          <p:cNvSpPr>
            <a:spLocks noChangeShapeType="1"/>
          </p:cNvSpPr>
          <p:nvPr/>
        </p:nvSpPr>
        <p:spPr bwMode="gray">
          <a:xfrm>
            <a:off x="4343400" y="3733800"/>
            <a:ext cx="0" cy="2362200"/>
          </a:xfrm>
          <a:prstGeom prst="line">
            <a:avLst/>
          </a:prstGeom>
          <a:noFill/>
          <a:ln w="12700">
            <a:solidFill>
              <a:schemeClr val="tx1"/>
            </a:solidFill>
            <a:round/>
            <a:headEnd/>
            <a:tailEnd/>
          </a:ln>
          <a:effectLst/>
        </p:spPr>
        <p:txBody>
          <a:bodyPr wrap="none" anchor="ctr"/>
          <a:lstStyle/>
          <a:p>
            <a:endParaRPr lang="en-IN"/>
          </a:p>
        </p:txBody>
      </p:sp>
      <p:sp>
        <p:nvSpPr>
          <p:cNvPr id="361479" name="Line 1031"/>
          <p:cNvSpPr>
            <a:spLocks noChangeShapeType="1"/>
          </p:cNvSpPr>
          <p:nvPr/>
        </p:nvSpPr>
        <p:spPr bwMode="gray">
          <a:xfrm>
            <a:off x="4876800" y="3733800"/>
            <a:ext cx="0" cy="2362200"/>
          </a:xfrm>
          <a:prstGeom prst="line">
            <a:avLst/>
          </a:prstGeom>
          <a:noFill/>
          <a:ln w="12700">
            <a:solidFill>
              <a:schemeClr val="tx1"/>
            </a:solidFill>
            <a:round/>
            <a:headEnd/>
            <a:tailEnd/>
          </a:ln>
          <a:effectLst/>
        </p:spPr>
        <p:txBody>
          <a:bodyPr wrap="none" anchor="ctr"/>
          <a:lstStyle/>
          <a:p>
            <a:endParaRPr lang="en-IN"/>
          </a:p>
        </p:txBody>
      </p:sp>
      <p:sp>
        <p:nvSpPr>
          <p:cNvPr id="361480" name="Line 1032"/>
          <p:cNvSpPr>
            <a:spLocks noChangeShapeType="1"/>
          </p:cNvSpPr>
          <p:nvPr/>
        </p:nvSpPr>
        <p:spPr bwMode="gray">
          <a:xfrm>
            <a:off x="4343400" y="4800600"/>
            <a:ext cx="533400" cy="0"/>
          </a:xfrm>
          <a:prstGeom prst="line">
            <a:avLst/>
          </a:prstGeom>
          <a:noFill/>
          <a:ln w="12700">
            <a:solidFill>
              <a:schemeClr val="tx1"/>
            </a:solidFill>
            <a:round/>
            <a:headEnd/>
            <a:tailEnd/>
          </a:ln>
          <a:effectLst/>
        </p:spPr>
        <p:txBody>
          <a:bodyPr wrap="none" anchor="ctr"/>
          <a:lstStyle/>
          <a:p>
            <a:endParaRPr lang="en-IN"/>
          </a:p>
        </p:txBody>
      </p:sp>
      <p:sp>
        <p:nvSpPr>
          <p:cNvPr id="361481" name="Line 1033"/>
          <p:cNvSpPr>
            <a:spLocks noChangeShapeType="1"/>
          </p:cNvSpPr>
          <p:nvPr/>
        </p:nvSpPr>
        <p:spPr bwMode="gray">
          <a:xfrm>
            <a:off x="4343400" y="5105400"/>
            <a:ext cx="533400" cy="0"/>
          </a:xfrm>
          <a:prstGeom prst="line">
            <a:avLst/>
          </a:prstGeom>
          <a:noFill/>
          <a:ln w="12700">
            <a:solidFill>
              <a:schemeClr val="tx1"/>
            </a:solidFill>
            <a:round/>
            <a:headEnd/>
            <a:tailEnd/>
          </a:ln>
          <a:effectLst/>
        </p:spPr>
        <p:txBody>
          <a:bodyPr wrap="none" anchor="ctr"/>
          <a:lstStyle/>
          <a:p>
            <a:endParaRPr lang="en-IN"/>
          </a:p>
        </p:txBody>
      </p:sp>
      <p:sp>
        <p:nvSpPr>
          <p:cNvPr id="361482" name="Line 1034"/>
          <p:cNvSpPr>
            <a:spLocks noChangeShapeType="1"/>
          </p:cNvSpPr>
          <p:nvPr/>
        </p:nvSpPr>
        <p:spPr bwMode="gray">
          <a:xfrm>
            <a:off x="4343400" y="4191000"/>
            <a:ext cx="533400" cy="0"/>
          </a:xfrm>
          <a:prstGeom prst="line">
            <a:avLst/>
          </a:prstGeom>
          <a:noFill/>
          <a:ln w="12700">
            <a:solidFill>
              <a:schemeClr val="tx1"/>
            </a:solidFill>
            <a:round/>
            <a:headEnd/>
            <a:tailEnd/>
          </a:ln>
          <a:effectLst/>
        </p:spPr>
        <p:txBody>
          <a:bodyPr wrap="none" anchor="ctr"/>
          <a:lstStyle/>
          <a:p>
            <a:endParaRPr lang="en-IN"/>
          </a:p>
        </p:txBody>
      </p:sp>
      <p:sp>
        <p:nvSpPr>
          <p:cNvPr id="361483" name="Line 1035"/>
          <p:cNvSpPr>
            <a:spLocks noChangeShapeType="1"/>
          </p:cNvSpPr>
          <p:nvPr/>
        </p:nvSpPr>
        <p:spPr bwMode="gray">
          <a:xfrm>
            <a:off x="4343400" y="4495800"/>
            <a:ext cx="533400" cy="0"/>
          </a:xfrm>
          <a:prstGeom prst="line">
            <a:avLst/>
          </a:prstGeom>
          <a:noFill/>
          <a:ln w="12700">
            <a:solidFill>
              <a:schemeClr val="tx1"/>
            </a:solidFill>
            <a:round/>
            <a:headEnd/>
            <a:tailEnd/>
          </a:ln>
          <a:effectLst/>
        </p:spPr>
        <p:txBody>
          <a:bodyPr wrap="none" anchor="ctr"/>
          <a:lstStyle/>
          <a:p>
            <a:endParaRPr lang="en-IN"/>
          </a:p>
        </p:txBody>
      </p:sp>
      <p:sp>
        <p:nvSpPr>
          <p:cNvPr id="361484" name="Line 1036"/>
          <p:cNvSpPr>
            <a:spLocks noChangeShapeType="1"/>
          </p:cNvSpPr>
          <p:nvPr/>
        </p:nvSpPr>
        <p:spPr bwMode="gray">
          <a:xfrm>
            <a:off x="4343400" y="5715000"/>
            <a:ext cx="533400" cy="0"/>
          </a:xfrm>
          <a:prstGeom prst="line">
            <a:avLst/>
          </a:prstGeom>
          <a:noFill/>
          <a:ln w="12700">
            <a:solidFill>
              <a:schemeClr val="tx1"/>
            </a:solidFill>
            <a:round/>
            <a:headEnd/>
            <a:tailEnd/>
          </a:ln>
          <a:effectLst/>
        </p:spPr>
        <p:txBody>
          <a:bodyPr wrap="none" anchor="ctr"/>
          <a:lstStyle/>
          <a:p>
            <a:endParaRPr lang="en-IN"/>
          </a:p>
        </p:txBody>
      </p:sp>
      <p:sp>
        <p:nvSpPr>
          <p:cNvPr id="361485" name="Line 1037"/>
          <p:cNvSpPr>
            <a:spLocks noChangeShapeType="1"/>
          </p:cNvSpPr>
          <p:nvPr/>
        </p:nvSpPr>
        <p:spPr bwMode="gray">
          <a:xfrm>
            <a:off x="4343400" y="3886200"/>
            <a:ext cx="533400" cy="0"/>
          </a:xfrm>
          <a:prstGeom prst="line">
            <a:avLst/>
          </a:prstGeom>
          <a:noFill/>
          <a:ln w="12700">
            <a:solidFill>
              <a:schemeClr val="tx1"/>
            </a:solidFill>
            <a:round/>
            <a:headEnd/>
            <a:tailEnd/>
          </a:ln>
          <a:effectLst/>
        </p:spPr>
        <p:txBody>
          <a:bodyPr wrap="none" anchor="ctr"/>
          <a:lstStyle/>
          <a:p>
            <a:endParaRPr lang="en-IN"/>
          </a:p>
        </p:txBody>
      </p:sp>
      <p:sp>
        <p:nvSpPr>
          <p:cNvPr id="361486" name="Text Box 1038"/>
          <p:cNvSpPr txBox="1">
            <a:spLocks noChangeArrowheads="1"/>
          </p:cNvSpPr>
          <p:nvPr/>
        </p:nvSpPr>
        <p:spPr bwMode="gray">
          <a:xfrm>
            <a:off x="4343400" y="3429000"/>
            <a:ext cx="473075" cy="381000"/>
          </a:xfrm>
          <a:prstGeom prst="rect">
            <a:avLst/>
          </a:prstGeom>
          <a:noFill/>
          <a:ln w="9525">
            <a:noFill/>
            <a:miter lim="800000"/>
            <a:headEnd/>
            <a:tailEnd/>
          </a:ln>
          <a:effectLst/>
        </p:spPr>
        <p:txBody>
          <a:bodyPr wrap="none" anchor="ctr">
            <a:spAutoFit/>
          </a:bodyPr>
          <a:lstStyle/>
          <a:p>
            <a:pPr algn="ctr">
              <a:spcBef>
                <a:spcPct val="50000"/>
              </a:spcBef>
            </a:pPr>
            <a:r>
              <a:rPr lang="en-US" sz="1900">
                <a:solidFill>
                  <a:schemeClr val="bg2"/>
                </a:solidFill>
              </a:rPr>
              <a:t>IA</a:t>
            </a:r>
          </a:p>
        </p:txBody>
      </p:sp>
      <p:sp>
        <p:nvSpPr>
          <p:cNvPr id="361487" name="Text Box 1039"/>
          <p:cNvSpPr txBox="1">
            <a:spLocks noChangeArrowheads="1"/>
          </p:cNvSpPr>
          <p:nvPr/>
        </p:nvSpPr>
        <p:spPr bwMode="gray">
          <a:xfrm>
            <a:off x="4419600" y="4495800"/>
            <a:ext cx="352425"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r1</a:t>
            </a:r>
          </a:p>
        </p:txBody>
      </p:sp>
      <p:sp>
        <p:nvSpPr>
          <p:cNvPr id="361488" name="Line 1040"/>
          <p:cNvSpPr>
            <a:spLocks noChangeShapeType="1"/>
          </p:cNvSpPr>
          <p:nvPr/>
        </p:nvSpPr>
        <p:spPr bwMode="gray">
          <a:xfrm>
            <a:off x="3886200" y="4953000"/>
            <a:ext cx="457200" cy="0"/>
          </a:xfrm>
          <a:prstGeom prst="line">
            <a:avLst/>
          </a:prstGeom>
          <a:noFill/>
          <a:ln w="12700">
            <a:solidFill>
              <a:schemeClr val="tx1"/>
            </a:solidFill>
            <a:round/>
            <a:headEnd/>
            <a:tailEnd type="stealth" w="med" len="lg"/>
          </a:ln>
          <a:effectLst/>
        </p:spPr>
        <p:txBody>
          <a:bodyPr wrap="none" anchor="ctr"/>
          <a:lstStyle/>
          <a:p>
            <a:endParaRPr lang="en-IN"/>
          </a:p>
        </p:txBody>
      </p:sp>
      <p:sp>
        <p:nvSpPr>
          <p:cNvPr id="361489" name="Line 1041"/>
          <p:cNvSpPr>
            <a:spLocks noChangeShapeType="1"/>
          </p:cNvSpPr>
          <p:nvPr/>
        </p:nvSpPr>
        <p:spPr bwMode="gray">
          <a:xfrm>
            <a:off x="4343400" y="5410200"/>
            <a:ext cx="533400" cy="0"/>
          </a:xfrm>
          <a:prstGeom prst="line">
            <a:avLst/>
          </a:prstGeom>
          <a:noFill/>
          <a:ln w="12700">
            <a:solidFill>
              <a:schemeClr val="tx1"/>
            </a:solidFill>
            <a:round/>
            <a:headEnd/>
            <a:tailEnd/>
          </a:ln>
          <a:effectLst/>
        </p:spPr>
        <p:txBody>
          <a:bodyPr wrap="none" anchor="ctr"/>
          <a:lstStyle/>
          <a:p>
            <a:endParaRPr lang="en-IN"/>
          </a:p>
        </p:txBody>
      </p:sp>
      <p:sp>
        <p:nvSpPr>
          <p:cNvPr id="361490" name="Line 1042"/>
          <p:cNvSpPr>
            <a:spLocks noChangeShapeType="1"/>
          </p:cNvSpPr>
          <p:nvPr/>
        </p:nvSpPr>
        <p:spPr bwMode="ltGray">
          <a:xfrm flipV="1">
            <a:off x="7772400" y="4343400"/>
            <a:ext cx="0" cy="762000"/>
          </a:xfrm>
          <a:prstGeom prst="line">
            <a:avLst/>
          </a:prstGeom>
          <a:noFill/>
          <a:ln w="28575">
            <a:solidFill>
              <a:schemeClr val="tx1"/>
            </a:solidFill>
            <a:round/>
            <a:headEnd/>
            <a:tailEnd type="stealth" w="med" len="lg"/>
          </a:ln>
          <a:effectLst/>
        </p:spPr>
        <p:txBody>
          <a:bodyPr wrap="none" anchor="ctr"/>
          <a:lstStyle/>
          <a:p>
            <a:endParaRPr lang="en-IN"/>
          </a:p>
        </p:txBody>
      </p:sp>
      <p:sp>
        <p:nvSpPr>
          <p:cNvPr id="361491" name="Text Box 1043"/>
          <p:cNvSpPr txBox="1">
            <a:spLocks noChangeArrowheads="1"/>
          </p:cNvSpPr>
          <p:nvPr/>
        </p:nvSpPr>
        <p:spPr bwMode="auto">
          <a:xfrm>
            <a:off x="7778750" y="4513263"/>
            <a:ext cx="1200150" cy="581025"/>
          </a:xfrm>
          <a:prstGeom prst="rect">
            <a:avLst/>
          </a:prstGeom>
          <a:noFill/>
          <a:ln w="9525">
            <a:noFill/>
            <a:miter lim="800000"/>
            <a:headEnd/>
            <a:tailEnd/>
          </a:ln>
          <a:effectLst/>
        </p:spPr>
        <p:txBody>
          <a:bodyPr wrap="none" anchor="ctr">
            <a:spAutoFit/>
          </a:bodyPr>
          <a:lstStyle/>
          <a:p>
            <a:pPr algn="ctr">
              <a:spcBef>
                <a:spcPct val="50000"/>
              </a:spcBef>
            </a:pPr>
            <a:r>
              <a:rPr lang="en-US" sz="1600">
                <a:latin typeface="Arial" pitchFamily="34" charset="0"/>
              </a:rPr>
              <a:t>Increasing</a:t>
            </a:r>
            <a:br>
              <a:rPr lang="en-US" sz="1600">
                <a:latin typeface="Arial" pitchFamily="34" charset="0"/>
              </a:rPr>
            </a:br>
            <a:r>
              <a:rPr lang="en-US" sz="1600">
                <a:latin typeface="Arial" pitchFamily="34" charset="0"/>
              </a:rPr>
              <a:t>Address</a:t>
            </a:r>
          </a:p>
        </p:txBody>
      </p:sp>
      <p:sp>
        <p:nvSpPr>
          <p:cNvPr id="361492" name="Line 1044"/>
          <p:cNvSpPr>
            <a:spLocks noChangeShapeType="1"/>
          </p:cNvSpPr>
          <p:nvPr/>
        </p:nvSpPr>
        <p:spPr bwMode="gray">
          <a:xfrm>
            <a:off x="4343400" y="6019800"/>
            <a:ext cx="533400" cy="0"/>
          </a:xfrm>
          <a:prstGeom prst="line">
            <a:avLst/>
          </a:prstGeom>
          <a:noFill/>
          <a:ln w="12700">
            <a:solidFill>
              <a:schemeClr val="tx1"/>
            </a:solidFill>
            <a:round/>
            <a:headEnd/>
            <a:tailEnd/>
          </a:ln>
          <a:effectLst/>
        </p:spPr>
        <p:txBody>
          <a:bodyPr wrap="none" anchor="ctr"/>
          <a:lstStyle/>
          <a:p>
            <a:endParaRPr lang="en-IN"/>
          </a:p>
        </p:txBody>
      </p:sp>
      <p:sp>
        <p:nvSpPr>
          <p:cNvPr id="361493" name="Text Box 1045"/>
          <p:cNvSpPr txBox="1">
            <a:spLocks noChangeArrowheads="1"/>
          </p:cNvSpPr>
          <p:nvPr/>
        </p:nvSpPr>
        <p:spPr bwMode="gray">
          <a:xfrm>
            <a:off x="4419600" y="4191000"/>
            <a:ext cx="352425"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r4</a:t>
            </a:r>
          </a:p>
        </p:txBody>
      </p:sp>
      <p:sp>
        <p:nvSpPr>
          <p:cNvPr id="361494" name="Text Box 1046"/>
          <p:cNvSpPr txBox="1">
            <a:spLocks noChangeArrowheads="1"/>
          </p:cNvSpPr>
          <p:nvPr/>
        </p:nvSpPr>
        <p:spPr bwMode="gray">
          <a:xfrm>
            <a:off x="4419600" y="4800600"/>
            <a:ext cx="352425"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r0</a:t>
            </a:r>
          </a:p>
        </p:txBody>
      </p:sp>
      <p:sp>
        <p:nvSpPr>
          <p:cNvPr id="361495" name="Rectangle 1047"/>
          <p:cNvSpPr>
            <a:spLocks noChangeArrowheads="1"/>
          </p:cNvSpPr>
          <p:nvPr/>
        </p:nvSpPr>
        <p:spPr bwMode="gray">
          <a:xfrm>
            <a:off x="5181600" y="3886200"/>
            <a:ext cx="533400" cy="914400"/>
          </a:xfrm>
          <a:prstGeom prst="rect">
            <a:avLst/>
          </a:prstGeom>
          <a:solidFill>
            <a:schemeClr val="tx2"/>
          </a:solidFill>
          <a:ln w="12700">
            <a:solidFill>
              <a:schemeClr val="tx1"/>
            </a:solidFill>
            <a:miter lim="800000"/>
            <a:headEnd/>
            <a:tailEnd/>
          </a:ln>
          <a:effectLst/>
        </p:spPr>
        <p:txBody>
          <a:bodyPr wrap="none" anchor="ctr"/>
          <a:lstStyle/>
          <a:p>
            <a:endParaRPr lang="en-IN"/>
          </a:p>
        </p:txBody>
      </p:sp>
      <p:sp>
        <p:nvSpPr>
          <p:cNvPr id="361496" name="Line 1048"/>
          <p:cNvSpPr>
            <a:spLocks noChangeShapeType="1"/>
          </p:cNvSpPr>
          <p:nvPr/>
        </p:nvSpPr>
        <p:spPr bwMode="gray">
          <a:xfrm>
            <a:off x="5181600" y="3733800"/>
            <a:ext cx="0" cy="2362200"/>
          </a:xfrm>
          <a:prstGeom prst="line">
            <a:avLst/>
          </a:prstGeom>
          <a:noFill/>
          <a:ln w="12700">
            <a:solidFill>
              <a:schemeClr val="tx1"/>
            </a:solidFill>
            <a:round/>
            <a:headEnd/>
            <a:tailEnd/>
          </a:ln>
          <a:effectLst/>
        </p:spPr>
        <p:txBody>
          <a:bodyPr wrap="none" anchor="ctr"/>
          <a:lstStyle/>
          <a:p>
            <a:endParaRPr lang="en-IN"/>
          </a:p>
        </p:txBody>
      </p:sp>
      <p:sp>
        <p:nvSpPr>
          <p:cNvPr id="361497" name="Line 1049"/>
          <p:cNvSpPr>
            <a:spLocks noChangeShapeType="1"/>
          </p:cNvSpPr>
          <p:nvPr/>
        </p:nvSpPr>
        <p:spPr bwMode="gray">
          <a:xfrm>
            <a:off x="5715000" y="3733800"/>
            <a:ext cx="0" cy="2362200"/>
          </a:xfrm>
          <a:prstGeom prst="line">
            <a:avLst/>
          </a:prstGeom>
          <a:noFill/>
          <a:ln w="12700">
            <a:solidFill>
              <a:schemeClr val="tx1"/>
            </a:solidFill>
            <a:round/>
            <a:headEnd/>
            <a:tailEnd/>
          </a:ln>
          <a:effectLst/>
        </p:spPr>
        <p:txBody>
          <a:bodyPr wrap="none" anchor="ctr"/>
          <a:lstStyle/>
          <a:p>
            <a:endParaRPr lang="en-IN"/>
          </a:p>
        </p:txBody>
      </p:sp>
      <p:sp>
        <p:nvSpPr>
          <p:cNvPr id="361498" name="Line 1050"/>
          <p:cNvSpPr>
            <a:spLocks noChangeShapeType="1"/>
          </p:cNvSpPr>
          <p:nvPr/>
        </p:nvSpPr>
        <p:spPr bwMode="gray">
          <a:xfrm>
            <a:off x="5181600" y="4800600"/>
            <a:ext cx="533400" cy="0"/>
          </a:xfrm>
          <a:prstGeom prst="line">
            <a:avLst/>
          </a:prstGeom>
          <a:noFill/>
          <a:ln w="12700">
            <a:solidFill>
              <a:schemeClr val="tx1"/>
            </a:solidFill>
            <a:round/>
            <a:headEnd/>
            <a:tailEnd/>
          </a:ln>
          <a:effectLst/>
        </p:spPr>
        <p:txBody>
          <a:bodyPr wrap="none" anchor="ctr"/>
          <a:lstStyle/>
          <a:p>
            <a:endParaRPr lang="en-IN"/>
          </a:p>
        </p:txBody>
      </p:sp>
      <p:sp>
        <p:nvSpPr>
          <p:cNvPr id="361499" name="Line 1051"/>
          <p:cNvSpPr>
            <a:spLocks noChangeShapeType="1"/>
          </p:cNvSpPr>
          <p:nvPr/>
        </p:nvSpPr>
        <p:spPr bwMode="gray">
          <a:xfrm>
            <a:off x="5181600" y="5105400"/>
            <a:ext cx="533400" cy="0"/>
          </a:xfrm>
          <a:prstGeom prst="line">
            <a:avLst/>
          </a:prstGeom>
          <a:noFill/>
          <a:ln w="12700">
            <a:solidFill>
              <a:schemeClr val="tx1"/>
            </a:solidFill>
            <a:round/>
            <a:headEnd/>
            <a:tailEnd/>
          </a:ln>
          <a:effectLst/>
        </p:spPr>
        <p:txBody>
          <a:bodyPr wrap="none" anchor="ctr"/>
          <a:lstStyle/>
          <a:p>
            <a:endParaRPr lang="en-IN"/>
          </a:p>
        </p:txBody>
      </p:sp>
      <p:sp>
        <p:nvSpPr>
          <p:cNvPr id="361500" name="Line 1052"/>
          <p:cNvSpPr>
            <a:spLocks noChangeShapeType="1"/>
          </p:cNvSpPr>
          <p:nvPr/>
        </p:nvSpPr>
        <p:spPr bwMode="gray">
          <a:xfrm>
            <a:off x="5181600" y="4191000"/>
            <a:ext cx="533400" cy="0"/>
          </a:xfrm>
          <a:prstGeom prst="line">
            <a:avLst/>
          </a:prstGeom>
          <a:noFill/>
          <a:ln w="12700">
            <a:solidFill>
              <a:schemeClr val="tx1"/>
            </a:solidFill>
            <a:round/>
            <a:headEnd/>
            <a:tailEnd/>
          </a:ln>
          <a:effectLst/>
        </p:spPr>
        <p:txBody>
          <a:bodyPr wrap="none" anchor="ctr"/>
          <a:lstStyle/>
          <a:p>
            <a:endParaRPr lang="en-IN"/>
          </a:p>
        </p:txBody>
      </p:sp>
      <p:sp>
        <p:nvSpPr>
          <p:cNvPr id="361501" name="Line 1053"/>
          <p:cNvSpPr>
            <a:spLocks noChangeShapeType="1"/>
          </p:cNvSpPr>
          <p:nvPr/>
        </p:nvSpPr>
        <p:spPr bwMode="gray">
          <a:xfrm>
            <a:off x="5181600" y="4495800"/>
            <a:ext cx="533400" cy="0"/>
          </a:xfrm>
          <a:prstGeom prst="line">
            <a:avLst/>
          </a:prstGeom>
          <a:noFill/>
          <a:ln w="12700">
            <a:solidFill>
              <a:schemeClr val="tx1"/>
            </a:solidFill>
            <a:round/>
            <a:headEnd/>
            <a:tailEnd/>
          </a:ln>
          <a:effectLst/>
        </p:spPr>
        <p:txBody>
          <a:bodyPr wrap="none" anchor="ctr"/>
          <a:lstStyle/>
          <a:p>
            <a:endParaRPr lang="en-IN"/>
          </a:p>
        </p:txBody>
      </p:sp>
      <p:sp>
        <p:nvSpPr>
          <p:cNvPr id="361502" name="Line 1054"/>
          <p:cNvSpPr>
            <a:spLocks noChangeShapeType="1"/>
          </p:cNvSpPr>
          <p:nvPr/>
        </p:nvSpPr>
        <p:spPr bwMode="gray">
          <a:xfrm>
            <a:off x="5181600" y="5715000"/>
            <a:ext cx="533400" cy="0"/>
          </a:xfrm>
          <a:prstGeom prst="line">
            <a:avLst/>
          </a:prstGeom>
          <a:noFill/>
          <a:ln w="12700">
            <a:solidFill>
              <a:schemeClr val="tx1"/>
            </a:solidFill>
            <a:round/>
            <a:headEnd/>
            <a:tailEnd/>
          </a:ln>
          <a:effectLst/>
        </p:spPr>
        <p:txBody>
          <a:bodyPr wrap="none" anchor="ctr"/>
          <a:lstStyle/>
          <a:p>
            <a:endParaRPr lang="en-IN"/>
          </a:p>
        </p:txBody>
      </p:sp>
      <p:sp>
        <p:nvSpPr>
          <p:cNvPr id="361503" name="Line 1055"/>
          <p:cNvSpPr>
            <a:spLocks noChangeShapeType="1"/>
          </p:cNvSpPr>
          <p:nvPr/>
        </p:nvSpPr>
        <p:spPr bwMode="gray">
          <a:xfrm>
            <a:off x="5181600" y="3886200"/>
            <a:ext cx="533400" cy="0"/>
          </a:xfrm>
          <a:prstGeom prst="line">
            <a:avLst/>
          </a:prstGeom>
          <a:noFill/>
          <a:ln w="12700">
            <a:solidFill>
              <a:schemeClr val="tx1"/>
            </a:solidFill>
            <a:round/>
            <a:headEnd/>
            <a:tailEnd/>
          </a:ln>
          <a:effectLst/>
        </p:spPr>
        <p:txBody>
          <a:bodyPr wrap="none" anchor="ctr"/>
          <a:lstStyle/>
          <a:p>
            <a:endParaRPr lang="en-IN"/>
          </a:p>
        </p:txBody>
      </p:sp>
      <p:sp>
        <p:nvSpPr>
          <p:cNvPr id="361504" name="Text Box 1056"/>
          <p:cNvSpPr txBox="1">
            <a:spLocks noChangeArrowheads="1"/>
          </p:cNvSpPr>
          <p:nvPr/>
        </p:nvSpPr>
        <p:spPr bwMode="gray">
          <a:xfrm>
            <a:off x="5257800" y="4191000"/>
            <a:ext cx="352425"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r1</a:t>
            </a:r>
          </a:p>
        </p:txBody>
      </p:sp>
      <p:sp>
        <p:nvSpPr>
          <p:cNvPr id="361505" name="Line 1057"/>
          <p:cNvSpPr>
            <a:spLocks noChangeShapeType="1"/>
          </p:cNvSpPr>
          <p:nvPr/>
        </p:nvSpPr>
        <p:spPr bwMode="gray">
          <a:xfrm>
            <a:off x="5181600" y="5410200"/>
            <a:ext cx="533400" cy="0"/>
          </a:xfrm>
          <a:prstGeom prst="line">
            <a:avLst/>
          </a:prstGeom>
          <a:noFill/>
          <a:ln w="12700">
            <a:solidFill>
              <a:schemeClr val="tx1"/>
            </a:solidFill>
            <a:round/>
            <a:headEnd/>
            <a:tailEnd/>
          </a:ln>
          <a:effectLst/>
        </p:spPr>
        <p:txBody>
          <a:bodyPr wrap="none" anchor="ctr"/>
          <a:lstStyle/>
          <a:p>
            <a:endParaRPr lang="en-IN"/>
          </a:p>
        </p:txBody>
      </p:sp>
      <p:sp>
        <p:nvSpPr>
          <p:cNvPr id="361506" name="Line 1058"/>
          <p:cNvSpPr>
            <a:spLocks noChangeShapeType="1"/>
          </p:cNvSpPr>
          <p:nvPr/>
        </p:nvSpPr>
        <p:spPr bwMode="gray">
          <a:xfrm>
            <a:off x="5181600" y="6019800"/>
            <a:ext cx="533400" cy="0"/>
          </a:xfrm>
          <a:prstGeom prst="line">
            <a:avLst/>
          </a:prstGeom>
          <a:noFill/>
          <a:ln w="12700">
            <a:solidFill>
              <a:schemeClr val="tx1"/>
            </a:solidFill>
            <a:round/>
            <a:headEnd/>
            <a:tailEnd/>
          </a:ln>
          <a:effectLst/>
        </p:spPr>
        <p:txBody>
          <a:bodyPr wrap="none" anchor="ctr"/>
          <a:lstStyle/>
          <a:p>
            <a:endParaRPr lang="en-IN"/>
          </a:p>
        </p:txBody>
      </p:sp>
      <p:sp>
        <p:nvSpPr>
          <p:cNvPr id="361507" name="Text Box 1059"/>
          <p:cNvSpPr txBox="1">
            <a:spLocks noChangeArrowheads="1"/>
          </p:cNvSpPr>
          <p:nvPr/>
        </p:nvSpPr>
        <p:spPr bwMode="gray">
          <a:xfrm>
            <a:off x="5257800" y="3886200"/>
            <a:ext cx="352425"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r4</a:t>
            </a:r>
          </a:p>
        </p:txBody>
      </p:sp>
      <p:sp>
        <p:nvSpPr>
          <p:cNvPr id="361508" name="Text Box 1060"/>
          <p:cNvSpPr txBox="1">
            <a:spLocks noChangeArrowheads="1"/>
          </p:cNvSpPr>
          <p:nvPr/>
        </p:nvSpPr>
        <p:spPr bwMode="gray">
          <a:xfrm>
            <a:off x="5257800" y="4495800"/>
            <a:ext cx="352425"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r0</a:t>
            </a:r>
          </a:p>
        </p:txBody>
      </p:sp>
      <p:sp>
        <p:nvSpPr>
          <p:cNvPr id="361509" name="Rectangle 1061"/>
          <p:cNvSpPr>
            <a:spLocks noChangeArrowheads="1"/>
          </p:cNvSpPr>
          <p:nvPr/>
        </p:nvSpPr>
        <p:spPr bwMode="gray">
          <a:xfrm>
            <a:off x="6019800" y="4800600"/>
            <a:ext cx="533400" cy="914400"/>
          </a:xfrm>
          <a:prstGeom prst="rect">
            <a:avLst/>
          </a:prstGeom>
          <a:solidFill>
            <a:schemeClr val="tx2"/>
          </a:solidFill>
          <a:ln w="12700">
            <a:solidFill>
              <a:schemeClr val="tx1"/>
            </a:solidFill>
            <a:miter lim="800000"/>
            <a:headEnd/>
            <a:tailEnd/>
          </a:ln>
          <a:effectLst/>
        </p:spPr>
        <p:txBody>
          <a:bodyPr wrap="none" anchor="ctr"/>
          <a:lstStyle/>
          <a:p>
            <a:endParaRPr lang="en-IN"/>
          </a:p>
        </p:txBody>
      </p:sp>
      <p:sp>
        <p:nvSpPr>
          <p:cNvPr id="361510" name="Line 1062"/>
          <p:cNvSpPr>
            <a:spLocks noChangeShapeType="1"/>
          </p:cNvSpPr>
          <p:nvPr/>
        </p:nvSpPr>
        <p:spPr bwMode="gray">
          <a:xfrm>
            <a:off x="6019800" y="3733800"/>
            <a:ext cx="0" cy="2362200"/>
          </a:xfrm>
          <a:prstGeom prst="line">
            <a:avLst/>
          </a:prstGeom>
          <a:noFill/>
          <a:ln w="12700">
            <a:solidFill>
              <a:schemeClr val="tx1"/>
            </a:solidFill>
            <a:round/>
            <a:headEnd/>
            <a:tailEnd/>
          </a:ln>
          <a:effectLst/>
        </p:spPr>
        <p:txBody>
          <a:bodyPr wrap="none" anchor="ctr"/>
          <a:lstStyle/>
          <a:p>
            <a:endParaRPr lang="en-IN"/>
          </a:p>
        </p:txBody>
      </p:sp>
      <p:sp>
        <p:nvSpPr>
          <p:cNvPr id="361511" name="Line 1063"/>
          <p:cNvSpPr>
            <a:spLocks noChangeShapeType="1"/>
          </p:cNvSpPr>
          <p:nvPr/>
        </p:nvSpPr>
        <p:spPr bwMode="gray">
          <a:xfrm>
            <a:off x="6553200" y="3733800"/>
            <a:ext cx="0" cy="2362200"/>
          </a:xfrm>
          <a:prstGeom prst="line">
            <a:avLst/>
          </a:prstGeom>
          <a:noFill/>
          <a:ln w="12700">
            <a:solidFill>
              <a:schemeClr val="tx1"/>
            </a:solidFill>
            <a:round/>
            <a:headEnd/>
            <a:tailEnd/>
          </a:ln>
          <a:effectLst/>
        </p:spPr>
        <p:txBody>
          <a:bodyPr wrap="none" anchor="ctr"/>
          <a:lstStyle/>
          <a:p>
            <a:endParaRPr lang="en-IN"/>
          </a:p>
        </p:txBody>
      </p:sp>
      <p:sp>
        <p:nvSpPr>
          <p:cNvPr id="361512" name="Line 1064"/>
          <p:cNvSpPr>
            <a:spLocks noChangeShapeType="1"/>
          </p:cNvSpPr>
          <p:nvPr/>
        </p:nvSpPr>
        <p:spPr bwMode="gray">
          <a:xfrm>
            <a:off x="6019800" y="4800600"/>
            <a:ext cx="533400" cy="0"/>
          </a:xfrm>
          <a:prstGeom prst="line">
            <a:avLst/>
          </a:prstGeom>
          <a:noFill/>
          <a:ln w="12700">
            <a:solidFill>
              <a:schemeClr val="tx1"/>
            </a:solidFill>
            <a:round/>
            <a:headEnd/>
            <a:tailEnd/>
          </a:ln>
          <a:effectLst/>
        </p:spPr>
        <p:txBody>
          <a:bodyPr wrap="none" anchor="ctr"/>
          <a:lstStyle/>
          <a:p>
            <a:endParaRPr lang="en-IN"/>
          </a:p>
        </p:txBody>
      </p:sp>
      <p:sp>
        <p:nvSpPr>
          <p:cNvPr id="361513" name="Line 1065"/>
          <p:cNvSpPr>
            <a:spLocks noChangeShapeType="1"/>
          </p:cNvSpPr>
          <p:nvPr/>
        </p:nvSpPr>
        <p:spPr bwMode="gray">
          <a:xfrm>
            <a:off x="6019800" y="5105400"/>
            <a:ext cx="533400" cy="0"/>
          </a:xfrm>
          <a:prstGeom prst="line">
            <a:avLst/>
          </a:prstGeom>
          <a:noFill/>
          <a:ln w="12700">
            <a:solidFill>
              <a:schemeClr val="tx1"/>
            </a:solidFill>
            <a:round/>
            <a:headEnd/>
            <a:tailEnd/>
          </a:ln>
          <a:effectLst/>
        </p:spPr>
        <p:txBody>
          <a:bodyPr wrap="none" anchor="ctr"/>
          <a:lstStyle/>
          <a:p>
            <a:endParaRPr lang="en-IN"/>
          </a:p>
        </p:txBody>
      </p:sp>
      <p:sp>
        <p:nvSpPr>
          <p:cNvPr id="361514" name="Line 1066"/>
          <p:cNvSpPr>
            <a:spLocks noChangeShapeType="1"/>
          </p:cNvSpPr>
          <p:nvPr/>
        </p:nvSpPr>
        <p:spPr bwMode="gray">
          <a:xfrm>
            <a:off x="6019800" y="4191000"/>
            <a:ext cx="533400" cy="0"/>
          </a:xfrm>
          <a:prstGeom prst="line">
            <a:avLst/>
          </a:prstGeom>
          <a:noFill/>
          <a:ln w="12700">
            <a:solidFill>
              <a:schemeClr val="tx1"/>
            </a:solidFill>
            <a:round/>
            <a:headEnd/>
            <a:tailEnd/>
          </a:ln>
          <a:effectLst/>
        </p:spPr>
        <p:txBody>
          <a:bodyPr wrap="none" anchor="ctr"/>
          <a:lstStyle/>
          <a:p>
            <a:endParaRPr lang="en-IN"/>
          </a:p>
        </p:txBody>
      </p:sp>
      <p:sp>
        <p:nvSpPr>
          <p:cNvPr id="361515" name="Line 1067"/>
          <p:cNvSpPr>
            <a:spLocks noChangeShapeType="1"/>
          </p:cNvSpPr>
          <p:nvPr/>
        </p:nvSpPr>
        <p:spPr bwMode="gray">
          <a:xfrm>
            <a:off x="6019800" y="4495800"/>
            <a:ext cx="533400" cy="0"/>
          </a:xfrm>
          <a:prstGeom prst="line">
            <a:avLst/>
          </a:prstGeom>
          <a:noFill/>
          <a:ln w="12700">
            <a:solidFill>
              <a:schemeClr val="tx1"/>
            </a:solidFill>
            <a:round/>
            <a:headEnd/>
            <a:tailEnd/>
          </a:ln>
          <a:effectLst/>
        </p:spPr>
        <p:txBody>
          <a:bodyPr wrap="none" anchor="ctr"/>
          <a:lstStyle/>
          <a:p>
            <a:endParaRPr lang="en-IN"/>
          </a:p>
        </p:txBody>
      </p:sp>
      <p:sp>
        <p:nvSpPr>
          <p:cNvPr id="361516" name="Line 1068"/>
          <p:cNvSpPr>
            <a:spLocks noChangeShapeType="1"/>
          </p:cNvSpPr>
          <p:nvPr/>
        </p:nvSpPr>
        <p:spPr bwMode="gray">
          <a:xfrm>
            <a:off x="6019800" y="5715000"/>
            <a:ext cx="533400" cy="0"/>
          </a:xfrm>
          <a:prstGeom prst="line">
            <a:avLst/>
          </a:prstGeom>
          <a:noFill/>
          <a:ln w="12700">
            <a:solidFill>
              <a:schemeClr val="tx1"/>
            </a:solidFill>
            <a:round/>
            <a:headEnd/>
            <a:tailEnd/>
          </a:ln>
          <a:effectLst/>
        </p:spPr>
        <p:txBody>
          <a:bodyPr wrap="none" anchor="ctr"/>
          <a:lstStyle/>
          <a:p>
            <a:endParaRPr lang="en-IN"/>
          </a:p>
        </p:txBody>
      </p:sp>
      <p:sp>
        <p:nvSpPr>
          <p:cNvPr id="361517" name="Line 1069"/>
          <p:cNvSpPr>
            <a:spLocks noChangeShapeType="1"/>
          </p:cNvSpPr>
          <p:nvPr/>
        </p:nvSpPr>
        <p:spPr bwMode="gray">
          <a:xfrm>
            <a:off x="6019800" y="3886200"/>
            <a:ext cx="533400" cy="0"/>
          </a:xfrm>
          <a:prstGeom prst="line">
            <a:avLst/>
          </a:prstGeom>
          <a:noFill/>
          <a:ln w="12700">
            <a:solidFill>
              <a:schemeClr val="tx1"/>
            </a:solidFill>
            <a:round/>
            <a:headEnd/>
            <a:tailEnd/>
          </a:ln>
          <a:effectLst/>
        </p:spPr>
        <p:txBody>
          <a:bodyPr wrap="none" anchor="ctr"/>
          <a:lstStyle/>
          <a:p>
            <a:endParaRPr lang="en-IN"/>
          </a:p>
        </p:txBody>
      </p:sp>
      <p:sp>
        <p:nvSpPr>
          <p:cNvPr id="361518" name="Text Box 1070"/>
          <p:cNvSpPr txBox="1">
            <a:spLocks noChangeArrowheads="1"/>
          </p:cNvSpPr>
          <p:nvPr/>
        </p:nvSpPr>
        <p:spPr bwMode="gray">
          <a:xfrm>
            <a:off x="6096000" y="5105400"/>
            <a:ext cx="352425"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r1</a:t>
            </a:r>
          </a:p>
        </p:txBody>
      </p:sp>
      <p:sp>
        <p:nvSpPr>
          <p:cNvPr id="361519" name="Line 1071"/>
          <p:cNvSpPr>
            <a:spLocks noChangeShapeType="1"/>
          </p:cNvSpPr>
          <p:nvPr/>
        </p:nvSpPr>
        <p:spPr bwMode="gray">
          <a:xfrm>
            <a:off x="6019800" y="5410200"/>
            <a:ext cx="533400" cy="0"/>
          </a:xfrm>
          <a:prstGeom prst="line">
            <a:avLst/>
          </a:prstGeom>
          <a:noFill/>
          <a:ln w="12700">
            <a:solidFill>
              <a:schemeClr val="tx1"/>
            </a:solidFill>
            <a:round/>
            <a:headEnd/>
            <a:tailEnd/>
          </a:ln>
          <a:effectLst/>
        </p:spPr>
        <p:txBody>
          <a:bodyPr wrap="none" anchor="ctr"/>
          <a:lstStyle/>
          <a:p>
            <a:endParaRPr lang="en-IN"/>
          </a:p>
        </p:txBody>
      </p:sp>
      <p:sp>
        <p:nvSpPr>
          <p:cNvPr id="361520" name="Line 1072"/>
          <p:cNvSpPr>
            <a:spLocks noChangeShapeType="1"/>
          </p:cNvSpPr>
          <p:nvPr/>
        </p:nvSpPr>
        <p:spPr bwMode="gray">
          <a:xfrm>
            <a:off x="6019800" y="6019800"/>
            <a:ext cx="533400" cy="0"/>
          </a:xfrm>
          <a:prstGeom prst="line">
            <a:avLst/>
          </a:prstGeom>
          <a:noFill/>
          <a:ln w="12700">
            <a:solidFill>
              <a:schemeClr val="tx1"/>
            </a:solidFill>
            <a:round/>
            <a:headEnd/>
            <a:tailEnd/>
          </a:ln>
          <a:effectLst/>
        </p:spPr>
        <p:txBody>
          <a:bodyPr wrap="none" anchor="ctr"/>
          <a:lstStyle/>
          <a:p>
            <a:endParaRPr lang="en-IN"/>
          </a:p>
        </p:txBody>
      </p:sp>
      <p:sp>
        <p:nvSpPr>
          <p:cNvPr id="361521" name="Text Box 1073"/>
          <p:cNvSpPr txBox="1">
            <a:spLocks noChangeArrowheads="1"/>
          </p:cNvSpPr>
          <p:nvPr/>
        </p:nvSpPr>
        <p:spPr bwMode="gray">
          <a:xfrm>
            <a:off x="6096000" y="4800600"/>
            <a:ext cx="352425"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r4</a:t>
            </a:r>
          </a:p>
        </p:txBody>
      </p:sp>
      <p:sp>
        <p:nvSpPr>
          <p:cNvPr id="361522" name="Text Box 1074"/>
          <p:cNvSpPr txBox="1">
            <a:spLocks noChangeArrowheads="1"/>
          </p:cNvSpPr>
          <p:nvPr/>
        </p:nvSpPr>
        <p:spPr bwMode="gray">
          <a:xfrm>
            <a:off x="6096000" y="5410200"/>
            <a:ext cx="352425"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r0</a:t>
            </a:r>
          </a:p>
        </p:txBody>
      </p:sp>
      <p:sp>
        <p:nvSpPr>
          <p:cNvPr id="361523" name="Rectangle 1075"/>
          <p:cNvSpPr>
            <a:spLocks noChangeArrowheads="1"/>
          </p:cNvSpPr>
          <p:nvPr/>
        </p:nvSpPr>
        <p:spPr bwMode="gray">
          <a:xfrm>
            <a:off x="6858000" y="5105400"/>
            <a:ext cx="533400" cy="914400"/>
          </a:xfrm>
          <a:prstGeom prst="rect">
            <a:avLst/>
          </a:prstGeom>
          <a:solidFill>
            <a:schemeClr val="tx2"/>
          </a:solidFill>
          <a:ln w="9525">
            <a:noFill/>
            <a:miter lim="800000"/>
            <a:headEnd/>
            <a:tailEnd/>
          </a:ln>
          <a:effectLst/>
        </p:spPr>
        <p:txBody>
          <a:bodyPr wrap="none" anchor="ctr"/>
          <a:lstStyle/>
          <a:p>
            <a:endParaRPr lang="en-IN"/>
          </a:p>
        </p:txBody>
      </p:sp>
      <p:sp>
        <p:nvSpPr>
          <p:cNvPr id="361524" name="Line 1076"/>
          <p:cNvSpPr>
            <a:spLocks noChangeShapeType="1"/>
          </p:cNvSpPr>
          <p:nvPr/>
        </p:nvSpPr>
        <p:spPr bwMode="gray">
          <a:xfrm>
            <a:off x="6858000" y="3733800"/>
            <a:ext cx="0" cy="2362200"/>
          </a:xfrm>
          <a:prstGeom prst="line">
            <a:avLst/>
          </a:prstGeom>
          <a:noFill/>
          <a:ln w="12700">
            <a:solidFill>
              <a:schemeClr val="tx1"/>
            </a:solidFill>
            <a:round/>
            <a:headEnd/>
            <a:tailEnd/>
          </a:ln>
          <a:effectLst/>
        </p:spPr>
        <p:txBody>
          <a:bodyPr wrap="none" anchor="ctr"/>
          <a:lstStyle/>
          <a:p>
            <a:endParaRPr lang="en-IN"/>
          </a:p>
        </p:txBody>
      </p:sp>
      <p:sp>
        <p:nvSpPr>
          <p:cNvPr id="361525" name="Line 1077"/>
          <p:cNvSpPr>
            <a:spLocks noChangeShapeType="1"/>
          </p:cNvSpPr>
          <p:nvPr/>
        </p:nvSpPr>
        <p:spPr bwMode="gray">
          <a:xfrm>
            <a:off x="7391400" y="3733800"/>
            <a:ext cx="0" cy="2362200"/>
          </a:xfrm>
          <a:prstGeom prst="line">
            <a:avLst/>
          </a:prstGeom>
          <a:noFill/>
          <a:ln w="12700">
            <a:solidFill>
              <a:schemeClr val="tx1"/>
            </a:solidFill>
            <a:round/>
            <a:headEnd/>
            <a:tailEnd/>
          </a:ln>
          <a:effectLst/>
        </p:spPr>
        <p:txBody>
          <a:bodyPr wrap="none" anchor="ctr"/>
          <a:lstStyle/>
          <a:p>
            <a:endParaRPr lang="en-IN"/>
          </a:p>
        </p:txBody>
      </p:sp>
      <p:sp>
        <p:nvSpPr>
          <p:cNvPr id="361526" name="Line 1078"/>
          <p:cNvSpPr>
            <a:spLocks noChangeShapeType="1"/>
          </p:cNvSpPr>
          <p:nvPr/>
        </p:nvSpPr>
        <p:spPr bwMode="gray">
          <a:xfrm>
            <a:off x="6858000" y="4800600"/>
            <a:ext cx="533400" cy="0"/>
          </a:xfrm>
          <a:prstGeom prst="line">
            <a:avLst/>
          </a:prstGeom>
          <a:noFill/>
          <a:ln w="12700">
            <a:solidFill>
              <a:schemeClr val="tx1"/>
            </a:solidFill>
            <a:round/>
            <a:headEnd/>
            <a:tailEnd/>
          </a:ln>
          <a:effectLst/>
        </p:spPr>
        <p:txBody>
          <a:bodyPr wrap="none" anchor="ctr"/>
          <a:lstStyle/>
          <a:p>
            <a:endParaRPr lang="en-IN"/>
          </a:p>
        </p:txBody>
      </p:sp>
      <p:sp>
        <p:nvSpPr>
          <p:cNvPr id="361527" name="Line 1079"/>
          <p:cNvSpPr>
            <a:spLocks noChangeShapeType="1"/>
          </p:cNvSpPr>
          <p:nvPr/>
        </p:nvSpPr>
        <p:spPr bwMode="gray">
          <a:xfrm>
            <a:off x="6858000" y="5105400"/>
            <a:ext cx="533400" cy="0"/>
          </a:xfrm>
          <a:prstGeom prst="line">
            <a:avLst/>
          </a:prstGeom>
          <a:noFill/>
          <a:ln w="12700">
            <a:solidFill>
              <a:schemeClr val="tx1"/>
            </a:solidFill>
            <a:round/>
            <a:headEnd/>
            <a:tailEnd/>
          </a:ln>
          <a:effectLst/>
        </p:spPr>
        <p:txBody>
          <a:bodyPr wrap="none" anchor="ctr"/>
          <a:lstStyle/>
          <a:p>
            <a:endParaRPr lang="en-IN"/>
          </a:p>
        </p:txBody>
      </p:sp>
      <p:sp>
        <p:nvSpPr>
          <p:cNvPr id="361528" name="Line 1080"/>
          <p:cNvSpPr>
            <a:spLocks noChangeShapeType="1"/>
          </p:cNvSpPr>
          <p:nvPr/>
        </p:nvSpPr>
        <p:spPr bwMode="gray">
          <a:xfrm>
            <a:off x="6858000" y="4191000"/>
            <a:ext cx="533400" cy="0"/>
          </a:xfrm>
          <a:prstGeom prst="line">
            <a:avLst/>
          </a:prstGeom>
          <a:noFill/>
          <a:ln w="12700">
            <a:solidFill>
              <a:schemeClr val="tx1"/>
            </a:solidFill>
            <a:round/>
            <a:headEnd/>
            <a:tailEnd/>
          </a:ln>
          <a:effectLst/>
        </p:spPr>
        <p:txBody>
          <a:bodyPr wrap="none" anchor="ctr"/>
          <a:lstStyle/>
          <a:p>
            <a:endParaRPr lang="en-IN"/>
          </a:p>
        </p:txBody>
      </p:sp>
      <p:sp>
        <p:nvSpPr>
          <p:cNvPr id="361529" name="Line 1081"/>
          <p:cNvSpPr>
            <a:spLocks noChangeShapeType="1"/>
          </p:cNvSpPr>
          <p:nvPr/>
        </p:nvSpPr>
        <p:spPr bwMode="gray">
          <a:xfrm>
            <a:off x="6858000" y="4495800"/>
            <a:ext cx="533400" cy="0"/>
          </a:xfrm>
          <a:prstGeom prst="line">
            <a:avLst/>
          </a:prstGeom>
          <a:noFill/>
          <a:ln w="12700">
            <a:solidFill>
              <a:schemeClr val="tx1"/>
            </a:solidFill>
            <a:round/>
            <a:headEnd/>
            <a:tailEnd/>
          </a:ln>
          <a:effectLst/>
        </p:spPr>
        <p:txBody>
          <a:bodyPr wrap="none" anchor="ctr"/>
          <a:lstStyle/>
          <a:p>
            <a:endParaRPr lang="en-IN"/>
          </a:p>
        </p:txBody>
      </p:sp>
      <p:sp>
        <p:nvSpPr>
          <p:cNvPr id="361530" name="Line 1082"/>
          <p:cNvSpPr>
            <a:spLocks noChangeShapeType="1"/>
          </p:cNvSpPr>
          <p:nvPr/>
        </p:nvSpPr>
        <p:spPr bwMode="gray">
          <a:xfrm>
            <a:off x="6858000" y="5715000"/>
            <a:ext cx="533400" cy="0"/>
          </a:xfrm>
          <a:prstGeom prst="line">
            <a:avLst/>
          </a:prstGeom>
          <a:noFill/>
          <a:ln w="12700">
            <a:solidFill>
              <a:schemeClr val="tx1"/>
            </a:solidFill>
            <a:round/>
            <a:headEnd/>
            <a:tailEnd/>
          </a:ln>
          <a:effectLst/>
        </p:spPr>
        <p:txBody>
          <a:bodyPr wrap="none" anchor="ctr"/>
          <a:lstStyle/>
          <a:p>
            <a:endParaRPr lang="en-IN"/>
          </a:p>
        </p:txBody>
      </p:sp>
      <p:sp>
        <p:nvSpPr>
          <p:cNvPr id="361531" name="Line 1083"/>
          <p:cNvSpPr>
            <a:spLocks noChangeShapeType="1"/>
          </p:cNvSpPr>
          <p:nvPr/>
        </p:nvSpPr>
        <p:spPr bwMode="gray">
          <a:xfrm>
            <a:off x="6858000" y="3886200"/>
            <a:ext cx="533400" cy="0"/>
          </a:xfrm>
          <a:prstGeom prst="line">
            <a:avLst/>
          </a:prstGeom>
          <a:noFill/>
          <a:ln w="12700">
            <a:solidFill>
              <a:schemeClr val="tx1"/>
            </a:solidFill>
            <a:round/>
            <a:headEnd/>
            <a:tailEnd/>
          </a:ln>
          <a:effectLst/>
        </p:spPr>
        <p:txBody>
          <a:bodyPr wrap="none" anchor="ctr"/>
          <a:lstStyle/>
          <a:p>
            <a:endParaRPr lang="en-IN"/>
          </a:p>
        </p:txBody>
      </p:sp>
      <p:sp>
        <p:nvSpPr>
          <p:cNvPr id="361532" name="Text Box 1084"/>
          <p:cNvSpPr txBox="1">
            <a:spLocks noChangeArrowheads="1"/>
          </p:cNvSpPr>
          <p:nvPr/>
        </p:nvSpPr>
        <p:spPr bwMode="gray">
          <a:xfrm>
            <a:off x="6934200" y="5410200"/>
            <a:ext cx="352425"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r1</a:t>
            </a:r>
          </a:p>
        </p:txBody>
      </p:sp>
      <p:sp>
        <p:nvSpPr>
          <p:cNvPr id="361533" name="Line 1085"/>
          <p:cNvSpPr>
            <a:spLocks noChangeShapeType="1"/>
          </p:cNvSpPr>
          <p:nvPr/>
        </p:nvSpPr>
        <p:spPr bwMode="gray">
          <a:xfrm>
            <a:off x="6858000" y="5410200"/>
            <a:ext cx="533400" cy="0"/>
          </a:xfrm>
          <a:prstGeom prst="line">
            <a:avLst/>
          </a:prstGeom>
          <a:noFill/>
          <a:ln w="12700">
            <a:solidFill>
              <a:schemeClr val="tx1"/>
            </a:solidFill>
            <a:round/>
            <a:headEnd/>
            <a:tailEnd/>
          </a:ln>
          <a:effectLst/>
        </p:spPr>
        <p:txBody>
          <a:bodyPr wrap="none" anchor="ctr"/>
          <a:lstStyle/>
          <a:p>
            <a:endParaRPr lang="en-IN"/>
          </a:p>
        </p:txBody>
      </p:sp>
      <p:sp>
        <p:nvSpPr>
          <p:cNvPr id="361534" name="Line 1086"/>
          <p:cNvSpPr>
            <a:spLocks noChangeShapeType="1"/>
          </p:cNvSpPr>
          <p:nvPr/>
        </p:nvSpPr>
        <p:spPr bwMode="gray">
          <a:xfrm>
            <a:off x="6858000" y="6019800"/>
            <a:ext cx="533400" cy="0"/>
          </a:xfrm>
          <a:prstGeom prst="line">
            <a:avLst/>
          </a:prstGeom>
          <a:noFill/>
          <a:ln w="12700">
            <a:solidFill>
              <a:schemeClr val="tx1"/>
            </a:solidFill>
            <a:round/>
            <a:headEnd/>
            <a:tailEnd/>
          </a:ln>
          <a:effectLst/>
        </p:spPr>
        <p:txBody>
          <a:bodyPr wrap="none" anchor="ctr"/>
          <a:lstStyle/>
          <a:p>
            <a:endParaRPr lang="en-IN"/>
          </a:p>
        </p:txBody>
      </p:sp>
      <p:sp>
        <p:nvSpPr>
          <p:cNvPr id="361535" name="Text Box 1087"/>
          <p:cNvSpPr txBox="1">
            <a:spLocks noChangeArrowheads="1"/>
          </p:cNvSpPr>
          <p:nvPr/>
        </p:nvSpPr>
        <p:spPr bwMode="gray">
          <a:xfrm>
            <a:off x="6934200" y="5105400"/>
            <a:ext cx="352425"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r4</a:t>
            </a:r>
          </a:p>
        </p:txBody>
      </p:sp>
      <p:sp>
        <p:nvSpPr>
          <p:cNvPr id="361536" name="Text Box 1088"/>
          <p:cNvSpPr txBox="1">
            <a:spLocks noChangeArrowheads="1"/>
          </p:cNvSpPr>
          <p:nvPr/>
        </p:nvSpPr>
        <p:spPr bwMode="gray">
          <a:xfrm>
            <a:off x="6934200" y="5715000"/>
            <a:ext cx="352425"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r0</a:t>
            </a:r>
          </a:p>
        </p:txBody>
      </p:sp>
      <p:sp>
        <p:nvSpPr>
          <p:cNvPr id="361537" name="Text Box 1089"/>
          <p:cNvSpPr txBox="1">
            <a:spLocks noChangeArrowheads="1"/>
          </p:cNvSpPr>
          <p:nvPr/>
        </p:nvSpPr>
        <p:spPr bwMode="auto">
          <a:xfrm>
            <a:off x="3424238" y="4800600"/>
            <a:ext cx="450850" cy="304800"/>
          </a:xfrm>
          <a:prstGeom prst="rect">
            <a:avLst/>
          </a:prstGeom>
          <a:noFill/>
          <a:ln w="9525">
            <a:noFill/>
            <a:miter lim="800000"/>
            <a:headEnd/>
            <a:tailEnd/>
          </a:ln>
          <a:effectLst/>
        </p:spPr>
        <p:txBody>
          <a:bodyPr wrap="none" anchor="ctr">
            <a:spAutoFit/>
          </a:bodyPr>
          <a:lstStyle/>
          <a:p>
            <a:pPr algn="ctr">
              <a:spcBef>
                <a:spcPct val="50000"/>
              </a:spcBef>
            </a:pPr>
            <a:r>
              <a:rPr lang="en-US">
                <a:solidFill>
                  <a:schemeClr val="bg1"/>
                </a:solidFill>
                <a:latin typeface="Arial" pitchFamily="34" charset="0"/>
              </a:rPr>
              <a:t>r10</a:t>
            </a:r>
          </a:p>
        </p:txBody>
      </p:sp>
      <p:sp>
        <p:nvSpPr>
          <p:cNvPr id="361538" name="Text Box 1090"/>
          <p:cNvSpPr txBox="1">
            <a:spLocks noChangeArrowheads="1"/>
          </p:cNvSpPr>
          <p:nvPr/>
        </p:nvSpPr>
        <p:spPr bwMode="gray">
          <a:xfrm>
            <a:off x="5181600" y="3429000"/>
            <a:ext cx="473075" cy="381000"/>
          </a:xfrm>
          <a:prstGeom prst="rect">
            <a:avLst/>
          </a:prstGeom>
          <a:noFill/>
          <a:ln w="9525">
            <a:noFill/>
            <a:miter lim="800000"/>
            <a:headEnd/>
            <a:tailEnd/>
          </a:ln>
          <a:effectLst/>
        </p:spPr>
        <p:txBody>
          <a:bodyPr wrap="none" anchor="ctr">
            <a:spAutoFit/>
          </a:bodyPr>
          <a:lstStyle/>
          <a:p>
            <a:pPr algn="ctr">
              <a:spcBef>
                <a:spcPct val="50000"/>
              </a:spcBef>
            </a:pPr>
            <a:r>
              <a:rPr lang="en-US" sz="1900">
                <a:solidFill>
                  <a:schemeClr val="bg2"/>
                </a:solidFill>
              </a:rPr>
              <a:t>IB</a:t>
            </a:r>
          </a:p>
        </p:txBody>
      </p:sp>
      <p:sp>
        <p:nvSpPr>
          <p:cNvPr id="361539" name="Text Box 1091"/>
          <p:cNvSpPr txBox="1">
            <a:spLocks noChangeArrowheads="1"/>
          </p:cNvSpPr>
          <p:nvPr/>
        </p:nvSpPr>
        <p:spPr bwMode="gray">
          <a:xfrm>
            <a:off x="6019800" y="3429000"/>
            <a:ext cx="473075" cy="381000"/>
          </a:xfrm>
          <a:prstGeom prst="rect">
            <a:avLst/>
          </a:prstGeom>
          <a:noFill/>
          <a:ln w="9525">
            <a:noFill/>
            <a:miter lim="800000"/>
            <a:headEnd/>
            <a:tailEnd/>
          </a:ln>
          <a:effectLst/>
        </p:spPr>
        <p:txBody>
          <a:bodyPr wrap="none" anchor="ctr">
            <a:spAutoFit/>
          </a:bodyPr>
          <a:lstStyle/>
          <a:p>
            <a:pPr algn="ctr">
              <a:spcBef>
                <a:spcPct val="50000"/>
              </a:spcBef>
            </a:pPr>
            <a:r>
              <a:rPr lang="en-US" sz="1900">
                <a:solidFill>
                  <a:schemeClr val="bg2"/>
                </a:solidFill>
              </a:rPr>
              <a:t>DA</a:t>
            </a:r>
          </a:p>
        </p:txBody>
      </p:sp>
      <p:sp>
        <p:nvSpPr>
          <p:cNvPr id="361540" name="Text Box 1092"/>
          <p:cNvSpPr txBox="1">
            <a:spLocks noChangeArrowheads="1"/>
          </p:cNvSpPr>
          <p:nvPr/>
        </p:nvSpPr>
        <p:spPr bwMode="gray">
          <a:xfrm>
            <a:off x="6858000" y="3429000"/>
            <a:ext cx="473075" cy="381000"/>
          </a:xfrm>
          <a:prstGeom prst="rect">
            <a:avLst/>
          </a:prstGeom>
          <a:noFill/>
          <a:ln w="9525">
            <a:noFill/>
            <a:miter lim="800000"/>
            <a:headEnd/>
            <a:tailEnd/>
          </a:ln>
          <a:effectLst/>
        </p:spPr>
        <p:txBody>
          <a:bodyPr wrap="none" anchor="ctr">
            <a:spAutoFit/>
          </a:bodyPr>
          <a:lstStyle/>
          <a:p>
            <a:pPr algn="ctr">
              <a:spcBef>
                <a:spcPct val="50000"/>
              </a:spcBef>
            </a:pPr>
            <a:r>
              <a:rPr lang="en-US" sz="1900">
                <a:solidFill>
                  <a:schemeClr val="bg2"/>
                </a:solidFill>
              </a:rPr>
              <a:t>DB</a:t>
            </a:r>
          </a:p>
        </p:txBody>
      </p:sp>
      <p:sp>
        <p:nvSpPr>
          <p:cNvPr id="361541" name="Rectangle 1093"/>
          <p:cNvSpPr>
            <a:spLocks noChangeArrowheads="1"/>
          </p:cNvSpPr>
          <p:nvPr/>
        </p:nvSpPr>
        <p:spPr bwMode="auto">
          <a:xfrm>
            <a:off x="304800" y="3733800"/>
            <a:ext cx="3217863" cy="669925"/>
          </a:xfrm>
          <a:prstGeom prst="rect">
            <a:avLst/>
          </a:prstGeom>
          <a:noFill/>
          <a:ln w="9525">
            <a:noFill/>
            <a:miter lim="800000"/>
            <a:headEnd/>
            <a:tailEnd/>
          </a:ln>
          <a:effectLst/>
        </p:spPr>
        <p:txBody>
          <a:bodyPr wrap="none" anchor="ctr">
            <a:spAutoFit/>
          </a:bodyPr>
          <a:lstStyle/>
          <a:p>
            <a:pPr algn="ctr"/>
            <a:r>
              <a:rPr lang="en-US" sz="1900">
                <a:solidFill>
                  <a:schemeClr val="tx2"/>
                </a:solidFill>
              </a:rPr>
              <a:t>LDMxx r10, {r0,r1,r4}</a:t>
            </a:r>
          </a:p>
          <a:p>
            <a:pPr algn="ctr"/>
            <a:r>
              <a:rPr lang="en-US" sz="1900">
                <a:solidFill>
                  <a:schemeClr val="tx2"/>
                </a:solidFill>
              </a:rPr>
              <a:t>STMxx r10, {r0,r1,r4}</a:t>
            </a:r>
          </a:p>
        </p:txBody>
      </p:sp>
      <p:sp>
        <p:nvSpPr>
          <p:cNvPr id="361542" name="Text Box 1094"/>
          <p:cNvSpPr txBox="1">
            <a:spLocks noChangeArrowheads="1"/>
          </p:cNvSpPr>
          <p:nvPr/>
        </p:nvSpPr>
        <p:spPr bwMode="auto">
          <a:xfrm>
            <a:off x="1449388" y="4768850"/>
            <a:ext cx="2001837" cy="336550"/>
          </a:xfrm>
          <a:prstGeom prst="rect">
            <a:avLst/>
          </a:prstGeom>
          <a:noFill/>
          <a:ln w="9525">
            <a:noFill/>
            <a:miter lim="800000"/>
            <a:headEnd/>
            <a:tailEnd/>
          </a:ln>
          <a:effectLst/>
        </p:spPr>
        <p:txBody>
          <a:bodyPr wrap="none" anchor="ctr">
            <a:spAutoFit/>
          </a:bodyPr>
          <a:lstStyle/>
          <a:p>
            <a:pPr algn="ctr"/>
            <a:r>
              <a:rPr lang="en-US" sz="1600">
                <a:latin typeface="Arial" pitchFamily="34" charset="0"/>
              </a:rPr>
              <a:t>Base Register (Rb)</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69667" name="Rectangle 3"/>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69668" name="Rectangle 4"/>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69669" name="Rectangle 5"/>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69670" name="Rectangle 6"/>
          <p:cNvSpPr>
            <a:spLocks noGrp="1" noChangeArrowheads="1"/>
          </p:cNvSpPr>
          <p:nvPr>
            <p:ph type="title"/>
          </p:nvPr>
        </p:nvSpPr>
        <p:spPr>
          <a:noFill/>
          <a:ln/>
        </p:spPr>
        <p:txBody>
          <a:bodyPr lIns="92075" tIns="46038" rIns="92075" bIns="46038"/>
          <a:lstStyle/>
          <a:p>
            <a:pPr defTabSz="938213"/>
            <a:r>
              <a:rPr lang="en-US"/>
              <a:t>Software Interrupt (SWI)</a:t>
            </a:r>
          </a:p>
        </p:txBody>
      </p:sp>
      <p:sp>
        <p:nvSpPr>
          <p:cNvPr id="369671" name="Rectangle 7"/>
          <p:cNvSpPr>
            <a:spLocks noGrp="1" noChangeArrowheads="1"/>
          </p:cNvSpPr>
          <p:nvPr>
            <p:ph idx="1"/>
          </p:nvPr>
        </p:nvSpPr>
        <p:spPr>
          <a:xfrm>
            <a:off x="304800" y="2505075"/>
            <a:ext cx="8534400" cy="3743325"/>
          </a:xfrm>
          <a:noFill/>
          <a:ln/>
        </p:spPr>
        <p:txBody>
          <a:bodyPr lIns="92075" tIns="46038" rIns="92075" bIns="46038" anchorCtr="1">
            <a:normAutofit fontScale="92500" lnSpcReduction="20000"/>
          </a:bodyPr>
          <a:lstStyle/>
          <a:p>
            <a:pPr defTabSz="938213"/>
            <a:r>
              <a:rPr lang="en-US"/>
              <a:t>Causes an exception trap to the SWI hardware vector </a:t>
            </a:r>
          </a:p>
          <a:p>
            <a:pPr defTabSz="938213"/>
            <a:r>
              <a:rPr lang="en-US"/>
              <a:t>The SWI handler can examine the SWI number to decide what operation has been requested.</a:t>
            </a:r>
          </a:p>
          <a:p>
            <a:pPr defTabSz="938213"/>
            <a:r>
              <a:rPr lang="en-US"/>
              <a:t>By using the SWI mechanism, an operating system can implement a set of privileged operations which applications running in user mode can request.</a:t>
            </a:r>
          </a:p>
          <a:p>
            <a:pPr defTabSz="938213"/>
            <a:r>
              <a:rPr lang="en-US"/>
              <a:t>Syntax:</a:t>
            </a:r>
          </a:p>
          <a:p>
            <a:pPr marL="704850" lvl="1" indent="-247650" defTabSz="938213"/>
            <a:r>
              <a:rPr lang="en-US" sz="1800"/>
              <a:t> </a:t>
            </a:r>
            <a:r>
              <a:rPr lang="en-US" sz="1800" b="1">
                <a:solidFill>
                  <a:schemeClr val="bg2"/>
                </a:solidFill>
                <a:latin typeface="Courier New" pitchFamily="49" charset="0"/>
              </a:rPr>
              <a:t>SWI{&lt;cond&gt;} &lt;SWI number&gt;</a:t>
            </a:r>
            <a:endParaRPr lang="en-US">
              <a:solidFill>
                <a:schemeClr val="bg2"/>
              </a:solidFill>
            </a:endParaRPr>
          </a:p>
        </p:txBody>
      </p:sp>
      <p:sp>
        <p:nvSpPr>
          <p:cNvPr id="369672" name="Line 8"/>
          <p:cNvSpPr>
            <a:spLocks noChangeShapeType="1"/>
          </p:cNvSpPr>
          <p:nvPr/>
        </p:nvSpPr>
        <p:spPr bwMode="auto">
          <a:xfrm>
            <a:off x="2332038"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73" name="Line 9"/>
          <p:cNvSpPr>
            <a:spLocks noChangeShapeType="1"/>
          </p:cNvSpPr>
          <p:nvPr/>
        </p:nvSpPr>
        <p:spPr bwMode="auto">
          <a:xfrm>
            <a:off x="2535238"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74" name="Line 10"/>
          <p:cNvSpPr>
            <a:spLocks noChangeShapeType="1"/>
          </p:cNvSpPr>
          <p:nvPr/>
        </p:nvSpPr>
        <p:spPr bwMode="auto">
          <a:xfrm>
            <a:off x="2738438" y="1370013"/>
            <a:ext cx="0" cy="37306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75" name="Line 11"/>
          <p:cNvSpPr>
            <a:spLocks noChangeShapeType="1"/>
          </p:cNvSpPr>
          <p:nvPr/>
        </p:nvSpPr>
        <p:spPr bwMode="auto">
          <a:xfrm>
            <a:off x="2940050"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76" name="Line 12"/>
          <p:cNvSpPr>
            <a:spLocks noChangeShapeType="1"/>
          </p:cNvSpPr>
          <p:nvPr/>
        </p:nvSpPr>
        <p:spPr bwMode="auto">
          <a:xfrm>
            <a:off x="3143250"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77" name="Line 13"/>
          <p:cNvSpPr>
            <a:spLocks noChangeShapeType="1"/>
          </p:cNvSpPr>
          <p:nvPr/>
        </p:nvSpPr>
        <p:spPr bwMode="auto">
          <a:xfrm>
            <a:off x="3346450"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78" name="Line 14"/>
          <p:cNvSpPr>
            <a:spLocks noChangeShapeType="1"/>
          </p:cNvSpPr>
          <p:nvPr/>
        </p:nvSpPr>
        <p:spPr bwMode="auto">
          <a:xfrm>
            <a:off x="3548063"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79" name="Line 15"/>
          <p:cNvSpPr>
            <a:spLocks noChangeShapeType="1"/>
          </p:cNvSpPr>
          <p:nvPr/>
        </p:nvSpPr>
        <p:spPr bwMode="auto">
          <a:xfrm>
            <a:off x="3751263"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0" name="Line 16"/>
          <p:cNvSpPr>
            <a:spLocks noChangeShapeType="1"/>
          </p:cNvSpPr>
          <p:nvPr/>
        </p:nvSpPr>
        <p:spPr bwMode="auto">
          <a:xfrm>
            <a:off x="3967163"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1" name="Line 17"/>
          <p:cNvSpPr>
            <a:spLocks noChangeShapeType="1"/>
          </p:cNvSpPr>
          <p:nvPr/>
        </p:nvSpPr>
        <p:spPr bwMode="auto">
          <a:xfrm>
            <a:off x="4156075"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2" name="Line 18"/>
          <p:cNvSpPr>
            <a:spLocks noChangeShapeType="1"/>
          </p:cNvSpPr>
          <p:nvPr/>
        </p:nvSpPr>
        <p:spPr bwMode="auto">
          <a:xfrm>
            <a:off x="4384675"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3" name="Line 19"/>
          <p:cNvSpPr>
            <a:spLocks noChangeShapeType="1"/>
          </p:cNvSpPr>
          <p:nvPr/>
        </p:nvSpPr>
        <p:spPr bwMode="auto">
          <a:xfrm>
            <a:off x="4586288"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4" name="Line 20"/>
          <p:cNvSpPr>
            <a:spLocks noChangeShapeType="1"/>
          </p:cNvSpPr>
          <p:nvPr/>
        </p:nvSpPr>
        <p:spPr bwMode="auto">
          <a:xfrm>
            <a:off x="4789488"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5" name="Line 21"/>
          <p:cNvSpPr>
            <a:spLocks noChangeShapeType="1"/>
          </p:cNvSpPr>
          <p:nvPr/>
        </p:nvSpPr>
        <p:spPr bwMode="auto">
          <a:xfrm>
            <a:off x="4992688"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6" name="Line 22"/>
          <p:cNvSpPr>
            <a:spLocks noChangeShapeType="1"/>
          </p:cNvSpPr>
          <p:nvPr/>
        </p:nvSpPr>
        <p:spPr bwMode="auto">
          <a:xfrm>
            <a:off x="5194300"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7" name="Line 23"/>
          <p:cNvSpPr>
            <a:spLocks noChangeShapeType="1"/>
          </p:cNvSpPr>
          <p:nvPr/>
        </p:nvSpPr>
        <p:spPr bwMode="auto">
          <a:xfrm>
            <a:off x="5397500"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8" name="Line 24"/>
          <p:cNvSpPr>
            <a:spLocks noChangeShapeType="1"/>
          </p:cNvSpPr>
          <p:nvPr/>
        </p:nvSpPr>
        <p:spPr bwMode="auto">
          <a:xfrm>
            <a:off x="5600700"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89" name="Line 25"/>
          <p:cNvSpPr>
            <a:spLocks noChangeShapeType="1"/>
          </p:cNvSpPr>
          <p:nvPr/>
        </p:nvSpPr>
        <p:spPr bwMode="auto">
          <a:xfrm>
            <a:off x="5802313"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90" name="Line 26"/>
          <p:cNvSpPr>
            <a:spLocks noChangeShapeType="1"/>
          </p:cNvSpPr>
          <p:nvPr/>
        </p:nvSpPr>
        <p:spPr bwMode="auto">
          <a:xfrm>
            <a:off x="6816725"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91" name="Line 27"/>
          <p:cNvSpPr>
            <a:spLocks noChangeShapeType="1"/>
          </p:cNvSpPr>
          <p:nvPr/>
        </p:nvSpPr>
        <p:spPr bwMode="auto">
          <a:xfrm>
            <a:off x="6992938"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92" name="Line 28"/>
          <p:cNvSpPr>
            <a:spLocks noChangeShapeType="1"/>
          </p:cNvSpPr>
          <p:nvPr/>
        </p:nvSpPr>
        <p:spPr bwMode="auto">
          <a:xfrm>
            <a:off x="7183438" y="1382713"/>
            <a:ext cx="0" cy="873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93" name="Line 29"/>
          <p:cNvSpPr>
            <a:spLocks noChangeShapeType="1"/>
          </p:cNvSpPr>
          <p:nvPr/>
        </p:nvSpPr>
        <p:spPr bwMode="auto">
          <a:xfrm>
            <a:off x="7359650"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694" name="Rectangle 30"/>
          <p:cNvSpPr>
            <a:spLocks noChangeArrowheads="1"/>
          </p:cNvSpPr>
          <p:nvPr/>
        </p:nvSpPr>
        <p:spPr bwMode="auto">
          <a:xfrm>
            <a:off x="1738313" y="1166813"/>
            <a:ext cx="266700" cy="203200"/>
          </a:xfrm>
          <a:prstGeom prst="rect">
            <a:avLst/>
          </a:prstGeom>
          <a:noFill/>
          <a:ln w="9525">
            <a:noFill/>
            <a:miter lim="800000"/>
            <a:headEnd/>
            <a:tailEnd/>
          </a:ln>
          <a:effectLst/>
        </p:spPr>
        <p:txBody>
          <a:bodyPr wrap="none" lIns="63500" tIns="25400" rIns="63500" bIns="25400">
            <a:spAutoFit/>
          </a:bodyPr>
          <a:lstStyle/>
          <a:p>
            <a:r>
              <a:rPr lang="en-US" sz="1000" b="0">
                <a:solidFill>
                  <a:schemeClr val="hlink"/>
                </a:solidFill>
                <a:latin typeface="Arial" pitchFamily="34" charset="0"/>
              </a:rPr>
              <a:t>28</a:t>
            </a:r>
          </a:p>
        </p:txBody>
      </p:sp>
      <p:sp>
        <p:nvSpPr>
          <p:cNvPr id="369695" name="Rectangle 31"/>
          <p:cNvSpPr>
            <a:spLocks noChangeArrowheads="1"/>
          </p:cNvSpPr>
          <p:nvPr/>
        </p:nvSpPr>
        <p:spPr bwMode="auto">
          <a:xfrm>
            <a:off x="1143000" y="1166813"/>
            <a:ext cx="347663" cy="203200"/>
          </a:xfrm>
          <a:prstGeom prst="rect">
            <a:avLst/>
          </a:prstGeom>
          <a:noFill/>
          <a:ln w="9525">
            <a:noFill/>
            <a:miter lim="800000"/>
            <a:headEnd/>
            <a:tailEnd/>
          </a:ln>
          <a:effectLst/>
        </p:spPr>
        <p:txBody>
          <a:bodyPr lIns="63500" tIns="25400" rIns="63500" bIns="25400">
            <a:spAutoFit/>
          </a:bodyPr>
          <a:lstStyle/>
          <a:p>
            <a:r>
              <a:rPr lang="en-US" sz="1000" b="0">
                <a:solidFill>
                  <a:schemeClr val="hlink"/>
                </a:solidFill>
                <a:latin typeface="Arial" pitchFamily="34" charset="0"/>
              </a:rPr>
              <a:t>31</a:t>
            </a:r>
          </a:p>
        </p:txBody>
      </p:sp>
      <p:sp>
        <p:nvSpPr>
          <p:cNvPr id="369696" name="Rectangle 32"/>
          <p:cNvSpPr>
            <a:spLocks noChangeArrowheads="1"/>
          </p:cNvSpPr>
          <p:nvPr/>
        </p:nvSpPr>
        <p:spPr bwMode="auto">
          <a:xfrm>
            <a:off x="2511425" y="1166813"/>
            <a:ext cx="266700" cy="203200"/>
          </a:xfrm>
          <a:prstGeom prst="rect">
            <a:avLst/>
          </a:prstGeom>
          <a:noFill/>
          <a:ln w="9525">
            <a:noFill/>
            <a:miter lim="800000"/>
            <a:headEnd/>
            <a:tailEnd/>
          </a:ln>
          <a:effectLst/>
        </p:spPr>
        <p:txBody>
          <a:bodyPr wrap="none" lIns="63500" tIns="25400" rIns="63500" bIns="25400">
            <a:spAutoFit/>
          </a:bodyPr>
          <a:lstStyle/>
          <a:p>
            <a:r>
              <a:rPr lang="en-US" sz="1000" b="0">
                <a:solidFill>
                  <a:schemeClr val="hlink"/>
                </a:solidFill>
                <a:latin typeface="Arial" pitchFamily="34" charset="0"/>
              </a:rPr>
              <a:t>24</a:t>
            </a:r>
          </a:p>
        </p:txBody>
      </p:sp>
      <p:sp>
        <p:nvSpPr>
          <p:cNvPr id="369697" name="Rectangle 33"/>
          <p:cNvSpPr>
            <a:spLocks noChangeArrowheads="1"/>
          </p:cNvSpPr>
          <p:nvPr/>
        </p:nvSpPr>
        <p:spPr bwMode="auto">
          <a:xfrm>
            <a:off x="1954213" y="1166813"/>
            <a:ext cx="266700" cy="203200"/>
          </a:xfrm>
          <a:prstGeom prst="rect">
            <a:avLst/>
          </a:prstGeom>
          <a:noFill/>
          <a:ln w="9525">
            <a:noFill/>
            <a:miter lim="800000"/>
            <a:headEnd/>
            <a:tailEnd/>
          </a:ln>
          <a:effectLst/>
        </p:spPr>
        <p:txBody>
          <a:bodyPr wrap="none" lIns="63500" tIns="25400" rIns="63500" bIns="25400">
            <a:spAutoFit/>
          </a:bodyPr>
          <a:lstStyle/>
          <a:p>
            <a:r>
              <a:rPr lang="en-US" sz="1000" b="0">
                <a:solidFill>
                  <a:schemeClr val="hlink"/>
                </a:solidFill>
                <a:latin typeface="Arial" pitchFamily="34" charset="0"/>
              </a:rPr>
              <a:t>27</a:t>
            </a:r>
          </a:p>
        </p:txBody>
      </p:sp>
      <p:sp>
        <p:nvSpPr>
          <p:cNvPr id="369698" name="Rectangle 34"/>
          <p:cNvSpPr>
            <a:spLocks noChangeArrowheads="1"/>
          </p:cNvSpPr>
          <p:nvPr/>
        </p:nvSpPr>
        <p:spPr bwMode="auto">
          <a:xfrm>
            <a:off x="2728913" y="1192213"/>
            <a:ext cx="146050" cy="152400"/>
          </a:xfrm>
          <a:prstGeom prst="rect">
            <a:avLst/>
          </a:prstGeom>
          <a:noFill/>
          <a:ln w="9525">
            <a:noFill/>
            <a:miter lim="800000"/>
            <a:headEnd/>
            <a:tailEnd/>
          </a:ln>
          <a:effectLst/>
        </p:spPr>
        <p:txBody>
          <a:bodyPr wrap="none" anchor="ctr"/>
          <a:lstStyle/>
          <a:p>
            <a:endParaRPr lang="en-IN"/>
          </a:p>
        </p:txBody>
      </p:sp>
      <p:sp>
        <p:nvSpPr>
          <p:cNvPr id="369699" name="Rectangle 35"/>
          <p:cNvSpPr>
            <a:spLocks noChangeArrowheads="1"/>
          </p:cNvSpPr>
          <p:nvPr/>
        </p:nvSpPr>
        <p:spPr bwMode="auto">
          <a:xfrm>
            <a:off x="7359650" y="1128713"/>
            <a:ext cx="196850" cy="203200"/>
          </a:xfrm>
          <a:prstGeom prst="rect">
            <a:avLst/>
          </a:prstGeom>
          <a:noFill/>
          <a:ln w="9525">
            <a:noFill/>
            <a:miter lim="800000"/>
            <a:headEnd/>
            <a:tailEnd/>
          </a:ln>
          <a:effectLst/>
        </p:spPr>
        <p:txBody>
          <a:bodyPr wrap="none" lIns="63500" tIns="25400" rIns="63500" bIns="25400">
            <a:spAutoFit/>
          </a:bodyPr>
          <a:lstStyle/>
          <a:p>
            <a:r>
              <a:rPr lang="en-US" sz="1000" b="0">
                <a:solidFill>
                  <a:schemeClr val="hlink"/>
                </a:solidFill>
                <a:latin typeface="Arial" pitchFamily="34" charset="0"/>
              </a:rPr>
              <a:t>0</a:t>
            </a:r>
          </a:p>
        </p:txBody>
      </p:sp>
      <p:sp>
        <p:nvSpPr>
          <p:cNvPr id="369700" name="Line 36"/>
          <p:cNvSpPr>
            <a:spLocks noChangeShapeType="1"/>
          </p:cNvSpPr>
          <p:nvPr/>
        </p:nvSpPr>
        <p:spPr bwMode="auto">
          <a:xfrm flipH="1">
            <a:off x="1938338" y="1370013"/>
            <a:ext cx="1587" cy="382587"/>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1" name="Line 37"/>
          <p:cNvSpPr>
            <a:spLocks noChangeShapeType="1"/>
          </p:cNvSpPr>
          <p:nvPr/>
        </p:nvSpPr>
        <p:spPr bwMode="auto">
          <a:xfrm>
            <a:off x="2130425"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2" name="Line 38"/>
          <p:cNvSpPr>
            <a:spLocks noChangeShapeType="1"/>
          </p:cNvSpPr>
          <p:nvPr/>
        </p:nvSpPr>
        <p:spPr bwMode="auto">
          <a:xfrm>
            <a:off x="6005513" y="13827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3" name="Line 39"/>
          <p:cNvSpPr>
            <a:spLocks noChangeShapeType="1"/>
          </p:cNvSpPr>
          <p:nvPr/>
        </p:nvSpPr>
        <p:spPr bwMode="auto">
          <a:xfrm>
            <a:off x="6207125" y="13827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4" name="Line 40"/>
          <p:cNvSpPr>
            <a:spLocks noChangeShapeType="1"/>
          </p:cNvSpPr>
          <p:nvPr/>
        </p:nvSpPr>
        <p:spPr bwMode="auto">
          <a:xfrm>
            <a:off x="6410325" y="13827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5" name="Line 41"/>
          <p:cNvSpPr>
            <a:spLocks noChangeShapeType="1"/>
          </p:cNvSpPr>
          <p:nvPr/>
        </p:nvSpPr>
        <p:spPr bwMode="auto">
          <a:xfrm>
            <a:off x="6613525" y="13827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6" name="Line 42"/>
          <p:cNvSpPr>
            <a:spLocks noChangeShapeType="1"/>
          </p:cNvSpPr>
          <p:nvPr/>
        </p:nvSpPr>
        <p:spPr bwMode="auto">
          <a:xfrm>
            <a:off x="1535113" y="13700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7" name="Line 43"/>
          <p:cNvSpPr>
            <a:spLocks noChangeShapeType="1"/>
          </p:cNvSpPr>
          <p:nvPr/>
        </p:nvSpPr>
        <p:spPr bwMode="auto">
          <a:xfrm>
            <a:off x="1738313" y="13827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8" name="Line 44"/>
          <p:cNvSpPr>
            <a:spLocks noChangeShapeType="1"/>
          </p:cNvSpPr>
          <p:nvPr/>
        </p:nvSpPr>
        <p:spPr bwMode="auto">
          <a:xfrm>
            <a:off x="1331913" y="1382713"/>
            <a:ext cx="0" cy="100012"/>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09" name="Rectangle 45"/>
          <p:cNvSpPr>
            <a:spLocks noChangeArrowheads="1"/>
          </p:cNvSpPr>
          <p:nvPr/>
        </p:nvSpPr>
        <p:spPr bwMode="auto">
          <a:xfrm>
            <a:off x="1171575" y="1470025"/>
            <a:ext cx="1812925" cy="241300"/>
          </a:xfrm>
          <a:prstGeom prst="rect">
            <a:avLst/>
          </a:prstGeom>
          <a:noFill/>
          <a:ln w="9525">
            <a:noFill/>
            <a:miter lim="800000"/>
            <a:headEnd/>
            <a:tailEnd/>
          </a:ln>
          <a:effectLst/>
        </p:spPr>
        <p:txBody>
          <a:bodyPr lIns="63500" tIns="25400" rIns="63500" bIns="25400">
            <a:spAutoFit/>
          </a:bodyPr>
          <a:lstStyle/>
          <a:p>
            <a:pPr marL="342900" indent="-342900">
              <a:lnSpc>
                <a:spcPct val="104000"/>
              </a:lnSpc>
              <a:spcBef>
                <a:spcPct val="52000"/>
              </a:spcBef>
            </a:pPr>
            <a:r>
              <a:rPr lang="en-US" sz="1200">
                <a:solidFill>
                  <a:schemeClr val="hlink"/>
                </a:solidFill>
                <a:latin typeface="Arial" pitchFamily="34" charset="0"/>
              </a:rPr>
              <a:t>   Cond      1   1  1   1</a:t>
            </a:r>
          </a:p>
        </p:txBody>
      </p:sp>
      <p:sp>
        <p:nvSpPr>
          <p:cNvPr id="369710" name="Rectangle 46"/>
          <p:cNvSpPr>
            <a:spLocks noChangeArrowheads="1"/>
          </p:cNvSpPr>
          <p:nvPr/>
        </p:nvSpPr>
        <p:spPr bwMode="auto">
          <a:xfrm>
            <a:off x="2851150" y="1481138"/>
            <a:ext cx="4648200" cy="241300"/>
          </a:xfrm>
          <a:prstGeom prst="rect">
            <a:avLst/>
          </a:prstGeom>
          <a:noFill/>
          <a:ln w="9525">
            <a:noFill/>
            <a:miter lim="800000"/>
            <a:headEnd/>
            <a:tailEnd/>
          </a:ln>
          <a:effectLst/>
        </p:spPr>
        <p:txBody>
          <a:bodyPr lIns="63500" tIns="25400" rIns="63500" bIns="25400">
            <a:spAutoFit/>
          </a:bodyPr>
          <a:lstStyle/>
          <a:p>
            <a:pPr marL="342900" indent="-342900" algn="ctr">
              <a:lnSpc>
                <a:spcPct val="104000"/>
              </a:lnSpc>
              <a:spcBef>
                <a:spcPct val="52000"/>
              </a:spcBef>
            </a:pPr>
            <a:r>
              <a:rPr lang="en-US" sz="1200">
                <a:solidFill>
                  <a:schemeClr val="hlink"/>
                </a:solidFill>
                <a:latin typeface="Arial" pitchFamily="34" charset="0"/>
              </a:rPr>
              <a:t>SWI number (ignored by processor)</a:t>
            </a:r>
          </a:p>
        </p:txBody>
      </p:sp>
      <p:sp>
        <p:nvSpPr>
          <p:cNvPr id="369711" name="Rectangle 47"/>
          <p:cNvSpPr>
            <a:spLocks noChangeArrowheads="1"/>
          </p:cNvSpPr>
          <p:nvPr/>
        </p:nvSpPr>
        <p:spPr bwMode="auto">
          <a:xfrm>
            <a:off x="2714625" y="1166813"/>
            <a:ext cx="266700" cy="203200"/>
          </a:xfrm>
          <a:prstGeom prst="rect">
            <a:avLst/>
          </a:prstGeom>
          <a:noFill/>
          <a:ln w="9525">
            <a:noFill/>
            <a:miter lim="800000"/>
            <a:headEnd/>
            <a:tailEnd/>
          </a:ln>
          <a:effectLst/>
        </p:spPr>
        <p:txBody>
          <a:bodyPr wrap="none" lIns="63500" tIns="25400" rIns="63500" bIns="25400">
            <a:spAutoFit/>
          </a:bodyPr>
          <a:lstStyle/>
          <a:p>
            <a:r>
              <a:rPr lang="en-US" sz="1000" b="0">
                <a:solidFill>
                  <a:schemeClr val="hlink"/>
                </a:solidFill>
                <a:latin typeface="Arial" pitchFamily="34" charset="0"/>
              </a:rPr>
              <a:t>23</a:t>
            </a:r>
          </a:p>
        </p:txBody>
      </p:sp>
      <p:sp>
        <p:nvSpPr>
          <p:cNvPr id="369712" name="Rectangle 48"/>
          <p:cNvSpPr>
            <a:spLocks noChangeArrowheads="1"/>
          </p:cNvSpPr>
          <p:nvPr/>
        </p:nvSpPr>
        <p:spPr bwMode="auto">
          <a:xfrm>
            <a:off x="1173163" y="1376363"/>
            <a:ext cx="6332537" cy="365125"/>
          </a:xfrm>
          <a:prstGeom prst="rect">
            <a:avLst/>
          </a:prstGeom>
          <a:noFill/>
          <a:ln w="12700">
            <a:solidFill>
              <a:schemeClr val="tx1"/>
            </a:solidFill>
            <a:miter lim="800000"/>
            <a:headEnd/>
            <a:tailEnd/>
          </a:ln>
          <a:effectLst/>
        </p:spPr>
        <p:txBody>
          <a:bodyPr wrap="none" anchor="ctr"/>
          <a:lstStyle/>
          <a:p>
            <a:endParaRPr lang="en-IN"/>
          </a:p>
        </p:txBody>
      </p:sp>
      <p:sp>
        <p:nvSpPr>
          <p:cNvPr id="369713" name="Line 49"/>
          <p:cNvSpPr>
            <a:spLocks noChangeShapeType="1"/>
          </p:cNvSpPr>
          <p:nvPr/>
        </p:nvSpPr>
        <p:spPr bwMode="auto">
          <a:xfrm>
            <a:off x="1150938" y="1781175"/>
            <a:ext cx="0" cy="119063"/>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14" name="Line 50"/>
          <p:cNvSpPr>
            <a:spLocks noChangeShapeType="1"/>
          </p:cNvSpPr>
          <p:nvPr/>
        </p:nvSpPr>
        <p:spPr bwMode="auto">
          <a:xfrm>
            <a:off x="1943100" y="1781175"/>
            <a:ext cx="0" cy="119063"/>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15" name="Line 51"/>
          <p:cNvSpPr>
            <a:spLocks noChangeShapeType="1"/>
          </p:cNvSpPr>
          <p:nvPr/>
        </p:nvSpPr>
        <p:spPr bwMode="auto">
          <a:xfrm flipH="1">
            <a:off x="1143000" y="1900238"/>
            <a:ext cx="800100"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16" name="Line 52"/>
          <p:cNvSpPr>
            <a:spLocks noChangeShapeType="1"/>
          </p:cNvSpPr>
          <p:nvPr/>
        </p:nvSpPr>
        <p:spPr bwMode="auto">
          <a:xfrm>
            <a:off x="1485900" y="1900238"/>
            <a:ext cx="0" cy="420687"/>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17" name="Line 53"/>
          <p:cNvSpPr>
            <a:spLocks noChangeShapeType="1"/>
          </p:cNvSpPr>
          <p:nvPr/>
        </p:nvSpPr>
        <p:spPr bwMode="auto">
          <a:xfrm>
            <a:off x="1485900" y="2320925"/>
            <a:ext cx="758825" cy="0"/>
          </a:xfrm>
          <a:prstGeom prst="line">
            <a:avLst/>
          </a:prstGeom>
          <a:noFill/>
          <a:ln w="12700">
            <a:solidFill>
              <a:schemeClr val="tx1"/>
            </a:solidFill>
            <a:round/>
            <a:headEnd type="none" w="sm" len="sm"/>
            <a:tailEnd type="none" w="sm" len="sm"/>
          </a:ln>
          <a:effectLst/>
        </p:spPr>
        <p:txBody>
          <a:bodyPr wrap="none" anchor="ctr"/>
          <a:lstStyle/>
          <a:p>
            <a:endParaRPr lang="en-IN"/>
          </a:p>
        </p:txBody>
      </p:sp>
      <p:sp>
        <p:nvSpPr>
          <p:cNvPr id="369718" name="Rectangle 54"/>
          <p:cNvSpPr>
            <a:spLocks noChangeArrowheads="1"/>
          </p:cNvSpPr>
          <p:nvPr/>
        </p:nvSpPr>
        <p:spPr bwMode="auto">
          <a:xfrm>
            <a:off x="2208213" y="2165350"/>
            <a:ext cx="2376487" cy="349250"/>
          </a:xfrm>
          <a:prstGeom prst="rect">
            <a:avLst/>
          </a:prstGeom>
          <a:noFill/>
          <a:ln w="9525">
            <a:noFill/>
            <a:miter lim="800000"/>
            <a:headEnd/>
            <a:tailEnd/>
          </a:ln>
          <a:effectLst/>
        </p:spPr>
        <p:txBody>
          <a:bodyPr lIns="66675" tIns="26988" rIns="66675" bIns="26988">
            <a:spAutoFit/>
          </a:bodyPr>
          <a:lstStyle/>
          <a:p>
            <a:pPr marL="357188" indent="-357188" defTabSz="950913">
              <a:lnSpc>
                <a:spcPct val="102000"/>
              </a:lnSpc>
              <a:spcBef>
                <a:spcPct val="51000"/>
              </a:spcBef>
            </a:pPr>
            <a:r>
              <a:rPr lang="en-US" sz="1900">
                <a:latin typeface="Arial" pitchFamily="34" charset="0"/>
              </a:rPr>
              <a:t>Condition Field</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71715" name="Rectangle 3"/>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71716" name="Rectangle 4"/>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371717" name="Rectangle 5"/>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
        <p:nvSpPr>
          <p:cNvPr id="371718" name="Rectangle 6"/>
          <p:cNvSpPr>
            <a:spLocks noGrp="1" noChangeArrowheads="1"/>
          </p:cNvSpPr>
          <p:nvPr>
            <p:ph type="title"/>
          </p:nvPr>
        </p:nvSpPr>
        <p:spPr>
          <a:noFill/>
          <a:ln/>
        </p:spPr>
        <p:txBody>
          <a:bodyPr lIns="92075" tIns="46038" rIns="92075" bIns="46038"/>
          <a:lstStyle/>
          <a:p>
            <a:pPr defTabSz="938213"/>
            <a:r>
              <a:rPr lang="en-US"/>
              <a:t>PSR Transfer Instructions</a:t>
            </a:r>
          </a:p>
        </p:txBody>
      </p:sp>
      <p:sp>
        <p:nvSpPr>
          <p:cNvPr id="371719" name="Rectangle 7"/>
          <p:cNvSpPr>
            <a:spLocks noGrp="1" noChangeArrowheads="1"/>
          </p:cNvSpPr>
          <p:nvPr>
            <p:ph idx="1"/>
          </p:nvPr>
        </p:nvSpPr>
        <p:spPr>
          <a:xfrm>
            <a:off x="381000" y="1981200"/>
            <a:ext cx="8439150" cy="4191000"/>
          </a:xfrm>
          <a:noFill/>
          <a:ln/>
        </p:spPr>
        <p:txBody>
          <a:bodyPr lIns="92075" tIns="46038" rIns="92075" bIns="46038" anchorCtr="1">
            <a:normAutofit fontScale="77500" lnSpcReduction="20000"/>
          </a:bodyPr>
          <a:lstStyle/>
          <a:p>
            <a:pPr defTabSz="938213"/>
            <a:r>
              <a:rPr lang="en-US"/>
              <a:t>MRS and MSR allow contents of CPSR / SPSR to be transferred to / from a general purpose register.</a:t>
            </a:r>
          </a:p>
          <a:p>
            <a:pPr defTabSz="938213"/>
            <a:r>
              <a:rPr lang="en-US"/>
              <a:t>Syntax:</a:t>
            </a:r>
          </a:p>
          <a:p>
            <a:pPr marL="641350" lvl="1" indent="-233363" defTabSz="938213"/>
            <a:r>
              <a:rPr lang="en-US" b="1"/>
              <a:t> </a:t>
            </a:r>
            <a:r>
              <a:rPr lang="en-US" sz="1600" b="1">
                <a:solidFill>
                  <a:schemeClr val="bg2"/>
                </a:solidFill>
                <a:latin typeface="Courier New" pitchFamily="49" charset="0"/>
              </a:rPr>
              <a:t>MRS</a:t>
            </a:r>
            <a:r>
              <a:rPr lang="en-US" sz="1600" b="1">
                <a:latin typeface="Courier New" pitchFamily="49" charset="0"/>
              </a:rPr>
              <a:t>{&lt;cond&gt;} Rd,&lt;psr&gt;          ; Rd = &lt;psr&gt;</a:t>
            </a:r>
          </a:p>
          <a:p>
            <a:pPr marL="641350" lvl="1" indent="-233363" defTabSz="938213"/>
            <a:r>
              <a:rPr lang="en-US" b="1"/>
              <a:t> </a:t>
            </a:r>
            <a:r>
              <a:rPr lang="en-US" sz="1600" b="1">
                <a:solidFill>
                  <a:schemeClr val="bg2"/>
                </a:solidFill>
                <a:latin typeface="Courier New" pitchFamily="49" charset="0"/>
              </a:rPr>
              <a:t>MSR</a:t>
            </a:r>
            <a:r>
              <a:rPr lang="en-US" sz="1600" b="1">
                <a:latin typeface="Courier New" pitchFamily="49" charset="0"/>
              </a:rPr>
              <a:t>{&lt;cond&gt;} &lt;psr[_fields]&gt;,Rm ; &lt;psr[_fields]&gt; = Rm</a:t>
            </a:r>
          </a:p>
          <a:p>
            <a:pPr defTabSz="938213">
              <a:buFont typeface="Wingdings" pitchFamily="2" charset="2"/>
              <a:buNone/>
            </a:pPr>
            <a:r>
              <a:rPr lang="en-US"/>
              <a:t>  where</a:t>
            </a:r>
          </a:p>
          <a:p>
            <a:pPr marL="641350" lvl="1" indent="-233363" defTabSz="938213"/>
            <a:r>
              <a:rPr lang="en-US" sz="1600" b="1">
                <a:latin typeface="Courier New" pitchFamily="49" charset="0"/>
              </a:rPr>
              <a:t>&lt;psr&gt; = CPSR or SPSR</a:t>
            </a:r>
          </a:p>
          <a:p>
            <a:pPr marL="641350" lvl="1" indent="-233363" defTabSz="938213"/>
            <a:r>
              <a:rPr lang="en-US" sz="1600" b="1">
                <a:latin typeface="Courier New" pitchFamily="49" charset="0"/>
              </a:rPr>
              <a:t>[_fields] = any combination of ‘fsxc’</a:t>
            </a:r>
            <a:endParaRPr lang="en-US" b="1">
              <a:latin typeface="Courier New" pitchFamily="49" charset="0"/>
            </a:endParaRPr>
          </a:p>
          <a:p>
            <a:pPr defTabSz="938213"/>
            <a:r>
              <a:rPr lang="en-US"/>
              <a:t>Also an immediate form</a:t>
            </a:r>
          </a:p>
          <a:p>
            <a:pPr marL="641350" lvl="1" indent="-233363" defTabSz="938213"/>
            <a:r>
              <a:rPr lang="en-US" b="1"/>
              <a:t> </a:t>
            </a:r>
            <a:r>
              <a:rPr lang="en-US" sz="1600" b="1">
                <a:solidFill>
                  <a:schemeClr val="bg2"/>
                </a:solidFill>
                <a:latin typeface="Courier New" pitchFamily="49" charset="0"/>
              </a:rPr>
              <a:t>MSR</a:t>
            </a:r>
            <a:r>
              <a:rPr lang="en-US" sz="1600" b="1">
                <a:latin typeface="Courier New" pitchFamily="49" charset="0"/>
              </a:rPr>
              <a:t>{&lt;cond&gt;} &lt;psr_fields&gt;,#Immediate</a:t>
            </a:r>
          </a:p>
          <a:p>
            <a:pPr defTabSz="938213"/>
            <a:r>
              <a:rPr lang="en-US"/>
              <a:t>In User Mode, all bits can be read but only the condition flags (_f) can be written.</a:t>
            </a:r>
          </a:p>
        </p:txBody>
      </p:sp>
      <p:grpSp>
        <p:nvGrpSpPr>
          <p:cNvPr id="2" name="Group 8"/>
          <p:cNvGrpSpPr>
            <a:grpSpLocks/>
          </p:cNvGrpSpPr>
          <p:nvPr/>
        </p:nvGrpSpPr>
        <p:grpSpPr bwMode="auto">
          <a:xfrm>
            <a:off x="838200" y="1143000"/>
            <a:ext cx="7315200" cy="838200"/>
            <a:chOff x="528" y="816"/>
            <a:chExt cx="4608" cy="528"/>
          </a:xfrm>
        </p:grpSpPr>
        <p:sp>
          <p:nvSpPr>
            <p:cNvPr id="371721" name="Rectangle 9"/>
            <p:cNvSpPr>
              <a:spLocks noChangeArrowheads="1"/>
            </p:cNvSpPr>
            <p:nvPr/>
          </p:nvSpPr>
          <p:spPr bwMode="auto">
            <a:xfrm>
              <a:off x="1244" y="960"/>
              <a:ext cx="272" cy="192"/>
            </a:xfrm>
            <a:prstGeom prst="rect">
              <a:avLst/>
            </a:prstGeom>
            <a:solidFill>
              <a:srgbClr val="DDDDDD"/>
            </a:solidFill>
            <a:ln w="38100">
              <a:noFill/>
              <a:miter lim="800000"/>
              <a:headEnd/>
              <a:tailEnd/>
            </a:ln>
            <a:effectLst/>
          </p:spPr>
          <p:txBody>
            <a:bodyPr anchor="ctr">
              <a:spAutoFit/>
            </a:bodyPr>
            <a:lstStyle/>
            <a:p>
              <a:endParaRPr lang="en-IN"/>
            </a:p>
          </p:txBody>
        </p:sp>
        <p:sp>
          <p:nvSpPr>
            <p:cNvPr id="371722" name="Rectangle 10"/>
            <p:cNvSpPr>
              <a:spLocks noChangeArrowheads="1"/>
            </p:cNvSpPr>
            <p:nvPr/>
          </p:nvSpPr>
          <p:spPr bwMode="auto">
            <a:xfrm>
              <a:off x="1680" y="960"/>
              <a:ext cx="2304" cy="192"/>
            </a:xfrm>
            <a:prstGeom prst="rect">
              <a:avLst/>
            </a:prstGeom>
            <a:solidFill>
              <a:srgbClr val="DDDDDD"/>
            </a:solidFill>
            <a:ln w="38100">
              <a:noFill/>
              <a:miter lim="800000"/>
              <a:headEnd/>
              <a:tailEnd/>
            </a:ln>
            <a:effectLst/>
          </p:spPr>
          <p:txBody>
            <a:bodyPr anchor="ctr">
              <a:spAutoFit/>
            </a:bodyPr>
            <a:lstStyle/>
            <a:p>
              <a:endParaRPr lang="en-IN"/>
            </a:p>
          </p:txBody>
        </p:sp>
        <p:sp>
          <p:nvSpPr>
            <p:cNvPr id="371723" name="Rectangle 11"/>
            <p:cNvSpPr>
              <a:spLocks noChangeArrowheads="1"/>
            </p:cNvSpPr>
            <p:nvPr/>
          </p:nvSpPr>
          <p:spPr bwMode="auto">
            <a:xfrm>
              <a:off x="1104" y="816"/>
              <a:ext cx="16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27</a:t>
              </a:r>
            </a:p>
          </p:txBody>
        </p:sp>
        <p:sp>
          <p:nvSpPr>
            <p:cNvPr id="371724" name="Rectangle 12"/>
            <p:cNvSpPr>
              <a:spLocks noChangeArrowheads="1"/>
            </p:cNvSpPr>
            <p:nvPr/>
          </p:nvSpPr>
          <p:spPr bwMode="auto">
            <a:xfrm>
              <a:off x="528" y="816"/>
              <a:ext cx="16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31</a:t>
              </a:r>
            </a:p>
          </p:txBody>
        </p:sp>
        <p:sp>
          <p:nvSpPr>
            <p:cNvPr id="371725" name="Text Box 13"/>
            <p:cNvSpPr txBox="1">
              <a:spLocks noChangeArrowheads="1"/>
            </p:cNvSpPr>
            <p:nvPr/>
          </p:nvSpPr>
          <p:spPr bwMode="auto">
            <a:xfrm>
              <a:off x="536" y="946"/>
              <a:ext cx="1144" cy="216"/>
            </a:xfrm>
            <a:prstGeom prst="rect">
              <a:avLst/>
            </a:prstGeom>
            <a:noFill/>
            <a:ln w="38100">
              <a:solidFill>
                <a:srgbClr val="3366FF"/>
              </a:solidFill>
              <a:miter lim="800000"/>
              <a:headEnd/>
              <a:tailEnd/>
            </a:ln>
            <a:effectLst/>
          </p:spPr>
          <p:txBody>
            <a:bodyPr anchor="ctr">
              <a:spAutoFit/>
            </a:bodyPr>
            <a:lstStyle/>
            <a:p>
              <a:r>
                <a:rPr lang="en-US"/>
                <a:t>N Z C V Q</a:t>
              </a:r>
              <a:endParaRPr lang="en-US" b="0"/>
            </a:p>
          </p:txBody>
        </p:sp>
        <p:sp>
          <p:nvSpPr>
            <p:cNvPr id="371726" name="Line 14"/>
            <p:cNvSpPr>
              <a:spLocks noChangeShapeType="1"/>
            </p:cNvSpPr>
            <p:nvPr/>
          </p:nvSpPr>
          <p:spPr bwMode="auto">
            <a:xfrm>
              <a:off x="960" y="1104"/>
              <a:ext cx="0" cy="48"/>
            </a:xfrm>
            <a:prstGeom prst="line">
              <a:avLst/>
            </a:prstGeom>
            <a:noFill/>
            <a:ln w="25400">
              <a:solidFill>
                <a:schemeClr val="hlink"/>
              </a:solidFill>
              <a:round/>
              <a:headEnd/>
              <a:tailEnd/>
            </a:ln>
            <a:effectLst/>
          </p:spPr>
          <p:txBody>
            <a:bodyPr wrap="none" anchor="ctr"/>
            <a:lstStyle/>
            <a:p>
              <a:endParaRPr lang="en-IN"/>
            </a:p>
          </p:txBody>
        </p:sp>
        <p:sp>
          <p:nvSpPr>
            <p:cNvPr id="371727" name="Line 15"/>
            <p:cNvSpPr>
              <a:spLocks noChangeShapeType="1"/>
            </p:cNvSpPr>
            <p:nvPr/>
          </p:nvSpPr>
          <p:spPr bwMode="auto">
            <a:xfrm>
              <a:off x="816" y="1104"/>
              <a:ext cx="0" cy="48"/>
            </a:xfrm>
            <a:prstGeom prst="line">
              <a:avLst/>
            </a:prstGeom>
            <a:noFill/>
            <a:ln w="25400">
              <a:solidFill>
                <a:schemeClr val="hlink"/>
              </a:solidFill>
              <a:round/>
              <a:headEnd/>
              <a:tailEnd/>
            </a:ln>
            <a:effectLst/>
          </p:spPr>
          <p:txBody>
            <a:bodyPr wrap="none" anchor="ctr"/>
            <a:lstStyle/>
            <a:p>
              <a:endParaRPr lang="en-IN"/>
            </a:p>
          </p:txBody>
        </p:sp>
        <p:sp>
          <p:nvSpPr>
            <p:cNvPr id="371728" name="Line 16"/>
            <p:cNvSpPr>
              <a:spLocks noChangeShapeType="1"/>
            </p:cNvSpPr>
            <p:nvPr/>
          </p:nvSpPr>
          <p:spPr bwMode="auto">
            <a:xfrm>
              <a:off x="672" y="1104"/>
              <a:ext cx="0" cy="48"/>
            </a:xfrm>
            <a:prstGeom prst="line">
              <a:avLst/>
            </a:prstGeom>
            <a:noFill/>
            <a:ln w="25400">
              <a:solidFill>
                <a:schemeClr val="hlink"/>
              </a:solidFill>
              <a:round/>
              <a:headEnd/>
              <a:tailEnd/>
            </a:ln>
            <a:effectLst/>
          </p:spPr>
          <p:txBody>
            <a:bodyPr wrap="none" anchor="ctr"/>
            <a:lstStyle/>
            <a:p>
              <a:endParaRPr lang="en-IN"/>
            </a:p>
          </p:txBody>
        </p:sp>
        <p:sp>
          <p:nvSpPr>
            <p:cNvPr id="371729" name="Line 17"/>
            <p:cNvSpPr>
              <a:spLocks noChangeShapeType="1"/>
            </p:cNvSpPr>
            <p:nvPr/>
          </p:nvSpPr>
          <p:spPr bwMode="auto">
            <a:xfrm>
              <a:off x="1248" y="960"/>
              <a:ext cx="0" cy="192"/>
            </a:xfrm>
            <a:prstGeom prst="line">
              <a:avLst/>
            </a:prstGeom>
            <a:noFill/>
            <a:ln w="25400">
              <a:solidFill>
                <a:schemeClr val="hlink"/>
              </a:solidFill>
              <a:round/>
              <a:headEnd/>
              <a:tailEnd/>
            </a:ln>
            <a:effectLst/>
          </p:spPr>
          <p:txBody>
            <a:bodyPr wrap="none" anchor="ctr"/>
            <a:lstStyle/>
            <a:p>
              <a:endParaRPr lang="en-IN"/>
            </a:p>
          </p:txBody>
        </p:sp>
        <p:sp>
          <p:nvSpPr>
            <p:cNvPr id="371730" name="Line 18"/>
            <p:cNvSpPr>
              <a:spLocks noChangeShapeType="1"/>
            </p:cNvSpPr>
            <p:nvPr/>
          </p:nvSpPr>
          <p:spPr bwMode="auto">
            <a:xfrm>
              <a:off x="1104" y="960"/>
              <a:ext cx="0" cy="192"/>
            </a:xfrm>
            <a:prstGeom prst="line">
              <a:avLst/>
            </a:prstGeom>
            <a:noFill/>
            <a:ln w="25400">
              <a:solidFill>
                <a:schemeClr val="hlink"/>
              </a:solidFill>
              <a:round/>
              <a:headEnd/>
              <a:tailEnd/>
            </a:ln>
            <a:effectLst/>
          </p:spPr>
          <p:txBody>
            <a:bodyPr wrap="none" anchor="ctr"/>
            <a:lstStyle/>
            <a:p>
              <a:endParaRPr lang="en-IN"/>
            </a:p>
          </p:txBody>
        </p:sp>
        <p:sp>
          <p:nvSpPr>
            <p:cNvPr id="371731" name="Rectangle 19"/>
            <p:cNvSpPr>
              <a:spLocks noChangeArrowheads="1"/>
            </p:cNvSpPr>
            <p:nvPr/>
          </p:nvSpPr>
          <p:spPr bwMode="auto">
            <a:xfrm>
              <a:off x="960" y="816"/>
              <a:ext cx="192" cy="130"/>
            </a:xfrm>
            <a:prstGeom prst="rect">
              <a:avLst/>
            </a:prstGeom>
            <a:noFill/>
            <a:ln w="9525">
              <a:noFill/>
              <a:miter lim="800000"/>
              <a:headEnd/>
              <a:tailEnd/>
            </a:ln>
            <a:effectLst/>
          </p:spPr>
          <p:txBody>
            <a:bodyPr lIns="66675" tIns="26988" rIns="66675" bIns="26988">
              <a:spAutoFit/>
            </a:bodyPr>
            <a:lstStyle/>
            <a:p>
              <a:pPr algn="ctr" defTabSz="944563"/>
              <a:r>
                <a:rPr lang="en-US" sz="1000">
                  <a:solidFill>
                    <a:srgbClr val="000000"/>
                  </a:solidFill>
                  <a:latin typeface="Times New Roman" pitchFamily="18" charset="0"/>
                </a:rPr>
                <a:t>28</a:t>
              </a:r>
            </a:p>
          </p:txBody>
        </p:sp>
        <p:sp>
          <p:nvSpPr>
            <p:cNvPr id="371732" name="Rectangle 20"/>
            <p:cNvSpPr>
              <a:spLocks noChangeArrowheads="1"/>
            </p:cNvSpPr>
            <p:nvPr/>
          </p:nvSpPr>
          <p:spPr bwMode="auto">
            <a:xfrm>
              <a:off x="4128" y="816"/>
              <a:ext cx="12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6</a:t>
              </a:r>
            </a:p>
          </p:txBody>
        </p:sp>
        <p:sp>
          <p:nvSpPr>
            <p:cNvPr id="371733" name="Rectangle 21"/>
            <p:cNvSpPr>
              <a:spLocks noChangeArrowheads="1"/>
            </p:cNvSpPr>
            <p:nvPr/>
          </p:nvSpPr>
          <p:spPr bwMode="auto">
            <a:xfrm>
              <a:off x="3984" y="816"/>
              <a:ext cx="12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7</a:t>
              </a:r>
            </a:p>
          </p:txBody>
        </p:sp>
        <p:sp>
          <p:nvSpPr>
            <p:cNvPr id="371734" name="Text Box 22"/>
            <p:cNvSpPr txBox="1">
              <a:spLocks noChangeArrowheads="1"/>
            </p:cNvSpPr>
            <p:nvPr/>
          </p:nvSpPr>
          <p:spPr bwMode="auto">
            <a:xfrm>
              <a:off x="3984" y="946"/>
              <a:ext cx="1152" cy="216"/>
            </a:xfrm>
            <a:prstGeom prst="rect">
              <a:avLst/>
            </a:prstGeom>
            <a:noFill/>
            <a:ln w="38100">
              <a:solidFill>
                <a:srgbClr val="3366FF"/>
              </a:solidFill>
              <a:miter lim="800000"/>
              <a:headEnd/>
              <a:tailEnd/>
            </a:ln>
            <a:effectLst/>
          </p:spPr>
          <p:txBody>
            <a:bodyPr anchor="ctr">
              <a:spAutoFit/>
            </a:bodyPr>
            <a:lstStyle/>
            <a:p>
              <a:r>
                <a:rPr lang="en-US"/>
                <a:t>I F T    mode</a:t>
              </a:r>
              <a:endParaRPr lang="en-US" b="0"/>
            </a:p>
          </p:txBody>
        </p:sp>
        <p:sp>
          <p:nvSpPr>
            <p:cNvPr id="371735" name="Line 23"/>
            <p:cNvSpPr>
              <a:spLocks noChangeShapeType="1"/>
            </p:cNvSpPr>
            <p:nvPr/>
          </p:nvSpPr>
          <p:spPr bwMode="auto">
            <a:xfrm>
              <a:off x="4560" y="1104"/>
              <a:ext cx="0" cy="48"/>
            </a:xfrm>
            <a:prstGeom prst="line">
              <a:avLst/>
            </a:prstGeom>
            <a:noFill/>
            <a:ln w="25400">
              <a:solidFill>
                <a:schemeClr val="hlink"/>
              </a:solidFill>
              <a:round/>
              <a:headEnd/>
              <a:tailEnd/>
            </a:ln>
            <a:effectLst/>
          </p:spPr>
          <p:txBody>
            <a:bodyPr wrap="none" anchor="ctr"/>
            <a:lstStyle/>
            <a:p>
              <a:endParaRPr lang="en-IN"/>
            </a:p>
          </p:txBody>
        </p:sp>
        <p:sp>
          <p:nvSpPr>
            <p:cNvPr id="371736" name="Line 24"/>
            <p:cNvSpPr>
              <a:spLocks noChangeShapeType="1"/>
            </p:cNvSpPr>
            <p:nvPr/>
          </p:nvSpPr>
          <p:spPr bwMode="auto">
            <a:xfrm>
              <a:off x="4128" y="1104"/>
              <a:ext cx="0" cy="48"/>
            </a:xfrm>
            <a:prstGeom prst="line">
              <a:avLst/>
            </a:prstGeom>
            <a:noFill/>
            <a:ln w="25400">
              <a:solidFill>
                <a:schemeClr val="hlink"/>
              </a:solidFill>
              <a:round/>
              <a:headEnd/>
              <a:tailEnd/>
            </a:ln>
            <a:effectLst/>
          </p:spPr>
          <p:txBody>
            <a:bodyPr wrap="none" anchor="ctr"/>
            <a:lstStyle/>
            <a:p>
              <a:endParaRPr lang="en-IN"/>
            </a:p>
          </p:txBody>
        </p:sp>
        <p:sp>
          <p:nvSpPr>
            <p:cNvPr id="371737" name="Line 25"/>
            <p:cNvSpPr>
              <a:spLocks noChangeShapeType="1"/>
            </p:cNvSpPr>
            <p:nvPr/>
          </p:nvSpPr>
          <p:spPr bwMode="auto">
            <a:xfrm>
              <a:off x="4272" y="960"/>
              <a:ext cx="0" cy="192"/>
            </a:xfrm>
            <a:prstGeom prst="line">
              <a:avLst/>
            </a:prstGeom>
            <a:noFill/>
            <a:ln w="25400">
              <a:solidFill>
                <a:schemeClr val="hlink"/>
              </a:solidFill>
              <a:round/>
              <a:headEnd/>
              <a:tailEnd/>
            </a:ln>
            <a:effectLst/>
          </p:spPr>
          <p:txBody>
            <a:bodyPr wrap="none" anchor="ctr"/>
            <a:lstStyle/>
            <a:p>
              <a:endParaRPr lang="en-IN"/>
            </a:p>
          </p:txBody>
        </p:sp>
        <p:sp>
          <p:nvSpPr>
            <p:cNvPr id="371738" name="Line 26"/>
            <p:cNvSpPr>
              <a:spLocks noChangeShapeType="1"/>
            </p:cNvSpPr>
            <p:nvPr/>
          </p:nvSpPr>
          <p:spPr bwMode="auto">
            <a:xfrm>
              <a:off x="4416" y="960"/>
              <a:ext cx="0" cy="192"/>
            </a:xfrm>
            <a:prstGeom prst="line">
              <a:avLst/>
            </a:prstGeom>
            <a:noFill/>
            <a:ln w="25400">
              <a:solidFill>
                <a:schemeClr val="hlink"/>
              </a:solidFill>
              <a:round/>
              <a:headEnd/>
              <a:tailEnd/>
            </a:ln>
            <a:effectLst/>
          </p:spPr>
          <p:txBody>
            <a:bodyPr wrap="none" anchor="ctr"/>
            <a:lstStyle/>
            <a:p>
              <a:endParaRPr lang="en-IN"/>
            </a:p>
          </p:txBody>
        </p:sp>
        <p:sp>
          <p:nvSpPr>
            <p:cNvPr id="371739" name="Rectangle 27"/>
            <p:cNvSpPr>
              <a:spLocks noChangeArrowheads="1"/>
            </p:cNvSpPr>
            <p:nvPr/>
          </p:nvSpPr>
          <p:spPr bwMode="auto">
            <a:xfrm>
              <a:off x="2688" y="816"/>
              <a:ext cx="16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16</a:t>
              </a:r>
            </a:p>
          </p:txBody>
        </p:sp>
        <p:sp>
          <p:nvSpPr>
            <p:cNvPr id="371740" name="Rectangle 28"/>
            <p:cNvSpPr>
              <a:spLocks noChangeArrowheads="1"/>
            </p:cNvSpPr>
            <p:nvPr/>
          </p:nvSpPr>
          <p:spPr bwMode="auto">
            <a:xfrm>
              <a:off x="1680" y="816"/>
              <a:ext cx="16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23</a:t>
              </a:r>
            </a:p>
          </p:txBody>
        </p:sp>
        <p:sp>
          <p:nvSpPr>
            <p:cNvPr id="371741" name="Text Box 29"/>
            <p:cNvSpPr txBox="1">
              <a:spLocks noChangeArrowheads="1"/>
            </p:cNvSpPr>
            <p:nvPr/>
          </p:nvSpPr>
          <p:spPr bwMode="auto">
            <a:xfrm>
              <a:off x="1680" y="946"/>
              <a:ext cx="1152" cy="216"/>
            </a:xfrm>
            <a:prstGeom prst="rect">
              <a:avLst/>
            </a:prstGeom>
            <a:noFill/>
            <a:ln w="38100">
              <a:solidFill>
                <a:srgbClr val="3366FF"/>
              </a:solidFill>
              <a:miter lim="800000"/>
              <a:headEnd/>
              <a:tailEnd/>
            </a:ln>
            <a:effectLst/>
          </p:spPr>
          <p:txBody>
            <a:bodyPr anchor="ctr">
              <a:spAutoFit/>
            </a:bodyPr>
            <a:lstStyle/>
            <a:p>
              <a:r>
                <a:rPr lang="en-US"/>
                <a:t> </a:t>
              </a:r>
              <a:endParaRPr lang="en-US" b="0"/>
            </a:p>
          </p:txBody>
        </p:sp>
        <p:sp>
          <p:nvSpPr>
            <p:cNvPr id="371742" name="Rectangle 30"/>
            <p:cNvSpPr>
              <a:spLocks noChangeArrowheads="1"/>
            </p:cNvSpPr>
            <p:nvPr/>
          </p:nvSpPr>
          <p:spPr bwMode="auto">
            <a:xfrm>
              <a:off x="3840" y="816"/>
              <a:ext cx="12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8</a:t>
              </a:r>
            </a:p>
          </p:txBody>
        </p:sp>
        <p:sp>
          <p:nvSpPr>
            <p:cNvPr id="371743" name="Rectangle 31"/>
            <p:cNvSpPr>
              <a:spLocks noChangeArrowheads="1"/>
            </p:cNvSpPr>
            <p:nvPr/>
          </p:nvSpPr>
          <p:spPr bwMode="auto">
            <a:xfrm>
              <a:off x="2832" y="816"/>
              <a:ext cx="16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15</a:t>
              </a:r>
            </a:p>
          </p:txBody>
        </p:sp>
        <p:sp>
          <p:nvSpPr>
            <p:cNvPr id="371744" name="Text Box 32"/>
            <p:cNvSpPr txBox="1">
              <a:spLocks noChangeArrowheads="1"/>
            </p:cNvSpPr>
            <p:nvPr/>
          </p:nvSpPr>
          <p:spPr bwMode="auto">
            <a:xfrm>
              <a:off x="2832" y="946"/>
              <a:ext cx="1152" cy="216"/>
            </a:xfrm>
            <a:prstGeom prst="rect">
              <a:avLst/>
            </a:prstGeom>
            <a:noFill/>
            <a:ln w="38100">
              <a:solidFill>
                <a:srgbClr val="3366FF"/>
              </a:solidFill>
              <a:miter lim="800000"/>
              <a:headEnd/>
              <a:tailEnd/>
            </a:ln>
            <a:effectLst/>
          </p:spPr>
          <p:txBody>
            <a:bodyPr anchor="ctr">
              <a:spAutoFit/>
            </a:bodyPr>
            <a:lstStyle/>
            <a:p>
              <a:r>
                <a:rPr lang="en-US"/>
                <a:t> </a:t>
              </a:r>
              <a:endParaRPr lang="en-US" b="0"/>
            </a:p>
          </p:txBody>
        </p:sp>
        <p:sp>
          <p:nvSpPr>
            <p:cNvPr id="371745" name="Line 33"/>
            <p:cNvSpPr>
              <a:spLocks noChangeShapeType="1"/>
            </p:cNvSpPr>
            <p:nvPr/>
          </p:nvSpPr>
          <p:spPr bwMode="auto">
            <a:xfrm>
              <a:off x="4704" y="1104"/>
              <a:ext cx="0" cy="48"/>
            </a:xfrm>
            <a:prstGeom prst="line">
              <a:avLst/>
            </a:prstGeom>
            <a:noFill/>
            <a:ln w="25400">
              <a:solidFill>
                <a:schemeClr val="hlink"/>
              </a:solidFill>
              <a:round/>
              <a:headEnd/>
              <a:tailEnd/>
            </a:ln>
            <a:effectLst/>
          </p:spPr>
          <p:txBody>
            <a:bodyPr wrap="none" anchor="ctr"/>
            <a:lstStyle/>
            <a:p>
              <a:endParaRPr lang="en-IN"/>
            </a:p>
          </p:txBody>
        </p:sp>
        <p:sp>
          <p:nvSpPr>
            <p:cNvPr id="371746" name="Line 34"/>
            <p:cNvSpPr>
              <a:spLocks noChangeShapeType="1"/>
            </p:cNvSpPr>
            <p:nvPr/>
          </p:nvSpPr>
          <p:spPr bwMode="auto">
            <a:xfrm>
              <a:off x="4848" y="1104"/>
              <a:ext cx="0" cy="48"/>
            </a:xfrm>
            <a:prstGeom prst="line">
              <a:avLst/>
            </a:prstGeom>
            <a:noFill/>
            <a:ln w="25400">
              <a:solidFill>
                <a:schemeClr val="hlink"/>
              </a:solidFill>
              <a:round/>
              <a:headEnd/>
              <a:tailEnd/>
            </a:ln>
            <a:effectLst/>
          </p:spPr>
          <p:txBody>
            <a:bodyPr wrap="none" anchor="ctr"/>
            <a:lstStyle/>
            <a:p>
              <a:endParaRPr lang="en-IN"/>
            </a:p>
          </p:txBody>
        </p:sp>
        <p:sp>
          <p:nvSpPr>
            <p:cNvPr id="371747" name="Line 35"/>
            <p:cNvSpPr>
              <a:spLocks noChangeShapeType="1"/>
            </p:cNvSpPr>
            <p:nvPr/>
          </p:nvSpPr>
          <p:spPr bwMode="auto">
            <a:xfrm>
              <a:off x="4992" y="1104"/>
              <a:ext cx="0" cy="48"/>
            </a:xfrm>
            <a:prstGeom prst="line">
              <a:avLst/>
            </a:prstGeom>
            <a:noFill/>
            <a:ln w="25400">
              <a:solidFill>
                <a:schemeClr val="hlink"/>
              </a:solidFill>
              <a:round/>
              <a:headEnd/>
              <a:tailEnd/>
            </a:ln>
            <a:effectLst/>
          </p:spPr>
          <p:txBody>
            <a:bodyPr wrap="none" anchor="ctr"/>
            <a:lstStyle/>
            <a:p>
              <a:endParaRPr lang="en-IN"/>
            </a:p>
          </p:txBody>
        </p:sp>
        <p:sp>
          <p:nvSpPr>
            <p:cNvPr id="371748" name="Rectangle 36"/>
            <p:cNvSpPr>
              <a:spLocks noChangeArrowheads="1"/>
            </p:cNvSpPr>
            <p:nvPr/>
          </p:nvSpPr>
          <p:spPr bwMode="auto">
            <a:xfrm>
              <a:off x="4272" y="816"/>
              <a:ext cx="12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5</a:t>
              </a:r>
            </a:p>
          </p:txBody>
        </p:sp>
        <p:sp>
          <p:nvSpPr>
            <p:cNvPr id="371749" name="Rectangle 37"/>
            <p:cNvSpPr>
              <a:spLocks noChangeArrowheads="1"/>
            </p:cNvSpPr>
            <p:nvPr/>
          </p:nvSpPr>
          <p:spPr bwMode="auto">
            <a:xfrm>
              <a:off x="4416" y="816"/>
              <a:ext cx="12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4</a:t>
              </a:r>
            </a:p>
          </p:txBody>
        </p:sp>
        <p:sp>
          <p:nvSpPr>
            <p:cNvPr id="371750" name="Rectangle 38"/>
            <p:cNvSpPr>
              <a:spLocks noChangeArrowheads="1"/>
            </p:cNvSpPr>
            <p:nvPr/>
          </p:nvSpPr>
          <p:spPr bwMode="auto">
            <a:xfrm>
              <a:off x="4992" y="816"/>
              <a:ext cx="12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0</a:t>
              </a:r>
            </a:p>
          </p:txBody>
        </p:sp>
        <p:sp>
          <p:nvSpPr>
            <p:cNvPr id="371751" name="Rectangle 39"/>
            <p:cNvSpPr>
              <a:spLocks noChangeArrowheads="1"/>
            </p:cNvSpPr>
            <p:nvPr/>
          </p:nvSpPr>
          <p:spPr bwMode="auto">
            <a:xfrm>
              <a:off x="1488" y="816"/>
              <a:ext cx="16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24</a:t>
              </a:r>
            </a:p>
          </p:txBody>
        </p:sp>
        <p:sp>
          <p:nvSpPr>
            <p:cNvPr id="371752" name="Text Box 40"/>
            <p:cNvSpPr txBox="1">
              <a:spLocks noChangeArrowheads="1"/>
            </p:cNvSpPr>
            <p:nvPr/>
          </p:nvSpPr>
          <p:spPr bwMode="auto">
            <a:xfrm>
              <a:off x="528" y="1152"/>
              <a:ext cx="1152" cy="192"/>
            </a:xfrm>
            <a:prstGeom prst="rect">
              <a:avLst/>
            </a:prstGeom>
            <a:noFill/>
            <a:ln w="38100">
              <a:noFill/>
              <a:miter lim="800000"/>
              <a:headEnd/>
              <a:tailEnd/>
            </a:ln>
            <a:effectLst/>
          </p:spPr>
          <p:txBody>
            <a:bodyPr anchor="ctr">
              <a:spAutoFit/>
            </a:bodyPr>
            <a:lstStyle/>
            <a:p>
              <a:pPr algn="ctr">
                <a:spcBef>
                  <a:spcPct val="50000"/>
                </a:spcBef>
              </a:pPr>
              <a:r>
                <a:rPr lang="en-US">
                  <a:solidFill>
                    <a:schemeClr val="accent1"/>
                  </a:solidFill>
                </a:rPr>
                <a:t>f</a:t>
              </a:r>
              <a:endParaRPr lang="en-US"/>
            </a:p>
          </p:txBody>
        </p:sp>
        <p:sp>
          <p:nvSpPr>
            <p:cNvPr id="371753" name="Text Box 41"/>
            <p:cNvSpPr txBox="1">
              <a:spLocks noChangeArrowheads="1"/>
            </p:cNvSpPr>
            <p:nvPr/>
          </p:nvSpPr>
          <p:spPr bwMode="auto">
            <a:xfrm>
              <a:off x="1680" y="1152"/>
              <a:ext cx="1152" cy="192"/>
            </a:xfrm>
            <a:prstGeom prst="rect">
              <a:avLst/>
            </a:prstGeom>
            <a:noFill/>
            <a:ln w="38100">
              <a:noFill/>
              <a:miter lim="800000"/>
              <a:headEnd/>
              <a:tailEnd/>
            </a:ln>
            <a:effectLst/>
          </p:spPr>
          <p:txBody>
            <a:bodyPr anchor="ctr">
              <a:spAutoFit/>
            </a:bodyPr>
            <a:lstStyle/>
            <a:p>
              <a:pPr algn="ctr">
                <a:spcBef>
                  <a:spcPct val="50000"/>
                </a:spcBef>
              </a:pPr>
              <a:r>
                <a:rPr lang="en-US">
                  <a:solidFill>
                    <a:schemeClr val="accent1"/>
                  </a:solidFill>
                </a:rPr>
                <a:t>s</a:t>
              </a:r>
              <a:endParaRPr lang="en-US"/>
            </a:p>
          </p:txBody>
        </p:sp>
        <p:sp>
          <p:nvSpPr>
            <p:cNvPr id="371754" name="Text Box 42"/>
            <p:cNvSpPr txBox="1">
              <a:spLocks noChangeArrowheads="1"/>
            </p:cNvSpPr>
            <p:nvPr/>
          </p:nvSpPr>
          <p:spPr bwMode="auto">
            <a:xfrm>
              <a:off x="2832" y="1152"/>
              <a:ext cx="1152" cy="192"/>
            </a:xfrm>
            <a:prstGeom prst="rect">
              <a:avLst/>
            </a:prstGeom>
            <a:noFill/>
            <a:ln w="38100">
              <a:noFill/>
              <a:miter lim="800000"/>
              <a:headEnd/>
              <a:tailEnd/>
            </a:ln>
            <a:effectLst/>
          </p:spPr>
          <p:txBody>
            <a:bodyPr anchor="ctr">
              <a:spAutoFit/>
            </a:bodyPr>
            <a:lstStyle/>
            <a:p>
              <a:pPr algn="ctr">
                <a:spcBef>
                  <a:spcPct val="50000"/>
                </a:spcBef>
              </a:pPr>
              <a:r>
                <a:rPr lang="en-US">
                  <a:solidFill>
                    <a:schemeClr val="accent1"/>
                  </a:solidFill>
                </a:rPr>
                <a:t>x</a:t>
              </a:r>
              <a:endParaRPr lang="en-US"/>
            </a:p>
          </p:txBody>
        </p:sp>
        <p:sp>
          <p:nvSpPr>
            <p:cNvPr id="371755" name="Text Box 43"/>
            <p:cNvSpPr txBox="1">
              <a:spLocks noChangeArrowheads="1"/>
            </p:cNvSpPr>
            <p:nvPr/>
          </p:nvSpPr>
          <p:spPr bwMode="auto">
            <a:xfrm>
              <a:off x="3984" y="1152"/>
              <a:ext cx="1152" cy="192"/>
            </a:xfrm>
            <a:prstGeom prst="rect">
              <a:avLst/>
            </a:prstGeom>
            <a:noFill/>
            <a:ln w="38100">
              <a:noFill/>
              <a:miter lim="800000"/>
              <a:headEnd/>
              <a:tailEnd/>
            </a:ln>
            <a:effectLst/>
          </p:spPr>
          <p:txBody>
            <a:bodyPr anchor="ctr">
              <a:spAutoFit/>
            </a:bodyPr>
            <a:lstStyle/>
            <a:p>
              <a:pPr algn="ctr">
                <a:spcBef>
                  <a:spcPct val="50000"/>
                </a:spcBef>
              </a:pPr>
              <a:r>
                <a:rPr lang="en-US">
                  <a:solidFill>
                    <a:schemeClr val="accent1"/>
                  </a:solidFill>
                </a:rPr>
                <a:t>c</a:t>
              </a:r>
              <a:endParaRPr lang="en-US"/>
            </a:p>
          </p:txBody>
        </p:sp>
        <p:sp>
          <p:nvSpPr>
            <p:cNvPr id="371756" name="Line 44"/>
            <p:cNvSpPr>
              <a:spLocks noChangeShapeType="1"/>
            </p:cNvSpPr>
            <p:nvPr/>
          </p:nvSpPr>
          <p:spPr bwMode="auto">
            <a:xfrm>
              <a:off x="1680" y="1152"/>
              <a:ext cx="0" cy="96"/>
            </a:xfrm>
            <a:prstGeom prst="line">
              <a:avLst/>
            </a:prstGeom>
            <a:noFill/>
            <a:ln w="25400">
              <a:solidFill>
                <a:srgbClr val="3366FF"/>
              </a:solidFill>
              <a:round/>
              <a:headEnd/>
              <a:tailEnd/>
            </a:ln>
            <a:effectLst/>
          </p:spPr>
          <p:txBody>
            <a:bodyPr wrap="none" anchor="ctr"/>
            <a:lstStyle/>
            <a:p>
              <a:endParaRPr lang="en-IN"/>
            </a:p>
          </p:txBody>
        </p:sp>
        <p:sp>
          <p:nvSpPr>
            <p:cNvPr id="371757" name="Line 45"/>
            <p:cNvSpPr>
              <a:spLocks noChangeShapeType="1"/>
            </p:cNvSpPr>
            <p:nvPr/>
          </p:nvSpPr>
          <p:spPr bwMode="auto">
            <a:xfrm>
              <a:off x="2832" y="1152"/>
              <a:ext cx="0" cy="96"/>
            </a:xfrm>
            <a:prstGeom prst="line">
              <a:avLst/>
            </a:prstGeom>
            <a:noFill/>
            <a:ln w="25400">
              <a:solidFill>
                <a:srgbClr val="3366FF"/>
              </a:solidFill>
              <a:round/>
              <a:headEnd/>
              <a:tailEnd/>
            </a:ln>
            <a:effectLst/>
          </p:spPr>
          <p:txBody>
            <a:bodyPr wrap="none" anchor="ctr"/>
            <a:lstStyle/>
            <a:p>
              <a:endParaRPr lang="en-IN"/>
            </a:p>
          </p:txBody>
        </p:sp>
        <p:sp>
          <p:nvSpPr>
            <p:cNvPr id="371758" name="Line 46"/>
            <p:cNvSpPr>
              <a:spLocks noChangeShapeType="1"/>
            </p:cNvSpPr>
            <p:nvPr/>
          </p:nvSpPr>
          <p:spPr bwMode="auto">
            <a:xfrm>
              <a:off x="3984" y="1152"/>
              <a:ext cx="0" cy="96"/>
            </a:xfrm>
            <a:prstGeom prst="line">
              <a:avLst/>
            </a:prstGeom>
            <a:noFill/>
            <a:ln w="25400">
              <a:solidFill>
                <a:srgbClr val="3366FF"/>
              </a:solidFill>
              <a:round/>
              <a:headEnd/>
              <a:tailEnd/>
            </a:ln>
            <a:effectLst/>
          </p:spPr>
          <p:txBody>
            <a:bodyPr wrap="none" anchor="ctr"/>
            <a:lstStyle/>
            <a:p>
              <a:endParaRPr lang="en-IN"/>
            </a:p>
          </p:txBody>
        </p:sp>
        <p:sp>
          <p:nvSpPr>
            <p:cNvPr id="371759" name="Line 47"/>
            <p:cNvSpPr>
              <a:spLocks noChangeShapeType="1"/>
            </p:cNvSpPr>
            <p:nvPr/>
          </p:nvSpPr>
          <p:spPr bwMode="auto">
            <a:xfrm>
              <a:off x="5136" y="1152"/>
              <a:ext cx="0" cy="96"/>
            </a:xfrm>
            <a:prstGeom prst="line">
              <a:avLst/>
            </a:prstGeom>
            <a:noFill/>
            <a:ln w="25400">
              <a:solidFill>
                <a:srgbClr val="3366FF"/>
              </a:solidFill>
              <a:round/>
              <a:headEnd/>
              <a:tailEnd/>
            </a:ln>
            <a:effectLst/>
          </p:spPr>
          <p:txBody>
            <a:bodyPr wrap="none" anchor="ctr"/>
            <a:lstStyle/>
            <a:p>
              <a:endParaRPr lang="en-IN"/>
            </a:p>
          </p:txBody>
        </p:sp>
        <p:sp>
          <p:nvSpPr>
            <p:cNvPr id="371760" name="Line 48"/>
            <p:cNvSpPr>
              <a:spLocks noChangeShapeType="1"/>
            </p:cNvSpPr>
            <p:nvPr/>
          </p:nvSpPr>
          <p:spPr bwMode="auto">
            <a:xfrm>
              <a:off x="528" y="1152"/>
              <a:ext cx="0" cy="96"/>
            </a:xfrm>
            <a:prstGeom prst="line">
              <a:avLst/>
            </a:prstGeom>
            <a:noFill/>
            <a:ln w="25400">
              <a:solidFill>
                <a:srgbClr val="3366FF"/>
              </a:solidFill>
              <a:round/>
              <a:headEnd/>
              <a:tailEnd/>
            </a:ln>
            <a:effectLst/>
          </p:spPr>
          <p:txBody>
            <a:bodyPr wrap="none" anchor="ctr"/>
            <a:lstStyle/>
            <a:p>
              <a:endParaRPr lang="en-IN"/>
            </a:p>
          </p:txBody>
        </p:sp>
        <p:sp>
          <p:nvSpPr>
            <p:cNvPr id="371761" name="Text Box 49"/>
            <p:cNvSpPr txBox="1">
              <a:spLocks noChangeArrowheads="1"/>
            </p:cNvSpPr>
            <p:nvPr/>
          </p:nvSpPr>
          <p:spPr bwMode="auto">
            <a:xfrm>
              <a:off x="1488" y="960"/>
              <a:ext cx="2448" cy="192"/>
            </a:xfrm>
            <a:prstGeom prst="rect">
              <a:avLst/>
            </a:prstGeom>
            <a:noFill/>
            <a:ln w="38100">
              <a:noFill/>
              <a:miter lim="800000"/>
              <a:headEnd/>
              <a:tailEnd/>
            </a:ln>
            <a:effectLst/>
          </p:spPr>
          <p:txBody>
            <a:bodyPr anchor="ctr">
              <a:spAutoFit/>
            </a:bodyPr>
            <a:lstStyle/>
            <a:p>
              <a:pPr algn="ctr">
                <a:spcBef>
                  <a:spcPct val="50000"/>
                </a:spcBef>
              </a:pPr>
              <a:r>
                <a:rPr lang="en-US">
                  <a:solidFill>
                    <a:schemeClr val="accent1"/>
                  </a:solidFill>
                </a:rPr>
                <a:t> </a:t>
              </a:r>
              <a:r>
                <a:rPr lang="en-US"/>
                <a:t>U  n  d  e  f  i  n  e  d</a:t>
              </a:r>
            </a:p>
          </p:txBody>
        </p:sp>
        <p:sp>
          <p:nvSpPr>
            <p:cNvPr id="371762" name="Line 50"/>
            <p:cNvSpPr>
              <a:spLocks noChangeShapeType="1"/>
            </p:cNvSpPr>
            <p:nvPr/>
          </p:nvSpPr>
          <p:spPr bwMode="auto">
            <a:xfrm>
              <a:off x="1520" y="960"/>
              <a:ext cx="0" cy="192"/>
            </a:xfrm>
            <a:prstGeom prst="line">
              <a:avLst/>
            </a:prstGeom>
            <a:noFill/>
            <a:ln w="25400">
              <a:solidFill>
                <a:schemeClr val="hlink"/>
              </a:solidFill>
              <a:round/>
              <a:headEnd/>
              <a:tailEnd/>
            </a:ln>
            <a:effectLst/>
          </p:spPr>
          <p:txBody>
            <a:bodyPr wrap="none" anchor="ctr"/>
            <a:lstStyle/>
            <a:p>
              <a:endParaRPr lang="en-IN"/>
            </a:p>
          </p:txBody>
        </p:sp>
        <p:sp>
          <p:nvSpPr>
            <p:cNvPr id="371763" name="Text Box 51"/>
            <p:cNvSpPr txBox="1">
              <a:spLocks noChangeArrowheads="1"/>
            </p:cNvSpPr>
            <p:nvPr/>
          </p:nvSpPr>
          <p:spPr bwMode="auto">
            <a:xfrm>
              <a:off x="1520" y="960"/>
              <a:ext cx="160" cy="192"/>
            </a:xfrm>
            <a:prstGeom prst="rect">
              <a:avLst/>
            </a:prstGeom>
            <a:noFill/>
            <a:ln w="38100">
              <a:noFill/>
              <a:miter lim="800000"/>
              <a:headEnd/>
              <a:tailEnd/>
            </a:ln>
            <a:effectLst/>
          </p:spPr>
          <p:txBody>
            <a:bodyPr anchor="ctr">
              <a:spAutoFit/>
            </a:bodyPr>
            <a:lstStyle/>
            <a:p>
              <a:pPr algn="ctr"/>
              <a:r>
                <a:rPr lang="en-US"/>
                <a:t>J</a:t>
              </a:r>
              <a:endParaRPr lang="en-US" b="0">
                <a:solidFill>
                  <a:schemeClr val="accent2"/>
                </a:solidFill>
              </a:endParaRPr>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31" name="Freeform 15"/>
          <p:cNvSpPr>
            <a:spLocks/>
          </p:cNvSpPr>
          <p:nvPr/>
        </p:nvSpPr>
        <p:spPr bwMode="gray">
          <a:xfrm>
            <a:off x="2895600" y="5181600"/>
            <a:ext cx="1833563" cy="990600"/>
          </a:xfrm>
          <a:custGeom>
            <a:avLst/>
            <a:gdLst/>
            <a:ahLst/>
            <a:cxnLst>
              <a:cxn ang="0">
                <a:pos x="1154" y="338"/>
              </a:cxn>
              <a:cxn ang="0">
                <a:pos x="1155" y="563"/>
              </a:cxn>
              <a:cxn ang="0">
                <a:pos x="231" y="563"/>
              </a:cxn>
              <a:cxn ang="0">
                <a:pos x="230" y="0"/>
              </a:cxn>
              <a:cxn ang="0">
                <a:pos x="0" y="0"/>
              </a:cxn>
            </a:cxnLst>
            <a:rect l="0" t="0" r="r" b="b"/>
            <a:pathLst>
              <a:path w="1155" h="563">
                <a:moveTo>
                  <a:pt x="1154" y="338"/>
                </a:moveTo>
                <a:lnTo>
                  <a:pt x="1155" y="563"/>
                </a:lnTo>
                <a:lnTo>
                  <a:pt x="231" y="563"/>
                </a:lnTo>
                <a:lnTo>
                  <a:pt x="230" y="0"/>
                </a:lnTo>
                <a:lnTo>
                  <a:pt x="0" y="0"/>
                </a:lnTo>
              </a:path>
            </a:pathLst>
          </a:custGeom>
          <a:noFill/>
          <a:ln w="25400" cap="rnd" cmpd="sng">
            <a:solidFill>
              <a:schemeClr val="tx1"/>
            </a:solidFill>
            <a:prstDash val="solid"/>
            <a:round/>
            <a:headEnd type="none" w="sm" len="sm"/>
            <a:tailEnd type="stealth" w="med" len="lg"/>
          </a:ln>
          <a:effectLst/>
        </p:spPr>
        <p:txBody>
          <a:bodyPr/>
          <a:lstStyle/>
          <a:p>
            <a:endParaRPr lang="en-IN"/>
          </a:p>
        </p:txBody>
      </p:sp>
      <p:sp>
        <p:nvSpPr>
          <p:cNvPr id="188418" name="Rectangle 2"/>
          <p:cNvSpPr>
            <a:spLocks noChangeArrowheads="1"/>
          </p:cNvSpPr>
          <p:nvPr/>
        </p:nvSpPr>
        <p:spPr bwMode="gray">
          <a:xfrm>
            <a:off x="1371600" y="3657600"/>
            <a:ext cx="1524000" cy="2133600"/>
          </a:xfrm>
          <a:prstGeom prst="rect">
            <a:avLst/>
          </a:prstGeom>
          <a:solidFill>
            <a:schemeClr val="tx2"/>
          </a:solidFill>
          <a:ln w="12700">
            <a:solidFill>
              <a:schemeClr val="tx1"/>
            </a:solidFill>
            <a:miter lim="800000"/>
            <a:headEnd/>
            <a:tailEnd/>
          </a:ln>
          <a:effectLst/>
        </p:spPr>
        <p:txBody>
          <a:bodyPr wrap="none" anchor="ctr"/>
          <a:lstStyle/>
          <a:p>
            <a:endParaRPr lang="en-IN"/>
          </a:p>
        </p:txBody>
      </p:sp>
      <p:sp>
        <p:nvSpPr>
          <p:cNvPr id="188419" name="Rectangle 3"/>
          <p:cNvSpPr>
            <a:spLocks noGrp="1" noChangeArrowheads="1"/>
          </p:cNvSpPr>
          <p:nvPr>
            <p:ph type="title"/>
          </p:nvPr>
        </p:nvSpPr>
        <p:spPr/>
        <p:txBody>
          <a:bodyPr/>
          <a:lstStyle/>
          <a:p>
            <a:r>
              <a:rPr lang="en-US"/>
              <a:t>ARM Branches and Subroutines</a:t>
            </a:r>
          </a:p>
        </p:txBody>
      </p:sp>
      <p:sp>
        <p:nvSpPr>
          <p:cNvPr id="188420" name="Rectangle 4"/>
          <p:cNvSpPr>
            <a:spLocks noGrp="1" noChangeArrowheads="1"/>
          </p:cNvSpPr>
          <p:nvPr>
            <p:ph idx="1"/>
          </p:nvPr>
        </p:nvSpPr>
        <p:spPr>
          <a:xfrm>
            <a:off x="304800" y="1143000"/>
            <a:ext cx="8534400" cy="2041525"/>
          </a:xfrm>
        </p:spPr>
        <p:txBody>
          <a:bodyPr>
            <a:normAutofit fontScale="70000" lnSpcReduction="20000"/>
          </a:bodyPr>
          <a:lstStyle/>
          <a:p>
            <a:r>
              <a:rPr lang="en-US"/>
              <a:t>B &lt;label&gt;</a:t>
            </a:r>
          </a:p>
          <a:p>
            <a:pPr lvl="1"/>
            <a:r>
              <a:rPr lang="en-US"/>
              <a:t>PC relative. ±32 Mbyte range.</a:t>
            </a:r>
          </a:p>
          <a:p>
            <a:r>
              <a:rPr lang="en-US"/>
              <a:t>BL &lt;subroutine&gt;</a:t>
            </a:r>
          </a:p>
          <a:p>
            <a:pPr lvl="1"/>
            <a:r>
              <a:rPr lang="en-US"/>
              <a:t>Stores return address in LR</a:t>
            </a:r>
          </a:p>
          <a:p>
            <a:pPr lvl="1"/>
            <a:r>
              <a:rPr lang="en-US"/>
              <a:t>Returning implemented by restoring the PC from LR</a:t>
            </a:r>
          </a:p>
          <a:p>
            <a:pPr lvl="1"/>
            <a:r>
              <a:rPr lang="en-US"/>
              <a:t>For non-leaf functions, LR will have to be stacked</a:t>
            </a:r>
          </a:p>
        </p:txBody>
      </p:sp>
      <p:sp>
        <p:nvSpPr>
          <p:cNvPr id="188421" name="Rectangle 5"/>
          <p:cNvSpPr>
            <a:spLocks noChangeArrowheads="1"/>
          </p:cNvSpPr>
          <p:nvPr/>
        </p:nvSpPr>
        <p:spPr bwMode="gray">
          <a:xfrm>
            <a:off x="3962400" y="3657600"/>
            <a:ext cx="1524000" cy="2133600"/>
          </a:xfrm>
          <a:prstGeom prst="rect">
            <a:avLst/>
          </a:prstGeom>
          <a:solidFill>
            <a:schemeClr val="bg2"/>
          </a:solidFill>
          <a:ln w="12700">
            <a:solidFill>
              <a:schemeClr val="tx1"/>
            </a:solidFill>
            <a:miter lim="800000"/>
            <a:headEnd/>
            <a:tailEnd/>
          </a:ln>
          <a:effectLst/>
        </p:spPr>
        <p:txBody>
          <a:bodyPr wrap="none" anchor="ctr"/>
          <a:lstStyle/>
          <a:p>
            <a:endParaRPr lang="en-IN"/>
          </a:p>
        </p:txBody>
      </p:sp>
      <p:sp>
        <p:nvSpPr>
          <p:cNvPr id="188422" name="Rectangle 6"/>
          <p:cNvSpPr>
            <a:spLocks noChangeArrowheads="1"/>
          </p:cNvSpPr>
          <p:nvPr/>
        </p:nvSpPr>
        <p:spPr bwMode="gray">
          <a:xfrm>
            <a:off x="3849688" y="3770313"/>
            <a:ext cx="1752600" cy="2392066"/>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dirty="0">
                <a:solidFill>
                  <a:srgbClr val="FF0000"/>
                </a:solidFill>
              </a:rPr>
              <a:t>STMFD sp!,{</a:t>
            </a:r>
            <a:r>
              <a:rPr lang="en-US" dirty="0" err="1">
                <a:solidFill>
                  <a:srgbClr val="FF0000"/>
                </a:solidFill>
              </a:rPr>
              <a:t>regs,lr</a:t>
            </a:r>
            <a:r>
              <a:rPr lang="en-US" dirty="0">
                <a:solidFill>
                  <a:srgbClr val="FF0000"/>
                </a:solidFill>
              </a:rPr>
              <a:t>}</a:t>
            </a:r>
          </a:p>
          <a:p>
            <a:pPr algn="ctr">
              <a:lnSpc>
                <a:spcPct val="90000"/>
              </a:lnSpc>
              <a:spcBef>
                <a:spcPct val="50000"/>
              </a:spcBef>
            </a:pPr>
            <a:r>
              <a:rPr lang="en-US" dirty="0">
                <a:solidFill>
                  <a:srgbClr val="FF0000"/>
                </a:solidFill>
              </a:rPr>
              <a:t>:</a:t>
            </a:r>
          </a:p>
          <a:p>
            <a:pPr algn="ctr">
              <a:lnSpc>
                <a:spcPct val="90000"/>
              </a:lnSpc>
              <a:spcBef>
                <a:spcPct val="50000"/>
              </a:spcBef>
            </a:pPr>
            <a:r>
              <a:rPr lang="en-US" dirty="0">
                <a:solidFill>
                  <a:srgbClr val="FF0000"/>
                </a:solidFill>
              </a:rPr>
              <a:t>BL func2</a:t>
            </a:r>
          </a:p>
          <a:p>
            <a:pPr algn="ctr">
              <a:lnSpc>
                <a:spcPct val="90000"/>
              </a:lnSpc>
              <a:spcBef>
                <a:spcPct val="50000"/>
              </a:spcBef>
            </a:pPr>
            <a:r>
              <a:rPr lang="en-US" dirty="0">
                <a:solidFill>
                  <a:srgbClr val="FF0000"/>
                </a:solidFill>
              </a:rPr>
              <a:t>:</a:t>
            </a:r>
          </a:p>
          <a:p>
            <a:pPr algn="ctr">
              <a:lnSpc>
                <a:spcPct val="90000"/>
              </a:lnSpc>
              <a:spcBef>
                <a:spcPct val="50000"/>
              </a:spcBef>
            </a:pPr>
            <a:r>
              <a:rPr lang="en-US" dirty="0">
                <a:solidFill>
                  <a:srgbClr val="FF0000"/>
                </a:solidFill>
              </a:rPr>
              <a:t>LDMFD </a:t>
            </a:r>
            <a:r>
              <a:rPr lang="en-US" dirty="0">
                <a:solidFill>
                  <a:schemeClr val="bg1"/>
                </a:solidFill>
              </a:rPr>
              <a:t>sp!,{</a:t>
            </a:r>
            <a:r>
              <a:rPr lang="en-US" dirty="0" err="1">
                <a:solidFill>
                  <a:schemeClr val="bg1"/>
                </a:solidFill>
              </a:rPr>
              <a:t>regs,pc</a:t>
            </a:r>
            <a:r>
              <a:rPr lang="en-US" dirty="0">
                <a:solidFill>
                  <a:schemeClr val="bg1"/>
                </a:solidFill>
              </a:rPr>
              <a:t>}</a:t>
            </a:r>
          </a:p>
        </p:txBody>
      </p:sp>
      <p:sp>
        <p:nvSpPr>
          <p:cNvPr id="188423" name="Freeform 7"/>
          <p:cNvSpPr>
            <a:spLocks/>
          </p:cNvSpPr>
          <p:nvPr/>
        </p:nvSpPr>
        <p:spPr bwMode="gray">
          <a:xfrm>
            <a:off x="5495925" y="5213350"/>
            <a:ext cx="1833563" cy="958850"/>
          </a:xfrm>
          <a:custGeom>
            <a:avLst/>
            <a:gdLst/>
            <a:ahLst/>
            <a:cxnLst>
              <a:cxn ang="0">
                <a:pos x="1154" y="338"/>
              </a:cxn>
              <a:cxn ang="0">
                <a:pos x="1155" y="563"/>
              </a:cxn>
              <a:cxn ang="0">
                <a:pos x="231" y="563"/>
              </a:cxn>
              <a:cxn ang="0">
                <a:pos x="230" y="0"/>
              </a:cxn>
              <a:cxn ang="0">
                <a:pos x="0" y="0"/>
              </a:cxn>
            </a:cxnLst>
            <a:rect l="0" t="0" r="r" b="b"/>
            <a:pathLst>
              <a:path w="1155" h="563">
                <a:moveTo>
                  <a:pt x="1154" y="338"/>
                </a:moveTo>
                <a:lnTo>
                  <a:pt x="1155" y="563"/>
                </a:lnTo>
                <a:lnTo>
                  <a:pt x="231" y="563"/>
                </a:lnTo>
                <a:lnTo>
                  <a:pt x="230" y="0"/>
                </a:lnTo>
                <a:lnTo>
                  <a:pt x="0" y="0"/>
                </a:lnTo>
              </a:path>
            </a:pathLst>
          </a:custGeom>
          <a:noFill/>
          <a:ln w="25400" cap="rnd" cmpd="sng">
            <a:solidFill>
              <a:schemeClr val="tx1"/>
            </a:solidFill>
            <a:prstDash val="solid"/>
            <a:round/>
            <a:headEnd type="none" w="sm" len="sm"/>
            <a:tailEnd type="stealth" w="med" len="lg"/>
          </a:ln>
          <a:effectLst/>
        </p:spPr>
        <p:txBody>
          <a:bodyPr/>
          <a:lstStyle/>
          <a:p>
            <a:endParaRPr lang="en-IN"/>
          </a:p>
        </p:txBody>
      </p:sp>
      <p:sp>
        <p:nvSpPr>
          <p:cNvPr id="188424" name="Rectangle 8"/>
          <p:cNvSpPr>
            <a:spLocks noChangeArrowheads="1"/>
          </p:cNvSpPr>
          <p:nvPr/>
        </p:nvSpPr>
        <p:spPr bwMode="gray">
          <a:xfrm>
            <a:off x="6553200" y="3657600"/>
            <a:ext cx="1506538" cy="2133600"/>
          </a:xfrm>
          <a:prstGeom prst="rect">
            <a:avLst/>
          </a:prstGeom>
          <a:solidFill>
            <a:schemeClr val="folHlink"/>
          </a:solidFill>
          <a:ln w="12700">
            <a:solidFill>
              <a:schemeClr val="tx1"/>
            </a:solidFill>
            <a:miter lim="800000"/>
            <a:headEnd/>
            <a:tailEnd/>
          </a:ln>
          <a:effectLst/>
        </p:spPr>
        <p:txBody>
          <a:bodyPr wrap="none" anchor="ctr"/>
          <a:lstStyle/>
          <a:p>
            <a:endParaRPr lang="en-IN"/>
          </a:p>
        </p:txBody>
      </p:sp>
      <p:sp>
        <p:nvSpPr>
          <p:cNvPr id="188425" name="Rectangle 9"/>
          <p:cNvSpPr>
            <a:spLocks noChangeArrowheads="1"/>
          </p:cNvSpPr>
          <p:nvPr/>
        </p:nvSpPr>
        <p:spPr bwMode="gray">
          <a:xfrm>
            <a:off x="4114800" y="3200400"/>
            <a:ext cx="1143000" cy="366713"/>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2000">
                <a:solidFill>
                  <a:schemeClr val="tx2"/>
                </a:solidFill>
              </a:rPr>
              <a:t>func1</a:t>
            </a:r>
          </a:p>
        </p:txBody>
      </p:sp>
      <p:sp>
        <p:nvSpPr>
          <p:cNvPr id="188426" name="Rectangle 10"/>
          <p:cNvSpPr>
            <a:spLocks noChangeArrowheads="1"/>
          </p:cNvSpPr>
          <p:nvPr/>
        </p:nvSpPr>
        <p:spPr bwMode="gray">
          <a:xfrm>
            <a:off x="6705600" y="3200400"/>
            <a:ext cx="1143000" cy="366713"/>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sz="2000">
                <a:solidFill>
                  <a:schemeClr val="tx2"/>
                </a:solidFill>
              </a:rPr>
              <a:t>func2</a:t>
            </a:r>
          </a:p>
        </p:txBody>
      </p:sp>
      <p:sp>
        <p:nvSpPr>
          <p:cNvPr id="188427" name="Line 11"/>
          <p:cNvSpPr>
            <a:spLocks noChangeShapeType="1"/>
          </p:cNvSpPr>
          <p:nvPr/>
        </p:nvSpPr>
        <p:spPr bwMode="gray">
          <a:xfrm flipV="1">
            <a:off x="5486400" y="4038600"/>
            <a:ext cx="1066800" cy="609600"/>
          </a:xfrm>
          <a:prstGeom prst="line">
            <a:avLst/>
          </a:prstGeom>
          <a:noFill/>
          <a:ln w="25400">
            <a:solidFill>
              <a:schemeClr val="tx1"/>
            </a:solidFill>
            <a:round/>
            <a:headEnd type="none" w="sm" len="sm"/>
            <a:tailEnd type="stealth" w="med" len="lg"/>
          </a:ln>
          <a:effectLst/>
        </p:spPr>
        <p:txBody>
          <a:bodyPr wrap="none" anchor="ctr"/>
          <a:lstStyle/>
          <a:p>
            <a:endParaRPr lang="en-IN"/>
          </a:p>
        </p:txBody>
      </p:sp>
      <p:sp>
        <p:nvSpPr>
          <p:cNvPr id="188428" name="Rectangle 12"/>
          <p:cNvSpPr>
            <a:spLocks noChangeArrowheads="1"/>
          </p:cNvSpPr>
          <p:nvPr/>
        </p:nvSpPr>
        <p:spPr bwMode="gray">
          <a:xfrm>
            <a:off x="1371600" y="3660775"/>
            <a:ext cx="1524000" cy="1720850"/>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endParaRPr lang="en-US" sz="1000">
              <a:solidFill>
                <a:schemeClr val="bg1"/>
              </a:solidFill>
            </a:endParaRPr>
          </a:p>
          <a:p>
            <a:pPr algn="ctr">
              <a:lnSpc>
                <a:spcPct val="90000"/>
              </a:lnSpc>
              <a:spcBef>
                <a:spcPct val="50000"/>
              </a:spcBef>
            </a:pPr>
            <a:r>
              <a:rPr lang="en-US">
                <a:solidFill>
                  <a:schemeClr val="bg1"/>
                </a:solidFill>
              </a:rPr>
              <a:t>:</a:t>
            </a:r>
          </a:p>
          <a:p>
            <a:pPr algn="ctr">
              <a:lnSpc>
                <a:spcPct val="90000"/>
              </a:lnSpc>
              <a:spcBef>
                <a:spcPct val="50000"/>
              </a:spcBef>
            </a:pPr>
            <a:r>
              <a:rPr lang="en-US">
                <a:solidFill>
                  <a:schemeClr val="bg1"/>
                </a:solidFill>
              </a:rPr>
              <a:t>:</a:t>
            </a:r>
          </a:p>
          <a:p>
            <a:pPr algn="ctr">
              <a:lnSpc>
                <a:spcPct val="90000"/>
              </a:lnSpc>
              <a:spcBef>
                <a:spcPct val="50000"/>
              </a:spcBef>
            </a:pPr>
            <a:r>
              <a:rPr lang="en-US">
                <a:solidFill>
                  <a:schemeClr val="bg1"/>
                </a:solidFill>
              </a:rPr>
              <a:t>BL func1</a:t>
            </a:r>
          </a:p>
          <a:p>
            <a:pPr algn="ctr">
              <a:lnSpc>
                <a:spcPct val="90000"/>
              </a:lnSpc>
              <a:spcBef>
                <a:spcPct val="50000"/>
              </a:spcBef>
            </a:pPr>
            <a:r>
              <a:rPr lang="en-US">
                <a:solidFill>
                  <a:schemeClr val="bg1"/>
                </a:solidFill>
              </a:rPr>
              <a:t>:</a:t>
            </a:r>
          </a:p>
          <a:p>
            <a:pPr algn="ctr">
              <a:lnSpc>
                <a:spcPct val="90000"/>
              </a:lnSpc>
              <a:spcBef>
                <a:spcPct val="50000"/>
              </a:spcBef>
            </a:pPr>
            <a:r>
              <a:rPr lang="en-US">
                <a:solidFill>
                  <a:schemeClr val="bg1"/>
                </a:solidFill>
              </a:rPr>
              <a:t>:</a:t>
            </a:r>
          </a:p>
        </p:txBody>
      </p:sp>
      <p:sp>
        <p:nvSpPr>
          <p:cNvPr id="188429" name="Line 13"/>
          <p:cNvSpPr>
            <a:spLocks noChangeShapeType="1"/>
          </p:cNvSpPr>
          <p:nvPr/>
        </p:nvSpPr>
        <p:spPr bwMode="gray">
          <a:xfrm flipV="1">
            <a:off x="2895600" y="4038600"/>
            <a:ext cx="1066800" cy="609600"/>
          </a:xfrm>
          <a:prstGeom prst="line">
            <a:avLst/>
          </a:prstGeom>
          <a:noFill/>
          <a:ln w="25400">
            <a:solidFill>
              <a:schemeClr val="tx1"/>
            </a:solidFill>
            <a:round/>
            <a:headEnd type="none" w="sm" len="sm"/>
            <a:tailEnd type="stealth" w="med" len="lg"/>
          </a:ln>
          <a:effectLst/>
        </p:spPr>
        <p:txBody>
          <a:bodyPr wrap="none" anchor="ctr"/>
          <a:lstStyle/>
          <a:p>
            <a:endParaRPr lang="en-IN"/>
          </a:p>
        </p:txBody>
      </p:sp>
      <p:sp>
        <p:nvSpPr>
          <p:cNvPr id="188430" name="Rectangle 14"/>
          <p:cNvSpPr>
            <a:spLocks noChangeArrowheads="1"/>
          </p:cNvSpPr>
          <p:nvPr/>
        </p:nvSpPr>
        <p:spPr bwMode="gray">
          <a:xfrm>
            <a:off x="6553200" y="3810000"/>
            <a:ext cx="1524000" cy="1776413"/>
          </a:xfrm>
          <a:prstGeom prst="rect">
            <a:avLst/>
          </a:prstGeom>
          <a:noFill/>
          <a:ln w="9525">
            <a:noFill/>
            <a:miter lim="800000"/>
            <a:headEnd/>
            <a:tailEnd/>
          </a:ln>
          <a:effectLst/>
        </p:spPr>
        <p:txBody>
          <a:bodyPr lIns="92075" tIns="46038" rIns="92075" bIns="46038">
            <a:spAutoFit/>
          </a:bodyPr>
          <a:lstStyle/>
          <a:p>
            <a:pPr algn="ctr">
              <a:lnSpc>
                <a:spcPct val="90000"/>
              </a:lnSpc>
              <a:spcBef>
                <a:spcPct val="50000"/>
              </a:spcBef>
            </a:pPr>
            <a:r>
              <a:rPr lang="en-US">
                <a:solidFill>
                  <a:schemeClr val="bg1"/>
                </a:solidFill>
              </a:rPr>
              <a:t>:</a:t>
            </a:r>
          </a:p>
          <a:p>
            <a:pPr algn="ctr">
              <a:lnSpc>
                <a:spcPct val="90000"/>
              </a:lnSpc>
              <a:spcBef>
                <a:spcPct val="50000"/>
              </a:spcBef>
            </a:pPr>
            <a:r>
              <a:rPr lang="en-US">
                <a:solidFill>
                  <a:schemeClr val="bg1"/>
                </a:solidFill>
              </a:rPr>
              <a:t>:</a:t>
            </a:r>
          </a:p>
          <a:p>
            <a:pPr algn="ctr">
              <a:lnSpc>
                <a:spcPct val="90000"/>
              </a:lnSpc>
              <a:spcBef>
                <a:spcPct val="50000"/>
              </a:spcBef>
            </a:pPr>
            <a:r>
              <a:rPr lang="en-US">
                <a:solidFill>
                  <a:schemeClr val="bg1"/>
                </a:solidFill>
              </a:rPr>
              <a:t>:</a:t>
            </a:r>
          </a:p>
          <a:p>
            <a:pPr algn="ctr">
              <a:lnSpc>
                <a:spcPct val="90000"/>
              </a:lnSpc>
              <a:spcBef>
                <a:spcPct val="50000"/>
              </a:spcBef>
            </a:pPr>
            <a:r>
              <a:rPr lang="en-US">
                <a:solidFill>
                  <a:schemeClr val="bg1"/>
                </a:solidFill>
              </a:rPr>
              <a:t>:</a:t>
            </a:r>
          </a:p>
          <a:p>
            <a:pPr algn="ctr">
              <a:lnSpc>
                <a:spcPct val="90000"/>
              </a:lnSpc>
              <a:spcBef>
                <a:spcPct val="50000"/>
              </a:spcBef>
            </a:pPr>
            <a:r>
              <a:rPr lang="en-US">
                <a:solidFill>
                  <a:schemeClr val="bg1"/>
                </a:solidFill>
              </a:rPr>
              <a:t>:</a:t>
            </a:r>
          </a:p>
          <a:p>
            <a:pPr algn="ctr">
              <a:lnSpc>
                <a:spcPct val="90000"/>
              </a:lnSpc>
              <a:spcBef>
                <a:spcPct val="50000"/>
              </a:spcBef>
            </a:pPr>
            <a:r>
              <a:rPr lang="en-US">
                <a:solidFill>
                  <a:schemeClr val="bg1"/>
                </a:solidFill>
              </a:rPr>
              <a:t>MOV pc, lr</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US"/>
              <a:t>Data Sizes and Instruction Sets</a:t>
            </a:r>
          </a:p>
        </p:txBody>
      </p:sp>
      <p:sp>
        <p:nvSpPr>
          <p:cNvPr id="99333" name="Rectangle 5"/>
          <p:cNvSpPr>
            <a:spLocks noGrp="1" noChangeArrowheads="1"/>
          </p:cNvSpPr>
          <p:nvPr>
            <p:ph idx="1"/>
          </p:nvPr>
        </p:nvSpPr>
        <p:spPr/>
        <p:txBody>
          <a:bodyPr>
            <a:normAutofit fontScale="77500" lnSpcReduction="20000"/>
          </a:bodyPr>
          <a:lstStyle/>
          <a:p>
            <a:r>
              <a:rPr lang="en-US" dirty="0"/>
              <a:t>The ARM is a 32-bit architecture.</a:t>
            </a:r>
          </a:p>
          <a:p>
            <a:endParaRPr lang="en-US" dirty="0"/>
          </a:p>
          <a:p>
            <a:r>
              <a:rPr lang="en-US" dirty="0"/>
              <a:t>When used in relation to the ARM:</a:t>
            </a:r>
          </a:p>
          <a:p>
            <a:pPr lvl="1"/>
            <a:r>
              <a:rPr lang="en-US" dirty="0"/>
              <a:t>Byte means 8 bits</a:t>
            </a:r>
          </a:p>
          <a:p>
            <a:pPr lvl="1"/>
            <a:r>
              <a:rPr lang="en-US" dirty="0" err="1"/>
              <a:t>Halfword</a:t>
            </a:r>
            <a:r>
              <a:rPr lang="en-US" dirty="0"/>
              <a:t> means 16 bits (two bytes)</a:t>
            </a:r>
          </a:p>
          <a:p>
            <a:pPr lvl="1"/>
            <a:r>
              <a:rPr lang="en-US" dirty="0"/>
              <a:t>Word means 32 bits (four bytes)</a:t>
            </a:r>
          </a:p>
          <a:p>
            <a:pPr lvl="1"/>
            <a:endParaRPr lang="en-US" dirty="0"/>
          </a:p>
          <a:p>
            <a:r>
              <a:rPr lang="en-US" dirty="0"/>
              <a:t>Most ARM’s implement two instruction sets</a:t>
            </a:r>
          </a:p>
          <a:p>
            <a:pPr lvl="1"/>
            <a:r>
              <a:rPr lang="en-US" dirty="0"/>
              <a:t>32-bit ARM Instruction Set</a:t>
            </a:r>
          </a:p>
          <a:p>
            <a:pPr lvl="1"/>
            <a:r>
              <a:rPr lang="en-US" dirty="0"/>
              <a:t>16-bit Thumb Instruction Set</a:t>
            </a:r>
          </a:p>
          <a:p>
            <a:endParaRPr lang="en-US" dirty="0"/>
          </a:p>
          <a:p>
            <a:r>
              <a:rPr lang="en-US" dirty="0" err="1"/>
              <a:t>Jazelle</a:t>
            </a:r>
            <a:r>
              <a:rPr lang="en-US" dirty="0"/>
              <a:t> cores can also execute Java </a:t>
            </a:r>
            <a:r>
              <a:rPr lang="en-US" dirty="0" err="1"/>
              <a:t>bytecode</a:t>
            </a:r>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66" name="Rectangle 18"/>
          <p:cNvSpPr>
            <a:spLocks noGrp="1" noChangeArrowheads="1"/>
          </p:cNvSpPr>
          <p:nvPr>
            <p:ph type="title"/>
          </p:nvPr>
        </p:nvSpPr>
        <p:spPr bwMode="ltGray">
          <a:noFill/>
          <a:ln/>
        </p:spPr>
        <p:txBody>
          <a:bodyPr lIns="92075" tIns="46038" rIns="92075" bIns="46038"/>
          <a:lstStyle/>
          <a:p>
            <a:r>
              <a:rPr lang="en-US"/>
              <a:t>Thumb</a:t>
            </a:r>
          </a:p>
        </p:txBody>
      </p:sp>
      <p:sp>
        <p:nvSpPr>
          <p:cNvPr id="130067" name="Rectangle 19"/>
          <p:cNvSpPr>
            <a:spLocks noGrp="1" noChangeArrowheads="1"/>
          </p:cNvSpPr>
          <p:nvPr>
            <p:ph idx="1"/>
          </p:nvPr>
        </p:nvSpPr>
        <p:spPr>
          <a:xfrm>
            <a:off x="352425" y="990600"/>
            <a:ext cx="8439150" cy="1981200"/>
          </a:xfrm>
          <a:noFill/>
          <a:ln/>
        </p:spPr>
        <p:txBody>
          <a:bodyPr lIns="92075" tIns="46038" rIns="92075" bIns="46038">
            <a:normAutofit fontScale="70000" lnSpcReduction="20000"/>
          </a:bodyPr>
          <a:lstStyle/>
          <a:p>
            <a:r>
              <a:rPr lang="en-US"/>
              <a:t>Thumb is a 16-bit instruction set</a:t>
            </a:r>
          </a:p>
          <a:p>
            <a:pPr lvl="1"/>
            <a:r>
              <a:rPr lang="en-US"/>
              <a:t>Optimised for code density from C code (~65% of ARM code size)</a:t>
            </a:r>
          </a:p>
          <a:p>
            <a:pPr lvl="1"/>
            <a:r>
              <a:rPr lang="en-US"/>
              <a:t>Improved performance from narrow memory</a:t>
            </a:r>
          </a:p>
          <a:p>
            <a:pPr lvl="1"/>
            <a:r>
              <a:rPr lang="en-US"/>
              <a:t>Subset of the functionality of the ARM instruction set</a:t>
            </a:r>
          </a:p>
          <a:p>
            <a:r>
              <a:rPr lang="en-US"/>
              <a:t>Core has additional execution state - Thumb</a:t>
            </a:r>
          </a:p>
          <a:p>
            <a:pPr lvl="1"/>
            <a:r>
              <a:rPr lang="en-US"/>
              <a:t>Switch between ARM and Thumb using </a:t>
            </a:r>
            <a:r>
              <a:rPr lang="en-US" b="1">
                <a:solidFill>
                  <a:schemeClr val="bg2"/>
                </a:solidFill>
                <a:latin typeface="Courier New" pitchFamily="49" charset="0"/>
              </a:rPr>
              <a:t>BX</a:t>
            </a:r>
            <a:r>
              <a:rPr lang="en-US"/>
              <a:t> instruction</a:t>
            </a:r>
          </a:p>
        </p:txBody>
      </p:sp>
      <p:grpSp>
        <p:nvGrpSpPr>
          <p:cNvPr id="2" name="Group 20"/>
          <p:cNvGrpSpPr>
            <a:grpSpLocks/>
          </p:cNvGrpSpPr>
          <p:nvPr/>
        </p:nvGrpSpPr>
        <p:grpSpPr bwMode="auto">
          <a:xfrm>
            <a:off x="533400" y="3048000"/>
            <a:ext cx="2651125" cy="3241675"/>
            <a:chOff x="336" y="1920"/>
            <a:chExt cx="1670" cy="2042"/>
          </a:xfrm>
        </p:grpSpPr>
        <p:sp>
          <p:nvSpPr>
            <p:cNvPr id="130069" name="Rectangle 21"/>
            <p:cNvSpPr>
              <a:spLocks noChangeArrowheads="1"/>
            </p:cNvSpPr>
            <p:nvPr/>
          </p:nvSpPr>
          <p:spPr bwMode="gray">
            <a:xfrm>
              <a:off x="1569" y="3504"/>
              <a:ext cx="140" cy="134"/>
            </a:xfrm>
            <a:prstGeom prst="rect">
              <a:avLst/>
            </a:prstGeom>
            <a:noFill/>
            <a:ln w="9525">
              <a:noFill/>
              <a:miter lim="800000"/>
              <a:headEnd/>
              <a:tailEnd/>
            </a:ln>
            <a:effectLst/>
          </p:spPr>
          <p:txBody>
            <a:bodyPr wrap="none" lIns="76200" tIns="30162" rIns="76200" bIns="30162">
              <a:spAutoFit/>
            </a:bodyPr>
            <a:lstStyle/>
            <a:p>
              <a:pPr defTabSz="1316038"/>
              <a:r>
                <a:rPr lang="en-US" sz="1000">
                  <a:latin typeface="Arial" pitchFamily="34" charset="0"/>
                </a:rPr>
                <a:t>0</a:t>
              </a:r>
            </a:p>
          </p:txBody>
        </p:sp>
        <p:sp>
          <p:nvSpPr>
            <p:cNvPr id="130070" name="Rectangle 22"/>
            <p:cNvSpPr>
              <a:spLocks noChangeArrowheads="1"/>
            </p:cNvSpPr>
            <p:nvPr/>
          </p:nvSpPr>
          <p:spPr bwMode="gray">
            <a:xfrm>
              <a:off x="624" y="3504"/>
              <a:ext cx="192" cy="134"/>
            </a:xfrm>
            <a:prstGeom prst="rect">
              <a:avLst/>
            </a:prstGeom>
            <a:noFill/>
            <a:ln w="9525">
              <a:noFill/>
              <a:miter lim="800000"/>
              <a:headEnd/>
              <a:tailEnd/>
            </a:ln>
            <a:effectLst/>
          </p:spPr>
          <p:txBody>
            <a:bodyPr lIns="76200" tIns="30162" rIns="76200" bIns="30162">
              <a:spAutoFit/>
            </a:bodyPr>
            <a:lstStyle/>
            <a:p>
              <a:pPr defTabSz="1316038"/>
              <a:r>
                <a:rPr lang="en-US" sz="1000">
                  <a:latin typeface="Arial" pitchFamily="34" charset="0"/>
                </a:rPr>
                <a:t>15</a:t>
              </a:r>
            </a:p>
          </p:txBody>
        </p:sp>
        <p:sp>
          <p:nvSpPr>
            <p:cNvPr id="130071" name="AutoShape 23"/>
            <p:cNvSpPr>
              <a:spLocks noChangeArrowheads="1"/>
            </p:cNvSpPr>
            <p:nvPr/>
          </p:nvSpPr>
          <p:spPr bwMode="gray">
            <a:xfrm>
              <a:off x="480" y="2448"/>
              <a:ext cx="1344" cy="1008"/>
            </a:xfrm>
            <a:prstGeom prst="downArrow">
              <a:avLst>
                <a:gd name="adj1" fmla="val 50000"/>
                <a:gd name="adj2" fmla="val 50005"/>
              </a:avLst>
            </a:prstGeom>
            <a:solidFill>
              <a:schemeClr val="tx2"/>
            </a:solidFill>
            <a:ln w="12700">
              <a:solidFill>
                <a:schemeClr val="tx1"/>
              </a:solidFill>
              <a:miter lim="800000"/>
              <a:headEnd/>
              <a:tailEnd/>
            </a:ln>
            <a:effectLst/>
          </p:spPr>
          <p:txBody>
            <a:bodyPr wrap="none" anchor="ctr"/>
            <a:lstStyle/>
            <a:p>
              <a:endParaRPr lang="en-IN"/>
            </a:p>
          </p:txBody>
        </p:sp>
        <p:sp>
          <p:nvSpPr>
            <p:cNvPr id="130072" name="Rectangle 24"/>
            <p:cNvSpPr>
              <a:spLocks noChangeArrowheads="1"/>
            </p:cNvSpPr>
            <p:nvPr/>
          </p:nvSpPr>
          <p:spPr bwMode="gray">
            <a:xfrm>
              <a:off x="336" y="1920"/>
              <a:ext cx="240" cy="134"/>
            </a:xfrm>
            <a:prstGeom prst="rect">
              <a:avLst/>
            </a:prstGeom>
            <a:noFill/>
            <a:ln w="9525">
              <a:noFill/>
              <a:miter lim="800000"/>
              <a:headEnd/>
              <a:tailEnd/>
            </a:ln>
            <a:effectLst/>
          </p:spPr>
          <p:txBody>
            <a:bodyPr lIns="76200" tIns="30162" rIns="76200" bIns="30162">
              <a:spAutoFit/>
            </a:bodyPr>
            <a:lstStyle/>
            <a:p>
              <a:pPr defTabSz="1316038"/>
              <a:r>
                <a:rPr lang="en-US" sz="1000">
                  <a:latin typeface="Arial" pitchFamily="34" charset="0"/>
                </a:rPr>
                <a:t>31</a:t>
              </a:r>
            </a:p>
          </p:txBody>
        </p:sp>
        <p:sp>
          <p:nvSpPr>
            <p:cNvPr id="130073" name="Rectangle 25"/>
            <p:cNvSpPr>
              <a:spLocks noChangeArrowheads="1"/>
            </p:cNvSpPr>
            <p:nvPr/>
          </p:nvSpPr>
          <p:spPr bwMode="gray">
            <a:xfrm>
              <a:off x="1801" y="1920"/>
              <a:ext cx="140" cy="134"/>
            </a:xfrm>
            <a:prstGeom prst="rect">
              <a:avLst/>
            </a:prstGeom>
            <a:noFill/>
            <a:ln w="9525">
              <a:noFill/>
              <a:miter lim="800000"/>
              <a:headEnd/>
              <a:tailEnd/>
            </a:ln>
            <a:effectLst/>
          </p:spPr>
          <p:txBody>
            <a:bodyPr wrap="none" lIns="76200" tIns="30162" rIns="76200" bIns="30162">
              <a:spAutoFit/>
            </a:bodyPr>
            <a:lstStyle/>
            <a:p>
              <a:pPr defTabSz="1316038"/>
              <a:r>
                <a:rPr lang="en-US" sz="1000">
                  <a:latin typeface="Arial" pitchFamily="34" charset="0"/>
                </a:rPr>
                <a:t>0</a:t>
              </a:r>
            </a:p>
          </p:txBody>
        </p:sp>
        <p:sp>
          <p:nvSpPr>
            <p:cNvPr id="130074" name="Rectangle 26"/>
            <p:cNvSpPr>
              <a:spLocks noChangeArrowheads="1"/>
            </p:cNvSpPr>
            <p:nvPr/>
          </p:nvSpPr>
          <p:spPr bwMode="gray">
            <a:xfrm>
              <a:off x="384" y="1920"/>
              <a:ext cx="1541" cy="240"/>
            </a:xfrm>
            <a:prstGeom prst="rect">
              <a:avLst/>
            </a:prstGeom>
            <a:solidFill>
              <a:schemeClr val="bg2"/>
            </a:solidFill>
            <a:ln w="12700">
              <a:solidFill>
                <a:schemeClr val="tx1"/>
              </a:solidFill>
              <a:miter lim="800000"/>
              <a:headEnd/>
              <a:tailEnd/>
            </a:ln>
            <a:effectLst/>
          </p:spPr>
          <p:txBody>
            <a:bodyPr wrap="none" anchor="ctr"/>
            <a:lstStyle/>
            <a:p>
              <a:pPr algn="ctr"/>
              <a:r>
                <a:rPr lang="en-US" sz="1600" dirty="0">
                  <a:solidFill>
                    <a:srgbClr val="FF0000"/>
                  </a:solidFill>
                </a:rPr>
                <a:t>ADDS r2,r2,#1</a:t>
              </a:r>
            </a:p>
          </p:txBody>
        </p:sp>
        <p:sp>
          <p:nvSpPr>
            <p:cNvPr id="130075" name="Rectangle 27"/>
            <p:cNvSpPr>
              <a:spLocks noChangeArrowheads="1"/>
            </p:cNvSpPr>
            <p:nvPr/>
          </p:nvSpPr>
          <p:spPr bwMode="gray">
            <a:xfrm>
              <a:off x="672" y="3504"/>
              <a:ext cx="996" cy="232"/>
            </a:xfrm>
            <a:prstGeom prst="rect">
              <a:avLst/>
            </a:prstGeom>
            <a:solidFill>
              <a:schemeClr val="bg2"/>
            </a:solidFill>
            <a:ln w="12700">
              <a:solidFill>
                <a:schemeClr val="tx1"/>
              </a:solidFill>
              <a:miter lim="800000"/>
              <a:headEnd/>
              <a:tailEnd/>
            </a:ln>
            <a:effectLst/>
          </p:spPr>
          <p:txBody>
            <a:bodyPr wrap="none" anchor="ctr"/>
            <a:lstStyle/>
            <a:p>
              <a:pPr algn="ctr"/>
              <a:r>
                <a:rPr lang="en-US" sz="1600" dirty="0">
                  <a:solidFill>
                    <a:srgbClr val="FF0000"/>
                  </a:solidFill>
                </a:rPr>
                <a:t>ADD r2,#1</a:t>
              </a:r>
            </a:p>
          </p:txBody>
        </p:sp>
        <p:sp>
          <p:nvSpPr>
            <p:cNvPr id="130076" name="Rectangle 28"/>
            <p:cNvSpPr>
              <a:spLocks noChangeArrowheads="1"/>
            </p:cNvSpPr>
            <p:nvPr/>
          </p:nvSpPr>
          <p:spPr bwMode="gray">
            <a:xfrm>
              <a:off x="384" y="2160"/>
              <a:ext cx="1536" cy="218"/>
            </a:xfrm>
            <a:prstGeom prst="rect">
              <a:avLst/>
            </a:prstGeom>
            <a:noFill/>
            <a:ln w="12700">
              <a:noFill/>
              <a:miter lim="800000"/>
              <a:headEnd type="none" w="sm" len="sm"/>
              <a:tailEnd type="none" w="sm" len="sm"/>
            </a:ln>
            <a:effectLst/>
          </p:spPr>
          <p:txBody>
            <a:bodyPr>
              <a:spAutoFit/>
            </a:bodyPr>
            <a:lstStyle/>
            <a:p>
              <a:pPr algn="ctr">
                <a:lnSpc>
                  <a:spcPct val="104000"/>
                </a:lnSpc>
                <a:spcBef>
                  <a:spcPct val="52000"/>
                </a:spcBef>
              </a:pPr>
              <a:r>
                <a:rPr lang="en-US" sz="1600" b="0">
                  <a:latin typeface="Arial" pitchFamily="34" charset="0"/>
                </a:rPr>
                <a:t>32-bit ARM Instruction</a:t>
              </a:r>
              <a:endParaRPr lang="en-US" sz="1600" b="0" u="sng">
                <a:solidFill>
                  <a:srgbClr val="006D82"/>
                </a:solidFill>
                <a:latin typeface="Arial" pitchFamily="34" charset="0"/>
              </a:endParaRPr>
            </a:p>
          </p:txBody>
        </p:sp>
        <p:sp>
          <p:nvSpPr>
            <p:cNvPr id="130077" name="Rectangle 29"/>
            <p:cNvSpPr>
              <a:spLocks noChangeArrowheads="1"/>
            </p:cNvSpPr>
            <p:nvPr/>
          </p:nvSpPr>
          <p:spPr bwMode="gray">
            <a:xfrm>
              <a:off x="374" y="3744"/>
              <a:ext cx="1632" cy="218"/>
            </a:xfrm>
            <a:prstGeom prst="rect">
              <a:avLst/>
            </a:prstGeom>
            <a:noFill/>
            <a:ln w="12700">
              <a:noFill/>
              <a:miter lim="800000"/>
              <a:headEnd type="none" w="sm" len="sm"/>
              <a:tailEnd type="none" w="sm" len="sm"/>
            </a:ln>
            <a:effectLst/>
          </p:spPr>
          <p:txBody>
            <a:bodyPr>
              <a:spAutoFit/>
            </a:bodyPr>
            <a:lstStyle/>
            <a:p>
              <a:pPr algn="ctr">
                <a:lnSpc>
                  <a:spcPct val="104000"/>
                </a:lnSpc>
                <a:spcBef>
                  <a:spcPct val="52000"/>
                </a:spcBef>
              </a:pPr>
              <a:r>
                <a:rPr lang="en-US" sz="1600" b="0">
                  <a:latin typeface="Arial" pitchFamily="34" charset="0"/>
                </a:rPr>
                <a:t>16-bit Thumb Instruction</a:t>
              </a:r>
              <a:endParaRPr lang="en-US" sz="1600" b="0" u="sng">
                <a:solidFill>
                  <a:srgbClr val="006D82"/>
                </a:solidFill>
                <a:latin typeface="Arial" pitchFamily="34" charset="0"/>
              </a:endParaRPr>
            </a:p>
          </p:txBody>
        </p:sp>
      </p:grpSp>
      <p:sp>
        <p:nvSpPr>
          <p:cNvPr id="130078" name="Rectangle 30"/>
          <p:cNvSpPr>
            <a:spLocks noChangeArrowheads="1"/>
          </p:cNvSpPr>
          <p:nvPr/>
        </p:nvSpPr>
        <p:spPr bwMode="auto">
          <a:xfrm>
            <a:off x="3657600" y="3560763"/>
            <a:ext cx="5416550" cy="2268537"/>
          </a:xfrm>
          <a:prstGeom prst="rect">
            <a:avLst/>
          </a:prstGeom>
          <a:noFill/>
          <a:ln w="12700">
            <a:noFill/>
            <a:miter lim="800000"/>
            <a:headEnd type="none" w="sm" len="sm"/>
            <a:tailEnd type="none" w="sm" len="sm"/>
          </a:ln>
          <a:effectLst/>
        </p:spPr>
        <p:txBody>
          <a:bodyPr>
            <a:spAutoFit/>
          </a:bodyPr>
          <a:lstStyle/>
          <a:p>
            <a:pPr>
              <a:lnSpc>
                <a:spcPct val="90000"/>
              </a:lnSpc>
              <a:spcBef>
                <a:spcPct val="50000"/>
              </a:spcBef>
            </a:pPr>
            <a:r>
              <a:rPr lang="en-US" sz="1800">
                <a:latin typeface="Arial" pitchFamily="34" charset="0"/>
              </a:rPr>
              <a:t>For most instructions generated by compiler:</a:t>
            </a:r>
            <a:endParaRPr lang="en-US" sz="1600">
              <a:solidFill>
                <a:srgbClr val="2C67FC"/>
              </a:solidFill>
              <a:latin typeface="Arial" pitchFamily="34" charset="0"/>
            </a:endParaRPr>
          </a:p>
          <a:p>
            <a:pPr>
              <a:lnSpc>
                <a:spcPct val="90000"/>
              </a:lnSpc>
              <a:spcBef>
                <a:spcPct val="50000"/>
              </a:spcBef>
              <a:buClr>
                <a:schemeClr val="bg2"/>
              </a:buClr>
              <a:buSzPct val="80000"/>
              <a:buFont typeface="Wingdings" pitchFamily="2" charset="2"/>
              <a:buChar char="n"/>
            </a:pPr>
            <a:r>
              <a:rPr lang="en-US" sz="1800" b="0">
                <a:latin typeface="Arial" pitchFamily="34" charset="0"/>
              </a:rPr>
              <a:t>    Conditional execution is not used</a:t>
            </a:r>
          </a:p>
          <a:p>
            <a:pPr>
              <a:lnSpc>
                <a:spcPct val="90000"/>
              </a:lnSpc>
              <a:spcBef>
                <a:spcPct val="50000"/>
              </a:spcBef>
              <a:buClr>
                <a:schemeClr val="bg2"/>
              </a:buClr>
              <a:buSzPct val="80000"/>
              <a:buFont typeface="Wingdings" pitchFamily="2" charset="2"/>
              <a:buChar char="n"/>
            </a:pPr>
            <a:r>
              <a:rPr lang="en-US" sz="1800" b="0">
                <a:latin typeface="Arial" pitchFamily="34" charset="0"/>
              </a:rPr>
              <a:t>    Source and destination registers identical</a:t>
            </a:r>
          </a:p>
          <a:p>
            <a:pPr>
              <a:lnSpc>
                <a:spcPct val="90000"/>
              </a:lnSpc>
              <a:spcBef>
                <a:spcPct val="50000"/>
              </a:spcBef>
              <a:buClr>
                <a:schemeClr val="bg2"/>
              </a:buClr>
              <a:buSzPct val="80000"/>
              <a:buFont typeface="Wingdings" pitchFamily="2" charset="2"/>
              <a:buChar char="n"/>
            </a:pPr>
            <a:r>
              <a:rPr lang="en-US" sz="1800" b="0">
                <a:latin typeface="Arial" pitchFamily="34" charset="0"/>
              </a:rPr>
              <a:t>    Only Low registers used</a:t>
            </a:r>
          </a:p>
          <a:p>
            <a:pPr>
              <a:lnSpc>
                <a:spcPct val="90000"/>
              </a:lnSpc>
              <a:spcBef>
                <a:spcPct val="50000"/>
              </a:spcBef>
              <a:buClr>
                <a:schemeClr val="bg2"/>
              </a:buClr>
              <a:buSzPct val="80000"/>
              <a:buFont typeface="Wingdings" pitchFamily="2" charset="2"/>
              <a:buChar char="n"/>
            </a:pPr>
            <a:r>
              <a:rPr lang="en-US" sz="1800" b="0">
                <a:latin typeface="Arial" pitchFamily="34" charset="0"/>
              </a:rPr>
              <a:t>    Constants are of limited size</a:t>
            </a:r>
          </a:p>
          <a:p>
            <a:pPr>
              <a:lnSpc>
                <a:spcPct val="90000"/>
              </a:lnSpc>
              <a:spcBef>
                <a:spcPct val="50000"/>
              </a:spcBef>
              <a:buClr>
                <a:schemeClr val="bg2"/>
              </a:buClr>
              <a:buSzPct val="80000"/>
              <a:buFont typeface="Wingdings" pitchFamily="2" charset="2"/>
              <a:buChar char="n"/>
            </a:pPr>
            <a:r>
              <a:rPr lang="en-US" sz="1800" b="0">
                <a:latin typeface="Arial" pitchFamily="34" charset="0"/>
              </a:rPr>
              <a:t>    Inline barrel shifter not used</a:t>
            </a:r>
            <a:endParaRPr lang="en-US" sz="1800">
              <a:solidFill>
                <a:srgbClr val="2C67FC"/>
              </a:solidFill>
              <a:latin typeface="Arial" pitchFamily="34"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noFill/>
          <a:ln/>
        </p:spPr>
        <p:txBody>
          <a:bodyPr lIns="92075" tIns="46038" rIns="92075" bIns="46038"/>
          <a:lstStyle/>
          <a:p>
            <a:r>
              <a:rPr lang="en-US"/>
              <a:t>Example ARM-based System</a:t>
            </a:r>
          </a:p>
        </p:txBody>
      </p:sp>
      <p:sp>
        <p:nvSpPr>
          <p:cNvPr id="138244" name="Rectangle 4"/>
          <p:cNvSpPr>
            <a:spLocks noChangeArrowheads="1"/>
          </p:cNvSpPr>
          <p:nvPr/>
        </p:nvSpPr>
        <p:spPr bwMode="gray">
          <a:xfrm>
            <a:off x="3143250" y="1852613"/>
            <a:ext cx="4265613" cy="3370262"/>
          </a:xfrm>
          <a:prstGeom prst="rect">
            <a:avLst/>
          </a:prstGeom>
          <a:solidFill>
            <a:srgbClr val="A5D0E3"/>
          </a:solidFill>
          <a:ln w="28575">
            <a:solidFill>
              <a:schemeClr val="tx1"/>
            </a:solidFill>
            <a:miter lim="800000"/>
            <a:headEnd/>
            <a:tailEnd/>
          </a:ln>
          <a:effectLst/>
        </p:spPr>
        <p:txBody>
          <a:bodyPr wrap="none" anchor="ctr"/>
          <a:lstStyle/>
          <a:p>
            <a:endParaRPr lang="en-IN"/>
          </a:p>
        </p:txBody>
      </p:sp>
      <p:sp>
        <p:nvSpPr>
          <p:cNvPr id="138246" name="Rectangle 6"/>
          <p:cNvSpPr>
            <a:spLocks noChangeArrowheads="1"/>
          </p:cNvSpPr>
          <p:nvPr/>
        </p:nvSpPr>
        <p:spPr bwMode="gray">
          <a:xfrm>
            <a:off x="795338" y="2009775"/>
            <a:ext cx="1919287" cy="688975"/>
          </a:xfrm>
          <a:prstGeom prst="rect">
            <a:avLst/>
          </a:prstGeom>
          <a:solidFill>
            <a:schemeClr val="bg2"/>
          </a:solidFill>
          <a:ln w="25400">
            <a:solidFill>
              <a:srgbClr val="000000"/>
            </a:solidFill>
            <a:miter lim="800000"/>
            <a:headEnd/>
            <a:tailEnd/>
          </a:ln>
          <a:effectLst/>
        </p:spPr>
        <p:txBody>
          <a:bodyPr wrap="none" anchor="ctr"/>
          <a:lstStyle/>
          <a:p>
            <a:endParaRPr lang="en-IN"/>
          </a:p>
        </p:txBody>
      </p:sp>
      <p:sp>
        <p:nvSpPr>
          <p:cNvPr id="138247" name="Rectangle 7"/>
          <p:cNvSpPr>
            <a:spLocks noChangeArrowheads="1"/>
          </p:cNvSpPr>
          <p:nvPr/>
        </p:nvSpPr>
        <p:spPr bwMode="gray">
          <a:xfrm>
            <a:off x="795338" y="4251325"/>
            <a:ext cx="1919287" cy="830263"/>
          </a:xfrm>
          <a:prstGeom prst="rect">
            <a:avLst/>
          </a:prstGeom>
          <a:solidFill>
            <a:schemeClr val="bg2"/>
          </a:solidFill>
          <a:ln w="25400">
            <a:solidFill>
              <a:srgbClr val="000000"/>
            </a:solidFill>
            <a:miter lim="800000"/>
            <a:headEnd/>
            <a:tailEnd/>
          </a:ln>
          <a:effectLst/>
        </p:spPr>
        <p:txBody>
          <a:bodyPr wrap="none" anchor="ctr"/>
          <a:lstStyle/>
          <a:p>
            <a:endParaRPr lang="en-IN"/>
          </a:p>
        </p:txBody>
      </p:sp>
      <p:sp>
        <p:nvSpPr>
          <p:cNvPr id="138248" name="Line 8"/>
          <p:cNvSpPr>
            <a:spLocks noChangeShapeType="1"/>
          </p:cNvSpPr>
          <p:nvPr/>
        </p:nvSpPr>
        <p:spPr bwMode="gray">
          <a:xfrm flipH="1">
            <a:off x="1987550" y="3251200"/>
            <a:ext cx="1143000"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49" name="Line 9"/>
          <p:cNvSpPr>
            <a:spLocks noChangeShapeType="1"/>
          </p:cNvSpPr>
          <p:nvPr/>
        </p:nvSpPr>
        <p:spPr bwMode="gray">
          <a:xfrm>
            <a:off x="1989138" y="2705100"/>
            <a:ext cx="0" cy="1541463"/>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50" name="Line 10"/>
          <p:cNvSpPr>
            <a:spLocks noChangeShapeType="1"/>
          </p:cNvSpPr>
          <p:nvPr/>
        </p:nvSpPr>
        <p:spPr bwMode="gray">
          <a:xfrm flipH="1">
            <a:off x="1517650" y="3838575"/>
            <a:ext cx="1611313"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51" name="Line 11"/>
          <p:cNvSpPr>
            <a:spLocks noChangeShapeType="1"/>
          </p:cNvSpPr>
          <p:nvPr/>
        </p:nvSpPr>
        <p:spPr bwMode="gray">
          <a:xfrm flipV="1">
            <a:off x="1519238" y="2705100"/>
            <a:ext cx="0" cy="1541463"/>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52" name="Rectangle 12"/>
          <p:cNvSpPr>
            <a:spLocks noChangeArrowheads="1"/>
          </p:cNvSpPr>
          <p:nvPr/>
        </p:nvSpPr>
        <p:spPr bwMode="gray">
          <a:xfrm>
            <a:off x="823913" y="2176463"/>
            <a:ext cx="1903412" cy="334962"/>
          </a:xfrm>
          <a:prstGeom prst="rect">
            <a:avLst/>
          </a:prstGeom>
          <a:noFill/>
          <a:ln w="9525">
            <a:noFill/>
            <a:miter lim="800000"/>
            <a:headEnd/>
            <a:tailEnd/>
          </a:ln>
          <a:effectLst/>
        </p:spPr>
        <p:txBody>
          <a:bodyPr lIns="114300" tIns="57150" rIns="114300" bIns="57150">
            <a:spAutoFit/>
          </a:bodyPr>
          <a:lstStyle/>
          <a:p>
            <a:pPr algn="ctr" defTabSz="1385888">
              <a:lnSpc>
                <a:spcPct val="90000"/>
              </a:lnSpc>
            </a:pPr>
            <a:r>
              <a:rPr lang="en-US" sz="1600" dirty="0">
                <a:solidFill>
                  <a:srgbClr val="FF0000"/>
                </a:solidFill>
                <a:latin typeface="Arial" pitchFamily="34" charset="0"/>
              </a:rPr>
              <a:t>16 bit RAM</a:t>
            </a:r>
          </a:p>
        </p:txBody>
      </p:sp>
      <p:sp>
        <p:nvSpPr>
          <p:cNvPr id="138253" name="Rectangle 13"/>
          <p:cNvSpPr>
            <a:spLocks noChangeArrowheads="1"/>
          </p:cNvSpPr>
          <p:nvPr/>
        </p:nvSpPr>
        <p:spPr bwMode="gray">
          <a:xfrm>
            <a:off x="762000" y="4495800"/>
            <a:ext cx="1944688" cy="334963"/>
          </a:xfrm>
          <a:prstGeom prst="rect">
            <a:avLst/>
          </a:prstGeom>
          <a:noFill/>
          <a:ln w="9525">
            <a:noFill/>
            <a:miter lim="800000"/>
            <a:headEnd/>
            <a:tailEnd/>
          </a:ln>
          <a:effectLst/>
        </p:spPr>
        <p:txBody>
          <a:bodyPr lIns="114300" tIns="57150" rIns="114300" bIns="57150">
            <a:spAutoFit/>
          </a:bodyPr>
          <a:lstStyle/>
          <a:p>
            <a:pPr algn="ctr" defTabSz="1385888">
              <a:lnSpc>
                <a:spcPct val="90000"/>
              </a:lnSpc>
            </a:pPr>
            <a:r>
              <a:rPr lang="en-US" sz="1600" dirty="0">
                <a:solidFill>
                  <a:srgbClr val="FF0000"/>
                </a:solidFill>
                <a:latin typeface="Arial" pitchFamily="34" charset="0"/>
              </a:rPr>
              <a:t>8 bit ROM</a:t>
            </a:r>
          </a:p>
        </p:txBody>
      </p:sp>
      <p:sp>
        <p:nvSpPr>
          <p:cNvPr id="138255" name="Rectangle 15"/>
          <p:cNvSpPr>
            <a:spLocks noChangeArrowheads="1"/>
          </p:cNvSpPr>
          <p:nvPr/>
        </p:nvSpPr>
        <p:spPr bwMode="gray">
          <a:xfrm>
            <a:off x="3336925" y="2003425"/>
            <a:ext cx="1914525" cy="663575"/>
          </a:xfrm>
          <a:prstGeom prst="rect">
            <a:avLst/>
          </a:prstGeom>
          <a:solidFill>
            <a:schemeClr val="bg2"/>
          </a:solidFill>
          <a:ln w="12700">
            <a:solidFill>
              <a:srgbClr val="000000"/>
            </a:solidFill>
            <a:miter lim="800000"/>
            <a:headEnd/>
            <a:tailEnd/>
          </a:ln>
          <a:effectLst/>
        </p:spPr>
        <p:txBody>
          <a:bodyPr wrap="none" anchor="ctr"/>
          <a:lstStyle/>
          <a:p>
            <a:pPr algn="ctr"/>
            <a:r>
              <a:rPr lang="en-US" sz="1600" dirty="0">
                <a:solidFill>
                  <a:srgbClr val="FF0000"/>
                </a:solidFill>
                <a:latin typeface="Arial" pitchFamily="34" charset="0"/>
              </a:rPr>
              <a:t>32 bit RAM</a:t>
            </a:r>
            <a:endParaRPr lang="en-US" sz="1600" b="0" dirty="0">
              <a:solidFill>
                <a:srgbClr val="FF0000"/>
              </a:solidFill>
              <a:latin typeface="Arial" pitchFamily="34" charset="0"/>
            </a:endParaRPr>
          </a:p>
        </p:txBody>
      </p:sp>
      <p:grpSp>
        <p:nvGrpSpPr>
          <p:cNvPr id="2" name="Group 18"/>
          <p:cNvGrpSpPr>
            <a:grpSpLocks/>
          </p:cNvGrpSpPr>
          <p:nvPr/>
        </p:nvGrpSpPr>
        <p:grpSpPr bwMode="auto">
          <a:xfrm>
            <a:off x="3352800" y="3810000"/>
            <a:ext cx="1828800" cy="1263650"/>
            <a:chOff x="2102" y="2367"/>
            <a:chExt cx="1152" cy="796"/>
          </a:xfrm>
        </p:grpSpPr>
        <p:sp>
          <p:nvSpPr>
            <p:cNvPr id="138259" name="Rectangle 19"/>
            <p:cNvSpPr>
              <a:spLocks noChangeArrowheads="1"/>
            </p:cNvSpPr>
            <p:nvPr/>
          </p:nvSpPr>
          <p:spPr bwMode="gray">
            <a:xfrm>
              <a:off x="2102" y="2367"/>
              <a:ext cx="1148" cy="796"/>
            </a:xfrm>
            <a:prstGeom prst="rect">
              <a:avLst/>
            </a:prstGeom>
            <a:solidFill>
              <a:schemeClr val="tx2"/>
            </a:solidFill>
            <a:ln w="12700">
              <a:solidFill>
                <a:srgbClr val="000000"/>
              </a:solidFill>
              <a:miter lim="800000"/>
              <a:headEnd/>
              <a:tailEnd/>
            </a:ln>
            <a:effectLst/>
          </p:spPr>
          <p:txBody>
            <a:bodyPr wrap="none" anchor="ctr"/>
            <a:lstStyle/>
            <a:p>
              <a:endParaRPr lang="en-IN"/>
            </a:p>
          </p:txBody>
        </p:sp>
        <p:sp>
          <p:nvSpPr>
            <p:cNvPr id="138260" name="Rectangle 20"/>
            <p:cNvSpPr>
              <a:spLocks noChangeArrowheads="1"/>
            </p:cNvSpPr>
            <p:nvPr/>
          </p:nvSpPr>
          <p:spPr bwMode="gray">
            <a:xfrm>
              <a:off x="2121" y="2575"/>
              <a:ext cx="1133" cy="350"/>
            </a:xfrm>
            <a:prstGeom prst="rect">
              <a:avLst/>
            </a:prstGeom>
            <a:solidFill>
              <a:schemeClr val="tx2"/>
            </a:solidFill>
            <a:ln w="9525">
              <a:noFill/>
              <a:miter lim="800000"/>
              <a:headEnd/>
              <a:tailEnd/>
            </a:ln>
            <a:effectLst/>
          </p:spPr>
          <p:txBody>
            <a:bodyPr lIns="114300" tIns="57150" rIns="114300" bIns="57150">
              <a:spAutoFit/>
            </a:bodyPr>
            <a:lstStyle/>
            <a:p>
              <a:pPr algn="ctr" defTabSz="1385888">
                <a:lnSpc>
                  <a:spcPct val="90000"/>
                </a:lnSpc>
              </a:pPr>
              <a:r>
                <a:rPr lang="en-US" sz="1600">
                  <a:solidFill>
                    <a:schemeClr val="bg1"/>
                  </a:solidFill>
                  <a:latin typeface="Arial" pitchFamily="34" charset="0"/>
                </a:rPr>
                <a:t>ARM</a:t>
              </a:r>
            </a:p>
            <a:p>
              <a:pPr algn="ctr" defTabSz="1385888">
                <a:lnSpc>
                  <a:spcPct val="90000"/>
                </a:lnSpc>
              </a:pPr>
              <a:r>
                <a:rPr lang="en-US" sz="1600">
                  <a:solidFill>
                    <a:schemeClr val="bg1"/>
                  </a:solidFill>
                  <a:latin typeface="Arial" pitchFamily="34" charset="0"/>
                </a:rPr>
                <a:t>Core</a:t>
              </a:r>
            </a:p>
          </p:txBody>
        </p:sp>
      </p:grpSp>
      <p:sp>
        <p:nvSpPr>
          <p:cNvPr id="138261" name="Line 21"/>
          <p:cNvSpPr>
            <a:spLocks noChangeShapeType="1"/>
          </p:cNvSpPr>
          <p:nvPr/>
        </p:nvSpPr>
        <p:spPr bwMode="gray">
          <a:xfrm>
            <a:off x="7413625" y="3251200"/>
            <a:ext cx="922338" cy="0"/>
          </a:xfrm>
          <a:prstGeom prst="line">
            <a:avLst/>
          </a:prstGeom>
          <a:noFill/>
          <a:ln w="38100">
            <a:solidFill>
              <a:schemeClr val="tx1"/>
            </a:solidFill>
            <a:round/>
            <a:headEnd type="none" w="sm" len="sm"/>
            <a:tailEnd type="stealth" w="med" len="med"/>
          </a:ln>
          <a:effectLst/>
        </p:spPr>
        <p:txBody>
          <a:bodyPr wrap="none" anchor="ctr"/>
          <a:lstStyle/>
          <a:p>
            <a:endParaRPr lang="en-IN"/>
          </a:p>
        </p:txBody>
      </p:sp>
      <p:sp>
        <p:nvSpPr>
          <p:cNvPr id="138262" name="Line 22"/>
          <p:cNvSpPr>
            <a:spLocks noChangeShapeType="1"/>
          </p:cNvSpPr>
          <p:nvPr/>
        </p:nvSpPr>
        <p:spPr bwMode="gray">
          <a:xfrm flipH="1">
            <a:off x="7413625" y="3838575"/>
            <a:ext cx="922338" cy="0"/>
          </a:xfrm>
          <a:prstGeom prst="line">
            <a:avLst/>
          </a:prstGeom>
          <a:noFill/>
          <a:ln w="38100">
            <a:solidFill>
              <a:schemeClr val="tx1"/>
            </a:solidFill>
            <a:round/>
            <a:headEnd type="none" w="sm" len="sm"/>
            <a:tailEnd type="stealth" w="med" len="med"/>
          </a:ln>
          <a:effectLst/>
        </p:spPr>
        <p:txBody>
          <a:bodyPr wrap="none" anchor="ctr"/>
          <a:lstStyle/>
          <a:p>
            <a:endParaRPr lang="en-IN"/>
          </a:p>
        </p:txBody>
      </p:sp>
      <p:sp>
        <p:nvSpPr>
          <p:cNvPr id="138263" name="Rectangle 23"/>
          <p:cNvSpPr>
            <a:spLocks noChangeArrowheads="1"/>
          </p:cNvSpPr>
          <p:nvPr/>
        </p:nvSpPr>
        <p:spPr bwMode="auto">
          <a:xfrm>
            <a:off x="8277225" y="3336925"/>
            <a:ext cx="647700" cy="334963"/>
          </a:xfrm>
          <a:prstGeom prst="rect">
            <a:avLst/>
          </a:prstGeom>
          <a:noFill/>
          <a:ln w="9525">
            <a:noFill/>
            <a:miter lim="800000"/>
            <a:headEnd/>
            <a:tailEnd/>
          </a:ln>
          <a:effectLst/>
        </p:spPr>
        <p:txBody>
          <a:bodyPr lIns="114300" tIns="57150" rIns="114300" bIns="57150">
            <a:spAutoFit/>
          </a:bodyPr>
          <a:lstStyle/>
          <a:p>
            <a:pPr algn="ctr" defTabSz="1385888">
              <a:lnSpc>
                <a:spcPct val="90000"/>
              </a:lnSpc>
            </a:pPr>
            <a:r>
              <a:rPr lang="en-US" sz="1600">
                <a:solidFill>
                  <a:srgbClr val="000000"/>
                </a:solidFill>
                <a:latin typeface="Arial" pitchFamily="34" charset="0"/>
              </a:rPr>
              <a:t>I/O</a:t>
            </a:r>
          </a:p>
        </p:txBody>
      </p:sp>
      <p:sp>
        <p:nvSpPr>
          <p:cNvPr id="138265" name="Line 25"/>
          <p:cNvSpPr>
            <a:spLocks noChangeShapeType="1"/>
          </p:cNvSpPr>
          <p:nvPr/>
        </p:nvSpPr>
        <p:spPr bwMode="gray">
          <a:xfrm flipH="1">
            <a:off x="4572000" y="2971800"/>
            <a:ext cx="981075"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66" name="Line 26"/>
          <p:cNvSpPr>
            <a:spLocks noChangeShapeType="1"/>
          </p:cNvSpPr>
          <p:nvPr/>
        </p:nvSpPr>
        <p:spPr bwMode="gray">
          <a:xfrm flipH="1">
            <a:off x="4572000" y="3048000"/>
            <a:ext cx="914400"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67" name="Line 27"/>
          <p:cNvSpPr>
            <a:spLocks noChangeShapeType="1"/>
          </p:cNvSpPr>
          <p:nvPr/>
        </p:nvSpPr>
        <p:spPr bwMode="gray">
          <a:xfrm flipH="1">
            <a:off x="4572000" y="3124200"/>
            <a:ext cx="914400"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68" name="Line 28"/>
          <p:cNvSpPr>
            <a:spLocks noChangeShapeType="1"/>
          </p:cNvSpPr>
          <p:nvPr/>
        </p:nvSpPr>
        <p:spPr bwMode="gray">
          <a:xfrm flipH="1">
            <a:off x="4572000" y="3200400"/>
            <a:ext cx="914400"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69" name="Line 29"/>
          <p:cNvSpPr>
            <a:spLocks noChangeShapeType="1"/>
          </p:cNvSpPr>
          <p:nvPr/>
        </p:nvSpPr>
        <p:spPr bwMode="gray">
          <a:xfrm flipH="1">
            <a:off x="4572000" y="2895600"/>
            <a:ext cx="914400"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70" name="Line 30"/>
          <p:cNvSpPr>
            <a:spLocks noChangeShapeType="1"/>
          </p:cNvSpPr>
          <p:nvPr/>
        </p:nvSpPr>
        <p:spPr bwMode="gray">
          <a:xfrm flipH="1">
            <a:off x="4572000" y="3276600"/>
            <a:ext cx="914400"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45" name="Rectangle 5"/>
          <p:cNvSpPr>
            <a:spLocks noChangeArrowheads="1"/>
          </p:cNvSpPr>
          <p:nvPr/>
        </p:nvSpPr>
        <p:spPr bwMode="gray">
          <a:xfrm>
            <a:off x="5486400" y="1981200"/>
            <a:ext cx="1741488" cy="3084513"/>
          </a:xfrm>
          <a:prstGeom prst="rect">
            <a:avLst/>
          </a:prstGeom>
          <a:solidFill>
            <a:srgbClr val="C0C0C0"/>
          </a:solidFill>
          <a:ln w="12700">
            <a:solidFill>
              <a:srgbClr val="000000"/>
            </a:solidFill>
            <a:miter lim="800000"/>
            <a:headEnd/>
            <a:tailEnd/>
          </a:ln>
          <a:effectLst/>
        </p:spPr>
        <p:txBody>
          <a:bodyPr wrap="none" anchor="ctr"/>
          <a:lstStyle/>
          <a:p>
            <a:pPr algn="ctr"/>
            <a:r>
              <a:rPr lang="en-US" sz="1600">
                <a:latin typeface="Arial" pitchFamily="34" charset="0"/>
              </a:rPr>
              <a:t>Peripherals</a:t>
            </a:r>
            <a:endParaRPr lang="en-US" sz="1600" b="0">
              <a:latin typeface="Arial" pitchFamily="34" charset="0"/>
            </a:endParaRPr>
          </a:p>
        </p:txBody>
      </p:sp>
      <p:sp>
        <p:nvSpPr>
          <p:cNvPr id="138271" name="Line 31"/>
          <p:cNvSpPr>
            <a:spLocks noChangeShapeType="1"/>
          </p:cNvSpPr>
          <p:nvPr/>
        </p:nvSpPr>
        <p:spPr bwMode="gray">
          <a:xfrm flipH="1">
            <a:off x="4572000" y="3352800"/>
            <a:ext cx="914400"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72" name="Line 32"/>
          <p:cNvSpPr>
            <a:spLocks noChangeShapeType="1"/>
          </p:cNvSpPr>
          <p:nvPr/>
        </p:nvSpPr>
        <p:spPr bwMode="gray">
          <a:xfrm flipH="1">
            <a:off x="4572000" y="3429000"/>
            <a:ext cx="914400" cy="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73" name="Line 33"/>
          <p:cNvSpPr>
            <a:spLocks noChangeShapeType="1"/>
          </p:cNvSpPr>
          <p:nvPr/>
        </p:nvSpPr>
        <p:spPr bwMode="gray">
          <a:xfrm flipH="1" flipV="1">
            <a:off x="3733800" y="3429000"/>
            <a:ext cx="0" cy="38100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74" name="Line 34"/>
          <p:cNvSpPr>
            <a:spLocks noChangeShapeType="1"/>
          </p:cNvSpPr>
          <p:nvPr/>
        </p:nvSpPr>
        <p:spPr bwMode="gray">
          <a:xfrm flipH="1" flipV="1">
            <a:off x="4343400" y="3429000"/>
            <a:ext cx="0" cy="381000"/>
          </a:xfrm>
          <a:prstGeom prst="line">
            <a:avLst/>
          </a:prstGeom>
          <a:noFill/>
          <a:ln w="25400">
            <a:solidFill>
              <a:srgbClr val="000000"/>
            </a:solidFill>
            <a:round/>
            <a:headEnd type="none" w="sm" len="sm"/>
            <a:tailEnd type="none" w="sm" len="sm"/>
          </a:ln>
          <a:effectLst/>
        </p:spPr>
        <p:txBody>
          <a:bodyPr wrap="none" anchor="ctr"/>
          <a:lstStyle/>
          <a:p>
            <a:endParaRPr lang="en-IN"/>
          </a:p>
        </p:txBody>
      </p:sp>
      <p:sp>
        <p:nvSpPr>
          <p:cNvPr id="138264" name="Rectangle 24"/>
          <p:cNvSpPr>
            <a:spLocks noChangeArrowheads="1"/>
          </p:cNvSpPr>
          <p:nvPr/>
        </p:nvSpPr>
        <p:spPr bwMode="gray">
          <a:xfrm>
            <a:off x="3505200" y="2819400"/>
            <a:ext cx="1066800" cy="663575"/>
          </a:xfrm>
          <a:prstGeom prst="rect">
            <a:avLst/>
          </a:prstGeom>
          <a:solidFill>
            <a:schemeClr val="folHlink"/>
          </a:solidFill>
          <a:ln w="12700">
            <a:solidFill>
              <a:srgbClr val="000000"/>
            </a:solidFill>
            <a:miter lim="800000"/>
            <a:headEnd/>
            <a:tailEnd/>
          </a:ln>
          <a:effectLst/>
        </p:spPr>
        <p:txBody>
          <a:bodyPr wrap="none" anchor="ctr"/>
          <a:lstStyle/>
          <a:p>
            <a:pPr algn="ctr"/>
            <a:r>
              <a:rPr lang="en-US" sz="1600">
                <a:solidFill>
                  <a:schemeClr val="bg1"/>
                </a:solidFill>
                <a:latin typeface="Arial" pitchFamily="34" charset="0"/>
              </a:rPr>
              <a:t>Interrupt</a:t>
            </a:r>
          </a:p>
          <a:p>
            <a:pPr algn="ctr"/>
            <a:r>
              <a:rPr lang="en-US" sz="1600">
                <a:solidFill>
                  <a:schemeClr val="bg1"/>
                </a:solidFill>
                <a:latin typeface="Arial" pitchFamily="34" charset="0"/>
              </a:rPr>
              <a:t>Controller</a:t>
            </a:r>
            <a:endParaRPr lang="en-US" sz="1600" b="0">
              <a:solidFill>
                <a:schemeClr val="bg1"/>
              </a:solidFill>
              <a:latin typeface="Arial" pitchFamily="34" charset="0"/>
            </a:endParaRPr>
          </a:p>
        </p:txBody>
      </p:sp>
      <p:sp>
        <p:nvSpPr>
          <p:cNvPr id="138275" name="Rectangle 35"/>
          <p:cNvSpPr>
            <a:spLocks noChangeArrowheads="1"/>
          </p:cNvSpPr>
          <p:nvPr/>
        </p:nvSpPr>
        <p:spPr bwMode="gray">
          <a:xfrm>
            <a:off x="4343400" y="3505200"/>
            <a:ext cx="533400" cy="242888"/>
          </a:xfrm>
          <a:prstGeom prst="rect">
            <a:avLst/>
          </a:prstGeom>
          <a:noFill/>
          <a:ln w="9525">
            <a:noFill/>
            <a:miter lim="800000"/>
            <a:headEnd/>
            <a:tailEnd/>
          </a:ln>
          <a:effectLst/>
        </p:spPr>
        <p:txBody>
          <a:bodyPr lIns="76200" tIns="30162" rIns="76200" bIns="30162">
            <a:spAutoFit/>
          </a:bodyPr>
          <a:lstStyle/>
          <a:p>
            <a:pPr defTabSz="1316038"/>
            <a:r>
              <a:rPr lang="en-US" sz="1200">
                <a:latin typeface="Arial" pitchFamily="34" charset="0"/>
              </a:rPr>
              <a:t>nFIQ</a:t>
            </a:r>
          </a:p>
        </p:txBody>
      </p:sp>
      <p:sp>
        <p:nvSpPr>
          <p:cNvPr id="138277" name="Rectangle 37"/>
          <p:cNvSpPr>
            <a:spLocks noChangeArrowheads="1"/>
          </p:cNvSpPr>
          <p:nvPr/>
        </p:nvSpPr>
        <p:spPr bwMode="gray">
          <a:xfrm>
            <a:off x="3733800" y="3505200"/>
            <a:ext cx="533400" cy="242888"/>
          </a:xfrm>
          <a:prstGeom prst="rect">
            <a:avLst/>
          </a:prstGeom>
          <a:noFill/>
          <a:ln w="9525">
            <a:noFill/>
            <a:miter lim="800000"/>
            <a:headEnd/>
            <a:tailEnd/>
          </a:ln>
          <a:effectLst/>
        </p:spPr>
        <p:txBody>
          <a:bodyPr lIns="76200" tIns="30162" rIns="76200" bIns="30162">
            <a:spAutoFit/>
          </a:bodyPr>
          <a:lstStyle/>
          <a:p>
            <a:pPr defTabSz="1316038"/>
            <a:r>
              <a:rPr lang="en-US" sz="1200">
                <a:latin typeface="Arial" pitchFamily="34" charset="0"/>
              </a:rPr>
              <a:t>nIRQ</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noFill/>
          <a:ln/>
        </p:spPr>
        <p:txBody>
          <a:bodyPr lIns="92075" tIns="46038" rIns="92075" bIns="46038"/>
          <a:lstStyle/>
          <a:p>
            <a:r>
              <a:rPr lang="en-US"/>
              <a:t>Processor Modes</a:t>
            </a:r>
          </a:p>
        </p:txBody>
      </p:sp>
      <p:sp>
        <p:nvSpPr>
          <p:cNvPr id="103427" name="Rectangle 3"/>
          <p:cNvSpPr>
            <a:spLocks noGrp="1" noChangeArrowheads="1"/>
          </p:cNvSpPr>
          <p:nvPr>
            <p:ph idx="1"/>
          </p:nvPr>
        </p:nvSpPr>
        <p:spPr>
          <a:xfrm>
            <a:off x="230188" y="1143000"/>
            <a:ext cx="8609012" cy="5105400"/>
          </a:xfrm>
          <a:noFill/>
          <a:ln/>
        </p:spPr>
        <p:txBody>
          <a:bodyPr lIns="92075" tIns="46038" rIns="92075" bIns="46038">
            <a:normAutofit fontScale="70000" lnSpcReduction="20000"/>
          </a:bodyPr>
          <a:lstStyle/>
          <a:p>
            <a:r>
              <a:rPr lang="en-US" dirty="0"/>
              <a:t>The ARM has seven basic operating modes:</a:t>
            </a:r>
          </a:p>
          <a:p>
            <a:endParaRPr lang="en-US" dirty="0"/>
          </a:p>
          <a:p>
            <a:pPr lvl="1"/>
            <a:r>
              <a:rPr lang="en-US" sz="2900" dirty="0"/>
              <a:t>User : unprivileged mode under which most tasks run</a:t>
            </a:r>
          </a:p>
          <a:p>
            <a:pPr lvl="1"/>
            <a:endParaRPr lang="en-US" sz="2900" dirty="0"/>
          </a:p>
          <a:p>
            <a:pPr lvl="1"/>
            <a:r>
              <a:rPr lang="en-US" sz="2900" dirty="0"/>
              <a:t>FIQ : entered when a high priority (fast) interrupt is raised</a:t>
            </a:r>
          </a:p>
          <a:p>
            <a:pPr lvl="1"/>
            <a:endParaRPr lang="en-US" sz="2900" dirty="0"/>
          </a:p>
          <a:p>
            <a:pPr lvl="1"/>
            <a:r>
              <a:rPr lang="en-US" sz="2900" dirty="0"/>
              <a:t>IRQ : entered when a low priority (normal) interrupt is raised</a:t>
            </a:r>
          </a:p>
          <a:p>
            <a:pPr lvl="1"/>
            <a:endParaRPr lang="en-US" sz="2900" dirty="0"/>
          </a:p>
          <a:p>
            <a:pPr lvl="1"/>
            <a:r>
              <a:rPr lang="en-US" sz="2900" dirty="0"/>
              <a:t>Supervisor : entered on reset and when a Software Interrupt </a:t>
            </a:r>
          </a:p>
          <a:p>
            <a:pPr lvl="1">
              <a:buFont typeface="Wingdings" pitchFamily="2" charset="2"/>
              <a:buNone/>
            </a:pPr>
            <a:r>
              <a:rPr lang="en-US" sz="2900" dirty="0"/>
              <a:t>			    instruction is executed</a:t>
            </a:r>
          </a:p>
          <a:p>
            <a:pPr lvl="1"/>
            <a:endParaRPr lang="en-US" sz="2900" dirty="0"/>
          </a:p>
          <a:p>
            <a:pPr lvl="1"/>
            <a:r>
              <a:rPr lang="en-US" sz="2900" dirty="0"/>
              <a:t>Abort : used to handle memory access violations</a:t>
            </a:r>
          </a:p>
          <a:p>
            <a:pPr lvl="1"/>
            <a:endParaRPr lang="en-US" sz="2900" dirty="0"/>
          </a:p>
          <a:p>
            <a:pPr lvl="1"/>
            <a:r>
              <a:rPr lang="en-US" sz="2900" dirty="0" err="1"/>
              <a:t>Undef</a:t>
            </a:r>
            <a:r>
              <a:rPr lang="en-US" sz="2900" dirty="0"/>
              <a:t> : used to handle undefined instructions</a:t>
            </a:r>
          </a:p>
          <a:p>
            <a:pPr lvl="1"/>
            <a:endParaRPr lang="en-US" sz="2900" dirty="0"/>
          </a:p>
          <a:p>
            <a:pPr lvl="1"/>
            <a:r>
              <a:rPr lang="en-US" sz="2900" dirty="0"/>
              <a:t>System : privileged mode using the same registers </a:t>
            </a:r>
            <a:r>
              <a:rPr lang="en-US" dirty="0"/>
              <a:t>as user mode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82"/>
          <p:cNvGrpSpPr>
            <a:grpSpLocks/>
          </p:cNvGrpSpPr>
          <p:nvPr/>
        </p:nvGrpSpPr>
        <p:grpSpPr bwMode="auto">
          <a:xfrm>
            <a:off x="0" y="1219200"/>
            <a:ext cx="9144000" cy="5029200"/>
            <a:chOff x="0" y="768"/>
            <a:chExt cx="5760" cy="3168"/>
          </a:xfrm>
        </p:grpSpPr>
        <p:sp>
          <p:nvSpPr>
            <p:cNvPr id="298283" name="Rectangle 299"/>
            <p:cNvSpPr>
              <a:spLocks noChangeArrowheads="1"/>
            </p:cNvSpPr>
            <p:nvPr/>
          </p:nvSpPr>
          <p:spPr bwMode="gray">
            <a:xfrm>
              <a:off x="0" y="768"/>
              <a:ext cx="5760" cy="3168"/>
            </a:xfrm>
            <a:prstGeom prst="rect">
              <a:avLst/>
            </a:prstGeom>
            <a:solidFill>
              <a:srgbClr val="FFFFFF"/>
            </a:solidFill>
            <a:ln w="12700">
              <a:noFill/>
              <a:miter lim="800000"/>
              <a:headEnd/>
              <a:tailEnd/>
            </a:ln>
            <a:effectLst/>
          </p:spPr>
          <p:txBody>
            <a:bodyPr wrap="none" anchor="ctr"/>
            <a:lstStyle/>
            <a:p>
              <a:endParaRPr lang="en-IN"/>
            </a:p>
          </p:txBody>
        </p:sp>
        <p:grpSp>
          <p:nvGrpSpPr>
            <p:cNvPr id="3" name="Group 481"/>
            <p:cNvGrpSpPr>
              <a:grpSpLocks/>
            </p:cNvGrpSpPr>
            <p:nvPr/>
          </p:nvGrpSpPr>
          <p:grpSpPr bwMode="auto">
            <a:xfrm>
              <a:off x="0" y="900"/>
              <a:ext cx="5616" cy="2988"/>
              <a:chOff x="0" y="900"/>
              <a:chExt cx="5616" cy="2988"/>
            </a:xfrm>
          </p:grpSpPr>
          <p:sp>
            <p:nvSpPr>
              <p:cNvPr id="297990" name="Rectangle 6"/>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7991" name="Rectangle 7"/>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7992" name="Rectangle 8"/>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7993" name="Rectangle 9"/>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7994" name="Rectangle 10"/>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7995" name="Rectangle 11"/>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7996" name="Rectangle 12"/>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7997" name="Rectangle 13"/>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7998" name="Rectangle 14"/>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7999" name="Rectangle 15"/>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000" name="Rectangle 16"/>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001" name="Rectangle 17"/>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002" name="Rectangle 18"/>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003" name="Rectangle 19"/>
              <p:cNvSpPr>
                <a:spLocks noChangeArrowheads="1"/>
              </p:cNvSpPr>
              <p:nvPr/>
            </p:nvSpPr>
            <p:spPr bwMode="gray">
              <a:xfrm>
                <a:off x="1008"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004" name="Rectangle 20"/>
              <p:cNvSpPr>
                <a:spLocks noChangeArrowheads="1"/>
              </p:cNvSpPr>
              <p:nvPr/>
            </p:nvSpPr>
            <p:spPr bwMode="gray">
              <a:xfrm>
                <a:off x="1008"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05" name="Rectangle 21"/>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006" name="Rectangle 22"/>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007" name="Rectangle 23"/>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b="0">
                  <a:solidFill>
                    <a:schemeClr val="bg1"/>
                  </a:solidFill>
                  <a:latin typeface="Helvetica" pitchFamily="34" charset="0"/>
                </a:endParaRPr>
              </a:p>
            </p:txBody>
          </p:sp>
          <p:sp>
            <p:nvSpPr>
              <p:cNvPr id="298008" name="Rectangle 24"/>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009" name="Rectangle 25"/>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010" name="Rectangle 26"/>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011" name="Rectangle 27"/>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12" name="Rectangle 28"/>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013" name="Rectangle 29"/>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014" name="Rectangle 30"/>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015" name="Rectangle 31"/>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016" name="Rectangle 32"/>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017" name="Rectangle 33"/>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018" name="Rectangle 34"/>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019" name="Rectangle 35"/>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020" name="Rectangle 36"/>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021" name="Rectangle 37"/>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022" name="Rectangle 38"/>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023" name="Rectangle 39"/>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024" name="Rectangle 40"/>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025" name="Rectangle 41"/>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26" name="Rectangle 42"/>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029" name="Rectangle 45"/>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030" name="Rectangle 46"/>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031" name="Rectangle 47"/>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032" name="Rectangle 48"/>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033" name="Rectangle 49"/>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sp>
            <p:nvSpPr>
              <p:cNvPr id="298285" name="Rectangle 301"/>
              <p:cNvSpPr>
                <a:spLocks noChangeArrowheads="1"/>
              </p:cNvSpPr>
              <p:nvPr/>
            </p:nvSpPr>
            <p:spPr bwMode="gray">
              <a:xfrm>
                <a:off x="0" y="1226"/>
                <a:ext cx="960"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 Mode</a:t>
                </a:r>
                <a:endParaRPr lang="en-US" sz="2000">
                  <a:solidFill>
                    <a:schemeClr val="hlink"/>
                  </a:solidFill>
                  <a:latin typeface="Arial" pitchFamily="34" charset="0"/>
                </a:endParaRPr>
              </a:p>
            </p:txBody>
          </p:sp>
          <p:sp>
            <p:nvSpPr>
              <p:cNvPr id="298286" name="Rectangle 302"/>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287" name="Rectangle 303"/>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288" name="Rectangle 304"/>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289" name="Rectangle 305"/>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290" name="Rectangle 306"/>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291" name="Rectangle 307"/>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292" name="Rectangle 308"/>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293" name="Rectangle 309"/>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294" name="Rectangle 310"/>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295" name="Rectangle 311"/>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296" name="Rectangle 312"/>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297" name="Rectangle 313"/>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298" name="Rectangle 314"/>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299" name="Rectangle 315"/>
              <p:cNvSpPr>
                <a:spLocks noChangeArrowheads="1"/>
              </p:cNvSpPr>
              <p:nvPr/>
            </p:nvSpPr>
            <p:spPr bwMode="gray">
              <a:xfrm>
                <a:off x="1008"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300" name="Rectangle 316"/>
              <p:cNvSpPr>
                <a:spLocks noChangeArrowheads="1"/>
              </p:cNvSpPr>
              <p:nvPr/>
            </p:nvSpPr>
            <p:spPr bwMode="gray">
              <a:xfrm>
                <a:off x="1008"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301" name="Rectangle 317"/>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302" name="Rectangle 318"/>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303" name="Rectangle 319"/>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b="0">
                  <a:solidFill>
                    <a:schemeClr val="bg1"/>
                  </a:solidFill>
                  <a:latin typeface="Helvetica" pitchFamily="34" charset="0"/>
                </a:endParaRPr>
              </a:p>
            </p:txBody>
          </p:sp>
          <p:sp>
            <p:nvSpPr>
              <p:cNvPr id="298304" name="Rectangle 320"/>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305" name="Rectangle 321"/>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306" name="Rectangle 322"/>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307" name="Rectangle 323"/>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308" name="Rectangle 324"/>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309" name="Rectangle 325"/>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310" name="Rectangle 326"/>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311" name="Rectangle 327"/>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312" name="Rectangle 328"/>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313" name="Rectangle 329"/>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314" name="Rectangle 330"/>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315" name="Rectangle 331"/>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316" name="Rectangle 332"/>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317" name="Rectangle 333"/>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318" name="Rectangle 334"/>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319" name="Rectangle 335"/>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320" name="Rectangle 336"/>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321" name="Rectangle 337"/>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322" name="Rectangle 338"/>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323" name="Rectangle 339"/>
              <p:cNvSpPr>
                <a:spLocks noChangeArrowheads="1"/>
              </p:cNvSpPr>
              <p:nvPr/>
            </p:nvSpPr>
            <p:spPr bwMode="gray">
              <a:xfrm>
                <a:off x="288" y="900"/>
                <a:ext cx="2112" cy="252"/>
              </a:xfrm>
              <a:prstGeom prst="rect">
                <a:avLst/>
              </a:prstGeom>
              <a:solidFill>
                <a:schemeClr val="bg1"/>
              </a:solid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324" name="Rectangle 340"/>
              <p:cNvSpPr>
                <a:spLocks noChangeArrowheads="1"/>
              </p:cNvSpPr>
              <p:nvPr/>
            </p:nvSpPr>
            <p:spPr bwMode="gray">
              <a:xfrm>
                <a:off x="3110" y="1579"/>
                <a:ext cx="1920" cy="252"/>
              </a:xfrm>
              <a:prstGeom prst="rect">
                <a:avLst/>
              </a:prstGeom>
              <a:solidFill>
                <a:schemeClr val="bg1"/>
              </a:solid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325" name="Rectangle 341"/>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326" name="Rectangle 342"/>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327" name="Rectangle 343"/>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328" name="Rectangle 344"/>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329" name="Rectangle 345"/>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grpSp>
      </p:grpSp>
      <p:grpSp>
        <p:nvGrpSpPr>
          <p:cNvPr id="4" name="Group 485"/>
          <p:cNvGrpSpPr>
            <a:grpSpLocks/>
          </p:cNvGrpSpPr>
          <p:nvPr/>
        </p:nvGrpSpPr>
        <p:grpSpPr bwMode="auto">
          <a:xfrm>
            <a:off x="-63500" y="1219200"/>
            <a:ext cx="9055100" cy="5029200"/>
            <a:chOff x="-40" y="768"/>
            <a:chExt cx="5704" cy="3168"/>
          </a:xfrm>
        </p:grpSpPr>
        <p:sp>
          <p:nvSpPr>
            <p:cNvPr id="298035" name="Rectangle 51"/>
            <p:cNvSpPr>
              <a:spLocks noChangeArrowheads="1"/>
            </p:cNvSpPr>
            <p:nvPr/>
          </p:nvSpPr>
          <p:spPr bwMode="gray">
            <a:xfrm>
              <a:off x="96" y="768"/>
              <a:ext cx="5568" cy="3168"/>
            </a:xfrm>
            <a:prstGeom prst="rect">
              <a:avLst/>
            </a:prstGeom>
            <a:solidFill>
              <a:srgbClr val="FFFFFF"/>
            </a:solidFill>
            <a:ln w="12700">
              <a:noFill/>
              <a:miter lim="800000"/>
              <a:headEnd/>
              <a:tailEnd/>
            </a:ln>
            <a:effectLst/>
          </p:spPr>
          <p:txBody>
            <a:bodyPr wrap="none" anchor="ctr"/>
            <a:lstStyle/>
            <a:p>
              <a:endParaRPr lang="en-IN"/>
            </a:p>
          </p:txBody>
        </p:sp>
        <p:grpSp>
          <p:nvGrpSpPr>
            <p:cNvPr id="5" name="Group 484"/>
            <p:cNvGrpSpPr>
              <a:grpSpLocks/>
            </p:cNvGrpSpPr>
            <p:nvPr/>
          </p:nvGrpSpPr>
          <p:grpSpPr bwMode="auto">
            <a:xfrm>
              <a:off x="-40" y="900"/>
              <a:ext cx="5656" cy="2988"/>
              <a:chOff x="-40" y="900"/>
              <a:chExt cx="5656" cy="2988"/>
            </a:xfrm>
          </p:grpSpPr>
          <p:sp>
            <p:nvSpPr>
              <p:cNvPr id="298038" name="Rectangle 54"/>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039" name="Rectangle 55"/>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040" name="Rectangle 56"/>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041" name="Rectangle 57"/>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042" name="Rectangle 58"/>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043" name="Rectangle 59"/>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044" name="Rectangle 60"/>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045" name="Rectangle 61"/>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046" name="Rectangle 62"/>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047" name="Rectangle 63"/>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048" name="Rectangle 64"/>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b="0">
                  <a:solidFill>
                    <a:schemeClr val="bg1"/>
                  </a:solidFill>
                  <a:latin typeface="Helvetica" pitchFamily="34" charset="0"/>
                </a:endParaRPr>
              </a:p>
            </p:txBody>
          </p:sp>
          <p:sp>
            <p:nvSpPr>
              <p:cNvPr id="298049" name="Rectangle 65"/>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050" name="Rectangle 66"/>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051" name="Rectangle 67"/>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052" name="Rectangle 68"/>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53" name="Rectangle 69"/>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054" name="Rectangle 70"/>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055" name="Rectangle 71"/>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056" name="Rectangle 72"/>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057" name="Rectangle 73"/>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058" name="Rectangle 74"/>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059" name="Rectangle 75"/>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060" name="Rectangle 76"/>
              <p:cNvSpPr>
                <a:spLocks noChangeArrowheads="1"/>
              </p:cNvSpPr>
              <p:nvPr/>
            </p:nvSpPr>
            <p:spPr bwMode="gray">
              <a:xfrm>
                <a:off x="1008"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061" name="Rectangle 77"/>
              <p:cNvSpPr>
                <a:spLocks noChangeArrowheads="1"/>
              </p:cNvSpPr>
              <p:nvPr/>
            </p:nvSpPr>
            <p:spPr bwMode="gray">
              <a:xfrm>
                <a:off x="1008"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062" name="Rectangle 78"/>
              <p:cNvSpPr>
                <a:spLocks noChangeArrowheads="1"/>
              </p:cNvSpPr>
              <p:nvPr/>
            </p:nvSpPr>
            <p:spPr bwMode="gray">
              <a:xfrm>
                <a:off x="1008"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063" name="Rectangle 79"/>
              <p:cNvSpPr>
                <a:spLocks noChangeArrowheads="1"/>
              </p:cNvSpPr>
              <p:nvPr/>
            </p:nvSpPr>
            <p:spPr bwMode="gray">
              <a:xfrm>
                <a:off x="1008"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064" name="Rectangle 80"/>
              <p:cNvSpPr>
                <a:spLocks noChangeArrowheads="1"/>
              </p:cNvSpPr>
              <p:nvPr/>
            </p:nvSpPr>
            <p:spPr bwMode="gray">
              <a:xfrm>
                <a:off x="1008"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065" name="Rectangle 81"/>
              <p:cNvSpPr>
                <a:spLocks noChangeArrowheads="1"/>
              </p:cNvSpPr>
              <p:nvPr/>
            </p:nvSpPr>
            <p:spPr bwMode="gray">
              <a:xfrm>
                <a:off x="1008"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066" name="Rectangle 82"/>
              <p:cNvSpPr>
                <a:spLocks noChangeArrowheads="1"/>
              </p:cNvSpPr>
              <p:nvPr/>
            </p:nvSpPr>
            <p:spPr bwMode="gray">
              <a:xfrm>
                <a:off x="1008"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67" name="Rectangle 83"/>
              <p:cNvSpPr>
                <a:spLocks noChangeArrowheads="1"/>
              </p:cNvSpPr>
              <p:nvPr/>
            </p:nvSpPr>
            <p:spPr bwMode="gray">
              <a:xfrm>
                <a:off x="1008"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068" name="Rectangle 84"/>
              <p:cNvSpPr>
                <a:spLocks noChangeArrowheads="1"/>
              </p:cNvSpPr>
              <p:nvPr/>
            </p:nvSpPr>
            <p:spPr bwMode="gray">
              <a:xfrm>
                <a:off x="288" y="900"/>
                <a:ext cx="211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069" name="Rectangle 85"/>
              <p:cNvSpPr>
                <a:spLocks noChangeArrowheads="1"/>
              </p:cNvSpPr>
              <p:nvPr/>
            </p:nvSpPr>
            <p:spPr bwMode="gray">
              <a:xfrm>
                <a:off x="3110" y="1579"/>
                <a:ext cx="1920"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070" name="Rectangle 86"/>
              <p:cNvSpPr>
                <a:spLocks noChangeArrowheads="1"/>
              </p:cNvSpPr>
              <p:nvPr/>
            </p:nvSpPr>
            <p:spPr bwMode="gray">
              <a:xfrm>
                <a:off x="21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endParaRPr lang="en-US" sz="2000">
                  <a:solidFill>
                    <a:schemeClr val="hlink"/>
                  </a:solidFill>
                  <a:latin typeface="Arial" pitchFamily="34" charset="0"/>
                </a:endParaRPr>
              </a:p>
            </p:txBody>
          </p:sp>
          <p:sp>
            <p:nvSpPr>
              <p:cNvPr id="298071" name="Rectangle 87"/>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072" name="Rectangle 88"/>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073" name="Rectangle 89"/>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074" name="Rectangle 90"/>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sp>
            <p:nvSpPr>
              <p:cNvPr id="298075" name="Rectangle 91"/>
              <p:cNvSpPr>
                <a:spLocks noChangeArrowheads="1"/>
              </p:cNvSpPr>
              <p:nvPr/>
            </p:nvSpPr>
            <p:spPr bwMode="gray">
              <a:xfrm>
                <a:off x="2160"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076" name="Rectangle 92"/>
              <p:cNvSpPr>
                <a:spLocks noChangeArrowheads="1"/>
              </p:cNvSpPr>
              <p:nvPr/>
            </p:nvSpPr>
            <p:spPr bwMode="gray">
              <a:xfrm>
                <a:off x="2160"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077" name="Rectangle 93"/>
              <p:cNvSpPr>
                <a:spLocks noChangeArrowheads="1"/>
              </p:cNvSpPr>
              <p:nvPr/>
            </p:nvSpPr>
            <p:spPr bwMode="gray">
              <a:xfrm>
                <a:off x="2160"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078" name="Rectangle 94"/>
              <p:cNvSpPr>
                <a:spLocks noChangeArrowheads="1"/>
              </p:cNvSpPr>
              <p:nvPr/>
            </p:nvSpPr>
            <p:spPr bwMode="gray">
              <a:xfrm>
                <a:off x="2160"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079" name="Rectangle 95"/>
              <p:cNvSpPr>
                <a:spLocks noChangeArrowheads="1"/>
              </p:cNvSpPr>
              <p:nvPr/>
            </p:nvSpPr>
            <p:spPr bwMode="gray">
              <a:xfrm>
                <a:off x="2160"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080" name="Rectangle 96"/>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081" name="Rectangle 97"/>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037" name="Rectangle 53"/>
              <p:cNvSpPr>
                <a:spLocks noChangeArrowheads="1"/>
              </p:cNvSpPr>
              <p:nvPr/>
            </p:nvSpPr>
            <p:spPr bwMode="gray">
              <a:xfrm>
                <a:off x="-40" y="1226"/>
                <a:ext cx="960"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 Mode</a:t>
                </a:r>
                <a:endParaRPr lang="en-US" sz="2000">
                  <a:solidFill>
                    <a:schemeClr val="hlink"/>
                  </a:solidFill>
                  <a:latin typeface="Arial" pitchFamily="34" charset="0"/>
                </a:endParaRPr>
              </a:p>
            </p:txBody>
          </p:sp>
        </p:grpSp>
      </p:grpSp>
      <p:grpSp>
        <p:nvGrpSpPr>
          <p:cNvPr id="6" name="Group 487"/>
          <p:cNvGrpSpPr>
            <a:grpSpLocks/>
          </p:cNvGrpSpPr>
          <p:nvPr/>
        </p:nvGrpSpPr>
        <p:grpSpPr bwMode="auto">
          <a:xfrm>
            <a:off x="0" y="1219200"/>
            <a:ext cx="9144000" cy="5029200"/>
            <a:chOff x="0" y="768"/>
            <a:chExt cx="5760" cy="3168"/>
          </a:xfrm>
        </p:grpSpPr>
        <p:sp>
          <p:nvSpPr>
            <p:cNvPr id="298083" name="Rectangle 99"/>
            <p:cNvSpPr>
              <a:spLocks noChangeArrowheads="1"/>
            </p:cNvSpPr>
            <p:nvPr/>
          </p:nvSpPr>
          <p:spPr bwMode="gray">
            <a:xfrm>
              <a:off x="0" y="768"/>
              <a:ext cx="5760" cy="3168"/>
            </a:xfrm>
            <a:prstGeom prst="rect">
              <a:avLst/>
            </a:prstGeom>
            <a:solidFill>
              <a:srgbClr val="FFFFFF"/>
            </a:solidFill>
            <a:ln w="12700">
              <a:noFill/>
              <a:miter lim="800000"/>
              <a:headEnd/>
              <a:tailEnd/>
            </a:ln>
            <a:effectLst/>
          </p:spPr>
          <p:txBody>
            <a:bodyPr wrap="none" anchor="ctr"/>
            <a:lstStyle/>
            <a:p>
              <a:endParaRPr lang="en-IN"/>
            </a:p>
          </p:txBody>
        </p:sp>
        <p:grpSp>
          <p:nvGrpSpPr>
            <p:cNvPr id="7" name="Group 486"/>
            <p:cNvGrpSpPr>
              <a:grpSpLocks/>
            </p:cNvGrpSpPr>
            <p:nvPr/>
          </p:nvGrpSpPr>
          <p:grpSpPr bwMode="auto">
            <a:xfrm>
              <a:off x="38" y="895"/>
              <a:ext cx="5578" cy="2993"/>
              <a:chOff x="38" y="895"/>
              <a:chExt cx="5578" cy="2993"/>
            </a:xfrm>
          </p:grpSpPr>
          <p:sp>
            <p:nvSpPr>
              <p:cNvPr id="298085" name="Rectangle 101"/>
              <p:cNvSpPr>
                <a:spLocks noChangeArrowheads="1"/>
              </p:cNvSpPr>
              <p:nvPr/>
            </p:nvSpPr>
            <p:spPr bwMode="gray">
              <a:xfrm>
                <a:off x="38" y="1226"/>
                <a:ext cx="81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 Mode</a:t>
                </a:r>
                <a:endParaRPr lang="en-US" sz="2000">
                  <a:solidFill>
                    <a:schemeClr val="hlink"/>
                  </a:solidFill>
                  <a:latin typeface="Arial" pitchFamily="34" charset="0"/>
                </a:endParaRPr>
              </a:p>
            </p:txBody>
          </p:sp>
          <p:sp>
            <p:nvSpPr>
              <p:cNvPr id="298086" name="Rectangle 102"/>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087" name="Rectangle 103"/>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088" name="Rectangle 104"/>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089" name="Rectangle 105"/>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090" name="Rectangle 106"/>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091" name="Rectangle 107"/>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092" name="Rectangle 108"/>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093" name="Rectangle 109"/>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094" name="Rectangle 110"/>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095" name="Rectangle 111"/>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096" name="Rectangle 112"/>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097" name="Rectangle 113"/>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098" name="Rectangle 114"/>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099" name="Rectangle 115"/>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100" name="Rectangle 116"/>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101" name="Rectangle 117"/>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b="0">
                  <a:solidFill>
                    <a:schemeClr val="bg1"/>
                  </a:solidFill>
                  <a:latin typeface="Helvetica" pitchFamily="34" charset="0"/>
                </a:endParaRPr>
              </a:p>
            </p:txBody>
          </p:sp>
          <p:sp>
            <p:nvSpPr>
              <p:cNvPr id="298102" name="Rectangle 118"/>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103" name="Rectangle 119"/>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104" name="Rectangle 120"/>
              <p:cNvSpPr>
                <a:spLocks noChangeArrowheads="1"/>
              </p:cNvSpPr>
              <p:nvPr/>
            </p:nvSpPr>
            <p:spPr bwMode="gray">
              <a:xfrm>
                <a:off x="1008"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105" name="Rectangle 121"/>
              <p:cNvSpPr>
                <a:spLocks noChangeArrowheads="1"/>
              </p:cNvSpPr>
              <p:nvPr/>
            </p:nvSpPr>
            <p:spPr bwMode="gray">
              <a:xfrm>
                <a:off x="1008"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106" name="Rectangle 122"/>
              <p:cNvSpPr>
                <a:spLocks noChangeArrowheads="1"/>
              </p:cNvSpPr>
              <p:nvPr/>
            </p:nvSpPr>
            <p:spPr bwMode="gray">
              <a:xfrm>
                <a:off x="1008"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107" name="Rectangle 123"/>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108" name="Rectangle 124"/>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109" name="Rectangle 125"/>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110" name="Rectangle 126"/>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111" name="Rectangle 127"/>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112" name="Rectangle 128"/>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113" name="Rectangle 129"/>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114" name="Rectangle 130"/>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115" name="Rectangle 131"/>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116" name="Rectangle 132"/>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117" name="Rectangle 133"/>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118" name="Rectangle 134"/>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119" name="Rectangle 135"/>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120" name="Rectangle 136"/>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121" name="Rectangle 137"/>
              <p:cNvSpPr>
                <a:spLocks noChangeArrowheads="1"/>
              </p:cNvSpPr>
              <p:nvPr/>
            </p:nvSpPr>
            <p:spPr bwMode="gray">
              <a:xfrm>
                <a:off x="288" y="895"/>
                <a:ext cx="211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122" name="Rectangle 138"/>
              <p:cNvSpPr>
                <a:spLocks noChangeArrowheads="1"/>
              </p:cNvSpPr>
              <p:nvPr/>
            </p:nvSpPr>
            <p:spPr bwMode="gray">
              <a:xfrm>
                <a:off x="3135" y="1579"/>
                <a:ext cx="187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123" name="Rectangle 139"/>
              <p:cNvSpPr>
                <a:spLocks noChangeArrowheads="1"/>
              </p:cNvSpPr>
              <p:nvPr/>
            </p:nvSpPr>
            <p:spPr bwMode="gray">
              <a:xfrm>
                <a:off x="21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endParaRPr lang="en-US" sz="2000">
                  <a:solidFill>
                    <a:schemeClr val="hlink"/>
                  </a:solidFill>
                  <a:latin typeface="Arial" pitchFamily="34" charset="0"/>
                </a:endParaRPr>
              </a:p>
            </p:txBody>
          </p:sp>
          <p:sp>
            <p:nvSpPr>
              <p:cNvPr id="298124" name="Rectangle 140"/>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125" name="Rectangle 141"/>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126" name="Rectangle 142"/>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127" name="Rectangle 143"/>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sp>
            <p:nvSpPr>
              <p:cNvPr id="298128" name="Rectangle 144"/>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129" name="Rectangle 145"/>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grpSp>
      </p:grpSp>
      <p:grpSp>
        <p:nvGrpSpPr>
          <p:cNvPr id="8" name="Group 491"/>
          <p:cNvGrpSpPr>
            <a:grpSpLocks/>
          </p:cNvGrpSpPr>
          <p:nvPr/>
        </p:nvGrpSpPr>
        <p:grpSpPr bwMode="auto">
          <a:xfrm>
            <a:off x="0" y="1219200"/>
            <a:ext cx="9144000" cy="5029200"/>
            <a:chOff x="0" y="768"/>
            <a:chExt cx="5760" cy="3168"/>
          </a:xfrm>
        </p:grpSpPr>
        <p:sp>
          <p:nvSpPr>
            <p:cNvPr id="298180" name="Rectangle 196"/>
            <p:cNvSpPr>
              <a:spLocks noChangeArrowheads="1"/>
            </p:cNvSpPr>
            <p:nvPr/>
          </p:nvSpPr>
          <p:spPr bwMode="gray">
            <a:xfrm>
              <a:off x="0" y="768"/>
              <a:ext cx="5760" cy="3168"/>
            </a:xfrm>
            <a:prstGeom prst="rect">
              <a:avLst/>
            </a:prstGeom>
            <a:solidFill>
              <a:srgbClr val="FFFFFF"/>
            </a:solidFill>
            <a:ln w="12700">
              <a:noFill/>
              <a:miter lim="800000"/>
              <a:headEnd/>
              <a:tailEnd/>
            </a:ln>
            <a:effectLst/>
          </p:spPr>
          <p:txBody>
            <a:bodyPr wrap="none" anchor="ctr"/>
            <a:lstStyle/>
            <a:p>
              <a:endParaRPr lang="en-IN"/>
            </a:p>
          </p:txBody>
        </p:sp>
        <p:grpSp>
          <p:nvGrpSpPr>
            <p:cNvPr id="9" name="Group 490"/>
            <p:cNvGrpSpPr>
              <a:grpSpLocks/>
            </p:cNvGrpSpPr>
            <p:nvPr/>
          </p:nvGrpSpPr>
          <p:grpSpPr bwMode="auto">
            <a:xfrm>
              <a:off x="35" y="897"/>
              <a:ext cx="5581" cy="2991"/>
              <a:chOff x="35" y="897"/>
              <a:chExt cx="5581" cy="2991"/>
            </a:xfrm>
          </p:grpSpPr>
          <p:sp>
            <p:nvSpPr>
              <p:cNvPr id="298182" name="Rectangle 198"/>
              <p:cNvSpPr>
                <a:spLocks noChangeArrowheads="1"/>
              </p:cNvSpPr>
              <p:nvPr/>
            </p:nvSpPr>
            <p:spPr bwMode="gray">
              <a:xfrm>
                <a:off x="35" y="1224"/>
                <a:ext cx="960"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 Mode</a:t>
                </a:r>
                <a:endParaRPr lang="en-US" sz="2000">
                  <a:solidFill>
                    <a:schemeClr val="hlink"/>
                  </a:solidFill>
                  <a:latin typeface="Arial" pitchFamily="34" charset="0"/>
                </a:endParaRPr>
              </a:p>
            </p:txBody>
          </p:sp>
          <p:sp>
            <p:nvSpPr>
              <p:cNvPr id="298184" name="Rectangle 200"/>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185" name="Rectangle 201"/>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186" name="Rectangle 202"/>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187" name="Rectangle 203"/>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188" name="Rectangle 204"/>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189" name="Rectangle 205"/>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190" name="Rectangle 206"/>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191" name="Rectangle 207"/>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192" name="Rectangle 208"/>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193" name="Rectangle 209"/>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194" name="Rectangle 210"/>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195" name="Rectangle 211"/>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196" name="Rectangle 212"/>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197" name="Rectangle 213"/>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198" name="Rectangle 214"/>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199" name="Rectangle 215"/>
              <p:cNvSpPr>
                <a:spLocks noChangeArrowheads="1"/>
              </p:cNvSpPr>
              <p:nvPr/>
            </p:nvSpPr>
            <p:spPr bwMode="gray">
              <a:xfrm>
                <a:off x="1008"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b="0">
                  <a:solidFill>
                    <a:schemeClr val="bg1"/>
                  </a:solidFill>
                  <a:latin typeface="Helvetica" pitchFamily="34" charset="0"/>
                </a:endParaRPr>
              </a:p>
            </p:txBody>
          </p:sp>
          <p:sp>
            <p:nvSpPr>
              <p:cNvPr id="298200" name="Rectangle 216"/>
              <p:cNvSpPr>
                <a:spLocks noChangeArrowheads="1"/>
              </p:cNvSpPr>
              <p:nvPr/>
            </p:nvSpPr>
            <p:spPr bwMode="gray">
              <a:xfrm>
                <a:off x="1008"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201" name="Rectangle 217"/>
              <p:cNvSpPr>
                <a:spLocks noChangeArrowheads="1"/>
              </p:cNvSpPr>
              <p:nvPr/>
            </p:nvSpPr>
            <p:spPr bwMode="gray">
              <a:xfrm>
                <a:off x="1008"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202" name="Rectangle 218"/>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203" name="Rectangle 219"/>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204" name="Rectangle 220"/>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205" name="Rectangle 221"/>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206" name="Rectangle 222"/>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207" name="Rectangle 223"/>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208" name="Rectangle 224"/>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209" name="Rectangle 225"/>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210" name="Rectangle 226"/>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211" name="Rectangle 227"/>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212" name="Rectangle 228"/>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213" name="Rectangle 229"/>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214" name="Rectangle 230"/>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215" name="Rectangle 231"/>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216" name="Rectangle 232"/>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217" name="Rectangle 233"/>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218" name="Rectangle 234"/>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219" name="Rectangle 235"/>
              <p:cNvSpPr>
                <a:spLocks noChangeArrowheads="1"/>
              </p:cNvSpPr>
              <p:nvPr/>
            </p:nvSpPr>
            <p:spPr bwMode="gray">
              <a:xfrm>
                <a:off x="288" y="897"/>
                <a:ext cx="211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220" name="Rectangle 236"/>
              <p:cNvSpPr>
                <a:spLocks noChangeArrowheads="1"/>
              </p:cNvSpPr>
              <p:nvPr/>
            </p:nvSpPr>
            <p:spPr bwMode="gray">
              <a:xfrm>
                <a:off x="3147" y="1579"/>
                <a:ext cx="1854"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221" name="Rectangle 237"/>
              <p:cNvSpPr>
                <a:spLocks noChangeArrowheads="1"/>
              </p:cNvSpPr>
              <p:nvPr/>
            </p:nvSpPr>
            <p:spPr bwMode="gray">
              <a:xfrm>
                <a:off x="21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endParaRPr lang="en-US" sz="2000">
                  <a:solidFill>
                    <a:schemeClr val="hlink"/>
                  </a:solidFill>
                  <a:latin typeface="Arial" pitchFamily="34" charset="0"/>
                </a:endParaRPr>
              </a:p>
            </p:txBody>
          </p:sp>
          <p:sp>
            <p:nvSpPr>
              <p:cNvPr id="298222" name="Rectangle 238"/>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223" name="Rectangle 239"/>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224" name="Rectangle 240"/>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225" name="Rectangle 241"/>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sp>
            <p:nvSpPr>
              <p:cNvPr id="298226" name="Rectangle 242"/>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227" name="Rectangle 243"/>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grpSp>
      </p:grpSp>
      <p:grpSp>
        <p:nvGrpSpPr>
          <p:cNvPr id="10" name="Group 489"/>
          <p:cNvGrpSpPr>
            <a:grpSpLocks/>
          </p:cNvGrpSpPr>
          <p:nvPr/>
        </p:nvGrpSpPr>
        <p:grpSpPr bwMode="auto">
          <a:xfrm>
            <a:off x="-15875" y="1219200"/>
            <a:ext cx="9159875" cy="5029200"/>
            <a:chOff x="-10" y="768"/>
            <a:chExt cx="5770" cy="3168"/>
          </a:xfrm>
        </p:grpSpPr>
        <p:sp>
          <p:nvSpPr>
            <p:cNvPr id="298131" name="Rectangle 147"/>
            <p:cNvSpPr>
              <a:spLocks noChangeArrowheads="1"/>
            </p:cNvSpPr>
            <p:nvPr/>
          </p:nvSpPr>
          <p:spPr bwMode="gray">
            <a:xfrm>
              <a:off x="0" y="768"/>
              <a:ext cx="5760" cy="3168"/>
            </a:xfrm>
            <a:prstGeom prst="rect">
              <a:avLst/>
            </a:prstGeom>
            <a:solidFill>
              <a:srgbClr val="FFFFFF"/>
            </a:solidFill>
            <a:ln w="12700">
              <a:noFill/>
              <a:miter lim="800000"/>
              <a:headEnd/>
              <a:tailEnd/>
            </a:ln>
            <a:effectLst/>
          </p:spPr>
          <p:txBody>
            <a:bodyPr wrap="none" anchor="ctr"/>
            <a:lstStyle/>
            <a:p>
              <a:endParaRPr lang="en-IN"/>
            </a:p>
          </p:txBody>
        </p:sp>
        <p:grpSp>
          <p:nvGrpSpPr>
            <p:cNvPr id="11" name="Group 488"/>
            <p:cNvGrpSpPr>
              <a:grpSpLocks/>
            </p:cNvGrpSpPr>
            <p:nvPr/>
          </p:nvGrpSpPr>
          <p:grpSpPr bwMode="auto">
            <a:xfrm>
              <a:off x="-10" y="895"/>
              <a:ext cx="5626" cy="2993"/>
              <a:chOff x="-10" y="895"/>
              <a:chExt cx="5626" cy="2993"/>
            </a:xfrm>
          </p:grpSpPr>
          <p:sp>
            <p:nvSpPr>
              <p:cNvPr id="298133" name="Rectangle 149"/>
              <p:cNvSpPr>
                <a:spLocks noChangeArrowheads="1"/>
              </p:cNvSpPr>
              <p:nvPr/>
            </p:nvSpPr>
            <p:spPr bwMode="gray">
              <a:xfrm>
                <a:off x="-10" y="1224"/>
                <a:ext cx="960"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 Mode</a:t>
                </a:r>
                <a:endParaRPr lang="en-US" sz="2000">
                  <a:solidFill>
                    <a:schemeClr val="hlink"/>
                  </a:solidFill>
                  <a:latin typeface="Arial" pitchFamily="34" charset="0"/>
                </a:endParaRPr>
              </a:p>
            </p:txBody>
          </p:sp>
          <p:sp>
            <p:nvSpPr>
              <p:cNvPr id="298135" name="Rectangle 151"/>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136" name="Rectangle 152"/>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137" name="Rectangle 153"/>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138" name="Rectangle 154"/>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139" name="Rectangle 155"/>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140" name="Rectangle 156"/>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141" name="Rectangle 157"/>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142" name="Rectangle 158"/>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143" name="Rectangle 159"/>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144" name="Rectangle 160"/>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145" name="Rectangle 161"/>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146" name="Rectangle 162"/>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147" name="Rectangle 163"/>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148" name="Rectangle 164"/>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149" name="Rectangle 165"/>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150" name="Rectangle 166"/>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b="0">
                  <a:solidFill>
                    <a:schemeClr val="bg1"/>
                  </a:solidFill>
                  <a:latin typeface="Helvetica" pitchFamily="34" charset="0"/>
                </a:endParaRPr>
              </a:p>
            </p:txBody>
          </p:sp>
          <p:sp>
            <p:nvSpPr>
              <p:cNvPr id="298151" name="Rectangle 167"/>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152" name="Rectangle 168"/>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153" name="Rectangle 169"/>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154" name="Rectangle 170"/>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155" name="Rectangle 171"/>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156" name="Rectangle 172"/>
              <p:cNvSpPr>
                <a:spLocks noChangeArrowheads="1"/>
              </p:cNvSpPr>
              <p:nvPr/>
            </p:nvSpPr>
            <p:spPr bwMode="gray">
              <a:xfrm>
                <a:off x="1008"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157" name="Rectangle 173"/>
              <p:cNvSpPr>
                <a:spLocks noChangeArrowheads="1"/>
              </p:cNvSpPr>
              <p:nvPr/>
            </p:nvSpPr>
            <p:spPr bwMode="gray">
              <a:xfrm>
                <a:off x="1008"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158" name="Rectangle 174"/>
              <p:cNvSpPr>
                <a:spLocks noChangeArrowheads="1"/>
              </p:cNvSpPr>
              <p:nvPr/>
            </p:nvSpPr>
            <p:spPr bwMode="gray">
              <a:xfrm>
                <a:off x="1008"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159" name="Rectangle 175"/>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160" name="Rectangle 176"/>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161" name="Rectangle 177"/>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162" name="Rectangle 178"/>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163" name="Rectangle 179"/>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164" name="Rectangle 180"/>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165" name="Rectangle 181"/>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166" name="Rectangle 182"/>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167" name="Rectangle 183"/>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168" name="Rectangle 184"/>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169" name="Rectangle 185"/>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a:solidFill>
                      <a:schemeClr val="bg1"/>
                    </a:solidFill>
                  </a:rPr>
                  <a:t>spsr</a:t>
                </a:r>
                <a:endParaRPr lang="en-US" sz="1600">
                  <a:solidFill>
                    <a:schemeClr val="bg1"/>
                  </a:solidFill>
                </a:endParaRPr>
              </a:p>
            </p:txBody>
          </p:sp>
          <p:sp>
            <p:nvSpPr>
              <p:cNvPr id="298170" name="Rectangle 186"/>
              <p:cNvSpPr>
                <a:spLocks noChangeArrowheads="1"/>
              </p:cNvSpPr>
              <p:nvPr/>
            </p:nvSpPr>
            <p:spPr bwMode="gray">
              <a:xfrm>
                <a:off x="316" y="895"/>
                <a:ext cx="2064"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Current Visible Registers</a:t>
                </a:r>
              </a:p>
            </p:txBody>
          </p:sp>
          <p:sp>
            <p:nvSpPr>
              <p:cNvPr id="298171" name="Rectangle 187"/>
              <p:cNvSpPr>
                <a:spLocks noChangeArrowheads="1"/>
              </p:cNvSpPr>
              <p:nvPr/>
            </p:nvSpPr>
            <p:spPr bwMode="gray">
              <a:xfrm>
                <a:off x="3163" y="1579"/>
                <a:ext cx="1812" cy="252"/>
              </a:xfrm>
              <a:prstGeom prst="rect">
                <a:avLst/>
              </a:prstGeom>
              <a:noFill/>
              <a:ln w="12700">
                <a:noFill/>
                <a:miter lim="800000"/>
                <a:headEnd/>
                <a:tailEnd/>
              </a:ln>
              <a:effectLst/>
            </p:spPr>
            <p:txBody>
              <a:bodyPr lIns="96838" tIns="47625" rIns="96838" bIns="47625" anchor="ctr">
                <a:spAutoFit/>
              </a:bodyPr>
              <a:lstStyle/>
              <a:p>
                <a:pPr algn="ctr"/>
                <a:r>
                  <a:rPr lang="en-US" sz="2000">
                    <a:solidFill>
                      <a:schemeClr val="bg2"/>
                    </a:solidFill>
                    <a:latin typeface="Arial" pitchFamily="34" charset="0"/>
                  </a:rPr>
                  <a:t>Banked out Registers</a:t>
                </a:r>
              </a:p>
            </p:txBody>
          </p:sp>
          <p:sp>
            <p:nvSpPr>
              <p:cNvPr id="298172" name="Rectangle 188"/>
              <p:cNvSpPr>
                <a:spLocks noChangeArrowheads="1"/>
              </p:cNvSpPr>
              <p:nvPr/>
            </p:nvSpPr>
            <p:spPr bwMode="gray">
              <a:xfrm>
                <a:off x="21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endParaRPr lang="en-US" sz="2000">
                  <a:solidFill>
                    <a:schemeClr val="hlink"/>
                  </a:solidFill>
                  <a:latin typeface="Arial" pitchFamily="34" charset="0"/>
                </a:endParaRPr>
              </a:p>
            </p:txBody>
          </p:sp>
          <p:sp>
            <p:nvSpPr>
              <p:cNvPr id="298173" name="Rectangle 189"/>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174" name="Rectangle 190"/>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175" name="Rectangle 191"/>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176" name="Rectangle 192"/>
              <p:cNvSpPr>
                <a:spLocks noChangeArrowheads="1"/>
              </p:cNvSpPr>
              <p:nvPr/>
            </p:nvSpPr>
            <p:spPr bwMode="gray">
              <a:xfrm>
                <a:off x="5040"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Arial" pitchFamily="34" charset="0"/>
                </a:endParaRPr>
              </a:p>
            </p:txBody>
          </p:sp>
          <p:sp>
            <p:nvSpPr>
              <p:cNvPr id="298177" name="Rectangle 193"/>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178" name="Rectangle 194"/>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grpSp>
      </p:grpSp>
      <p:grpSp>
        <p:nvGrpSpPr>
          <p:cNvPr id="12" name="Group 493"/>
          <p:cNvGrpSpPr>
            <a:grpSpLocks/>
          </p:cNvGrpSpPr>
          <p:nvPr/>
        </p:nvGrpSpPr>
        <p:grpSpPr bwMode="auto">
          <a:xfrm>
            <a:off x="0" y="1219200"/>
            <a:ext cx="9144000" cy="5029200"/>
            <a:chOff x="0" y="768"/>
            <a:chExt cx="5760" cy="3168"/>
          </a:xfrm>
        </p:grpSpPr>
        <p:sp>
          <p:nvSpPr>
            <p:cNvPr id="298229" name="Rectangle 245"/>
            <p:cNvSpPr>
              <a:spLocks noChangeArrowheads="1"/>
            </p:cNvSpPr>
            <p:nvPr/>
          </p:nvSpPr>
          <p:spPr bwMode="gray">
            <a:xfrm>
              <a:off x="0" y="768"/>
              <a:ext cx="5760" cy="3168"/>
            </a:xfrm>
            <a:prstGeom prst="rect">
              <a:avLst/>
            </a:prstGeom>
            <a:solidFill>
              <a:srgbClr val="FFFFFF"/>
            </a:solidFill>
            <a:ln w="12700">
              <a:noFill/>
              <a:miter lim="800000"/>
              <a:headEnd/>
              <a:tailEnd/>
            </a:ln>
            <a:effectLst/>
          </p:spPr>
          <p:txBody>
            <a:bodyPr wrap="none" anchor="ctr"/>
            <a:lstStyle/>
            <a:p>
              <a:endParaRPr lang="en-IN"/>
            </a:p>
          </p:txBody>
        </p:sp>
        <p:grpSp>
          <p:nvGrpSpPr>
            <p:cNvPr id="13" name="Group 492"/>
            <p:cNvGrpSpPr>
              <a:grpSpLocks/>
            </p:cNvGrpSpPr>
            <p:nvPr/>
          </p:nvGrpSpPr>
          <p:grpSpPr bwMode="auto">
            <a:xfrm>
              <a:off x="35" y="897"/>
              <a:ext cx="5053" cy="2991"/>
              <a:chOff x="35" y="897"/>
              <a:chExt cx="5053" cy="2991"/>
            </a:xfrm>
          </p:grpSpPr>
          <p:sp>
            <p:nvSpPr>
              <p:cNvPr id="298231" name="Rectangle 247"/>
              <p:cNvSpPr>
                <a:spLocks noChangeArrowheads="1"/>
              </p:cNvSpPr>
              <p:nvPr/>
            </p:nvSpPr>
            <p:spPr bwMode="gray">
              <a:xfrm>
                <a:off x="35" y="1219"/>
                <a:ext cx="960"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 Mode</a:t>
                </a:r>
                <a:endParaRPr lang="en-US" sz="2000">
                  <a:solidFill>
                    <a:schemeClr val="hlink"/>
                  </a:solidFill>
                  <a:latin typeface="Arial" pitchFamily="34" charset="0"/>
                </a:endParaRPr>
              </a:p>
            </p:txBody>
          </p:sp>
          <p:sp>
            <p:nvSpPr>
              <p:cNvPr id="298233" name="Rectangle 249"/>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98234" name="Rectangle 250"/>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98235" name="Rectangle 251"/>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98236" name="Rectangle 252"/>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98237" name="Rectangle 253"/>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98238" name="Rectangle 254"/>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98239" name="Rectangle 255"/>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98240" name="Rectangle 256"/>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sp>
            <p:nvSpPr>
              <p:cNvPr id="298241" name="Rectangle 257"/>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98242" name="Rectangle 258"/>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98243" name="Rectangle 259"/>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98244" name="Rectangle 260"/>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98245" name="Rectangle 261"/>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98246" name="Rectangle 262"/>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98247" name="Rectangle 263"/>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98248" name="Rectangle 264"/>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b="0">
                  <a:solidFill>
                    <a:schemeClr val="bg1"/>
                  </a:solidFill>
                  <a:latin typeface="Helvetica" pitchFamily="34" charset="0"/>
                </a:endParaRPr>
              </a:p>
            </p:txBody>
          </p:sp>
          <p:sp>
            <p:nvSpPr>
              <p:cNvPr id="298249" name="Rectangle 265"/>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98250" name="Rectangle 266"/>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98251" name="Rectangle 267"/>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252" name="Rectangle 268"/>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98253" name="Rectangle 269"/>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254" name="Rectangle 270"/>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98255" name="Rectangle 271"/>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98256" name="Rectangle 272"/>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98257" name="Rectangle 273"/>
              <p:cNvSpPr>
                <a:spLocks noChangeArrowheads="1"/>
              </p:cNvSpPr>
              <p:nvPr/>
            </p:nvSpPr>
            <p:spPr bwMode="gray">
              <a:xfrm>
                <a:off x="1008" y="3072"/>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98258" name="Rectangle 274"/>
              <p:cNvSpPr>
                <a:spLocks noChangeArrowheads="1"/>
              </p:cNvSpPr>
              <p:nvPr/>
            </p:nvSpPr>
            <p:spPr bwMode="gray">
              <a:xfrm>
                <a:off x="1008" y="3216"/>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98259" name="Rectangle 275"/>
              <p:cNvSpPr>
                <a:spLocks noChangeArrowheads="1"/>
              </p:cNvSpPr>
              <p:nvPr/>
            </p:nvSpPr>
            <p:spPr bwMode="gray">
              <a:xfrm>
                <a:off x="1008" y="3744"/>
                <a:ext cx="528" cy="144"/>
              </a:xfrm>
              <a:prstGeom prst="rect">
                <a:avLst/>
              </a:prstGeom>
              <a:solidFill>
                <a:srgbClr val="C0C0C0"/>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98260" name="Rectangle 276"/>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solidFill>
                      <a:srgbClr val="FF0000"/>
                    </a:solidFill>
                  </a:rPr>
                  <a:t>r8</a:t>
                </a:r>
                <a:endParaRPr lang="en-US" sz="1600" dirty="0">
                  <a:solidFill>
                    <a:srgbClr val="FF0000"/>
                  </a:solidFill>
                </a:endParaRPr>
              </a:p>
            </p:txBody>
          </p:sp>
          <p:sp>
            <p:nvSpPr>
              <p:cNvPr id="298261" name="Rectangle 277"/>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solidFill>
                      <a:srgbClr val="FF0000"/>
                    </a:solidFill>
                  </a:rPr>
                  <a:t>r9</a:t>
                </a:r>
                <a:endParaRPr lang="en-US" sz="1600" dirty="0">
                  <a:solidFill>
                    <a:srgbClr val="FF0000"/>
                  </a:solidFill>
                </a:endParaRPr>
              </a:p>
            </p:txBody>
          </p:sp>
          <p:sp>
            <p:nvSpPr>
              <p:cNvPr id="298262" name="Rectangle 278"/>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solidFill>
                      <a:srgbClr val="FF0000"/>
                    </a:solidFill>
                  </a:rPr>
                  <a:t>r10</a:t>
                </a:r>
                <a:endParaRPr lang="en-US" sz="1600" dirty="0">
                  <a:solidFill>
                    <a:srgbClr val="FF0000"/>
                  </a:solidFill>
                </a:endParaRPr>
              </a:p>
            </p:txBody>
          </p:sp>
          <p:sp>
            <p:nvSpPr>
              <p:cNvPr id="298263" name="Rectangle 279"/>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solidFill>
                      <a:srgbClr val="FF0000"/>
                    </a:solidFill>
                  </a:rPr>
                  <a:t>r11</a:t>
                </a:r>
                <a:endParaRPr lang="en-US" sz="1600" dirty="0">
                  <a:solidFill>
                    <a:srgbClr val="FF0000"/>
                  </a:solidFill>
                </a:endParaRPr>
              </a:p>
            </p:txBody>
          </p:sp>
          <p:sp>
            <p:nvSpPr>
              <p:cNvPr id="298264" name="Rectangle 280"/>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solidFill>
                      <a:srgbClr val="FF0000"/>
                    </a:solidFill>
                  </a:rPr>
                  <a:t>r12</a:t>
                </a:r>
                <a:endParaRPr lang="en-US" sz="1600" dirty="0">
                  <a:solidFill>
                    <a:srgbClr val="FF0000"/>
                  </a:solidFill>
                </a:endParaRPr>
              </a:p>
            </p:txBody>
          </p:sp>
          <p:sp>
            <p:nvSpPr>
              <p:cNvPr id="298265" name="Rectangle 281"/>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solidFill>
                      <a:srgbClr val="FF0000"/>
                    </a:solidFill>
                  </a:rPr>
                  <a:t>r13 (sp)</a:t>
                </a:r>
                <a:endParaRPr lang="en-US" sz="1600" dirty="0">
                  <a:solidFill>
                    <a:srgbClr val="FF0000"/>
                  </a:solidFill>
                </a:endParaRPr>
              </a:p>
            </p:txBody>
          </p:sp>
          <p:sp>
            <p:nvSpPr>
              <p:cNvPr id="298266" name="Rectangle 282"/>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solidFill>
                      <a:srgbClr val="FF0000"/>
                    </a:solidFill>
                  </a:rPr>
                  <a:t>r14 (</a:t>
                </a:r>
                <a:r>
                  <a:rPr lang="en-US" sz="1200" dirty="0" err="1">
                    <a:solidFill>
                      <a:srgbClr val="FF0000"/>
                    </a:solidFill>
                  </a:rPr>
                  <a:t>lr</a:t>
                </a:r>
                <a:r>
                  <a:rPr lang="en-US" sz="1200" dirty="0">
                    <a:solidFill>
                      <a:srgbClr val="FF0000"/>
                    </a:solidFill>
                  </a:rPr>
                  <a:t>)</a:t>
                </a:r>
                <a:endParaRPr lang="en-US" sz="1600" dirty="0">
                  <a:solidFill>
                    <a:srgbClr val="FF0000"/>
                  </a:solidFill>
                </a:endParaRPr>
              </a:p>
            </p:txBody>
          </p:sp>
          <p:sp>
            <p:nvSpPr>
              <p:cNvPr id="298267" name="Rectangle 283"/>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err="1">
                    <a:solidFill>
                      <a:srgbClr val="FF0000"/>
                    </a:solidFill>
                  </a:rPr>
                  <a:t>spsr</a:t>
                </a:r>
                <a:endParaRPr lang="en-US" sz="1600" dirty="0">
                  <a:solidFill>
                    <a:srgbClr val="FF0000"/>
                  </a:solidFill>
                </a:endParaRPr>
              </a:p>
            </p:txBody>
          </p:sp>
          <p:sp>
            <p:nvSpPr>
              <p:cNvPr id="298268" name="Rectangle 284"/>
              <p:cNvSpPr>
                <a:spLocks noChangeArrowheads="1"/>
              </p:cNvSpPr>
              <p:nvPr/>
            </p:nvSpPr>
            <p:spPr bwMode="gray">
              <a:xfrm>
                <a:off x="318" y="897"/>
                <a:ext cx="2064" cy="252"/>
              </a:xfrm>
              <a:prstGeom prst="rect">
                <a:avLst/>
              </a:prstGeom>
              <a:noFill/>
              <a:ln w="12700">
                <a:noFill/>
                <a:miter lim="800000"/>
                <a:headEnd/>
                <a:tailEnd/>
              </a:ln>
              <a:effectLst/>
            </p:spPr>
            <p:txBody>
              <a:bodyPr lIns="96838" tIns="47625" rIns="96838" bIns="47625" anchor="ctr">
                <a:spAutoFit/>
              </a:bodyPr>
              <a:lstStyle/>
              <a:p>
                <a:pPr algn="ctr"/>
                <a:r>
                  <a:rPr lang="en-US" sz="2000" dirty="0">
                    <a:solidFill>
                      <a:srgbClr val="FF0000"/>
                    </a:solidFill>
                    <a:latin typeface="Arial" pitchFamily="34" charset="0"/>
                  </a:rPr>
                  <a:t>Current Visible Registers</a:t>
                </a:r>
              </a:p>
            </p:txBody>
          </p:sp>
          <p:sp>
            <p:nvSpPr>
              <p:cNvPr id="298269" name="Rectangle 285"/>
              <p:cNvSpPr>
                <a:spLocks noChangeArrowheads="1"/>
              </p:cNvSpPr>
              <p:nvPr/>
            </p:nvSpPr>
            <p:spPr bwMode="gray">
              <a:xfrm>
                <a:off x="3162" y="1579"/>
                <a:ext cx="1812" cy="252"/>
              </a:xfrm>
              <a:prstGeom prst="rect">
                <a:avLst/>
              </a:prstGeom>
              <a:noFill/>
              <a:ln w="12700">
                <a:noFill/>
                <a:miter lim="800000"/>
                <a:headEnd/>
                <a:tailEnd/>
              </a:ln>
              <a:effectLst/>
            </p:spPr>
            <p:txBody>
              <a:bodyPr lIns="96838" tIns="47625" rIns="96838" bIns="47625" anchor="ctr">
                <a:spAutoFit/>
              </a:bodyPr>
              <a:lstStyle/>
              <a:p>
                <a:pPr algn="ctr"/>
                <a:r>
                  <a:rPr lang="en-US" sz="2000" dirty="0">
                    <a:solidFill>
                      <a:srgbClr val="FF0000"/>
                    </a:solidFill>
                    <a:latin typeface="Arial" pitchFamily="34" charset="0"/>
                  </a:rPr>
                  <a:t>Banked out Registers</a:t>
                </a:r>
              </a:p>
            </p:txBody>
          </p:sp>
          <p:sp>
            <p:nvSpPr>
              <p:cNvPr id="298270" name="Rectangle 286"/>
              <p:cNvSpPr>
                <a:spLocks noChangeArrowheads="1"/>
              </p:cNvSpPr>
              <p:nvPr/>
            </p:nvSpPr>
            <p:spPr bwMode="gray">
              <a:xfrm>
                <a:off x="21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endParaRPr lang="en-US" sz="2000">
                  <a:solidFill>
                    <a:schemeClr val="hlink"/>
                  </a:solidFill>
                  <a:latin typeface="Arial" pitchFamily="34" charset="0"/>
                </a:endParaRPr>
              </a:p>
            </p:txBody>
          </p:sp>
          <p:sp>
            <p:nvSpPr>
              <p:cNvPr id="298271" name="Rectangle 287"/>
              <p:cNvSpPr>
                <a:spLocks noChangeArrowheads="1"/>
              </p:cNvSpPr>
              <p:nvPr/>
            </p:nvSpPr>
            <p:spPr bwMode="gray">
              <a:xfrm>
                <a:off x="2784"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sp>
            <p:nvSpPr>
              <p:cNvPr id="298272" name="Rectangle 288"/>
              <p:cNvSpPr>
                <a:spLocks noChangeArrowheads="1"/>
              </p:cNvSpPr>
              <p:nvPr/>
            </p:nvSpPr>
            <p:spPr bwMode="gray">
              <a:xfrm>
                <a:off x="3360"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98273" name="Rectangle 289"/>
              <p:cNvSpPr>
                <a:spLocks noChangeArrowheads="1"/>
              </p:cNvSpPr>
              <p:nvPr/>
            </p:nvSpPr>
            <p:spPr bwMode="gray">
              <a:xfrm>
                <a:off x="3936" y="2023"/>
                <a:ext cx="528"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98274" name="Rectangle 290"/>
              <p:cNvSpPr>
                <a:spLocks noChangeArrowheads="1"/>
              </p:cNvSpPr>
              <p:nvPr/>
            </p:nvSpPr>
            <p:spPr bwMode="gray">
              <a:xfrm>
                <a:off x="4512" y="2023"/>
                <a:ext cx="576" cy="214"/>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Arial" pitchFamily="34" charset="0"/>
                </a:endParaRPr>
              </a:p>
            </p:txBody>
          </p:sp>
          <p:sp>
            <p:nvSpPr>
              <p:cNvPr id="298275" name="Rectangle 291"/>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98276" name="Rectangle 292"/>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grpSp>
      </p:grpSp>
      <p:sp>
        <p:nvSpPr>
          <p:cNvPr id="298277" name="Rectangle 293"/>
          <p:cNvSpPr>
            <a:spLocks noGrp="1" noChangeArrowheads="1"/>
          </p:cNvSpPr>
          <p:nvPr>
            <p:ph type="title" idx="4294967295"/>
          </p:nvPr>
        </p:nvSpPr>
        <p:spPr>
          <a:xfrm>
            <a:off x="0" y="274638"/>
            <a:ext cx="8229600" cy="1143000"/>
          </a:xfrm>
        </p:spPr>
        <p:txBody>
          <a:bodyPr/>
          <a:lstStyle/>
          <a:p>
            <a:r>
              <a:rPr lang="en-US"/>
              <a:t>The ARM Register Set</a:t>
            </a:r>
          </a:p>
        </p:txBody>
      </p:sp>
      <p:sp>
        <p:nvSpPr>
          <p:cNvPr id="298446" name="Rectangle 462"/>
          <p:cNvSpPr>
            <a:spLocks noChangeArrowheads="1"/>
          </p:cNvSpPr>
          <p:nvPr/>
        </p:nvSpPr>
        <p:spPr bwMode="gray">
          <a:xfrm>
            <a:off x="7848600" y="1219200"/>
            <a:ext cx="990600" cy="685800"/>
          </a:xfrm>
          <a:prstGeom prst="rect">
            <a:avLst/>
          </a:prstGeom>
          <a:solidFill>
            <a:schemeClr val="bg1"/>
          </a:solidFill>
          <a:ln w="38100">
            <a:noFill/>
            <a:miter lim="800000"/>
            <a:headEnd/>
            <a:tailEnd/>
          </a:ln>
          <a:effectLst/>
        </p:spPr>
        <p:txBody>
          <a:bodyPr wrap="none" anchor="ctr"/>
          <a:lstStyle/>
          <a:p>
            <a:endParaRPr lang="en-IN"/>
          </a:p>
        </p:txBody>
      </p:sp>
      <p:sp>
        <p:nvSpPr>
          <p:cNvPr id="298279" name="Rectangle 295"/>
          <p:cNvSpPr>
            <a:spLocks noChangeArrowheads="1"/>
          </p:cNvSpPr>
          <p:nvPr/>
        </p:nvSpPr>
        <p:spPr bwMode="gray">
          <a:xfrm>
            <a:off x="7848600" y="1219200"/>
            <a:ext cx="990600" cy="533400"/>
          </a:xfrm>
          <a:prstGeom prst="rect">
            <a:avLst/>
          </a:prstGeom>
          <a:solidFill>
            <a:srgbClr val="FFFFFF"/>
          </a:solidFill>
          <a:ln w="12700">
            <a:noFill/>
            <a:miter lim="800000"/>
            <a:headEnd/>
            <a:tailEnd/>
          </a:ln>
          <a:effectLst/>
        </p:spPr>
        <p:txBody>
          <a:bodyPr wrap="none" anchor="ctr"/>
          <a:lstStyle/>
          <a:p>
            <a:endParaRPr lang="en-IN"/>
          </a:p>
        </p:txBody>
      </p:sp>
      <p:sp>
        <p:nvSpPr>
          <p:cNvPr id="298280" name="Rectangle 296"/>
          <p:cNvSpPr>
            <a:spLocks noChangeArrowheads="1"/>
          </p:cNvSpPr>
          <p:nvPr/>
        </p:nvSpPr>
        <p:spPr bwMode="gray">
          <a:xfrm>
            <a:off x="7848600" y="1295400"/>
            <a:ext cx="990600" cy="533400"/>
          </a:xfrm>
          <a:prstGeom prst="rect">
            <a:avLst/>
          </a:prstGeom>
          <a:solidFill>
            <a:srgbClr val="FFFFFF"/>
          </a:solidFill>
          <a:ln w="12700">
            <a:noFill/>
            <a:miter lim="800000"/>
            <a:headEnd/>
            <a:tailEnd/>
          </a:ln>
          <a:effectLst/>
        </p:spPr>
        <p:txBody>
          <a:bodyPr wrap="none" anchor="ctr"/>
          <a:lstStyle/>
          <a:p>
            <a:endParaRPr lang="en-IN"/>
          </a:p>
        </p:txBody>
      </p:sp>
      <p:sp>
        <p:nvSpPr>
          <p:cNvPr id="298281" name="Rectangle 297"/>
          <p:cNvSpPr>
            <a:spLocks noChangeArrowheads="1"/>
          </p:cNvSpPr>
          <p:nvPr/>
        </p:nvSpPr>
        <p:spPr bwMode="gray">
          <a:xfrm>
            <a:off x="7848600" y="1371600"/>
            <a:ext cx="990600" cy="533400"/>
          </a:xfrm>
          <a:prstGeom prst="rect">
            <a:avLst/>
          </a:prstGeom>
          <a:solidFill>
            <a:srgbClr val="FFFFFF"/>
          </a:solidFill>
          <a:ln w="12700">
            <a:noFill/>
            <a:miter lim="800000"/>
            <a:headEnd/>
            <a:tailEnd/>
          </a:ln>
          <a:effectLst/>
        </p:spPr>
        <p:txBody>
          <a:bodyPr wrap="none" anchor="ctr"/>
          <a:lstStyle/>
          <a:p>
            <a:endParaRPr lang="en-IN"/>
          </a:p>
        </p:txBody>
      </p:sp>
      <p:sp>
        <p:nvSpPr>
          <p:cNvPr id="298343" name="Rectangle 359"/>
          <p:cNvSpPr>
            <a:spLocks noChangeArrowheads="1"/>
          </p:cNvSpPr>
          <p:nvPr/>
        </p:nvSpPr>
        <p:spPr bwMode="gray">
          <a:xfrm>
            <a:off x="7848600" y="1143000"/>
            <a:ext cx="990600" cy="685800"/>
          </a:xfrm>
          <a:prstGeom prst="rect">
            <a:avLst/>
          </a:prstGeom>
          <a:solidFill>
            <a:schemeClr val="bg1"/>
          </a:solidFill>
          <a:ln w="38100">
            <a:noFill/>
            <a:miter lim="800000"/>
            <a:headEnd/>
            <a:tailEnd/>
          </a:ln>
          <a:effectLst/>
        </p:spPr>
        <p:txBody>
          <a:bodyPr wrap="none" anchor="ctr"/>
          <a:lstStyle/>
          <a:p>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8446"/>
                                        </p:tgtEl>
                                        <p:attrNameLst>
                                          <p:attrName>style.visibility</p:attrName>
                                        </p:attrNameLst>
                                      </p:cBhvr>
                                      <p:to>
                                        <p:strVal val="visible"/>
                                      </p:to>
                                    </p:set>
                                  </p:childTnLst>
                                  <p:subTnLst>
                                    <p:set>
                                      <p:cBhvr override="childStyle">
                                        <p:cTn dur="1" fill="hold" display="0" masterRel="nextClick" afterEffect="1"/>
                                        <p:tgtEl>
                                          <p:spTgt spid="29844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8279"/>
                                        </p:tgtEl>
                                        <p:attrNameLst>
                                          <p:attrName>style.visibility</p:attrName>
                                        </p:attrNameLst>
                                      </p:cBhvr>
                                      <p:to>
                                        <p:strVal val="visible"/>
                                      </p:to>
                                    </p:set>
                                  </p:childTnLst>
                                  <p:subTnLst>
                                    <p:set>
                                      <p:cBhvr override="childStyle">
                                        <p:cTn dur="1" fill="hold" display="0" masterRel="nextClick" afterEffect="1"/>
                                        <p:tgtEl>
                                          <p:spTgt spid="29827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8280"/>
                                        </p:tgtEl>
                                        <p:attrNameLst>
                                          <p:attrName>style.visibility</p:attrName>
                                        </p:attrNameLst>
                                      </p:cBhvr>
                                      <p:to>
                                        <p:strVal val="visible"/>
                                      </p:to>
                                    </p:set>
                                  </p:childTnLst>
                                  <p:subTnLst>
                                    <p:set>
                                      <p:cBhvr override="childStyle">
                                        <p:cTn dur="1" fill="hold" display="0" masterRel="nextClick" afterEffect="1"/>
                                        <p:tgtEl>
                                          <p:spTgt spid="29828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8281"/>
                                        </p:tgtEl>
                                        <p:attrNameLst>
                                          <p:attrName>style.visibility</p:attrName>
                                        </p:attrNameLst>
                                      </p:cBhvr>
                                      <p:to>
                                        <p:strVal val="visible"/>
                                      </p:to>
                                    </p:set>
                                  </p:childTnLst>
                                  <p:subTnLst>
                                    <p:set>
                                      <p:cBhvr override="childStyle">
                                        <p:cTn dur="1" fill="hold" display="0" masterRel="nextClick" afterEffect="1"/>
                                        <p:tgtEl>
                                          <p:spTgt spid="298281"/>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98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446" grpId="0" animBg="1"/>
      <p:bldP spid="298279" grpId="0" animBg="1"/>
      <p:bldP spid="298280" grpId="0" animBg="1"/>
      <p:bldP spid="298281" grpId="0" animBg="1"/>
      <p:bldP spid="2983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Line 2"/>
          <p:cNvSpPr>
            <a:spLocks noChangeShapeType="1"/>
          </p:cNvSpPr>
          <p:nvPr/>
        </p:nvSpPr>
        <p:spPr bwMode="gray">
          <a:xfrm>
            <a:off x="76200" y="3352800"/>
            <a:ext cx="8763000" cy="0"/>
          </a:xfrm>
          <a:prstGeom prst="line">
            <a:avLst/>
          </a:prstGeom>
          <a:noFill/>
          <a:ln w="38100">
            <a:solidFill>
              <a:schemeClr val="bg2"/>
            </a:solidFill>
            <a:prstDash val="sysDot"/>
            <a:round/>
            <a:headEnd type="none" w="sm" len="sm"/>
            <a:tailEnd type="none" w="sm" len="sm"/>
          </a:ln>
          <a:effectLst/>
        </p:spPr>
        <p:txBody>
          <a:bodyPr wrap="none" anchor="ctr"/>
          <a:lstStyle/>
          <a:p>
            <a:endParaRPr lang="en-IN"/>
          </a:p>
        </p:txBody>
      </p:sp>
      <p:sp>
        <p:nvSpPr>
          <p:cNvPr id="219139" name="Rectangle 3"/>
          <p:cNvSpPr>
            <a:spLocks noGrp="1" noChangeArrowheads="1"/>
          </p:cNvSpPr>
          <p:nvPr>
            <p:ph type="title"/>
          </p:nvPr>
        </p:nvSpPr>
        <p:spPr/>
        <p:txBody>
          <a:bodyPr/>
          <a:lstStyle/>
          <a:p>
            <a:r>
              <a:rPr lang="en-US"/>
              <a:t>Register Organization Summary</a:t>
            </a:r>
          </a:p>
        </p:txBody>
      </p:sp>
      <p:sp>
        <p:nvSpPr>
          <p:cNvPr id="219141" name="Rectangle 5"/>
          <p:cNvSpPr>
            <a:spLocks noChangeArrowheads="1"/>
          </p:cNvSpPr>
          <p:nvPr/>
        </p:nvSpPr>
        <p:spPr bwMode="gray">
          <a:xfrm>
            <a:off x="1752600" y="1524000"/>
            <a:ext cx="838200" cy="1828800"/>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User</a:t>
            </a:r>
            <a:br>
              <a:rPr lang="en-US" sz="1200">
                <a:solidFill>
                  <a:schemeClr val="bg1"/>
                </a:solidFill>
              </a:rPr>
            </a:br>
            <a:r>
              <a:rPr lang="en-US" sz="1200">
                <a:solidFill>
                  <a:schemeClr val="bg1"/>
                </a:solidFill>
              </a:rPr>
              <a:t>mode</a:t>
            </a:r>
            <a:br>
              <a:rPr lang="en-US" sz="1200">
                <a:solidFill>
                  <a:schemeClr val="bg1"/>
                </a:solidFill>
              </a:rPr>
            </a:br>
            <a:r>
              <a:rPr lang="en-US" sz="1200">
                <a:solidFill>
                  <a:schemeClr val="bg1"/>
                </a:solidFill>
              </a:rPr>
              <a:t>r0-r7,</a:t>
            </a:r>
            <a:br>
              <a:rPr lang="en-US" sz="1200">
                <a:solidFill>
                  <a:schemeClr val="bg1"/>
                </a:solidFill>
              </a:rPr>
            </a:br>
            <a:r>
              <a:rPr lang="en-US" sz="1200">
                <a:solidFill>
                  <a:schemeClr val="bg1"/>
                </a:solidFill>
              </a:rPr>
              <a:t>r15,</a:t>
            </a:r>
            <a:br>
              <a:rPr lang="en-US" sz="1200">
                <a:solidFill>
                  <a:schemeClr val="bg1"/>
                </a:solidFill>
              </a:rPr>
            </a:br>
            <a:r>
              <a:rPr lang="en-US" sz="1200">
                <a:solidFill>
                  <a:schemeClr val="bg1"/>
                </a:solidFill>
              </a:rPr>
              <a:t>and</a:t>
            </a:r>
            <a:br>
              <a:rPr lang="en-US" sz="1200">
                <a:solidFill>
                  <a:schemeClr val="bg1"/>
                </a:solidFill>
              </a:rPr>
            </a:br>
            <a:r>
              <a:rPr lang="en-US" sz="1200">
                <a:solidFill>
                  <a:schemeClr val="bg1"/>
                </a:solidFill>
              </a:rPr>
              <a:t>cpsr</a:t>
            </a:r>
          </a:p>
        </p:txBody>
      </p:sp>
      <p:sp>
        <p:nvSpPr>
          <p:cNvPr id="219142" name="Rectangle 6"/>
          <p:cNvSpPr>
            <a:spLocks noChangeArrowheads="1"/>
          </p:cNvSpPr>
          <p:nvPr/>
        </p:nvSpPr>
        <p:spPr bwMode="gray">
          <a:xfrm>
            <a:off x="1752600" y="4953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43" name="Rectangle 7"/>
          <p:cNvSpPr>
            <a:spLocks noChangeArrowheads="1"/>
          </p:cNvSpPr>
          <p:nvPr/>
        </p:nvSpPr>
        <p:spPr bwMode="gray">
          <a:xfrm>
            <a:off x="1752600" y="5334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44" name="Rectangle 8"/>
          <p:cNvSpPr>
            <a:spLocks noChangeArrowheads="1"/>
          </p:cNvSpPr>
          <p:nvPr/>
        </p:nvSpPr>
        <p:spPr bwMode="gray">
          <a:xfrm>
            <a:off x="1752600" y="33528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IN" sz="1200" dirty="0" smtClean="0">
                <a:solidFill>
                  <a:srgbClr val="FF0000"/>
                </a:solidFill>
              </a:rPr>
              <a:t>r8</a:t>
            </a:r>
            <a:endParaRPr lang="en-US" sz="1600" dirty="0">
              <a:solidFill>
                <a:srgbClr val="FF0000"/>
              </a:solidFill>
            </a:endParaRPr>
          </a:p>
        </p:txBody>
      </p:sp>
      <p:sp>
        <p:nvSpPr>
          <p:cNvPr id="219145" name="Rectangle 9"/>
          <p:cNvSpPr>
            <a:spLocks noChangeArrowheads="1"/>
          </p:cNvSpPr>
          <p:nvPr/>
        </p:nvSpPr>
        <p:spPr bwMode="gray">
          <a:xfrm>
            <a:off x="1752600" y="35814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solidFill>
                  <a:srgbClr val="FF0000"/>
                </a:solidFill>
              </a:rPr>
              <a:t>r9</a:t>
            </a:r>
            <a:endParaRPr lang="en-US" sz="1600" dirty="0">
              <a:solidFill>
                <a:srgbClr val="FF0000"/>
              </a:solidFill>
            </a:endParaRPr>
          </a:p>
        </p:txBody>
      </p:sp>
      <p:sp>
        <p:nvSpPr>
          <p:cNvPr id="219146" name="Rectangle 10"/>
          <p:cNvSpPr>
            <a:spLocks noChangeArrowheads="1"/>
          </p:cNvSpPr>
          <p:nvPr/>
        </p:nvSpPr>
        <p:spPr bwMode="gray">
          <a:xfrm>
            <a:off x="1752600" y="38100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solidFill>
                  <a:srgbClr val="FF0000"/>
                </a:solidFill>
              </a:rPr>
              <a:t>r10</a:t>
            </a:r>
            <a:endParaRPr lang="en-US" sz="1600" dirty="0">
              <a:solidFill>
                <a:srgbClr val="FF0000"/>
              </a:solidFill>
            </a:endParaRPr>
          </a:p>
        </p:txBody>
      </p:sp>
      <p:sp>
        <p:nvSpPr>
          <p:cNvPr id="219147" name="Rectangle 11"/>
          <p:cNvSpPr>
            <a:spLocks noChangeArrowheads="1"/>
          </p:cNvSpPr>
          <p:nvPr/>
        </p:nvSpPr>
        <p:spPr bwMode="gray">
          <a:xfrm>
            <a:off x="1752600" y="40386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solidFill>
                  <a:srgbClr val="FF0000"/>
                </a:solidFill>
              </a:rPr>
              <a:t>r11</a:t>
            </a:r>
            <a:endParaRPr lang="en-US" sz="1600" dirty="0">
              <a:solidFill>
                <a:srgbClr val="FF0000"/>
              </a:solidFill>
            </a:endParaRPr>
          </a:p>
        </p:txBody>
      </p:sp>
      <p:sp>
        <p:nvSpPr>
          <p:cNvPr id="219148" name="Rectangle 12"/>
          <p:cNvSpPr>
            <a:spLocks noChangeArrowheads="1"/>
          </p:cNvSpPr>
          <p:nvPr/>
        </p:nvSpPr>
        <p:spPr bwMode="gray">
          <a:xfrm>
            <a:off x="1752600" y="42672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solidFill>
                  <a:srgbClr val="FF0000"/>
                </a:solidFill>
              </a:rPr>
              <a:t>r12</a:t>
            </a:r>
            <a:endParaRPr lang="en-US" sz="1600" dirty="0">
              <a:solidFill>
                <a:srgbClr val="FF0000"/>
              </a:solidFill>
            </a:endParaRPr>
          </a:p>
        </p:txBody>
      </p:sp>
      <p:sp>
        <p:nvSpPr>
          <p:cNvPr id="219149" name="Rectangle 13"/>
          <p:cNvSpPr>
            <a:spLocks noChangeArrowheads="1"/>
          </p:cNvSpPr>
          <p:nvPr/>
        </p:nvSpPr>
        <p:spPr bwMode="gray">
          <a:xfrm>
            <a:off x="1752600" y="44958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solidFill>
                  <a:srgbClr val="FF0000"/>
                </a:solidFill>
              </a:rPr>
              <a:t>r13 (sp)</a:t>
            </a:r>
            <a:endParaRPr lang="en-US" sz="1600" dirty="0">
              <a:solidFill>
                <a:srgbClr val="FF0000"/>
              </a:solidFill>
            </a:endParaRPr>
          </a:p>
        </p:txBody>
      </p:sp>
      <p:sp>
        <p:nvSpPr>
          <p:cNvPr id="219150" name="Rectangle 14"/>
          <p:cNvSpPr>
            <a:spLocks noChangeArrowheads="1"/>
          </p:cNvSpPr>
          <p:nvPr/>
        </p:nvSpPr>
        <p:spPr bwMode="gray">
          <a:xfrm>
            <a:off x="1752600" y="47244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a:solidFill>
                  <a:srgbClr val="FF0000"/>
                </a:solidFill>
              </a:rPr>
              <a:t>r14 (</a:t>
            </a:r>
            <a:r>
              <a:rPr lang="en-US" sz="1200" dirty="0" err="1">
                <a:solidFill>
                  <a:srgbClr val="FF0000"/>
                </a:solidFill>
              </a:rPr>
              <a:t>lr</a:t>
            </a:r>
            <a:r>
              <a:rPr lang="en-US" sz="1200" dirty="0">
                <a:solidFill>
                  <a:srgbClr val="FF0000"/>
                </a:solidFill>
              </a:rPr>
              <a:t>)</a:t>
            </a:r>
            <a:endParaRPr lang="en-US" sz="1600" dirty="0">
              <a:solidFill>
                <a:srgbClr val="FF0000"/>
              </a:solidFill>
            </a:endParaRPr>
          </a:p>
        </p:txBody>
      </p:sp>
      <p:sp>
        <p:nvSpPr>
          <p:cNvPr id="219151" name="Rectangle 15"/>
          <p:cNvSpPr>
            <a:spLocks noChangeArrowheads="1"/>
          </p:cNvSpPr>
          <p:nvPr/>
        </p:nvSpPr>
        <p:spPr bwMode="gray">
          <a:xfrm>
            <a:off x="1752600" y="5562600"/>
            <a:ext cx="838200" cy="228600"/>
          </a:xfrm>
          <a:prstGeom prst="rect">
            <a:avLst/>
          </a:prstGeom>
          <a:solidFill>
            <a:schemeClr val="bg2"/>
          </a:solidFill>
          <a:ln w="12700">
            <a:solidFill>
              <a:schemeClr val="tx1"/>
            </a:solidFill>
            <a:miter lim="800000"/>
            <a:headEnd/>
            <a:tailEnd/>
          </a:ln>
          <a:effectLst/>
        </p:spPr>
        <p:txBody>
          <a:bodyPr wrap="none" anchor="ctr"/>
          <a:lstStyle/>
          <a:p>
            <a:pPr algn="ctr"/>
            <a:r>
              <a:rPr lang="en-US" sz="1200" dirty="0" err="1">
                <a:solidFill>
                  <a:srgbClr val="FF0000"/>
                </a:solidFill>
              </a:rPr>
              <a:t>spsr</a:t>
            </a:r>
            <a:endParaRPr lang="en-US" sz="1600" dirty="0">
              <a:solidFill>
                <a:srgbClr val="FF0000"/>
              </a:solidFill>
            </a:endParaRPr>
          </a:p>
        </p:txBody>
      </p:sp>
      <p:sp>
        <p:nvSpPr>
          <p:cNvPr id="219152" name="Rectangle 16"/>
          <p:cNvSpPr>
            <a:spLocks noChangeArrowheads="1"/>
          </p:cNvSpPr>
          <p:nvPr/>
        </p:nvSpPr>
        <p:spPr bwMode="gray">
          <a:xfrm>
            <a:off x="1752600" y="1066800"/>
            <a:ext cx="8382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FIQ</a:t>
            </a:r>
          </a:p>
        </p:txBody>
      </p:sp>
      <p:grpSp>
        <p:nvGrpSpPr>
          <p:cNvPr id="2" name="Group 77"/>
          <p:cNvGrpSpPr>
            <a:grpSpLocks/>
          </p:cNvGrpSpPr>
          <p:nvPr/>
        </p:nvGrpSpPr>
        <p:grpSpPr bwMode="auto">
          <a:xfrm>
            <a:off x="533400" y="1524000"/>
            <a:ext cx="838200" cy="4038600"/>
            <a:chOff x="336" y="960"/>
            <a:chExt cx="528" cy="2544"/>
          </a:xfrm>
        </p:grpSpPr>
        <p:sp>
          <p:nvSpPr>
            <p:cNvPr id="219154" name="Rectangle 18"/>
            <p:cNvSpPr>
              <a:spLocks noChangeArrowheads="1"/>
            </p:cNvSpPr>
            <p:nvPr/>
          </p:nvSpPr>
          <p:spPr bwMode="gray">
            <a:xfrm>
              <a:off x="336" y="211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r8</a:t>
              </a:r>
              <a:endParaRPr lang="en-US" sz="1600">
                <a:solidFill>
                  <a:schemeClr val="bg1"/>
                </a:solidFill>
              </a:endParaRPr>
            </a:p>
          </p:txBody>
        </p:sp>
        <p:sp>
          <p:nvSpPr>
            <p:cNvPr id="219155" name="Rectangle 19"/>
            <p:cNvSpPr>
              <a:spLocks noChangeArrowheads="1"/>
            </p:cNvSpPr>
            <p:nvPr/>
          </p:nvSpPr>
          <p:spPr bwMode="gray">
            <a:xfrm>
              <a:off x="336" y="225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r9</a:t>
              </a:r>
              <a:endParaRPr lang="en-US" sz="1600">
                <a:solidFill>
                  <a:schemeClr val="bg1"/>
                </a:solidFill>
              </a:endParaRPr>
            </a:p>
          </p:txBody>
        </p:sp>
        <p:sp>
          <p:nvSpPr>
            <p:cNvPr id="219156" name="Rectangle 20"/>
            <p:cNvSpPr>
              <a:spLocks noChangeArrowheads="1"/>
            </p:cNvSpPr>
            <p:nvPr/>
          </p:nvSpPr>
          <p:spPr bwMode="gray">
            <a:xfrm>
              <a:off x="336" y="240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r10</a:t>
              </a:r>
              <a:endParaRPr lang="en-US" sz="1600">
                <a:solidFill>
                  <a:schemeClr val="bg1"/>
                </a:solidFill>
              </a:endParaRPr>
            </a:p>
          </p:txBody>
        </p:sp>
        <p:sp>
          <p:nvSpPr>
            <p:cNvPr id="219157" name="Rectangle 21"/>
            <p:cNvSpPr>
              <a:spLocks noChangeArrowheads="1"/>
            </p:cNvSpPr>
            <p:nvPr/>
          </p:nvSpPr>
          <p:spPr bwMode="gray">
            <a:xfrm>
              <a:off x="336" y="254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r11</a:t>
              </a:r>
              <a:endParaRPr lang="en-US" sz="1600">
                <a:solidFill>
                  <a:schemeClr val="bg1"/>
                </a:solidFill>
              </a:endParaRPr>
            </a:p>
          </p:txBody>
        </p:sp>
        <p:sp>
          <p:nvSpPr>
            <p:cNvPr id="219158" name="Rectangle 22"/>
            <p:cNvSpPr>
              <a:spLocks noChangeArrowheads="1"/>
            </p:cNvSpPr>
            <p:nvPr/>
          </p:nvSpPr>
          <p:spPr bwMode="gray">
            <a:xfrm>
              <a:off x="336" y="268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r12</a:t>
              </a:r>
              <a:endParaRPr lang="en-US" sz="1600">
                <a:solidFill>
                  <a:schemeClr val="bg1"/>
                </a:solidFill>
              </a:endParaRPr>
            </a:p>
          </p:txBody>
        </p:sp>
        <p:sp>
          <p:nvSpPr>
            <p:cNvPr id="219159" name="Rectangle 23"/>
            <p:cNvSpPr>
              <a:spLocks noChangeArrowheads="1"/>
            </p:cNvSpPr>
            <p:nvPr/>
          </p:nvSpPr>
          <p:spPr bwMode="gray">
            <a:xfrm>
              <a:off x="336" y="283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19160" name="Rectangle 24"/>
            <p:cNvSpPr>
              <a:spLocks noChangeArrowheads="1"/>
            </p:cNvSpPr>
            <p:nvPr/>
          </p:nvSpPr>
          <p:spPr bwMode="gray">
            <a:xfrm>
              <a:off x="336" y="297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19161" name="Rectangle 25"/>
            <p:cNvSpPr>
              <a:spLocks noChangeArrowheads="1"/>
            </p:cNvSpPr>
            <p:nvPr/>
          </p:nvSpPr>
          <p:spPr bwMode="gray">
            <a:xfrm>
              <a:off x="336" y="312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r15 (pc)</a:t>
              </a:r>
              <a:endParaRPr lang="en-US" sz="1600">
                <a:solidFill>
                  <a:schemeClr val="bg1"/>
                </a:solidFill>
              </a:endParaRPr>
            </a:p>
          </p:txBody>
        </p:sp>
        <p:sp>
          <p:nvSpPr>
            <p:cNvPr id="219162" name="Rectangle 26"/>
            <p:cNvSpPr>
              <a:spLocks noChangeArrowheads="1"/>
            </p:cNvSpPr>
            <p:nvPr/>
          </p:nvSpPr>
          <p:spPr bwMode="gray">
            <a:xfrm>
              <a:off x="336" y="33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cpsr</a:t>
              </a:r>
              <a:endParaRPr lang="en-US" sz="1600">
                <a:solidFill>
                  <a:schemeClr val="bg1"/>
                </a:solidFill>
              </a:endParaRPr>
            </a:p>
          </p:txBody>
        </p:sp>
        <p:sp>
          <p:nvSpPr>
            <p:cNvPr id="219163" name="Rectangle 27"/>
            <p:cNvSpPr>
              <a:spLocks noChangeArrowheads="1"/>
            </p:cNvSpPr>
            <p:nvPr/>
          </p:nvSpPr>
          <p:spPr bwMode="gray">
            <a:xfrm>
              <a:off x="336" y="96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r0</a:t>
              </a:r>
              <a:endParaRPr lang="en-US" sz="1600">
                <a:solidFill>
                  <a:schemeClr val="bg1"/>
                </a:solidFill>
              </a:endParaRPr>
            </a:p>
          </p:txBody>
        </p:sp>
        <p:sp>
          <p:nvSpPr>
            <p:cNvPr id="219164" name="Rectangle 28"/>
            <p:cNvSpPr>
              <a:spLocks noChangeArrowheads="1"/>
            </p:cNvSpPr>
            <p:nvPr/>
          </p:nvSpPr>
          <p:spPr bwMode="gray">
            <a:xfrm>
              <a:off x="336" y="110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r1</a:t>
              </a:r>
              <a:endParaRPr lang="en-US" sz="1600">
                <a:solidFill>
                  <a:schemeClr val="bg1"/>
                </a:solidFill>
              </a:endParaRPr>
            </a:p>
          </p:txBody>
        </p:sp>
        <p:sp>
          <p:nvSpPr>
            <p:cNvPr id="219165" name="Rectangle 29"/>
            <p:cNvSpPr>
              <a:spLocks noChangeArrowheads="1"/>
            </p:cNvSpPr>
            <p:nvPr/>
          </p:nvSpPr>
          <p:spPr bwMode="gray">
            <a:xfrm>
              <a:off x="336" y="124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r2</a:t>
              </a:r>
              <a:endParaRPr lang="en-US" sz="1600">
                <a:solidFill>
                  <a:schemeClr val="bg1"/>
                </a:solidFill>
              </a:endParaRPr>
            </a:p>
          </p:txBody>
        </p:sp>
        <p:sp>
          <p:nvSpPr>
            <p:cNvPr id="219166" name="Rectangle 30"/>
            <p:cNvSpPr>
              <a:spLocks noChangeArrowheads="1"/>
            </p:cNvSpPr>
            <p:nvPr/>
          </p:nvSpPr>
          <p:spPr bwMode="gray">
            <a:xfrm>
              <a:off x="336" y="1392"/>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r3</a:t>
              </a:r>
              <a:endParaRPr lang="en-US" sz="1600">
                <a:solidFill>
                  <a:schemeClr val="bg1"/>
                </a:solidFill>
              </a:endParaRPr>
            </a:p>
          </p:txBody>
        </p:sp>
        <p:sp>
          <p:nvSpPr>
            <p:cNvPr id="219167" name="Rectangle 31"/>
            <p:cNvSpPr>
              <a:spLocks noChangeArrowheads="1"/>
            </p:cNvSpPr>
            <p:nvPr/>
          </p:nvSpPr>
          <p:spPr bwMode="gray">
            <a:xfrm>
              <a:off x="336" y="1536"/>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r4</a:t>
              </a:r>
              <a:endParaRPr lang="en-US" sz="1600">
                <a:solidFill>
                  <a:schemeClr val="bg1"/>
                </a:solidFill>
              </a:endParaRPr>
            </a:p>
          </p:txBody>
        </p:sp>
        <p:sp>
          <p:nvSpPr>
            <p:cNvPr id="219168" name="Rectangle 32"/>
            <p:cNvSpPr>
              <a:spLocks noChangeArrowheads="1"/>
            </p:cNvSpPr>
            <p:nvPr/>
          </p:nvSpPr>
          <p:spPr bwMode="gray">
            <a:xfrm>
              <a:off x="336" y="1680"/>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r5</a:t>
              </a:r>
              <a:endParaRPr lang="en-US" sz="1600">
                <a:solidFill>
                  <a:schemeClr val="bg1"/>
                </a:solidFill>
              </a:endParaRPr>
            </a:p>
          </p:txBody>
        </p:sp>
        <p:sp>
          <p:nvSpPr>
            <p:cNvPr id="219169" name="Rectangle 33"/>
            <p:cNvSpPr>
              <a:spLocks noChangeArrowheads="1"/>
            </p:cNvSpPr>
            <p:nvPr/>
          </p:nvSpPr>
          <p:spPr bwMode="gray">
            <a:xfrm>
              <a:off x="336" y="1824"/>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r6</a:t>
              </a:r>
              <a:endParaRPr lang="en-US" sz="1600">
                <a:solidFill>
                  <a:schemeClr val="bg1"/>
                </a:solidFill>
              </a:endParaRPr>
            </a:p>
          </p:txBody>
        </p:sp>
        <p:sp>
          <p:nvSpPr>
            <p:cNvPr id="219170" name="Rectangle 34"/>
            <p:cNvSpPr>
              <a:spLocks noChangeArrowheads="1"/>
            </p:cNvSpPr>
            <p:nvPr/>
          </p:nvSpPr>
          <p:spPr bwMode="gray">
            <a:xfrm>
              <a:off x="336" y="1968"/>
              <a:ext cx="528" cy="144"/>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r7</a:t>
              </a:r>
              <a:endParaRPr lang="en-US" sz="1600">
                <a:solidFill>
                  <a:schemeClr val="bg1"/>
                </a:solidFill>
              </a:endParaRPr>
            </a:p>
          </p:txBody>
        </p:sp>
      </p:grpSp>
      <p:sp>
        <p:nvSpPr>
          <p:cNvPr id="219171" name="Rectangle 35"/>
          <p:cNvSpPr>
            <a:spLocks noChangeArrowheads="1"/>
          </p:cNvSpPr>
          <p:nvPr/>
        </p:nvSpPr>
        <p:spPr bwMode="gray">
          <a:xfrm>
            <a:off x="533400" y="1066800"/>
            <a:ext cx="8382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User</a:t>
            </a:r>
          </a:p>
        </p:txBody>
      </p:sp>
      <p:sp>
        <p:nvSpPr>
          <p:cNvPr id="219173" name="Rectangle 37"/>
          <p:cNvSpPr>
            <a:spLocks noChangeArrowheads="1"/>
          </p:cNvSpPr>
          <p:nvPr/>
        </p:nvSpPr>
        <p:spPr bwMode="gray">
          <a:xfrm>
            <a:off x="2895600" y="4495800"/>
            <a:ext cx="838200" cy="228600"/>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r13 (sp)</a:t>
            </a:r>
            <a:endParaRPr lang="en-US" sz="1600">
              <a:solidFill>
                <a:schemeClr val="bg1"/>
              </a:solidFill>
            </a:endParaRPr>
          </a:p>
        </p:txBody>
      </p:sp>
      <p:sp>
        <p:nvSpPr>
          <p:cNvPr id="219174" name="Rectangle 38"/>
          <p:cNvSpPr>
            <a:spLocks noChangeArrowheads="1"/>
          </p:cNvSpPr>
          <p:nvPr/>
        </p:nvSpPr>
        <p:spPr bwMode="gray">
          <a:xfrm>
            <a:off x="2895600" y="4724400"/>
            <a:ext cx="838200" cy="228600"/>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r14 (lr)</a:t>
            </a:r>
            <a:endParaRPr lang="en-US" sz="1600">
              <a:solidFill>
                <a:schemeClr val="bg1"/>
              </a:solidFill>
            </a:endParaRPr>
          </a:p>
        </p:txBody>
      </p:sp>
      <p:sp>
        <p:nvSpPr>
          <p:cNvPr id="219175" name="Rectangle 39"/>
          <p:cNvSpPr>
            <a:spLocks noChangeArrowheads="1"/>
          </p:cNvSpPr>
          <p:nvPr/>
        </p:nvSpPr>
        <p:spPr bwMode="gray">
          <a:xfrm>
            <a:off x="2895600" y="5562600"/>
            <a:ext cx="838200" cy="228600"/>
          </a:xfrm>
          <a:prstGeom prst="rect">
            <a:avLst/>
          </a:prstGeom>
          <a:solidFill>
            <a:schemeClr val="folHlink"/>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19176" name="Rectangle 40"/>
          <p:cNvSpPr>
            <a:spLocks noChangeArrowheads="1"/>
          </p:cNvSpPr>
          <p:nvPr/>
        </p:nvSpPr>
        <p:spPr bwMode="gray">
          <a:xfrm>
            <a:off x="2819400" y="1066800"/>
            <a:ext cx="8382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IRQ</a:t>
            </a:r>
            <a:endParaRPr lang="en-US" sz="2000">
              <a:solidFill>
                <a:schemeClr val="hlink"/>
              </a:solidFill>
              <a:latin typeface="Arial" pitchFamily="34" charset="0"/>
            </a:endParaRPr>
          </a:p>
        </p:txBody>
      </p:sp>
      <p:sp>
        <p:nvSpPr>
          <p:cNvPr id="219177" name="Rectangle 41"/>
          <p:cNvSpPr>
            <a:spLocks noChangeArrowheads="1"/>
          </p:cNvSpPr>
          <p:nvPr/>
        </p:nvSpPr>
        <p:spPr bwMode="gray">
          <a:xfrm>
            <a:off x="2895600" y="4953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78" name="Rectangle 42"/>
          <p:cNvSpPr>
            <a:spLocks noChangeArrowheads="1"/>
          </p:cNvSpPr>
          <p:nvPr/>
        </p:nvSpPr>
        <p:spPr bwMode="gray">
          <a:xfrm>
            <a:off x="2895600" y="5334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79" name="Rectangle 43"/>
          <p:cNvSpPr>
            <a:spLocks noChangeArrowheads="1"/>
          </p:cNvSpPr>
          <p:nvPr/>
        </p:nvSpPr>
        <p:spPr bwMode="gray">
          <a:xfrm>
            <a:off x="2895600" y="1524000"/>
            <a:ext cx="838200" cy="2971800"/>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User</a:t>
            </a:r>
            <a:br>
              <a:rPr lang="en-US" sz="1200">
                <a:solidFill>
                  <a:schemeClr val="bg1"/>
                </a:solidFill>
              </a:rPr>
            </a:br>
            <a:r>
              <a:rPr lang="en-US" sz="1200">
                <a:solidFill>
                  <a:schemeClr val="bg1"/>
                </a:solidFill>
              </a:rPr>
              <a:t>mode</a:t>
            </a:r>
            <a:br>
              <a:rPr lang="en-US" sz="1200">
                <a:solidFill>
                  <a:schemeClr val="bg1"/>
                </a:solidFill>
              </a:rPr>
            </a:br>
            <a:r>
              <a:rPr lang="en-US" sz="1200">
                <a:solidFill>
                  <a:schemeClr val="bg1"/>
                </a:solidFill>
              </a:rPr>
              <a:t>r0-r12,</a:t>
            </a:r>
            <a:br>
              <a:rPr lang="en-US" sz="1200">
                <a:solidFill>
                  <a:schemeClr val="bg1"/>
                </a:solidFill>
              </a:rPr>
            </a:br>
            <a:r>
              <a:rPr lang="en-US" sz="1200">
                <a:solidFill>
                  <a:schemeClr val="bg1"/>
                </a:solidFill>
              </a:rPr>
              <a:t>r15,</a:t>
            </a:r>
            <a:br>
              <a:rPr lang="en-US" sz="1200">
                <a:solidFill>
                  <a:schemeClr val="bg1"/>
                </a:solidFill>
              </a:rPr>
            </a:br>
            <a:r>
              <a:rPr lang="en-US" sz="1200">
                <a:solidFill>
                  <a:schemeClr val="bg1"/>
                </a:solidFill>
              </a:rPr>
              <a:t>and</a:t>
            </a:r>
            <a:br>
              <a:rPr lang="en-US" sz="1200">
                <a:solidFill>
                  <a:schemeClr val="bg1"/>
                </a:solidFill>
              </a:rPr>
            </a:br>
            <a:r>
              <a:rPr lang="en-US" sz="1200">
                <a:solidFill>
                  <a:schemeClr val="bg1"/>
                </a:solidFill>
              </a:rPr>
              <a:t>cpsr</a:t>
            </a:r>
          </a:p>
        </p:txBody>
      </p:sp>
      <p:sp>
        <p:nvSpPr>
          <p:cNvPr id="219181" name="Rectangle 45"/>
          <p:cNvSpPr>
            <a:spLocks noChangeArrowheads="1"/>
          </p:cNvSpPr>
          <p:nvPr/>
        </p:nvSpPr>
        <p:spPr bwMode="gray">
          <a:xfrm>
            <a:off x="5257800" y="4495800"/>
            <a:ext cx="838200" cy="228600"/>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r13 (sp)</a:t>
            </a:r>
            <a:endParaRPr lang="en-US" sz="1300" b="0">
              <a:solidFill>
                <a:schemeClr val="bg1"/>
              </a:solidFill>
              <a:latin typeface="Helvetica" pitchFamily="34" charset="0"/>
            </a:endParaRPr>
          </a:p>
        </p:txBody>
      </p:sp>
      <p:sp>
        <p:nvSpPr>
          <p:cNvPr id="219182" name="Rectangle 46"/>
          <p:cNvSpPr>
            <a:spLocks noChangeArrowheads="1"/>
          </p:cNvSpPr>
          <p:nvPr/>
        </p:nvSpPr>
        <p:spPr bwMode="gray">
          <a:xfrm>
            <a:off x="5257800" y="4724400"/>
            <a:ext cx="838200" cy="228600"/>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r14 (lr)</a:t>
            </a:r>
            <a:endParaRPr lang="en-US" sz="1300" b="0">
              <a:solidFill>
                <a:schemeClr val="bg1"/>
              </a:solidFill>
              <a:latin typeface="Helvetica" pitchFamily="34" charset="0"/>
            </a:endParaRPr>
          </a:p>
        </p:txBody>
      </p:sp>
      <p:sp>
        <p:nvSpPr>
          <p:cNvPr id="219183" name="Rectangle 47"/>
          <p:cNvSpPr>
            <a:spLocks noChangeArrowheads="1"/>
          </p:cNvSpPr>
          <p:nvPr/>
        </p:nvSpPr>
        <p:spPr bwMode="gray">
          <a:xfrm>
            <a:off x="5257800" y="5562600"/>
            <a:ext cx="838200" cy="228600"/>
          </a:xfrm>
          <a:prstGeom prst="rect">
            <a:avLst/>
          </a:prstGeom>
          <a:solidFill>
            <a:schemeClr val="accent1"/>
          </a:solidFill>
          <a:ln w="12700">
            <a:solidFill>
              <a:schemeClr val="tx1"/>
            </a:solidFill>
            <a:miter lim="800000"/>
            <a:headEnd/>
            <a:tailEnd/>
          </a:ln>
          <a:effectLst/>
        </p:spPr>
        <p:txBody>
          <a:bodyPr wrap="none" lIns="73025" tIns="36512" rIns="73025" bIns="36512" anchor="ctr"/>
          <a:lstStyle/>
          <a:p>
            <a:pPr algn="ctr" defTabSz="487363"/>
            <a:r>
              <a:rPr lang="en-US" sz="1200">
                <a:solidFill>
                  <a:schemeClr val="bg1"/>
                </a:solidFill>
              </a:rPr>
              <a:t>spsr</a:t>
            </a:r>
          </a:p>
        </p:txBody>
      </p:sp>
      <p:sp>
        <p:nvSpPr>
          <p:cNvPr id="219184" name="Rectangle 48"/>
          <p:cNvSpPr>
            <a:spLocks noChangeArrowheads="1"/>
          </p:cNvSpPr>
          <p:nvPr/>
        </p:nvSpPr>
        <p:spPr bwMode="gray">
          <a:xfrm>
            <a:off x="5181600" y="1066800"/>
            <a:ext cx="9144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Undef</a:t>
            </a:r>
            <a:endParaRPr lang="en-US" sz="2000">
              <a:solidFill>
                <a:schemeClr val="hlink"/>
              </a:solidFill>
              <a:latin typeface="Times New Roman" pitchFamily="18" charset="0"/>
            </a:endParaRPr>
          </a:p>
        </p:txBody>
      </p:sp>
      <p:sp>
        <p:nvSpPr>
          <p:cNvPr id="219185" name="Rectangle 49"/>
          <p:cNvSpPr>
            <a:spLocks noChangeArrowheads="1"/>
          </p:cNvSpPr>
          <p:nvPr/>
        </p:nvSpPr>
        <p:spPr bwMode="gray">
          <a:xfrm>
            <a:off x="5257800" y="4953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86" name="Rectangle 50"/>
          <p:cNvSpPr>
            <a:spLocks noChangeArrowheads="1"/>
          </p:cNvSpPr>
          <p:nvPr/>
        </p:nvSpPr>
        <p:spPr bwMode="gray">
          <a:xfrm>
            <a:off x="5257800" y="5334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87" name="Rectangle 51"/>
          <p:cNvSpPr>
            <a:spLocks noChangeArrowheads="1"/>
          </p:cNvSpPr>
          <p:nvPr/>
        </p:nvSpPr>
        <p:spPr bwMode="gray">
          <a:xfrm>
            <a:off x="5257800" y="1524000"/>
            <a:ext cx="838200" cy="2971800"/>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User</a:t>
            </a:r>
            <a:br>
              <a:rPr lang="en-US" sz="1200">
                <a:solidFill>
                  <a:schemeClr val="bg1"/>
                </a:solidFill>
              </a:rPr>
            </a:br>
            <a:r>
              <a:rPr lang="en-US" sz="1200">
                <a:solidFill>
                  <a:schemeClr val="bg1"/>
                </a:solidFill>
              </a:rPr>
              <a:t>mode</a:t>
            </a:r>
            <a:br>
              <a:rPr lang="en-US" sz="1200">
                <a:solidFill>
                  <a:schemeClr val="bg1"/>
                </a:solidFill>
              </a:rPr>
            </a:br>
            <a:r>
              <a:rPr lang="en-US" sz="1200">
                <a:solidFill>
                  <a:schemeClr val="bg1"/>
                </a:solidFill>
              </a:rPr>
              <a:t>r0-r12,</a:t>
            </a:r>
            <a:br>
              <a:rPr lang="en-US" sz="1200">
                <a:solidFill>
                  <a:schemeClr val="bg1"/>
                </a:solidFill>
              </a:rPr>
            </a:br>
            <a:r>
              <a:rPr lang="en-US" sz="1200">
                <a:solidFill>
                  <a:schemeClr val="bg1"/>
                </a:solidFill>
              </a:rPr>
              <a:t>r15,</a:t>
            </a:r>
            <a:br>
              <a:rPr lang="en-US" sz="1200">
                <a:solidFill>
                  <a:schemeClr val="bg1"/>
                </a:solidFill>
              </a:rPr>
            </a:br>
            <a:r>
              <a:rPr lang="en-US" sz="1200">
                <a:solidFill>
                  <a:schemeClr val="bg1"/>
                </a:solidFill>
              </a:rPr>
              <a:t>and</a:t>
            </a:r>
            <a:br>
              <a:rPr lang="en-US" sz="1200">
                <a:solidFill>
                  <a:schemeClr val="bg1"/>
                </a:solidFill>
              </a:rPr>
            </a:br>
            <a:r>
              <a:rPr lang="en-US" sz="1200">
                <a:solidFill>
                  <a:schemeClr val="bg1"/>
                </a:solidFill>
              </a:rPr>
              <a:t>cpsr</a:t>
            </a:r>
          </a:p>
        </p:txBody>
      </p:sp>
      <p:sp>
        <p:nvSpPr>
          <p:cNvPr id="219189" name="Rectangle 53"/>
          <p:cNvSpPr>
            <a:spLocks noChangeArrowheads="1"/>
          </p:cNvSpPr>
          <p:nvPr/>
        </p:nvSpPr>
        <p:spPr bwMode="gray">
          <a:xfrm>
            <a:off x="4114800" y="4495800"/>
            <a:ext cx="838200" cy="228600"/>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r13 (sp)</a:t>
            </a:r>
          </a:p>
        </p:txBody>
      </p:sp>
      <p:sp>
        <p:nvSpPr>
          <p:cNvPr id="219190" name="Rectangle 54"/>
          <p:cNvSpPr>
            <a:spLocks noChangeArrowheads="1"/>
          </p:cNvSpPr>
          <p:nvPr/>
        </p:nvSpPr>
        <p:spPr bwMode="gray">
          <a:xfrm>
            <a:off x="4114800" y="4724400"/>
            <a:ext cx="838200" cy="228600"/>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r14 (lr)</a:t>
            </a:r>
          </a:p>
        </p:txBody>
      </p:sp>
      <p:sp>
        <p:nvSpPr>
          <p:cNvPr id="219191" name="Rectangle 55"/>
          <p:cNvSpPr>
            <a:spLocks noChangeArrowheads="1"/>
          </p:cNvSpPr>
          <p:nvPr/>
        </p:nvSpPr>
        <p:spPr bwMode="gray">
          <a:xfrm>
            <a:off x="4114800" y="5562600"/>
            <a:ext cx="838200" cy="228600"/>
          </a:xfrm>
          <a:prstGeom prst="rect">
            <a:avLst/>
          </a:prstGeom>
          <a:solidFill>
            <a:schemeClr val="accent2"/>
          </a:solidFill>
          <a:ln w="12700">
            <a:solidFill>
              <a:schemeClr val="tx1"/>
            </a:solidFill>
            <a:miter lim="800000"/>
            <a:headEnd/>
            <a:tailEnd/>
          </a:ln>
          <a:effectLst/>
        </p:spPr>
        <p:txBody>
          <a:bodyPr wrap="none" anchor="ctr"/>
          <a:lstStyle/>
          <a:p>
            <a:pPr algn="ctr"/>
            <a:r>
              <a:rPr lang="en-US" sz="1200">
                <a:solidFill>
                  <a:schemeClr val="bg1"/>
                </a:solidFill>
              </a:rPr>
              <a:t>spsr</a:t>
            </a:r>
          </a:p>
        </p:txBody>
      </p:sp>
      <p:sp>
        <p:nvSpPr>
          <p:cNvPr id="219192" name="Rectangle 56"/>
          <p:cNvSpPr>
            <a:spLocks noChangeArrowheads="1"/>
          </p:cNvSpPr>
          <p:nvPr/>
        </p:nvSpPr>
        <p:spPr bwMode="gray">
          <a:xfrm>
            <a:off x="4038600" y="1066800"/>
            <a:ext cx="8382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SVC</a:t>
            </a:r>
            <a:endParaRPr lang="en-US" sz="2000">
              <a:solidFill>
                <a:schemeClr val="hlink"/>
              </a:solidFill>
              <a:latin typeface="Arial" pitchFamily="34" charset="0"/>
            </a:endParaRPr>
          </a:p>
        </p:txBody>
      </p:sp>
      <p:sp>
        <p:nvSpPr>
          <p:cNvPr id="219193" name="Rectangle 57"/>
          <p:cNvSpPr>
            <a:spLocks noChangeArrowheads="1"/>
          </p:cNvSpPr>
          <p:nvPr/>
        </p:nvSpPr>
        <p:spPr bwMode="gray">
          <a:xfrm>
            <a:off x="4114800" y="4953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94" name="Rectangle 58"/>
          <p:cNvSpPr>
            <a:spLocks noChangeArrowheads="1"/>
          </p:cNvSpPr>
          <p:nvPr/>
        </p:nvSpPr>
        <p:spPr bwMode="gray">
          <a:xfrm>
            <a:off x="4114800" y="5334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195" name="Rectangle 59"/>
          <p:cNvSpPr>
            <a:spLocks noChangeArrowheads="1"/>
          </p:cNvSpPr>
          <p:nvPr/>
        </p:nvSpPr>
        <p:spPr bwMode="gray">
          <a:xfrm>
            <a:off x="4114800" y="1524000"/>
            <a:ext cx="838200" cy="2971800"/>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User</a:t>
            </a:r>
            <a:br>
              <a:rPr lang="en-US" sz="1200">
                <a:solidFill>
                  <a:schemeClr val="bg1"/>
                </a:solidFill>
              </a:rPr>
            </a:br>
            <a:r>
              <a:rPr lang="en-US" sz="1200">
                <a:solidFill>
                  <a:schemeClr val="bg1"/>
                </a:solidFill>
              </a:rPr>
              <a:t>mode</a:t>
            </a:r>
            <a:br>
              <a:rPr lang="en-US" sz="1200">
                <a:solidFill>
                  <a:schemeClr val="bg1"/>
                </a:solidFill>
              </a:rPr>
            </a:br>
            <a:r>
              <a:rPr lang="en-US" sz="1200">
                <a:solidFill>
                  <a:schemeClr val="bg1"/>
                </a:solidFill>
              </a:rPr>
              <a:t>r0-r12,</a:t>
            </a:r>
            <a:br>
              <a:rPr lang="en-US" sz="1200">
                <a:solidFill>
                  <a:schemeClr val="bg1"/>
                </a:solidFill>
              </a:rPr>
            </a:br>
            <a:r>
              <a:rPr lang="en-US" sz="1200">
                <a:solidFill>
                  <a:schemeClr val="bg1"/>
                </a:solidFill>
              </a:rPr>
              <a:t>r15,</a:t>
            </a:r>
            <a:br>
              <a:rPr lang="en-US" sz="1200">
                <a:solidFill>
                  <a:schemeClr val="bg1"/>
                </a:solidFill>
              </a:rPr>
            </a:br>
            <a:r>
              <a:rPr lang="en-US" sz="1200">
                <a:solidFill>
                  <a:schemeClr val="bg1"/>
                </a:solidFill>
              </a:rPr>
              <a:t>and</a:t>
            </a:r>
            <a:br>
              <a:rPr lang="en-US" sz="1200">
                <a:solidFill>
                  <a:schemeClr val="bg1"/>
                </a:solidFill>
              </a:rPr>
            </a:br>
            <a:r>
              <a:rPr lang="en-US" sz="1200">
                <a:solidFill>
                  <a:schemeClr val="bg1"/>
                </a:solidFill>
              </a:rPr>
              <a:t>cpsr</a:t>
            </a:r>
          </a:p>
        </p:txBody>
      </p:sp>
      <p:sp>
        <p:nvSpPr>
          <p:cNvPr id="219197" name="Rectangle 61"/>
          <p:cNvSpPr>
            <a:spLocks noChangeArrowheads="1"/>
          </p:cNvSpPr>
          <p:nvPr/>
        </p:nvSpPr>
        <p:spPr bwMode="gray">
          <a:xfrm>
            <a:off x="6477000" y="4495800"/>
            <a:ext cx="838200" cy="228600"/>
          </a:xfrm>
          <a:prstGeom prst="rect">
            <a:avLst/>
          </a:prstGeom>
          <a:solidFill>
            <a:srgbClr val="DDDDDD"/>
          </a:solidFill>
          <a:ln w="12700">
            <a:solidFill>
              <a:schemeClr val="tx1"/>
            </a:solidFill>
            <a:miter lim="800000"/>
            <a:headEnd/>
            <a:tailEnd/>
          </a:ln>
          <a:effectLst/>
        </p:spPr>
        <p:txBody>
          <a:bodyPr wrap="none" lIns="73025" tIns="36512" rIns="73025" bIns="36512" anchor="ctr"/>
          <a:lstStyle/>
          <a:p>
            <a:pPr algn="ctr" defTabSz="487363"/>
            <a:r>
              <a:rPr lang="en-US" sz="1200"/>
              <a:t>r13 (sp)</a:t>
            </a:r>
          </a:p>
        </p:txBody>
      </p:sp>
      <p:sp>
        <p:nvSpPr>
          <p:cNvPr id="219198" name="Rectangle 62"/>
          <p:cNvSpPr>
            <a:spLocks noChangeArrowheads="1"/>
          </p:cNvSpPr>
          <p:nvPr/>
        </p:nvSpPr>
        <p:spPr bwMode="gray">
          <a:xfrm>
            <a:off x="6477000" y="4724400"/>
            <a:ext cx="838200" cy="228600"/>
          </a:xfrm>
          <a:prstGeom prst="rect">
            <a:avLst/>
          </a:prstGeom>
          <a:solidFill>
            <a:srgbClr val="DDDDDD"/>
          </a:solidFill>
          <a:ln w="12700">
            <a:solidFill>
              <a:schemeClr val="tx1"/>
            </a:solidFill>
            <a:miter lim="800000"/>
            <a:headEnd/>
            <a:tailEnd/>
          </a:ln>
          <a:effectLst/>
        </p:spPr>
        <p:txBody>
          <a:bodyPr wrap="none" lIns="73025" tIns="36512" rIns="73025" bIns="36512" anchor="ctr"/>
          <a:lstStyle/>
          <a:p>
            <a:pPr algn="ctr" defTabSz="487363"/>
            <a:r>
              <a:rPr lang="en-US" sz="1200"/>
              <a:t>r14 (lr)</a:t>
            </a:r>
          </a:p>
        </p:txBody>
      </p:sp>
      <p:sp>
        <p:nvSpPr>
          <p:cNvPr id="219199" name="Rectangle 63"/>
          <p:cNvSpPr>
            <a:spLocks noChangeArrowheads="1"/>
          </p:cNvSpPr>
          <p:nvPr/>
        </p:nvSpPr>
        <p:spPr bwMode="gray">
          <a:xfrm>
            <a:off x="6477000" y="5562600"/>
            <a:ext cx="838200" cy="228600"/>
          </a:xfrm>
          <a:prstGeom prst="rect">
            <a:avLst/>
          </a:prstGeom>
          <a:solidFill>
            <a:srgbClr val="DDDDDD"/>
          </a:solidFill>
          <a:ln w="12700">
            <a:solidFill>
              <a:schemeClr val="tx1"/>
            </a:solidFill>
            <a:miter lim="800000"/>
            <a:headEnd/>
            <a:tailEnd/>
          </a:ln>
          <a:effectLst/>
        </p:spPr>
        <p:txBody>
          <a:bodyPr wrap="none" lIns="73025" tIns="36512" rIns="73025" bIns="36512" anchor="ctr"/>
          <a:lstStyle/>
          <a:p>
            <a:pPr algn="ctr" defTabSz="487363"/>
            <a:r>
              <a:rPr lang="en-US" sz="1200"/>
              <a:t>spsr</a:t>
            </a:r>
          </a:p>
        </p:txBody>
      </p:sp>
      <p:sp>
        <p:nvSpPr>
          <p:cNvPr id="219200" name="Rectangle 64"/>
          <p:cNvSpPr>
            <a:spLocks noChangeArrowheads="1"/>
          </p:cNvSpPr>
          <p:nvPr/>
        </p:nvSpPr>
        <p:spPr bwMode="gray">
          <a:xfrm>
            <a:off x="6324600" y="1066800"/>
            <a:ext cx="914400" cy="339725"/>
          </a:xfrm>
          <a:prstGeom prst="rect">
            <a:avLst/>
          </a:prstGeom>
          <a:noFill/>
          <a:ln w="12700">
            <a:noFill/>
            <a:miter lim="800000"/>
            <a:headEnd/>
            <a:tailEnd/>
          </a:ln>
          <a:effectLst/>
        </p:spPr>
        <p:txBody>
          <a:bodyPr lIns="96838" tIns="47625" rIns="96838" bIns="47625" anchor="ctr">
            <a:spAutoFit/>
          </a:bodyPr>
          <a:lstStyle/>
          <a:p>
            <a:pPr algn="ctr"/>
            <a:r>
              <a:rPr lang="en-US" sz="1600">
                <a:latin typeface="Arial" pitchFamily="34" charset="0"/>
              </a:rPr>
              <a:t>Abort</a:t>
            </a:r>
            <a:endParaRPr lang="en-US" sz="2000">
              <a:solidFill>
                <a:schemeClr val="hlink"/>
              </a:solidFill>
              <a:latin typeface="Times New Roman" pitchFamily="18" charset="0"/>
            </a:endParaRPr>
          </a:p>
        </p:txBody>
      </p:sp>
      <p:sp>
        <p:nvSpPr>
          <p:cNvPr id="219201" name="Rectangle 65"/>
          <p:cNvSpPr>
            <a:spLocks noChangeArrowheads="1"/>
          </p:cNvSpPr>
          <p:nvPr/>
        </p:nvSpPr>
        <p:spPr bwMode="gray">
          <a:xfrm>
            <a:off x="6477000" y="4953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202" name="Rectangle 66"/>
          <p:cNvSpPr>
            <a:spLocks noChangeArrowheads="1"/>
          </p:cNvSpPr>
          <p:nvPr/>
        </p:nvSpPr>
        <p:spPr bwMode="gray">
          <a:xfrm>
            <a:off x="6477000" y="5334000"/>
            <a:ext cx="838200" cy="228600"/>
          </a:xfrm>
          <a:prstGeom prst="rect">
            <a:avLst/>
          </a:prstGeom>
          <a:solidFill>
            <a:schemeClr val="tx2"/>
          </a:solidFill>
          <a:ln w="12700">
            <a:solidFill>
              <a:schemeClr val="tx1"/>
            </a:solidFill>
            <a:miter lim="800000"/>
            <a:headEnd/>
            <a:tailEnd/>
          </a:ln>
          <a:effectLst/>
        </p:spPr>
        <p:txBody>
          <a:bodyPr wrap="none" anchor="ctr"/>
          <a:lstStyle/>
          <a:p>
            <a:pPr algn="ctr"/>
            <a:endParaRPr lang="en-GB" sz="1200">
              <a:solidFill>
                <a:schemeClr val="bg1"/>
              </a:solidFill>
            </a:endParaRPr>
          </a:p>
        </p:txBody>
      </p:sp>
      <p:sp>
        <p:nvSpPr>
          <p:cNvPr id="219203" name="Rectangle 67"/>
          <p:cNvSpPr>
            <a:spLocks noChangeArrowheads="1"/>
          </p:cNvSpPr>
          <p:nvPr/>
        </p:nvSpPr>
        <p:spPr bwMode="gray">
          <a:xfrm>
            <a:off x="6477000" y="1524000"/>
            <a:ext cx="838200" cy="2971800"/>
          </a:xfrm>
          <a:prstGeom prst="rect">
            <a:avLst/>
          </a:prstGeom>
          <a:solidFill>
            <a:schemeClr val="tx2"/>
          </a:solidFill>
          <a:ln w="12700">
            <a:solidFill>
              <a:schemeClr val="tx1"/>
            </a:solidFill>
            <a:miter lim="800000"/>
            <a:headEnd/>
            <a:tailEnd/>
          </a:ln>
          <a:effectLst/>
        </p:spPr>
        <p:txBody>
          <a:bodyPr wrap="none" anchor="ctr"/>
          <a:lstStyle/>
          <a:p>
            <a:pPr algn="ctr"/>
            <a:r>
              <a:rPr lang="en-US" sz="1200">
                <a:solidFill>
                  <a:schemeClr val="bg1"/>
                </a:solidFill>
              </a:rPr>
              <a:t>User</a:t>
            </a:r>
            <a:br>
              <a:rPr lang="en-US" sz="1200">
                <a:solidFill>
                  <a:schemeClr val="bg1"/>
                </a:solidFill>
              </a:rPr>
            </a:br>
            <a:r>
              <a:rPr lang="en-US" sz="1200">
                <a:solidFill>
                  <a:schemeClr val="bg1"/>
                </a:solidFill>
              </a:rPr>
              <a:t>mode</a:t>
            </a:r>
            <a:br>
              <a:rPr lang="en-US" sz="1200">
                <a:solidFill>
                  <a:schemeClr val="bg1"/>
                </a:solidFill>
              </a:rPr>
            </a:br>
            <a:r>
              <a:rPr lang="en-US" sz="1200">
                <a:solidFill>
                  <a:schemeClr val="bg1"/>
                </a:solidFill>
              </a:rPr>
              <a:t>r0-r12,</a:t>
            </a:r>
            <a:br>
              <a:rPr lang="en-US" sz="1200">
                <a:solidFill>
                  <a:schemeClr val="bg1"/>
                </a:solidFill>
              </a:rPr>
            </a:br>
            <a:r>
              <a:rPr lang="en-US" sz="1200">
                <a:solidFill>
                  <a:schemeClr val="bg1"/>
                </a:solidFill>
              </a:rPr>
              <a:t>r15,</a:t>
            </a:r>
            <a:br>
              <a:rPr lang="en-US" sz="1200">
                <a:solidFill>
                  <a:schemeClr val="bg1"/>
                </a:solidFill>
              </a:rPr>
            </a:br>
            <a:r>
              <a:rPr lang="en-US" sz="1200">
                <a:solidFill>
                  <a:schemeClr val="bg1"/>
                </a:solidFill>
              </a:rPr>
              <a:t>and</a:t>
            </a:r>
            <a:br>
              <a:rPr lang="en-US" sz="1200">
                <a:solidFill>
                  <a:schemeClr val="bg1"/>
                </a:solidFill>
              </a:rPr>
            </a:br>
            <a:r>
              <a:rPr lang="en-US" sz="1200">
                <a:solidFill>
                  <a:schemeClr val="bg1"/>
                </a:solidFill>
              </a:rPr>
              <a:t>cpsr</a:t>
            </a:r>
          </a:p>
        </p:txBody>
      </p:sp>
      <p:sp>
        <p:nvSpPr>
          <p:cNvPr id="219204" name="Rectangle 68"/>
          <p:cNvSpPr>
            <a:spLocks noChangeArrowheads="1"/>
          </p:cNvSpPr>
          <p:nvPr/>
        </p:nvSpPr>
        <p:spPr bwMode="gray">
          <a:xfrm>
            <a:off x="7696200" y="2514600"/>
            <a:ext cx="1620957" cy="646331"/>
          </a:xfrm>
          <a:prstGeom prst="rect">
            <a:avLst/>
          </a:prstGeom>
          <a:noFill/>
          <a:ln w="12700">
            <a:noFill/>
            <a:miter lim="800000"/>
            <a:headEnd type="none" w="sm" len="sm"/>
            <a:tailEnd type="none" w="sm" len="sm"/>
          </a:ln>
          <a:effectLst/>
        </p:spPr>
        <p:txBody>
          <a:bodyPr wrap="none">
            <a:spAutoFit/>
          </a:bodyPr>
          <a:lstStyle/>
          <a:p>
            <a:r>
              <a:rPr lang="en-US" dirty="0">
                <a:solidFill>
                  <a:srgbClr val="FF0000"/>
                </a:solidFill>
                <a:latin typeface="Helvetica-Narrow" pitchFamily="34" charset="0"/>
              </a:rPr>
              <a:t>Thumb state</a:t>
            </a:r>
          </a:p>
          <a:p>
            <a:r>
              <a:rPr lang="en-US" dirty="0">
                <a:solidFill>
                  <a:srgbClr val="FF0000"/>
                </a:solidFill>
                <a:latin typeface="Helvetica-Narrow" pitchFamily="34" charset="0"/>
              </a:rPr>
              <a:t>Low  registers</a:t>
            </a:r>
          </a:p>
        </p:txBody>
      </p:sp>
      <p:sp>
        <p:nvSpPr>
          <p:cNvPr id="219205" name="Rectangle 69"/>
          <p:cNvSpPr>
            <a:spLocks noChangeArrowheads="1"/>
          </p:cNvSpPr>
          <p:nvPr/>
        </p:nvSpPr>
        <p:spPr bwMode="gray">
          <a:xfrm>
            <a:off x="7696200" y="3733800"/>
            <a:ext cx="1608133" cy="646331"/>
          </a:xfrm>
          <a:prstGeom prst="rect">
            <a:avLst/>
          </a:prstGeom>
          <a:noFill/>
          <a:ln w="12700">
            <a:noFill/>
            <a:miter lim="800000"/>
            <a:headEnd type="none" w="sm" len="sm"/>
            <a:tailEnd type="none" w="sm" len="sm"/>
          </a:ln>
          <a:effectLst/>
        </p:spPr>
        <p:txBody>
          <a:bodyPr wrap="none">
            <a:spAutoFit/>
          </a:bodyPr>
          <a:lstStyle/>
          <a:p>
            <a:r>
              <a:rPr lang="en-US" dirty="0">
                <a:solidFill>
                  <a:srgbClr val="FF0000"/>
                </a:solidFill>
                <a:latin typeface="Helvetica-Narrow" pitchFamily="34" charset="0"/>
              </a:rPr>
              <a:t>Thumb state</a:t>
            </a:r>
          </a:p>
          <a:p>
            <a:r>
              <a:rPr lang="en-US" dirty="0">
                <a:solidFill>
                  <a:srgbClr val="FF0000"/>
                </a:solidFill>
                <a:latin typeface="Helvetica-Narrow" pitchFamily="34" charset="0"/>
              </a:rPr>
              <a:t>High registers</a:t>
            </a:r>
          </a:p>
        </p:txBody>
      </p:sp>
      <p:sp>
        <p:nvSpPr>
          <p:cNvPr id="219206" name="Rectangle 70"/>
          <p:cNvSpPr>
            <a:spLocks noChangeArrowheads="1"/>
          </p:cNvSpPr>
          <p:nvPr/>
        </p:nvSpPr>
        <p:spPr bwMode="gray">
          <a:xfrm>
            <a:off x="457200" y="5943600"/>
            <a:ext cx="6934200" cy="339725"/>
          </a:xfrm>
          <a:prstGeom prst="rect">
            <a:avLst/>
          </a:prstGeom>
          <a:noFill/>
          <a:ln w="12700">
            <a:noFill/>
            <a:miter lim="800000"/>
            <a:headEnd/>
            <a:tailEnd/>
          </a:ln>
          <a:effectLst/>
        </p:spPr>
        <p:txBody>
          <a:bodyPr lIns="96838" tIns="47625" rIns="96838" bIns="47625" anchor="ctr">
            <a:spAutoFit/>
          </a:bodyPr>
          <a:lstStyle/>
          <a:p>
            <a:r>
              <a:rPr lang="en-US" sz="1600">
                <a:latin typeface="Arial" pitchFamily="34" charset="0"/>
              </a:rPr>
              <a:t>Note: System mode uses the User mode register set </a:t>
            </a:r>
            <a:endParaRPr lang="en-US" sz="1600">
              <a:solidFill>
                <a:schemeClr val="hlink"/>
              </a:solidFill>
              <a:latin typeface="Arial" pitchFamily="3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r>
              <a:rPr lang="en-US"/>
              <a:t>The Registers</a:t>
            </a:r>
          </a:p>
        </p:txBody>
      </p:sp>
      <p:sp>
        <p:nvSpPr>
          <p:cNvPr id="105477" name="Rectangle 5"/>
          <p:cNvSpPr>
            <a:spLocks noGrp="1" noChangeArrowheads="1"/>
          </p:cNvSpPr>
          <p:nvPr>
            <p:ph idx="1"/>
          </p:nvPr>
        </p:nvSpPr>
        <p:spPr/>
        <p:txBody>
          <a:bodyPr>
            <a:normAutofit fontScale="62500" lnSpcReduction="20000"/>
          </a:bodyPr>
          <a:lstStyle/>
          <a:p>
            <a:r>
              <a:rPr lang="en-US"/>
              <a:t>ARM has 37 registers all of which are 32-bits long.</a:t>
            </a:r>
          </a:p>
          <a:p>
            <a:pPr lvl="1"/>
            <a:r>
              <a:rPr lang="en-US"/>
              <a:t>1 dedicated program counter</a:t>
            </a:r>
          </a:p>
          <a:p>
            <a:pPr lvl="1"/>
            <a:r>
              <a:rPr lang="en-US"/>
              <a:t>1 dedicated current program status register</a:t>
            </a:r>
          </a:p>
          <a:p>
            <a:pPr lvl="1"/>
            <a:r>
              <a:rPr lang="en-US"/>
              <a:t>5 dedicated saved program status registers</a:t>
            </a:r>
          </a:p>
          <a:p>
            <a:pPr lvl="1"/>
            <a:r>
              <a:rPr lang="en-US"/>
              <a:t>30 general purpose registers</a:t>
            </a:r>
          </a:p>
          <a:p>
            <a:pPr lvl="1"/>
            <a:endParaRPr lang="en-US"/>
          </a:p>
          <a:p>
            <a:r>
              <a:rPr lang="en-US"/>
              <a:t>The current processor mode governs which of several banks is accessible. Each mode can access </a:t>
            </a:r>
          </a:p>
          <a:p>
            <a:pPr lvl="1"/>
            <a:r>
              <a:rPr lang="en-US"/>
              <a:t>a particular set of </a:t>
            </a:r>
            <a:r>
              <a:rPr lang="en-US">
                <a:solidFill>
                  <a:schemeClr val="bg2"/>
                </a:solidFill>
              </a:rPr>
              <a:t>r0-r12</a:t>
            </a:r>
            <a:r>
              <a:rPr lang="en-US"/>
              <a:t> registers</a:t>
            </a:r>
          </a:p>
          <a:p>
            <a:pPr lvl="1"/>
            <a:r>
              <a:rPr lang="en-US"/>
              <a:t>a particular </a:t>
            </a:r>
            <a:r>
              <a:rPr lang="en-US">
                <a:solidFill>
                  <a:schemeClr val="bg2"/>
                </a:solidFill>
              </a:rPr>
              <a:t>r13</a:t>
            </a:r>
            <a:r>
              <a:rPr lang="en-US"/>
              <a:t> (the stack pointer, </a:t>
            </a:r>
            <a:r>
              <a:rPr lang="en-US">
                <a:solidFill>
                  <a:schemeClr val="bg2"/>
                </a:solidFill>
              </a:rPr>
              <a:t>sp</a:t>
            </a:r>
            <a:r>
              <a:rPr lang="en-US"/>
              <a:t>) and </a:t>
            </a:r>
            <a:r>
              <a:rPr lang="en-US">
                <a:solidFill>
                  <a:schemeClr val="bg2"/>
                </a:solidFill>
              </a:rPr>
              <a:t>r14</a:t>
            </a:r>
            <a:r>
              <a:rPr lang="en-US"/>
              <a:t> (the link register,</a:t>
            </a:r>
            <a:r>
              <a:rPr lang="en-US">
                <a:solidFill>
                  <a:schemeClr val="bg2"/>
                </a:solidFill>
              </a:rPr>
              <a:t> lr</a:t>
            </a:r>
            <a:r>
              <a:rPr lang="en-US"/>
              <a:t>)</a:t>
            </a:r>
          </a:p>
          <a:p>
            <a:pPr lvl="1"/>
            <a:r>
              <a:rPr lang="en-US"/>
              <a:t>the program counter,</a:t>
            </a:r>
            <a:r>
              <a:rPr lang="en-US">
                <a:solidFill>
                  <a:schemeClr val="bg2"/>
                </a:solidFill>
              </a:rPr>
              <a:t> r15 </a:t>
            </a:r>
            <a:r>
              <a:rPr lang="en-US"/>
              <a:t>(</a:t>
            </a:r>
            <a:r>
              <a:rPr lang="en-US">
                <a:solidFill>
                  <a:schemeClr val="bg2"/>
                </a:solidFill>
              </a:rPr>
              <a:t>pc</a:t>
            </a:r>
            <a:r>
              <a:rPr lang="en-US"/>
              <a:t>)</a:t>
            </a:r>
          </a:p>
          <a:p>
            <a:pPr lvl="1"/>
            <a:r>
              <a:rPr lang="en-US"/>
              <a:t>the current program status register, </a:t>
            </a:r>
            <a:r>
              <a:rPr lang="en-US">
                <a:solidFill>
                  <a:schemeClr val="bg2"/>
                </a:solidFill>
              </a:rPr>
              <a:t>cpsr</a:t>
            </a:r>
          </a:p>
          <a:p>
            <a:pPr lvl="1"/>
            <a:endParaRPr lang="en-US"/>
          </a:p>
          <a:p>
            <a:pPr>
              <a:buFont typeface="Wingdings" pitchFamily="2" charset="2"/>
              <a:buNone/>
            </a:pPr>
            <a:r>
              <a:rPr lang="en-US"/>
              <a:t>	Privileged modes (except System) can also access</a:t>
            </a:r>
          </a:p>
          <a:p>
            <a:pPr lvl="1"/>
            <a:r>
              <a:rPr lang="en-US"/>
              <a:t>a particular </a:t>
            </a:r>
            <a:r>
              <a:rPr lang="en-US">
                <a:solidFill>
                  <a:schemeClr val="bg2"/>
                </a:solidFill>
              </a:rPr>
              <a:t>spsr</a:t>
            </a:r>
            <a:r>
              <a:rPr lang="en-US"/>
              <a:t> (saved program status register)</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075"/>
          <p:cNvSpPr>
            <a:spLocks noGrp="1" noChangeArrowheads="1"/>
          </p:cNvSpPr>
          <p:nvPr>
            <p:ph type="title"/>
          </p:nvPr>
        </p:nvSpPr>
        <p:spPr/>
        <p:txBody>
          <a:bodyPr/>
          <a:lstStyle/>
          <a:p>
            <a:r>
              <a:rPr lang="en-US"/>
              <a:t>Program Status Registers</a:t>
            </a:r>
          </a:p>
        </p:txBody>
      </p:sp>
      <p:sp>
        <p:nvSpPr>
          <p:cNvPr id="254980" name="Rectangle 3076"/>
          <p:cNvSpPr>
            <a:spLocks noGrp="1" noChangeArrowheads="1"/>
          </p:cNvSpPr>
          <p:nvPr>
            <p:ph sz="half" idx="1"/>
          </p:nvPr>
        </p:nvSpPr>
        <p:spPr>
          <a:xfrm>
            <a:off x="361950" y="2133600"/>
            <a:ext cx="4391025" cy="4143375"/>
          </a:xfrm>
        </p:spPr>
        <p:txBody>
          <a:bodyPr anchor="t" anchorCtr="1"/>
          <a:lstStyle/>
          <a:p>
            <a:r>
              <a:rPr lang="en-US" sz="1600"/>
              <a:t> Condition code flags</a:t>
            </a:r>
          </a:p>
          <a:p>
            <a:pPr marL="768350" lvl="1" indent="-234950"/>
            <a:r>
              <a:rPr lang="en-US" sz="1500"/>
              <a:t>N =</a:t>
            </a:r>
            <a:r>
              <a:rPr lang="en-US" sz="1500">
                <a:solidFill>
                  <a:schemeClr val="bg2"/>
                </a:solidFill>
              </a:rPr>
              <a:t> </a:t>
            </a:r>
            <a:r>
              <a:rPr lang="en-US" sz="1500" b="1">
                <a:solidFill>
                  <a:schemeClr val="bg2"/>
                </a:solidFill>
              </a:rPr>
              <a:t>N</a:t>
            </a:r>
            <a:r>
              <a:rPr lang="en-US" sz="1500"/>
              <a:t>egative result from ALU </a:t>
            </a:r>
          </a:p>
          <a:p>
            <a:pPr marL="768350" lvl="1" indent="-234950"/>
            <a:r>
              <a:rPr lang="en-US" sz="1500"/>
              <a:t>Z = </a:t>
            </a:r>
            <a:r>
              <a:rPr lang="en-US" sz="1500" b="1">
                <a:solidFill>
                  <a:schemeClr val="bg2"/>
                </a:solidFill>
              </a:rPr>
              <a:t>Z</a:t>
            </a:r>
            <a:r>
              <a:rPr lang="en-US" sz="1500"/>
              <a:t>ero result from ALU</a:t>
            </a:r>
          </a:p>
          <a:p>
            <a:pPr marL="768350" lvl="1" indent="-234950"/>
            <a:r>
              <a:rPr lang="en-US" sz="1500"/>
              <a:t>C = ALU operation </a:t>
            </a:r>
            <a:r>
              <a:rPr lang="en-US" sz="1500" b="1">
                <a:solidFill>
                  <a:schemeClr val="bg2"/>
                </a:solidFill>
              </a:rPr>
              <a:t>C</a:t>
            </a:r>
            <a:r>
              <a:rPr lang="en-US" sz="1500"/>
              <a:t>arried out</a:t>
            </a:r>
          </a:p>
          <a:p>
            <a:pPr marL="768350" lvl="1" indent="-234950"/>
            <a:r>
              <a:rPr lang="en-US" sz="1500"/>
              <a:t>V = ALU operation o</a:t>
            </a:r>
            <a:r>
              <a:rPr lang="en-US" sz="1500" b="1">
                <a:solidFill>
                  <a:schemeClr val="bg2"/>
                </a:solidFill>
              </a:rPr>
              <a:t>V</a:t>
            </a:r>
            <a:r>
              <a:rPr lang="en-US" sz="1500"/>
              <a:t>erflowed</a:t>
            </a:r>
          </a:p>
          <a:p>
            <a:endParaRPr lang="en-US" sz="1600"/>
          </a:p>
          <a:p>
            <a:r>
              <a:rPr lang="en-US" sz="1600">
                <a:solidFill>
                  <a:schemeClr val="folHlink"/>
                </a:solidFill>
              </a:rPr>
              <a:t>Sticky Overflow flag - Q flag</a:t>
            </a:r>
          </a:p>
          <a:p>
            <a:pPr marL="768350" lvl="1" indent="-234950"/>
            <a:r>
              <a:rPr lang="en-US" sz="1500"/>
              <a:t>Architecture 5TE/J only</a:t>
            </a:r>
          </a:p>
          <a:p>
            <a:pPr marL="768350" lvl="1" indent="-234950"/>
            <a:r>
              <a:rPr lang="en-US" sz="1500"/>
              <a:t>Indicates if saturation has occurred</a:t>
            </a:r>
          </a:p>
          <a:p>
            <a:endParaRPr lang="en-US" sz="1600"/>
          </a:p>
          <a:p>
            <a:r>
              <a:rPr lang="en-US" sz="1600">
                <a:solidFill>
                  <a:schemeClr val="folHlink"/>
                </a:solidFill>
              </a:rPr>
              <a:t>J bit</a:t>
            </a:r>
            <a:endParaRPr lang="en-US" sz="1600"/>
          </a:p>
          <a:p>
            <a:pPr marL="768350" lvl="1" indent="-234950"/>
            <a:r>
              <a:rPr lang="en-US" sz="1500"/>
              <a:t>Architecture 5TEJ only</a:t>
            </a:r>
          </a:p>
          <a:p>
            <a:pPr marL="768350" lvl="1" indent="-234950"/>
            <a:r>
              <a:rPr lang="en-US" sz="1500"/>
              <a:t>J = 1: Processor in Jazelle state</a:t>
            </a:r>
          </a:p>
          <a:p>
            <a:pPr marL="768350" lvl="1" indent="-234950"/>
            <a:endParaRPr lang="en-US" sz="1500"/>
          </a:p>
          <a:p>
            <a:pPr marL="768350" lvl="1" indent="-234950"/>
            <a:endParaRPr lang="en-US" sz="1500"/>
          </a:p>
        </p:txBody>
      </p:sp>
      <p:sp>
        <p:nvSpPr>
          <p:cNvPr id="254981" name="Rectangle 3077"/>
          <p:cNvSpPr>
            <a:spLocks noGrp="1" noChangeArrowheads="1"/>
          </p:cNvSpPr>
          <p:nvPr>
            <p:ph sz="half" idx="2"/>
          </p:nvPr>
        </p:nvSpPr>
        <p:spPr>
          <a:xfrm>
            <a:off x="4546600" y="2120900"/>
            <a:ext cx="4189413" cy="3659188"/>
          </a:xfrm>
        </p:spPr>
        <p:txBody>
          <a:bodyPr anchor="t" anchorCtr="1"/>
          <a:lstStyle/>
          <a:p>
            <a:r>
              <a:rPr lang="en-US" sz="1600"/>
              <a:t>Interrupt Disable bits.</a:t>
            </a:r>
          </a:p>
          <a:p>
            <a:pPr lvl="1"/>
            <a:r>
              <a:rPr lang="en-US" sz="1500"/>
              <a:t>I  = 1: Disables the IRQ.</a:t>
            </a:r>
          </a:p>
          <a:p>
            <a:pPr lvl="1"/>
            <a:r>
              <a:rPr lang="en-US" sz="1500"/>
              <a:t>F = 1: Disables the FIQ.</a:t>
            </a:r>
          </a:p>
          <a:p>
            <a:pPr lvl="1"/>
            <a:endParaRPr lang="en-US" sz="1500"/>
          </a:p>
          <a:p>
            <a:r>
              <a:rPr lang="en-US" sz="1600">
                <a:solidFill>
                  <a:schemeClr val="folHlink"/>
                </a:solidFill>
              </a:rPr>
              <a:t>T Bit</a:t>
            </a:r>
            <a:endParaRPr lang="en-US" sz="1600"/>
          </a:p>
          <a:p>
            <a:pPr lvl="1"/>
            <a:r>
              <a:rPr lang="en-US" sz="1500"/>
              <a:t>Architecture xT only</a:t>
            </a:r>
          </a:p>
          <a:p>
            <a:pPr lvl="1"/>
            <a:r>
              <a:rPr lang="en-US" sz="1500"/>
              <a:t>T = 0: Processor in ARM state</a:t>
            </a:r>
          </a:p>
          <a:p>
            <a:pPr lvl="1"/>
            <a:r>
              <a:rPr lang="en-US" sz="1500"/>
              <a:t>T = 1: Processor in Thumb state</a:t>
            </a:r>
          </a:p>
          <a:p>
            <a:endParaRPr lang="en-US" sz="1600"/>
          </a:p>
          <a:p>
            <a:r>
              <a:rPr lang="en-US" sz="1600"/>
              <a:t>Mode bits</a:t>
            </a:r>
          </a:p>
          <a:p>
            <a:pPr lvl="1"/>
            <a:r>
              <a:rPr lang="en-US" sz="1500"/>
              <a:t>Specify the processor mode</a:t>
            </a:r>
          </a:p>
        </p:txBody>
      </p:sp>
      <p:sp>
        <p:nvSpPr>
          <p:cNvPr id="254982" name="Rectangle 3078"/>
          <p:cNvSpPr>
            <a:spLocks noChangeArrowheads="1"/>
          </p:cNvSpPr>
          <p:nvPr/>
        </p:nvSpPr>
        <p:spPr bwMode="auto">
          <a:xfrm>
            <a:off x="533400" y="2590800"/>
            <a:ext cx="133350" cy="260350"/>
          </a:xfrm>
          <a:prstGeom prst="rect">
            <a:avLst/>
          </a:prstGeom>
          <a:noFill/>
          <a:ln w="9525">
            <a:noFill/>
            <a:miter lim="800000"/>
            <a:headEnd/>
            <a:tailEnd/>
          </a:ln>
          <a:effectLst/>
        </p:spPr>
        <p:txBody>
          <a:bodyPr wrap="none" lIns="66675" tIns="26988" rIns="66675" bIns="26988">
            <a:spAutoFit/>
          </a:bodyPr>
          <a:lstStyle/>
          <a:p>
            <a:pPr defTabSz="947738">
              <a:lnSpc>
                <a:spcPct val="90000"/>
              </a:lnSpc>
            </a:pPr>
            <a:endParaRPr lang="en-GB" sz="1500" b="0">
              <a:solidFill>
                <a:srgbClr val="000000"/>
              </a:solidFill>
              <a:latin typeface="Times New Roman" pitchFamily="18" charset="0"/>
            </a:endParaRPr>
          </a:p>
        </p:txBody>
      </p:sp>
      <p:grpSp>
        <p:nvGrpSpPr>
          <p:cNvPr id="2" name="Group 3124"/>
          <p:cNvGrpSpPr>
            <a:grpSpLocks/>
          </p:cNvGrpSpPr>
          <p:nvPr/>
        </p:nvGrpSpPr>
        <p:grpSpPr bwMode="auto">
          <a:xfrm>
            <a:off x="838200" y="1295400"/>
            <a:ext cx="7315200" cy="838200"/>
            <a:chOff x="528" y="816"/>
            <a:chExt cx="4608" cy="528"/>
          </a:xfrm>
        </p:grpSpPr>
        <p:sp>
          <p:nvSpPr>
            <p:cNvPr id="255025" name="Rectangle 3121"/>
            <p:cNvSpPr>
              <a:spLocks noChangeArrowheads="1"/>
            </p:cNvSpPr>
            <p:nvPr/>
          </p:nvSpPr>
          <p:spPr bwMode="auto">
            <a:xfrm>
              <a:off x="1244" y="960"/>
              <a:ext cx="272" cy="192"/>
            </a:xfrm>
            <a:prstGeom prst="rect">
              <a:avLst/>
            </a:prstGeom>
            <a:solidFill>
              <a:srgbClr val="DDDDDD"/>
            </a:solidFill>
            <a:ln w="38100">
              <a:noFill/>
              <a:miter lim="800000"/>
              <a:headEnd/>
              <a:tailEnd/>
            </a:ln>
            <a:effectLst/>
          </p:spPr>
          <p:txBody>
            <a:bodyPr anchor="ctr">
              <a:spAutoFit/>
            </a:bodyPr>
            <a:lstStyle/>
            <a:p>
              <a:endParaRPr lang="en-IN"/>
            </a:p>
          </p:txBody>
        </p:sp>
        <p:sp>
          <p:nvSpPr>
            <p:cNvPr id="254978" name="Rectangle 3074"/>
            <p:cNvSpPr>
              <a:spLocks noChangeArrowheads="1"/>
            </p:cNvSpPr>
            <p:nvPr/>
          </p:nvSpPr>
          <p:spPr bwMode="auto">
            <a:xfrm>
              <a:off x="1680" y="960"/>
              <a:ext cx="2304" cy="192"/>
            </a:xfrm>
            <a:prstGeom prst="rect">
              <a:avLst/>
            </a:prstGeom>
            <a:solidFill>
              <a:srgbClr val="DDDDDD"/>
            </a:solidFill>
            <a:ln w="38100">
              <a:noFill/>
              <a:miter lim="800000"/>
              <a:headEnd/>
              <a:tailEnd/>
            </a:ln>
            <a:effectLst/>
          </p:spPr>
          <p:txBody>
            <a:bodyPr anchor="ctr">
              <a:spAutoFit/>
            </a:bodyPr>
            <a:lstStyle/>
            <a:p>
              <a:endParaRPr lang="en-IN"/>
            </a:p>
          </p:txBody>
        </p:sp>
        <p:sp>
          <p:nvSpPr>
            <p:cNvPr id="254984" name="Rectangle 3080"/>
            <p:cNvSpPr>
              <a:spLocks noChangeArrowheads="1"/>
            </p:cNvSpPr>
            <p:nvPr/>
          </p:nvSpPr>
          <p:spPr bwMode="auto">
            <a:xfrm>
              <a:off x="1104" y="816"/>
              <a:ext cx="16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27</a:t>
              </a:r>
            </a:p>
          </p:txBody>
        </p:sp>
        <p:sp>
          <p:nvSpPr>
            <p:cNvPr id="254985" name="Rectangle 3081"/>
            <p:cNvSpPr>
              <a:spLocks noChangeArrowheads="1"/>
            </p:cNvSpPr>
            <p:nvPr/>
          </p:nvSpPr>
          <p:spPr bwMode="auto">
            <a:xfrm>
              <a:off x="528" y="816"/>
              <a:ext cx="16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31</a:t>
              </a:r>
            </a:p>
          </p:txBody>
        </p:sp>
        <p:sp>
          <p:nvSpPr>
            <p:cNvPr id="254986" name="Text Box 3082"/>
            <p:cNvSpPr txBox="1">
              <a:spLocks noChangeArrowheads="1"/>
            </p:cNvSpPr>
            <p:nvPr/>
          </p:nvSpPr>
          <p:spPr bwMode="auto">
            <a:xfrm>
              <a:off x="536" y="946"/>
              <a:ext cx="1144" cy="216"/>
            </a:xfrm>
            <a:prstGeom prst="rect">
              <a:avLst/>
            </a:prstGeom>
            <a:noFill/>
            <a:ln w="38100">
              <a:solidFill>
                <a:srgbClr val="3366FF"/>
              </a:solidFill>
              <a:miter lim="800000"/>
              <a:headEnd/>
              <a:tailEnd/>
            </a:ln>
            <a:effectLst/>
          </p:spPr>
          <p:txBody>
            <a:bodyPr anchor="ctr">
              <a:spAutoFit/>
            </a:bodyPr>
            <a:lstStyle/>
            <a:p>
              <a:r>
                <a:rPr lang="en-US"/>
                <a:t>N Z C V </a:t>
              </a:r>
              <a:r>
                <a:rPr lang="en-US">
                  <a:solidFill>
                    <a:schemeClr val="folHlink"/>
                  </a:solidFill>
                </a:rPr>
                <a:t>Q</a:t>
              </a:r>
              <a:endParaRPr lang="en-US" b="0"/>
            </a:p>
          </p:txBody>
        </p:sp>
        <p:sp>
          <p:nvSpPr>
            <p:cNvPr id="254987" name="Line 3083"/>
            <p:cNvSpPr>
              <a:spLocks noChangeShapeType="1"/>
            </p:cNvSpPr>
            <p:nvPr/>
          </p:nvSpPr>
          <p:spPr bwMode="auto">
            <a:xfrm>
              <a:off x="960" y="1104"/>
              <a:ext cx="0" cy="48"/>
            </a:xfrm>
            <a:prstGeom prst="line">
              <a:avLst/>
            </a:prstGeom>
            <a:noFill/>
            <a:ln w="25400">
              <a:solidFill>
                <a:schemeClr val="hlink"/>
              </a:solidFill>
              <a:round/>
              <a:headEnd/>
              <a:tailEnd/>
            </a:ln>
            <a:effectLst/>
          </p:spPr>
          <p:txBody>
            <a:bodyPr wrap="none" anchor="ctr"/>
            <a:lstStyle/>
            <a:p>
              <a:endParaRPr lang="en-IN"/>
            </a:p>
          </p:txBody>
        </p:sp>
        <p:sp>
          <p:nvSpPr>
            <p:cNvPr id="254988" name="Line 3084"/>
            <p:cNvSpPr>
              <a:spLocks noChangeShapeType="1"/>
            </p:cNvSpPr>
            <p:nvPr/>
          </p:nvSpPr>
          <p:spPr bwMode="auto">
            <a:xfrm>
              <a:off x="816" y="1104"/>
              <a:ext cx="0" cy="48"/>
            </a:xfrm>
            <a:prstGeom prst="line">
              <a:avLst/>
            </a:prstGeom>
            <a:noFill/>
            <a:ln w="25400">
              <a:solidFill>
                <a:schemeClr val="hlink"/>
              </a:solidFill>
              <a:round/>
              <a:headEnd/>
              <a:tailEnd/>
            </a:ln>
            <a:effectLst/>
          </p:spPr>
          <p:txBody>
            <a:bodyPr wrap="none" anchor="ctr"/>
            <a:lstStyle/>
            <a:p>
              <a:endParaRPr lang="en-IN"/>
            </a:p>
          </p:txBody>
        </p:sp>
        <p:sp>
          <p:nvSpPr>
            <p:cNvPr id="254989" name="Line 3085"/>
            <p:cNvSpPr>
              <a:spLocks noChangeShapeType="1"/>
            </p:cNvSpPr>
            <p:nvPr/>
          </p:nvSpPr>
          <p:spPr bwMode="auto">
            <a:xfrm>
              <a:off x="672" y="1104"/>
              <a:ext cx="0" cy="48"/>
            </a:xfrm>
            <a:prstGeom prst="line">
              <a:avLst/>
            </a:prstGeom>
            <a:noFill/>
            <a:ln w="25400">
              <a:solidFill>
                <a:schemeClr val="hlink"/>
              </a:solidFill>
              <a:round/>
              <a:headEnd/>
              <a:tailEnd/>
            </a:ln>
            <a:effectLst/>
          </p:spPr>
          <p:txBody>
            <a:bodyPr wrap="none" anchor="ctr"/>
            <a:lstStyle/>
            <a:p>
              <a:endParaRPr lang="en-IN"/>
            </a:p>
          </p:txBody>
        </p:sp>
        <p:sp>
          <p:nvSpPr>
            <p:cNvPr id="254990" name="Line 3086"/>
            <p:cNvSpPr>
              <a:spLocks noChangeShapeType="1"/>
            </p:cNvSpPr>
            <p:nvPr/>
          </p:nvSpPr>
          <p:spPr bwMode="auto">
            <a:xfrm>
              <a:off x="1248" y="960"/>
              <a:ext cx="0" cy="192"/>
            </a:xfrm>
            <a:prstGeom prst="line">
              <a:avLst/>
            </a:prstGeom>
            <a:noFill/>
            <a:ln w="25400">
              <a:solidFill>
                <a:schemeClr val="hlink"/>
              </a:solidFill>
              <a:round/>
              <a:headEnd/>
              <a:tailEnd/>
            </a:ln>
            <a:effectLst/>
          </p:spPr>
          <p:txBody>
            <a:bodyPr wrap="none" anchor="ctr"/>
            <a:lstStyle/>
            <a:p>
              <a:endParaRPr lang="en-IN"/>
            </a:p>
          </p:txBody>
        </p:sp>
        <p:sp>
          <p:nvSpPr>
            <p:cNvPr id="254991" name="Line 3087"/>
            <p:cNvSpPr>
              <a:spLocks noChangeShapeType="1"/>
            </p:cNvSpPr>
            <p:nvPr/>
          </p:nvSpPr>
          <p:spPr bwMode="auto">
            <a:xfrm>
              <a:off x="1104" y="960"/>
              <a:ext cx="0" cy="192"/>
            </a:xfrm>
            <a:prstGeom prst="line">
              <a:avLst/>
            </a:prstGeom>
            <a:noFill/>
            <a:ln w="25400">
              <a:solidFill>
                <a:schemeClr val="hlink"/>
              </a:solidFill>
              <a:round/>
              <a:headEnd/>
              <a:tailEnd/>
            </a:ln>
            <a:effectLst/>
          </p:spPr>
          <p:txBody>
            <a:bodyPr wrap="none" anchor="ctr"/>
            <a:lstStyle/>
            <a:p>
              <a:endParaRPr lang="en-IN"/>
            </a:p>
          </p:txBody>
        </p:sp>
        <p:sp>
          <p:nvSpPr>
            <p:cNvPr id="254992" name="Rectangle 3088"/>
            <p:cNvSpPr>
              <a:spLocks noChangeArrowheads="1"/>
            </p:cNvSpPr>
            <p:nvPr/>
          </p:nvSpPr>
          <p:spPr bwMode="auto">
            <a:xfrm>
              <a:off x="960" y="816"/>
              <a:ext cx="192" cy="130"/>
            </a:xfrm>
            <a:prstGeom prst="rect">
              <a:avLst/>
            </a:prstGeom>
            <a:noFill/>
            <a:ln w="9525">
              <a:noFill/>
              <a:miter lim="800000"/>
              <a:headEnd/>
              <a:tailEnd/>
            </a:ln>
            <a:effectLst/>
          </p:spPr>
          <p:txBody>
            <a:bodyPr lIns="66675" tIns="26988" rIns="66675" bIns="26988">
              <a:spAutoFit/>
            </a:bodyPr>
            <a:lstStyle/>
            <a:p>
              <a:pPr algn="ctr" defTabSz="944563"/>
              <a:r>
                <a:rPr lang="en-US" sz="1000">
                  <a:solidFill>
                    <a:srgbClr val="000000"/>
                  </a:solidFill>
                  <a:latin typeface="Times New Roman" pitchFamily="18" charset="0"/>
                </a:rPr>
                <a:t>28</a:t>
              </a:r>
            </a:p>
          </p:txBody>
        </p:sp>
        <p:sp>
          <p:nvSpPr>
            <p:cNvPr id="254993" name="Rectangle 3089"/>
            <p:cNvSpPr>
              <a:spLocks noChangeArrowheads="1"/>
            </p:cNvSpPr>
            <p:nvPr/>
          </p:nvSpPr>
          <p:spPr bwMode="auto">
            <a:xfrm>
              <a:off x="4128" y="816"/>
              <a:ext cx="12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6</a:t>
              </a:r>
            </a:p>
          </p:txBody>
        </p:sp>
        <p:sp>
          <p:nvSpPr>
            <p:cNvPr id="254994" name="Rectangle 3090"/>
            <p:cNvSpPr>
              <a:spLocks noChangeArrowheads="1"/>
            </p:cNvSpPr>
            <p:nvPr/>
          </p:nvSpPr>
          <p:spPr bwMode="auto">
            <a:xfrm>
              <a:off x="3984" y="816"/>
              <a:ext cx="12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7</a:t>
              </a:r>
            </a:p>
          </p:txBody>
        </p:sp>
        <p:sp>
          <p:nvSpPr>
            <p:cNvPr id="254995" name="Text Box 3091"/>
            <p:cNvSpPr txBox="1">
              <a:spLocks noChangeArrowheads="1"/>
            </p:cNvSpPr>
            <p:nvPr/>
          </p:nvSpPr>
          <p:spPr bwMode="auto">
            <a:xfrm>
              <a:off x="3984" y="946"/>
              <a:ext cx="1152" cy="216"/>
            </a:xfrm>
            <a:prstGeom prst="rect">
              <a:avLst/>
            </a:prstGeom>
            <a:noFill/>
            <a:ln w="38100">
              <a:solidFill>
                <a:srgbClr val="3366FF"/>
              </a:solidFill>
              <a:miter lim="800000"/>
              <a:headEnd/>
              <a:tailEnd/>
            </a:ln>
            <a:effectLst/>
          </p:spPr>
          <p:txBody>
            <a:bodyPr anchor="ctr">
              <a:spAutoFit/>
            </a:bodyPr>
            <a:lstStyle/>
            <a:p>
              <a:r>
                <a:rPr lang="en-US"/>
                <a:t>I F </a:t>
              </a:r>
              <a:r>
                <a:rPr lang="en-US">
                  <a:solidFill>
                    <a:schemeClr val="folHlink"/>
                  </a:solidFill>
                </a:rPr>
                <a:t>T</a:t>
              </a:r>
              <a:r>
                <a:rPr lang="en-US"/>
                <a:t>    mode</a:t>
              </a:r>
              <a:endParaRPr lang="en-US" b="0"/>
            </a:p>
          </p:txBody>
        </p:sp>
        <p:sp>
          <p:nvSpPr>
            <p:cNvPr id="254996" name="Line 3092"/>
            <p:cNvSpPr>
              <a:spLocks noChangeShapeType="1"/>
            </p:cNvSpPr>
            <p:nvPr/>
          </p:nvSpPr>
          <p:spPr bwMode="auto">
            <a:xfrm>
              <a:off x="4560" y="1104"/>
              <a:ext cx="0" cy="48"/>
            </a:xfrm>
            <a:prstGeom prst="line">
              <a:avLst/>
            </a:prstGeom>
            <a:noFill/>
            <a:ln w="25400">
              <a:solidFill>
                <a:schemeClr val="hlink"/>
              </a:solidFill>
              <a:round/>
              <a:headEnd/>
              <a:tailEnd/>
            </a:ln>
            <a:effectLst/>
          </p:spPr>
          <p:txBody>
            <a:bodyPr wrap="none" anchor="ctr"/>
            <a:lstStyle/>
            <a:p>
              <a:endParaRPr lang="en-IN"/>
            </a:p>
          </p:txBody>
        </p:sp>
        <p:sp>
          <p:nvSpPr>
            <p:cNvPr id="254997" name="Line 3093"/>
            <p:cNvSpPr>
              <a:spLocks noChangeShapeType="1"/>
            </p:cNvSpPr>
            <p:nvPr/>
          </p:nvSpPr>
          <p:spPr bwMode="auto">
            <a:xfrm>
              <a:off x="4128" y="1104"/>
              <a:ext cx="0" cy="48"/>
            </a:xfrm>
            <a:prstGeom prst="line">
              <a:avLst/>
            </a:prstGeom>
            <a:noFill/>
            <a:ln w="25400">
              <a:solidFill>
                <a:schemeClr val="hlink"/>
              </a:solidFill>
              <a:round/>
              <a:headEnd/>
              <a:tailEnd/>
            </a:ln>
            <a:effectLst/>
          </p:spPr>
          <p:txBody>
            <a:bodyPr wrap="none" anchor="ctr"/>
            <a:lstStyle/>
            <a:p>
              <a:endParaRPr lang="en-IN"/>
            </a:p>
          </p:txBody>
        </p:sp>
        <p:sp>
          <p:nvSpPr>
            <p:cNvPr id="254998" name="Line 3094"/>
            <p:cNvSpPr>
              <a:spLocks noChangeShapeType="1"/>
            </p:cNvSpPr>
            <p:nvPr/>
          </p:nvSpPr>
          <p:spPr bwMode="auto">
            <a:xfrm>
              <a:off x="4272" y="960"/>
              <a:ext cx="0" cy="192"/>
            </a:xfrm>
            <a:prstGeom prst="line">
              <a:avLst/>
            </a:prstGeom>
            <a:noFill/>
            <a:ln w="25400">
              <a:solidFill>
                <a:schemeClr val="hlink"/>
              </a:solidFill>
              <a:round/>
              <a:headEnd/>
              <a:tailEnd/>
            </a:ln>
            <a:effectLst/>
          </p:spPr>
          <p:txBody>
            <a:bodyPr wrap="none" anchor="ctr"/>
            <a:lstStyle/>
            <a:p>
              <a:endParaRPr lang="en-IN"/>
            </a:p>
          </p:txBody>
        </p:sp>
        <p:sp>
          <p:nvSpPr>
            <p:cNvPr id="254999" name="Line 3095"/>
            <p:cNvSpPr>
              <a:spLocks noChangeShapeType="1"/>
            </p:cNvSpPr>
            <p:nvPr/>
          </p:nvSpPr>
          <p:spPr bwMode="auto">
            <a:xfrm>
              <a:off x="4416" y="960"/>
              <a:ext cx="0" cy="192"/>
            </a:xfrm>
            <a:prstGeom prst="line">
              <a:avLst/>
            </a:prstGeom>
            <a:noFill/>
            <a:ln w="25400">
              <a:solidFill>
                <a:schemeClr val="hlink"/>
              </a:solidFill>
              <a:round/>
              <a:headEnd/>
              <a:tailEnd/>
            </a:ln>
            <a:effectLst/>
          </p:spPr>
          <p:txBody>
            <a:bodyPr wrap="none" anchor="ctr"/>
            <a:lstStyle/>
            <a:p>
              <a:endParaRPr lang="en-IN"/>
            </a:p>
          </p:txBody>
        </p:sp>
        <p:sp>
          <p:nvSpPr>
            <p:cNvPr id="255000" name="Rectangle 3096"/>
            <p:cNvSpPr>
              <a:spLocks noChangeArrowheads="1"/>
            </p:cNvSpPr>
            <p:nvPr/>
          </p:nvSpPr>
          <p:spPr bwMode="auto">
            <a:xfrm>
              <a:off x="2688" y="816"/>
              <a:ext cx="16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16</a:t>
              </a:r>
            </a:p>
          </p:txBody>
        </p:sp>
        <p:sp>
          <p:nvSpPr>
            <p:cNvPr id="255001" name="Rectangle 3097"/>
            <p:cNvSpPr>
              <a:spLocks noChangeArrowheads="1"/>
            </p:cNvSpPr>
            <p:nvPr/>
          </p:nvSpPr>
          <p:spPr bwMode="auto">
            <a:xfrm>
              <a:off x="1680" y="816"/>
              <a:ext cx="16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23</a:t>
              </a:r>
            </a:p>
          </p:txBody>
        </p:sp>
        <p:sp>
          <p:nvSpPr>
            <p:cNvPr id="255002" name="Text Box 3098"/>
            <p:cNvSpPr txBox="1">
              <a:spLocks noChangeArrowheads="1"/>
            </p:cNvSpPr>
            <p:nvPr/>
          </p:nvSpPr>
          <p:spPr bwMode="auto">
            <a:xfrm>
              <a:off x="1680" y="946"/>
              <a:ext cx="1152" cy="216"/>
            </a:xfrm>
            <a:prstGeom prst="rect">
              <a:avLst/>
            </a:prstGeom>
            <a:noFill/>
            <a:ln w="38100">
              <a:solidFill>
                <a:srgbClr val="3366FF"/>
              </a:solidFill>
              <a:miter lim="800000"/>
              <a:headEnd/>
              <a:tailEnd/>
            </a:ln>
            <a:effectLst/>
          </p:spPr>
          <p:txBody>
            <a:bodyPr anchor="ctr">
              <a:spAutoFit/>
            </a:bodyPr>
            <a:lstStyle/>
            <a:p>
              <a:r>
                <a:rPr lang="en-US"/>
                <a:t> </a:t>
              </a:r>
              <a:endParaRPr lang="en-US" b="0"/>
            </a:p>
          </p:txBody>
        </p:sp>
        <p:sp>
          <p:nvSpPr>
            <p:cNvPr id="255003" name="Rectangle 3099"/>
            <p:cNvSpPr>
              <a:spLocks noChangeArrowheads="1"/>
            </p:cNvSpPr>
            <p:nvPr/>
          </p:nvSpPr>
          <p:spPr bwMode="auto">
            <a:xfrm>
              <a:off x="3840" y="816"/>
              <a:ext cx="12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8</a:t>
              </a:r>
            </a:p>
          </p:txBody>
        </p:sp>
        <p:sp>
          <p:nvSpPr>
            <p:cNvPr id="255004" name="Rectangle 3100"/>
            <p:cNvSpPr>
              <a:spLocks noChangeArrowheads="1"/>
            </p:cNvSpPr>
            <p:nvPr/>
          </p:nvSpPr>
          <p:spPr bwMode="auto">
            <a:xfrm>
              <a:off x="2832" y="816"/>
              <a:ext cx="16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15</a:t>
              </a:r>
            </a:p>
          </p:txBody>
        </p:sp>
        <p:sp>
          <p:nvSpPr>
            <p:cNvPr id="255005" name="Text Box 3101"/>
            <p:cNvSpPr txBox="1">
              <a:spLocks noChangeArrowheads="1"/>
            </p:cNvSpPr>
            <p:nvPr/>
          </p:nvSpPr>
          <p:spPr bwMode="auto">
            <a:xfrm>
              <a:off x="2832" y="946"/>
              <a:ext cx="1152" cy="216"/>
            </a:xfrm>
            <a:prstGeom prst="rect">
              <a:avLst/>
            </a:prstGeom>
            <a:noFill/>
            <a:ln w="38100">
              <a:solidFill>
                <a:srgbClr val="3366FF"/>
              </a:solidFill>
              <a:miter lim="800000"/>
              <a:headEnd/>
              <a:tailEnd/>
            </a:ln>
            <a:effectLst/>
          </p:spPr>
          <p:txBody>
            <a:bodyPr anchor="ctr">
              <a:spAutoFit/>
            </a:bodyPr>
            <a:lstStyle/>
            <a:p>
              <a:r>
                <a:rPr lang="en-US"/>
                <a:t> </a:t>
              </a:r>
              <a:endParaRPr lang="en-US" b="0"/>
            </a:p>
          </p:txBody>
        </p:sp>
        <p:sp>
          <p:nvSpPr>
            <p:cNvPr id="255006" name="Line 3102"/>
            <p:cNvSpPr>
              <a:spLocks noChangeShapeType="1"/>
            </p:cNvSpPr>
            <p:nvPr/>
          </p:nvSpPr>
          <p:spPr bwMode="auto">
            <a:xfrm>
              <a:off x="4704" y="1104"/>
              <a:ext cx="0" cy="48"/>
            </a:xfrm>
            <a:prstGeom prst="line">
              <a:avLst/>
            </a:prstGeom>
            <a:noFill/>
            <a:ln w="25400">
              <a:solidFill>
                <a:schemeClr val="hlink"/>
              </a:solidFill>
              <a:round/>
              <a:headEnd/>
              <a:tailEnd/>
            </a:ln>
            <a:effectLst/>
          </p:spPr>
          <p:txBody>
            <a:bodyPr wrap="none" anchor="ctr"/>
            <a:lstStyle/>
            <a:p>
              <a:endParaRPr lang="en-IN"/>
            </a:p>
          </p:txBody>
        </p:sp>
        <p:sp>
          <p:nvSpPr>
            <p:cNvPr id="255007" name="Line 3103"/>
            <p:cNvSpPr>
              <a:spLocks noChangeShapeType="1"/>
            </p:cNvSpPr>
            <p:nvPr/>
          </p:nvSpPr>
          <p:spPr bwMode="auto">
            <a:xfrm>
              <a:off x="4848" y="1104"/>
              <a:ext cx="0" cy="48"/>
            </a:xfrm>
            <a:prstGeom prst="line">
              <a:avLst/>
            </a:prstGeom>
            <a:noFill/>
            <a:ln w="25400">
              <a:solidFill>
                <a:schemeClr val="hlink"/>
              </a:solidFill>
              <a:round/>
              <a:headEnd/>
              <a:tailEnd/>
            </a:ln>
            <a:effectLst/>
          </p:spPr>
          <p:txBody>
            <a:bodyPr wrap="none" anchor="ctr"/>
            <a:lstStyle/>
            <a:p>
              <a:endParaRPr lang="en-IN"/>
            </a:p>
          </p:txBody>
        </p:sp>
        <p:sp>
          <p:nvSpPr>
            <p:cNvPr id="255008" name="Line 3104"/>
            <p:cNvSpPr>
              <a:spLocks noChangeShapeType="1"/>
            </p:cNvSpPr>
            <p:nvPr/>
          </p:nvSpPr>
          <p:spPr bwMode="auto">
            <a:xfrm>
              <a:off x="4992" y="1104"/>
              <a:ext cx="0" cy="48"/>
            </a:xfrm>
            <a:prstGeom prst="line">
              <a:avLst/>
            </a:prstGeom>
            <a:noFill/>
            <a:ln w="25400">
              <a:solidFill>
                <a:schemeClr val="hlink"/>
              </a:solidFill>
              <a:round/>
              <a:headEnd/>
              <a:tailEnd/>
            </a:ln>
            <a:effectLst/>
          </p:spPr>
          <p:txBody>
            <a:bodyPr wrap="none" anchor="ctr"/>
            <a:lstStyle/>
            <a:p>
              <a:endParaRPr lang="en-IN"/>
            </a:p>
          </p:txBody>
        </p:sp>
        <p:sp>
          <p:nvSpPr>
            <p:cNvPr id="255009" name="Rectangle 3105"/>
            <p:cNvSpPr>
              <a:spLocks noChangeArrowheads="1"/>
            </p:cNvSpPr>
            <p:nvPr/>
          </p:nvSpPr>
          <p:spPr bwMode="auto">
            <a:xfrm>
              <a:off x="4272" y="816"/>
              <a:ext cx="12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5</a:t>
              </a:r>
            </a:p>
          </p:txBody>
        </p:sp>
        <p:sp>
          <p:nvSpPr>
            <p:cNvPr id="255010" name="Rectangle 3106"/>
            <p:cNvSpPr>
              <a:spLocks noChangeArrowheads="1"/>
            </p:cNvSpPr>
            <p:nvPr/>
          </p:nvSpPr>
          <p:spPr bwMode="auto">
            <a:xfrm>
              <a:off x="4416" y="816"/>
              <a:ext cx="12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4</a:t>
              </a:r>
            </a:p>
          </p:txBody>
        </p:sp>
        <p:sp>
          <p:nvSpPr>
            <p:cNvPr id="255011" name="Rectangle 3107"/>
            <p:cNvSpPr>
              <a:spLocks noChangeArrowheads="1"/>
            </p:cNvSpPr>
            <p:nvPr/>
          </p:nvSpPr>
          <p:spPr bwMode="auto">
            <a:xfrm>
              <a:off x="4992" y="816"/>
              <a:ext cx="12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0</a:t>
              </a:r>
            </a:p>
          </p:txBody>
        </p:sp>
        <p:sp>
          <p:nvSpPr>
            <p:cNvPr id="255012" name="Rectangle 3108"/>
            <p:cNvSpPr>
              <a:spLocks noChangeArrowheads="1"/>
            </p:cNvSpPr>
            <p:nvPr/>
          </p:nvSpPr>
          <p:spPr bwMode="auto">
            <a:xfrm>
              <a:off x="1488" y="816"/>
              <a:ext cx="164" cy="130"/>
            </a:xfrm>
            <a:prstGeom prst="rect">
              <a:avLst/>
            </a:prstGeom>
            <a:noFill/>
            <a:ln w="9525">
              <a:noFill/>
              <a:miter lim="800000"/>
              <a:headEnd/>
              <a:tailEnd/>
            </a:ln>
            <a:effectLst/>
          </p:spPr>
          <p:txBody>
            <a:bodyPr wrap="none" lIns="66675" tIns="26988" rIns="66675" bIns="26988">
              <a:spAutoFit/>
            </a:bodyPr>
            <a:lstStyle/>
            <a:p>
              <a:pPr defTabSz="944563"/>
              <a:r>
                <a:rPr lang="en-US" sz="1000">
                  <a:solidFill>
                    <a:srgbClr val="000000"/>
                  </a:solidFill>
                  <a:latin typeface="Times New Roman" pitchFamily="18" charset="0"/>
                </a:rPr>
                <a:t>24</a:t>
              </a:r>
            </a:p>
          </p:txBody>
        </p:sp>
        <p:sp>
          <p:nvSpPr>
            <p:cNvPr id="255013" name="Text Box 3109"/>
            <p:cNvSpPr txBox="1">
              <a:spLocks noChangeArrowheads="1"/>
            </p:cNvSpPr>
            <p:nvPr/>
          </p:nvSpPr>
          <p:spPr bwMode="auto">
            <a:xfrm>
              <a:off x="528" y="1152"/>
              <a:ext cx="1152" cy="192"/>
            </a:xfrm>
            <a:prstGeom prst="rect">
              <a:avLst/>
            </a:prstGeom>
            <a:noFill/>
            <a:ln w="38100">
              <a:noFill/>
              <a:miter lim="800000"/>
              <a:headEnd/>
              <a:tailEnd/>
            </a:ln>
            <a:effectLst/>
          </p:spPr>
          <p:txBody>
            <a:bodyPr anchor="ctr">
              <a:spAutoFit/>
            </a:bodyPr>
            <a:lstStyle/>
            <a:p>
              <a:pPr algn="ctr">
                <a:spcBef>
                  <a:spcPct val="50000"/>
                </a:spcBef>
              </a:pPr>
              <a:r>
                <a:rPr lang="en-US">
                  <a:solidFill>
                    <a:schemeClr val="accent1"/>
                  </a:solidFill>
                </a:rPr>
                <a:t>f</a:t>
              </a:r>
              <a:endParaRPr lang="en-US"/>
            </a:p>
          </p:txBody>
        </p:sp>
        <p:sp>
          <p:nvSpPr>
            <p:cNvPr id="255014" name="Text Box 3110"/>
            <p:cNvSpPr txBox="1">
              <a:spLocks noChangeArrowheads="1"/>
            </p:cNvSpPr>
            <p:nvPr/>
          </p:nvSpPr>
          <p:spPr bwMode="auto">
            <a:xfrm>
              <a:off x="1680" y="1152"/>
              <a:ext cx="1152" cy="192"/>
            </a:xfrm>
            <a:prstGeom prst="rect">
              <a:avLst/>
            </a:prstGeom>
            <a:noFill/>
            <a:ln w="38100">
              <a:noFill/>
              <a:miter lim="800000"/>
              <a:headEnd/>
              <a:tailEnd/>
            </a:ln>
            <a:effectLst/>
          </p:spPr>
          <p:txBody>
            <a:bodyPr anchor="ctr">
              <a:spAutoFit/>
            </a:bodyPr>
            <a:lstStyle/>
            <a:p>
              <a:pPr algn="ctr">
                <a:spcBef>
                  <a:spcPct val="50000"/>
                </a:spcBef>
              </a:pPr>
              <a:r>
                <a:rPr lang="en-US">
                  <a:solidFill>
                    <a:schemeClr val="accent1"/>
                  </a:solidFill>
                </a:rPr>
                <a:t>s</a:t>
              </a:r>
              <a:endParaRPr lang="en-US"/>
            </a:p>
          </p:txBody>
        </p:sp>
        <p:sp>
          <p:nvSpPr>
            <p:cNvPr id="255015" name="Text Box 3111"/>
            <p:cNvSpPr txBox="1">
              <a:spLocks noChangeArrowheads="1"/>
            </p:cNvSpPr>
            <p:nvPr/>
          </p:nvSpPr>
          <p:spPr bwMode="auto">
            <a:xfrm>
              <a:off x="2832" y="1152"/>
              <a:ext cx="1152" cy="192"/>
            </a:xfrm>
            <a:prstGeom prst="rect">
              <a:avLst/>
            </a:prstGeom>
            <a:noFill/>
            <a:ln w="38100">
              <a:noFill/>
              <a:miter lim="800000"/>
              <a:headEnd/>
              <a:tailEnd/>
            </a:ln>
            <a:effectLst/>
          </p:spPr>
          <p:txBody>
            <a:bodyPr anchor="ctr">
              <a:spAutoFit/>
            </a:bodyPr>
            <a:lstStyle/>
            <a:p>
              <a:pPr algn="ctr">
                <a:spcBef>
                  <a:spcPct val="50000"/>
                </a:spcBef>
              </a:pPr>
              <a:r>
                <a:rPr lang="en-US">
                  <a:solidFill>
                    <a:schemeClr val="accent1"/>
                  </a:solidFill>
                </a:rPr>
                <a:t>x</a:t>
              </a:r>
              <a:endParaRPr lang="en-US"/>
            </a:p>
          </p:txBody>
        </p:sp>
        <p:sp>
          <p:nvSpPr>
            <p:cNvPr id="255016" name="Text Box 3112"/>
            <p:cNvSpPr txBox="1">
              <a:spLocks noChangeArrowheads="1"/>
            </p:cNvSpPr>
            <p:nvPr/>
          </p:nvSpPr>
          <p:spPr bwMode="auto">
            <a:xfrm>
              <a:off x="3984" y="1152"/>
              <a:ext cx="1152" cy="192"/>
            </a:xfrm>
            <a:prstGeom prst="rect">
              <a:avLst/>
            </a:prstGeom>
            <a:noFill/>
            <a:ln w="38100">
              <a:noFill/>
              <a:miter lim="800000"/>
              <a:headEnd/>
              <a:tailEnd/>
            </a:ln>
            <a:effectLst/>
          </p:spPr>
          <p:txBody>
            <a:bodyPr anchor="ctr">
              <a:spAutoFit/>
            </a:bodyPr>
            <a:lstStyle/>
            <a:p>
              <a:pPr algn="ctr">
                <a:spcBef>
                  <a:spcPct val="50000"/>
                </a:spcBef>
              </a:pPr>
              <a:r>
                <a:rPr lang="en-US">
                  <a:solidFill>
                    <a:schemeClr val="accent1"/>
                  </a:solidFill>
                </a:rPr>
                <a:t>c</a:t>
              </a:r>
              <a:endParaRPr lang="en-US"/>
            </a:p>
          </p:txBody>
        </p:sp>
        <p:sp>
          <p:nvSpPr>
            <p:cNvPr id="255017" name="Line 3113"/>
            <p:cNvSpPr>
              <a:spLocks noChangeShapeType="1"/>
            </p:cNvSpPr>
            <p:nvPr/>
          </p:nvSpPr>
          <p:spPr bwMode="auto">
            <a:xfrm>
              <a:off x="1680" y="1152"/>
              <a:ext cx="0" cy="96"/>
            </a:xfrm>
            <a:prstGeom prst="line">
              <a:avLst/>
            </a:prstGeom>
            <a:noFill/>
            <a:ln w="25400">
              <a:solidFill>
                <a:srgbClr val="3366FF"/>
              </a:solidFill>
              <a:round/>
              <a:headEnd/>
              <a:tailEnd/>
            </a:ln>
            <a:effectLst/>
          </p:spPr>
          <p:txBody>
            <a:bodyPr wrap="none" anchor="ctr"/>
            <a:lstStyle/>
            <a:p>
              <a:endParaRPr lang="en-IN"/>
            </a:p>
          </p:txBody>
        </p:sp>
        <p:sp>
          <p:nvSpPr>
            <p:cNvPr id="255018" name="Line 3114"/>
            <p:cNvSpPr>
              <a:spLocks noChangeShapeType="1"/>
            </p:cNvSpPr>
            <p:nvPr/>
          </p:nvSpPr>
          <p:spPr bwMode="auto">
            <a:xfrm>
              <a:off x="2832" y="1152"/>
              <a:ext cx="0" cy="96"/>
            </a:xfrm>
            <a:prstGeom prst="line">
              <a:avLst/>
            </a:prstGeom>
            <a:noFill/>
            <a:ln w="25400">
              <a:solidFill>
                <a:srgbClr val="3366FF"/>
              </a:solidFill>
              <a:round/>
              <a:headEnd/>
              <a:tailEnd/>
            </a:ln>
            <a:effectLst/>
          </p:spPr>
          <p:txBody>
            <a:bodyPr wrap="none" anchor="ctr"/>
            <a:lstStyle/>
            <a:p>
              <a:endParaRPr lang="en-IN"/>
            </a:p>
          </p:txBody>
        </p:sp>
        <p:sp>
          <p:nvSpPr>
            <p:cNvPr id="255019" name="Line 3115"/>
            <p:cNvSpPr>
              <a:spLocks noChangeShapeType="1"/>
            </p:cNvSpPr>
            <p:nvPr/>
          </p:nvSpPr>
          <p:spPr bwMode="auto">
            <a:xfrm>
              <a:off x="3984" y="1152"/>
              <a:ext cx="0" cy="96"/>
            </a:xfrm>
            <a:prstGeom prst="line">
              <a:avLst/>
            </a:prstGeom>
            <a:noFill/>
            <a:ln w="25400">
              <a:solidFill>
                <a:srgbClr val="3366FF"/>
              </a:solidFill>
              <a:round/>
              <a:headEnd/>
              <a:tailEnd/>
            </a:ln>
            <a:effectLst/>
          </p:spPr>
          <p:txBody>
            <a:bodyPr wrap="none" anchor="ctr"/>
            <a:lstStyle/>
            <a:p>
              <a:endParaRPr lang="en-IN"/>
            </a:p>
          </p:txBody>
        </p:sp>
        <p:sp>
          <p:nvSpPr>
            <p:cNvPr id="255020" name="Line 3116"/>
            <p:cNvSpPr>
              <a:spLocks noChangeShapeType="1"/>
            </p:cNvSpPr>
            <p:nvPr/>
          </p:nvSpPr>
          <p:spPr bwMode="auto">
            <a:xfrm>
              <a:off x="5136" y="1152"/>
              <a:ext cx="0" cy="96"/>
            </a:xfrm>
            <a:prstGeom prst="line">
              <a:avLst/>
            </a:prstGeom>
            <a:noFill/>
            <a:ln w="25400">
              <a:solidFill>
                <a:srgbClr val="3366FF"/>
              </a:solidFill>
              <a:round/>
              <a:headEnd/>
              <a:tailEnd/>
            </a:ln>
            <a:effectLst/>
          </p:spPr>
          <p:txBody>
            <a:bodyPr wrap="none" anchor="ctr"/>
            <a:lstStyle/>
            <a:p>
              <a:endParaRPr lang="en-IN"/>
            </a:p>
          </p:txBody>
        </p:sp>
        <p:sp>
          <p:nvSpPr>
            <p:cNvPr id="255021" name="Line 3117"/>
            <p:cNvSpPr>
              <a:spLocks noChangeShapeType="1"/>
            </p:cNvSpPr>
            <p:nvPr/>
          </p:nvSpPr>
          <p:spPr bwMode="auto">
            <a:xfrm>
              <a:off x="528" y="1152"/>
              <a:ext cx="0" cy="96"/>
            </a:xfrm>
            <a:prstGeom prst="line">
              <a:avLst/>
            </a:prstGeom>
            <a:noFill/>
            <a:ln w="25400">
              <a:solidFill>
                <a:srgbClr val="3366FF"/>
              </a:solidFill>
              <a:round/>
              <a:headEnd/>
              <a:tailEnd/>
            </a:ln>
            <a:effectLst/>
          </p:spPr>
          <p:txBody>
            <a:bodyPr wrap="none" anchor="ctr"/>
            <a:lstStyle/>
            <a:p>
              <a:endParaRPr lang="en-IN"/>
            </a:p>
          </p:txBody>
        </p:sp>
        <p:sp>
          <p:nvSpPr>
            <p:cNvPr id="255022" name="Text Box 3118"/>
            <p:cNvSpPr txBox="1">
              <a:spLocks noChangeArrowheads="1"/>
            </p:cNvSpPr>
            <p:nvPr/>
          </p:nvSpPr>
          <p:spPr bwMode="auto">
            <a:xfrm>
              <a:off x="1488" y="960"/>
              <a:ext cx="2448" cy="192"/>
            </a:xfrm>
            <a:prstGeom prst="rect">
              <a:avLst/>
            </a:prstGeom>
            <a:noFill/>
            <a:ln w="38100">
              <a:noFill/>
              <a:miter lim="800000"/>
              <a:headEnd/>
              <a:tailEnd/>
            </a:ln>
            <a:effectLst/>
          </p:spPr>
          <p:txBody>
            <a:bodyPr anchor="ctr">
              <a:spAutoFit/>
            </a:bodyPr>
            <a:lstStyle/>
            <a:p>
              <a:pPr algn="ctr">
                <a:spcBef>
                  <a:spcPct val="50000"/>
                </a:spcBef>
              </a:pPr>
              <a:r>
                <a:rPr lang="en-US">
                  <a:solidFill>
                    <a:schemeClr val="accent1"/>
                  </a:solidFill>
                </a:rPr>
                <a:t> </a:t>
              </a:r>
              <a:r>
                <a:rPr lang="en-US"/>
                <a:t>U  n  d  e  f  i  n  e  d</a:t>
              </a:r>
            </a:p>
          </p:txBody>
        </p:sp>
        <p:sp>
          <p:nvSpPr>
            <p:cNvPr id="255024" name="Line 3120"/>
            <p:cNvSpPr>
              <a:spLocks noChangeShapeType="1"/>
            </p:cNvSpPr>
            <p:nvPr/>
          </p:nvSpPr>
          <p:spPr bwMode="auto">
            <a:xfrm>
              <a:off x="1520" y="960"/>
              <a:ext cx="0" cy="192"/>
            </a:xfrm>
            <a:prstGeom prst="line">
              <a:avLst/>
            </a:prstGeom>
            <a:noFill/>
            <a:ln w="25400">
              <a:solidFill>
                <a:schemeClr val="hlink"/>
              </a:solidFill>
              <a:round/>
              <a:headEnd/>
              <a:tailEnd/>
            </a:ln>
            <a:effectLst/>
          </p:spPr>
          <p:txBody>
            <a:bodyPr wrap="none" anchor="ctr"/>
            <a:lstStyle/>
            <a:p>
              <a:endParaRPr lang="en-IN"/>
            </a:p>
          </p:txBody>
        </p:sp>
        <p:sp>
          <p:nvSpPr>
            <p:cNvPr id="255027" name="Text Box 3123"/>
            <p:cNvSpPr txBox="1">
              <a:spLocks noChangeArrowheads="1"/>
            </p:cNvSpPr>
            <p:nvPr/>
          </p:nvSpPr>
          <p:spPr bwMode="auto">
            <a:xfrm>
              <a:off x="1520" y="960"/>
              <a:ext cx="160" cy="192"/>
            </a:xfrm>
            <a:prstGeom prst="rect">
              <a:avLst/>
            </a:prstGeom>
            <a:noFill/>
            <a:ln w="38100">
              <a:noFill/>
              <a:miter lim="800000"/>
              <a:headEnd/>
              <a:tailEnd/>
            </a:ln>
            <a:effectLst/>
          </p:spPr>
          <p:txBody>
            <a:bodyPr anchor="ctr">
              <a:spAutoFit/>
            </a:bodyPr>
            <a:lstStyle/>
            <a:p>
              <a:pPr algn="ctr"/>
              <a:r>
                <a:rPr lang="en-US">
                  <a:solidFill>
                    <a:schemeClr val="folHlink"/>
                  </a:solidFill>
                </a:rPr>
                <a:t>J</a:t>
              </a:r>
              <a:endParaRPr lang="en-US" b="0">
                <a:solidFill>
                  <a:schemeClr val="accent2"/>
                </a:solidFill>
              </a:endParaRPr>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9" name="Rectangle 5"/>
          <p:cNvSpPr>
            <a:spLocks noGrp="1" noChangeArrowheads="1"/>
          </p:cNvSpPr>
          <p:nvPr>
            <p:ph type="title"/>
          </p:nvPr>
        </p:nvSpPr>
        <p:spPr>
          <a:noFill/>
          <a:ln/>
        </p:spPr>
        <p:txBody>
          <a:bodyPr lIns="92075" tIns="46038" rIns="92075" bIns="46038"/>
          <a:lstStyle/>
          <a:p>
            <a:r>
              <a:rPr lang="en-US"/>
              <a:t>Program Counter (r15)</a:t>
            </a:r>
          </a:p>
        </p:txBody>
      </p:sp>
      <p:sp>
        <p:nvSpPr>
          <p:cNvPr id="257026" name="Rectangle 2"/>
          <p:cNvSpPr>
            <a:spLocks noGrp="1" noChangeArrowheads="1"/>
          </p:cNvSpPr>
          <p:nvPr>
            <p:ph idx="1"/>
          </p:nvPr>
        </p:nvSpPr>
        <p:spPr>
          <a:noFill/>
          <a:ln/>
        </p:spPr>
        <p:txBody>
          <a:bodyPr lIns="92075" tIns="46038" rIns="92075" bIns="46038">
            <a:normAutofit fontScale="62500" lnSpcReduction="20000"/>
          </a:bodyPr>
          <a:lstStyle/>
          <a:p>
            <a:r>
              <a:rPr lang="en-US"/>
              <a:t>When the processor is executing in ARM state:</a:t>
            </a:r>
          </a:p>
          <a:p>
            <a:pPr lvl="1"/>
            <a:r>
              <a:rPr lang="en-US"/>
              <a:t>All instructions are 32 bits wide</a:t>
            </a:r>
          </a:p>
          <a:p>
            <a:pPr lvl="1"/>
            <a:r>
              <a:rPr lang="en-US"/>
              <a:t>All instructions must be word aligned</a:t>
            </a:r>
          </a:p>
          <a:p>
            <a:pPr lvl="1"/>
            <a:r>
              <a:rPr lang="en-US"/>
              <a:t>Therefore the </a:t>
            </a:r>
            <a:r>
              <a:rPr lang="en-US" b="1">
                <a:solidFill>
                  <a:schemeClr val="bg2"/>
                </a:solidFill>
              </a:rPr>
              <a:t>pc</a:t>
            </a:r>
            <a:r>
              <a:rPr lang="en-US"/>
              <a:t> value is stored in bits [31:2] with bits [1:0] undefined (as instruction cannot be halfword or byte aligned).</a:t>
            </a:r>
          </a:p>
          <a:p>
            <a:endParaRPr lang="en-US"/>
          </a:p>
          <a:p>
            <a:r>
              <a:rPr lang="en-US"/>
              <a:t>When the processor is executing in Thumb state:</a:t>
            </a:r>
          </a:p>
          <a:p>
            <a:pPr lvl="1"/>
            <a:r>
              <a:rPr lang="en-US"/>
              <a:t>All instructions are 16 bits wide</a:t>
            </a:r>
          </a:p>
          <a:p>
            <a:pPr lvl="1"/>
            <a:r>
              <a:rPr lang="en-US"/>
              <a:t>All instructions must be halfword aligned</a:t>
            </a:r>
          </a:p>
          <a:p>
            <a:pPr lvl="1"/>
            <a:r>
              <a:rPr lang="en-US"/>
              <a:t>Therefore the </a:t>
            </a:r>
            <a:r>
              <a:rPr lang="en-US" b="1">
                <a:solidFill>
                  <a:schemeClr val="bg2"/>
                </a:solidFill>
              </a:rPr>
              <a:t>pc</a:t>
            </a:r>
            <a:r>
              <a:rPr lang="en-US"/>
              <a:t> value is stored in bits [31:1] with bit [0] undefined (as instruction cannot be byte aligned).</a:t>
            </a:r>
            <a:endParaRPr lang="en-US">
              <a:solidFill>
                <a:schemeClr val="hlink"/>
              </a:solidFill>
              <a:latin typeface="Courier New" pitchFamily="49" charset="0"/>
            </a:endParaRPr>
          </a:p>
          <a:p>
            <a:pPr>
              <a:buFont typeface="Wingdings" pitchFamily="2" charset="2"/>
              <a:buNone/>
            </a:pPr>
            <a:endParaRPr lang="en-US"/>
          </a:p>
          <a:p>
            <a:r>
              <a:rPr lang="en-US"/>
              <a:t>When the processor is executing in Jazelle state:</a:t>
            </a:r>
          </a:p>
          <a:p>
            <a:pPr lvl="1"/>
            <a:r>
              <a:rPr lang="en-US"/>
              <a:t>All instructions are 8 bits wide</a:t>
            </a:r>
          </a:p>
          <a:p>
            <a:pPr lvl="1"/>
            <a:r>
              <a:rPr lang="en-US"/>
              <a:t>Processor performs a word access to read 4 instructions at once</a:t>
            </a:r>
          </a:p>
        </p:txBody>
      </p:sp>
      <p:sp>
        <p:nvSpPr>
          <p:cNvPr id="257027" name="Rectangle 3"/>
          <p:cNvSpPr>
            <a:spLocks noChangeArrowheads="1"/>
          </p:cNvSpPr>
          <p:nvPr/>
        </p:nvSpPr>
        <p:spPr bwMode="auto">
          <a:xfrm>
            <a:off x="690563" y="6243638"/>
            <a:ext cx="1903412" cy="455612"/>
          </a:xfrm>
          <a:prstGeom prst="rect">
            <a:avLst/>
          </a:prstGeom>
          <a:noFill/>
          <a:ln w="9525">
            <a:noFill/>
            <a:miter lim="800000"/>
            <a:headEnd/>
            <a:tailEnd/>
          </a:ln>
          <a:effectLst/>
        </p:spPr>
        <p:txBody>
          <a:bodyPr wrap="none" anchor="ctr"/>
          <a:lstStyle/>
          <a:p>
            <a:endParaRPr lang="en-IN"/>
          </a:p>
        </p:txBody>
      </p:sp>
      <p:sp>
        <p:nvSpPr>
          <p:cNvPr id="257028" name="Rectangle 4"/>
          <p:cNvSpPr>
            <a:spLocks noChangeArrowheads="1"/>
          </p:cNvSpPr>
          <p:nvPr/>
        </p:nvSpPr>
        <p:spPr bwMode="auto">
          <a:xfrm>
            <a:off x="3125788" y="6243638"/>
            <a:ext cx="2892425" cy="455612"/>
          </a:xfrm>
          <a:prstGeom prst="rect">
            <a:avLst/>
          </a:prstGeom>
          <a:noFill/>
          <a:ln w="9525">
            <a:noFill/>
            <a:miter lim="800000"/>
            <a:headEnd/>
            <a:tailEnd/>
          </a:ln>
          <a:effectLst/>
        </p:spPr>
        <p:txBody>
          <a:bodyPr wrap="none" anchor="ctr"/>
          <a:lstStyle/>
          <a:p>
            <a:endParaRPr lang="en-IN"/>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865</TotalTime>
  <Words>5586</Words>
  <Application>Microsoft Office PowerPoint</Application>
  <PresentationFormat>On-screen Show (4:3)</PresentationFormat>
  <Paragraphs>1248</Paragraphs>
  <Slides>31</Slides>
  <Notes>31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Office Theme</vt:lpstr>
      <vt:lpstr>Photo Editor Photo</vt:lpstr>
      <vt:lpstr>The ARM Processor</vt:lpstr>
      <vt:lpstr>ARM Powered Products</vt:lpstr>
      <vt:lpstr>Data Sizes and Instruction Sets</vt:lpstr>
      <vt:lpstr>Processor Modes</vt:lpstr>
      <vt:lpstr>The ARM Register Set</vt:lpstr>
      <vt:lpstr>Register Organization Summary</vt:lpstr>
      <vt:lpstr>The Registers</vt:lpstr>
      <vt:lpstr>Program Status Registers</vt:lpstr>
      <vt:lpstr>Program Counter (r15)</vt:lpstr>
      <vt:lpstr>Exception Handling</vt:lpstr>
      <vt:lpstr>Development of the ARM Architecture</vt:lpstr>
      <vt:lpstr>Conditional Execution and Flags</vt:lpstr>
      <vt:lpstr>Condition Codes </vt:lpstr>
      <vt:lpstr>Examples of conditional execution</vt:lpstr>
      <vt:lpstr>Branch instructions</vt:lpstr>
      <vt:lpstr>Data processing Instructions</vt:lpstr>
      <vt:lpstr>The Barrel Shifter</vt:lpstr>
      <vt:lpstr>Using the Barrel Shifter: The Second Operand</vt:lpstr>
      <vt:lpstr>Immediate constants (1)</vt:lpstr>
      <vt:lpstr>Immediate constants (2)</vt:lpstr>
      <vt:lpstr>Loading 32 bit constants</vt:lpstr>
      <vt:lpstr>Multiply</vt:lpstr>
      <vt:lpstr>Single register data transfer</vt:lpstr>
      <vt:lpstr> Address accessed</vt:lpstr>
      <vt:lpstr>Pre or Post Indexed Addressing?</vt:lpstr>
      <vt:lpstr>LDM / STM operation</vt:lpstr>
      <vt:lpstr>Software Interrupt (SWI)</vt:lpstr>
      <vt:lpstr>PSR Transfer Instructions</vt:lpstr>
      <vt:lpstr>ARM Branches and Subroutines</vt:lpstr>
      <vt:lpstr>Thumb</vt:lpstr>
      <vt:lpstr>Example ARM-based System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geetha</cp:lastModifiedBy>
  <cp:revision>24</cp:revision>
  <dcterms:created xsi:type="dcterms:W3CDTF">2019-06-30T16:36:20Z</dcterms:created>
  <dcterms:modified xsi:type="dcterms:W3CDTF">2019-07-18T06:58:40Z</dcterms:modified>
</cp:coreProperties>
</file>