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7" r:id="rId2"/>
    <p:sldId id="258" r:id="rId3"/>
    <p:sldId id="259" r:id="rId4"/>
    <p:sldId id="260" r:id="rId5"/>
    <p:sldId id="261" r:id="rId6"/>
    <p:sldId id="262"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302" r:id="rId46"/>
    <p:sldId id="303" r:id="rId47"/>
    <p:sldId id="308" r:id="rId48"/>
    <p:sldId id="309" r:id="rId49"/>
    <p:sldId id="329" r:id="rId50"/>
    <p:sldId id="330" r:id="rId51"/>
    <p:sldId id="331" r:id="rId52"/>
    <p:sldId id="332" r:id="rId53"/>
    <p:sldId id="333" r:id="rId54"/>
    <p:sldId id="334" r:id="rId55"/>
    <p:sldId id="33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A42155-EDDB-4CBE-9D61-9E4BF3B01398}" type="datetimeFigureOut">
              <a:rPr lang="en-US" smtClean="0"/>
              <a:t>7/18/2019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002584-8214-45EF-91CA-9DBDFD5C0EF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92D6E2FF-4484-4C32-BA48-14E23FF590B6}" type="slidenum">
              <a:rPr lang="tr-TR"/>
              <a:pPr/>
              <a:t>26</a:t>
            </a:fld>
            <a:endParaRPr lang="tr-TR"/>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C3C56112-0A14-44EB-9BE4-1C329E77A83B}" type="slidenum">
              <a:rPr lang="tr-TR"/>
              <a:pPr/>
              <a:t>35</a:t>
            </a:fld>
            <a:endParaRPr lang="tr-TR"/>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42106B74-6A3A-461F-8578-A6FE5958054F}" type="slidenum">
              <a:rPr lang="tr-TR"/>
              <a:pPr/>
              <a:t>37</a:t>
            </a:fld>
            <a:endParaRPr lang="tr-TR"/>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14432BCD-7CF3-4D57-AC3C-265A953DE741}" type="slidenum">
              <a:rPr lang="tr-TR"/>
              <a:pPr/>
              <a:t>38</a:t>
            </a:fld>
            <a:endParaRPr lang="tr-TR"/>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DD8CA93-77F1-4F72-A0BD-4E391A76DB23}" type="slidenum">
              <a:rPr lang="tr-TR"/>
              <a:pPr/>
              <a:t>41</a:t>
            </a:fld>
            <a:endParaRPr lang="tr-TR"/>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1BACCDF-8A64-4A93-98E6-5637D6EF53D7}" type="slidenum">
              <a:rPr lang="tr-TR"/>
              <a:pPr/>
              <a:t>42</a:t>
            </a:fld>
            <a:endParaRPr lang="tr-TR"/>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2945E61-1CBA-497F-851A-A11EA3A9D673}" type="slidenum">
              <a:rPr lang="tr-TR"/>
              <a:pPr/>
              <a:t>43</a:t>
            </a:fld>
            <a:endParaRPr lang="tr-TR"/>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179CA5D-8ABC-4335-854C-169B97C0AF86}" type="slidenum">
              <a:rPr lang="tr-TR"/>
              <a:pPr/>
              <a:t>44</a:t>
            </a:fld>
            <a:endParaRPr lang="tr-TR"/>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E2577A11-B5CD-4E4C-A784-D2106FB756AD}" type="slidenum">
              <a:rPr lang="tr-TR"/>
              <a:pPr/>
              <a:t>45</a:t>
            </a:fld>
            <a:endParaRPr lang="tr-TR"/>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538C4E5-AB24-41F7-93F4-70B61CEC8BB7}" type="slidenum">
              <a:rPr lang="tr-TR"/>
              <a:pPr/>
              <a:t>46</a:t>
            </a:fld>
            <a:endParaRPr lang="tr-TR"/>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3113637-E72E-420D-B7E9-F23621DA1125}" type="slidenum">
              <a:rPr lang="tr-TR"/>
              <a:pPr/>
              <a:t>47</a:t>
            </a:fld>
            <a:endParaRPr lang="tr-TR"/>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76E44B3-7C0B-4D5A-AD58-E459C3445206}" type="slidenum">
              <a:rPr lang="tr-TR"/>
              <a:pPr/>
              <a:t>27</a:t>
            </a:fld>
            <a:endParaRPr lang="tr-TR"/>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A54709A-1D5C-495E-9BA6-207FE18EF0C4}" type="slidenum">
              <a:rPr lang="tr-TR"/>
              <a:pPr/>
              <a:t>28</a:t>
            </a:fld>
            <a:endParaRPr lang="tr-TR"/>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8DF83474-5568-40DD-B547-F366905C5C25}" type="slidenum">
              <a:rPr lang="tr-TR"/>
              <a:pPr/>
              <a:t>29</a:t>
            </a:fld>
            <a:endParaRPr lang="tr-TR"/>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85840B3F-2F08-40DD-92D6-6C94C9C1C73B}" type="slidenum">
              <a:rPr lang="tr-TR"/>
              <a:pPr/>
              <a:t>30</a:t>
            </a:fld>
            <a:endParaRPr lang="tr-TR"/>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103B435-0287-479C-A7A6-8D613709374E}" type="slidenum">
              <a:rPr lang="tr-TR"/>
              <a:pPr/>
              <a:t>31</a:t>
            </a:fld>
            <a:endParaRPr lang="tr-TR"/>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277E62D-F6EA-4F61-9A70-FB7E49093E6A}" type="slidenum">
              <a:rPr lang="tr-TR"/>
              <a:pPr/>
              <a:t>32</a:t>
            </a:fld>
            <a:endParaRPr lang="tr-TR"/>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A719E1CA-B4D6-4776-9E43-1FBBD81E35D6}" type="slidenum">
              <a:rPr lang="tr-TR"/>
              <a:pPr/>
              <a:t>33</a:t>
            </a:fld>
            <a:endParaRPr lang="tr-TR"/>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7E6B0701-E6D2-4AD2-B2F9-29677A90C9D7}" type="slidenum">
              <a:rPr lang="tr-TR"/>
              <a:pPr/>
              <a:t>34</a:t>
            </a:fld>
            <a:endParaRPr lang="tr-TR"/>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35E800-EF22-47D7-9FAF-F2CDDD920B2A}"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03445-D145-4454-8062-19EE36D595B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35E800-EF22-47D7-9FAF-F2CDDD920B2A}"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03445-D145-4454-8062-19EE36D595B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35E800-EF22-47D7-9FAF-F2CDDD920B2A}"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03445-D145-4454-8062-19EE36D595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dt" sz="half" idx="10"/>
          </p:nvPr>
        </p:nvSpPr>
        <p:spPr>
          <a:ln/>
        </p:spPr>
        <p:txBody>
          <a:bodyPr/>
          <a:lstStyle>
            <a:lvl1pPr>
              <a:defRPr/>
            </a:lvl1pPr>
          </a:lstStyle>
          <a:p>
            <a:pPr>
              <a:defRPr/>
            </a:pPr>
            <a:endParaRPr lang="tr-TR"/>
          </a:p>
        </p:txBody>
      </p:sp>
      <p:sp>
        <p:nvSpPr>
          <p:cNvPr id="6" name="Rectangle 45"/>
          <p:cNvSpPr>
            <a:spLocks noGrp="1" noChangeArrowheads="1"/>
          </p:cNvSpPr>
          <p:nvPr>
            <p:ph type="ftr" sz="quarter" idx="11"/>
          </p:nvPr>
        </p:nvSpPr>
        <p:spPr>
          <a:ln/>
        </p:spPr>
        <p:txBody>
          <a:bodyPr/>
          <a:lstStyle>
            <a:lvl1pPr>
              <a:defRPr/>
            </a:lvl1pPr>
          </a:lstStyle>
          <a:p>
            <a:pPr>
              <a:defRPr/>
            </a:pPr>
            <a:endParaRPr lang="tr-TR"/>
          </a:p>
        </p:txBody>
      </p:sp>
      <p:sp>
        <p:nvSpPr>
          <p:cNvPr id="7" name="Rectangle 46"/>
          <p:cNvSpPr>
            <a:spLocks noGrp="1" noChangeArrowheads="1"/>
          </p:cNvSpPr>
          <p:nvPr>
            <p:ph type="sldNum" sz="quarter" idx="12"/>
          </p:nvPr>
        </p:nvSpPr>
        <p:spPr>
          <a:ln/>
        </p:spPr>
        <p:txBody>
          <a:bodyPr/>
          <a:lstStyle>
            <a:lvl1pPr>
              <a:defRPr/>
            </a:lvl1pPr>
          </a:lstStyle>
          <a:p>
            <a:pPr>
              <a:defRPr/>
            </a:pPr>
            <a:fld id="{101796CA-515D-43B0-835D-6B95064F817F}" type="slidenum">
              <a:rPr lang="tr-TR"/>
              <a:pPr>
                <a:defRPr/>
              </a:pP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03513" y="274638"/>
            <a:ext cx="6316662" cy="11430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2693988" y="1600200"/>
            <a:ext cx="6326187" cy="4525963"/>
          </a:xfrm>
        </p:spPr>
        <p:txBody>
          <a:bodyPr/>
          <a:lstStyle/>
          <a:p>
            <a:pPr lvl="0"/>
            <a:r>
              <a:rPr lang="en-US" noProof="0" smtClean="0"/>
              <a:t>Click icon to add table</a:t>
            </a:r>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D6FB95-628E-4336-9AC1-9B1D98A6417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35E800-EF22-47D7-9FAF-F2CDDD920B2A}"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03445-D145-4454-8062-19EE36D595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35E800-EF22-47D7-9FAF-F2CDDD920B2A}"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03445-D145-4454-8062-19EE36D595B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35E800-EF22-47D7-9FAF-F2CDDD920B2A}"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A03445-D145-4454-8062-19EE36D595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35E800-EF22-47D7-9FAF-F2CDDD920B2A}" type="datetimeFigureOut">
              <a:rPr lang="en-US" smtClean="0"/>
              <a:t>7/18/2019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A03445-D145-4454-8062-19EE36D595B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35E800-EF22-47D7-9FAF-F2CDDD920B2A}" type="datetimeFigureOut">
              <a:rPr lang="en-US" smtClean="0"/>
              <a:t>7/18/2019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A03445-D145-4454-8062-19EE36D595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5E800-EF22-47D7-9FAF-F2CDDD920B2A}" type="datetimeFigureOut">
              <a:rPr lang="en-US" smtClean="0"/>
              <a:t>7/18/2019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A03445-D145-4454-8062-19EE36D595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35E800-EF22-47D7-9FAF-F2CDDD920B2A}"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A03445-D145-4454-8062-19EE36D595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35E800-EF22-47D7-9FAF-F2CDDD920B2A}"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A03445-D145-4454-8062-19EE36D595B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5E800-EF22-47D7-9FAF-F2CDDD920B2A}" type="datetimeFigureOut">
              <a:rPr lang="en-US" smtClean="0"/>
              <a:t>7/18/2019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03445-D145-4454-8062-19EE36D595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Definition of the Microprocessor</a:t>
            </a:r>
            <a:br>
              <a:rPr lang="en-US" dirty="0" smtClean="0"/>
            </a:br>
            <a:endParaRPr lang="en-US" dirty="0"/>
          </a:p>
        </p:txBody>
      </p:sp>
      <p:sp>
        <p:nvSpPr>
          <p:cNvPr id="3" name="Content Placeholder 2"/>
          <p:cNvSpPr>
            <a:spLocks noGrp="1"/>
          </p:cNvSpPr>
          <p:nvPr>
            <p:ph idx="1"/>
          </p:nvPr>
        </p:nvSpPr>
        <p:spPr>
          <a:xfrm>
            <a:off x="533400" y="1600200"/>
            <a:ext cx="8486775" cy="4525963"/>
          </a:xfrm>
        </p:spPr>
        <p:txBody>
          <a:bodyPr>
            <a:normAutofit fontScale="85000" lnSpcReduction="10000"/>
          </a:bodyPr>
          <a:lstStyle/>
          <a:p>
            <a:r>
              <a:rPr lang="en-US" dirty="0" smtClean="0"/>
              <a:t>Microprocessor: It is a semiconductor device consisting of electronic logic circuits. It includes the ALU, register arrays and control circuits on a single chip. </a:t>
            </a:r>
          </a:p>
          <a:p>
            <a:r>
              <a:rPr lang="en-US" dirty="0" smtClean="0"/>
              <a:t>The microprocessor has a set of instructions, designed internally, to manipulate data and communicate with peripherals. </a:t>
            </a:r>
          </a:p>
          <a:p>
            <a:r>
              <a:rPr lang="en-US" dirty="0" smtClean="0"/>
              <a:t>The microprocessor is a programmable device that takes in numbers, performs on them arithmetic or logical operations according to the program stored in memory and then produces other numbers as a result.</a:t>
            </a:r>
            <a:endParaRPr lang="en-US" dirty="0"/>
          </a:p>
        </p:txBody>
      </p:sp>
      <p:sp>
        <p:nvSpPr>
          <p:cNvPr id="4" name="Footer Placeholder 3"/>
          <p:cNvSpPr>
            <a:spLocks noGrp="1"/>
          </p:cNvSpPr>
          <p:nvPr>
            <p:ph type="ftr" sz="quarter" idx="11"/>
          </p:nvPr>
        </p:nvSpPr>
        <p:spPr/>
        <p:txBody>
          <a:bodyPr/>
          <a:lstStyle/>
          <a:p>
            <a:r>
              <a:rPr lang="en-US" dirty="0" smtClean="0"/>
              <a:t>prepared by GEETHA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304800"/>
            <a:ext cx="6316663" cy="609600"/>
          </a:xfrm>
          <a:effectLst>
            <a:outerShdw dist="35921" dir="2700000" algn="ctr" rotWithShape="0">
              <a:schemeClr val="bg2"/>
            </a:outerShdw>
          </a:effectLst>
        </p:spPr>
        <p:txBody>
          <a:bodyPr>
            <a:normAutofit fontScale="90000"/>
          </a:bodyPr>
          <a:lstStyle/>
          <a:p>
            <a:pPr>
              <a:defRPr/>
            </a:pPr>
            <a:r>
              <a:rPr lang="en-US" sz="2800" b="1">
                <a:solidFill>
                  <a:srgbClr val="F6142A"/>
                </a:solidFill>
              </a:rPr>
              <a:t>Intel 8086 Internal Architecture</a:t>
            </a:r>
            <a:r>
              <a:rPr lang="en-US" sz="2800"/>
              <a:t/>
            </a:r>
            <a:br>
              <a:rPr lang="en-US" sz="2800"/>
            </a:br>
            <a:endParaRPr lang="en-US" sz="2800"/>
          </a:p>
        </p:txBody>
      </p:sp>
      <p:sp>
        <p:nvSpPr>
          <p:cNvPr id="6147" name="Slide Number Placeholder 5"/>
          <p:cNvSpPr>
            <a:spLocks noGrp="1"/>
          </p:cNvSpPr>
          <p:nvPr>
            <p:ph type="sldNum" sz="quarter" idx="12"/>
          </p:nvPr>
        </p:nvSpPr>
        <p:spPr>
          <a:noFill/>
        </p:spPr>
        <p:txBody>
          <a:bodyPr/>
          <a:lstStyle/>
          <a:p>
            <a:fld id="{6AAD9251-1DC6-43E4-B863-AAA4FAB3E200}" type="slidenum">
              <a:rPr lang="en-US"/>
              <a:pPr/>
              <a:t>10</a:t>
            </a:fld>
            <a:endParaRPr lang="en-US"/>
          </a:p>
        </p:txBody>
      </p:sp>
      <p:pic>
        <p:nvPicPr>
          <p:cNvPr id="6148" name="Picture 5" descr="archpng"/>
          <p:cNvPicPr>
            <a:picLocks noChangeAspect="1" noChangeArrowheads="1"/>
          </p:cNvPicPr>
          <p:nvPr/>
        </p:nvPicPr>
        <p:blipFill>
          <a:blip r:embed="rId2" cstate="print"/>
          <a:srcRect/>
          <a:stretch>
            <a:fillRect/>
          </a:stretch>
        </p:blipFill>
        <p:spPr bwMode="auto">
          <a:xfrm>
            <a:off x="152400" y="482600"/>
            <a:ext cx="8839200"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152400"/>
            <a:ext cx="6316663" cy="609600"/>
          </a:xfrm>
          <a:effectLst>
            <a:outerShdw dist="35921" dir="2700000" algn="ctr" rotWithShape="0">
              <a:schemeClr val="bg2"/>
            </a:outerShdw>
          </a:effectLst>
        </p:spPr>
        <p:txBody>
          <a:bodyPr>
            <a:normAutofit fontScale="90000"/>
          </a:bodyPr>
          <a:lstStyle/>
          <a:p>
            <a:pPr>
              <a:defRPr/>
            </a:pPr>
            <a:r>
              <a:rPr lang="en-US" b="1">
                <a:solidFill>
                  <a:srgbClr val="F6142A"/>
                </a:solidFill>
              </a:rPr>
              <a:t>Internal architecture of 8086</a:t>
            </a:r>
          </a:p>
        </p:txBody>
      </p:sp>
      <p:sp>
        <p:nvSpPr>
          <p:cNvPr id="7171" name="Rectangle 3"/>
          <p:cNvSpPr>
            <a:spLocks noGrp="1" noChangeArrowheads="1"/>
          </p:cNvSpPr>
          <p:nvPr>
            <p:ph idx="1"/>
          </p:nvPr>
        </p:nvSpPr>
        <p:spPr>
          <a:xfrm>
            <a:off x="152400" y="1231900"/>
            <a:ext cx="8839200" cy="5105400"/>
          </a:xfrm>
        </p:spPr>
        <p:txBody>
          <a:bodyPr/>
          <a:lstStyle/>
          <a:p>
            <a:pPr>
              <a:lnSpc>
                <a:spcPct val="90000"/>
              </a:lnSpc>
            </a:pPr>
            <a:r>
              <a:rPr lang="en-US" sz="2800" b="1" dirty="0" smtClean="0"/>
              <a:t>8086 has two blocks </a:t>
            </a:r>
            <a:r>
              <a:rPr lang="en-US" sz="2800" b="1" dirty="0" smtClean="0">
                <a:solidFill>
                  <a:srgbClr val="FF0000"/>
                </a:solidFill>
              </a:rPr>
              <a:t>BIU</a:t>
            </a:r>
            <a:r>
              <a:rPr lang="en-US" sz="2800" b="1" dirty="0" smtClean="0"/>
              <a:t> and </a:t>
            </a:r>
            <a:r>
              <a:rPr lang="en-US" sz="2800" b="1" dirty="0" smtClean="0">
                <a:solidFill>
                  <a:srgbClr val="FF0000"/>
                </a:solidFill>
              </a:rPr>
              <a:t>EU</a:t>
            </a:r>
            <a:r>
              <a:rPr lang="en-US" sz="2800" b="1" dirty="0" smtClean="0"/>
              <a:t>.</a:t>
            </a:r>
          </a:p>
          <a:p>
            <a:pPr>
              <a:lnSpc>
                <a:spcPct val="90000"/>
              </a:lnSpc>
            </a:pPr>
            <a:endParaRPr lang="en-US" sz="900" b="1" dirty="0" smtClean="0"/>
          </a:p>
          <a:p>
            <a:pPr>
              <a:lnSpc>
                <a:spcPct val="90000"/>
              </a:lnSpc>
            </a:pPr>
            <a:r>
              <a:rPr lang="en-US" sz="2800" b="1" dirty="0" smtClean="0"/>
              <a:t>The BIU handles all transactions of data and addresses on the buses for EU.</a:t>
            </a:r>
          </a:p>
          <a:p>
            <a:pPr>
              <a:lnSpc>
                <a:spcPct val="90000"/>
              </a:lnSpc>
            </a:pPr>
            <a:endParaRPr lang="en-US" sz="100" b="1" dirty="0" smtClean="0"/>
          </a:p>
          <a:p>
            <a:pPr>
              <a:lnSpc>
                <a:spcPct val="90000"/>
              </a:lnSpc>
            </a:pPr>
            <a:endParaRPr lang="en-US" sz="700" b="1" dirty="0" smtClean="0"/>
          </a:p>
          <a:p>
            <a:pPr algn="just">
              <a:lnSpc>
                <a:spcPct val="90000"/>
              </a:lnSpc>
            </a:pPr>
            <a:r>
              <a:rPr lang="en-US" sz="2800" b="1" dirty="0" smtClean="0"/>
              <a:t>The BIU performs all bus operations such as instruction fetching, reading and writing operands for memory and calculating the addresses of the memory operands. The instruction bytes are transferred to the instruction queue.</a:t>
            </a:r>
          </a:p>
          <a:p>
            <a:pPr>
              <a:lnSpc>
                <a:spcPct val="90000"/>
              </a:lnSpc>
            </a:pPr>
            <a:endParaRPr lang="en-US" sz="1200" b="1" dirty="0" smtClean="0"/>
          </a:p>
          <a:p>
            <a:pPr>
              <a:lnSpc>
                <a:spcPct val="90000"/>
              </a:lnSpc>
            </a:pPr>
            <a:r>
              <a:rPr lang="en-US" sz="2800" b="1" dirty="0" smtClean="0"/>
              <a:t> EU executes instructions from the instruction byte queue.</a:t>
            </a:r>
          </a:p>
        </p:txBody>
      </p:sp>
      <p:sp>
        <p:nvSpPr>
          <p:cNvPr id="7172" name="Slide Number Placeholder 5"/>
          <p:cNvSpPr>
            <a:spLocks noGrp="1"/>
          </p:cNvSpPr>
          <p:nvPr>
            <p:ph type="sldNum" sz="quarter" idx="12"/>
          </p:nvPr>
        </p:nvSpPr>
        <p:spPr>
          <a:noFill/>
        </p:spPr>
        <p:txBody>
          <a:bodyPr/>
          <a:lstStyle/>
          <a:p>
            <a:fld id="{30BC8322-3EF8-44BD-A8FA-C08AEF020452}" type="slidenum">
              <a:rPr lang="en-US"/>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228600" y="228600"/>
            <a:ext cx="8686800" cy="6400800"/>
          </a:xfrm>
        </p:spPr>
        <p:txBody>
          <a:bodyPr/>
          <a:lstStyle/>
          <a:p>
            <a:pPr>
              <a:lnSpc>
                <a:spcPct val="90000"/>
              </a:lnSpc>
            </a:pPr>
            <a:r>
              <a:rPr lang="en-US" sz="3200" b="1" dirty="0" smtClean="0"/>
              <a:t>Both units operate </a:t>
            </a:r>
            <a:r>
              <a:rPr lang="en-US" sz="3200" b="1" dirty="0" smtClean="0">
                <a:solidFill>
                  <a:srgbClr val="660066"/>
                </a:solidFill>
              </a:rPr>
              <a:t>asynchronously</a:t>
            </a:r>
            <a:r>
              <a:rPr lang="en-US" sz="3200" b="1" dirty="0" smtClean="0"/>
              <a:t> to give the 8086 an overlapping instruction fetch and execution mechanism which is called as </a:t>
            </a:r>
            <a:r>
              <a:rPr lang="en-US" sz="3200" b="1" dirty="0" smtClean="0">
                <a:solidFill>
                  <a:srgbClr val="660066"/>
                </a:solidFill>
              </a:rPr>
              <a:t>Pipelining</a:t>
            </a:r>
            <a:r>
              <a:rPr lang="en-US" sz="3200" b="1" dirty="0" smtClean="0"/>
              <a:t>. This results in efficient use of the system bus and system performance.</a:t>
            </a:r>
          </a:p>
          <a:p>
            <a:pPr>
              <a:lnSpc>
                <a:spcPct val="90000"/>
              </a:lnSpc>
            </a:pPr>
            <a:endParaRPr lang="en-US" sz="1400" b="1" dirty="0" smtClean="0"/>
          </a:p>
          <a:p>
            <a:pPr>
              <a:lnSpc>
                <a:spcPct val="90000"/>
              </a:lnSpc>
            </a:pPr>
            <a:r>
              <a:rPr lang="en-US" sz="3200" b="1" dirty="0" smtClean="0"/>
              <a:t>BIU contains Instruction queue, Segment registers, Instruction pointer, Address adder.</a:t>
            </a:r>
          </a:p>
          <a:p>
            <a:pPr>
              <a:lnSpc>
                <a:spcPct val="90000"/>
              </a:lnSpc>
            </a:pPr>
            <a:endParaRPr lang="en-US" sz="1400" b="1" dirty="0" smtClean="0"/>
          </a:p>
          <a:p>
            <a:pPr>
              <a:lnSpc>
                <a:spcPct val="90000"/>
              </a:lnSpc>
            </a:pPr>
            <a:r>
              <a:rPr lang="en-US" sz="3200" b="1" dirty="0" smtClean="0"/>
              <a:t>EU contains Control circuitry, Instruction decoder, ALU, Pointer and Index register, Flag register.</a:t>
            </a:r>
          </a:p>
          <a:p>
            <a:pPr>
              <a:lnSpc>
                <a:spcPct val="90000"/>
              </a:lnSpc>
            </a:pPr>
            <a:endParaRPr lang="en-US" dirty="0" smtClean="0"/>
          </a:p>
        </p:txBody>
      </p:sp>
      <p:sp>
        <p:nvSpPr>
          <p:cNvPr id="8195" name="Slide Number Placeholder 5"/>
          <p:cNvSpPr>
            <a:spLocks noGrp="1"/>
          </p:cNvSpPr>
          <p:nvPr>
            <p:ph type="sldNum" sz="quarter" idx="12"/>
          </p:nvPr>
        </p:nvSpPr>
        <p:spPr>
          <a:noFill/>
        </p:spPr>
        <p:txBody>
          <a:bodyPr/>
          <a:lstStyle/>
          <a:p>
            <a:fld id="{01A42B99-C62D-4877-96EF-BC3DF0E15BA0}" type="slidenum">
              <a:rPr lang="en-US"/>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228600"/>
            <a:ext cx="6316663" cy="1143000"/>
          </a:xfrm>
          <a:effectLst>
            <a:outerShdw dist="35921" dir="2700000" algn="ctr" rotWithShape="0">
              <a:schemeClr val="bg2">
                <a:alpha val="50000"/>
              </a:schemeClr>
            </a:outerShdw>
          </a:effectLst>
        </p:spPr>
        <p:txBody>
          <a:bodyPr/>
          <a:lstStyle/>
          <a:p>
            <a:pPr>
              <a:defRPr/>
            </a:pPr>
            <a:r>
              <a:rPr lang="en-US" sz="3600" b="1">
                <a:solidFill>
                  <a:srgbClr val="FF0000"/>
                </a:solidFill>
              </a:rPr>
              <a:t>EXECUTION UNIT</a:t>
            </a:r>
          </a:p>
        </p:txBody>
      </p:sp>
      <p:sp>
        <p:nvSpPr>
          <p:cNvPr id="9219" name="Rectangle 3"/>
          <p:cNvSpPr>
            <a:spLocks noGrp="1" noChangeArrowheads="1"/>
          </p:cNvSpPr>
          <p:nvPr>
            <p:ph idx="1"/>
          </p:nvPr>
        </p:nvSpPr>
        <p:spPr>
          <a:xfrm>
            <a:off x="304800" y="1600200"/>
            <a:ext cx="8458200" cy="4525963"/>
          </a:xfrm>
        </p:spPr>
        <p:txBody>
          <a:bodyPr/>
          <a:lstStyle/>
          <a:p>
            <a:r>
              <a:rPr lang="en-US" sz="2800" b="1" smtClean="0"/>
              <a:t>Decodes instructions fetched by the BIU</a:t>
            </a:r>
          </a:p>
          <a:p>
            <a:r>
              <a:rPr lang="en-US" sz="2800" b="1" smtClean="0"/>
              <a:t>Generate control signals,</a:t>
            </a:r>
          </a:p>
          <a:p>
            <a:r>
              <a:rPr lang="en-US" sz="2800" b="1" smtClean="0"/>
              <a:t>Executes instructions.</a:t>
            </a:r>
          </a:p>
          <a:p>
            <a:pPr>
              <a:buFontTx/>
              <a:buNone/>
            </a:pPr>
            <a:endParaRPr lang="en-US" sz="2800" b="1" smtClean="0"/>
          </a:p>
          <a:p>
            <a:pPr>
              <a:buFontTx/>
              <a:buNone/>
            </a:pPr>
            <a:r>
              <a:rPr lang="en-US" sz="2800" b="1" smtClean="0">
                <a:solidFill>
                  <a:schemeClr val="folHlink"/>
                </a:solidFill>
              </a:rPr>
              <a:t>The main parts are:</a:t>
            </a:r>
          </a:p>
          <a:p>
            <a:pPr>
              <a:buFontTx/>
              <a:buNone/>
            </a:pPr>
            <a:endParaRPr lang="en-US" sz="1000" b="1" smtClean="0"/>
          </a:p>
          <a:p>
            <a:r>
              <a:rPr lang="en-US" sz="2800" b="1" smtClean="0"/>
              <a:t>Control Circuitry</a:t>
            </a:r>
          </a:p>
          <a:p>
            <a:r>
              <a:rPr lang="en-US" sz="2800" b="1" smtClean="0"/>
              <a:t>Instruction decoder</a:t>
            </a:r>
          </a:p>
          <a:p>
            <a:r>
              <a:rPr lang="en-US" sz="2800" b="1" smtClean="0"/>
              <a:t>ALU</a:t>
            </a:r>
          </a:p>
        </p:txBody>
      </p:sp>
      <p:sp>
        <p:nvSpPr>
          <p:cNvPr id="9220" name="Slide Number Placeholder 5"/>
          <p:cNvSpPr>
            <a:spLocks noGrp="1"/>
          </p:cNvSpPr>
          <p:nvPr>
            <p:ph type="sldNum" sz="quarter" idx="12"/>
          </p:nvPr>
        </p:nvSpPr>
        <p:spPr>
          <a:noFill/>
        </p:spPr>
        <p:txBody>
          <a:bodyPr/>
          <a:lstStyle/>
          <a:p>
            <a:fld id="{B2604D98-1ABC-4E93-9E79-8C80F1FCC6DE}" type="slidenum">
              <a:rPr lang="en-US"/>
              <a:pPr/>
              <a:t>13</a:t>
            </a:fld>
            <a:endParaRPr lang="en-US"/>
          </a:p>
        </p:txBody>
      </p:sp>
      <p:pic>
        <p:nvPicPr>
          <p:cNvPr id="9221" name="Picture 5" descr="archpng1"/>
          <p:cNvPicPr>
            <a:picLocks noChangeAspect="1" noChangeArrowheads="1"/>
          </p:cNvPicPr>
          <p:nvPr/>
        </p:nvPicPr>
        <p:blipFill>
          <a:blip r:embed="rId2" cstate="print"/>
          <a:srcRect/>
          <a:stretch>
            <a:fillRect/>
          </a:stretch>
        </p:blipFill>
        <p:spPr bwMode="auto">
          <a:xfrm>
            <a:off x="4114800" y="3200400"/>
            <a:ext cx="48768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8" name="Rectangle 78"/>
          <p:cNvSpPr>
            <a:spLocks noGrp="1" noChangeArrowheads="1"/>
          </p:cNvSpPr>
          <p:nvPr>
            <p:ph type="title"/>
          </p:nvPr>
        </p:nvSpPr>
        <p:spPr>
          <a:xfrm>
            <a:off x="0" y="57150"/>
            <a:ext cx="9144000" cy="381000"/>
          </a:xfrm>
          <a:effectLst>
            <a:outerShdw dist="35921" dir="2700000" algn="ctr" rotWithShape="0">
              <a:schemeClr val="bg2"/>
            </a:outerShdw>
          </a:effectLst>
        </p:spPr>
        <p:txBody>
          <a:bodyPr>
            <a:normAutofit fontScale="90000"/>
          </a:bodyPr>
          <a:lstStyle/>
          <a:p>
            <a:pPr>
              <a:defRPr/>
            </a:pPr>
            <a:r>
              <a:rPr lang="en-US" sz="2400" b="1" dirty="0">
                <a:solidFill>
                  <a:srgbClr val="F6142A"/>
                </a:solidFill>
              </a:rPr>
              <a:t>EXECUTION </a:t>
            </a:r>
            <a:r>
              <a:rPr lang="en-US" sz="2400" b="1" dirty="0" smtClean="0">
                <a:solidFill>
                  <a:srgbClr val="F6142A"/>
                </a:solidFill>
              </a:rPr>
              <a:t>UNIT-Registers</a:t>
            </a:r>
            <a:endParaRPr lang="en-US" sz="2400" b="1" dirty="0">
              <a:solidFill>
                <a:srgbClr val="F6142A"/>
              </a:solidFill>
            </a:endParaRPr>
          </a:p>
        </p:txBody>
      </p:sp>
      <p:graphicFrame>
        <p:nvGraphicFramePr>
          <p:cNvPr id="20482" name="Group 2"/>
          <p:cNvGraphicFramePr>
            <a:graphicFrameLocks noGrp="1"/>
          </p:cNvGraphicFramePr>
          <p:nvPr>
            <p:ph type="tbl" idx="1"/>
          </p:nvPr>
        </p:nvGraphicFramePr>
        <p:xfrm>
          <a:off x="2667000" y="1752600"/>
          <a:ext cx="3581400" cy="4646614"/>
        </p:xfrm>
        <a:graphic>
          <a:graphicData uri="http://schemas.openxmlformats.org/drawingml/2006/table">
            <a:tbl>
              <a:tblPr/>
              <a:tblGrid>
                <a:gridCol w="1790700"/>
                <a:gridCol w="1790700"/>
              </a:tblGrid>
              <a:tr h="6858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BL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CL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DH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DL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gridSpan="2">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r>
              <a:tr h="565150">
                <a:tc gridSpan="2">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BP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r>
              <a:tr h="566738">
                <a:tc gridSpan="2">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r>
              <a:tr h="565150">
                <a:tc gridSpan="2">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DI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r>
            </a:tbl>
          </a:graphicData>
        </a:graphic>
      </p:graphicFrame>
      <p:sp>
        <p:nvSpPr>
          <p:cNvPr id="10268" name="Slide Number Placeholder 5"/>
          <p:cNvSpPr>
            <a:spLocks noGrp="1"/>
          </p:cNvSpPr>
          <p:nvPr>
            <p:ph type="sldNum" sz="quarter" idx="12"/>
          </p:nvPr>
        </p:nvSpPr>
        <p:spPr>
          <a:noFill/>
        </p:spPr>
        <p:txBody>
          <a:bodyPr/>
          <a:lstStyle/>
          <a:p>
            <a:fld id="{A84A088B-39FB-4B23-BD59-FEE641993AE9}" type="slidenum">
              <a:rPr lang="en-US"/>
              <a:pPr/>
              <a:t>14</a:t>
            </a:fld>
            <a:endParaRPr lang="en-US"/>
          </a:p>
        </p:txBody>
      </p:sp>
      <p:sp>
        <p:nvSpPr>
          <p:cNvPr id="10269" name="AutoShape 27"/>
          <p:cNvSpPr>
            <a:spLocks/>
          </p:cNvSpPr>
          <p:nvPr/>
        </p:nvSpPr>
        <p:spPr bwMode="auto">
          <a:xfrm>
            <a:off x="2438400" y="5257800"/>
            <a:ext cx="152400" cy="1143000"/>
          </a:xfrm>
          <a:prstGeom prst="leftBrace">
            <a:avLst>
              <a:gd name="adj1" fmla="val 62500"/>
              <a:gd name="adj2" fmla="val 50000"/>
            </a:avLst>
          </a:prstGeom>
          <a:noFill/>
          <a:ln w="9525">
            <a:solidFill>
              <a:srgbClr val="0000FF"/>
            </a:solidFill>
            <a:round/>
            <a:headEnd/>
            <a:tailEnd/>
          </a:ln>
        </p:spPr>
        <p:txBody>
          <a:bodyPr wrap="none" anchor="ctr"/>
          <a:lstStyle/>
          <a:p>
            <a:pPr algn="ctr"/>
            <a:endParaRPr lang="en-US">
              <a:solidFill>
                <a:srgbClr val="0000FF"/>
              </a:solidFill>
            </a:endParaRPr>
          </a:p>
        </p:txBody>
      </p:sp>
      <p:grpSp>
        <p:nvGrpSpPr>
          <p:cNvPr id="2" name="Group 28"/>
          <p:cNvGrpSpPr>
            <a:grpSpLocks/>
          </p:cNvGrpSpPr>
          <p:nvPr/>
        </p:nvGrpSpPr>
        <p:grpSpPr bwMode="auto">
          <a:xfrm>
            <a:off x="2667000" y="533400"/>
            <a:ext cx="3581400" cy="1090613"/>
            <a:chOff x="1680" y="336"/>
            <a:chExt cx="2256" cy="687"/>
          </a:xfrm>
        </p:grpSpPr>
        <p:sp>
          <p:nvSpPr>
            <p:cNvPr id="10311" name="Line 29"/>
            <p:cNvSpPr>
              <a:spLocks noChangeShapeType="1"/>
            </p:cNvSpPr>
            <p:nvPr/>
          </p:nvSpPr>
          <p:spPr bwMode="auto">
            <a:xfrm>
              <a:off x="2811" y="720"/>
              <a:ext cx="0" cy="288"/>
            </a:xfrm>
            <a:prstGeom prst="line">
              <a:avLst/>
            </a:prstGeom>
            <a:noFill/>
            <a:ln w="9525">
              <a:solidFill>
                <a:srgbClr val="00FFFF"/>
              </a:solidFill>
              <a:round/>
              <a:headEnd/>
              <a:tailEnd/>
            </a:ln>
          </p:spPr>
          <p:txBody>
            <a:bodyPr/>
            <a:lstStyle/>
            <a:p>
              <a:endParaRPr lang="en-IN"/>
            </a:p>
          </p:txBody>
        </p:sp>
        <p:sp>
          <p:nvSpPr>
            <p:cNvPr id="10312" name="Line 30"/>
            <p:cNvSpPr>
              <a:spLocks noChangeShapeType="1"/>
            </p:cNvSpPr>
            <p:nvPr/>
          </p:nvSpPr>
          <p:spPr bwMode="auto">
            <a:xfrm>
              <a:off x="1680" y="543"/>
              <a:ext cx="0" cy="480"/>
            </a:xfrm>
            <a:prstGeom prst="line">
              <a:avLst/>
            </a:prstGeom>
            <a:noFill/>
            <a:ln w="9525">
              <a:solidFill>
                <a:srgbClr val="00FFFF"/>
              </a:solidFill>
              <a:round/>
              <a:headEnd/>
              <a:tailEnd/>
            </a:ln>
          </p:spPr>
          <p:txBody>
            <a:bodyPr/>
            <a:lstStyle/>
            <a:p>
              <a:endParaRPr lang="en-IN"/>
            </a:p>
          </p:txBody>
        </p:sp>
        <p:sp>
          <p:nvSpPr>
            <p:cNvPr id="10313" name="Line 31"/>
            <p:cNvSpPr>
              <a:spLocks noChangeShapeType="1"/>
            </p:cNvSpPr>
            <p:nvPr/>
          </p:nvSpPr>
          <p:spPr bwMode="auto">
            <a:xfrm>
              <a:off x="3936" y="534"/>
              <a:ext cx="0" cy="480"/>
            </a:xfrm>
            <a:prstGeom prst="line">
              <a:avLst/>
            </a:prstGeom>
            <a:noFill/>
            <a:ln w="9525">
              <a:solidFill>
                <a:srgbClr val="00FFFF"/>
              </a:solidFill>
              <a:round/>
              <a:headEnd/>
              <a:tailEnd/>
            </a:ln>
          </p:spPr>
          <p:txBody>
            <a:bodyPr/>
            <a:lstStyle/>
            <a:p>
              <a:endParaRPr lang="en-IN"/>
            </a:p>
          </p:txBody>
        </p:sp>
        <p:sp>
          <p:nvSpPr>
            <p:cNvPr id="10314" name="Line 32"/>
            <p:cNvSpPr>
              <a:spLocks noChangeShapeType="1"/>
            </p:cNvSpPr>
            <p:nvPr/>
          </p:nvSpPr>
          <p:spPr bwMode="auto">
            <a:xfrm>
              <a:off x="1680" y="912"/>
              <a:ext cx="1104" cy="0"/>
            </a:xfrm>
            <a:prstGeom prst="line">
              <a:avLst/>
            </a:prstGeom>
            <a:noFill/>
            <a:ln w="9525">
              <a:solidFill>
                <a:schemeClr val="tx1"/>
              </a:solidFill>
              <a:round/>
              <a:headEnd type="triangle" w="med" len="med"/>
              <a:tailEnd type="triangle" w="med" len="med"/>
            </a:ln>
          </p:spPr>
          <p:txBody>
            <a:bodyPr/>
            <a:lstStyle/>
            <a:p>
              <a:endParaRPr lang="en-IN"/>
            </a:p>
          </p:txBody>
        </p:sp>
        <p:sp>
          <p:nvSpPr>
            <p:cNvPr id="10315" name="Line 33"/>
            <p:cNvSpPr>
              <a:spLocks noChangeShapeType="1"/>
            </p:cNvSpPr>
            <p:nvPr/>
          </p:nvSpPr>
          <p:spPr bwMode="auto">
            <a:xfrm>
              <a:off x="2811" y="909"/>
              <a:ext cx="1104" cy="0"/>
            </a:xfrm>
            <a:prstGeom prst="line">
              <a:avLst/>
            </a:prstGeom>
            <a:noFill/>
            <a:ln w="9525">
              <a:solidFill>
                <a:schemeClr val="tx1"/>
              </a:solidFill>
              <a:round/>
              <a:headEnd type="triangle" w="med" len="med"/>
              <a:tailEnd type="triangle" w="med" len="med"/>
            </a:ln>
          </p:spPr>
          <p:txBody>
            <a:bodyPr/>
            <a:lstStyle/>
            <a:p>
              <a:endParaRPr lang="en-IN"/>
            </a:p>
          </p:txBody>
        </p:sp>
        <p:sp>
          <p:nvSpPr>
            <p:cNvPr id="10316" name="Text Box 34"/>
            <p:cNvSpPr txBox="1">
              <a:spLocks noChangeArrowheads="1"/>
            </p:cNvSpPr>
            <p:nvPr/>
          </p:nvSpPr>
          <p:spPr bwMode="auto">
            <a:xfrm>
              <a:off x="1776" y="672"/>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8 bits</a:t>
              </a:r>
            </a:p>
          </p:txBody>
        </p:sp>
        <p:sp>
          <p:nvSpPr>
            <p:cNvPr id="10317" name="Text Box 35"/>
            <p:cNvSpPr txBox="1">
              <a:spLocks noChangeArrowheads="1"/>
            </p:cNvSpPr>
            <p:nvPr/>
          </p:nvSpPr>
          <p:spPr bwMode="auto">
            <a:xfrm>
              <a:off x="2880" y="681"/>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8 bits</a:t>
              </a:r>
            </a:p>
          </p:txBody>
        </p:sp>
        <p:sp>
          <p:nvSpPr>
            <p:cNvPr id="10318" name="Line 36"/>
            <p:cNvSpPr>
              <a:spLocks noChangeShapeType="1"/>
            </p:cNvSpPr>
            <p:nvPr/>
          </p:nvSpPr>
          <p:spPr bwMode="auto">
            <a:xfrm>
              <a:off x="1680" y="624"/>
              <a:ext cx="2256" cy="0"/>
            </a:xfrm>
            <a:prstGeom prst="line">
              <a:avLst/>
            </a:prstGeom>
            <a:noFill/>
            <a:ln w="9525">
              <a:solidFill>
                <a:schemeClr val="tx1"/>
              </a:solidFill>
              <a:round/>
              <a:headEnd type="triangle" w="med" len="med"/>
              <a:tailEnd type="triangle" w="med" len="med"/>
            </a:ln>
          </p:spPr>
          <p:txBody>
            <a:bodyPr/>
            <a:lstStyle/>
            <a:p>
              <a:endParaRPr lang="en-IN"/>
            </a:p>
          </p:txBody>
        </p:sp>
        <p:sp>
          <p:nvSpPr>
            <p:cNvPr id="10319" name="Text Box 37"/>
            <p:cNvSpPr txBox="1">
              <a:spLocks noChangeArrowheads="1"/>
            </p:cNvSpPr>
            <p:nvPr/>
          </p:nvSpPr>
          <p:spPr bwMode="auto">
            <a:xfrm>
              <a:off x="2352" y="336"/>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16 bits</a:t>
              </a:r>
            </a:p>
          </p:txBody>
        </p:sp>
      </p:grpSp>
      <p:grpSp>
        <p:nvGrpSpPr>
          <p:cNvPr id="3" name="Group 38"/>
          <p:cNvGrpSpPr>
            <a:grpSpLocks/>
          </p:cNvGrpSpPr>
          <p:nvPr/>
        </p:nvGrpSpPr>
        <p:grpSpPr bwMode="auto">
          <a:xfrm>
            <a:off x="6324600" y="1905000"/>
            <a:ext cx="2438400" cy="4405313"/>
            <a:chOff x="3984" y="1200"/>
            <a:chExt cx="1536" cy="2775"/>
          </a:xfrm>
        </p:grpSpPr>
        <p:sp>
          <p:nvSpPr>
            <p:cNvPr id="10303" name="Text Box 39"/>
            <p:cNvSpPr txBox="1">
              <a:spLocks noChangeArrowheads="1"/>
            </p:cNvSpPr>
            <p:nvPr/>
          </p:nvSpPr>
          <p:spPr bwMode="auto">
            <a:xfrm>
              <a:off x="3984" y="1200"/>
              <a:ext cx="1536" cy="231"/>
            </a:xfrm>
            <a:prstGeom prst="rect">
              <a:avLst/>
            </a:prstGeom>
            <a:noFill/>
            <a:ln w="9525">
              <a:noFill/>
              <a:miter lim="800000"/>
              <a:headEnd/>
              <a:tailEnd/>
            </a:ln>
          </p:spPr>
          <p:txBody>
            <a:bodyPr>
              <a:spAutoFit/>
            </a:bodyPr>
            <a:lstStyle/>
            <a:p>
              <a:pPr>
                <a:spcBef>
                  <a:spcPct val="50000"/>
                </a:spcBef>
              </a:pPr>
              <a:r>
                <a:rPr lang="en-US" b="1"/>
                <a:t>Accumulator</a:t>
              </a:r>
            </a:p>
          </p:txBody>
        </p:sp>
        <p:sp>
          <p:nvSpPr>
            <p:cNvPr id="10304" name="Text Box 40"/>
            <p:cNvSpPr txBox="1">
              <a:spLocks noChangeArrowheads="1"/>
            </p:cNvSpPr>
            <p:nvPr/>
          </p:nvSpPr>
          <p:spPr bwMode="auto">
            <a:xfrm>
              <a:off x="3984" y="1584"/>
              <a:ext cx="1536" cy="231"/>
            </a:xfrm>
            <a:prstGeom prst="rect">
              <a:avLst/>
            </a:prstGeom>
            <a:noFill/>
            <a:ln w="9525">
              <a:noFill/>
              <a:miter lim="800000"/>
              <a:headEnd/>
              <a:tailEnd/>
            </a:ln>
          </p:spPr>
          <p:txBody>
            <a:bodyPr>
              <a:spAutoFit/>
            </a:bodyPr>
            <a:lstStyle/>
            <a:p>
              <a:pPr>
                <a:spcBef>
                  <a:spcPct val="50000"/>
                </a:spcBef>
              </a:pPr>
              <a:r>
                <a:rPr lang="en-US" b="1"/>
                <a:t>Base</a:t>
              </a:r>
            </a:p>
          </p:txBody>
        </p:sp>
        <p:sp>
          <p:nvSpPr>
            <p:cNvPr id="10305" name="Text Box 41"/>
            <p:cNvSpPr txBox="1">
              <a:spLocks noChangeArrowheads="1"/>
            </p:cNvSpPr>
            <p:nvPr/>
          </p:nvSpPr>
          <p:spPr bwMode="auto">
            <a:xfrm>
              <a:off x="3984" y="1968"/>
              <a:ext cx="1536" cy="231"/>
            </a:xfrm>
            <a:prstGeom prst="rect">
              <a:avLst/>
            </a:prstGeom>
            <a:noFill/>
            <a:ln w="9525">
              <a:noFill/>
              <a:miter lim="800000"/>
              <a:headEnd/>
              <a:tailEnd/>
            </a:ln>
          </p:spPr>
          <p:txBody>
            <a:bodyPr>
              <a:spAutoFit/>
            </a:bodyPr>
            <a:lstStyle/>
            <a:p>
              <a:pPr>
                <a:spcBef>
                  <a:spcPct val="50000"/>
                </a:spcBef>
              </a:pPr>
              <a:r>
                <a:rPr lang="en-US" b="1"/>
                <a:t>Count </a:t>
              </a:r>
            </a:p>
          </p:txBody>
        </p:sp>
        <p:sp>
          <p:nvSpPr>
            <p:cNvPr id="10306" name="Text Box 42"/>
            <p:cNvSpPr txBox="1">
              <a:spLocks noChangeArrowheads="1"/>
            </p:cNvSpPr>
            <p:nvPr/>
          </p:nvSpPr>
          <p:spPr bwMode="auto">
            <a:xfrm>
              <a:off x="3984" y="2352"/>
              <a:ext cx="1536" cy="231"/>
            </a:xfrm>
            <a:prstGeom prst="rect">
              <a:avLst/>
            </a:prstGeom>
            <a:noFill/>
            <a:ln w="9525">
              <a:noFill/>
              <a:miter lim="800000"/>
              <a:headEnd/>
              <a:tailEnd/>
            </a:ln>
          </p:spPr>
          <p:txBody>
            <a:bodyPr>
              <a:spAutoFit/>
            </a:bodyPr>
            <a:lstStyle/>
            <a:p>
              <a:pPr>
                <a:spcBef>
                  <a:spcPct val="50000"/>
                </a:spcBef>
              </a:pPr>
              <a:r>
                <a:rPr lang="en-US" b="1"/>
                <a:t>Data</a:t>
              </a:r>
            </a:p>
          </p:txBody>
        </p:sp>
        <p:sp>
          <p:nvSpPr>
            <p:cNvPr id="10307" name="Text Box 43"/>
            <p:cNvSpPr txBox="1">
              <a:spLocks noChangeArrowheads="1"/>
            </p:cNvSpPr>
            <p:nvPr/>
          </p:nvSpPr>
          <p:spPr bwMode="auto">
            <a:xfrm>
              <a:off x="3984" y="2688"/>
              <a:ext cx="1536" cy="231"/>
            </a:xfrm>
            <a:prstGeom prst="rect">
              <a:avLst/>
            </a:prstGeom>
            <a:noFill/>
            <a:ln w="9525">
              <a:noFill/>
              <a:miter lim="800000"/>
              <a:headEnd/>
              <a:tailEnd/>
            </a:ln>
          </p:spPr>
          <p:txBody>
            <a:bodyPr>
              <a:spAutoFit/>
            </a:bodyPr>
            <a:lstStyle/>
            <a:p>
              <a:pPr>
                <a:spcBef>
                  <a:spcPct val="50000"/>
                </a:spcBef>
              </a:pPr>
              <a:r>
                <a:rPr lang="en-US" b="1"/>
                <a:t>Stack Pointer</a:t>
              </a:r>
            </a:p>
          </p:txBody>
        </p:sp>
        <p:sp>
          <p:nvSpPr>
            <p:cNvPr id="10308" name="Text Box 44"/>
            <p:cNvSpPr txBox="1">
              <a:spLocks noChangeArrowheads="1"/>
            </p:cNvSpPr>
            <p:nvPr/>
          </p:nvSpPr>
          <p:spPr bwMode="auto">
            <a:xfrm>
              <a:off x="3984" y="3024"/>
              <a:ext cx="1536" cy="231"/>
            </a:xfrm>
            <a:prstGeom prst="rect">
              <a:avLst/>
            </a:prstGeom>
            <a:noFill/>
            <a:ln w="9525">
              <a:noFill/>
              <a:miter lim="800000"/>
              <a:headEnd/>
              <a:tailEnd/>
            </a:ln>
          </p:spPr>
          <p:txBody>
            <a:bodyPr>
              <a:spAutoFit/>
            </a:bodyPr>
            <a:lstStyle/>
            <a:p>
              <a:pPr>
                <a:spcBef>
                  <a:spcPct val="50000"/>
                </a:spcBef>
              </a:pPr>
              <a:r>
                <a:rPr lang="en-US" b="1"/>
                <a:t>Base Pointer</a:t>
              </a:r>
            </a:p>
          </p:txBody>
        </p:sp>
        <p:sp>
          <p:nvSpPr>
            <p:cNvPr id="10309" name="Text Box 45"/>
            <p:cNvSpPr txBox="1">
              <a:spLocks noChangeArrowheads="1"/>
            </p:cNvSpPr>
            <p:nvPr/>
          </p:nvSpPr>
          <p:spPr bwMode="auto">
            <a:xfrm>
              <a:off x="3984" y="3408"/>
              <a:ext cx="1536" cy="231"/>
            </a:xfrm>
            <a:prstGeom prst="rect">
              <a:avLst/>
            </a:prstGeom>
            <a:noFill/>
            <a:ln w="9525">
              <a:noFill/>
              <a:miter lim="800000"/>
              <a:headEnd/>
              <a:tailEnd/>
            </a:ln>
          </p:spPr>
          <p:txBody>
            <a:bodyPr>
              <a:spAutoFit/>
            </a:bodyPr>
            <a:lstStyle/>
            <a:p>
              <a:pPr>
                <a:spcBef>
                  <a:spcPct val="50000"/>
                </a:spcBef>
              </a:pPr>
              <a:r>
                <a:rPr lang="en-US" b="1"/>
                <a:t>Source Index</a:t>
              </a:r>
            </a:p>
          </p:txBody>
        </p:sp>
        <p:sp>
          <p:nvSpPr>
            <p:cNvPr id="10310" name="Text Box 46"/>
            <p:cNvSpPr txBox="1">
              <a:spLocks noChangeArrowheads="1"/>
            </p:cNvSpPr>
            <p:nvPr/>
          </p:nvSpPr>
          <p:spPr bwMode="auto">
            <a:xfrm>
              <a:off x="3984" y="3744"/>
              <a:ext cx="1536" cy="231"/>
            </a:xfrm>
            <a:prstGeom prst="rect">
              <a:avLst/>
            </a:prstGeom>
            <a:noFill/>
            <a:ln w="9525">
              <a:noFill/>
              <a:miter lim="800000"/>
              <a:headEnd/>
              <a:tailEnd/>
            </a:ln>
          </p:spPr>
          <p:txBody>
            <a:bodyPr>
              <a:spAutoFit/>
            </a:bodyPr>
            <a:lstStyle/>
            <a:p>
              <a:pPr>
                <a:spcBef>
                  <a:spcPct val="50000"/>
                </a:spcBef>
              </a:pPr>
              <a:r>
                <a:rPr lang="en-US" b="1"/>
                <a:t>Destination Index</a:t>
              </a:r>
            </a:p>
          </p:txBody>
        </p:sp>
      </p:grpSp>
      <p:grpSp>
        <p:nvGrpSpPr>
          <p:cNvPr id="4" name="Group 47"/>
          <p:cNvGrpSpPr>
            <a:grpSpLocks/>
          </p:cNvGrpSpPr>
          <p:nvPr/>
        </p:nvGrpSpPr>
        <p:grpSpPr bwMode="auto">
          <a:xfrm>
            <a:off x="1295400" y="533400"/>
            <a:ext cx="7467600" cy="5776913"/>
            <a:chOff x="816" y="336"/>
            <a:chExt cx="4704" cy="3639"/>
          </a:xfrm>
        </p:grpSpPr>
        <p:grpSp>
          <p:nvGrpSpPr>
            <p:cNvPr id="5" name="Group 48"/>
            <p:cNvGrpSpPr>
              <a:grpSpLocks/>
            </p:cNvGrpSpPr>
            <p:nvPr/>
          </p:nvGrpSpPr>
          <p:grpSpPr bwMode="auto">
            <a:xfrm>
              <a:off x="816" y="1263"/>
              <a:ext cx="879" cy="2472"/>
              <a:chOff x="816" y="1263"/>
              <a:chExt cx="879" cy="2472"/>
            </a:xfrm>
          </p:grpSpPr>
          <p:grpSp>
            <p:nvGrpSpPr>
              <p:cNvPr id="6" name="Group 49"/>
              <p:cNvGrpSpPr>
                <a:grpSpLocks/>
              </p:cNvGrpSpPr>
              <p:nvPr/>
            </p:nvGrpSpPr>
            <p:grpSpPr bwMode="auto">
              <a:xfrm>
                <a:off x="1290" y="1263"/>
                <a:ext cx="405" cy="1290"/>
                <a:chOff x="1290" y="1263"/>
                <a:chExt cx="405" cy="1290"/>
              </a:xfrm>
            </p:grpSpPr>
            <p:sp>
              <p:nvSpPr>
                <p:cNvPr id="10299" name="Text Box 50"/>
                <p:cNvSpPr txBox="1">
                  <a:spLocks noChangeArrowheads="1"/>
                </p:cNvSpPr>
                <p:nvPr/>
              </p:nvSpPr>
              <p:spPr bwMode="auto">
                <a:xfrm>
                  <a:off x="1311" y="1263"/>
                  <a:ext cx="384" cy="231"/>
                </a:xfrm>
                <a:prstGeom prst="rect">
                  <a:avLst/>
                </a:prstGeom>
                <a:noFill/>
                <a:ln w="9525">
                  <a:noFill/>
                  <a:miter lim="800000"/>
                  <a:headEnd/>
                  <a:tailEnd/>
                </a:ln>
              </p:spPr>
              <p:txBody>
                <a:bodyPr>
                  <a:spAutoFit/>
                </a:bodyPr>
                <a:lstStyle/>
                <a:p>
                  <a:pPr>
                    <a:spcBef>
                      <a:spcPct val="50000"/>
                    </a:spcBef>
                  </a:pPr>
                  <a:r>
                    <a:rPr lang="en-US" b="1"/>
                    <a:t>AX</a:t>
                  </a:r>
                </a:p>
              </p:txBody>
            </p:sp>
            <p:sp>
              <p:nvSpPr>
                <p:cNvPr id="10300" name="Text Box 51"/>
                <p:cNvSpPr txBox="1">
                  <a:spLocks noChangeArrowheads="1"/>
                </p:cNvSpPr>
                <p:nvPr/>
              </p:nvSpPr>
              <p:spPr bwMode="auto">
                <a:xfrm>
                  <a:off x="1293" y="1632"/>
                  <a:ext cx="384" cy="231"/>
                </a:xfrm>
                <a:prstGeom prst="rect">
                  <a:avLst/>
                </a:prstGeom>
                <a:noFill/>
                <a:ln w="9525">
                  <a:noFill/>
                  <a:miter lim="800000"/>
                  <a:headEnd/>
                  <a:tailEnd/>
                </a:ln>
              </p:spPr>
              <p:txBody>
                <a:bodyPr>
                  <a:spAutoFit/>
                </a:bodyPr>
                <a:lstStyle/>
                <a:p>
                  <a:pPr>
                    <a:spcBef>
                      <a:spcPct val="50000"/>
                    </a:spcBef>
                  </a:pPr>
                  <a:r>
                    <a:rPr lang="en-US" b="1"/>
                    <a:t>BX</a:t>
                  </a:r>
                </a:p>
              </p:txBody>
            </p:sp>
            <p:sp>
              <p:nvSpPr>
                <p:cNvPr id="10301" name="Text Box 52"/>
                <p:cNvSpPr txBox="1">
                  <a:spLocks noChangeArrowheads="1"/>
                </p:cNvSpPr>
                <p:nvPr/>
              </p:nvSpPr>
              <p:spPr bwMode="auto">
                <a:xfrm>
                  <a:off x="1293" y="1986"/>
                  <a:ext cx="384" cy="231"/>
                </a:xfrm>
                <a:prstGeom prst="rect">
                  <a:avLst/>
                </a:prstGeom>
                <a:noFill/>
                <a:ln w="9525">
                  <a:noFill/>
                  <a:miter lim="800000"/>
                  <a:headEnd/>
                  <a:tailEnd/>
                </a:ln>
              </p:spPr>
              <p:txBody>
                <a:bodyPr>
                  <a:spAutoFit/>
                </a:bodyPr>
                <a:lstStyle/>
                <a:p>
                  <a:pPr>
                    <a:spcBef>
                      <a:spcPct val="50000"/>
                    </a:spcBef>
                  </a:pPr>
                  <a:r>
                    <a:rPr lang="en-US" b="1"/>
                    <a:t>CX</a:t>
                  </a:r>
                </a:p>
              </p:txBody>
            </p:sp>
            <p:sp>
              <p:nvSpPr>
                <p:cNvPr id="10302" name="Text Box 53"/>
                <p:cNvSpPr txBox="1">
                  <a:spLocks noChangeArrowheads="1"/>
                </p:cNvSpPr>
                <p:nvPr/>
              </p:nvSpPr>
              <p:spPr bwMode="auto">
                <a:xfrm>
                  <a:off x="1290" y="2322"/>
                  <a:ext cx="384" cy="231"/>
                </a:xfrm>
                <a:prstGeom prst="rect">
                  <a:avLst/>
                </a:prstGeom>
                <a:noFill/>
                <a:ln w="9525">
                  <a:noFill/>
                  <a:miter lim="800000"/>
                  <a:headEnd/>
                  <a:tailEnd/>
                </a:ln>
              </p:spPr>
              <p:txBody>
                <a:bodyPr>
                  <a:spAutoFit/>
                </a:bodyPr>
                <a:lstStyle/>
                <a:p>
                  <a:pPr>
                    <a:spcBef>
                      <a:spcPct val="50000"/>
                    </a:spcBef>
                  </a:pPr>
                  <a:r>
                    <a:rPr lang="en-US" b="1"/>
                    <a:t>DX</a:t>
                  </a:r>
                </a:p>
              </p:txBody>
            </p:sp>
          </p:grpSp>
          <p:grpSp>
            <p:nvGrpSpPr>
              <p:cNvPr id="7" name="Group 54"/>
              <p:cNvGrpSpPr>
                <a:grpSpLocks/>
              </p:cNvGrpSpPr>
              <p:nvPr/>
            </p:nvGrpSpPr>
            <p:grpSpPr bwMode="auto">
              <a:xfrm>
                <a:off x="816" y="2592"/>
                <a:ext cx="816" cy="1143"/>
                <a:chOff x="816" y="2592"/>
                <a:chExt cx="816" cy="1143"/>
              </a:xfrm>
            </p:grpSpPr>
            <p:sp>
              <p:nvSpPr>
                <p:cNvPr id="10296" name="AutoShape 55"/>
                <p:cNvSpPr>
                  <a:spLocks/>
                </p:cNvSpPr>
                <p:nvPr/>
              </p:nvSpPr>
              <p:spPr bwMode="auto">
                <a:xfrm>
                  <a:off x="1536" y="2592"/>
                  <a:ext cx="96" cy="720"/>
                </a:xfrm>
                <a:prstGeom prst="leftBrace">
                  <a:avLst>
                    <a:gd name="adj1" fmla="val 62500"/>
                    <a:gd name="adj2" fmla="val 50000"/>
                  </a:avLst>
                </a:prstGeom>
                <a:noFill/>
                <a:ln w="9525">
                  <a:solidFill>
                    <a:srgbClr val="FF0066"/>
                  </a:solidFill>
                  <a:round/>
                  <a:headEnd/>
                  <a:tailEnd/>
                </a:ln>
              </p:spPr>
              <p:txBody>
                <a:bodyPr wrap="none" anchor="ctr"/>
                <a:lstStyle/>
                <a:p>
                  <a:pPr algn="ctr"/>
                  <a:endParaRPr lang="en-US">
                    <a:solidFill>
                      <a:srgbClr val="FF0066"/>
                    </a:solidFill>
                  </a:endParaRPr>
                </a:p>
              </p:txBody>
            </p:sp>
            <p:sp>
              <p:nvSpPr>
                <p:cNvPr id="10297" name="Text Box 56"/>
                <p:cNvSpPr txBox="1">
                  <a:spLocks noChangeArrowheads="1"/>
                </p:cNvSpPr>
                <p:nvPr/>
              </p:nvSpPr>
              <p:spPr bwMode="auto">
                <a:xfrm>
                  <a:off x="816" y="2880"/>
                  <a:ext cx="672" cy="231"/>
                </a:xfrm>
                <a:prstGeom prst="rect">
                  <a:avLst/>
                </a:prstGeom>
                <a:noFill/>
                <a:ln w="9525">
                  <a:noFill/>
                  <a:miter lim="800000"/>
                  <a:headEnd/>
                  <a:tailEnd/>
                </a:ln>
              </p:spPr>
              <p:txBody>
                <a:bodyPr>
                  <a:spAutoFit/>
                </a:bodyPr>
                <a:lstStyle/>
                <a:p>
                  <a:pPr>
                    <a:spcBef>
                      <a:spcPct val="50000"/>
                    </a:spcBef>
                  </a:pPr>
                  <a:r>
                    <a:rPr lang="en-US" b="1"/>
                    <a:t>Pointer</a:t>
                  </a:r>
                </a:p>
              </p:txBody>
            </p:sp>
            <p:sp>
              <p:nvSpPr>
                <p:cNvPr id="10298" name="Text Box 57"/>
                <p:cNvSpPr txBox="1">
                  <a:spLocks noChangeArrowheads="1"/>
                </p:cNvSpPr>
                <p:nvPr/>
              </p:nvSpPr>
              <p:spPr bwMode="auto">
                <a:xfrm>
                  <a:off x="864" y="3504"/>
                  <a:ext cx="672" cy="231"/>
                </a:xfrm>
                <a:prstGeom prst="rect">
                  <a:avLst/>
                </a:prstGeom>
                <a:noFill/>
                <a:ln w="9525">
                  <a:noFill/>
                  <a:miter lim="800000"/>
                  <a:headEnd/>
                  <a:tailEnd/>
                </a:ln>
              </p:spPr>
              <p:txBody>
                <a:bodyPr>
                  <a:spAutoFit/>
                </a:bodyPr>
                <a:lstStyle/>
                <a:p>
                  <a:pPr>
                    <a:spcBef>
                      <a:spcPct val="50000"/>
                    </a:spcBef>
                  </a:pPr>
                  <a:r>
                    <a:rPr lang="en-US" b="1"/>
                    <a:t>Index</a:t>
                  </a:r>
                </a:p>
              </p:txBody>
            </p:sp>
          </p:grpSp>
        </p:grpSp>
        <p:grpSp>
          <p:nvGrpSpPr>
            <p:cNvPr id="8" name="Group 58"/>
            <p:cNvGrpSpPr>
              <a:grpSpLocks/>
            </p:cNvGrpSpPr>
            <p:nvPr/>
          </p:nvGrpSpPr>
          <p:grpSpPr bwMode="auto">
            <a:xfrm>
              <a:off x="1680" y="336"/>
              <a:ext cx="3840" cy="3639"/>
              <a:chOff x="1680" y="336"/>
              <a:chExt cx="3840" cy="3639"/>
            </a:xfrm>
          </p:grpSpPr>
          <p:grpSp>
            <p:nvGrpSpPr>
              <p:cNvPr id="9" name="Group 59"/>
              <p:cNvGrpSpPr>
                <a:grpSpLocks/>
              </p:cNvGrpSpPr>
              <p:nvPr/>
            </p:nvGrpSpPr>
            <p:grpSpPr bwMode="auto">
              <a:xfrm>
                <a:off x="1680" y="336"/>
                <a:ext cx="2256" cy="687"/>
                <a:chOff x="1680" y="336"/>
                <a:chExt cx="2256" cy="687"/>
              </a:xfrm>
            </p:grpSpPr>
            <p:sp>
              <p:nvSpPr>
                <p:cNvPr id="10285" name="Line 60"/>
                <p:cNvSpPr>
                  <a:spLocks noChangeShapeType="1"/>
                </p:cNvSpPr>
                <p:nvPr/>
              </p:nvSpPr>
              <p:spPr bwMode="auto">
                <a:xfrm>
                  <a:off x="2811" y="720"/>
                  <a:ext cx="0" cy="288"/>
                </a:xfrm>
                <a:prstGeom prst="line">
                  <a:avLst/>
                </a:prstGeom>
                <a:noFill/>
                <a:ln w="9525">
                  <a:solidFill>
                    <a:srgbClr val="00FFFF"/>
                  </a:solidFill>
                  <a:round/>
                  <a:headEnd/>
                  <a:tailEnd/>
                </a:ln>
              </p:spPr>
              <p:txBody>
                <a:bodyPr/>
                <a:lstStyle/>
                <a:p>
                  <a:endParaRPr lang="en-IN"/>
                </a:p>
              </p:txBody>
            </p:sp>
            <p:sp>
              <p:nvSpPr>
                <p:cNvPr id="10286" name="Line 61"/>
                <p:cNvSpPr>
                  <a:spLocks noChangeShapeType="1"/>
                </p:cNvSpPr>
                <p:nvPr/>
              </p:nvSpPr>
              <p:spPr bwMode="auto">
                <a:xfrm>
                  <a:off x="1680" y="543"/>
                  <a:ext cx="0" cy="480"/>
                </a:xfrm>
                <a:prstGeom prst="line">
                  <a:avLst/>
                </a:prstGeom>
                <a:noFill/>
                <a:ln w="9525">
                  <a:solidFill>
                    <a:srgbClr val="00FFFF"/>
                  </a:solidFill>
                  <a:round/>
                  <a:headEnd/>
                  <a:tailEnd/>
                </a:ln>
              </p:spPr>
              <p:txBody>
                <a:bodyPr/>
                <a:lstStyle/>
                <a:p>
                  <a:endParaRPr lang="en-IN"/>
                </a:p>
              </p:txBody>
            </p:sp>
            <p:sp>
              <p:nvSpPr>
                <p:cNvPr id="10287" name="Line 62"/>
                <p:cNvSpPr>
                  <a:spLocks noChangeShapeType="1"/>
                </p:cNvSpPr>
                <p:nvPr/>
              </p:nvSpPr>
              <p:spPr bwMode="auto">
                <a:xfrm>
                  <a:off x="3936" y="534"/>
                  <a:ext cx="0" cy="480"/>
                </a:xfrm>
                <a:prstGeom prst="line">
                  <a:avLst/>
                </a:prstGeom>
                <a:noFill/>
                <a:ln w="9525">
                  <a:solidFill>
                    <a:srgbClr val="00FFFF"/>
                  </a:solidFill>
                  <a:round/>
                  <a:headEnd/>
                  <a:tailEnd/>
                </a:ln>
              </p:spPr>
              <p:txBody>
                <a:bodyPr/>
                <a:lstStyle/>
                <a:p>
                  <a:endParaRPr lang="en-IN"/>
                </a:p>
              </p:txBody>
            </p:sp>
            <p:sp>
              <p:nvSpPr>
                <p:cNvPr id="10288" name="Line 63"/>
                <p:cNvSpPr>
                  <a:spLocks noChangeShapeType="1"/>
                </p:cNvSpPr>
                <p:nvPr/>
              </p:nvSpPr>
              <p:spPr bwMode="auto">
                <a:xfrm>
                  <a:off x="1680" y="912"/>
                  <a:ext cx="1104" cy="0"/>
                </a:xfrm>
                <a:prstGeom prst="line">
                  <a:avLst/>
                </a:prstGeom>
                <a:noFill/>
                <a:ln w="9525">
                  <a:solidFill>
                    <a:schemeClr val="tx1"/>
                  </a:solidFill>
                  <a:round/>
                  <a:headEnd type="triangle" w="med" len="med"/>
                  <a:tailEnd type="triangle" w="med" len="med"/>
                </a:ln>
              </p:spPr>
              <p:txBody>
                <a:bodyPr/>
                <a:lstStyle/>
                <a:p>
                  <a:endParaRPr lang="en-IN"/>
                </a:p>
              </p:txBody>
            </p:sp>
            <p:sp>
              <p:nvSpPr>
                <p:cNvPr id="10289" name="Line 64"/>
                <p:cNvSpPr>
                  <a:spLocks noChangeShapeType="1"/>
                </p:cNvSpPr>
                <p:nvPr/>
              </p:nvSpPr>
              <p:spPr bwMode="auto">
                <a:xfrm>
                  <a:off x="2811" y="909"/>
                  <a:ext cx="1104" cy="0"/>
                </a:xfrm>
                <a:prstGeom prst="line">
                  <a:avLst/>
                </a:prstGeom>
                <a:noFill/>
                <a:ln w="9525">
                  <a:solidFill>
                    <a:schemeClr val="tx1"/>
                  </a:solidFill>
                  <a:round/>
                  <a:headEnd type="triangle" w="med" len="med"/>
                  <a:tailEnd type="triangle" w="med" len="med"/>
                </a:ln>
              </p:spPr>
              <p:txBody>
                <a:bodyPr/>
                <a:lstStyle/>
                <a:p>
                  <a:endParaRPr lang="en-IN"/>
                </a:p>
              </p:txBody>
            </p:sp>
            <p:sp>
              <p:nvSpPr>
                <p:cNvPr id="10290" name="Text Box 65"/>
                <p:cNvSpPr txBox="1">
                  <a:spLocks noChangeArrowheads="1"/>
                </p:cNvSpPr>
                <p:nvPr/>
              </p:nvSpPr>
              <p:spPr bwMode="auto">
                <a:xfrm>
                  <a:off x="1776" y="672"/>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8 bits</a:t>
                  </a:r>
                </a:p>
              </p:txBody>
            </p:sp>
            <p:sp>
              <p:nvSpPr>
                <p:cNvPr id="10291" name="Text Box 66"/>
                <p:cNvSpPr txBox="1">
                  <a:spLocks noChangeArrowheads="1"/>
                </p:cNvSpPr>
                <p:nvPr/>
              </p:nvSpPr>
              <p:spPr bwMode="auto">
                <a:xfrm>
                  <a:off x="2880" y="681"/>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8 bits</a:t>
                  </a:r>
                </a:p>
              </p:txBody>
            </p:sp>
            <p:sp>
              <p:nvSpPr>
                <p:cNvPr id="10292" name="Line 67"/>
                <p:cNvSpPr>
                  <a:spLocks noChangeShapeType="1"/>
                </p:cNvSpPr>
                <p:nvPr/>
              </p:nvSpPr>
              <p:spPr bwMode="auto">
                <a:xfrm>
                  <a:off x="1680" y="624"/>
                  <a:ext cx="2256" cy="0"/>
                </a:xfrm>
                <a:prstGeom prst="line">
                  <a:avLst/>
                </a:prstGeom>
                <a:noFill/>
                <a:ln w="9525">
                  <a:solidFill>
                    <a:schemeClr val="tx1"/>
                  </a:solidFill>
                  <a:round/>
                  <a:headEnd type="triangle" w="med" len="med"/>
                  <a:tailEnd type="triangle" w="med" len="med"/>
                </a:ln>
              </p:spPr>
              <p:txBody>
                <a:bodyPr/>
                <a:lstStyle/>
                <a:p>
                  <a:endParaRPr lang="en-IN"/>
                </a:p>
              </p:txBody>
            </p:sp>
            <p:sp>
              <p:nvSpPr>
                <p:cNvPr id="10293" name="Text Box 68"/>
                <p:cNvSpPr txBox="1">
                  <a:spLocks noChangeArrowheads="1"/>
                </p:cNvSpPr>
                <p:nvPr/>
              </p:nvSpPr>
              <p:spPr bwMode="auto">
                <a:xfrm>
                  <a:off x="2352" y="336"/>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16 bits</a:t>
                  </a:r>
                </a:p>
              </p:txBody>
            </p:sp>
          </p:grpSp>
          <p:grpSp>
            <p:nvGrpSpPr>
              <p:cNvPr id="10" name="Group 69"/>
              <p:cNvGrpSpPr>
                <a:grpSpLocks/>
              </p:cNvGrpSpPr>
              <p:nvPr/>
            </p:nvGrpSpPr>
            <p:grpSpPr bwMode="auto">
              <a:xfrm>
                <a:off x="3984" y="1200"/>
                <a:ext cx="1536" cy="2775"/>
                <a:chOff x="3984" y="1200"/>
                <a:chExt cx="1536" cy="2775"/>
              </a:xfrm>
            </p:grpSpPr>
            <p:sp>
              <p:nvSpPr>
                <p:cNvPr id="10277" name="Text Box 70"/>
                <p:cNvSpPr txBox="1">
                  <a:spLocks noChangeArrowheads="1"/>
                </p:cNvSpPr>
                <p:nvPr/>
              </p:nvSpPr>
              <p:spPr bwMode="auto">
                <a:xfrm>
                  <a:off x="3984" y="1200"/>
                  <a:ext cx="1536" cy="231"/>
                </a:xfrm>
                <a:prstGeom prst="rect">
                  <a:avLst/>
                </a:prstGeom>
                <a:noFill/>
                <a:ln w="9525">
                  <a:noFill/>
                  <a:miter lim="800000"/>
                  <a:headEnd/>
                  <a:tailEnd/>
                </a:ln>
              </p:spPr>
              <p:txBody>
                <a:bodyPr>
                  <a:spAutoFit/>
                </a:bodyPr>
                <a:lstStyle/>
                <a:p>
                  <a:pPr>
                    <a:spcBef>
                      <a:spcPct val="50000"/>
                    </a:spcBef>
                  </a:pPr>
                  <a:r>
                    <a:rPr lang="en-US" b="1"/>
                    <a:t>Accumulator</a:t>
                  </a:r>
                </a:p>
              </p:txBody>
            </p:sp>
            <p:sp>
              <p:nvSpPr>
                <p:cNvPr id="10278" name="Text Box 71"/>
                <p:cNvSpPr txBox="1">
                  <a:spLocks noChangeArrowheads="1"/>
                </p:cNvSpPr>
                <p:nvPr/>
              </p:nvSpPr>
              <p:spPr bwMode="auto">
                <a:xfrm>
                  <a:off x="3984" y="1584"/>
                  <a:ext cx="1536" cy="231"/>
                </a:xfrm>
                <a:prstGeom prst="rect">
                  <a:avLst/>
                </a:prstGeom>
                <a:noFill/>
                <a:ln w="9525">
                  <a:noFill/>
                  <a:miter lim="800000"/>
                  <a:headEnd/>
                  <a:tailEnd/>
                </a:ln>
              </p:spPr>
              <p:txBody>
                <a:bodyPr>
                  <a:spAutoFit/>
                </a:bodyPr>
                <a:lstStyle/>
                <a:p>
                  <a:pPr>
                    <a:spcBef>
                      <a:spcPct val="50000"/>
                    </a:spcBef>
                  </a:pPr>
                  <a:r>
                    <a:rPr lang="en-US" b="1"/>
                    <a:t>Base</a:t>
                  </a:r>
                </a:p>
              </p:txBody>
            </p:sp>
            <p:sp>
              <p:nvSpPr>
                <p:cNvPr id="10279" name="Text Box 72"/>
                <p:cNvSpPr txBox="1">
                  <a:spLocks noChangeArrowheads="1"/>
                </p:cNvSpPr>
                <p:nvPr/>
              </p:nvSpPr>
              <p:spPr bwMode="auto">
                <a:xfrm>
                  <a:off x="3984" y="1968"/>
                  <a:ext cx="1536" cy="231"/>
                </a:xfrm>
                <a:prstGeom prst="rect">
                  <a:avLst/>
                </a:prstGeom>
                <a:noFill/>
                <a:ln w="9525">
                  <a:noFill/>
                  <a:miter lim="800000"/>
                  <a:headEnd/>
                  <a:tailEnd/>
                </a:ln>
              </p:spPr>
              <p:txBody>
                <a:bodyPr>
                  <a:spAutoFit/>
                </a:bodyPr>
                <a:lstStyle/>
                <a:p>
                  <a:pPr>
                    <a:spcBef>
                      <a:spcPct val="50000"/>
                    </a:spcBef>
                  </a:pPr>
                  <a:r>
                    <a:rPr lang="en-US" b="1"/>
                    <a:t>Count </a:t>
                  </a:r>
                </a:p>
              </p:txBody>
            </p:sp>
            <p:sp>
              <p:nvSpPr>
                <p:cNvPr id="10280" name="Text Box 73"/>
                <p:cNvSpPr txBox="1">
                  <a:spLocks noChangeArrowheads="1"/>
                </p:cNvSpPr>
                <p:nvPr/>
              </p:nvSpPr>
              <p:spPr bwMode="auto">
                <a:xfrm>
                  <a:off x="3984" y="2352"/>
                  <a:ext cx="1536" cy="231"/>
                </a:xfrm>
                <a:prstGeom prst="rect">
                  <a:avLst/>
                </a:prstGeom>
                <a:noFill/>
                <a:ln w="9525">
                  <a:noFill/>
                  <a:miter lim="800000"/>
                  <a:headEnd/>
                  <a:tailEnd/>
                </a:ln>
              </p:spPr>
              <p:txBody>
                <a:bodyPr>
                  <a:spAutoFit/>
                </a:bodyPr>
                <a:lstStyle/>
                <a:p>
                  <a:pPr>
                    <a:spcBef>
                      <a:spcPct val="50000"/>
                    </a:spcBef>
                  </a:pPr>
                  <a:r>
                    <a:rPr lang="en-US" b="1"/>
                    <a:t>Data</a:t>
                  </a:r>
                </a:p>
              </p:txBody>
            </p:sp>
            <p:sp>
              <p:nvSpPr>
                <p:cNvPr id="10281" name="Text Box 74"/>
                <p:cNvSpPr txBox="1">
                  <a:spLocks noChangeArrowheads="1"/>
                </p:cNvSpPr>
                <p:nvPr/>
              </p:nvSpPr>
              <p:spPr bwMode="auto">
                <a:xfrm>
                  <a:off x="3984" y="2688"/>
                  <a:ext cx="1536" cy="231"/>
                </a:xfrm>
                <a:prstGeom prst="rect">
                  <a:avLst/>
                </a:prstGeom>
                <a:noFill/>
                <a:ln w="9525">
                  <a:noFill/>
                  <a:miter lim="800000"/>
                  <a:headEnd/>
                  <a:tailEnd/>
                </a:ln>
              </p:spPr>
              <p:txBody>
                <a:bodyPr>
                  <a:spAutoFit/>
                </a:bodyPr>
                <a:lstStyle/>
                <a:p>
                  <a:pPr>
                    <a:spcBef>
                      <a:spcPct val="50000"/>
                    </a:spcBef>
                  </a:pPr>
                  <a:r>
                    <a:rPr lang="en-US" b="1"/>
                    <a:t>Stack Pointer</a:t>
                  </a:r>
                </a:p>
              </p:txBody>
            </p:sp>
            <p:sp>
              <p:nvSpPr>
                <p:cNvPr id="10282" name="Text Box 75"/>
                <p:cNvSpPr txBox="1">
                  <a:spLocks noChangeArrowheads="1"/>
                </p:cNvSpPr>
                <p:nvPr/>
              </p:nvSpPr>
              <p:spPr bwMode="auto">
                <a:xfrm>
                  <a:off x="3984" y="3024"/>
                  <a:ext cx="1536" cy="231"/>
                </a:xfrm>
                <a:prstGeom prst="rect">
                  <a:avLst/>
                </a:prstGeom>
                <a:noFill/>
                <a:ln w="9525">
                  <a:noFill/>
                  <a:miter lim="800000"/>
                  <a:headEnd/>
                  <a:tailEnd/>
                </a:ln>
              </p:spPr>
              <p:txBody>
                <a:bodyPr>
                  <a:spAutoFit/>
                </a:bodyPr>
                <a:lstStyle/>
                <a:p>
                  <a:pPr>
                    <a:spcBef>
                      <a:spcPct val="50000"/>
                    </a:spcBef>
                  </a:pPr>
                  <a:r>
                    <a:rPr lang="en-US" b="1"/>
                    <a:t>Base Pointer</a:t>
                  </a:r>
                </a:p>
              </p:txBody>
            </p:sp>
            <p:sp>
              <p:nvSpPr>
                <p:cNvPr id="10283" name="Text Box 76"/>
                <p:cNvSpPr txBox="1">
                  <a:spLocks noChangeArrowheads="1"/>
                </p:cNvSpPr>
                <p:nvPr/>
              </p:nvSpPr>
              <p:spPr bwMode="auto">
                <a:xfrm>
                  <a:off x="3984" y="3408"/>
                  <a:ext cx="1536" cy="231"/>
                </a:xfrm>
                <a:prstGeom prst="rect">
                  <a:avLst/>
                </a:prstGeom>
                <a:noFill/>
                <a:ln w="9525">
                  <a:noFill/>
                  <a:miter lim="800000"/>
                  <a:headEnd/>
                  <a:tailEnd/>
                </a:ln>
              </p:spPr>
              <p:txBody>
                <a:bodyPr>
                  <a:spAutoFit/>
                </a:bodyPr>
                <a:lstStyle/>
                <a:p>
                  <a:pPr>
                    <a:spcBef>
                      <a:spcPct val="50000"/>
                    </a:spcBef>
                  </a:pPr>
                  <a:r>
                    <a:rPr lang="en-US" b="1"/>
                    <a:t>Source Index</a:t>
                  </a:r>
                </a:p>
              </p:txBody>
            </p:sp>
            <p:sp>
              <p:nvSpPr>
                <p:cNvPr id="10284" name="Text Box 77"/>
                <p:cNvSpPr txBox="1">
                  <a:spLocks noChangeArrowheads="1"/>
                </p:cNvSpPr>
                <p:nvPr/>
              </p:nvSpPr>
              <p:spPr bwMode="auto">
                <a:xfrm>
                  <a:off x="3984" y="3744"/>
                  <a:ext cx="1536" cy="231"/>
                </a:xfrm>
                <a:prstGeom prst="rect">
                  <a:avLst/>
                </a:prstGeom>
                <a:noFill/>
                <a:ln w="9525">
                  <a:noFill/>
                  <a:miter lim="800000"/>
                  <a:headEnd/>
                  <a:tailEnd/>
                </a:ln>
              </p:spPr>
              <p:txBody>
                <a:bodyPr>
                  <a:spAutoFit/>
                </a:bodyPr>
                <a:lstStyle/>
                <a:p>
                  <a:pPr>
                    <a:spcBef>
                      <a:spcPct val="50000"/>
                    </a:spcBef>
                  </a:pPr>
                  <a:r>
                    <a:rPr lang="en-US" b="1"/>
                    <a:t>Destination Index</a:t>
                  </a:r>
                </a:p>
              </p:txBody>
            </p:sp>
          </p:grpSp>
        </p:gr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109538" y="33338"/>
            <a:ext cx="8763000" cy="461962"/>
          </a:xfrm>
          <a:effectLst>
            <a:outerShdw dist="35921" dir="2700000" algn="ctr" rotWithShape="0">
              <a:schemeClr val="bg2"/>
            </a:outerShdw>
          </a:effectLst>
        </p:spPr>
        <p:txBody>
          <a:bodyPr/>
          <a:lstStyle/>
          <a:p>
            <a:pPr>
              <a:defRPr/>
            </a:pPr>
            <a:r>
              <a:rPr lang="en-US" sz="2400" b="1" dirty="0">
                <a:solidFill>
                  <a:srgbClr val="F6142A"/>
                </a:solidFill>
              </a:rPr>
              <a:t>EXECUTION UNIT – </a:t>
            </a:r>
            <a:r>
              <a:rPr lang="en-US" sz="2400" b="1" dirty="0" smtClean="0">
                <a:solidFill>
                  <a:srgbClr val="F6142A"/>
                </a:solidFill>
              </a:rPr>
              <a:t>Registers</a:t>
            </a:r>
            <a:endParaRPr lang="en-US" sz="2400" b="1" dirty="0">
              <a:solidFill>
                <a:srgbClr val="F6142A"/>
              </a:solidFill>
            </a:endParaRPr>
          </a:p>
        </p:txBody>
      </p:sp>
      <p:graphicFrame>
        <p:nvGraphicFramePr>
          <p:cNvPr id="21596" name="Group 92"/>
          <p:cNvGraphicFramePr>
            <a:graphicFrameLocks noGrp="1"/>
          </p:cNvGraphicFramePr>
          <p:nvPr>
            <p:ph type="tbl" idx="1"/>
          </p:nvPr>
        </p:nvGraphicFramePr>
        <p:xfrm>
          <a:off x="152400" y="666750"/>
          <a:ext cx="8839200" cy="5900928"/>
        </p:xfrm>
        <a:graphic>
          <a:graphicData uri="http://schemas.openxmlformats.org/drawingml/2006/table">
            <a:tbl>
              <a:tblPr/>
              <a:tblGrid>
                <a:gridCol w="1911350"/>
                <a:gridCol w="6927850"/>
              </a:tblGrid>
              <a:tr h="4413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800" b="1" i="0" u="none" strike="noStrike" cap="none" normalizeH="0" baseline="0" smtClean="0">
                          <a:ln>
                            <a:noFill/>
                          </a:ln>
                          <a:solidFill>
                            <a:schemeClr val="bg1"/>
                          </a:solidFill>
                          <a:effectLst/>
                          <a:latin typeface="Constantia,Bold" charset="0"/>
                        </a:rPr>
                        <a:t>Register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800" b="1" i="0" u="none" strike="noStrike" cap="none" normalizeH="0" baseline="0" smtClean="0">
                          <a:ln>
                            <a:noFill/>
                          </a:ln>
                          <a:solidFill>
                            <a:schemeClr val="bg1"/>
                          </a:solidFill>
                          <a:effectLst/>
                          <a:latin typeface="Constantia,Bold" charset="0"/>
                        </a:rPr>
                        <a:t>Purpose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3476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AX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Word multiply, word divide, word I /O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6492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Byte multiply, byte divide, byte I/O, decimal arithmetic</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AH</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Byte multiply, byte divide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549275">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BX</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Store address information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CX</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String operation, loops</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55245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CL</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Variable shift and rotate</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chemeClr val="tx1"/>
                          </a:solidFill>
                          <a:effectLst/>
                          <a:latin typeface=""/>
                        </a:rPr>
                        <a:t>DX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chemeClr val="tx1"/>
                          </a:solidFill>
                          <a:effectLst/>
                          <a:latin typeface="Arial" pitchFamily="34" charset="0"/>
                        </a:rPr>
                        <a:t>Word multiply, word divide, indirect I/O</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1600" b="0" i="0" u="none" strike="noStrike" cap="none" normalizeH="0" baseline="0" smtClean="0">
                          <a:ln>
                            <a:noFill/>
                          </a:ln>
                          <a:solidFill>
                            <a:schemeClr val="tx1"/>
                          </a:solidFill>
                          <a:effectLst/>
                          <a:latin typeface="Arial" pitchFamily="34" charset="0"/>
                        </a:rPr>
                        <a:t>(Used to hold I/O address during I/O instructions. If the result is more than 16-bits, the lower order 16-bits are stored in accumulator and higher order 16-bits are stored in DX register)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EBED"/>
                    </a:solidFill>
                  </a:tcPr>
                </a:tc>
              </a:tr>
            </a:tbl>
          </a:graphicData>
        </a:graphic>
      </p:graphicFrame>
      <p:sp>
        <p:nvSpPr>
          <p:cNvPr id="11296" name="Slide Number Placeholder 5"/>
          <p:cNvSpPr>
            <a:spLocks noGrp="1"/>
          </p:cNvSpPr>
          <p:nvPr>
            <p:ph type="sldNum" sz="quarter" idx="12"/>
          </p:nvPr>
        </p:nvSpPr>
        <p:spPr>
          <a:noFill/>
        </p:spPr>
        <p:txBody>
          <a:bodyPr/>
          <a:lstStyle/>
          <a:p>
            <a:fld id="{BA8D2BD9-C480-446A-A90B-0BE4C5AE03C6}" type="slidenum">
              <a:rPr lang="en-US"/>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 y="228600"/>
            <a:ext cx="7620000" cy="533400"/>
          </a:xfrm>
          <a:effectLst>
            <a:outerShdw dist="35921" dir="2700000" algn="ctr" rotWithShape="0">
              <a:schemeClr val="bg2"/>
            </a:outerShdw>
          </a:effectLst>
        </p:spPr>
        <p:txBody>
          <a:bodyPr/>
          <a:lstStyle/>
          <a:p>
            <a:pPr>
              <a:defRPr/>
            </a:pPr>
            <a:r>
              <a:rPr lang="en-US" sz="2800" b="1">
                <a:solidFill>
                  <a:srgbClr val="FF0000"/>
                </a:solidFill>
              </a:rPr>
              <a:t>Pointer And Index Registers</a:t>
            </a:r>
          </a:p>
        </p:txBody>
      </p:sp>
      <p:sp>
        <p:nvSpPr>
          <p:cNvPr id="23555" name="Rectangle 3"/>
          <p:cNvSpPr>
            <a:spLocks noGrp="1" noChangeArrowheads="1"/>
          </p:cNvSpPr>
          <p:nvPr>
            <p:ph idx="1"/>
          </p:nvPr>
        </p:nvSpPr>
        <p:spPr>
          <a:xfrm>
            <a:off x="0" y="838200"/>
            <a:ext cx="8839200" cy="5029200"/>
          </a:xfrm>
        </p:spPr>
        <p:txBody>
          <a:bodyPr>
            <a:normAutofit fontScale="92500" lnSpcReduction="20000"/>
          </a:bodyPr>
          <a:lstStyle/>
          <a:p>
            <a:pPr>
              <a:lnSpc>
                <a:spcPct val="90000"/>
              </a:lnSpc>
              <a:defRPr/>
            </a:pPr>
            <a:r>
              <a:rPr lang="en-US" sz="2800"/>
              <a:t>used to </a:t>
            </a:r>
            <a:r>
              <a:rPr lang="en-US" sz="2800">
                <a:solidFill>
                  <a:srgbClr val="FF0000"/>
                </a:solidFill>
              </a:rPr>
              <a:t>keep offset addresses</a:t>
            </a:r>
            <a:r>
              <a:rPr lang="en-US" sz="2800"/>
              <a:t>.</a:t>
            </a:r>
          </a:p>
          <a:p>
            <a:pPr>
              <a:lnSpc>
                <a:spcPct val="90000"/>
              </a:lnSpc>
              <a:defRPr/>
            </a:pPr>
            <a:endParaRPr lang="en-US" sz="900"/>
          </a:p>
          <a:p>
            <a:pPr>
              <a:lnSpc>
                <a:spcPct val="90000"/>
              </a:lnSpc>
              <a:defRPr/>
            </a:pPr>
            <a:r>
              <a:rPr lang="en-US" sz="2800"/>
              <a:t>Used in various forms of memory addressing.</a:t>
            </a:r>
          </a:p>
          <a:p>
            <a:pPr>
              <a:lnSpc>
                <a:spcPct val="90000"/>
              </a:lnSpc>
              <a:defRPr/>
            </a:pPr>
            <a:endParaRPr lang="en-US" sz="900"/>
          </a:p>
          <a:p>
            <a:pPr>
              <a:lnSpc>
                <a:spcPct val="90000"/>
              </a:lnSpc>
              <a:defRPr/>
            </a:pPr>
            <a:r>
              <a:rPr lang="en-US" sz="2800"/>
              <a:t>In the case of SP and BP the default reference to form a physical address is the Stack Segment (SS-will be discussed under the BIU)</a:t>
            </a:r>
          </a:p>
          <a:p>
            <a:pPr>
              <a:lnSpc>
                <a:spcPct val="90000"/>
              </a:lnSpc>
              <a:defRPr/>
            </a:pPr>
            <a:endParaRPr lang="en-US" sz="900"/>
          </a:p>
          <a:p>
            <a:pPr>
              <a:lnSpc>
                <a:spcPct val="90000"/>
              </a:lnSpc>
              <a:defRPr/>
            </a:pPr>
            <a:r>
              <a:rPr lang="en-US" sz="2800"/>
              <a:t>The index registers (SI &amp; DI) and the BX generally default to the Data segment register (DS).</a:t>
            </a:r>
          </a:p>
          <a:p>
            <a:pPr>
              <a:lnSpc>
                <a:spcPct val="90000"/>
              </a:lnSpc>
              <a:defRPr/>
            </a:pPr>
            <a:endParaRPr lang="en-US" sz="900"/>
          </a:p>
          <a:p>
            <a:pPr>
              <a:lnSpc>
                <a:spcPct val="90000"/>
              </a:lnSpc>
              <a:buFontTx/>
              <a:buNone/>
              <a:defRPr/>
            </a:pPr>
            <a:r>
              <a:rPr lang="en-US" sz="2800">
                <a:solidFill>
                  <a:srgbClr val="FF0066"/>
                </a:solidFill>
              </a:rPr>
              <a:t>	SP: Stack pointer</a:t>
            </a:r>
          </a:p>
          <a:p>
            <a:pPr>
              <a:lnSpc>
                <a:spcPct val="90000"/>
              </a:lnSpc>
              <a:buFontTx/>
              <a:buNone/>
              <a:defRPr/>
            </a:pPr>
            <a:r>
              <a:rPr lang="en-US" sz="2800"/>
              <a:t>		– Used with SS to access the stack segment</a:t>
            </a:r>
          </a:p>
          <a:p>
            <a:pPr>
              <a:lnSpc>
                <a:spcPct val="90000"/>
              </a:lnSpc>
              <a:buFontTx/>
              <a:buNone/>
              <a:defRPr/>
            </a:pPr>
            <a:endParaRPr lang="en-US" sz="900"/>
          </a:p>
          <a:p>
            <a:pPr>
              <a:lnSpc>
                <a:spcPct val="90000"/>
              </a:lnSpc>
              <a:buFontTx/>
              <a:buNone/>
              <a:defRPr/>
            </a:pPr>
            <a:r>
              <a:rPr lang="en-US" sz="2800">
                <a:solidFill>
                  <a:srgbClr val="FF0066"/>
                </a:solidFill>
              </a:rPr>
              <a:t>	BP: Base Pointer</a:t>
            </a:r>
          </a:p>
          <a:p>
            <a:pPr>
              <a:lnSpc>
                <a:spcPct val="90000"/>
              </a:lnSpc>
              <a:buFontTx/>
              <a:buNone/>
              <a:defRPr/>
            </a:pPr>
            <a:r>
              <a:rPr lang="en-US" sz="2800"/>
              <a:t>		– Primarily used to access data on the stack</a:t>
            </a:r>
          </a:p>
          <a:p>
            <a:pPr>
              <a:lnSpc>
                <a:spcPct val="90000"/>
              </a:lnSpc>
              <a:buFontTx/>
              <a:buNone/>
              <a:defRPr/>
            </a:pPr>
            <a:r>
              <a:rPr lang="en-US" sz="2800"/>
              <a:t>		– Can be used to access data in other segments</a:t>
            </a:r>
          </a:p>
        </p:txBody>
      </p:sp>
      <p:sp>
        <p:nvSpPr>
          <p:cNvPr id="12292" name="Slide Number Placeholder 5"/>
          <p:cNvSpPr>
            <a:spLocks noGrp="1"/>
          </p:cNvSpPr>
          <p:nvPr>
            <p:ph type="sldNum" sz="quarter" idx="12"/>
          </p:nvPr>
        </p:nvSpPr>
        <p:spPr>
          <a:noFill/>
        </p:spPr>
        <p:txBody>
          <a:bodyPr/>
          <a:lstStyle/>
          <a:p>
            <a:fld id="{6A3710B4-FD9B-4372-B02B-D0AA8347A0E6}" type="slidenum">
              <a:rPr lang="en-US"/>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0" y="228600"/>
            <a:ext cx="9144000" cy="6400800"/>
          </a:xfrm>
        </p:spPr>
        <p:txBody>
          <a:bodyPr>
            <a:normAutofit fontScale="92500" lnSpcReduction="20000"/>
          </a:bodyPr>
          <a:lstStyle/>
          <a:p>
            <a:pPr>
              <a:lnSpc>
                <a:spcPct val="90000"/>
              </a:lnSpc>
            </a:pPr>
            <a:r>
              <a:rPr lang="en-US" smtClean="0">
                <a:solidFill>
                  <a:srgbClr val="FF0066"/>
                </a:solidFill>
              </a:rPr>
              <a:t>SI: Source Index register</a:t>
            </a:r>
          </a:p>
          <a:p>
            <a:pPr>
              <a:lnSpc>
                <a:spcPct val="90000"/>
              </a:lnSpc>
              <a:buFontTx/>
              <a:buNone/>
            </a:pPr>
            <a:r>
              <a:rPr lang="en-US" smtClean="0"/>
              <a:t>		– is required for some string operations</a:t>
            </a:r>
          </a:p>
          <a:p>
            <a:pPr>
              <a:lnSpc>
                <a:spcPct val="90000"/>
              </a:lnSpc>
              <a:buFontTx/>
              <a:buNone/>
            </a:pPr>
            <a:r>
              <a:rPr lang="en-US" smtClean="0"/>
              <a:t>		– When string operations are performed, the SI register 	points to memory locations in the data segment which is 	addressed by the DS register. Thus, SI is associated with 	the DS in string operations.</a:t>
            </a:r>
          </a:p>
          <a:p>
            <a:pPr>
              <a:lnSpc>
                <a:spcPct val="90000"/>
              </a:lnSpc>
              <a:buFontTx/>
              <a:buNone/>
            </a:pPr>
            <a:endParaRPr lang="en-US" smtClean="0"/>
          </a:p>
          <a:p>
            <a:pPr>
              <a:lnSpc>
                <a:spcPct val="90000"/>
              </a:lnSpc>
            </a:pPr>
            <a:r>
              <a:rPr lang="en-US" smtClean="0">
                <a:solidFill>
                  <a:srgbClr val="FF0066"/>
                </a:solidFill>
              </a:rPr>
              <a:t>DI: Destination Index register</a:t>
            </a:r>
          </a:p>
          <a:p>
            <a:pPr>
              <a:lnSpc>
                <a:spcPct val="90000"/>
              </a:lnSpc>
              <a:buFontTx/>
              <a:buNone/>
            </a:pPr>
            <a:r>
              <a:rPr lang="en-US" smtClean="0"/>
              <a:t>		– is also required for some string operations.</a:t>
            </a:r>
          </a:p>
          <a:p>
            <a:pPr>
              <a:lnSpc>
                <a:spcPct val="90000"/>
              </a:lnSpc>
              <a:buFontTx/>
              <a:buNone/>
            </a:pPr>
            <a:r>
              <a:rPr lang="en-US" smtClean="0"/>
              <a:t>		– When string operations are performed, the DI register 	points to memory locations in the data segment which is 	addressed by the ES register. Thus, DI is associated with 	the ES in string operations.</a:t>
            </a:r>
          </a:p>
          <a:p>
            <a:pPr>
              <a:lnSpc>
                <a:spcPct val="90000"/>
              </a:lnSpc>
              <a:buFontTx/>
              <a:buNone/>
            </a:pPr>
            <a:endParaRPr lang="en-US" smtClean="0"/>
          </a:p>
          <a:p>
            <a:pPr>
              <a:lnSpc>
                <a:spcPct val="90000"/>
              </a:lnSpc>
              <a:buFontTx/>
              <a:buNone/>
            </a:pPr>
            <a:endParaRPr lang="en-US" smtClean="0"/>
          </a:p>
          <a:p>
            <a:pPr>
              <a:lnSpc>
                <a:spcPct val="90000"/>
              </a:lnSpc>
            </a:pPr>
            <a:r>
              <a:rPr lang="en-US" smtClean="0"/>
              <a:t>The SI and the DI registers may also be used to access data stored in arrays</a:t>
            </a:r>
          </a:p>
        </p:txBody>
      </p:sp>
      <p:sp>
        <p:nvSpPr>
          <p:cNvPr id="13315" name="Slide Number Placeholder 5"/>
          <p:cNvSpPr>
            <a:spLocks noGrp="1"/>
          </p:cNvSpPr>
          <p:nvPr>
            <p:ph type="sldNum" sz="quarter" idx="12"/>
          </p:nvPr>
        </p:nvSpPr>
        <p:spPr>
          <a:noFill/>
        </p:spPr>
        <p:txBody>
          <a:bodyPr/>
          <a:lstStyle/>
          <a:p>
            <a:fld id="{E0F5B578-C0A5-435A-9DC9-34B255E7188F}" type="slidenum">
              <a:rPr lang="en-US"/>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33350" y="176213"/>
            <a:ext cx="8867775" cy="411162"/>
          </a:xfrm>
          <a:effectLst>
            <a:outerShdw dist="35921" dir="2700000" algn="ctr" rotWithShape="0">
              <a:schemeClr val="bg2"/>
            </a:outerShdw>
          </a:effectLst>
        </p:spPr>
        <p:txBody>
          <a:bodyPr>
            <a:normAutofit fontScale="90000"/>
          </a:bodyPr>
          <a:lstStyle/>
          <a:p>
            <a:pPr>
              <a:defRPr/>
            </a:pPr>
            <a:r>
              <a:rPr lang="en-US" sz="2800" b="1">
                <a:solidFill>
                  <a:srgbClr val="FF0000"/>
                </a:solidFill>
              </a:rPr>
              <a:t>EXECUTION UNIT – Flag Register</a:t>
            </a:r>
          </a:p>
        </p:txBody>
      </p:sp>
      <p:graphicFrame>
        <p:nvGraphicFramePr>
          <p:cNvPr id="25642" name="Group 42"/>
          <p:cNvGraphicFramePr>
            <a:graphicFrameLocks noGrp="1"/>
          </p:cNvGraphicFramePr>
          <p:nvPr>
            <p:ph type="tbl" idx="1"/>
          </p:nvPr>
        </p:nvGraphicFramePr>
        <p:xfrm>
          <a:off x="228600" y="4495800"/>
          <a:ext cx="8686800" cy="457200"/>
        </p:xfrm>
        <a:graphic>
          <a:graphicData uri="http://schemas.openxmlformats.org/drawingml/2006/table">
            <a:tbl>
              <a:tblPr/>
              <a:tblGrid>
                <a:gridCol w="542925"/>
                <a:gridCol w="542925"/>
                <a:gridCol w="542925"/>
                <a:gridCol w="542925"/>
                <a:gridCol w="542925"/>
                <a:gridCol w="541338"/>
                <a:gridCol w="542925"/>
                <a:gridCol w="546100"/>
                <a:gridCol w="542925"/>
                <a:gridCol w="542925"/>
                <a:gridCol w="541337"/>
                <a:gridCol w="542925"/>
                <a:gridCol w="542925"/>
                <a:gridCol w="542925"/>
                <a:gridCol w="542925"/>
                <a:gridCol w="542925"/>
              </a:tblGrid>
              <a:tr h="45720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DF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SF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ZF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AF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PF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CF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375" name="Slide Number Placeholder 5"/>
          <p:cNvSpPr>
            <a:spLocks noGrp="1"/>
          </p:cNvSpPr>
          <p:nvPr>
            <p:ph type="sldNum" sz="quarter" idx="12"/>
          </p:nvPr>
        </p:nvSpPr>
        <p:spPr>
          <a:noFill/>
        </p:spPr>
        <p:txBody>
          <a:bodyPr/>
          <a:lstStyle/>
          <a:p>
            <a:fld id="{0C72A8CF-5467-40C5-909F-9D1BCBA2705F}" type="slidenum">
              <a:rPr lang="en-US"/>
              <a:pPr/>
              <a:t>18</a:t>
            </a:fld>
            <a:endParaRPr lang="en-US"/>
          </a:p>
        </p:txBody>
      </p:sp>
      <p:sp>
        <p:nvSpPr>
          <p:cNvPr id="14376" name="Rectangle 3"/>
          <p:cNvSpPr>
            <a:spLocks noGrp="1" noChangeArrowheads="1"/>
          </p:cNvSpPr>
          <p:nvPr>
            <p:ph type="body" idx="4294967295"/>
          </p:nvPr>
        </p:nvSpPr>
        <p:spPr>
          <a:xfrm>
            <a:off x="0" y="733425"/>
            <a:ext cx="9144000" cy="5715000"/>
          </a:xfrm>
        </p:spPr>
        <p:txBody>
          <a:bodyPr/>
          <a:lstStyle/>
          <a:p>
            <a:r>
              <a:rPr lang="en-US" smtClean="0"/>
              <a:t>A flag is a </a:t>
            </a:r>
            <a:r>
              <a:rPr lang="en-US" smtClean="0">
                <a:solidFill>
                  <a:srgbClr val="FF0000"/>
                </a:solidFill>
              </a:rPr>
              <a:t>flip flop</a:t>
            </a:r>
            <a:r>
              <a:rPr lang="en-US" smtClean="0"/>
              <a:t> which </a:t>
            </a:r>
            <a:r>
              <a:rPr lang="en-US" smtClean="0">
                <a:solidFill>
                  <a:srgbClr val="FF0000"/>
                </a:solidFill>
              </a:rPr>
              <a:t>indicates some conditions</a:t>
            </a:r>
            <a:r>
              <a:rPr lang="en-US" smtClean="0"/>
              <a:t> produced by the execution of an instruction or </a:t>
            </a:r>
            <a:r>
              <a:rPr lang="en-US" smtClean="0">
                <a:solidFill>
                  <a:srgbClr val="FF0000"/>
                </a:solidFill>
              </a:rPr>
              <a:t>controls certain operations</a:t>
            </a:r>
            <a:r>
              <a:rPr lang="en-US" smtClean="0"/>
              <a:t> of the EU .</a:t>
            </a:r>
          </a:p>
          <a:p>
            <a:r>
              <a:rPr lang="en-US" smtClean="0"/>
              <a:t>In 8086 The EU contains</a:t>
            </a:r>
          </a:p>
          <a:p>
            <a:pPr>
              <a:buFontTx/>
              <a:buNone/>
            </a:pPr>
            <a:r>
              <a:rPr lang="en-US" smtClean="0"/>
              <a:t>	</a:t>
            </a:r>
            <a:r>
              <a:rPr lang="en-US" smtClean="0">
                <a:solidFill>
                  <a:srgbClr val="0000FF"/>
                </a:solidFill>
              </a:rPr>
              <a:t></a:t>
            </a:r>
            <a:r>
              <a:rPr lang="en-US" smtClean="0"/>
              <a:t> a 16 bit flag register</a:t>
            </a:r>
          </a:p>
          <a:p>
            <a:pPr>
              <a:buFontTx/>
              <a:buNone/>
            </a:pPr>
            <a:r>
              <a:rPr lang="en-US" smtClean="0"/>
              <a:t>	</a:t>
            </a:r>
            <a:r>
              <a:rPr lang="en-US" smtClean="0">
                <a:solidFill>
                  <a:srgbClr val="0000FF"/>
                </a:solidFill>
              </a:rPr>
              <a:t></a:t>
            </a:r>
            <a:r>
              <a:rPr lang="en-US" smtClean="0"/>
              <a:t>9 of the 16 are active flags and remaining 7 are undefined.</a:t>
            </a:r>
          </a:p>
          <a:p>
            <a:pPr>
              <a:buFontTx/>
              <a:buNone/>
            </a:pPr>
            <a:r>
              <a:rPr lang="en-US" smtClean="0"/>
              <a:t>		</a:t>
            </a:r>
            <a:r>
              <a:rPr lang="en-US" smtClean="0">
                <a:solidFill>
                  <a:srgbClr val="92868C"/>
                </a:solidFill>
              </a:rPr>
              <a:t></a:t>
            </a:r>
            <a:r>
              <a:rPr lang="en-US" smtClean="0"/>
              <a:t> 6 flags indicates some conditions- status flags</a:t>
            </a:r>
          </a:p>
          <a:p>
            <a:pPr>
              <a:buFontTx/>
              <a:buNone/>
            </a:pPr>
            <a:r>
              <a:rPr lang="en-US" smtClean="0"/>
              <a:t>		</a:t>
            </a:r>
            <a:r>
              <a:rPr lang="en-US" smtClean="0">
                <a:solidFill>
                  <a:srgbClr val="92868C"/>
                </a:solidFill>
              </a:rPr>
              <a:t></a:t>
            </a:r>
            <a:r>
              <a:rPr lang="en-US" smtClean="0"/>
              <a:t>3 flags –control Flags</a:t>
            </a:r>
          </a:p>
        </p:txBody>
      </p:sp>
      <p:grpSp>
        <p:nvGrpSpPr>
          <p:cNvPr id="2" name="Group 64"/>
          <p:cNvGrpSpPr>
            <a:grpSpLocks/>
          </p:cNvGrpSpPr>
          <p:nvPr/>
        </p:nvGrpSpPr>
        <p:grpSpPr bwMode="auto">
          <a:xfrm>
            <a:off x="152400" y="4953000"/>
            <a:ext cx="8991600" cy="1557338"/>
            <a:chOff x="96" y="3264"/>
            <a:chExt cx="5664" cy="981"/>
          </a:xfrm>
        </p:grpSpPr>
        <p:sp>
          <p:nvSpPr>
            <p:cNvPr id="14378" name="Text Box 51"/>
            <p:cNvSpPr txBox="1">
              <a:spLocks noChangeArrowheads="1"/>
            </p:cNvSpPr>
            <p:nvPr/>
          </p:nvSpPr>
          <p:spPr bwMode="auto">
            <a:xfrm>
              <a:off x="5232" y="3504"/>
              <a:ext cx="528" cy="231"/>
            </a:xfrm>
            <a:prstGeom prst="rect">
              <a:avLst/>
            </a:prstGeom>
            <a:noFill/>
            <a:ln w="9525">
              <a:noFill/>
              <a:miter lim="800000"/>
              <a:headEnd/>
              <a:tailEnd/>
            </a:ln>
          </p:spPr>
          <p:txBody>
            <a:bodyPr>
              <a:spAutoFit/>
            </a:bodyPr>
            <a:lstStyle/>
            <a:p>
              <a:pPr>
                <a:spcBef>
                  <a:spcPct val="50000"/>
                </a:spcBef>
              </a:pPr>
              <a:r>
                <a:rPr lang="en-US" b="1"/>
                <a:t>Carry </a:t>
              </a:r>
            </a:p>
          </p:txBody>
        </p:sp>
        <p:sp>
          <p:nvSpPr>
            <p:cNvPr id="14379" name="Line 53"/>
            <p:cNvSpPr>
              <a:spLocks noChangeShapeType="1"/>
            </p:cNvSpPr>
            <p:nvPr/>
          </p:nvSpPr>
          <p:spPr bwMode="auto">
            <a:xfrm>
              <a:off x="4752" y="3264"/>
              <a:ext cx="0" cy="480"/>
            </a:xfrm>
            <a:prstGeom prst="line">
              <a:avLst/>
            </a:prstGeom>
            <a:noFill/>
            <a:ln w="9525">
              <a:solidFill>
                <a:schemeClr val="tx1"/>
              </a:solidFill>
              <a:round/>
              <a:headEnd/>
              <a:tailEnd type="triangle" w="med" len="med"/>
            </a:ln>
          </p:spPr>
          <p:txBody>
            <a:bodyPr/>
            <a:lstStyle/>
            <a:p>
              <a:endParaRPr lang="en-IN"/>
            </a:p>
          </p:txBody>
        </p:sp>
        <p:sp>
          <p:nvSpPr>
            <p:cNvPr id="14380" name="Line 55"/>
            <p:cNvSpPr>
              <a:spLocks noChangeShapeType="1"/>
            </p:cNvSpPr>
            <p:nvPr/>
          </p:nvSpPr>
          <p:spPr bwMode="auto">
            <a:xfrm>
              <a:off x="3360" y="3264"/>
              <a:ext cx="96" cy="480"/>
            </a:xfrm>
            <a:prstGeom prst="line">
              <a:avLst/>
            </a:prstGeom>
            <a:noFill/>
            <a:ln w="9525">
              <a:solidFill>
                <a:schemeClr val="tx1"/>
              </a:solidFill>
              <a:round/>
              <a:headEnd/>
              <a:tailEnd type="triangle" w="med" len="med"/>
            </a:ln>
          </p:spPr>
          <p:txBody>
            <a:bodyPr/>
            <a:lstStyle/>
            <a:p>
              <a:endParaRPr lang="en-IN"/>
            </a:p>
          </p:txBody>
        </p:sp>
        <p:grpSp>
          <p:nvGrpSpPr>
            <p:cNvPr id="3" name="Group 63"/>
            <p:cNvGrpSpPr>
              <a:grpSpLocks/>
            </p:cNvGrpSpPr>
            <p:nvPr/>
          </p:nvGrpSpPr>
          <p:grpSpPr bwMode="auto">
            <a:xfrm>
              <a:off x="3072" y="3264"/>
              <a:ext cx="2400" cy="288"/>
              <a:chOff x="3072" y="3264"/>
              <a:chExt cx="2400" cy="288"/>
            </a:xfrm>
          </p:grpSpPr>
          <p:sp>
            <p:nvSpPr>
              <p:cNvPr id="14396" name="Line 52"/>
              <p:cNvSpPr>
                <a:spLocks noChangeShapeType="1"/>
              </p:cNvSpPr>
              <p:nvPr/>
            </p:nvSpPr>
            <p:spPr bwMode="auto">
              <a:xfrm>
                <a:off x="5472" y="3264"/>
                <a:ext cx="0" cy="288"/>
              </a:xfrm>
              <a:prstGeom prst="line">
                <a:avLst/>
              </a:prstGeom>
              <a:noFill/>
              <a:ln w="9525">
                <a:solidFill>
                  <a:schemeClr val="tx1"/>
                </a:solidFill>
                <a:round/>
                <a:headEnd/>
                <a:tailEnd type="triangle" w="med" len="med"/>
              </a:ln>
            </p:spPr>
            <p:txBody>
              <a:bodyPr/>
              <a:lstStyle/>
              <a:p>
                <a:endParaRPr lang="en-IN"/>
              </a:p>
            </p:txBody>
          </p:sp>
          <p:sp>
            <p:nvSpPr>
              <p:cNvPr id="14397" name="Line 54"/>
              <p:cNvSpPr>
                <a:spLocks noChangeShapeType="1"/>
              </p:cNvSpPr>
              <p:nvPr/>
            </p:nvSpPr>
            <p:spPr bwMode="auto">
              <a:xfrm>
                <a:off x="4080" y="3264"/>
                <a:ext cx="0" cy="288"/>
              </a:xfrm>
              <a:prstGeom prst="line">
                <a:avLst/>
              </a:prstGeom>
              <a:noFill/>
              <a:ln w="9525">
                <a:solidFill>
                  <a:schemeClr val="tx1"/>
                </a:solidFill>
                <a:round/>
                <a:headEnd/>
                <a:tailEnd type="triangle" w="med" len="med"/>
              </a:ln>
            </p:spPr>
            <p:txBody>
              <a:bodyPr/>
              <a:lstStyle/>
              <a:p>
                <a:endParaRPr lang="en-IN"/>
              </a:p>
            </p:txBody>
          </p:sp>
          <p:sp>
            <p:nvSpPr>
              <p:cNvPr id="14398" name="Line 56"/>
              <p:cNvSpPr>
                <a:spLocks noChangeShapeType="1"/>
              </p:cNvSpPr>
              <p:nvPr/>
            </p:nvSpPr>
            <p:spPr bwMode="auto">
              <a:xfrm>
                <a:off x="3072" y="3264"/>
                <a:ext cx="0" cy="288"/>
              </a:xfrm>
              <a:prstGeom prst="line">
                <a:avLst/>
              </a:prstGeom>
              <a:noFill/>
              <a:ln w="9525">
                <a:solidFill>
                  <a:schemeClr val="tx1"/>
                </a:solidFill>
                <a:round/>
                <a:headEnd/>
                <a:tailEnd type="triangle" w="med" len="med"/>
              </a:ln>
            </p:spPr>
            <p:txBody>
              <a:bodyPr/>
              <a:lstStyle/>
              <a:p>
                <a:endParaRPr lang="en-IN"/>
              </a:p>
            </p:txBody>
          </p:sp>
        </p:grpSp>
        <p:sp>
          <p:nvSpPr>
            <p:cNvPr id="14382" name="Line 57"/>
            <p:cNvSpPr>
              <a:spLocks noChangeShapeType="1"/>
            </p:cNvSpPr>
            <p:nvPr/>
          </p:nvSpPr>
          <p:spPr bwMode="auto">
            <a:xfrm>
              <a:off x="2688" y="3264"/>
              <a:ext cx="0" cy="480"/>
            </a:xfrm>
            <a:prstGeom prst="line">
              <a:avLst/>
            </a:prstGeom>
            <a:noFill/>
            <a:ln w="9525">
              <a:solidFill>
                <a:schemeClr val="tx1"/>
              </a:solidFill>
              <a:round/>
              <a:headEnd/>
              <a:tailEnd type="triangle" w="med" len="med"/>
            </a:ln>
          </p:spPr>
          <p:txBody>
            <a:bodyPr/>
            <a:lstStyle/>
            <a:p>
              <a:endParaRPr lang="en-IN"/>
            </a:p>
          </p:txBody>
        </p:sp>
        <p:sp>
          <p:nvSpPr>
            <p:cNvPr id="14383" name="Line 58"/>
            <p:cNvSpPr>
              <a:spLocks noChangeShapeType="1"/>
            </p:cNvSpPr>
            <p:nvPr/>
          </p:nvSpPr>
          <p:spPr bwMode="auto">
            <a:xfrm flipH="1">
              <a:off x="2064" y="3264"/>
              <a:ext cx="288" cy="432"/>
            </a:xfrm>
            <a:prstGeom prst="line">
              <a:avLst/>
            </a:prstGeom>
            <a:noFill/>
            <a:ln w="9525">
              <a:solidFill>
                <a:schemeClr val="tx1"/>
              </a:solidFill>
              <a:round/>
              <a:headEnd/>
              <a:tailEnd type="triangle" w="med" len="med"/>
            </a:ln>
          </p:spPr>
          <p:txBody>
            <a:bodyPr/>
            <a:lstStyle/>
            <a:p>
              <a:endParaRPr lang="en-IN"/>
            </a:p>
          </p:txBody>
        </p:sp>
        <p:sp>
          <p:nvSpPr>
            <p:cNvPr id="14384" name="Line 59"/>
            <p:cNvSpPr>
              <a:spLocks noChangeShapeType="1"/>
            </p:cNvSpPr>
            <p:nvPr/>
          </p:nvSpPr>
          <p:spPr bwMode="auto">
            <a:xfrm flipH="1">
              <a:off x="1344" y="3264"/>
              <a:ext cx="672" cy="528"/>
            </a:xfrm>
            <a:prstGeom prst="line">
              <a:avLst/>
            </a:prstGeom>
            <a:noFill/>
            <a:ln w="9525">
              <a:solidFill>
                <a:schemeClr val="tx1"/>
              </a:solidFill>
              <a:round/>
              <a:headEnd/>
              <a:tailEnd type="triangle" w="med" len="med"/>
            </a:ln>
          </p:spPr>
          <p:txBody>
            <a:bodyPr/>
            <a:lstStyle/>
            <a:p>
              <a:endParaRPr lang="en-IN"/>
            </a:p>
          </p:txBody>
        </p:sp>
        <p:sp>
          <p:nvSpPr>
            <p:cNvPr id="14385" name="Line 60"/>
            <p:cNvSpPr>
              <a:spLocks noChangeShapeType="1"/>
            </p:cNvSpPr>
            <p:nvPr/>
          </p:nvSpPr>
          <p:spPr bwMode="auto">
            <a:xfrm flipH="1">
              <a:off x="528" y="3264"/>
              <a:ext cx="1104" cy="480"/>
            </a:xfrm>
            <a:prstGeom prst="line">
              <a:avLst/>
            </a:prstGeom>
            <a:noFill/>
            <a:ln w="9525">
              <a:solidFill>
                <a:schemeClr val="tx1"/>
              </a:solidFill>
              <a:round/>
              <a:headEnd/>
              <a:tailEnd type="triangle" w="med" len="med"/>
            </a:ln>
          </p:spPr>
          <p:txBody>
            <a:bodyPr/>
            <a:lstStyle/>
            <a:p>
              <a:endParaRPr lang="en-IN"/>
            </a:p>
          </p:txBody>
        </p:sp>
        <p:grpSp>
          <p:nvGrpSpPr>
            <p:cNvPr id="4" name="Group 62"/>
            <p:cNvGrpSpPr>
              <a:grpSpLocks/>
            </p:cNvGrpSpPr>
            <p:nvPr/>
          </p:nvGrpSpPr>
          <p:grpSpPr bwMode="auto">
            <a:xfrm>
              <a:off x="96" y="3456"/>
              <a:ext cx="4992" cy="789"/>
              <a:chOff x="96" y="3498"/>
              <a:chExt cx="4992" cy="789"/>
            </a:xfrm>
          </p:grpSpPr>
          <p:sp>
            <p:nvSpPr>
              <p:cNvPr id="14387" name="Text Box 43"/>
              <p:cNvSpPr txBox="1">
                <a:spLocks noChangeArrowheads="1"/>
              </p:cNvSpPr>
              <p:nvPr/>
            </p:nvSpPr>
            <p:spPr bwMode="auto">
              <a:xfrm>
                <a:off x="96" y="3744"/>
                <a:ext cx="816" cy="231"/>
              </a:xfrm>
              <a:prstGeom prst="rect">
                <a:avLst/>
              </a:prstGeom>
              <a:noFill/>
              <a:ln w="9525">
                <a:noFill/>
                <a:miter lim="800000"/>
                <a:headEnd/>
                <a:tailEnd/>
              </a:ln>
            </p:spPr>
            <p:txBody>
              <a:bodyPr>
                <a:spAutoFit/>
              </a:bodyPr>
              <a:lstStyle/>
              <a:p>
                <a:pPr>
                  <a:spcBef>
                    <a:spcPct val="50000"/>
                  </a:spcBef>
                </a:pPr>
                <a:r>
                  <a:rPr lang="en-US" b="1"/>
                  <a:t>Over flow</a:t>
                </a:r>
              </a:p>
            </p:txBody>
          </p:sp>
          <p:sp>
            <p:nvSpPr>
              <p:cNvPr id="14388" name="Text Box 44"/>
              <p:cNvSpPr txBox="1">
                <a:spLocks noChangeArrowheads="1"/>
              </p:cNvSpPr>
              <p:nvPr/>
            </p:nvSpPr>
            <p:spPr bwMode="auto">
              <a:xfrm>
                <a:off x="912" y="3744"/>
                <a:ext cx="816" cy="231"/>
              </a:xfrm>
              <a:prstGeom prst="rect">
                <a:avLst/>
              </a:prstGeom>
              <a:noFill/>
              <a:ln w="9525">
                <a:noFill/>
                <a:miter lim="800000"/>
                <a:headEnd/>
                <a:tailEnd/>
              </a:ln>
            </p:spPr>
            <p:txBody>
              <a:bodyPr>
                <a:spAutoFit/>
              </a:bodyPr>
              <a:lstStyle/>
              <a:p>
                <a:pPr>
                  <a:spcBef>
                    <a:spcPct val="50000"/>
                  </a:spcBef>
                </a:pPr>
                <a:r>
                  <a:rPr lang="en-US" b="1"/>
                  <a:t>Direction </a:t>
                </a:r>
              </a:p>
            </p:txBody>
          </p:sp>
          <p:sp>
            <p:nvSpPr>
              <p:cNvPr id="14389" name="Text Box 45"/>
              <p:cNvSpPr txBox="1">
                <a:spLocks noChangeArrowheads="1"/>
              </p:cNvSpPr>
              <p:nvPr/>
            </p:nvSpPr>
            <p:spPr bwMode="auto">
              <a:xfrm>
                <a:off x="1776" y="3648"/>
                <a:ext cx="816" cy="231"/>
              </a:xfrm>
              <a:prstGeom prst="rect">
                <a:avLst/>
              </a:prstGeom>
              <a:noFill/>
              <a:ln w="9525">
                <a:noFill/>
                <a:miter lim="800000"/>
                <a:headEnd/>
                <a:tailEnd/>
              </a:ln>
            </p:spPr>
            <p:txBody>
              <a:bodyPr>
                <a:spAutoFit/>
              </a:bodyPr>
              <a:lstStyle/>
              <a:p>
                <a:pPr>
                  <a:spcBef>
                    <a:spcPct val="50000"/>
                  </a:spcBef>
                </a:pPr>
                <a:r>
                  <a:rPr lang="en-US" b="1"/>
                  <a:t>Interrupt</a:t>
                </a:r>
              </a:p>
            </p:txBody>
          </p:sp>
          <p:sp>
            <p:nvSpPr>
              <p:cNvPr id="14390" name="Text Box 46"/>
              <p:cNvSpPr txBox="1">
                <a:spLocks noChangeArrowheads="1"/>
              </p:cNvSpPr>
              <p:nvPr/>
            </p:nvSpPr>
            <p:spPr bwMode="auto">
              <a:xfrm>
                <a:off x="2499" y="3717"/>
                <a:ext cx="528" cy="231"/>
              </a:xfrm>
              <a:prstGeom prst="rect">
                <a:avLst/>
              </a:prstGeom>
              <a:noFill/>
              <a:ln w="9525">
                <a:noFill/>
                <a:miter lim="800000"/>
                <a:headEnd/>
                <a:tailEnd/>
              </a:ln>
            </p:spPr>
            <p:txBody>
              <a:bodyPr>
                <a:spAutoFit/>
              </a:bodyPr>
              <a:lstStyle/>
              <a:p>
                <a:pPr>
                  <a:spcBef>
                    <a:spcPct val="50000"/>
                  </a:spcBef>
                </a:pPr>
                <a:r>
                  <a:rPr lang="en-US" b="1"/>
                  <a:t>Trap</a:t>
                </a:r>
                <a:r>
                  <a:rPr lang="en-US"/>
                  <a:t> </a:t>
                </a:r>
              </a:p>
            </p:txBody>
          </p:sp>
          <p:sp>
            <p:nvSpPr>
              <p:cNvPr id="14391" name="Text Box 47"/>
              <p:cNvSpPr txBox="1">
                <a:spLocks noChangeArrowheads="1"/>
              </p:cNvSpPr>
              <p:nvPr/>
            </p:nvSpPr>
            <p:spPr bwMode="auto">
              <a:xfrm>
                <a:off x="2862" y="3498"/>
                <a:ext cx="432" cy="231"/>
              </a:xfrm>
              <a:prstGeom prst="rect">
                <a:avLst/>
              </a:prstGeom>
              <a:noFill/>
              <a:ln w="9525">
                <a:noFill/>
                <a:miter lim="800000"/>
                <a:headEnd/>
                <a:tailEnd/>
              </a:ln>
            </p:spPr>
            <p:txBody>
              <a:bodyPr>
                <a:spAutoFit/>
              </a:bodyPr>
              <a:lstStyle/>
              <a:p>
                <a:pPr>
                  <a:spcBef>
                    <a:spcPct val="50000"/>
                  </a:spcBef>
                </a:pPr>
                <a:r>
                  <a:rPr lang="en-US" b="1"/>
                  <a:t>Sign</a:t>
                </a:r>
              </a:p>
            </p:txBody>
          </p:sp>
          <p:sp>
            <p:nvSpPr>
              <p:cNvPr id="14392" name="Text Box 48"/>
              <p:cNvSpPr txBox="1">
                <a:spLocks noChangeArrowheads="1"/>
              </p:cNvSpPr>
              <p:nvPr/>
            </p:nvSpPr>
            <p:spPr bwMode="auto">
              <a:xfrm>
                <a:off x="3276" y="3690"/>
                <a:ext cx="480" cy="231"/>
              </a:xfrm>
              <a:prstGeom prst="rect">
                <a:avLst/>
              </a:prstGeom>
              <a:noFill/>
              <a:ln w="9525">
                <a:noFill/>
                <a:miter lim="800000"/>
                <a:headEnd/>
                <a:tailEnd/>
              </a:ln>
            </p:spPr>
            <p:txBody>
              <a:bodyPr>
                <a:spAutoFit/>
              </a:bodyPr>
              <a:lstStyle/>
              <a:p>
                <a:pPr>
                  <a:spcBef>
                    <a:spcPct val="50000"/>
                  </a:spcBef>
                </a:pPr>
                <a:r>
                  <a:rPr lang="en-US" b="1"/>
                  <a:t>Zero</a:t>
                </a:r>
              </a:p>
            </p:txBody>
          </p:sp>
          <p:sp>
            <p:nvSpPr>
              <p:cNvPr id="14393" name="Text Box 49"/>
              <p:cNvSpPr txBox="1">
                <a:spLocks noChangeArrowheads="1"/>
              </p:cNvSpPr>
              <p:nvPr/>
            </p:nvSpPr>
            <p:spPr bwMode="auto">
              <a:xfrm>
                <a:off x="3696" y="3525"/>
                <a:ext cx="768" cy="231"/>
              </a:xfrm>
              <a:prstGeom prst="rect">
                <a:avLst/>
              </a:prstGeom>
              <a:noFill/>
              <a:ln w="9525">
                <a:noFill/>
                <a:miter lim="800000"/>
                <a:headEnd/>
                <a:tailEnd/>
              </a:ln>
            </p:spPr>
            <p:txBody>
              <a:bodyPr>
                <a:spAutoFit/>
              </a:bodyPr>
              <a:lstStyle/>
              <a:p>
                <a:pPr>
                  <a:spcBef>
                    <a:spcPct val="50000"/>
                  </a:spcBef>
                </a:pPr>
                <a:r>
                  <a:rPr lang="en-US" b="1"/>
                  <a:t>Auxiliary</a:t>
                </a:r>
              </a:p>
            </p:txBody>
          </p:sp>
          <p:sp>
            <p:nvSpPr>
              <p:cNvPr id="14394" name="Text Box 50"/>
              <p:cNvSpPr txBox="1">
                <a:spLocks noChangeArrowheads="1"/>
              </p:cNvSpPr>
              <p:nvPr/>
            </p:nvSpPr>
            <p:spPr bwMode="auto">
              <a:xfrm>
                <a:off x="4512" y="3696"/>
                <a:ext cx="576" cy="231"/>
              </a:xfrm>
              <a:prstGeom prst="rect">
                <a:avLst/>
              </a:prstGeom>
              <a:noFill/>
              <a:ln w="9525">
                <a:noFill/>
                <a:miter lim="800000"/>
                <a:headEnd/>
                <a:tailEnd/>
              </a:ln>
            </p:spPr>
            <p:txBody>
              <a:bodyPr>
                <a:spAutoFit/>
              </a:bodyPr>
              <a:lstStyle/>
              <a:p>
                <a:pPr>
                  <a:spcBef>
                    <a:spcPct val="50000"/>
                  </a:spcBef>
                </a:pPr>
                <a:r>
                  <a:rPr lang="en-US" b="1"/>
                  <a:t>Parity </a:t>
                </a:r>
              </a:p>
            </p:txBody>
          </p:sp>
          <p:sp>
            <p:nvSpPr>
              <p:cNvPr id="14395" name="Text Box 61"/>
              <p:cNvSpPr txBox="1">
                <a:spLocks noChangeArrowheads="1"/>
              </p:cNvSpPr>
              <p:nvPr/>
            </p:nvSpPr>
            <p:spPr bwMode="auto">
              <a:xfrm>
                <a:off x="192" y="4056"/>
                <a:ext cx="1344" cy="231"/>
              </a:xfrm>
              <a:prstGeom prst="rect">
                <a:avLst/>
              </a:prstGeom>
              <a:noFill/>
              <a:ln w="9525">
                <a:noFill/>
                <a:miter lim="800000"/>
                <a:headEnd/>
                <a:tailEnd/>
              </a:ln>
            </p:spPr>
            <p:txBody>
              <a:bodyPr>
                <a:spAutoFit/>
              </a:bodyPr>
              <a:lstStyle/>
              <a:p>
                <a:pPr>
                  <a:spcBef>
                    <a:spcPct val="50000"/>
                  </a:spcBef>
                </a:pPr>
                <a:r>
                  <a:rPr lang="en-US" b="1">
                    <a:solidFill>
                      <a:srgbClr val="CC0099"/>
                    </a:solidFill>
                  </a:rPr>
                  <a:t>U - Unused</a:t>
                </a:r>
              </a:p>
            </p:txBody>
          </p:sp>
        </p:gr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228600"/>
            <a:ext cx="8305800" cy="609600"/>
          </a:xfrm>
          <a:effectLst>
            <a:outerShdw dist="35921" dir="2700000" algn="ctr" rotWithShape="0">
              <a:schemeClr val="bg2"/>
            </a:outerShdw>
          </a:effectLst>
        </p:spPr>
        <p:txBody>
          <a:bodyPr>
            <a:normAutofit fontScale="90000"/>
          </a:bodyPr>
          <a:lstStyle/>
          <a:p>
            <a:pPr>
              <a:defRPr/>
            </a:pPr>
            <a:r>
              <a:rPr lang="en-US" b="1">
                <a:solidFill>
                  <a:srgbClr val="FF0000"/>
                </a:solidFill>
              </a:rPr>
              <a:t>EXECUTION UNIT – Flag Register</a:t>
            </a:r>
          </a:p>
        </p:txBody>
      </p:sp>
      <p:graphicFrame>
        <p:nvGraphicFramePr>
          <p:cNvPr id="28723" name="Group 51"/>
          <p:cNvGraphicFramePr>
            <a:graphicFrameLocks noGrp="1"/>
          </p:cNvGraphicFramePr>
          <p:nvPr>
            <p:ph type="tbl" idx="1"/>
          </p:nvPr>
        </p:nvGraphicFramePr>
        <p:xfrm>
          <a:off x="176213" y="1328738"/>
          <a:ext cx="8867775" cy="5289233"/>
        </p:xfrm>
        <a:graphic>
          <a:graphicData uri="http://schemas.openxmlformats.org/drawingml/2006/table">
            <a:tbl>
              <a:tblPr/>
              <a:tblGrid>
                <a:gridCol w="1752600"/>
                <a:gridCol w="7115175"/>
              </a:tblGrid>
              <a:tr h="754063">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3200" b="1" i="0" u="none" strike="noStrike" cap="none" normalizeH="0" baseline="0" dirty="0" smtClean="0">
                          <a:ln>
                            <a:noFill/>
                          </a:ln>
                          <a:solidFill>
                            <a:schemeClr val="bg1"/>
                          </a:solidFill>
                          <a:effectLst/>
                          <a:latin typeface="Arial" pitchFamily="34" charset="0"/>
                        </a:rPr>
                        <a:t>Flag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3200" b="1" i="0" u="none" strike="noStrike" cap="none" normalizeH="0" baseline="0" smtClean="0">
                          <a:ln>
                            <a:noFill/>
                          </a:ln>
                          <a:solidFill>
                            <a:schemeClr val="bg1"/>
                          </a:solidFill>
                          <a:effectLst/>
                          <a:latin typeface="Arial" pitchFamily="34" charset="0"/>
                        </a:rPr>
                        <a:t>Purpose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7540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Carry (CF)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Holds the carry after addition or the borrow after subtraction.</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Also indicates some error conditions, as dictated by some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programs and procedures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75565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Parity (PF)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PF=0;odd parity, PF=1;even parity.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Auxiliary (AF)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dirty="0" smtClean="0">
                          <a:ln>
                            <a:noFill/>
                          </a:ln>
                          <a:solidFill>
                            <a:srgbClr val="000000"/>
                          </a:solidFill>
                          <a:effectLst/>
                          <a:latin typeface="Arial" pitchFamily="34" charset="0"/>
                        </a:rPr>
                        <a:t>Holds the carry (half – carry) after addition or borrow after</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dirty="0" smtClean="0">
                          <a:ln>
                            <a:noFill/>
                          </a:ln>
                          <a:solidFill>
                            <a:srgbClr val="000000"/>
                          </a:solidFill>
                          <a:effectLst/>
                          <a:latin typeface="Arial" pitchFamily="34" charset="0"/>
                        </a:rPr>
                        <a:t>subtraction between bit positions 3 and 4 of the result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dirty="0" smtClean="0">
                          <a:ln>
                            <a:noFill/>
                          </a:ln>
                          <a:solidFill>
                            <a:srgbClr val="000000"/>
                          </a:solidFill>
                          <a:effectLst/>
                          <a:latin typeface="Arial" pitchFamily="34" charset="0"/>
                        </a:rPr>
                        <a:t>(for example, in BCD addition or subtraction.)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7540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Zero (ZF)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dirty="0" smtClean="0">
                          <a:ln>
                            <a:noFill/>
                          </a:ln>
                          <a:solidFill>
                            <a:srgbClr val="000000"/>
                          </a:solidFill>
                          <a:effectLst/>
                          <a:latin typeface="Arial" pitchFamily="34" charset="0"/>
                        </a:rPr>
                        <a:t>Shows the result of the arithmetic or logic operation.</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dirty="0" smtClean="0">
                          <a:ln>
                            <a:noFill/>
                          </a:ln>
                          <a:solidFill>
                            <a:srgbClr val="000000"/>
                          </a:solidFill>
                          <a:effectLst/>
                          <a:latin typeface="Arial" pitchFamily="34" charset="0"/>
                        </a:rPr>
                        <a:t>Z=1; result </a:t>
                      </a:r>
                      <a:r>
                        <a:rPr kumimoji="0" lang="en-US" sz="2000" b="0" i="0" u="none" strike="noStrike" cap="none" normalizeH="0" baseline="0" smtClean="0">
                          <a:ln>
                            <a:noFill/>
                          </a:ln>
                          <a:solidFill>
                            <a:srgbClr val="000000"/>
                          </a:solidFill>
                          <a:effectLst/>
                          <a:latin typeface="Arial" pitchFamily="34" charset="0"/>
                        </a:rPr>
                        <a:t>is one. </a:t>
                      </a:r>
                      <a:r>
                        <a:rPr kumimoji="0" lang="en-US" sz="2000" b="0" i="0" u="none" strike="noStrike" cap="none" normalizeH="0" baseline="0" dirty="0" smtClean="0">
                          <a:ln>
                            <a:noFill/>
                          </a:ln>
                          <a:solidFill>
                            <a:srgbClr val="000000"/>
                          </a:solidFill>
                          <a:effectLst/>
                          <a:latin typeface="Arial" pitchFamily="34" charset="0"/>
                        </a:rPr>
                        <a:t>Z=0; The result is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Sign (SF)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Holds the sign of the result after an arithmetic/logic instruction</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execution. S=1; negative, S=0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EBED"/>
                    </a:solidFill>
                  </a:tcPr>
                </a:tc>
              </a:tr>
            </a:tbl>
          </a:graphicData>
        </a:graphic>
      </p:graphicFrame>
      <p:sp>
        <p:nvSpPr>
          <p:cNvPr id="15386" name="Slide Number Placeholder 5"/>
          <p:cNvSpPr>
            <a:spLocks noGrp="1"/>
          </p:cNvSpPr>
          <p:nvPr>
            <p:ph type="sldNum" sz="quarter" idx="12"/>
          </p:nvPr>
        </p:nvSpPr>
        <p:spPr>
          <a:noFill/>
        </p:spPr>
        <p:txBody>
          <a:bodyPr/>
          <a:lstStyle/>
          <a:p>
            <a:fld id="{4A5C7639-ACE6-4CCA-BFC9-C29AD91DB0DE}" type="slidenum">
              <a:rPr lang="en-US"/>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Microprocessor</a:t>
            </a:r>
            <a:br>
              <a:rPr lang="en-US" dirty="0" smtClean="0"/>
            </a:br>
            <a:endParaRPr lang="en-US" dirty="0"/>
          </a:p>
        </p:txBody>
      </p:sp>
      <p:sp>
        <p:nvSpPr>
          <p:cNvPr id="3" name="Content Placeholder 2"/>
          <p:cNvSpPr>
            <a:spLocks noGrp="1"/>
          </p:cNvSpPr>
          <p:nvPr>
            <p:ph idx="1"/>
          </p:nvPr>
        </p:nvSpPr>
        <p:spPr>
          <a:xfrm>
            <a:off x="0" y="1600200"/>
            <a:ext cx="9020175" cy="4525963"/>
          </a:xfrm>
        </p:spPr>
        <p:txBody>
          <a:bodyPr>
            <a:normAutofit fontScale="77500" lnSpcReduction="20000"/>
          </a:bodyPr>
          <a:lstStyle/>
          <a:p>
            <a:endParaRPr lang="en-US" dirty="0" smtClean="0"/>
          </a:p>
          <a:p>
            <a:endParaRPr lang="en-US" dirty="0" smtClean="0"/>
          </a:p>
          <a:p>
            <a:r>
              <a:rPr lang="en-US" dirty="0" smtClean="0"/>
              <a:t>It only understands binary numbers.</a:t>
            </a:r>
          </a:p>
          <a:p>
            <a:r>
              <a:rPr lang="en-US" dirty="0" smtClean="0"/>
              <a:t>A binary digit is called a bit (which comes from </a:t>
            </a:r>
            <a:r>
              <a:rPr lang="en-US" b="1" dirty="0" smtClean="0"/>
              <a:t>binary digit). </a:t>
            </a:r>
          </a:p>
          <a:p>
            <a:r>
              <a:rPr lang="en-US" dirty="0" smtClean="0"/>
              <a:t>The microprocessor recognizes and processes a group of bits together. This group of bits is called a “word”.</a:t>
            </a:r>
          </a:p>
          <a:p>
            <a:pPr lvl="1"/>
            <a:r>
              <a:rPr lang="en-US" dirty="0" smtClean="0"/>
              <a:t>A group of 8-bits were referred to as a “half-word” or “byte”.</a:t>
            </a:r>
          </a:p>
          <a:p>
            <a:pPr lvl="1"/>
            <a:r>
              <a:rPr lang="en-US" dirty="0" smtClean="0"/>
              <a:t>A group of 4 bits is called a “nibble”.</a:t>
            </a:r>
          </a:p>
          <a:p>
            <a:pPr lvl="1"/>
            <a:r>
              <a:rPr lang="en-US" dirty="0" smtClean="0"/>
              <a:t>Also, 32 bit groups were given the name “long word”.</a:t>
            </a:r>
          </a:p>
          <a:p>
            <a:pPr lvl="1"/>
            <a:endParaRPr lang="en-US" dirty="0" smtClean="0"/>
          </a:p>
          <a:p>
            <a:r>
              <a:rPr lang="en-US" dirty="0" smtClean="0"/>
              <a:t>Today, all processors manipulate at least 32 bits at a time and there exists microprocessors that can process 64, 80, 128 bits </a:t>
            </a:r>
          </a:p>
          <a:p>
            <a:endParaRPr lang="en-US" dirty="0" smtClean="0"/>
          </a:p>
          <a:p>
            <a:endParaRPr lang="en-US" dirty="0" smtClean="0"/>
          </a:p>
          <a:p>
            <a:pPr lvl="1"/>
            <a:endParaRPr lang="en-US" dirty="0" smtClean="0"/>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prepared by GEETHA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62" name="Group 42"/>
          <p:cNvGraphicFramePr>
            <a:graphicFrameLocks noGrp="1"/>
          </p:cNvGraphicFramePr>
          <p:nvPr>
            <p:ph type="tbl" idx="1"/>
          </p:nvPr>
        </p:nvGraphicFramePr>
        <p:xfrm>
          <a:off x="185738" y="904875"/>
          <a:ext cx="8843962" cy="5135564"/>
        </p:xfrm>
        <a:graphic>
          <a:graphicData uri="http://schemas.openxmlformats.org/drawingml/2006/table">
            <a:tbl>
              <a:tblPr/>
              <a:tblGrid>
                <a:gridCol w="1917700"/>
                <a:gridCol w="6926262"/>
              </a:tblGrid>
              <a:tr h="6096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3200" b="1" i="0" u="none" strike="noStrike" cap="none" normalizeH="0" baseline="0" smtClean="0">
                          <a:ln>
                            <a:noFill/>
                          </a:ln>
                          <a:solidFill>
                            <a:schemeClr val="bg1"/>
                          </a:solidFill>
                          <a:effectLst/>
                          <a:latin typeface="Arial" pitchFamily="34" charset="0"/>
                        </a:rPr>
                        <a:t>Flag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3200" b="1" i="0" u="none" strike="noStrike" cap="none" normalizeH="0" baseline="0" smtClean="0">
                          <a:ln>
                            <a:noFill/>
                          </a:ln>
                          <a:solidFill>
                            <a:schemeClr val="bg1"/>
                          </a:solidFill>
                          <a:effectLst/>
                          <a:latin typeface="Arial" pitchFamily="34" charset="0"/>
                        </a:rPr>
                        <a:t>Purpose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Trap (TF)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800080"/>
                          </a:solidFill>
                          <a:effectLst/>
                          <a:latin typeface="Arial" pitchFamily="34" charset="0"/>
                        </a:rPr>
                        <a:t>A control flag.</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Enables the trapping through an on-chip debugging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feature.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113030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Interrupt (IF)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800080"/>
                          </a:solidFill>
                          <a:effectLst/>
                          <a:latin typeface="Arial" pitchFamily="34" charset="0"/>
                        </a:rPr>
                        <a:t>A control flag.</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Controls the operation of the INTR (interrupt request)</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I=0; INTR pin disabled. I=1; INTR pin enabled.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Direction (DF)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800080"/>
                          </a:solidFill>
                          <a:effectLst/>
                          <a:latin typeface="Arial" pitchFamily="34" charset="0"/>
                        </a:rPr>
                        <a:t>A control flag.</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It selects either the increment or decrement mode for DI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and /or SI registers during the string instructions.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Overflow (OF)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Overflow occurs when signed numbers are added or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subtracted. An overflow indicates the result has exceeded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the capacity of the Machine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06" name="Slide Number Placeholder 5"/>
          <p:cNvSpPr>
            <a:spLocks noGrp="1"/>
          </p:cNvSpPr>
          <p:nvPr>
            <p:ph type="sldNum" sz="quarter" idx="12"/>
          </p:nvPr>
        </p:nvSpPr>
        <p:spPr>
          <a:noFill/>
        </p:spPr>
        <p:txBody>
          <a:bodyPr/>
          <a:lstStyle/>
          <a:p>
            <a:fld id="{00E04E9A-09B4-4C3A-AEF2-1AED97984C2E}" type="slidenum">
              <a:rPr lang="en-US"/>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 y="228600"/>
            <a:ext cx="8534400" cy="609600"/>
          </a:xfrm>
          <a:effectLst>
            <a:outerShdw dist="35921" dir="2700000" algn="ctr" rotWithShape="0">
              <a:schemeClr val="bg2"/>
            </a:outerShdw>
          </a:effectLst>
        </p:spPr>
        <p:txBody>
          <a:bodyPr>
            <a:normAutofit fontScale="90000"/>
          </a:bodyPr>
          <a:lstStyle/>
          <a:p>
            <a:pPr>
              <a:defRPr/>
            </a:pPr>
            <a:r>
              <a:rPr lang="en-US" b="1">
                <a:solidFill>
                  <a:srgbClr val="FF0000"/>
                </a:solidFill>
              </a:rPr>
              <a:t>Execution unit – Flag Register</a:t>
            </a:r>
          </a:p>
        </p:txBody>
      </p:sp>
      <p:sp>
        <p:nvSpPr>
          <p:cNvPr id="17411" name="Rectangle 3"/>
          <p:cNvSpPr>
            <a:spLocks noGrp="1" noChangeArrowheads="1"/>
          </p:cNvSpPr>
          <p:nvPr>
            <p:ph idx="1"/>
          </p:nvPr>
        </p:nvSpPr>
        <p:spPr>
          <a:xfrm>
            <a:off x="228600" y="1066800"/>
            <a:ext cx="8763000" cy="5562600"/>
          </a:xfrm>
        </p:spPr>
        <p:txBody>
          <a:bodyPr/>
          <a:lstStyle/>
          <a:p>
            <a:pPr>
              <a:lnSpc>
                <a:spcPct val="90000"/>
              </a:lnSpc>
            </a:pPr>
            <a:r>
              <a:rPr lang="en-US" sz="2800" dirty="0" smtClean="0">
                <a:solidFill>
                  <a:srgbClr val="FF0000"/>
                </a:solidFill>
              </a:rPr>
              <a:t>Six</a:t>
            </a:r>
            <a:r>
              <a:rPr lang="en-US" sz="2800" dirty="0" smtClean="0"/>
              <a:t> of the flags are </a:t>
            </a:r>
            <a:r>
              <a:rPr lang="en-US" sz="2800" dirty="0" smtClean="0">
                <a:solidFill>
                  <a:srgbClr val="FF0000"/>
                </a:solidFill>
              </a:rPr>
              <a:t>status indicators</a:t>
            </a:r>
            <a:r>
              <a:rPr lang="en-US" sz="2800" dirty="0" smtClean="0"/>
              <a:t> reflecting properties of the last arithmetic or logical instruction.</a:t>
            </a:r>
          </a:p>
          <a:p>
            <a:pPr>
              <a:lnSpc>
                <a:spcPct val="90000"/>
              </a:lnSpc>
            </a:pPr>
            <a:r>
              <a:rPr lang="en-US" sz="2800" dirty="0" smtClean="0"/>
              <a:t>For example, if register AL = 7Fh and the instruction ADD AL,1 is executed then the following happen</a:t>
            </a:r>
          </a:p>
          <a:p>
            <a:pPr>
              <a:lnSpc>
                <a:spcPct val="90000"/>
              </a:lnSpc>
            </a:pPr>
            <a:endParaRPr lang="en-US" sz="1200" dirty="0" smtClean="0"/>
          </a:p>
          <a:p>
            <a:pPr>
              <a:lnSpc>
                <a:spcPct val="90000"/>
              </a:lnSpc>
              <a:buFontTx/>
              <a:buNone/>
            </a:pPr>
            <a:r>
              <a:rPr lang="en-US" sz="2800" dirty="0" smtClean="0"/>
              <a:t>		</a:t>
            </a:r>
            <a:r>
              <a:rPr lang="en-US" sz="2800" b="1" dirty="0" smtClean="0">
                <a:solidFill>
                  <a:srgbClr val="800080"/>
                </a:solidFill>
              </a:rPr>
              <a:t>AL = 80h</a:t>
            </a:r>
          </a:p>
          <a:p>
            <a:pPr>
              <a:lnSpc>
                <a:spcPct val="90000"/>
              </a:lnSpc>
              <a:buFontTx/>
              <a:buNone/>
            </a:pPr>
            <a:r>
              <a:rPr lang="en-US" sz="2800" dirty="0" smtClean="0"/>
              <a:t>		</a:t>
            </a:r>
            <a:r>
              <a:rPr lang="en-US" sz="2800" b="1" dirty="0" smtClean="0">
                <a:solidFill>
                  <a:srgbClr val="800080"/>
                </a:solidFill>
              </a:rPr>
              <a:t>CF = 0</a:t>
            </a:r>
            <a:r>
              <a:rPr lang="en-US" sz="2800" dirty="0" smtClean="0"/>
              <a:t>; there is no carry out of bit 7</a:t>
            </a:r>
          </a:p>
          <a:p>
            <a:pPr>
              <a:lnSpc>
                <a:spcPct val="90000"/>
              </a:lnSpc>
              <a:buFontTx/>
              <a:buNone/>
            </a:pPr>
            <a:r>
              <a:rPr lang="en-US" sz="2800" dirty="0" smtClean="0"/>
              <a:t>		</a:t>
            </a:r>
            <a:r>
              <a:rPr lang="en-US" sz="2800" b="1" dirty="0" smtClean="0">
                <a:solidFill>
                  <a:srgbClr val="800080"/>
                </a:solidFill>
              </a:rPr>
              <a:t>PF = 0</a:t>
            </a:r>
            <a:r>
              <a:rPr lang="en-US" sz="2800" dirty="0" smtClean="0"/>
              <a:t>; 80h has an odd number of ones</a:t>
            </a:r>
          </a:p>
          <a:p>
            <a:pPr>
              <a:lnSpc>
                <a:spcPct val="90000"/>
              </a:lnSpc>
              <a:buFontTx/>
              <a:buNone/>
            </a:pPr>
            <a:r>
              <a:rPr lang="en-US" sz="2800" dirty="0" smtClean="0"/>
              <a:t>		</a:t>
            </a:r>
            <a:r>
              <a:rPr lang="en-US" sz="2800" b="1" dirty="0" smtClean="0">
                <a:solidFill>
                  <a:srgbClr val="800080"/>
                </a:solidFill>
              </a:rPr>
              <a:t>AF = 1</a:t>
            </a:r>
            <a:r>
              <a:rPr lang="en-US" sz="2800" dirty="0" smtClean="0"/>
              <a:t>; there is a carry out of bit 3 into bit 4</a:t>
            </a:r>
          </a:p>
          <a:p>
            <a:pPr>
              <a:lnSpc>
                <a:spcPct val="90000"/>
              </a:lnSpc>
              <a:buFontTx/>
              <a:buNone/>
            </a:pPr>
            <a:r>
              <a:rPr lang="en-US" sz="2800" dirty="0" smtClean="0"/>
              <a:t>		</a:t>
            </a:r>
            <a:r>
              <a:rPr lang="en-US" sz="2800" b="1" dirty="0" smtClean="0">
                <a:solidFill>
                  <a:srgbClr val="800080"/>
                </a:solidFill>
              </a:rPr>
              <a:t>ZF = 1</a:t>
            </a:r>
            <a:r>
              <a:rPr lang="en-US" sz="2800" dirty="0" smtClean="0"/>
              <a:t>; the result is not zero</a:t>
            </a:r>
          </a:p>
          <a:p>
            <a:pPr>
              <a:lnSpc>
                <a:spcPct val="90000"/>
              </a:lnSpc>
              <a:buFontTx/>
              <a:buNone/>
            </a:pPr>
            <a:r>
              <a:rPr lang="en-US" sz="2800" dirty="0" smtClean="0"/>
              <a:t>		</a:t>
            </a:r>
            <a:r>
              <a:rPr lang="en-US" sz="2800" b="1" dirty="0" smtClean="0">
                <a:solidFill>
                  <a:srgbClr val="800080"/>
                </a:solidFill>
              </a:rPr>
              <a:t>SF = 1</a:t>
            </a:r>
            <a:r>
              <a:rPr lang="en-US" sz="2800" dirty="0" smtClean="0"/>
              <a:t>; bit seven is one</a:t>
            </a:r>
          </a:p>
          <a:p>
            <a:pPr>
              <a:lnSpc>
                <a:spcPct val="90000"/>
              </a:lnSpc>
              <a:buFontTx/>
              <a:buNone/>
            </a:pPr>
            <a:r>
              <a:rPr lang="en-US" sz="2800" dirty="0" smtClean="0"/>
              <a:t>		</a:t>
            </a:r>
            <a:r>
              <a:rPr lang="en-US" sz="2800" b="1" dirty="0" smtClean="0">
                <a:solidFill>
                  <a:srgbClr val="800080"/>
                </a:solidFill>
              </a:rPr>
              <a:t>OF = 1</a:t>
            </a:r>
            <a:r>
              <a:rPr lang="en-US" sz="2800" dirty="0" smtClean="0"/>
              <a:t>; the sign bit has changed</a:t>
            </a:r>
          </a:p>
        </p:txBody>
      </p:sp>
      <p:sp>
        <p:nvSpPr>
          <p:cNvPr id="17412" name="Slide Number Placeholder 5"/>
          <p:cNvSpPr>
            <a:spLocks noGrp="1"/>
          </p:cNvSpPr>
          <p:nvPr>
            <p:ph type="sldNum" sz="quarter" idx="12"/>
          </p:nvPr>
        </p:nvSpPr>
        <p:spPr>
          <a:noFill/>
        </p:spPr>
        <p:txBody>
          <a:bodyPr/>
          <a:lstStyle/>
          <a:p>
            <a:fld id="{B7853707-A986-4C3B-9C1B-847DBD7686DB}" type="slidenum">
              <a:rPr lang="en-US"/>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28588" y="100013"/>
            <a:ext cx="7467600" cy="685800"/>
          </a:xfrm>
          <a:effectLst>
            <a:outerShdw dist="35921" dir="2700000" algn="ctr" rotWithShape="0">
              <a:schemeClr val="bg2"/>
            </a:outerShdw>
          </a:effectLst>
        </p:spPr>
        <p:txBody>
          <a:bodyPr>
            <a:normAutofit fontScale="90000"/>
          </a:bodyPr>
          <a:lstStyle/>
          <a:p>
            <a:pPr>
              <a:defRPr/>
            </a:pPr>
            <a:r>
              <a:rPr lang="en-US" b="1">
                <a:solidFill>
                  <a:srgbClr val="FF0000"/>
                </a:solidFill>
              </a:rPr>
              <a:t>BUS INTERFACE UNIT (BIU)</a:t>
            </a:r>
          </a:p>
        </p:txBody>
      </p:sp>
      <p:sp>
        <p:nvSpPr>
          <p:cNvPr id="18435" name="Rectangle 3"/>
          <p:cNvSpPr>
            <a:spLocks noGrp="1" noChangeArrowheads="1"/>
          </p:cNvSpPr>
          <p:nvPr>
            <p:ph idx="1"/>
          </p:nvPr>
        </p:nvSpPr>
        <p:spPr>
          <a:xfrm>
            <a:off x="228600" y="914400"/>
            <a:ext cx="8610600" cy="2133600"/>
          </a:xfrm>
        </p:spPr>
        <p:txBody>
          <a:bodyPr>
            <a:normAutofit fontScale="92500" lnSpcReduction="20000"/>
          </a:bodyPr>
          <a:lstStyle/>
          <a:p>
            <a:pPr>
              <a:lnSpc>
                <a:spcPct val="90000"/>
              </a:lnSpc>
              <a:buFontTx/>
              <a:buNone/>
            </a:pPr>
            <a:r>
              <a:rPr lang="en-US" smtClean="0"/>
              <a:t>Contains</a:t>
            </a:r>
          </a:p>
          <a:p>
            <a:pPr>
              <a:lnSpc>
                <a:spcPct val="90000"/>
              </a:lnSpc>
            </a:pPr>
            <a:r>
              <a:rPr lang="en-US" b="1" smtClean="0"/>
              <a:t>6-byte Instruction Queue (Q)</a:t>
            </a:r>
          </a:p>
          <a:p>
            <a:pPr>
              <a:lnSpc>
                <a:spcPct val="90000"/>
              </a:lnSpc>
            </a:pPr>
            <a:r>
              <a:rPr lang="en-US" b="1" smtClean="0"/>
              <a:t>The Segment Registers (CS, DS, ES, SS).</a:t>
            </a:r>
          </a:p>
          <a:p>
            <a:pPr>
              <a:lnSpc>
                <a:spcPct val="90000"/>
              </a:lnSpc>
            </a:pPr>
            <a:r>
              <a:rPr lang="en-US" b="1" smtClean="0"/>
              <a:t>The Instruction Pointer (IP).</a:t>
            </a:r>
          </a:p>
          <a:p>
            <a:pPr>
              <a:lnSpc>
                <a:spcPct val="90000"/>
              </a:lnSpc>
            </a:pPr>
            <a:r>
              <a:rPr lang="en-US" b="1" smtClean="0"/>
              <a:t>The Address Summing block (Σ)</a:t>
            </a:r>
          </a:p>
        </p:txBody>
      </p:sp>
      <p:sp>
        <p:nvSpPr>
          <p:cNvPr id="18436" name="Slide Number Placeholder 5"/>
          <p:cNvSpPr>
            <a:spLocks noGrp="1"/>
          </p:cNvSpPr>
          <p:nvPr>
            <p:ph type="sldNum" sz="quarter" idx="12"/>
          </p:nvPr>
        </p:nvSpPr>
        <p:spPr>
          <a:noFill/>
        </p:spPr>
        <p:txBody>
          <a:bodyPr/>
          <a:lstStyle/>
          <a:p>
            <a:fld id="{280E43F2-6FF0-468A-AF19-DDC0D6CD0AA7}" type="slidenum">
              <a:rPr lang="en-US"/>
              <a:pPr/>
              <a:t>22</a:t>
            </a:fld>
            <a:endParaRPr lang="en-US"/>
          </a:p>
        </p:txBody>
      </p:sp>
      <p:pic>
        <p:nvPicPr>
          <p:cNvPr id="18437" name="Picture 4" descr="archpng1"/>
          <p:cNvPicPr>
            <a:picLocks noChangeAspect="1" noChangeArrowheads="1"/>
          </p:cNvPicPr>
          <p:nvPr/>
        </p:nvPicPr>
        <p:blipFill>
          <a:blip r:embed="rId2" cstate="print"/>
          <a:srcRect/>
          <a:stretch>
            <a:fillRect/>
          </a:stretch>
        </p:blipFill>
        <p:spPr bwMode="auto">
          <a:xfrm>
            <a:off x="304800" y="3048000"/>
            <a:ext cx="86106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43000" y="128588"/>
            <a:ext cx="6316663" cy="685800"/>
          </a:xfrm>
          <a:effectLst>
            <a:outerShdw dist="35921" dir="2700000" algn="ctr" rotWithShape="0">
              <a:schemeClr val="bg2"/>
            </a:outerShdw>
          </a:effectLst>
        </p:spPr>
        <p:txBody>
          <a:bodyPr>
            <a:normAutofit fontScale="90000"/>
          </a:bodyPr>
          <a:lstStyle/>
          <a:p>
            <a:pPr algn="ctr">
              <a:defRPr/>
            </a:pPr>
            <a:r>
              <a:rPr lang="en-US" b="1">
                <a:solidFill>
                  <a:srgbClr val="FF0000"/>
                </a:solidFill>
              </a:rPr>
              <a:t>THE QUEUE (Q)</a:t>
            </a:r>
          </a:p>
        </p:txBody>
      </p:sp>
      <p:sp>
        <p:nvSpPr>
          <p:cNvPr id="19459" name="Rectangle 3"/>
          <p:cNvSpPr>
            <a:spLocks noGrp="1" noChangeArrowheads="1"/>
          </p:cNvSpPr>
          <p:nvPr>
            <p:ph idx="1"/>
          </p:nvPr>
        </p:nvSpPr>
        <p:spPr>
          <a:xfrm>
            <a:off x="228600" y="1219200"/>
            <a:ext cx="8686800" cy="5334000"/>
          </a:xfrm>
        </p:spPr>
        <p:txBody>
          <a:bodyPr/>
          <a:lstStyle/>
          <a:p>
            <a:r>
              <a:rPr lang="en-US" sz="2000" dirty="0" smtClean="0"/>
              <a:t>The BIU uses a mechanism known as an </a:t>
            </a:r>
            <a:r>
              <a:rPr lang="en-US" sz="2000" b="1" dirty="0" smtClean="0">
                <a:solidFill>
                  <a:srgbClr val="800080"/>
                </a:solidFill>
              </a:rPr>
              <a:t>instruction stream queue</a:t>
            </a:r>
            <a:r>
              <a:rPr lang="en-US" sz="2000" b="1" dirty="0" smtClean="0"/>
              <a:t> </a:t>
            </a:r>
            <a:r>
              <a:rPr lang="en-US" sz="2000" dirty="0" smtClean="0"/>
              <a:t>to implement a </a:t>
            </a:r>
            <a:r>
              <a:rPr lang="en-US" sz="2000" b="1" i="1" dirty="0" smtClean="0">
                <a:solidFill>
                  <a:srgbClr val="FF0000"/>
                </a:solidFill>
              </a:rPr>
              <a:t>pipeline architecture.</a:t>
            </a:r>
          </a:p>
          <a:p>
            <a:endParaRPr lang="en-US" sz="2000" b="1" i="1" dirty="0" smtClean="0">
              <a:solidFill>
                <a:srgbClr val="FF0000"/>
              </a:solidFill>
            </a:endParaRPr>
          </a:p>
          <a:p>
            <a:r>
              <a:rPr lang="en-US" sz="2000" dirty="0" smtClean="0"/>
              <a:t>This queue permits pre-fetch of up to </a:t>
            </a:r>
            <a:r>
              <a:rPr lang="en-US" sz="2000" b="1" dirty="0" smtClean="0">
                <a:solidFill>
                  <a:srgbClr val="FF0000"/>
                </a:solidFill>
              </a:rPr>
              <a:t>6 bytes</a:t>
            </a:r>
            <a:r>
              <a:rPr lang="en-US" sz="2000" b="1" dirty="0" smtClean="0"/>
              <a:t> </a:t>
            </a:r>
            <a:r>
              <a:rPr lang="en-US" sz="2000" dirty="0" smtClean="0"/>
              <a:t>of instruction code. Whenever the queue of the BIU is not full, it has room for at least two more bytes and  the BIU is free to look ahead in the program by pre-fetching the next sequential instruction.</a:t>
            </a:r>
          </a:p>
          <a:p>
            <a:r>
              <a:rPr lang="en-US" sz="2000" dirty="0" smtClean="0"/>
              <a:t>These pre-fetching instructions are held in its </a:t>
            </a:r>
            <a:r>
              <a:rPr lang="en-US" sz="2000" b="1" dirty="0" smtClean="0">
                <a:solidFill>
                  <a:srgbClr val="FF0000"/>
                </a:solidFill>
              </a:rPr>
              <a:t>FIFO queue</a:t>
            </a:r>
            <a:r>
              <a:rPr lang="en-US" sz="2000" dirty="0" smtClean="0"/>
              <a:t>. With its </a:t>
            </a:r>
            <a:r>
              <a:rPr lang="en-US" sz="2000" b="1" dirty="0" smtClean="0"/>
              <a:t>16 </a:t>
            </a:r>
            <a:r>
              <a:rPr lang="en-US" sz="2000" dirty="0" smtClean="0"/>
              <a:t>bit data bus, the BIU fetches two instruction bytes in a single memory cycle.</a:t>
            </a:r>
          </a:p>
          <a:p>
            <a:endParaRPr lang="en-US" sz="2000" dirty="0" smtClean="0"/>
          </a:p>
          <a:p>
            <a:r>
              <a:rPr lang="en-US" sz="2000" dirty="0" smtClean="0"/>
              <a:t>The </a:t>
            </a:r>
            <a:r>
              <a:rPr lang="en-US" sz="2000" b="1" dirty="0" smtClean="0">
                <a:solidFill>
                  <a:srgbClr val="FF0000"/>
                </a:solidFill>
              </a:rPr>
              <a:t>EU accesses the queue from the output end</a:t>
            </a:r>
            <a:r>
              <a:rPr lang="en-US" sz="2000" dirty="0" smtClean="0"/>
              <a:t>. It reads one instruction byte after the other from the output of the queue.</a:t>
            </a:r>
          </a:p>
          <a:p>
            <a:endParaRPr lang="en-US" sz="2800" dirty="0" smtClean="0"/>
          </a:p>
        </p:txBody>
      </p:sp>
      <p:sp>
        <p:nvSpPr>
          <p:cNvPr id="19460" name="Slide Number Placeholder 5"/>
          <p:cNvSpPr>
            <a:spLocks noGrp="1"/>
          </p:cNvSpPr>
          <p:nvPr>
            <p:ph type="sldNum" sz="quarter" idx="12"/>
          </p:nvPr>
        </p:nvSpPr>
        <p:spPr>
          <a:noFill/>
        </p:spPr>
        <p:txBody>
          <a:bodyPr/>
          <a:lstStyle/>
          <a:p>
            <a:fld id="{236DEBD4-0977-4B6B-B340-CE60D31AE50D}" type="slidenum">
              <a:rPr lang="en-US"/>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C5FBFA7C-CD59-4B03-9B91-C39F73BA11D7}" type="slidenum">
              <a:rPr lang="en-US"/>
              <a:pPr/>
              <a:t>24</a:t>
            </a:fld>
            <a:endParaRPr lang="en-US"/>
          </a:p>
        </p:txBody>
      </p:sp>
      <p:pic>
        <p:nvPicPr>
          <p:cNvPr id="49156" name="Picture 4"/>
          <p:cNvPicPr>
            <a:picLocks noChangeAspect="1" noChangeArrowheads="1"/>
          </p:cNvPicPr>
          <p:nvPr/>
        </p:nvPicPr>
        <p:blipFill>
          <a:blip r:embed="rId2" cstate="print">
            <a:duotone>
              <a:schemeClr val="accent4">
                <a:shade val="45000"/>
                <a:satMod val="135000"/>
              </a:schemeClr>
              <a:prstClr val="white"/>
            </a:duotone>
          </a:blip>
          <a:srcRect/>
          <a:stretch>
            <a:fillRect/>
          </a:stretch>
        </p:blipFill>
        <p:spPr bwMode="auto">
          <a:xfrm>
            <a:off x="241300" y="163513"/>
            <a:ext cx="8534400" cy="4552950"/>
          </a:xfrm>
          <a:prstGeom prst="rect">
            <a:avLst/>
          </a:prstGeom>
          <a:noFill/>
          <a:ln w="9525">
            <a:noFill/>
            <a:miter lim="800000"/>
            <a:headEnd/>
            <a:tailEnd/>
          </a:ln>
        </p:spPr>
      </p:pic>
      <p:pic>
        <p:nvPicPr>
          <p:cNvPr id="49157" name="Picture 5"/>
          <p:cNvPicPr>
            <a:picLocks noChangeAspect="1" noChangeArrowheads="1"/>
          </p:cNvPicPr>
          <p:nvPr/>
        </p:nvPicPr>
        <p:blipFill>
          <a:blip r:embed="rId3" cstate="print">
            <a:duotone>
              <a:schemeClr val="accent4">
                <a:shade val="45000"/>
                <a:satMod val="135000"/>
              </a:schemeClr>
              <a:prstClr val="white"/>
            </a:duotone>
          </a:blip>
          <a:srcRect/>
          <a:stretch>
            <a:fillRect/>
          </a:stretch>
        </p:blipFill>
        <p:spPr bwMode="auto">
          <a:xfrm>
            <a:off x="228600" y="4711700"/>
            <a:ext cx="8534400" cy="1947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11138" y="138113"/>
            <a:ext cx="8221662" cy="547687"/>
          </a:xfrm>
          <a:effectLst>
            <a:outerShdw dist="35921" dir="2700000" algn="ctr" rotWithShape="0">
              <a:schemeClr val="bg2"/>
            </a:outerShdw>
          </a:effectLst>
        </p:spPr>
        <p:txBody>
          <a:bodyPr/>
          <a:lstStyle/>
          <a:p>
            <a:pPr>
              <a:defRPr/>
            </a:pPr>
            <a:r>
              <a:rPr lang="en-US" sz="2800" b="1">
                <a:solidFill>
                  <a:srgbClr val="FF0066"/>
                </a:solidFill>
              </a:rPr>
              <a:t>Instruction pointer &amp; summing block</a:t>
            </a:r>
          </a:p>
        </p:txBody>
      </p:sp>
      <p:sp>
        <p:nvSpPr>
          <p:cNvPr id="28675" name="Rectangle 3"/>
          <p:cNvSpPr>
            <a:spLocks noGrp="1" noChangeArrowheads="1"/>
          </p:cNvSpPr>
          <p:nvPr>
            <p:ph idx="1"/>
          </p:nvPr>
        </p:nvSpPr>
        <p:spPr>
          <a:xfrm>
            <a:off x="152400" y="838200"/>
            <a:ext cx="8839200" cy="5791200"/>
          </a:xfrm>
        </p:spPr>
        <p:txBody>
          <a:bodyPr>
            <a:normAutofit fontScale="85000" lnSpcReduction="10000"/>
          </a:bodyPr>
          <a:lstStyle/>
          <a:p>
            <a:pPr>
              <a:lnSpc>
                <a:spcPct val="90000"/>
              </a:lnSpc>
            </a:pPr>
            <a:r>
              <a:rPr lang="en-US" b="1" smtClean="0"/>
              <a:t>The instruction pointer register contains a 16-bit offset address of instruction that is to be executed next. </a:t>
            </a:r>
          </a:p>
          <a:p>
            <a:pPr>
              <a:lnSpc>
                <a:spcPct val="90000"/>
              </a:lnSpc>
            </a:pPr>
            <a:endParaRPr lang="en-US" sz="700" b="1" smtClean="0"/>
          </a:p>
          <a:p>
            <a:pPr>
              <a:lnSpc>
                <a:spcPct val="90000"/>
              </a:lnSpc>
            </a:pPr>
            <a:r>
              <a:rPr lang="en-US" b="1" smtClean="0"/>
              <a:t>The IP always references the Code segment register (CS).</a:t>
            </a:r>
          </a:p>
          <a:p>
            <a:pPr>
              <a:lnSpc>
                <a:spcPct val="90000"/>
              </a:lnSpc>
            </a:pPr>
            <a:endParaRPr lang="en-US" sz="700" b="1" smtClean="0"/>
          </a:p>
          <a:p>
            <a:pPr>
              <a:lnSpc>
                <a:spcPct val="90000"/>
              </a:lnSpc>
            </a:pPr>
            <a:r>
              <a:rPr lang="en-US" b="1" smtClean="0"/>
              <a:t>The value contained in the instruction pointer is called as an </a:t>
            </a:r>
            <a:r>
              <a:rPr lang="en-US" b="1" smtClean="0">
                <a:solidFill>
                  <a:srgbClr val="FF0066"/>
                </a:solidFill>
              </a:rPr>
              <a:t>offset</a:t>
            </a:r>
            <a:r>
              <a:rPr lang="en-US" b="1" smtClean="0"/>
              <a:t> because this value must be added to the base address of the </a:t>
            </a:r>
            <a:r>
              <a:rPr lang="en-US" b="1" smtClean="0">
                <a:solidFill>
                  <a:srgbClr val="5752B8"/>
                </a:solidFill>
              </a:rPr>
              <a:t>code segment</a:t>
            </a:r>
            <a:r>
              <a:rPr lang="en-US" b="1" smtClean="0"/>
              <a:t>, which is available in the CS register to find the </a:t>
            </a:r>
            <a:r>
              <a:rPr lang="en-US" b="1" smtClean="0">
                <a:solidFill>
                  <a:srgbClr val="CC0099"/>
                </a:solidFill>
              </a:rPr>
              <a:t>20-bit physical address</a:t>
            </a:r>
            <a:r>
              <a:rPr lang="en-US" b="1" smtClean="0"/>
              <a:t>. </a:t>
            </a:r>
          </a:p>
          <a:p>
            <a:pPr>
              <a:lnSpc>
                <a:spcPct val="90000"/>
              </a:lnSpc>
            </a:pPr>
            <a:endParaRPr lang="en-US" sz="700" b="1" smtClean="0"/>
          </a:p>
          <a:p>
            <a:pPr>
              <a:lnSpc>
                <a:spcPct val="90000"/>
              </a:lnSpc>
            </a:pPr>
            <a:r>
              <a:rPr lang="en-US" b="1" smtClean="0"/>
              <a:t>The value of the instruction pointer is incremented after executing every instruction.</a:t>
            </a:r>
          </a:p>
          <a:p>
            <a:pPr>
              <a:lnSpc>
                <a:spcPct val="90000"/>
              </a:lnSpc>
            </a:pPr>
            <a:endParaRPr lang="en-US" sz="600" b="1" smtClean="0"/>
          </a:p>
          <a:p>
            <a:pPr>
              <a:lnSpc>
                <a:spcPct val="90000"/>
              </a:lnSpc>
            </a:pPr>
            <a:r>
              <a:rPr lang="en-US" b="1" smtClean="0"/>
              <a:t>To form a 20bit address of the next instruction, the 16 bit address of the IP is added (by the address summing block) to the address contained in the CS , which has been shifted four bits to the left.</a:t>
            </a:r>
          </a:p>
        </p:txBody>
      </p:sp>
      <p:sp>
        <p:nvSpPr>
          <p:cNvPr id="28676" name="Slide Number Placeholder 5"/>
          <p:cNvSpPr>
            <a:spLocks noGrp="1"/>
          </p:cNvSpPr>
          <p:nvPr>
            <p:ph type="sldNum" sz="quarter" idx="12"/>
          </p:nvPr>
        </p:nvSpPr>
        <p:spPr>
          <a:noFill/>
        </p:spPr>
        <p:txBody>
          <a:bodyPr/>
          <a:lstStyle/>
          <a:p>
            <a:fld id="{BB6C66A6-B0A6-443D-98A0-5745E179D7A6}" type="slidenum">
              <a:rPr lang="en-US"/>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3055938"/>
            <a:ext cx="7696200" cy="1431925"/>
          </a:xfrm>
        </p:spPr>
        <p:txBody>
          <a:bodyPr>
            <a:normAutofit fontScale="90000"/>
          </a:bodyPr>
          <a:lstStyle/>
          <a:p>
            <a:pPr algn="l" eaLnBrk="1" hangingPunct="1">
              <a:defRPr/>
            </a:pPr>
            <a:r>
              <a:rPr lang="en-US" smtClean="0">
                <a:solidFill>
                  <a:srgbClr val="FFCC00"/>
                </a:solidFill>
              </a:rPr>
              <a:t>Introduction to 8086 Assembly Language</a:t>
            </a:r>
          </a:p>
        </p:txBody>
      </p:sp>
      <p:sp>
        <p:nvSpPr>
          <p:cNvPr id="3075" name="Rectangle 3"/>
          <p:cNvSpPr>
            <a:spLocks noGrp="1" noChangeArrowheads="1"/>
          </p:cNvSpPr>
          <p:nvPr>
            <p:ph type="subTitle" idx="1"/>
          </p:nvPr>
        </p:nvSpPr>
        <p:spPr>
          <a:xfrm>
            <a:off x="609600" y="5073650"/>
            <a:ext cx="7772400" cy="1524000"/>
          </a:xfrm>
        </p:spPr>
        <p:txBody>
          <a:bodyPr/>
          <a:lstStyle/>
          <a:p>
            <a:pPr algn="r" eaLnBrk="1" hangingPunct="1">
              <a:defRPr/>
            </a:pPr>
            <a:r>
              <a:rPr lang="en-US" sz="2800" b="1" i="1" smtClean="0"/>
              <a:t>Assembly Language Programming</a:t>
            </a:r>
            <a:endParaRPr lang="en-US" sz="2800" i="1" smtClean="0"/>
          </a:p>
        </p:txBody>
      </p:sp>
      <p:sp>
        <p:nvSpPr>
          <p:cNvPr id="9220" name="Line 4"/>
          <p:cNvSpPr>
            <a:spLocks noChangeShapeType="1"/>
          </p:cNvSpPr>
          <p:nvPr/>
        </p:nvSpPr>
        <p:spPr bwMode="auto">
          <a:xfrm>
            <a:off x="1676400" y="5029200"/>
            <a:ext cx="6629400" cy="0"/>
          </a:xfrm>
          <a:prstGeom prst="line">
            <a:avLst/>
          </a:prstGeom>
          <a:noFill/>
          <a:ln w="2857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15888"/>
            <a:ext cx="8229600" cy="1143000"/>
          </a:xfrm>
        </p:spPr>
        <p:txBody>
          <a:bodyPr/>
          <a:lstStyle/>
          <a:p>
            <a:pPr eaLnBrk="1" hangingPunct="1">
              <a:defRPr/>
            </a:pPr>
            <a:r>
              <a:rPr lang="en-US" b="1" smtClean="0">
                <a:solidFill>
                  <a:srgbClr val="FFFF00"/>
                </a:solidFill>
              </a:rPr>
              <a:t>Program Statements</a:t>
            </a:r>
          </a:p>
        </p:txBody>
      </p:sp>
      <p:sp>
        <p:nvSpPr>
          <p:cNvPr id="6147" name="Rectangle 3"/>
          <p:cNvSpPr>
            <a:spLocks noGrp="1" noChangeArrowheads="1"/>
          </p:cNvSpPr>
          <p:nvPr>
            <p:ph type="body" sz="half" idx="1"/>
          </p:nvPr>
        </p:nvSpPr>
        <p:spPr>
          <a:xfrm>
            <a:off x="539750" y="1341438"/>
            <a:ext cx="8220075" cy="3382962"/>
          </a:xfrm>
        </p:spPr>
        <p:txBody>
          <a:bodyPr>
            <a:normAutofit fontScale="92500" lnSpcReduction="10000"/>
          </a:bodyPr>
          <a:lstStyle/>
          <a:p>
            <a:pPr eaLnBrk="1" hangingPunct="1">
              <a:lnSpc>
                <a:spcPct val="80000"/>
              </a:lnSpc>
              <a:defRPr/>
            </a:pPr>
            <a:r>
              <a:rPr lang="en-US" sz="2400" b="1" dirty="0" smtClean="0"/>
              <a:t>Program consist of </a:t>
            </a:r>
            <a:r>
              <a:rPr lang="en-US" sz="2400" b="1" dirty="0" smtClean="0"/>
              <a:t>set of statements.</a:t>
            </a:r>
            <a:endParaRPr lang="en-US" sz="2400" b="1" dirty="0" smtClean="0"/>
          </a:p>
          <a:p>
            <a:pPr eaLnBrk="1" hangingPunct="1">
              <a:lnSpc>
                <a:spcPct val="80000"/>
              </a:lnSpc>
              <a:buFont typeface="Wingdings" pitchFamily="2" charset="2"/>
              <a:buNone/>
              <a:defRPr/>
            </a:pPr>
            <a:endParaRPr lang="en-US" sz="2400" b="1" dirty="0" smtClean="0"/>
          </a:p>
          <a:p>
            <a:pPr eaLnBrk="1" hangingPunct="1">
              <a:lnSpc>
                <a:spcPct val="80000"/>
              </a:lnSpc>
              <a:defRPr/>
            </a:pPr>
            <a:r>
              <a:rPr lang="en-US" sz="2400" b="1" dirty="0" smtClean="0"/>
              <a:t>Each statement  is either an </a:t>
            </a:r>
            <a:r>
              <a:rPr lang="en-US" sz="2400" b="1" dirty="0" smtClean="0">
                <a:solidFill>
                  <a:srgbClr val="FFFF00"/>
                </a:solidFill>
              </a:rPr>
              <a:t>instruction</a:t>
            </a:r>
            <a:r>
              <a:rPr lang="en-US" sz="2400" b="1" dirty="0" smtClean="0"/>
              <a:t>, which the assembler translate into machine code, or </a:t>
            </a:r>
            <a:r>
              <a:rPr lang="en-US" sz="2400" b="1" dirty="0" smtClean="0">
                <a:solidFill>
                  <a:srgbClr val="FFFF00"/>
                </a:solidFill>
              </a:rPr>
              <a:t>assembler directive</a:t>
            </a:r>
            <a:r>
              <a:rPr lang="en-US" sz="2400" b="1" dirty="0" smtClean="0"/>
              <a:t>, which instructs the assembler to perform some </a:t>
            </a:r>
            <a:r>
              <a:rPr lang="en-US" sz="2400" b="1" dirty="0" smtClean="0"/>
              <a:t>specific </a:t>
            </a:r>
            <a:r>
              <a:rPr lang="en-US" sz="2400" b="1" dirty="0" smtClean="0"/>
              <a:t>task, such as allocating memory space for a variable or creating a procedure.</a:t>
            </a:r>
            <a:endParaRPr lang="en-US" sz="2400" b="1" dirty="0" smtClean="0"/>
          </a:p>
          <a:p>
            <a:pPr eaLnBrk="1" hangingPunct="1">
              <a:lnSpc>
                <a:spcPct val="80000"/>
              </a:lnSpc>
              <a:defRPr/>
            </a:pPr>
            <a:endParaRPr lang="en-US" sz="2400" b="1" dirty="0" smtClean="0"/>
          </a:p>
          <a:p>
            <a:pPr eaLnBrk="1" hangingPunct="1">
              <a:lnSpc>
                <a:spcPct val="80000"/>
              </a:lnSpc>
              <a:defRPr/>
            </a:pPr>
            <a:r>
              <a:rPr lang="en-US" sz="2400" b="1" dirty="0" smtClean="0"/>
              <a:t>Both instructions and directives have up to four fields: </a:t>
            </a:r>
          </a:p>
          <a:p>
            <a:pPr eaLnBrk="1" hangingPunct="1">
              <a:lnSpc>
                <a:spcPct val="80000"/>
              </a:lnSpc>
              <a:defRPr/>
            </a:pPr>
            <a:endParaRPr lang="en-US" sz="2400" b="1" dirty="0" smtClean="0"/>
          </a:p>
          <a:p>
            <a:pPr eaLnBrk="1" hangingPunct="1">
              <a:lnSpc>
                <a:spcPct val="80000"/>
              </a:lnSpc>
              <a:defRPr/>
            </a:pPr>
            <a:endParaRPr lang="en-US" sz="2400" b="1" dirty="0" smtClean="0"/>
          </a:p>
          <a:p>
            <a:pPr eaLnBrk="1" hangingPunct="1">
              <a:lnSpc>
                <a:spcPct val="80000"/>
              </a:lnSpc>
              <a:defRPr/>
            </a:pPr>
            <a:r>
              <a:rPr lang="en-US" sz="2400" b="1" dirty="0" smtClean="0"/>
              <a:t>At least one blank or tab character must separate the fields</a:t>
            </a:r>
          </a:p>
        </p:txBody>
      </p:sp>
      <p:sp>
        <p:nvSpPr>
          <p:cNvPr id="6148" name="Rectangle 4"/>
          <p:cNvSpPr>
            <a:spLocks noChangeArrowheads="1"/>
          </p:cNvSpPr>
          <p:nvPr/>
        </p:nvSpPr>
        <p:spPr bwMode="auto">
          <a:xfrm>
            <a:off x="893763" y="4652963"/>
            <a:ext cx="7781925" cy="579437"/>
          </a:xfrm>
          <a:prstGeom prst="rect">
            <a:avLst/>
          </a:prstGeom>
          <a:noFill/>
          <a:ln w="9525">
            <a:noFill/>
            <a:miter lim="800000"/>
            <a:headEnd/>
            <a:tailEnd/>
          </a:ln>
          <a:effectLst/>
        </p:spPr>
        <p:txBody>
          <a:bodyPr wrap="none">
            <a:spAutoFit/>
          </a:bodyPr>
          <a:lstStyle/>
          <a:p>
            <a:pPr>
              <a:defRPr/>
            </a:pPr>
            <a:r>
              <a:rPr lang="en-US" sz="3200" b="1">
                <a:solidFill>
                  <a:srgbClr val="FF9966"/>
                </a:solidFill>
                <a:effectLst>
                  <a:outerShdw blurRad="38100" dist="38100" dir="2700000" algn="tl">
                    <a:srgbClr val="000000"/>
                  </a:outerShdw>
                </a:effectLst>
              </a:rPr>
              <a:t>name   operation  operand(s)  comment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115888"/>
            <a:ext cx="8229600" cy="1143000"/>
          </a:xfrm>
        </p:spPr>
        <p:txBody>
          <a:bodyPr/>
          <a:lstStyle/>
          <a:p>
            <a:pPr eaLnBrk="1" hangingPunct="1">
              <a:defRPr/>
            </a:pPr>
            <a:r>
              <a:rPr lang="en-US" b="1" smtClean="0">
                <a:solidFill>
                  <a:srgbClr val="FFFF00"/>
                </a:solidFill>
              </a:rPr>
              <a:t>Program Statements</a:t>
            </a:r>
          </a:p>
        </p:txBody>
      </p:sp>
      <p:sp>
        <p:nvSpPr>
          <p:cNvPr id="56323" name="Rectangle 3"/>
          <p:cNvSpPr>
            <a:spLocks noGrp="1" noChangeArrowheads="1"/>
          </p:cNvSpPr>
          <p:nvPr>
            <p:ph type="body" sz="half" idx="1"/>
          </p:nvPr>
        </p:nvSpPr>
        <p:spPr>
          <a:xfrm>
            <a:off x="611188" y="1125538"/>
            <a:ext cx="8220075" cy="2808287"/>
          </a:xfrm>
        </p:spPr>
        <p:txBody>
          <a:bodyPr/>
          <a:lstStyle/>
          <a:p>
            <a:pPr eaLnBrk="1" hangingPunct="1">
              <a:lnSpc>
                <a:spcPct val="80000"/>
              </a:lnSpc>
              <a:defRPr/>
            </a:pPr>
            <a:r>
              <a:rPr lang="en-US" sz="2400" b="1" smtClean="0"/>
              <a:t>An example of an instruction is</a:t>
            </a:r>
          </a:p>
          <a:p>
            <a:pPr eaLnBrk="1" hangingPunct="1">
              <a:lnSpc>
                <a:spcPct val="80000"/>
              </a:lnSpc>
              <a:buFont typeface="Wingdings" pitchFamily="2" charset="2"/>
              <a:buNone/>
              <a:defRPr/>
            </a:pPr>
            <a:r>
              <a:rPr lang="en-US" sz="1800" b="1" smtClean="0">
                <a:solidFill>
                  <a:srgbClr val="FF9966"/>
                </a:solidFill>
              </a:rPr>
              <a:t>		</a:t>
            </a:r>
            <a:r>
              <a:rPr lang="en-US" sz="2400" b="1" smtClean="0">
                <a:solidFill>
                  <a:srgbClr val="FF9966"/>
                </a:solidFill>
              </a:rPr>
              <a:t>START:	MOV CX,5	    ; initialize counter</a:t>
            </a:r>
            <a:endParaRPr lang="en-US" sz="2400" b="1" smtClean="0"/>
          </a:p>
          <a:p>
            <a:pPr eaLnBrk="1" hangingPunct="1">
              <a:lnSpc>
                <a:spcPct val="80000"/>
              </a:lnSpc>
              <a:buFont typeface="Wingdings" pitchFamily="2" charset="2"/>
              <a:buNone/>
              <a:defRPr/>
            </a:pPr>
            <a:endParaRPr lang="en-US" sz="2400" b="1" smtClean="0"/>
          </a:p>
          <a:p>
            <a:pPr eaLnBrk="1" hangingPunct="1">
              <a:lnSpc>
                <a:spcPct val="80000"/>
              </a:lnSpc>
              <a:buFont typeface="Wingdings" pitchFamily="2" charset="2"/>
              <a:buNone/>
              <a:defRPr/>
            </a:pPr>
            <a:endParaRPr lang="en-US" sz="2400" b="1" smtClean="0"/>
          </a:p>
          <a:p>
            <a:pPr lvl="1" eaLnBrk="1" hangingPunct="1">
              <a:lnSpc>
                <a:spcPct val="80000"/>
              </a:lnSpc>
              <a:buClr>
                <a:srgbClr val="FFFF00"/>
              </a:buClr>
              <a:buFont typeface="Wingdings" pitchFamily="2" charset="2"/>
              <a:buChar char="Ø"/>
              <a:defRPr/>
            </a:pPr>
            <a:r>
              <a:rPr lang="en-US" sz="2400" b="1" smtClean="0"/>
              <a:t>The name field consists of  the label</a:t>
            </a:r>
            <a:r>
              <a:rPr lang="en-US" sz="2400" b="1" smtClean="0">
                <a:solidFill>
                  <a:srgbClr val="FF9966"/>
                </a:solidFill>
              </a:rPr>
              <a:t> START:</a:t>
            </a:r>
          </a:p>
          <a:p>
            <a:pPr lvl="1" eaLnBrk="1" hangingPunct="1">
              <a:lnSpc>
                <a:spcPct val="80000"/>
              </a:lnSpc>
              <a:buClr>
                <a:srgbClr val="FFFF00"/>
              </a:buClr>
              <a:buFont typeface="Wingdings" pitchFamily="2" charset="2"/>
              <a:buChar char="Ø"/>
              <a:defRPr/>
            </a:pPr>
            <a:r>
              <a:rPr lang="en-US" sz="2400" b="1" smtClean="0"/>
              <a:t>The operation is </a:t>
            </a:r>
            <a:r>
              <a:rPr lang="en-US" sz="2400" b="1" smtClean="0">
                <a:solidFill>
                  <a:srgbClr val="FF9966"/>
                </a:solidFill>
              </a:rPr>
              <a:t>MOV, </a:t>
            </a:r>
            <a:r>
              <a:rPr lang="en-US" sz="2400" b="1" smtClean="0"/>
              <a:t>the operands are </a:t>
            </a:r>
            <a:r>
              <a:rPr lang="en-US" sz="2400" b="1" smtClean="0">
                <a:solidFill>
                  <a:srgbClr val="FF9966"/>
                </a:solidFill>
              </a:rPr>
              <a:t>CX</a:t>
            </a:r>
            <a:r>
              <a:rPr lang="en-US" sz="2400" b="1" smtClean="0"/>
              <a:t> and </a:t>
            </a:r>
            <a:r>
              <a:rPr lang="en-US" sz="2400" b="1" smtClean="0">
                <a:solidFill>
                  <a:srgbClr val="FF9966"/>
                </a:solidFill>
              </a:rPr>
              <a:t>5</a:t>
            </a:r>
            <a:endParaRPr lang="en-US" sz="2400" b="1" smtClean="0"/>
          </a:p>
          <a:p>
            <a:pPr lvl="1" eaLnBrk="1" hangingPunct="1">
              <a:lnSpc>
                <a:spcPct val="80000"/>
              </a:lnSpc>
              <a:buClr>
                <a:srgbClr val="FFFF00"/>
              </a:buClr>
              <a:buFont typeface="Wingdings" pitchFamily="2" charset="2"/>
              <a:buChar char="Ø"/>
              <a:defRPr/>
            </a:pPr>
            <a:r>
              <a:rPr lang="en-US" sz="2400" b="1" smtClean="0"/>
              <a:t>And the comment is  </a:t>
            </a:r>
            <a:r>
              <a:rPr lang="en-US" sz="2400" b="1" smtClean="0">
                <a:solidFill>
                  <a:srgbClr val="FF9966"/>
                </a:solidFill>
              </a:rPr>
              <a:t>; initialize counter</a:t>
            </a:r>
            <a:r>
              <a:rPr lang="en-US" sz="2000" b="1" smtClean="0"/>
              <a:t>  </a:t>
            </a:r>
          </a:p>
          <a:p>
            <a:pPr eaLnBrk="1" hangingPunct="1">
              <a:lnSpc>
                <a:spcPct val="80000"/>
              </a:lnSpc>
              <a:buFont typeface="Wingdings" pitchFamily="2" charset="2"/>
              <a:buNone/>
              <a:defRPr/>
            </a:pPr>
            <a:endParaRPr lang="en-US" sz="2400" b="1" smtClean="0"/>
          </a:p>
        </p:txBody>
      </p:sp>
      <p:sp>
        <p:nvSpPr>
          <p:cNvPr id="56326" name="Rectangle 6"/>
          <p:cNvSpPr>
            <a:spLocks noChangeArrowheads="1"/>
          </p:cNvSpPr>
          <p:nvPr/>
        </p:nvSpPr>
        <p:spPr bwMode="auto">
          <a:xfrm>
            <a:off x="1516063" y="2041525"/>
            <a:ext cx="6850062" cy="519113"/>
          </a:xfrm>
          <a:prstGeom prst="rect">
            <a:avLst/>
          </a:prstGeom>
          <a:noFill/>
          <a:ln w="9525">
            <a:noFill/>
            <a:miter lim="800000"/>
            <a:headEnd/>
            <a:tailEnd/>
          </a:ln>
          <a:effectLst/>
        </p:spPr>
        <p:txBody>
          <a:bodyPr wrap="none">
            <a:spAutoFit/>
          </a:bodyPr>
          <a:lstStyle/>
          <a:p>
            <a:pPr>
              <a:defRPr/>
            </a:pPr>
            <a:r>
              <a:rPr lang="en-US" sz="2800" b="1">
                <a:solidFill>
                  <a:srgbClr val="FFFF00"/>
                </a:solidFill>
                <a:effectLst>
                  <a:outerShdw blurRad="38100" dist="38100" dir="2700000" algn="tl">
                    <a:srgbClr val="000000"/>
                  </a:outerShdw>
                </a:effectLst>
              </a:rPr>
              <a:t>name   operation  operand(s)  comment</a:t>
            </a:r>
          </a:p>
        </p:txBody>
      </p:sp>
      <p:sp>
        <p:nvSpPr>
          <p:cNvPr id="11269" name="Line 7"/>
          <p:cNvSpPr>
            <a:spLocks noChangeShapeType="1"/>
          </p:cNvSpPr>
          <p:nvPr/>
        </p:nvSpPr>
        <p:spPr bwMode="auto">
          <a:xfrm>
            <a:off x="2051050" y="1773238"/>
            <a:ext cx="217488" cy="360362"/>
          </a:xfrm>
          <a:prstGeom prst="line">
            <a:avLst/>
          </a:prstGeom>
          <a:noFill/>
          <a:ln w="28575">
            <a:solidFill>
              <a:schemeClr val="tx1"/>
            </a:solidFill>
            <a:round/>
            <a:headEnd/>
            <a:tailEnd type="triangle" w="med" len="med"/>
          </a:ln>
        </p:spPr>
        <p:txBody>
          <a:bodyPr/>
          <a:lstStyle/>
          <a:p>
            <a:endParaRPr lang="en-US"/>
          </a:p>
        </p:txBody>
      </p:sp>
      <p:sp>
        <p:nvSpPr>
          <p:cNvPr id="11270" name="Line 9"/>
          <p:cNvSpPr>
            <a:spLocks noChangeShapeType="1"/>
          </p:cNvSpPr>
          <p:nvPr/>
        </p:nvSpPr>
        <p:spPr bwMode="auto">
          <a:xfrm>
            <a:off x="2928926" y="1785926"/>
            <a:ext cx="217488" cy="360362"/>
          </a:xfrm>
          <a:prstGeom prst="line">
            <a:avLst/>
          </a:prstGeom>
          <a:noFill/>
          <a:ln w="28575">
            <a:solidFill>
              <a:schemeClr val="tx1"/>
            </a:solidFill>
            <a:round/>
            <a:headEnd/>
            <a:tailEnd type="triangle" w="med" len="med"/>
          </a:ln>
        </p:spPr>
        <p:txBody>
          <a:bodyPr/>
          <a:lstStyle/>
          <a:p>
            <a:endParaRPr lang="en-US"/>
          </a:p>
        </p:txBody>
      </p:sp>
      <p:sp>
        <p:nvSpPr>
          <p:cNvPr id="11271" name="Line 10"/>
          <p:cNvSpPr>
            <a:spLocks noChangeShapeType="1"/>
          </p:cNvSpPr>
          <p:nvPr/>
        </p:nvSpPr>
        <p:spPr bwMode="auto">
          <a:xfrm>
            <a:off x="4071934" y="1925630"/>
            <a:ext cx="217488" cy="360362"/>
          </a:xfrm>
          <a:prstGeom prst="line">
            <a:avLst/>
          </a:prstGeom>
          <a:noFill/>
          <a:ln w="28575">
            <a:solidFill>
              <a:schemeClr val="tx1"/>
            </a:solidFill>
            <a:round/>
            <a:headEnd/>
            <a:tailEnd type="triangle" w="med" len="med"/>
          </a:ln>
        </p:spPr>
        <p:txBody>
          <a:bodyPr/>
          <a:lstStyle/>
          <a:p>
            <a:endParaRPr lang="en-US"/>
          </a:p>
        </p:txBody>
      </p:sp>
      <p:sp>
        <p:nvSpPr>
          <p:cNvPr id="11272" name="Line 11"/>
          <p:cNvSpPr>
            <a:spLocks noChangeShapeType="1"/>
          </p:cNvSpPr>
          <p:nvPr/>
        </p:nvSpPr>
        <p:spPr bwMode="auto">
          <a:xfrm>
            <a:off x="6586538" y="1773238"/>
            <a:ext cx="217487" cy="360362"/>
          </a:xfrm>
          <a:prstGeom prst="line">
            <a:avLst/>
          </a:prstGeom>
          <a:noFill/>
          <a:ln w="28575">
            <a:solidFill>
              <a:schemeClr val="tx1"/>
            </a:solidFill>
            <a:round/>
            <a:headEnd/>
            <a:tailEnd type="triangle" w="med" len="med"/>
          </a:ln>
        </p:spPr>
        <p:txBody>
          <a:bodyPr/>
          <a:lstStyle/>
          <a:p>
            <a:endParaRPr lang="en-US"/>
          </a:p>
        </p:txBody>
      </p:sp>
      <p:grpSp>
        <p:nvGrpSpPr>
          <p:cNvPr id="2" name="Group 19"/>
          <p:cNvGrpSpPr>
            <a:grpSpLocks/>
          </p:cNvGrpSpPr>
          <p:nvPr/>
        </p:nvGrpSpPr>
        <p:grpSpPr bwMode="auto">
          <a:xfrm>
            <a:off x="600075" y="3860800"/>
            <a:ext cx="8220075" cy="2547938"/>
            <a:chOff x="378" y="2432"/>
            <a:chExt cx="5178" cy="1605"/>
          </a:xfrm>
        </p:grpSpPr>
        <p:sp>
          <p:nvSpPr>
            <p:cNvPr id="56325" name="Rectangle 5"/>
            <p:cNvSpPr>
              <a:spLocks noChangeArrowheads="1"/>
            </p:cNvSpPr>
            <p:nvPr/>
          </p:nvSpPr>
          <p:spPr bwMode="auto">
            <a:xfrm>
              <a:off x="378" y="2432"/>
              <a:ext cx="5178" cy="1605"/>
            </a:xfrm>
            <a:prstGeom prst="rect">
              <a:avLst/>
            </a:prstGeom>
            <a:noFill/>
            <a:ln w="9525">
              <a:noFill/>
              <a:miter lim="800000"/>
              <a:headEnd/>
              <a:tailEnd/>
            </a:ln>
            <a:effectLst/>
          </p:spPr>
          <p:txBody>
            <a:bodyPr/>
            <a:lstStyle/>
            <a:p>
              <a:pPr marL="342900" indent="-342900">
                <a:lnSpc>
                  <a:spcPct val="80000"/>
                </a:lnSpc>
                <a:spcBef>
                  <a:spcPct val="20000"/>
                </a:spcBef>
                <a:buClr>
                  <a:schemeClr val="hlink"/>
                </a:buClr>
                <a:buSzPct val="90000"/>
                <a:buFont typeface="Wingdings" pitchFamily="2" charset="2"/>
                <a:buBlip>
                  <a:blip r:embed="rId3"/>
                </a:buBlip>
                <a:defRPr/>
              </a:pPr>
              <a:r>
                <a:rPr lang="en-US" sz="2400" b="1">
                  <a:effectLst>
                    <a:outerShdw blurRad="38100" dist="38100" dir="2700000" algn="tl">
                      <a:srgbClr val="000000"/>
                    </a:outerShdw>
                  </a:effectLst>
                </a:rPr>
                <a:t>An example of an assembler directive is</a:t>
              </a:r>
            </a:p>
            <a:p>
              <a:pPr marL="342900" indent="-342900">
                <a:lnSpc>
                  <a:spcPct val="80000"/>
                </a:lnSpc>
                <a:spcBef>
                  <a:spcPct val="20000"/>
                </a:spcBef>
                <a:buClr>
                  <a:schemeClr val="hlink"/>
                </a:buClr>
                <a:buSzPct val="90000"/>
                <a:buFont typeface="Wingdings" pitchFamily="2" charset="2"/>
                <a:buNone/>
                <a:defRPr/>
              </a:pPr>
              <a:r>
                <a:rPr lang="en-US" b="1">
                  <a:solidFill>
                    <a:srgbClr val="FF9966"/>
                  </a:solidFill>
                  <a:effectLst>
                    <a:outerShdw blurRad="38100" dist="38100" dir="2700000" algn="tl">
                      <a:srgbClr val="000000"/>
                    </a:outerShdw>
                  </a:effectLst>
                </a:rPr>
                <a:t>		</a:t>
              </a:r>
              <a:r>
                <a:rPr lang="en-US" sz="2400" b="1">
                  <a:solidFill>
                    <a:srgbClr val="FF9966"/>
                  </a:solidFill>
                  <a:effectLst>
                    <a:outerShdw blurRad="38100" dist="38100" dir="2700000" algn="tl">
                      <a:srgbClr val="000000"/>
                    </a:outerShdw>
                  </a:effectLst>
                </a:rPr>
                <a:t>MAIN		PROC</a:t>
              </a:r>
            </a:p>
            <a:p>
              <a:pPr marL="342900" indent="-342900">
                <a:lnSpc>
                  <a:spcPct val="80000"/>
                </a:lnSpc>
                <a:spcBef>
                  <a:spcPct val="20000"/>
                </a:spcBef>
                <a:buClr>
                  <a:schemeClr val="hlink"/>
                </a:buClr>
                <a:buSzPct val="90000"/>
                <a:buFont typeface="Wingdings" pitchFamily="2" charset="2"/>
                <a:buNone/>
                <a:defRPr/>
              </a:pPr>
              <a:endParaRPr lang="en-US" sz="2400" b="1">
                <a:effectLst>
                  <a:outerShdw blurRad="38100" dist="38100" dir="2700000" algn="tl">
                    <a:srgbClr val="000000"/>
                  </a:outerShdw>
                </a:effectLst>
              </a:endParaRPr>
            </a:p>
            <a:p>
              <a:pPr marL="342900" indent="-342900">
                <a:lnSpc>
                  <a:spcPct val="80000"/>
                </a:lnSpc>
                <a:spcBef>
                  <a:spcPct val="20000"/>
                </a:spcBef>
                <a:buClr>
                  <a:schemeClr val="hlink"/>
                </a:buClr>
                <a:buSzPct val="90000"/>
                <a:buFont typeface="Wingdings" pitchFamily="2" charset="2"/>
                <a:buNone/>
                <a:defRPr/>
              </a:pPr>
              <a:endParaRPr lang="en-US" sz="2400" b="1">
                <a:effectLst>
                  <a:outerShdw blurRad="38100" dist="38100" dir="2700000" algn="tl">
                    <a:srgbClr val="000000"/>
                  </a:outerShdw>
                </a:effectLst>
              </a:endParaRPr>
            </a:p>
            <a:p>
              <a:pPr marL="742950" lvl="1" indent="-285750">
                <a:lnSpc>
                  <a:spcPct val="80000"/>
                </a:lnSpc>
                <a:spcBef>
                  <a:spcPct val="20000"/>
                </a:spcBef>
                <a:buClr>
                  <a:srgbClr val="FFFF00"/>
                </a:buClr>
                <a:buFont typeface="Wingdings" pitchFamily="2" charset="2"/>
                <a:buChar char="Ø"/>
                <a:defRPr/>
              </a:pPr>
              <a:r>
                <a:rPr lang="en-US" sz="2400" b="1">
                  <a:solidFill>
                    <a:srgbClr val="FF9966"/>
                  </a:solidFill>
                  <a:effectLst>
                    <a:outerShdw blurRad="38100" dist="38100" dir="2700000" algn="tl">
                      <a:srgbClr val="000000"/>
                    </a:outerShdw>
                  </a:effectLst>
                </a:rPr>
                <a:t>MAIN</a:t>
              </a:r>
              <a:r>
                <a:rPr lang="en-US" sz="2400" b="1">
                  <a:effectLst>
                    <a:outerShdw blurRad="38100" dist="38100" dir="2700000" algn="tl">
                      <a:srgbClr val="000000"/>
                    </a:outerShdw>
                  </a:effectLst>
                </a:rPr>
                <a:t> is the name, and the operation field contains  </a:t>
              </a:r>
              <a:r>
                <a:rPr lang="en-US" sz="2400" b="1">
                  <a:solidFill>
                    <a:srgbClr val="FF9966"/>
                  </a:solidFill>
                  <a:effectLst>
                    <a:outerShdw blurRad="38100" dist="38100" dir="2700000" algn="tl">
                      <a:srgbClr val="000000"/>
                    </a:outerShdw>
                  </a:effectLst>
                </a:rPr>
                <a:t>PROC</a:t>
              </a:r>
              <a:endParaRPr lang="en-US" sz="2400" b="1">
                <a:effectLst>
                  <a:outerShdw blurRad="38100" dist="38100" dir="2700000" algn="tl">
                    <a:srgbClr val="000000"/>
                  </a:outerShdw>
                </a:effectLst>
              </a:endParaRPr>
            </a:p>
            <a:p>
              <a:pPr marL="742950" lvl="1" indent="-285750">
                <a:lnSpc>
                  <a:spcPct val="80000"/>
                </a:lnSpc>
                <a:spcBef>
                  <a:spcPct val="20000"/>
                </a:spcBef>
                <a:buClr>
                  <a:srgbClr val="FFFF00"/>
                </a:buClr>
                <a:buFont typeface="Wingdings" pitchFamily="2" charset="2"/>
                <a:buChar char="Ø"/>
                <a:defRPr/>
              </a:pPr>
              <a:r>
                <a:rPr lang="en-US" sz="2400" b="1">
                  <a:effectLst>
                    <a:outerShdw blurRad="38100" dist="38100" dir="2700000" algn="tl">
                      <a:srgbClr val="000000"/>
                    </a:outerShdw>
                  </a:effectLst>
                </a:rPr>
                <a:t>This particular directive creates a procedure called </a:t>
              </a:r>
              <a:r>
                <a:rPr lang="en-US" sz="2400" b="1">
                  <a:solidFill>
                    <a:srgbClr val="FF9966"/>
                  </a:solidFill>
                  <a:effectLst>
                    <a:outerShdw blurRad="38100" dist="38100" dir="2700000" algn="tl">
                      <a:srgbClr val="000000"/>
                    </a:outerShdw>
                  </a:effectLst>
                </a:rPr>
                <a:t> MAIN</a:t>
              </a:r>
              <a:r>
                <a:rPr lang="en-US" sz="2000" b="1">
                  <a:effectLst>
                    <a:outerShdw blurRad="38100" dist="38100" dir="2700000" algn="tl">
                      <a:srgbClr val="000000"/>
                    </a:outerShdw>
                  </a:effectLst>
                </a:rPr>
                <a:t>  </a:t>
              </a:r>
            </a:p>
          </p:txBody>
        </p:sp>
        <p:sp>
          <p:nvSpPr>
            <p:cNvPr id="56332" name="Rectangle 12"/>
            <p:cNvSpPr>
              <a:spLocks noChangeArrowheads="1"/>
            </p:cNvSpPr>
            <p:nvPr/>
          </p:nvSpPr>
          <p:spPr bwMode="auto">
            <a:xfrm>
              <a:off x="930" y="3029"/>
              <a:ext cx="4315" cy="327"/>
            </a:xfrm>
            <a:prstGeom prst="rect">
              <a:avLst/>
            </a:prstGeom>
            <a:noFill/>
            <a:ln w="9525">
              <a:noFill/>
              <a:miter lim="800000"/>
              <a:headEnd/>
              <a:tailEnd/>
            </a:ln>
            <a:effectLst/>
          </p:spPr>
          <p:txBody>
            <a:bodyPr wrap="none">
              <a:spAutoFit/>
            </a:bodyPr>
            <a:lstStyle/>
            <a:p>
              <a:pPr>
                <a:defRPr/>
              </a:pPr>
              <a:r>
                <a:rPr lang="en-US" sz="2800" b="1">
                  <a:solidFill>
                    <a:srgbClr val="FFFF00"/>
                  </a:solidFill>
                  <a:effectLst>
                    <a:outerShdw blurRad="38100" dist="38100" dir="2700000" algn="tl">
                      <a:srgbClr val="000000"/>
                    </a:outerShdw>
                  </a:effectLst>
                </a:rPr>
                <a:t>name   operation  operand(s)  comment</a:t>
              </a:r>
            </a:p>
          </p:txBody>
        </p:sp>
        <p:sp>
          <p:nvSpPr>
            <p:cNvPr id="11276" name="Line 13"/>
            <p:cNvSpPr>
              <a:spLocks noChangeShapeType="1"/>
            </p:cNvSpPr>
            <p:nvPr/>
          </p:nvSpPr>
          <p:spPr bwMode="auto">
            <a:xfrm>
              <a:off x="1267" y="2860"/>
              <a:ext cx="137" cy="227"/>
            </a:xfrm>
            <a:prstGeom prst="line">
              <a:avLst/>
            </a:prstGeom>
            <a:noFill/>
            <a:ln w="28575">
              <a:solidFill>
                <a:schemeClr val="tx1"/>
              </a:solidFill>
              <a:round/>
              <a:headEnd/>
              <a:tailEnd type="triangle" w="med" len="med"/>
            </a:ln>
          </p:spPr>
          <p:txBody>
            <a:bodyPr/>
            <a:lstStyle/>
            <a:p>
              <a:endParaRPr lang="en-US"/>
            </a:p>
          </p:txBody>
        </p:sp>
        <p:sp>
          <p:nvSpPr>
            <p:cNvPr id="11277" name="Line 14"/>
            <p:cNvSpPr>
              <a:spLocks noChangeShapeType="1"/>
            </p:cNvSpPr>
            <p:nvPr/>
          </p:nvSpPr>
          <p:spPr bwMode="auto">
            <a:xfrm>
              <a:off x="2265" y="2860"/>
              <a:ext cx="137" cy="227"/>
            </a:xfrm>
            <a:prstGeom prst="line">
              <a:avLst/>
            </a:prstGeom>
            <a:noFill/>
            <a:ln w="2857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15888"/>
            <a:ext cx="8229600" cy="1143000"/>
          </a:xfrm>
        </p:spPr>
        <p:txBody>
          <a:bodyPr/>
          <a:lstStyle/>
          <a:p>
            <a:pPr eaLnBrk="1" hangingPunct="1">
              <a:defRPr/>
            </a:pPr>
            <a:r>
              <a:rPr lang="en-US" b="1" dirty="0" smtClean="0">
                <a:solidFill>
                  <a:srgbClr val="FFFF00"/>
                </a:solidFill>
              </a:rPr>
              <a:t>Program Statements</a:t>
            </a:r>
          </a:p>
        </p:txBody>
      </p:sp>
      <p:sp>
        <p:nvSpPr>
          <p:cNvPr id="54275" name="Rectangle 3"/>
          <p:cNvSpPr>
            <a:spLocks noGrp="1" noChangeArrowheads="1"/>
          </p:cNvSpPr>
          <p:nvPr>
            <p:ph type="body" sz="half" idx="1"/>
          </p:nvPr>
        </p:nvSpPr>
        <p:spPr>
          <a:xfrm>
            <a:off x="782638" y="1844675"/>
            <a:ext cx="8220075" cy="4679950"/>
          </a:xfrm>
        </p:spPr>
        <p:txBody>
          <a:bodyPr>
            <a:normAutofit lnSpcReduction="10000"/>
          </a:bodyPr>
          <a:lstStyle/>
          <a:p>
            <a:pPr eaLnBrk="1" hangingPunct="1">
              <a:lnSpc>
                <a:spcPct val="80000"/>
              </a:lnSpc>
              <a:defRPr/>
            </a:pPr>
            <a:r>
              <a:rPr lang="en-US" sz="2400" b="1" dirty="0" smtClean="0"/>
              <a:t>A Name field identifies a label, variable, or symbol.</a:t>
            </a:r>
          </a:p>
          <a:p>
            <a:pPr eaLnBrk="1" hangingPunct="1">
              <a:lnSpc>
                <a:spcPct val="80000"/>
              </a:lnSpc>
              <a:buFont typeface="Wingdings" pitchFamily="2" charset="2"/>
              <a:buNone/>
              <a:defRPr/>
            </a:pPr>
            <a:r>
              <a:rPr lang="en-US" sz="2400" b="1" dirty="0" smtClean="0"/>
              <a:t>	It may contain any of the following character :                             </a:t>
            </a:r>
            <a:r>
              <a:rPr lang="en-US" sz="2400" b="1" dirty="0" smtClean="0">
                <a:solidFill>
                  <a:srgbClr val="FFFF00"/>
                </a:solidFill>
              </a:rPr>
              <a:t>A,B…..Z</a:t>
            </a:r>
            <a:r>
              <a:rPr lang="en-US" sz="2400" b="1" dirty="0" smtClean="0"/>
              <a:t> ; </a:t>
            </a:r>
            <a:r>
              <a:rPr lang="en-US" sz="2400" b="1" dirty="0" err="1" smtClean="0">
                <a:solidFill>
                  <a:srgbClr val="FFFF00"/>
                </a:solidFill>
              </a:rPr>
              <a:t>a,b</a:t>
            </a:r>
            <a:r>
              <a:rPr lang="en-US" sz="2400" b="1" dirty="0" smtClean="0">
                <a:solidFill>
                  <a:srgbClr val="FFFF00"/>
                </a:solidFill>
              </a:rPr>
              <a:t>….z</a:t>
            </a:r>
            <a:r>
              <a:rPr lang="en-US" sz="2400" b="1" dirty="0" smtClean="0"/>
              <a:t> ; </a:t>
            </a:r>
            <a:r>
              <a:rPr lang="en-US" sz="2400" b="1" dirty="0" smtClean="0">
                <a:solidFill>
                  <a:srgbClr val="FFFF00"/>
                </a:solidFill>
              </a:rPr>
              <a:t>0,1….9</a:t>
            </a:r>
            <a:r>
              <a:rPr lang="en-US" sz="2400" b="1" dirty="0" smtClean="0"/>
              <a:t> ; </a:t>
            </a:r>
            <a:r>
              <a:rPr lang="en-US" sz="2400" b="1" dirty="0" smtClean="0">
                <a:solidFill>
                  <a:srgbClr val="FFFF00"/>
                </a:solidFill>
              </a:rPr>
              <a:t>?</a:t>
            </a:r>
            <a:r>
              <a:rPr lang="en-US" sz="2400" b="1" dirty="0" smtClean="0"/>
              <a:t> ;</a:t>
            </a:r>
          </a:p>
          <a:p>
            <a:pPr eaLnBrk="1" hangingPunct="1">
              <a:lnSpc>
                <a:spcPct val="80000"/>
              </a:lnSpc>
              <a:buFont typeface="Wingdings" pitchFamily="2" charset="2"/>
              <a:buNone/>
              <a:defRPr/>
            </a:pPr>
            <a:r>
              <a:rPr lang="en-US" sz="2400" b="1" dirty="0" smtClean="0"/>
              <a:t>    </a:t>
            </a:r>
            <a:r>
              <a:rPr lang="en-US" sz="2400" b="1" dirty="0" smtClean="0">
                <a:solidFill>
                  <a:srgbClr val="FFFF00"/>
                </a:solidFill>
              </a:rPr>
              <a:t>_ </a:t>
            </a:r>
            <a:r>
              <a:rPr lang="en-US" sz="2400" b="1" dirty="0" smtClean="0">
                <a:solidFill>
                  <a:srgbClr val="FF9966"/>
                </a:solidFill>
              </a:rPr>
              <a:t> </a:t>
            </a:r>
            <a:r>
              <a:rPr lang="en-US" sz="2400" b="1" dirty="0" smtClean="0"/>
              <a:t>(underline) ; </a:t>
            </a:r>
            <a:r>
              <a:rPr lang="en-US" sz="2400" b="1" dirty="0" smtClean="0">
                <a:solidFill>
                  <a:srgbClr val="FFFF00"/>
                </a:solidFill>
              </a:rPr>
              <a:t>@</a:t>
            </a:r>
            <a:r>
              <a:rPr lang="en-US" sz="2400" b="1" dirty="0" smtClean="0"/>
              <a:t> ; </a:t>
            </a:r>
            <a:r>
              <a:rPr lang="en-US" sz="2400" b="1" dirty="0" smtClean="0">
                <a:solidFill>
                  <a:srgbClr val="FFFF00"/>
                </a:solidFill>
              </a:rPr>
              <a:t>$</a:t>
            </a:r>
            <a:r>
              <a:rPr lang="en-US" sz="2400" b="1" dirty="0" smtClean="0">
                <a:solidFill>
                  <a:srgbClr val="FF3399"/>
                </a:solidFill>
              </a:rPr>
              <a:t> </a:t>
            </a:r>
            <a:r>
              <a:rPr lang="en-US" sz="2400" b="1" dirty="0" smtClean="0"/>
              <a:t>;</a:t>
            </a:r>
            <a:r>
              <a:rPr lang="en-US" b="1" dirty="0" smtClean="0">
                <a:solidFill>
                  <a:srgbClr val="FFFF00"/>
                </a:solidFill>
              </a:rPr>
              <a:t> . </a:t>
            </a:r>
            <a:r>
              <a:rPr lang="en-US" sz="2400" b="1" dirty="0" smtClean="0"/>
              <a:t>(period)</a:t>
            </a:r>
          </a:p>
          <a:p>
            <a:pPr eaLnBrk="1" hangingPunct="1">
              <a:lnSpc>
                <a:spcPct val="80000"/>
              </a:lnSpc>
              <a:buFont typeface="Wingdings" pitchFamily="2" charset="2"/>
              <a:buNone/>
              <a:defRPr/>
            </a:pPr>
            <a:endParaRPr lang="en-US" sz="2400" b="1" dirty="0" smtClean="0"/>
          </a:p>
          <a:p>
            <a:pPr eaLnBrk="1" hangingPunct="1">
              <a:lnSpc>
                <a:spcPct val="80000"/>
              </a:lnSpc>
              <a:buClr>
                <a:srgbClr val="FFFF00"/>
              </a:buClr>
              <a:buFont typeface="Wingdings" pitchFamily="2" charset="2"/>
              <a:buChar char="Ø"/>
              <a:defRPr/>
            </a:pPr>
            <a:r>
              <a:rPr lang="en-US" sz="2400" b="1" dirty="0" smtClean="0"/>
              <a:t>Only the first 31 characters are recognized</a:t>
            </a:r>
          </a:p>
          <a:p>
            <a:pPr eaLnBrk="1" hangingPunct="1">
              <a:lnSpc>
                <a:spcPct val="80000"/>
              </a:lnSpc>
              <a:buClr>
                <a:srgbClr val="FFFF00"/>
              </a:buClr>
              <a:buFont typeface="Wingdings" pitchFamily="2" charset="2"/>
              <a:buChar char="Ø"/>
              <a:defRPr/>
            </a:pPr>
            <a:r>
              <a:rPr lang="en-US" sz="2400" b="1" dirty="0" smtClean="0"/>
              <a:t>There is no distinction between uppercase and lower case letters.</a:t>
            </a:r>
          </a:p>
          <a:p>
            <a:pPr eaLnBrk="1" hangingPunct="1">
              <a:lnSpc>
                <a:spcPct val="80000"/>
              </a:lnSpc>
              <a:buClr>
                <a:srgbClr val="FFFF00"/>
              </a:buClr>
              <a:buFont typeface="Wingdings" pitchFamily="2" charset="2"/>
              <a:buChar char="Ø"/>
              <a:defRPr/>
            </a:pPr>
            <a:r>
              <a:rPr lang="en-US" sz="2400" b="1" dirty="0" smtClean="0"/>
              <a:t>The first character may not be a digit</a:t>
            </a:r>
          </a:p>
          <a:p>
            <a:pPr eaLnBrk="1" hangingPunct="1">
              <a:lnSpc>
                <a:spcPct val="80000"/>
              </a:lnSpc>
              <a:buClr>
                <a:srgbClr val="FFFF00"/>
              </a:buClr>
              <a:buFont typeface="Wingdings" pitchFamily="2" charset="2"/>
              <a:buChar char="Ø"/>
              <a:defRPr/>
            </a:pPr>
            <a:r>
              <a:rPr lang="en-US" sz="2400" b="1" dirty="0" smtClean="0"/>
              <a:t>If  it is used, the period  ( </a:t>
            </a:r>
            <a:r>
              <a:rPr lang="en-US" b="1" dirty="0" smtClean="0">
                <a:solidFill>
                  <a:srgbClr val="FFFF00"/>
                </a:solidFill>
              </a:rPr>
              <a:t>.</a:t>
            </a:r>
            <a:r>
              <a:rPr lang="en-US" b="1" dirty="0" smtClean="0"/>
              <a:t> </a:t>
            </a:r>
            <a:r>
              <a:rPr lang="en-US" sz="2400" b="1" dirty="0" smtClean="0"/>
              <a:t>) may be used only as the first character.</a:t>
            </a:r>
          </a:p>
          <a:p>
            <a:pPr eaLnBrk="1" hangingPunct="1">
              <a:lnSpc>
                <a:spcPct val="80000"/>
              </a:lnSpc>
              <a:buClr>
                <a:srgbClr val="FFFF00"/>
              </a:buClr>
              <a:buFont typeface="Wingdings" pitchFamily="2" charset="2"/>
              <a:buChar char="Ø"/>
              <a:defRPr/>
            </a:pPr>
            <a:r>
              <a:rPr lang="en-US" sz="2400" b="1" dirty="0" smtClean="0"/>
              <a:t>A programmer-chosen name may not be the same as an assembler reserved word.</a:t>
            </a:r>
          </a:p>
        </p:txBody>
      </p:sp>
      <p:sp>
        <p:nvSpPr>
          <p:cNvPr id="54276" name="Rectangle 4"/>
          <p:cNvSpPr>
            <a:spLocks noChangeArrowheads="1"/>
          </p:cNvSpPr>
          <p:nvPr/>
        </p:nvSpPr>
        <p:spPr bwMode="auto">
          <a:xfrm>
            <a:off x="750888" y="1144588"/>
            <a:ext cx="7781925" cy="579437"/>
          </a:xfrm>
          <a:prstGeom prst="rect">
            <a:avLst/>
          </a:prstGeom>
          <a:noFill/>
          <a:ln w="9525">
            <a:noFill/>
            <a:miter lim="800000"/>
            <a:headEnd/>
            <a:tailEnd/>
          </a:ln>
          <a:effectLst/>
        </p:spPr>
        <p:txBody>
          <a:bodyPr wrap="none">
            <a:spAutoFit/>
          </a:bodyPr>
          <a:lstStyle/>
          <a:p>
            <a:pPr>
              <a:defRPr/>
            </a:pPr>
            <a:r>
              <a:rPr lang="en-US" sz="3200" b="1">
                <a:solidFill>
                  <a:srgbClr val="FF9966"/>
                </a:solidFill>
                <a:effectLst>
                  <a:outerShdw blurRad="38100" dist="38100" dir="2700000" algn="tl">
                    <a:srgbClr val="000000"/>
                  </a:outerShdw>
                </a:effectLst>
              </a:rPr>
              <a:t>name   operation  operand(s)  comment</a:t>
            </a:r>
          </a:p>
        </p:txBody>
      </p:sp>
      <p:sp>
        <p:nvSpPr>
          <p:cNvPr id="12293" name="AutoShape 5"/>
          <p:cNvSpPr>
            <a:spLocks noChangeArrowheads="1"/>
          </p:cNvSpPr>
          <p:nvPr/>
        </p:nvSpPr>
        <p:spPr bwMode="auto">
          <a:xfrm flipH="1" flipV="1">
            <a:off x="69850" y="1349375"/>
            <a:ext cx="720725" cy="720725"/>
          </a:xfrm>
          <a:prstGeom prst="curvedLeftArrow">
            <a:avLst>
              <a:gd name="adj1" fmla="val 20000"/>
              <a:gd name="adj2" fmla="val 40000"/>
              <a:gd name="adj3" fmla="val 33333"/>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4275">
                                            <p:txEl>
                                              <p:pRg st="4" end="4"/>
                                            </p:txEl>
                                          </p:spTgt>
                                        </p:tgtEl>
                                        <p:attrNameLst>
                                          <p:attrName>style.visibility</p:attrName>
                                        </p:attrNameLst>
                                      </p:cBhvr>
                                      <p:to>
                                        <p:strVal val="visible"/>
                                      </p:to>
                                    </p:set>
                                    <p:animEffect transition="in" filter="fade">
                                      <p:cBhvr>
                                        <p:cTn id="7" dur="500"/>
                                        <p:tgtEl>
                                          <p:spTgt spid="54275">
                                            <p:txEl>
                                              <p:pRg st="4" end="4"/>
                                            </p:txEl>
                                          </p:spTgt>
                                        </p:tgtEl>
                                      </p:cBhvr>
                                    </p:animEffect>
                                    <p:anim calcmode="lin" valueType="num">
                                      <p:cBhvr>
                                        <p:cTn id="8"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p:cTn id="9" dur="500" fill="hold"/>
                                        <p:tgtEl>
                                          <p:spTgt spid="5427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4275">
                                            <p:txEl>
                                              <p:pRg st="5" end="5"/>
                                            </p:txEl>
                                          </p:spTgt>
                                        </p:tgtEl>
                                        <p:attrNameLst>
                                          <p:attrName>style.visibility</p:attrName>
                                        </p:attrNameLst>
                                      </p:cBhvr>
                                      <p:to>
                                        <p:strVal val="visible"/>
                                      </p:to>
                                    </p:set>
                                    <p:animEffect transition="in" filter="fade">
                                      <p:cBhvr>
                                        <p:cTn id="14" dur="500"/>
                                        <p:tgtEl>
                                          <p:spTgt spid="54275">
                                            <p:txEl>
                                              <p:pRg st="5" end="5"/>
                                            </p:txEl>
                                          </p:spTgt>
                                        </p:tgtEl>
                                      </p:cBhvr>
                                    </p:animEffect>
                                    <p:anim calcmode="lin" valueType="num">
                                      <p:cBhvr>
                                        <p:cTn id="15" dur="500" fill="hold"/>
                                        <p:tgtEl>
                                          <p:spTgt spid="54275">
                                            <p:txEl>
                                              <p:pRg st="5" end="5"/>
                                            </p:txEl>
                                          </p:spTgt>
                                        </p:tgtEl>
                                        <p:attrNameLst>
                                          <p:attrName>ppt_x</p:attrName>
                                        </p:attrNameLst>
                                      </p:cBhvr>
                                      <p:tavLst>
                                        <p:tav tm="0">
                                          <p:val>
                                            <p:strVal val="#ppt_x"/>
                                          </p:val>
                                        </p:tav>
                                        <p:tav tm="100000">
                                          <p:val>
                                            <p:strVal val="#ppt_x"/>
                                          </p:val>
                                        </p:tav>
                                      </p:tavLst>
                                    </p:anim>
                                    <p:anim calcmode="lin" valueType="num">
                                      <p:cBhvr>
                                        <p:cTn id="16" dur="500" fill="hold"/>
                                        <p:tgtEl>
                                          <p:spTgt spid="5427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4275">
                                            <p:txEl>
                                              <p:pRg st="6" end="6"/>
                                            </p:txEl>
                                          </p:spTgt>
                                        </p:tgtEl>
                                        <p:attrNameLst>
                                          <p:attrName>style.visibility</p:attrName>
                                        </p:attrNameLst>
                                      </p:cBhvr>
                                      <p:to>
                                        <p:strVal val="visible"/>
                                      </p:to>
                                    </p:set>
                                    <p:animEffect transition="in" filter="fade">
                                      <p:cBhvr>
                                        <p:cTn id="21" dur="500"/>
                                        <p:tgtEl>
                                          <p:spTgt spid="54275">
                                            <p:txEl>
                                              <p:pRg st="6" end="6"/>
                                            </p:txEl>
                                          </p:spTgt>
                                        </p:tgtEl>
                                      </p:cBhvr>
                                    </p:animEffect>
                                    <p:anim calcmode="lin" valueType="num">
                                      <p:cBhvr>
                                        <p:cTn id="22" dur="500" fill="hold"/>
                                        <p:tgtEl>
                                          <p:spTgt spid="54275">
                                            <p:txEl>
                                              <p:pRg st="6" end="6"/>
                                            </p:txEl>
                                          </p:spTgt>
                                        </p:tgtEl>
                                        <p:attrNameLst>
                                          <p:attrName>ppt_x</p:attrName>
                                        </p:attrNameLst>
                                      </p:cBhvr>
                                      <p:tavLst>
                                        <p:tav tm="0">
                                          <p:val>
                                            <p:strVal val="#ppt_x"/>
                                          </p:val>
                                        </p:tav>
                                        <p:tav tm="100000">
                                          <p:val>
                                            <p:strVal val="#ppt_x"/>
                                          </p:val>
                                        </p:tav>
                                      </p:tavLst>
                                    </p:anim>
                                    <p:anim calcmode="lin" valueType="num">
                                      <p:cBhvr>
                                        <p:cTn id="23" dur="500" fill="hold"/>
                                        <p:tgtEl>
                                          <p:spTgt spid="5427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4275">
                                            <p:txEl>
                                              <p:pRg st="7" end="7"/>
                                            </p:txEl>
                                          </p:spTgt>
                                        </p:tgtEl>
                                        <p:attrNameLst>
                                          <p:attrName>style.visibility</p:attrName>
                                        </p:attrNameLst>
                                      </p:cBhvr>
                                      <p:to>
                                        <p:strVal val="visible"/>
                                      </p:to>
                                    </p:set>
                                    <p:animEffect transition="in" filter="fade">
                                      <p:cBhvr>
                                        <p:cTn id="28" dur="500"/>
                                        <p:tgtEl>
                                          <p:spTgt spid="54275">
                                            <p:txEl>
                                              <p:pRg st="7" end="7"/>
                                            </p:txEl>
                                          </p:spTgt>
                                        </p:tgtEl>
                                      </p:cBhvr>
                                    </p:animEffect>
                                    <p:anim calcmode="lin" valueType="num">
                                      <p:cBhvr>
                                        <p:cTn id="29" dur="500" fill="hold"/>
                                        <p:tgtEl>
                                          <p:spTgt spid="54275">
                                            <p:txEl>
                                              <p:pRg st="7" end="7"/>
                                            </p:txEl>
                                          </p:spTgt>
                                        </p:tgtEl>
                                        <p:attrNameLst>
                                          <p:attrName>ppt_x</p:attrName>
                                        </p:attrNameLst>
                                      </p:cBhvr>
                                      <p:tavLst>
                                        <p:tav tm="0">
                                          <p:val>
                                            <p:strVal val="#ppt_x"/>
                                          </p:val>
                                        </p:tav>
                                        <p:tav tm="100000">
                                          <p:val>
                                            <p:strVal val="#ppt_x"/>
                                          </p:val>
                                        </p:tav>
                                      </p:tavLst>
                                    </p:anim>
                                    <p:anim calcmode="lin" valueType="num">
                                      <p:cBhvr>
                                        <p:cTn id="30" dur="500" fill="hold"/>
                                        <p:tgtEl>
                                          <p:spTgt spid="5427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4275">
                                            <p:txEl>
                                              <p:pRg st="8" end="8"/>
                                            </p:txEl>
                                          </p:spTgt>
                                        </p:tgtEl>
                                        <p:attrNameLst>
                                          <p:attrName>style.visibility</p:attrName>
                                        </p:attrNameLst>
                                      </p:cBhvr>
                                      <p:to>
                                        <p:strVal val="visible"/>
                                      </p:to>
                                    </p:set>
                                    <p:animEffect transition="in" filter="fade">
                                      <p:cBhvr>
                                        <p:cTn id="35" dur="500"/>
                                        <p:tgtEl>
                                          <p:spTgt spid="54275">
                                            <p:txEl>
                                              <p:pRg st="8" end="8"/>
                                            </p:txEl>
                                          </p:spTgt>
                                        </p:tgtEl>
                                      </p:cBhvr>
                                    </p:animEffect>
                                    <p:anim calcmode="lin" valueType="num">
                                      <p:cBhvr>
                                        <p:cTn id="36" dur="500" fill="hold"/>
                                        <p:tgtEl>
                                          <p:spTgt spid="54275">
                                            <p:txEl>
                                              <p:pRg st="8" end="8"/>
                                            </p:txEl>
                                          </p:spTgt>
                                        </p:tgtEl>
                                        <p:attrNameLst>
                                          <p:attrName>ppt_x</p:attrName>
                                        </p:attrNameLst>
                                      </p:cBhvr>
                                      <p:tavLst>
                                        <p:tav tm="0">
                                          <p:val>
                                            <p:strVal val="#ppt_x"/>
                                          </p:val>
                                        </p:tav>
                                        <p:tav tm="100000">
                                          <p:val>
                                            <p:strVal val="#ppt_x"/>
                                          </p:val>
                                        </p:tav>
                                      </p:tavLst>
                                    </p:anim>
                                    <p:anim calcmode="lin" valueType="num">
                                      <p:cBhvr>
                                        <p:cTn id="37" dur="500" fill="hold"/>
                                        <p:tgtEl>
                                          <p:spTgt spid="5427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 Microprocessor-based system</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19325" y="2486819"/>
            <a:ext cx="4705350" cy="2752725"/>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dirty="0" smtClean="0"/>
              <a:t>prepared by GEETHA</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15888"/>
            <a:ext cx="8229600" cy="1143000"/>
          </a:xfrm>
        </p:spPr>
        <p:txBody>
          <a:bodyPr/>
          <a:lstStyle/>
          <a:p>
            <a:pPr eaLnBrk="1" hangingPunct="1">
              <a:defRPr/>
            </a:pPr>
            <a:r>
              <a:rPr lang="en-US" b="1" smtClean="0">
                <a:solidFill>
                  <a:srgbClr val="FFFF00"/>
                </a:solidFill>
              </a:rPr>
              <a:t>Program Statements</a:t>
            </a:r>
          </a:p>
        </p:txBody>
      </p:sp>
      <p:sp>
        <p:nvSpPr>
          <p:cNvPr id="52227" name="Rectangle 3"/>
          <p:cNvSpPr>
            <a:spLocks noGrp="1" noChangeArrowheads="1"/>
          </p:cNvSpPr>
          <p:nvPr>
            <p:ph type="body" sz="half" idx="1"/>
          </p:nvPr>
        </p:nvSpPr>
        <p:spPr>
          <a:xfrm>
            <a:off x="427038" y="2133600"/>
            <a:ext cx="8393112" cy="4508500"/>
          </a:xfrm>
        </p:spPr>
        <p:txBody>
          <a:bodyPr/>
          <a:lstStyle/>
          <a:p>
            <a:pPr eaLnBrk="1" hangingPunct="1">
              <a:lnSpc>
                <a:spcPct val="90000"/>
              </a:lnSpc>
              <a:defRPr/>
            </a:pPr>
            <a:r>
              <a:rPr lang="en-US" sz="2400" b="1" dirty="0" smtClean="0"/>
              <a:t>Operation field is a predefined or reserved word</a:t>
            </a:r>
          </a:p>
          <a:p>
            <a:pPr lvl="1" eaLnBrk="1" hangingPunct="1">
              <a:lnSpc>
                <a:spcPct val="80000"/>
              </a:lnSpc>
              <a:buClr>
                <a:srgbClr val="FFFF00"/>
              </a:buClr>
              <a:buFont typeface="Wingdings" pitchFamily="2" charset="2"/>
              <a:buChar char="Ø"/>
              <a:defRPr/>
            </a:pPr>
            <a:r>
              <a:rPr lang="en-US" sz="2400" b="1" dirty="0" smtClean="0"/>
              <a:t>mnemonic - symbolic operation code. </a:t>
            </a:r>
          </a:p>
          <a:p>
            <a:pPr lvl="2" eaLnBrk="1" hangingPunct="1">
              <a:lnSpc>
                <a:spcPct val="80000"/>
              </a:lnSpc>
              <a:buClr>
                <a:srgbClr val="FF3399"/>
              </a:buClr>
              <a:defRPr/>
            </a:pPr>
            <a:r>
              <a:rPr lang="en-US" b="1" dirty="0" smtClean="0">
                <a:solidFill>
                  <a:srgbClr val="FFFF00"/>
                </a:solidFill>
              </a:rPr>
              <a:t>The assembler translates a symbolic </a:t>
            </a:r>
            <a:r>
              <a:rPr lang="en-US" b="1" dirty="0" err="1" smtClean="0">
                <a:solidFill>
                  <a:srgbClr val="FFFF00"/>
                </a:solidFill>
              </a:rPr>
              <a:t>opcode</a:t>
            </a:r>
            <a:r>
              <a:rPr lang="en-US" b="1" dirty="0" smtClean="0">
                <a:solidFill>
                  <a:srgbClr val="FFFF00"/>
                </a:solidFill>
              </a:rPr>
              <a:t> into a machine language </a:t>
            </a:r>
            <a:r>
              <a:rPr lang="en-US" b="1" dirty="0" err="1" smtClean="0">
                <a:solidFill>
                  <a:srgbClr val="FFFF00"/>
                </a:solidFill>
              </a:rPr>
              <a:t>opcode</a:t>
            </a:r>
            <a:r>
              <a:rPr lang="en-US" b="1" dirty="0" smtClean="0">
                <a:solidFill>
                  <a:srgbClr val="FFFF00"/>
                </a:solidFill>
              </a:rPr>
              <a:t>. </a:t>
            </a:r>
          </a:p>
          <a:p>
            <a:pPr lvl="2" eaLnBrk="1" hangingPunct="1">
              <a:lnSpc>
                <a:spcPct val="80000"/>
              </a:lnSpc>
              <a:buClr>
                <a:srgbClr val="FF3399"/>
              </a:buClr>
              <a:defRPr/>
            </a:pPr>
            <a:r>
              <a:rPr lang="en-US" b="1" dirty="0" err="1" smtClean="0">
                <a:solidFill>
                  <a:srgbClr val="FFFF00"/>
                </a:solidFill>
              </a:rPr>
              <a:t>Opcode</a:t>
            </a:r>
            <a:r>
              <a:rPr lang="en-US" b="1" dirty="0" smtClean="0">
                <a:solidFill>
                  <a:srgbClr val="FFFF00"/>
                </a:solidFill>
              </a:rPr>
              <a:t> symbols often </a:t>
            </a:r>
            <a:r>
              <a:rPr lang="en-US" b="1" dirty="0" err="1" smtClean="0">
                <a:solidFill>
                  <a:srgbClr val="FFFF00"/>
                </a:solidFill>
              </a:rPr>
              <a:t>discribe</a:t>
            </a:r>
            <a:r>
              <a:rPr lang="en-US" b="1" dirty="0" smtClean="0">
                <a:solidFill>
                  <a:srgbClr val="FFFF00"/>
                </a:solidFill>
              </a:rPr>
              <a:t> the operation’s function; for example, MOV, ADD, SUB</a:t>
            </a:r>
          </a:p>
          <a:p>
            <a:pPr lvl="1" eaLnBrk="1" hangingPunct="1">
              <a:lnSpc>
                <a:spcPct val="80000"/>
              </a:lnSpc>
              <a:buClr>
                <a:srgbClr val="FFFF00"/>
              </a:buClr>
              <a:buFont typeface="Wingdings" pitchFamily="2" charset="2"/>
              <a:buChar char="Ø"/>
              <a:defRPr/>
            </a:pPr>
            <a:r>
              <a:rPr lang="en-US" sz="2400" b="1" dirty="0" smtClean="0"/>
              <a:t>assembler </a:t>
            </a:r>
            <a:r>
              <a:rPr lang="en-US" sz="2400" b="1" dirty="0" smtClean="0"/>
              <a:t>directive - pseudo-operation code.</a:t>
            </a:r>
            <a:endParaRPr lang="en-US" sz="2400" b="1" dirty="0" smtClean="0"/>
          </a:p>
          <a:p>
            <a:pPr lvl="2">
              <a:lnSpc>
                <a:spcPct val="80000"/>
              </a:lnSpc>
              <a:buClr>
                <a:srgbClr val="FF3399"/>
              </a:buClr>
              <a:defRPr/>
            </a:pPr>
            <a:r>
              <a:rPr lang="en-US" b="1" dirty="0" smtClean="0">
                <a:solidFill>
                  <a:srgbClr val="FFFF00"/>
                </a:solidFill>
              </a:rPr>
              <a:t>In the </a:t>
            </a:r>
            <a:r>
              <a:rPr lang="en-US" b="1" dirty="0" smtClean="0">
                <a:solidFill>
                  <a:srgbClr val="FFFF00"/>
                </a:solidFill>
              </a:rPr>
              <a:t>operation field </a:t>
            </a:r>
            <a:r>
              <a:rPr lang="en-US" b="1" dirty="0" smtClean="0">
                <a:solidFill>
                  <a:srgbClr val="FFFF00"/>
                </a:solidFill>
              </a:rPr>
              <a:t>if it contains </a:t>
            </a:r>
            <a:r>
              <a:rPr lang="en-US" b="1" dirty="0">
                <a:solidFill>
                  <a:srgbClr val="FFFF00"/>
                </a:solidFill>
              </a:rPr>
              <a:t>an  assembler directive </a:t>
            </a:r>
            <a:r>
              <a:rPr lang="en-US" b="1" dirty="0" smtClean="0">
                <a:solidFill>
                  <a:srgbClr val="FFFF00"/>
                </a:solidFill>
              </a:rPr>
              <a:t>then it is called as </a:t>
            </a:r>
            <a:r>
              <a:rPr lang="en-US" b="1" dirty="0" smtClean="0">
                <a:solidFill>
                  <a:srgbClr val="FFFF00"/>
                </a:solidFill>
              </a:rPr>
              <a:t>pseudo-operation code </a:t>
            </a:r>
            <a:r>
              <a:rPr lang="en-US" b="1" dirty="0" smtClean="0">
                <a:solidFill>
                  <a:srgbClr val="FF3399"/>
                </a:solidFill>
              </a:rPr>
              <a:t>(pseudo-op)</a:t>
            </a:r>
            <a:r>
              <a:rPr lang="en-US" b="1" dirty="0" smtClean="0">
                <a:solidFill>
                  <a:schemeClr val="tx2"/>
                </a:solidFill>
              </a:rPr>
              <a:t> </a:t>
            </a:r>
          </a:p>
          <a:p>
            <a:pPr lvl="2" eaLnBrk="1" hangingPunct="1">
              <a:lnSpc>
                <a:spcPct val="80000"/>
              </a:lnSpc>
              <a:buClr>
                <a:srgbClr val="FF3399"/>
              </a:buClr>
              <a:defRPr/>
            </a:pPr>
            <a:r>
              <a:rPr lang="en-US" b="1" dirty="0" smtClean="0">
                <a:solidFill>
                  <a:srgbClr val="FFFF00"/>
                </a:solidFill>
              </a:rPr>
              <a:t>Pseudo-op are not translated into machine code; for example the PROC pseudo-op is used to create a procedure</a:t>
            </a:r>
          </a:p>
          <a:p>
            <a:pPr lvl="1" eaLnBrk="1" hangingPunct="1">
              <a:lnSpc>
                <a:spcPct val="80000"/>
              </a:lnSpc>
              <a:buClr>
                <a:srgbClr val="FFFF00"/>
              </a:buClr>
              <a:buFont typeface="Wingdings" pitchFamily="2" charset="2"/>
              <a:buNone/>
              <a:defRPr/>
            </a:pPr>
            <a:endParaRPr lang="en-US" sz="2400" b="1" dirty="0" smtClean="0">
              <a:solidFill>
                <a:srgbClr val="FFFF00"/>
              </a:solidFill>
            </a:endParaRPr>
          </a:p>
        </p:txBody>
      </p:sp>
      <p:sp>
        <p:nvSpPr>
          <p:cNvPr id="52228" name="Rectangle 4"/>
          <p:cNvSpPr>
            <a:spLocks noChangeArrowheads="1"/>
          </p:cNvSpPr>
          <p:nvPr/>
        </p:nvSpPr>
        <p:spPr bwMode="auto">
          <a:xfrm>
            <a:off x="395288" y="1144588"/>
            <a:ext cx="7781925" cy="579437"/>
          </a:xfrm>
          <a:prstGeom prst="rect">
            <a:avLst/>
          </a:prstGeom>
          <a:noFill/>
          <a:ln w="9525">
            <a:noFill/>
            <a:miter lim="800000"/>
            <a:headEnd/>
            <a:tailEnd/>
          </a:ln>
          <a:effectLst/>
        </p:spPr>
        <p:txBody>
          <a:bodyPr wrap="none">
            <a:spAutoFit/>
          </a:bodyPr>
          <a:lstStyle/>
          <a:p>
            <a:pPr>
              <a:defRPr/>
            </a:pPr>
            <a:r>
              <a:rPr lang="en-US" sz="3200" b="1">
                <a:solidFill>
                  <a:srgbClr val="FF9966"/>
                </a:solidFill>
                <a:effectLst>
                  <a:outerShdw blurRad="38100" dist="38100" dir="2700000" algn="tl">
                    <a:srgbClr val="000000"/>
                  </a:outerShdw>
                </a:effectLst>
              </a:rPr>
              <a:t>name   operation  operand(s)  comment</a:t>
            </a:r>
          </a:p>
        </p:txBody>
      </p:sp>
      <p:sp>
        <p:nvSpPr>
          <p:cNvPr id="13317" name="AutoShape 7"/>
          <p:cNvSpPr>
            <a:spLocks noChangeArrowheads="1"/>
          </p:cNvSpPr>
          <p:nvPr/>
        </p:nvSpPr>
        <p:spPr bwMode="auto">
          <a:xfrm rot="3071179">
            <a:off x="1481138" y="1538288"/>
            <a:ext cx="431800" cy="730250"/>
          </a:xfrm>
          <a:prstGeom prst="upArrow">
            <a:avLst>
              <a:gd name="adj1" fmla="val 39454"/>
              <a:gd name="adj2" fmla="val 76400"/>
            </a:avLst>
          </a:prstGeom>
          <a:solidFill>
            <a:schemeClr val="accent1"/>
          </a:solidFill>
          <a:ln w="9525">
            <a:solidFill>
              <a:schemeClr val="tx1"/>
            </a:solidFill>
            <a:miter lim="800000"/>
            <a:headEnd/>
            <a:tailEnd/>
          </a:ln>
        </p:spPr>
        <p:txBody>
          <a:bodyPr vert="eaVert" wrap="none" anchor="ct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115888"/>
            <a:ext cx="8229600" cy="1143000"/>
          </a:xfrm>
        </p:spPr>
        <p:txBody>
          <a:bodyPr/>
          <a:lstStyle/>
          <a:p>
            <a:pPr eaLnBrk="1" hangingPunct="1">
              <a:defRPr/>
            </a:pPr>
            <a:r>
              <a:rPr lang="en-US" b="1" smtClean="0">
                <a:solidFill>
                  <a:srgbClr val="FFFF00"/>
                </a:solidFill>
              </a:rPr>
              <a:t>Program Statements</a:t>
            </a:r>
          </a:p>
        </p:txBody>
      </p:sp>
      <p:sp>
        <p:nvSpPr>
          <p:cNvPr id="59395" name="Rectangle 3"/>
          <p:cNvSpPr>
            <a:spLocks noGrp="1" noChangeArrowheads="1"/>
          </p:cNvSpPr>
          <p:nvPr>
            <p:ph type="body" sz="half" idx="1"/>
          </p:nvPr>
        </p:nvSpPr>
        <p:spPr>
          <a:xfrm>
            <a:off x="427038" y="2133600"/>
            <a:ext cx="8393112" cy="3671888"/>
          </a:xfrm>
        </p:spPr>
        <p:txBody>
          <a:bodyPr>
            <a:normAutofit fontScale="92500"/>
          </a:bodyPr>
          <a:lstStyle/>
          <a:p>
            <a:pPr eaLnBrk="1" hangingPunct="1">
              <a:lnSpc>
                <a:spcPct val="90000"/>
              </a:lnSpc>
              <a:defRPr/>
            </a:pPr>
            <a:r>
              <a:rPr lang="en-US" sz="2400" b="1" smtClean="0"/>
              <a:t>An operand field specifies the data that are to be acted on by the operation.</a:t>
            </a:r>
          </a:p>
          <a:p>
            <a:pPr eaLnBrk="1" hangingPunct="1">
              <a:lnSpc>
                <a:spcPct val="90000"/>
              </a:lnSpc>
              <a:defRPr/>
            </a:pPr>
            <a:r>
              <a:rPr lang="en-US" sz="2400" b="1" smtClean="0"/>
              <a:t>An instruction may have zero, one, or two operands. For  example:</a:t>
            </a:r>
          </a:p>
          <a:p>
            <a:pPr lvl="2" eaLnBrk="1" hangingPunct="1">
              <a:lnSpc>
                <a:spcPct val="80000"/>
              </a:lnSpc>
              <a:buClr>
                <a:srgbClr val="FF3399"/>
              </a:buClr>
              <a:buFont typeface="Wingdings" pitchFamily="2" charset="2"/>
              <a:buChar char="§"/>
              <a:defRPr/>
            </a:pPr>
            <a:r>
              <a:rPr lang="en-US" b="1" smtClean="0">
                <a:solidFill>
                  <a:srgbClr val="FFFF00"/>
                </a:solidFill>
              </a:rPr>
              <a:t>NOP			No operands; does nothing </a:t>
            </a:r>
          </a:p>
          <a:p>
            <a:pPr lvl="2" eaLnBrk="1" hangingPunct="1">
              <a:lnSpc>
                <a:spcPct val="80000"/>
              </a:lnSpc>
              <a:buClr>
                <a:srgbClr val="FF3399"/>
              </a:buClr>
              <a:buFont typeface="Wingdings" pitchFamily="2" charset="2"/>
              <a:buNone/>
              <a:defRPr/>
            </a:pPr>
            <a:endParaRPr lang="en-US" b="1" smtClean="0">
              <a:solidFill>
                <a:srgbClr val="FFFF00"/>
              </a:solidFill>
            </a:endParaRPr>
          </a:p>
          <a:p>
            <a:pPr lvl="2" eaLnBrk="1" hangingPunct="1">
              <a:lnSpc>
                <a:spcPct val="80000"/>
              </a:lnSpc>
              <a:buClr>
                <a:srgbClr val="FF3399"/>
              </a:buClr>
              <a:buFont typeface="Wingdings" pitchFamily="2" charset="2"/>
              <a:buChar char="§"/>
              <a:defRPr/>
            </a:pPr>
            <a:r>
              <a:rPr lang="en-US" b="1" smtClean="0">
                <a:solidFill>
                  <a:srgbClr val="FFFF00"/>
                </a:solidFill>
              </a:rPr>
              <a:t>INC AX		one operand; adds 1 to the </a:t>
            </a:r>
          </a:p>
          <a:p>
            <a:pPr lvl="2" eaLnBrk="1" hangingPunct="1">
              <a:lnSpc>
                <a:spcPct val="80000"/>
              </a:lnSpc>
              <a:buClr>
                <a:srgbClr val="FF3399"/>
              </a:buClr>
              <a:buFont typeface="Wingdings" pitchFamily="2" charset="2"/>
              <a:buNone/>
              <a:defRPr/>
            </a:pPr>
            <a:r>
              <a:rPr lang="en-US" b="1" smtClean="0">
                <a:solidFill>
                  <a:srgbClr val="FFFF00"/>
                </a:solidFill>
              </a:rPr>
              <a:t>				contents of AX</a:t>
            </a:r>
          </a:p>
          <a:p>
            <a:pPr lvl="2" eaLnBrk="1" hangingPunct="1">
              <a:lnSpc>
                <a:spcPct val="80000"/>
              </a:lnSpc>
              <a:buClr>
                <a:srgbClr val="FF3399"/>
              </a:buClr>
              <a:buFont typeface="Wingdings" pitchFamily="2" charset="2"/>
              <a:buNone/>
              <a:defRPr/>
            </a:pPr>
            <a:endParaRPr lang="en-US" b="1" smtClean="0">
              <a:solidFill>
                <a:srgbClr val="FFFF00"/>
              </a:solidFill>
            </a:endParaRPr>
          </a:p>
          <a:p>
            <a:pPr lvl="2" eaLnBrk="1" hangingPunct="1">
              <a:lnSpc>
                <a:spcPct val="80000"/>
              </a:lnSpc>
              <a:buClr>
                <a:srgbClr val="FF3399"/>
              </a:buClr>
              <a:buFont typeface="Wingdings" pitchFamily="2" charset="2"/>
              <a:buChar char="§"/>
              <a:defRPr/>
            </a:pPr>
            <a:r>
              <a:rPr lang="en-US" b="1" smtClean="0">
                <a:solidFill>
                  <a:srgbClr val="FFFF00"/>
                </a:solidFill>
              </a:rPr>
              <a:t>ADD WORD1,2	two operands; adds 2 to the 				contents of memory word 				WORD1</a:t>
            </a:r>
            <a:endParaRPr lang="en-US" sz="2000" b="1" smtClean="0">
              <a:solidFill>
                <a:srgbClr val="FFFF00"/>
              </a:solidFill>
            </a:endParaRPr>
          </a:p>
        </p:txBody>
      </p:sp>
      <p:sp>
        <p:nvSpPr>
          <p:cNvPr id="59396" name="Rectangle 4"/>
          <p:cNvSpPr>
            <a:spLocks noChangeArrowheads="1"/>
          </p:cNvSpPr>
          <p:nvPr/>
        </p:nvSpPr>
        <p:spPr bwMode="auto">
          <a:xfrm>
            <a:off x="395288" y="1144588"/>
            <a:ext cx="7781925" cy="579437"/>
          </a:xfrm>
          <a:prstGeom prst="rect">
            <a:avLst/>
          </a:prstGeom>
          <a:noFill/>
          <a:ln w="9525">
            <a:noFill/>
            <a:miter lim="800000"/>
            <a:headEnd/>
            <a:tailEnd/>
          </a:ln>
          <a:effectLst/>
        </p:spPr>
        <p:txBody>
          <a:bodyPr wrap="none">
            <a:spAutoFit/>
          </a:bodyPr>
          <a:lstStyle/>
          <a:p>
            <a:pPr>
              <a:defRPr/>
            </a:pPr>
            <a:r>
              <a:rPr lang="en-US" sz="3200" b="1">
                <a:solidFill>
                  <a:srgbClr val="FF9966"/>
                </a:solidFill>
                <a:effectLst>
                  <a:outerShdw blurRad="38100" dist="38100" dir="2700000" algn="tl">
                    <a:srgbClr val="000000"/>
                  </a:outerShdw>
                </a:effectLst>
              </a:rPr>
              <a:t>name   operation  operand(s)  comment</a:t>
            </a:r>
          </a:p>
        </p:txBody>
      </p:sp>
      <p:sp>
        <p:nvSpPr>
          <p:cNvPr id="14341" name="Line 7"/>
          <p:cNvSpPr>
            <a:spLocks noChangeShapeType="1"/>
          </p:cNvSpPr>
          <p:nvPr/>
        </p:nvSpPr>
        <p:spPr bwMode="auto">
          <a:xfrm flipV="1">
            <a:off x="1547813" y="1628775"/>
            <a:ext cx="2592387" cy="504825"/>
          </a:xfrm>
          <a:prstGeom prst="line">
            <a:avLst/>
          </a:prstGeom>
          <a:noFill/>
          <a:ln w="7620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115888"/>
            <a:ext cx="8229600" cy="1143000"/>
          </a:xfrm>
        </p:spPr>
        <p:txBody>
          <a:bodyPr/>
          <a:lstStyle/>
          <a:p>
            <a:pPr eaLnBrk="1" hangingPunct="1">
              <a:defRPr/>
            </a:pPr>
            <a:r>
              <a:rPr lang="en-US" b="1" smtClean="0">
                <a:solidFill>
                  <a:srgbClr val="FFFF00"/>
                </a:solidFill>
              </a:rPr>
              <a:t>Program Statements</a:t>
            </a:r>
          </a:p>
        </p:txBody>
      </p:sp>
      <p:sp>
        <p:nvSpPr>
          <p:cNvPr id="61443" name="Rectangle 3"/>
          <p:cNvSpPr>
            <a:spLocks noGrp="1" noChangeArrowheads="1"/>
          </p:cNvSpPr>
          <p:nvPr>
            <p:ph type="body" sz="half" idx="1"/>
          </p:nvPr>
        </p:nvSpPr>
        <p:spPr>
          <a:xfrm>
            <a:off x="395288" y="2133600"/>
            <a:ext cx="8393112" cy="3671888"/>
          </a:xfrm>
        </p:spPr>
        <p:txBody>
          <a:bodyPr>
            <a:normAutofit lnSpcReduction="10000"/>
          </a:bodyPr>
          <a:lstStyle/>
          <a:p>
            <a:pPr eaLnBrk="1" hangingPunct="1">
              <a:lnSpc>
                <a:spcPct val="90000"/>
              </a:lnSpc>
              <a:defRPr/>
            </a:pPr>
            <a:r>
              <a:rPr lang="en-US" sz="2400" b="1" dirty="0" smtClean="0"/>
              <a:t>The comment field is used by the programmer to say something about what the statement does.</a:t>
            </a:r>
          </a:p>
          <a:p>
            <a:pPr eaLnBrk="1" hangingPunct="1">
              <a:lnSpc>
                <a:spcPct val="90000"/>
              </a:lnSpc>
              <a:defRPr/>
            </a:pPr>
            <a:endParaRPr lang="en-US" sz="2400" b="1" dirty="0" smtClean="0"/>
          </a:p>
          <a:p>
            <a:pPr eaLnBrk="1" hangingPunct="1">
              <a:lnSpc>
                <a:spcPct val="90000"/>
              </a:lnSpc>
              <a:defRPr/>
            </a:pPr>
            <a:r>
              <a:rPr lang="en-US" sz="2400" b="1" dirty="0" smtClean="0"/>
              <a:t>A semicolon marks the beginning of this field, and the assembler ignores anything typed after semicolon.</a:t>
            </a:r>
          </a:p>
          <a:p>
            <a:pPr eaLnBrk="1" hangingPunct="1">
              <a:lnSpc>
                <a:spcPct val="90000"/>
              </a:lnSpc>
              <a:defRPr/>
            </a:pPr>
            <a:endParaRPr lang="en-US" sz="2400" b="1" dirty="0" smtClean="0"/>
          </a:p>
          <a:p>
            <a:pPr eaLnBrk="1" hangingPunct="1">
              <a:lnSpc>
                <a:spcPct val="90000"/>
              </a:lnSpc>
              <a:defRPr/>
            </a:pPr>
            <a:r>
              <a:rPr lang="en-US" sz="2400" b="1" dirty="0" smtClean="0"/>
              <a:t>Comments are optional, but </a:t>
            </a:r>
            <a:r>
              <a:rPr lang="en-US" sz="2400" b="1" dirty="0" smtClean="0"/>
              <a:t>it is always good to include, because </a:t>
            </a:r>
            <a:r>
              <a:rPr lang="en-US" sz="2400" b="1" dirty="0" smtClean="0"/>
              <a:t>assembly language is low </a:t>
            </a:r>
            <a:r>
              <a:rPr lang="en-US" sz="2400" b="1" dirty="0" smtClean="0"/>
              <a:t>level program, </a:t>
            </a:r>
            <a:r>
              <a:rPr lang="en-US" sz="2400" b="1" dirty="0" smtClean="0"/>
              <a:t>it is almost impossible to understand an assembly language program without comments.</a:t>
            </a:r>
            <a:endParaRPr lang="en-US" sz="2800" b="1" dirty="0" smtClean="0">
              <a:solidFill>
                <a:srgbClr val="FFFF00"/>
              </a:solidFill>
            </a:endParaRPr>
          </a:p>
        </p:txBody>
      </p:sp>
      <p:sp>
        <p:nvSpPr>
          <p:cNvPr id="61444" name="Rectangle 4"/>
          <p:cNvSpPr>
            <a:spLocks noChangeArrowheads="1"/>
          </p:cNvSpPr>
          <p:nvPr/>
        </p:nvSpPr>
        <p:spPr bwMode="auto">
          <a:xfrm>
            <a:off x="395288" y="1144588"/>
            <a:ext cx="7781925" cy="579437"/>
          </a:xfrm>
          <a:prstGeom prst="rect">
            <a:avLst/>
          </a:prstGeom>
          <a:noFill/>
          <a:ln w="9525">
            <a:noFill/>
            <a:miter lim="800000"/>
            <a:headEnd/>
            <a:tailEnd/>
          </a:ln>
          <a:effectLst/>
        </p:spPr>
        <p:txBody>
          <a:bodyPr wrap="none">
            <a:spAutoFit/>
          </a:bodyPr>
          <a:lstStyle/>
          <a:p>
            <a:pPr>
              <a:defRPr/>
            </a:pPr>
            <a:r>
              <a:rPr lang="en-US" sz="3200" b="1">
                <a:solidFill>
                  <a:srgbClr val="FF9966"/>
                </a:solidFill>
                <a:effectLst>
                  <a:outerShdw blurRad="38100" dist="38100" dir="2700000" algn="tl">
                    <a:srgbClr val="000000"/>
                  </a:outerShdw>
                </a:effectLst>
              </a:rPr>
              <a:t>name   operation  operand(s)  comment</a:t>
            </a:r>
          </a:p>
        </p:txBody>
      </p:sp>
      <p:sp>
        <p:nvSpPr>
          <p:cNvPr id="15365" name="Line 5"/>
          <p:cNvSpPr>
            <a:spLocks noChangeShapeType="1"/>
          </p:cNvSpPr>
          <p:nvPr/>
        </p:nvSpPr>
        <p:spPr bwMode="auto">
          <a:xfrm flipV="1">
            <a:off x="2268538" y="1628775"/>
            <a:ext cx="4032250" cy="504825"/>
          </a:xfrm>
          <a:prstGeom prst="line">
            <a:avLst/>
          </a:prstGeom>
          <a:noFill/>
          <a:ln w="7620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b="1" smtClean="0">
                <a:solidFill>
                  <a:srgbClr val="FFFF00"/>
                </a:solidFill>
              </a:rPr>
              <a:t>Program Data and Storage</a:t>
            </a:r>
          </a:p>
        </p:txBody>
      </p:sp>
      <p:sp>
        <p:nvSpPr>
          <p:cNvPr id="8195" name="Rectangle 3"/>
          <p:cNvSpPr>
            <a:spLocks noGrp="1" noChangeArrowheads="1"/>
          </p:cNvSpPr>
          <p:nvPr>
            <p:ph type="body" sz="half" idx="1"/>
          </p:nvPr>
        </p:nvSpPr>
        <p:spPr>
          <a:xfrm>
            <a:off x="457200" y="1600200"/>
            <a:ext cx="4033838" cy="4530725"/>
          </a:xfrm>
        </p:spPr>
        <p:txBody>
          <a:bodyPr/>
          <a:lstStyle/>
          <a:p>
            <a:pPr eaLnBrk="1" hangingPunct="1">
              <a:defRPr/>
            </a:pPr>
            <a:r>
              <a:rPr lang="en-US" smtClean="0"/>
              <a:t>Pseudo-ops to define data or reserve storage</a:t>
            </a:r>
          </a:p>
          <a:p>
            <a:pPr lvl="1" eaLnBrk="1" hangingPunct="1">
              <a:defRPr/>
            </a:pPr>
            <a:r>
              <a:rPr lang="en-US" smtClean="0"/>
              <a:t>DB - byte(s)</a:t>
            </a:r>
          </a:p>
          <a:p>
            <a:pPr lvl="1" eaLnBrk="1" hangingPunct="1">
              <a:defRPr/>
            </a:pPr>
            <a:r>
              <a:rPr lang="en-US" smtClean="0"/>
              <a:t>DW - word(s)</a:t>
            </a:r>
          </a:p>
          <a:p>
            <a:pPr lvl="1" eaLnBrk="1" hangingPunct="1">
              <a:defRPr/>
            </a:pPr>
            <a:r>
              <a:rPr lang="en-US" smtClean="0"/>
              <a:t>DD - doubleword(s)</a:t>
            </a:r>
          </a:p>
          <a:p>
            <a:pPr lvl="1" eaLnBrk="1" hangingPunct="1">
              <a:defRPr/>
            </a:pPr>
            <a:r>
              <a:rPr lang="en-US" smtClean="0"/>
              <a:t>DQ - quadword(s)</a:t>
            </a:r>
          </a:p>
          <a:p>
            <a:pPr lvl="1" eaLnBrk="1" hangingPunct="1">
              <a:defRPr/>
            </a:pPr>
            <a:r>
              <a:rPr lang="en-US" smtClean="0"/>
              <a:t>DT - tenbyte(s)</a:t>
            </a:r>
          </a:p>
        </p:txBody>
      </p:sp>
      <p:sp>
        <p:nvSpPr>
          <p:cNvPr id="8196" name="Rectangle 4"/>
          <p:cNvSpPr>
            <a:spLocks noGrp="1" noChangeArrowheads="1"/>
          </p:cNvSpPr>
          <p:nvPr>
            <p:ph type="body" sz="half" idx="2"/>
          </p:nvPr>
        </p:nvSpPr>
        <p:spPr>
          <a:xfrm>
            <a:off x="4652963" y="1600200"/>
            <a:ext cx="4033837" cy="4530725"/>
          </a:xfrm>
        </p:spPr>
        <p:txBody>
          <a:bodyPr/>
          <a:lstStyle/>
          <a:p>
            <a:pPr eaLnBrk="1" hangingPunct="1">
              <a:defRPr/>
            </a:pPr>
            <a:r>
              <a:rPr lang="en-US" smtClean="0"/>
              <a:t>These directives require one or more operands</a:t>
            </a:r>
          </a:p>
          <a:p>
            <a:pPr lvl="1" eaLnBrk="1" hangingPunct="1">
              <a:defRPr/>
            </a:pPr>
            <a:r>
              <a:rPr lang="en-US" smtClean="0"/>
              <a:t>define memory contents</a:t>
            </a:r>
          </a:p>
          <a:p>
            <a:pPr lvl="1" eaLnBrk="1" hangingPunct="1">
              <a:defRPr/>
            </a:pPr>
            <a:r>
              <a:rPr lang="en-US" smtClean="0"/>
              <a:t>specify amount of storage to reserve for run-time data</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b="1" smtClean="0">
                <a:solidFill>
                  <a:srgbClr val="FFFF00"/>
                </a:solidFill>
              </a:rPr>
              <a:t>Defining Data</a:t>
            </a:r>
          </a:p>
        </p:txBody>
      </p:sp>
      <p:sp>
        <p:nvSpPr>
          <p:cNvPr id="10243" name="Rectangle 3"/>
          <p:cNvSpPr>
            <a:spLocks noGrp="1" noChangeArrowheads="1"/>
          </p:cNvSpPr>
          <p:nvPr>
            <p:ph type="body" sz="half" idx="1"/>
          </p:nvPr>
        </p:nvSpPr>
        <p:spPr>
          <a:xfrm>
            <a:off x="457200" y="1600200"/>
            <a:ext cx="4033838" cy="4530725"/>
          </a:xfrm>
        </p:spPr>
        <p:txBody>
          <a:bodyPr/>
          <a:lstStyle/>
          <a:p>
            <a:pPr eaLnBrk="1" hangingPunct="1">
              <a:defRPr/>
            </a:pPr>
            <a:r>
              <a:rPr lang="en-US" smtClean="0"/>
              <a:t>Numeric data values</a:t>
            </a:r>
          </a:p>
          <a:p>
            <a:pPr lvl="1" eaLnBrk="1" hangingPunct="1">
              <a:defRPr/>
            </a:pPr>
            <a:r>
              <a:rPr lang="en-US" smtClean="0"/>
              <a:t>100 - decimal</a:t>
            </a:r>
          </a:p>
          <a:p>
            <a:pPr lvl="1" eaLnBrk="1" hangingPunct="1">
              <a:defRPr/>
            </a:pPr>
            <a:r>
              <a:rPr lang="en-US" smtClean="0"/>
              <a:t>100B - binary</a:t>
            </a:r>
          </a:p>
          <a:p>
            <a:pPr lvl="1" eaLnBrk="1" hangingPunct="1">
              <a:defRPr/>
            </a:pPr>
            <a:r>
              <a:rPr lang="en-US" smtClean="0"/>
              <a:t>100H - hexadecimal</a:t>
            </a:r>
          </a:p>
          <a:p>
            <a:pPr lvl="1" eaLnBrk="1" hangingPunct="1">
              <a:defRPr/>
            </a:pPr>
            <a:r>
              <a:rPr lang="en-US" smtClean="0"/>
              <a:t>'100' - ASCII</a:t>
            </a:r>
          </a:p>
          <a:p>
            <a:pPr lvl="1" eaLnBrk="1" hangingPunct="1">
              <a:defRPr/>
            </a:pPr>
            <a:r>
              <a:rPr lang="en-US" smtClean="0"/>
              <a:t>"100" - ASCII</a:t>
            </a:r>
          </a:p>
          <a:p>
            <a:pPr eaLnBrk="1" hangingPunct="1">
              <a:defRPr/>
            </a:pPr>
            <a:r>
              <a:rPr lang="en-US" smtClean="0"/>
              <a:t>Use the appropriate DEFINE directive (byte, word, etc.)</a:t>
            </a:r>
          </a:p>
        </p:txBody>
      </p:sp>
      <p:sp>
        <p:nvSpPr>
          <p:cNvPr id="10244" name="Rectangle 4"/>
          <p:cNvSpPr>
            <a:spLocks noGrp="1" noChangeArrowheads="1"/>
          </p:cNvSpPr>
          <p:nvPr>
            <p:ph type="body" sz="half" idx="2"/>
          </p:nvPr>
        </p:nvSpPr>
        <p:spPr>
          <a:xfrm>
            <a:off x="4652963" y="1600200"/>
            <a:ext cx="4033837" cy="4530725"/>
          </a:xfrm>
        </p:spPr>
        <p:txBody>
          <a:bodyPr/>
          <a:lstStyle/>
          <a:p>
            <a:pPr eaLnBrk="1" hangingPunct="1">
              <a:defRPr/>
            </a:pPr>
            <a:r>
              <a:rPr lang="en-US" dirty="0" smtClean="0"/>
              <a:t>A list of values may be used - the following creates 4 consecutive words</a:t>
            </a:r>
          </a:p>
          <a:p>
            <a:pPr lvl="1" eaLnBrk="1" hangingPunct="1">
              <a:buFontTx/>
              <a:buNone/>
              <a:defRPr/>
            </a:pPr>
            <a:r>
              <a:rPr lang="en-US" b="1" dirty="0" smtClean="0">
                <a:latin typeface="Courier New" pitchFamily="49" charset="0"/>
              </a:rPr>
              <a:t>DW </a:t>
            </a:r>
            <a:r>
              <a:rPr lang="en-US" b="1" dirty="0" smtClean="0">
                <a:latin typeface="Courier New" pitchFamily="49" charset="0"/>
              </a:rPr>
              <a:t>40H,10B</a:t>
            </a:r>
            <a:r>
              <a:rPr lang="en-US" b="1" dirty="0" smtClean="0">
                <a:latin typeface="Courier New" pitchFamily="49" charset="0"/>
              </a:rPr>
              <a:t>,-13,0</a:t>
            </a:r>
            <a:endParaRPr lang="en-US" dirty="0" smtClean="0"/>
          </a:p>
          <a:p>
            <a:pPr eaLnBrk="1" hangingPunct="1">
              <a:defRPr/>
            </a:pPr>
            <a:r>
              <a:rPr lang="en-US" dirty="0" smtClean="0"/>
              <a:t>A ? represents an uninitialized storage location</a:t>
            </a:r>
          </a:p>
          <a:p>
            <a:pPr lvl="1" eaLnBrk="1" hangingPunct="1">
              <a:buFontTx/>
              <a:buNone/>
              <a:defRPr/>
            </a:pPr>
            <a:r>
              <a:rPr lang="en-US" b="1" dirty="0" smtClean="0">
                <a:latin typeface="Courier New" pitchFamily="49" charset="0"/>
              </a:rPr>
              <a:t>DB 255,?,-128,'X'</a:t>
            </a: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b="1" smtClean="0">
                <a:solidFill>
                  <a:srgbClr val="FFFF00"/>
                </a:solidFill>
              </a:rPr>
              <a:t>Naming Storage Locations</a:t>
            </a:r>
          </a:p>
        </p:txBody>
      </p:sp>
      <p:sp>
        <p:nvSpPr>
          <p:cNvPr id="12291" name="Rectangle 3"/>
          <p:cNvSpPr>
            <a:spLocks noGrp="1" noChangeArrowheads="1"/>
          </p:cNvSpPr>
          <p:nvPr>
            <p:ph type="body" sz="half" idx="1"/>
          </p:nvPr>
        </p:nvSpPr>
        <p:spPr>
          <a:xfrm>
            <a:off x="457200" y="1600200"/>
            <a:ext cx="4033838" cy="4530725"/>
          </a:xfrm>
        </p:spPr>
        <p:txBody>
          <a:bodyPr/>
          <a:lstStyle/>
          <a:p>
            <a:pPr eaLnBrk="1" hangingPunct="1">
              <a:defRPr/>
            </a:pPr>
            <a:r>
              <a:rPr lang="en-US" dirty="0" smtClean="0"/>
              <a:t>Names can be associated with storage locations</a:t>
            </a:r>
          </a:p>
          <a:p>
            <a:pPr lvl="1" eaLnBrk="1" hangingPunct="1">
              <a:lnSpc>
                <a:spcPct val="90000"/>
              </a:lnSpc>
              <a:buFontTx/>
              <a:buNone/>
              <a:defRPr/>
            </a:pPr>
            <a:r>
              <a:rPr lang="en-US" b="1" dirty="0" err="1" smtClean="0">
                <a:latin typeface="Courier New" pitchFamily="49" charset="0"/>
              </a:rPr>
              <a:t>ANum</a:t>
            </a:r>
            <a:r>
              <a:rPr lang="en-US" b="1" dirty="0" smtClean="0">
                <a:latin typeface="Courier New" pitchFamily="49" charset="0"/>
              </a:rPr>
              <a:t> DB -4</a:t>
            </a:r>
          </a:p>
          <a:p>
            <a:pPr lvl="1" eaLnBrk="1" hangingPunct="1">
              <a:lnSpc>
                <a:spcPct val="90000"/>
              </a:lnSpc>
              <a:buFontTx/>
              <a:buNone/>
              <a:defRPr/>
            </a:pPr>
            <a:r>
              <a:rPr lang="en-US" b="1" dirty="0" smtClean="0">
                <a:latin typeface="Courier New" pitchFamily="49" charset="0"/>
              </a:rPr>
              <a:t>X </a:t>
            </a:r>
            <a:r>
              <a:rPr lang="en-US" b="1" dirty="0" smtClean="0">
                <a:latin typeface="Courier New" pitchFamily="49" charset="0"/>
              </a:rPr>
              <a:t>DD ?</a:t>
            </a:r>
          </a:p>
          <a:p>
            <a:pPr eaLnBrk="1" hangingPunct="1">
              <a:defRPr/>
            </a:pPr>
            <a:r>
              <a:rPr lang="en-US" dirty="0" smtClean="0"/>
              <a:t>These names are called variables</a:t>
            </a:r>
          </a:p>
        </p:txBody>
      </p:sp>
      <p:sp>
        <p:nvSpPr>
          <p:cNvPr id="12292" name="Rectangle 4"/>
          <p:cNvSpPr>
            <a:spLocks noGrp="1" noChangeArrowheads="1"/>
          </p:cNvSpPr>
          <p:nvPr>
            <p:ph type="body" sz="half" idx="2"/>
          </p:nvPr>
        </p:nvSpPr>
        <p:spPr>
          <a:xfrm>
            <a:off x="4652963" y="1600200"/>
            <a:ext cx="4033837" cy="4530725"/>
          </a:xfrm>
        </p:spPr>
        <p:txBody>
          <a:bodyPr/>
          <a:lstStyle/>
          <a:p>
            <a:pPr eaLnBrk="1" hangingPunct="1">
              <a:defRPr/>
            </a:pPr>
            <a:r>
              <a:rPr lang="en-US" dirty="0" err="1" smtClean="0"/>
              <a:t>ANum</a:t>
            </a:r>
            <a:r>
              <a:rPr lang="en-US" dirty="0" smtClean="0"/>
              <a:t> refers to a byte storage location, initialized to </a:t>
            </a:r>
            <a:r>
              <a:rPr lang="en-US" dirty="0" err="1" smtClean="0"/>
              <a:t>FCh</a:t>
            </a:r>
            <a:endParaRPr lang="en-US" dirty="0" smtClean="0"/>
          </a:p>
          <a:p>
            <a:pPr eaLnBrk="1" hangingPunct="1">
              <a:defRPr/>
            </a:pPr>
            <a:r>
              <a:rPr lang="en-US" dirty="0" smtClean="0"/>
              <a:t>X </a:t>
            </a:r>
            <a:r>
              <a:rPr lang="en-US" dirty="0" smtClean="0"/>
              <a:t>is an </a:t>
            </a:r>
            <a:r>
              <a:rPr lang="en-US" dirty="0" err="1" smtClean="0"/>
              <a:t>unitialized</a:t>
            </a:r>
            <a:r>
              <a:rPr lang="en-US" dirty="0" smtClean="0"/>
              <a:t> </a:t>
            </a:r>
            <a:r>
              <a:rPr lang="en-US" dirty="0" err="1" smtClean="0"/>
              <a:t>doubleword</a:t>
            </a: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539750" y="476250"/>
            <a:ext cx="8424863" cy="5643563"/>
          </a:xfrm>
          <a:prstGeom prst="rect">
            <a:avLst/>
          </a:prstGeom>
          <a:noFill/>
          <a:ln w="9525">
            <a:noFill/>
            <a:miter lim="800000"/>
            <a:headEnd/>
            <a:tailEnd/>
          </a:ln>
        </p:spPr>
        <p:txBody>
          <a:bodyPr>
            <a:spAutoFit/>
          </a:bodyPr>
          <a:lstStyle/>
          <a:p>
            <a:endParaRPr lang="en-US" sz="2800"/>
          </a:p>
          <a:p>
            <a:r>
              <a:rPr lang="en-US" sz="2800"/>
              <a:t>• Multiple definitions can be abbreviated</a:t>
            </a:r>
          </a:p>
          <a:p>
            <a:r>
              <a:rPr lang="en-US" sz="2800"/>
              <a:t>   Example:</a:t>
            </a:r>
          </a:p>
          <a:p>
            <a:r>
              <a:rPr lang="en-US" sz="2800">
                <a:solidFill>
                  <a:srgbClr val="FFFF00"/>
                </a:solidFill>
              </a:rPr>
              <a:t>	message 	DB ’B’</a:t>
            </a:r>
          </a:p>
          <a:p>
            <a:r>
              <a:rPr lang="en-US" sz="2800">
                <a:solidFill>
                  <a:srgbClr val="FFFF00"/>
                </a:solidFill>
              </a:rPr>
              <a:t>			DB ’y’</a:t>
            </a:r>
          </a:p>
          <a:p>
            <a:r>
              <a:rPr lang="en-US" sz="2800">
                <a:solidFill>
                  <a:srgbClr val="FFFF00"/>
                </a:solidFill>
              </a:rPr>
              <a:t>			DB ’e’</a:t>
            </a:r>
          </a:p>
          <a:p>
            <a:r>
              <a:rPr lang="en-US" sz="2800">
                <a:solidFill>
                  <a:srgbClr val="FFFF00"/>
                </a:solidFill>
              </a:rPr>
              <a:t>			DB 0DH</a:t>
            </a:r>
          </a:p>
          <a:p>
            <a:r>
              <a:rPr lang="en-US" sz="2800">
                <a:solidFill>
                  <a:srgbClr val="FFFF00"/>
                </a:solidFill>
              </a:rPr>
              <a:t>			DB 0AH</a:t>
            </a:r>
          </a:p>
          <a:p>
            <a:r>
              <a:rPr lang="en-US" sz="2800">
                <a:solidFill>
                  <a:srgbClr val="FFFF00"/>
                </a:solidFill>
              </a:rPr>
              <a:t>   </a:t>
            </a:r>
            <a:r>
              <a:rPr lang="en-US" sz="2800"/>
              <a:t>can be written as</a:t>
            </a:r>
          </a:p>
          <a:p>
            <a:r>
              <a:rPr lang="en-US" sz="2800">
                <a:solidFill>
                  <a:srgbClr val="FFFF00"/>
                </a:solidFill>
              </a:rPr>
              <a:t>	message 	DB ’B’,’y’,’e’,0DH,0AH</a:t>
            </a:r>
          </a:p>
          <a:p>
            <a:endParaRPr lang="en-US" sz="2800"/>
          </a:p>
          <a:p>
            <a:r>
              <a:rPr lang="en-US" sz="2800"/>
              <a:t>• More compactly as</a:t>
            </a:r>
          </a:p>
          <a:p>
            <a:r>
              <a:rPr lang="en-US" sz="2800"/>
              <a:t>	</a:t>
            </a:r>
            <a:r>
              <a:rPr lang="en-US" sz="2800">
                <a:solidFill>
                  <a:srgbClr val="FFFF00"/>
                </a:solidFill>
              </a:rPr>
              <a:t>message DB ’Bye’,0DH,0AH</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b="1" smtClean="0">
                <a:solidFill>
                  <a:srgbClr val="FFFF00"/>
                </a:solidFill>
              </a:rPr>
              <a:t>Arrays</a:t>
            </a:r>
          </a:p>
        </p:txBody>
      </p:sp>
      <p:sp>
        <p:nvSpPr>
          <p:cNvPr id="14339" name="Rectangle 3"/>
          <p:cNvSpPr>
            <a:spLocks noGrp="1" noChangeArrowheads="1"/>
          </p:cNvSpPr>
          <p:nvPr>
            <p:ph type="body" idx="1"/>
          </p:nvPr>
        </p:nvSpPr>
        <p:spPr/>
        <p:txBody>
          <a:bodyPr/>
          <a:lstStyle/>
          <a:p>
            <a:pPr eaLnBrk="1" hangingPunct="1">
              <a:defRPr/>
            </a:pPr>
            <a:r>
              <a:rPr lang="en-US" dirty="0" smtClean="0"/>
              <a:t>Any consecutive storage locations of the same size can be called an array</a:t>
            </a:r>
          </a:p>
          <a:p>
            <a:pPr lvl="1" eaLnBrk="1" hangingPunct="1">
              <a:buFontTx/>
              <a:buNone/>
              <a:defRPr/>
            </a:pPr>
            <a:r>
              <a:rPr lang="en-US" b="1" dirty="0" smtClean="0">
                <a:solidFill>
                  <a:srgbClr val="FFFF00"/>
                </a:solidFill>
                <a:latin typeface="Courier New" pitchFamily="49" charset="0"/>
              </a:rPr>
              <a:t>X DW </a:t>
            </a:r>
            <a:r>
              <a:rPr lang="en-US" b="1" dirty="0" smtClean="0">
                <a:solidFill>
                  <a:srgbClr val="FFFF00"/>
                </a:solidFill>
                <a:latin typeface="Courier New" pitchFamily="49" charset="0"/>
              </a:rPr>
              <a:t>40H,10B</a:t>
            </a:r>
            <a:r>
              <a:rPr lang="en-US" b="1" dirty="0" smtClean="0">
                <a:solidFill>
                  <a:srgbClr val="FFFF00"/>
                </a:solidFill>
                <a:latin typeface="Courier New" pitchFamily="49" charset="0"/>
              </a:rPr>
              <a:t>,-13,0</a:t>
            </a:r>
          </a:p>
          <a:p>
            <a:pPr lvl="1" eaLnBrk="1" hangingPunct="1">
              <a:buFontTx/>
              <a:buNone/>
              <a:defRPr/>
            </a:pPr>
            <a:r>
              <a:rPr lang="en-US" b="1" dirty="0" smtClean="0">
                <a:solidFill>
                  <a:srgbClr val="FFFF00"/>
                </a:solidFill>
                <a:latin typeface="Courier New" pitchFamily="49" charset="0"/>
              </a:rPr>
              <a:t>Y DB 'This is an array'</a:t>
            </a:r>
          </a:p>
          <a:p>
            <a:pPr lvl="1" eaLnBrk="1" hangingPunct="1">
              <a:buFontTx/>
              <a:buNone/>
              <a:defRPr/>
            </a:pPr>
            <a:r>
              <a:rPr lang="en-US" b="1" dirty="0" smtClean="0">
                <a:solidFill>
                  <a:srgbClr val="FFFF00"/>
                </a:solidFill>
                <a:latin typeface="Courier New" pitchFamily="49" charset="0"/>
              </a:rPr>
              <a:t>Z DD -109236, FFFFFFFFH, -1, 100B</a:t>
            </a:r>
          </a:p>
          <a:p>
            <a:pPr eaLnBrk="1" hangingPunct="1">
              <a:defRPr/>
            </a:pPr>
            <a:r>
              <a:rPr lang="en-US" sz="2800" dirty="0" smtClean="0"/>
              <a:t>Components of X are at X, X+2, X+4, X+6</a:t>
            </a:r>
          </a:p>
          <a:p>
            <a:pPr eaLnBrk="1" hangingPunct="1">
              <a:defRPr/>
            </a:pPr>
            <a:r>
              <a:rPr lang="en-US" sz="2800" dirty="0" smtClean="0"/>
              <a:t>Components of Y are at Y, Y+1, …, Y+15</a:t>
            </a:r>
          </a:p>
          <a:p>
            <a:pPr eaLnBrk="1" hangingPunct="1">
              <a:defRPr/>
            </a:pPr>
            <a:r>
              <a:rPr lang="en-US" sz="2800" dirty="0" smtClean="0"/>
              <a:t>Components of Z are at Z, Z+4, Z+8, Z+12</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71450"/>
            <a:ext cx="8229600" cy="1143000"/>
          </a:xfrm>
        </p:spPr>
        <p:txBody>
          <a:bodyPr/>
          <a:lstStyle/>
          <a:p>
            <a:pPr eaLnBrk="1" hangingPunct="1">
              <a:defRPr/>
            </a:pPr>
            <a:r>
              <a:rPr lang="en-US" b="1" smtClean="0">
                <a:solidFill>
                  <a:srgbClr val="FFFF00"/>
                </a:solidFill>
              </a:rPr>
              <a:t>DUP</a:t>
            </a:r>
          </a:p>
        </p:txBody>
      </p:sp>
      <p:sp>
        <p:nvSpPr>
          <p:cNvPr id="16387" name="Rectangle 3"/>
          <p:cNvSpPr>
            <a:spLocks noGrp="1" noChangeArrowheads="1"/>
          </p:cNvSpPr>
          <p:nvPr>
            <p:ph type="body" idx="1"/>
          </p:nvPr>
        </p:nvSpPr>
        <p:spPr>
          <a:xfrm>
            <a:off x="107950" y="836613"/>
            <a:ext cx="8229600" cy="4530725"/>
          </a:xfrm>
        </p:spPr>
        <p:txBody>
          <a:bodyPr/>
          <a:lstStyle/>
          <a:p>
            <a:pPr eaLnBrk="1" hangingPunct="1">
              <a:defRPr/>
            </a:pPr>
            <a:r>
              <a:rPr lang="en-US" dirty="0" smtClean="0"/>
              <a:t>Allows a sequence of storage locations to be defined or reserved</a:t>
            </a:r>
          </a:p>
          <a:p>
            <a:pPr eaLnBrk="1" hangingPunct="1">
              <a:defRPr/>
            </a:pPr>
            <a:r>
              <a:rPr lang="en-US" dirty="0" smtClean="0"/>
              <a:t>Only used as an operand of a define directive</a:t>
            </a:r>
          </a:p>
          <a:p>
            <a:pPr eaLnBrk="1" hangingPunct="1">
              <a:buFont typeface="Wingdings" pitchFamily="2" charset="2"/>
              <a:buNone/>
              <a:defRPr/>
            </a:pPr>
            <a:r>
              <a:rPr lang="en-US" sz="2400" dirty="0" smtClean="0">
                <a:solidFill>
                  <a:srgbClr val="FFFF00"/>
                </a:solidFill>
                <a:latin typeface="Arial Black" pitchFamily="34" charset="0"/>
              </a:rPr>
              <a:t>    DB   40  DUP (?)  </a:t>
            </a:r>
            <a:r>
              <a:rPr lang="en-US" sz="2400" dirty="0" smtClean="0">
                <a:effectLst/>
                <a:latin typeface="Arial Black" pitchFamily="34" charset="0"/>
              </a:rPr>
              <a:t>; </a:t>
            </a:r>
            <a:r>
              <a:rPr lang="en-US" sz="2400" dirty="0" smtClean="0">
                <a:effectLst/>
                <a:latin typeface="Arial Black" pitchFamily="34" charset="0"/>
              </a:rPr>
              <a:t>40 bytes, </a:t>
            </a:r>
            <a:r>
              <a:rPr lang="en-US" sz="2400" dirty="0" smtClean="0">
                <a:effectLst/>
                <a:latin typeface="Arial Black" pitchFamily="34" charset="0"/>
              </a:rPr>
              <a:t>uninitialized</a:t>
            </a:r>
            <a:endParaRPr lang="en-US" sz="2400" dirty="0" smtClean="0">
              <a:solidFill>
                <a:srgbClr val="FFFF00"/>
              </a:solidFill>
              <a:latin typeface="Arial Black" pitchFamily="34" charset="0"/>
            </a:endParaRPr>
          </a:p>
          <a:p>
            <a:pPr eaLnBrk="1" hangingPunct="1">
              <a:buFont typeface="Wingdings" pitchFamily="2" charset="2"/>
              <a:buNone/>
              <a:defRPr/>
            </a:pPr>
            <a:r>
              <a:rPr lang="en-US" sz="2400" dirty="0" smtClean="0">
                <a:solidFill>
                  <a:srgbClr val="FFFF00"/>
                </a:solidFill>
                <a:latin typeface="Arial Black" pitchFamily="34" charset="0"/>
              </a:rPr>
              <a:t>    DW  </a:t>
            </a:r>
            <a:r>
              <a:rPr lang="en-US" sz="2400" dirty="0" smtClean="0">
                <a:solidFill>
                  <a:srgbClr val="FFFF00"/>
                </a:solidFill>
                <a:latin typeface="Arial Black" pitchFamily="34" charset="0"/>
              </a:rPr>
              <a:t>10  </a:t>
            </a:r>
            <a:r>
              <a:rPr lang="en-US" sz="2400" dirty="0" smtClean="0">
                <a:solidFill>
                  <a:srgbClr val="FFFF00"/>
                </a:solidFill>
                <a:latin typeface="Arial Black" pitchFamily="34" charset="0"/>
              </a:rPr>
              <a:t>DUP (0)  </a:t>
            </a:r>
            <a:r>
              <a:rPr lang="en-US" sz="2400" dirty="0" smtClean="0">
                <a:effectLst/>
                <a:latin typeface="Arial Black" pitchFamily="34" charset="0"/>
              </a:rPr>
              <a:t>; </a:t>
            </a:r>
            <a:r>
              <a:rPr lang="en-US" sz="2400" dirty="0" smtClean="0">
                <a:effectLst/>
                <a:latin typeface="Arial Black" pitchFamily="34" charset="0"/>
              </a:rPr>
              <a:t>10 </a:t>
            </a:r>
            <a:r>
              <a:rPr lang="en-US" sz="2400" dirty="0" smtClean="0">
                <a:effectLst/>
                <a:latin typeface="Arial Black" pitchFamily="34" charset="0"/>
              </a:rPr>
              <a:t>words, initialized as 0</a:t>
            </a:r>
          </a:p>
        </p:txBody>
      </p:sp>
      <p:sp>
        <p:nvSpPr>
          <p:cNvPr id="21508" name="Rectangle 4"/>
          <p:cNvSpPr>
            <a:spLocks noChangeArrowheads="1"/>
          </p:cNvSpPr>
          <p:nvPr/>
        </p:nvSpPr>
        <p:spPr bwMode="auto">
          <a:xfrm>
            <a:off x="519113" y="4076700"/>
            <a:ext cx="8734425" cy="2308324"/>
          </a:xfrm>
          <a:prstGeom prst="rect">
            <a:avLst/>
          </a:prstGeom>
          <a:noFill/>
          <a:ln w="9525">
            <a:noFill/>
            <a:miter lim="800000"/>
            <a:headEnd/>
            <a:tailEnd/>
          </a:ln>
        </p:spPr>
        <p:txBody>
          <a:bodyPr>
            <a:spAutoFit/>
          </a:bodyPr>
          <a:lstStyle/>
          <a:p>
            <a:r>
              <a:rPr lang="en-US" sz="2400" dirty="0">
                <a:solidFill>
                  <a:srgbClr val="FFFF00"/>
                </a:solidFill>
                <a:latin typeface="Arial Black" pitchFamily="34" charset="0"/>
              </a:rPr>
              <a:t>Table1  DW  10  DUP (?) </a:t>
            </a:r>
            <a:r>
              <a:rPr lang="en-US" sz="2400" dirty="0">
                <a:latin typeface="Arial Black" pitchFamily="34" charset="0"/>
              </a:rPr>
              <a:t>; 10 words, uninitialized</a:t>
            </a:r>
          </a:p>
          <a:p>
            <a:endParaRPr lang="en-US" sz="2400" dirty="0">
              <a:latin typeface="Arial Black" pitchFamily="34" charset="0"/>
            </a:endParaRPr>
          </a:p>
          <a:p>
            <a:r>
              <a:rPr lang="en-US" sz="2400" dirty="0">
                <a:solidFill>
                  <a:srgbClr val="FFFF00"/>
                </a:solidFill>
                <a:latin typeface="Arial Black" pitchFamily="34" charset="0"/>
              </a:rPr>
              <a:t>message  DB  3</a:t>
            </a:r>
            <a:r>
              <a:rPr lang="en-US" sz="2400" dirty="0" smtClean="0">
                <a:solidFill>
                  <a:srgbClr val="FFFF00"/>
                </a:solidFill>
                <a:latin typeface="Arial Black" pitchFamily="34" charset="0"/>
              </a:rPr>
              <a:t>  </a:t>
            </a:r>
            <a:r>
              <a:rPr lang="en-US" sz="2400" dirty="0">
                <a:solidFill>
                  <a:srgbClr val="FFFF00"/>
                </a:solidFill>
                <a:latin typeface="Arial Black" pitchFamily="34" charset="0"/>
              </a:rPr>
              <a:t>DUP (’Baby’) </a:t>
            </a:r>
            <a:r>
              <a:rPr lang="en-US" sz="2400" dirty="0">
                <a:latin typeface="Arial Black" pitchFamily="34" charset="0"/>
              </a:rPr>
              <a:t>; 12 bytes, </a:t>
            </a:r>
            <a:r>
              <a:rPr lang="en-US" sz="2400" dirty="0" smtClean="0">
                <a:latin typeface="Arial Black" pitchFamily="34" charset="0"/>
              </a:rPr>
              <a:t>initialized </a:t>
            </a:r>
            <a:r>
              <a:rPr lang="en-US" sz="2400" dirty="0">
                <a:latin typeface="Arial Black" pitchFamily="34" charset="0"/>
              </a:rPr>
              <a:t>; as </a:t>
            </a:r>
            <a:r>
              <a:rPr lang="en-US" sz="2400" dirty="0" err="1">
                <a:latin typeface="Arial Black" pitchFamily="34" charset="0"/>
              </a:rPr>
              <a:t>BabyBabyBaby</a:t>
            </a:r>
            <a:endParaRPr lang="en-US" sz="2400" dirty="0">
              <a:latin typeface="Arial Black" pitchFamily="34" charset="0"/>
            </a:endParaRPr>
          </a:p>
          <a:p>
            <a:r>
              <a:rPr lang="en-US" sz="2400" dirty="0">
                <a:solidFill>
                  <a:srgbClr val="FFFF00"/>
                </a:solidFill>
                <a:latin typeface="Arial Black" pitchFamily="34" charset="0"/>
              </a:rPr>
              <a:t>Name1  DB  30  DUP (’?’) </a:t>
            </a:r>
            <a:r>
              <a:rPr lang="en-US" sz="2400" dirty="0">
                <a:latin typeface="Arial Black" pitchFamily="34" charset="0"/>
              </a:rPr>
              <a:t>; 30 bytes, each</a:t>
            </a:r>
          </a:p>
          <a:p>
            <a:r>
              <a:rPr lang="en-US" sz="2400" dirty="0">
                <a:latin typeface="Arial Black" pitchFamily="34" charset="0"/>
              </a:rPr>
              <a:t>				     ; initialized to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498475" y="1625600"/>
            <a:ext cx="8569325" cy="4401205"/>
          </a:xfrm>
          <a:prstGeom prst="rect">
            <a:avLst/>
          </a:prstGeom>
          <a:noFill/>
          <a:ln w="9525">
            <a:noFill/>
            <a:miter lim="800000"/>
            <a:headEnd/>
            <a:tailEnd/>
          </a:ln>
        </p:spPr>
        <p:txBody>
          <a:bodyPr>
            <a:spAutoFit/>
          </a:bodyPr>
          <a:lstStyle/>
          <a:p>
            <a:r>
              <a:rPr lang="en-US" sz="2800" dirty="0"/>
              <a:t>Example</a:t>
            </a:r>
          </a:p>
          <a:p>
            <a:r>
              <a:rPr lang="en-US" sz="2800" dirty="0">
                <a:solidFill>
                  <a:srgbClr val="FFFF00"/>
                </a:solidFill>
              </a:rPr>
              <a:t>stars  DB  </a:t>
            </a:r>
            <a:r>
              <a:rPr lang="en-US" sz="2800" dirty="0" smtClean="0">
                <a:solidFill>
                  <a:srgbClr val="FFFF00"/>
                </a:solidFill>
              </a:rPr>
              <a:t>4  </a:t>
            </a:r>
            <a:r>
              <a:rPr lang="en-US" sz="2800" dirty="0">
                <a:solidFill>
                  <a:srgbClr val="FFFF00"/>
                </a:solidFill>
              </a:rPr>
              <a:t>DUP(3 DUP (’*’),2 DUP (’?’),5 DUP (’!’))</a:t>
            </a:r>
          </a:p>
          <a:p>
            <a:r>
              <a:rPr lang="en-US" sz="2800" dirty="0"/>
              <a:t>Reserves 40-bytes space and initializes it as</a:t>
            </a:r>
          </a:p>
          <a:p>
            <a:r>
              <a:rPr lang="en-US" sz="2800" dirty="0"/>
              <a:t>***??!!!!!***??!!!!!***??!!!!!***??!!!!!</a:t>
            </a:r>
          </a:p>
          <a:p>
            <a:endParaRPr lang="en-US" sz="2800" dirty="0"/>
          </a:p>
          <a:p>
            <a:r>
              <a:rPr lang="en-US" sz="2800" dirty="0">
                <a:solidFill>
                  <a:srgbClr val="FFFF00"/>
                </a:solidFill>
              </a:rPr>
              <a:t>matrix  DW  10 DUP (5 DUP (0))</a:t>
            </a:r>
          </a:p>
          <a:p>
            <a:r>
              <a:rPr lang="en-US" sz="2800" dirty="0"/>
              <a:t>defines a 10X5 matrix and initializes its elements to zero.</a:t>
            </a:r>
          </a:p>
          <a:p>
            <a:endParaRPr lang="en-US" sz="2800" dirty="0"/>
          </a:p>
          <a:p>
            <a:r>
              <a:rPr lang="en-US" sz="2800" dirty="0"/>
              <a:t>This declaration can also be done by</a:t>
            </a:r>
          </a:p>
          <a:p>
            <a:r>
              <a:rPr lang="en-US" sz="2800" dirty="0">
                <a:solidFill>
                  <a:srgbClr val="FFFF00"/>
                </a:solidFill>
              </a:rPr>
              <a:t>matrix  DW  50 DUP (0)</a:t>
            </a:r>
          </a:p>
        </p:txBody>
      </p:sp>
      <p:sp>
        <p:nvSpPr>
          <p:cNvPr id="48133" name="Rectangle 5"/>
          <p:cNvSpPr>
            <a:spLocks noChangeArrowheads="1"/>
          </p:cNvSpPr>
          <p:nvPr/>
        </p:nvSpPr>
        <p:spPr bwMode="auto">
          <a:xfrm>
            <a:off x="457200" y="-171450"/>
            <a:ext cx="8229600" cy="1143000"/>
          </a:xfrm>
          <a:prstGeom prst="rect">
            <a:avLst/>
          </a:prstGeom>
          <a:noFill/>
          <a:ln w="9525">
            <a:noFill/>
            <a:miter lim="800000"/>
            <a:headEnd/>
            <a:tailEnd/>
          </a:ln>
          <a:effectLst/>
        </p:spPr>
        <p:txBody>
          <a:bodyPr anchor="ctr"/>
          <a:lstStyle/>
          <a:p>
            <a:pPr algn="ctr">
              <a:defRPr/>
            </a:pPr>
            <a:r>
              <a:rPr lang="en-US" sz="4400" b="1">
                <a:solidFill>
                  <a:srgbClr val="FFFF00"/>
                </a:solidFill>
                <a:effectLst>
                  <a:outerShdw blurRad="38100" dist="38100" dir="2700000" algn="tl">
                    <a:srgbClr val="000000"/>
                  </a:outerShdw>
                </a:effectLst>
              </a:rPr>
              <a:t>DUP</a:t>
            </a:r>
          </a:p>
        </p:txBody>
      </p:sp>
      <p:sp>
        <p:nvSpPr>
          <p:cNvPr id="48134" name="Rectangle 6"/>
          <p:cNvSpPr>
            <a:spLocks noChangeArrowheads="1"/>
          </p:cNvSpPr>
          <p:nvPr/>
        </p:nvSpPr>
        <p:spPr bwMode="auto">
          <a:xfrm>
            <a:off x="127000" y="877888"/>
            <a:ext cx="8229600" cy="1008062"/>
          </a:xfrm>
          <a:prstGeom prst="rect">
            <a:avLst/>
          </a:prstGeom>
          <a:noFill/>
          <a:ln w="9525">
            <a:noFill/>
            <a:miter lim="800000"/>
            <a:headEnd/>
            <a:tailEnd/>
          </a:ln>
          <a:effectLst/>
        </p:spPr>
        <p:txBody>
          <a:bodyPr/>
          <a:lstStyle/>
          <a:p>
            <a:pPr marL="342900" indent="-342900">
              <a:spcBef>
                <a:spcPct val="20000"/>
              </a:spcBef>
              <a:buClr>
                <a:schemeClr val="hlink"/>
              </a:buClr>
              <a:buSzPct val="90000"/>
              <a:buFont typeface="Wingdings" pitchFamily="2" charset="2"/>
              <a:buBlip>
                <a:blip r:embed="rId2"/>
              </a:buBlip>
              <a:defRPr/>
            </a:pPr>
            <a:r>
              <a:rPr lang="en-US" sz="3200" b="1"/>
              <a:t>The DUP directive may also be nested</a:t>
            </a:r>
            <a:endParaRPr lang="en-US" sz="3200" b="1">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Microprocessor</a:t>
            </a:r>
            <a:br>
              <a:rPr lang="en-US" dirty="0" smtClean="0"/>
            </a:br>
            <a:endParaRPr lang="en-US" dirty="0"/>
          </a:p>
        </p:txBody>
      </p:sp>
      <p:sp>
        <p:nvSpPr>
          <p:cNvPr id="3" name="Content Placeholder 2"/>
          <p:cNvSpPr>
            <a:spLocks noGrp="1"/>
          </p:cNvSpPr>
          <p:nvPr>
            <p:ph idx="1"/>
          </p:nvPr>
        </p:nvSpPr>
        <p:spPr>
          <a:xfrm>
            <a:off x="762000" y="1600200"/>
            <a:ext cx="8258175" cy="4525963"/>
          </a:xfrm>
        </p:spPr>
        <p:txBody>
          <a:bodyPr/>
          <a:lstStyle/>
          <a:p>
            <a:endParaRPr lang="en-US" dirty="0" smtClean="0"/>
          </a:p>
          <a:p>
            <a:r>
              <a:rPr lang="en-US" dirty="0" smtClean="0"/>
              <a:t>Inside The Microprocessor</a:t>
            </a:r>
          </a:p>
          <a:p>
            <a:r>
              <a:rPr lang="en-US" dirty="0" smtClean="0"/>
              <a:t>Internally, the microprocessor is made up of 3 main units. The Arithmetic/Logic Unit (ALU) </a:t>
            </a:r>
          </a:p>
          <a:p>
            <a:r>
              <a:rPr lang="en-US" dirty="0" smtClean="0"/>
              <a:t>The Control Unit.</a:t>
            </a:r>
          </a:p>
          <a:p>
            <a:r>
              <a:rPr lang="en-US" dirty="0" smtClean="0"/>
              <a:t>An array of registers for holding data while it is being manipulated.</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prepared by GEETHA</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p:cNvPicPr>
            <a:picLocks noChangeAspect="1" noChangeArrowheads="1"/>
          </p:cNvPicPr>
          <p:nvPr/>
        </p:nvPicPr>
        <p:blipFill>
          <a:blip r:embed="rId2"/>
          <a:srcRect/>
          <a:stretch>
            <a:fillRect/>
          </a:stretch>
        </p:blipFill>
        <p:spPr bwMode="auto">
          <a:xfrm>
            <a:off x="179388" y="1020763"/>
            <a:ext cx="8856662" cy="5432425"/>
          </a:xfrm>
          <a:prstGeom prst="rect">
            <a:avLst/>
          </a:prstGeom>
          <a:noFill/>
          <a:ln w="9525">
            <a:noFill/>
            <a:miter lim="800000"/>
            <a:headEnd/>
            <a:tailEnd/>
          </a:ln>
        </p:spPr>
      </p:pic>
      <p:sp>
        <p:nvSpPr>
          <p:cNvPr id="49157" name="Rectangle 5"/>
          <p:cNvSpPr>
            <a:spLocks noChangeArrowheads="1"/>
          </p:cNvSpPr>
          <p:nvPr/>
        </p:nvSpPr>
        <p:spPr bwMode="auto">
          <a:xfrm>
            <a:off x="457200" y="44450"/>
            <a:ext cx="8229600" cy="1143000"/>
          </a:xfrm>
          <a:prstGeom prst="rect">
            <a:avLst/>
          </a:prstGeom>
          <a:noFill/>
          <a:ln w="9525">
            <a:noFill/>
            <a:miter lim="800000"/>
            <a:headEnd/>
            <a:tailEnd/>
          </a:ln>
          <a:effectLst/>
        </p:spPr>
        <p:txBody>
          <a:bodyPr anchor="ctr"/>
          <a:lstStyle/>
          <a:p>
            <a:pPr algn="ctr">
              <a:defRPr/>
            </a:pPr>
            <a:r>
              <a:rPr lang="en-US" sz="4400" b="1">
                <a:solidFill>
                  <a:srgbClr val="FFFF00"/>
                </a:solidFill>
                <a:effectLst>
                  <a:outerShdw blurRad="38100" dist="38100" dir="2700000" algn="tl">
                    <a:srgbClr val="000000"/>
                  </a:outerShdw>
                </a:effectLst>
              </a:rPr>
              <a:t>Word Storage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b="1" smtClean="0">
                <a:solidFill>
                  <a:srgbClr val="FFFF00"/>
                </a:solidFill>
              </a:rPr>
              <a:t>Named Constants</a:t>
            </a:r>
          </a:p>
        </p:txBody>
      </p:sp>
      <p:sp>
        <p:nvSpPr>
          <p:cNvPr id="20483" name="Rectangle 3"/>
          <p:cNvSpPr>
            <a:spLocks noGrp="1" noChangeArrowheads="1"/>
          </p:cNvSpPr>
          <p:nvPr>
            <p:ph type="body" idx="1"/>
          </p:nvPr>
        </p:nvSpPr>
        <p:spPr/>
        <p:txBody>
          <a:bodyPr/>
          <a:lstStyle/>
          <a:p>
            <a:pPr eaLnBrk="1" hangingPunct="1">
              <a:defRPr/>
            </a:pPr>
            <a:r>
              <a:rPr lang="en-US" sz="2800" smtClean="0"/>
              <a:t>Symbolic names associated with storage locations represent addresses</a:t>
            </a:r>
          </a:p>
          <a:p>
            <a:pPr eaLnBrk="1" hangingPunct="1">
              <a:defRPr/>
            </a:pPr>
            <a:r>
              <a:rPr lang="en-US" sz="2800" smtClean="0"/>
              <a:t>Named constants are symbols created to represent specific values determined by an expression</a:t>
            </a:r>
          </a:p>
          <a:p>
            <a:pPr eaLnBrk="1" hangingPunct="1">
              <a:defRPr/>
            </a:pPr>
            <a:r>
              <a:rPr lang="en-US" sz="2800" smtClean="0"/>
              <a:t>Named constants can be numeric or string</a:t>
            </a:r>
          </a:p>
          <a:p>
            <a:pPr eaLnBrk="1" hangingPunct="1">
              <a:defRPr/>
            </a:pPr>
            <a:r>
              <a:rPr lang="en-US" sz="2800" smtClean="0"/>
              <a:t>Some named constants can be redefined</a:t>
            </a:r>
          </a:p>
          <a:p>
            <a:pPr eaLnBrk="1" hangingPunct="1">
              <a:defRPr/>
            </a:pPr>
            <a:r>
              <a:rPr lang="en-US" sz="2800" smtClean="0"/>
              <a:t>No storage is allocated for these values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b="1" smtClean="0">
                <a:solidFill>
                  <a:srgbClr val="FFFF00"/>
                </a:solidFill>
              </a:rPr>
              <a:t>Equal Sign Directive</a:t>
            </a:r>
          </a:p>
        </p:txBody>
      </p:sp>
      <p:sp>
        <p:nvSpPr>
          <p:cNvPr id="22531" name="Rectangle 3"/>
          <p:cNvSpPr>
            <a:spLocks noGrp="1" noChangeArrowheads="1"/>
          </p:cNvSpPr>
          <p:nvPr>
            <p:ph type="body" idx="1"/>
          </p:nvPr>
        </p:nvSpPr>
        <p:spPr/>
        <p:txBody>
          <a:bodyPr/>
          <a:lstStyle/>
          <a:p>
            <a:pPr eaLnBrk="1" hangingPunct="1">
              <a:defRPr/>
            </a:pPr>
            <a:r>
              <a:rPr lang="en-US" smtClean="0"/>
              <a:t>name = expression</a:t>
            </a:r>
          </a:p>
          <a:p>
            <a:pPr lvl="1" eaLnBrk="1" hangingPunct="1">
              <a:defRPr/>
            </a:pPr>
            <a:r>
              <a:rPr lang="en-US" smtClean="0"/>
              <a:t>expression must be numeric</a:t>
            </a:r>
          </a:p>
          <a:p>
            <a:pPr lvl="1" eaLnBrk="1" hangingPunct="1">
              <a:defRPr/>
            </a:pPr>
            <a:r>
              <a:rPr lang="en-US" smtClean="0"/>
              <a:t>these symbols may be redefined at any time</a:t>
            </a:r>
          </a:p>
          <a:p>
            <a:pPr lvl="1" eaLnBrk="1" hangingPunct="1">
              <a:lnSpc>
                <a:spcPct val="90000"/>
              </a:lnSpc>
              <a:buFontTx/>
              <a:buNone/>
              <a:defRPr/>
            </a:pPr>
            <a:r>
              <a:rPr lang="en-US" b="1" smtClean="0">
                <a:latin typeface="Courier New" pitchFamily="49" charset="0"/>
              </a:rPr>
              <a:t>maxint = 7FFFh</a:t>
            </a:r>
          </a:p>
          <a:p>
            <a:pPr lvl="1" eaLnBrk="1" hangingPunct="1">
              <a:lnSpc>
                <a:spcPct val="90000"/>
              </a:lnSpc>
              <a:buFontTx/>
              <a:buNone/>
              <a:defRPr/>
            </a:pPr>
            <a:r>
              <a:rPr lang="en-US" b="1" smtClean="0">
                <a:latin typeface="Courier New" pitchFamily="49" charset="0"/>
              </a:rPr>
              <a:t>count = 1</a:t>
            </a:r>
          </a:p>
          <a:p>
            <a:pPr lvl="1" eaLnBrk="1" hangingPunct="1">
              <a:lnSpc>
                <a:spcPct val="90000"/>
              </a:lnSpc>
              <a:buFontTx/>
              <a:buNone/>
              <a:defRPr/>
            </a:pPr>
            <a:r>
              <a:rPr lang="en-US" b="1" smtClean="0">
                <a:latin typeface="Courier New" pitchFamily="49" charset="0"/>
              </a:rPr>
              <a:t>DW count</a:t>
            </a:r>
          </a:p>
          <a:p>
            <a:pPr lvl="1" eaLnBrk="1" hangingPunct="1">
              <a:lnSpc>
                <a:spcPct val="90000"/>
              </a:lnSpc>
              <a:buFontTx/>
              <a:buNone/>
              <a:defRPr/>
            </a:pPr>
            <a:r>
              <a:rPr lang="en-US" b="1" smtClean="0">
                <a:latin typeface="Courier New" pitchFamily="49" charset="0"/>
              </a:rPr>
              <a:t>count = count * 2</a:t>
            </a:r>
          </a:p>
          <a:p>
            <a:pPr lvl="1" eaLnBrk="1" hangingPunct="1">
              <a:lnSpc>
                <a:spcPct val="90000"/>
              </a:lnSpc>
              <a:buFontTx/>
              <a:buNone/>
              <a:defRPr/>
            </a:pPr>
            <a:r>
              <a:rPr lang="en-US" b="1" smtClean="0">
                <a:latin typeface="Courier New" pitchFamily="49" charset="0"/>
              </a:rPr>
              <a:t>DW count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b="1" smtClean="0">
                <a:solidFill>
                  <a:srgbClr val="FFFF00"/>
                </a:solidFill>
              </a:rPr>
              <a:t>EQU Directive</a:t>
            </a:r>
          </a:p>
        </p:txBody>
      </p:sp>
      <p:sp>
        <p:nvSpPr>
          <p:cNvPr id="24579" name="Rectangle 3"/>
          <p:cNvSpPr>
            <a:spLocks noGrp="1" noChangeArrowheads="1"/>
          </p:cNvSpPr>
          <p:nvPr>
            <p:ph type="body" idx="1"/>
          </p:nvPr>
        </p:nvSpPr>
        <p:spPr/>
        <p:txBody>
          <a:bodyPr/>
          <a:lstStyle/>
          <a:p>
            <a:pPr eaLnBrk="1" hangingPunct="1">
              <a:defRPr/>
            </a:pPr>
            <a:r>
              <a:rPr lang="en-US" smtClean="0"/>
              <a:t>name EQU expression</a:t>
            </a:r>
          </a:p>
          <a:p>
            <a:pPr lvl="1" eaLnBrk="1" hangingPunct="1">
              <a:defRPr/>
            </a:pPr>
            <a:r>
              <a:rPr lang="en-US" smtClean="0"/>
              <a:t>expression can be string or numeric</a:t>
            </a:r>
          </a:p>
          <a:p>
            <a:pPr lvl="1" eaLnBrk="1" hangingPunct="1">
              <a:defRPr/>
            </a:pPr>
            <a:r>
              <a:rPr lang="en-US" smtClean="0"/>
              <a:t>Use &lt; and &gt; to specify a string EQU</a:t>
            </a:r>
          </a:p>
          <a:p>
            <a:pPr lvl="1" eaLnBrk="1" hangingPunct="1">
              <a:defRPr/>
            </a:pPr>
            <a:r>
              <a:rPr lang="en-US" smtClean="0"/>
              <a:t>these symbols </a:t>
            </a:r>
            <a:r>
              <a:rPr lang="en-US" u="sng" smtClean="0"/>
              <a:t>cannot</a:t>
            </a:r>
            <a:r>
              <a:rPr lang="en-US" smtClean="0"/>
              <a:t> be redefined later in the program</a:t>
            </a:r>
          </a:p>
          <a:p>
            <a:pPr lvl="1" eaLnBrk="1" hangingPunct="1">
              <a:buFontTx/>
              <a:buNone/>
              <a:defRPr/>
            </a:pPr>
            <a:r>
              <a:rPr lang="en-US" b="1" smtClean="0">
                <a:latin typeface="Courier New" pitchFamily="49" charset="0"/>
              </a:rPr>
              <a:t>sample EQU 7Fh</a:t>
            </a:r>
          </a:p>
          <a:p>
            <a:pPr lvl="1" eaLnBrk="1" hangingPunct="1">
              <a:buFontTx/>
              <a:buNone/>
              <a:defRPr/>
            </a:pPr>
            <a:r>
              <a:rPr lang="en-US" b="1" smtClean="0">
                <a:latin typeface="Courier New" pitchFamily="49" charset="0"/>
              </a:rPr>
              <a:t>aString EQU &lt;1.234&gt;</a:t>
            </a:r>
          </a:p>
          <a:p>
            <a:pPr lvl="1" eaLnBrk="1" hangingPunct="1">
              <a:buFontTx/>
              <a:buNone/>
              <a:defRPr/>
            </a:pPr>
            <a:r>
              <a:rPr lang="en-US" b="1" smtClean="0">
                <a:latin typeface="Courier New" pitchFamily="49" charset="0"/>
              </a:rPr>
              <a:t>message EQU &lt;This is a message&gt;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b="1" smtClean="0">
                <a:solidFill>
                  <a:srgbClr val="FFFF00"/>
                </a:solidFill>
              </a:rPr>
              <a:t>Data Transfer Instructions</a:t>
            </a:r>
          </a:p>
        </p:txBody>
      </p:sp>
      <p:sp>
        <p:nvSpPr>
          <p:cNvPr id="26627" name="Rectangle 3"/>
          <p:cNvSpPr>
            <a:spLocks noGrp="1" noChangeArrowheads="1"/>
          </p:cNvSpPr>
          <p:nvPr>
            <p:ph type="body" sz="half" idx="1"/>
          </p:nvPr>
        </p:nvSpPr>
        <p:spPr>
          <a:xfrm>
            <a:off x="457200" y="1600200"/>
            <a:ext cx="4033838" cy="4530725"/>
          </a:xfrm>
        </p:spPr>
        <p:txBody>
          <a:bodyPr/>
          <a:lstStyle/>
          <a:p>
            <a:pPr eaLnBrk="1" hangingPunct="1">
              <a:defRPr/>
            </a:pPr>
            <a:r>
              <a:rPr lang="en-US" b="1" smtClean="0"/>
              <a:t>MOV </a:t>
            </a:r>
            <a:r>
              <a:rPr lang="en-US" b="1" i="1" smtClean="0"/>
              <a:t>target, source</a:t>
            </a:r>
            <a:endParaRPr lang="en-US" b="1" smtClean="0"/>
          </a:p>
          <a:p>
            <a:pPr lvl="1" eaLnBrk="1" hangingPunct="1">
              <a:defRPr/>
            </a:pPr>
            <a:r>
              <a:rPr lang="en-US" b="1" smtClean="0"/>
              <a:t>reg, reg</a:t>
            </a:r>
          </a:p>
          <a:p>
            <a:pPr lvl="1" eaLnBrk="1" hangingPunct="1">
              <a:defRPr/>
            </a:pPr>
            <a:r>
              <a:rPr lang="en-US" b="1" smtClean="0"/>
              <a:t>mem, reg</a:t>
            </a:r>
          </a:p>
          <a:p>
            <a:pPr lvl="1" eaLnBrk="1" hangingPunct="1">
              <a:defRPr/>
            </a:pPr>
            <a:r>
              <a:rPr lang="en-US" b="1" smtClean="0"/>
              <a:t>reg, mem</a:t>
            </a:r>
          </a:p>
          <a:p>
            <a:pPr lvl="1" eaLnBrk="1" hangingPunct="1">
              <a:defRPr/>
            </a:pPr>
            <a:r>
              <a:rPr lang="en-US" b="1" smtClean="0"/>
              <a:t>mem, immed</a:t>
            </a:r>
          </a:p>
          <a:p>
            <a:pPr lvl="1" eaLnBrk="1" hangingPunct="1">
              <a:defRPr/>
            </a:pPr>
            <a:r>
              <a:rPr lang="en-US" b="1" smtClean="0"/>
              <a:t>reg, immed</a:t>
            </a:r>
          </a:p>
          <a:p>
            <a:pPr eaLnBrk="1" hangingPunct="1">
              <a:defRPr/>
            </a:pPr>
            <a:r>
              <a:rPr lang="en-US" smtClean="0"/>
              <a:t>Sizes of both operands must be the same</a:t>
            </a:r>
          </a:p>
        </p:txBody>
      </p:sp>
      <p:sp>
        <p:nvSpPr>
          <p:cNvPr id="26628" name="Rectangle 4"/>
          <p:cNvSpPr>
            <a:spLocks noGrp="1" noChangeArrowheads="1"/>
          </p:cNvSpPr>
          <p:nvPr>
            <p:ph type="body" sz="half" idx="2"/>
          </p:nvPr>
        </p:nvSpPr>
        <p:spPr>
          <a:xfrm>
            <a:off x="4652963" y="1600200"/>
            <a:ext cx="4033837" cy="4530725"/>
          </a:xfrm>
        </p:spPr>
        <p:txBody>
          <a:bodyPr/>
          <a:lstStyle/>
          <a:p>
            <a:pPr eaLnBrk="1" hangingPunct="1">
              <a:defRPr/>
            </a:pPr>
            <a:r>
              <a:rPr lang="en-US" smtClean="0"/>
              <a:t>reg can be any non-segment register except IP cannot be the target register</a:t>
            </a:r>
          </a:p>
          <a:p>
            <a:pPr eaLnBrk="1" hangingPunct="1">
              <a:defRPr/>
            </a:pPr>
            <a:r>
              <a:rPr lang="en-US" smtClean="0"/>
              <a:t>MOV's between a segment register and memory or a 16-bit register are possible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b="1" smtClean="0">
                <a:solidFill>
                  <a:srgbClr val="FFFF00"/>
                </a:solidFill>
              </a:rPr>
              <a:t>Sample MOV Instructions</a:t>
            </a:r>
          </a:p>
        </p:txBody>
      </p:sp>
      <p:sp>
        <p:nvSpPr>
          <p:cNvPr id="28675" name="Rectangle 3"/>
          <p:cNvSpPr>
            <a:spLocks noGrp="1" noChangeArrowheads="1"/>
          </p:cNvSpPr>
          <p:nvPr>
            <p:ph type="body" sz="half" idx="1"/>
          </p:nvPr>
        </p:nvSpPr>
        <p:spPr>
          <a:xfrm>
            <a:off x="457200" y="1600200"/>
            <a:ext cx="4033838" cy="4530725"/>
          </a:xfrm>
        </p:spPr>
        <p:txBody>
          <a:bodyPr/>
          <a:lstStyle/>
          <a:p>
            <a:pPr eaLnBrk="1" hangingPunct="1">
              <a:buFont typeface="Wingdings" pitchFamily="2" charset="2"/>
              <a:buNone/>
              <a:defRPr/>
            </a:pPr>
            <a:r>
              <a:rPr lang="en-US" sz="2400" b="1" smtClean="0">
                <a:latin typeface="Courier New" pitchFamily="49" charset="0"/>
              </a:rPr>
              <a:t>b db 4Fh</a:t>
            </a:r>
          </a:p>
          <a:p>
            <a:pPr eaLnBrk="1" hangingPunct="1">
              <a:buFont typeface="Wingdings" pitchFamily="2" charset="2"/>
              <a:buNone/>
              <a:defRPr/>
            </a:pPr>
            <a:r>
              <a:rPr lang="en-US" sz="2400" b="1" smtClean="0">
                <a:latin typeface="Courier New" pitchFamily="49" charset="0"/>
              </a:rPr>
              <a:t>w dw 2048</a:t>
            </a:r>
          </a:p>
          <a:p>
            <a:pPr eaLnBrk="1" hangingPunct="1">
              <a:buFont typeface="Wingdings" pitchFamily="2" charset="2"/>
              <a:buNone/>
              <a:defRPr/>
            </a:pPr>
            <a:endParaRPr lang="en-US" sz="2400" b="1" smtClean="0">
              <a:latin typeface="Courier New" pitchFamily="49" charset="0"/>
            </a:endParaRPr>
          </a:p>
          <a:p>
            <a:pPr eaLnBrk="1" hangingPunct="1">
              <a:buFont typeface="Wingdings" pitchFamily="2" charset="2"/>
              <a:buNone/>
              <a:defRPr/>
            </a:pPr>
            <a:r>
              <a:rPr lang="en-US" sz="2400" b="1" smtClean="0">
                <a:latin typeface="Courier New" pitchFamily="49" charset="0"/>
              </a:rPr>
              <a:t>mov bl,dh</a:t>
            </a:r>
          </a:p>
          <a:p>
            <a:pPr eaLnBrk="1" hangingPunct="1">
              <a:buFont typeface="Wingdings" pitchFamily="2" charset="2"/>
              <a:buNone/>
              <a:defRPr/>
            </a:pPr>
            <a:r>
              <a:rPr lang="en-US" sz="2400" b="1" smtClean="0">
                <a:latin typeface="Courier New" pitchFamily="49" charset="0"/>
              </a:rPr>
              <a:t>mov ax,w</a:t>
            </a:r>
          </a:p>
          <a:p>
            <a:pPr eaLnBrk="1" hangingPunct="1">
              <a:buFont typeface="Wingdings" pitchFamily="2" charset="2"/>
              <a:buNone/>
              <a:defRPr/>
            </a:pPr>
            <a:r>
              <a:rPr lang="en-US" sz="2400" b="1" smtClean="0">
                <a:latin typeface="Courier New" pitchFamily="49" charset="0"/>
              </a:rPr>
              <a:t>mov ch,b</a:t>
            </a:r>
          </a:p>
          <a:p>
            <a:pPr eaLnBrk="1" hangingPunct="1">
              <a:buFont typeface="Wingdings" pitchFamily="2" charset="2"/>
              <a:buNone/>
              <a:defRPr/>
            </a:pPr>
            <a:r>
              <a:rPr lang="en-US" sz="2400" b="1" smtClean="0">
                <a:latin typeface="Courier New" pitchFamily="49" charset="0"/>
              </a:rPr>
              <a:t>mov al,255</a:t>
            </a:r>
          </a:p>
          <a:p>
            <a:pPr eaLnBrk="1" hangingPunct="1">
              <a:buFont typeface="Wingdings" pitchFamily="2" charset="2"/>
              <a:buNone/>
              <a:defRPr/>
            </a:pPr>
            <a:r>
              <a:rPr lang="en-US" sz="2400" b="1" smtClean="0">
                <a:latin typeface="Courier New" pitchFamily="49" charset="0"/>
              </a:rPr>
              <a:t>mov w,-100</a:t>
            </a:r>
          </a:p>
          <a:p>
            <a:pPr eaLnBrk="1" hangingPunct="1">
              <a:buFont typeface="Wingdings" pitchFamily="2" charset="2"/>
              <a:buNone/>
              <a:defRPr/>
            </a:pPr>
            <a:r>
              <a:rPr lang="en-US" sz="2400" b="1" smtClean="0">
                <a:latin typeface="Courier New" pitchFamily="49" charset="0"/>
              </a:rPr>
              <a:t>mov b,0</a:t>
            </a:r>
          </a:p>
        </p:txBody>
      </p:sp>
      <p:sp>
        <p:nvSpPr>
          <p:cNvPr id="28676" name="Rectangle 4"/>
          <p:cNvSpPr>
            <a:spLocks noGrp="1" noChangeArrowheads="1"/>
          </p:cNvSpPr>
          <p:nvPr>
            <p:ph type="body" sz="half" idx="2"/>
          </p:nvPr>
        </p:nvSpPr>
        <p:spPr>
          <a:xfrm>
            <a:off x="2878138" y="1600200"/>
            <a:ext cx="5808662" cy="4530725"/>
          </a:xfrm>
        </p:spPr>
        <p:txBody>
          <a:bodyPr/>
          <a:lstStyle/>
          <a:p>
            <a:pPr eaLnBrk="1" hangingPunct="1">
              <a:defRPr/>
            </a:pPr>
            <a:r>
              <a:rPr lang="en-US" dirty="0" smtClean="0"/>
              <a:t>When a variable is created with a define directive, it is assigned a default size attribute (byte, word, etc</a:t>
            </a:r>
            <a:r>
              <a:rPr lang="en-US" dirty="0" smtClean="0"/>
              <a:t>)</a:t>
            </a:r>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b="1" smtClean="0">
                <a:solidFill>
                  <a:srgbClr val="FFFF00"/>
                </a:solidFill>
              </a:rPr>
              <a:t>Program Segment Structure</a:t>
            </a:r>
          </a:p>
        </p:txBody>
      </p:sp>
      <p:sp>
        <p:nvSpPr>
          <p:cNvPr id="36867" name="Rectangle 3"/>
          <p:cNvSpPr>
            <a:spLocks noGrp="1" noChangeArrowheads="1"/>
          </p:cNvSpPr>
          <p:nvPr>
            <p:ph type="body" sz="half" idx="1"/>
          </p:nvPr>
        </p:nvSpPr>
        <p:spPr>
          <a:xfrm>
            <a:off x="457200" y="1600200"/>
            <a:ext cx="4033838" cy="4530725"/>
          </a:xfrm>
        </p:spPr>
        <p:txBody>
          <a:bodyPr/>
          <a:lstStyle/>
          <a:p>
            <a:pPr eaLnBrk="1" hangingPunct="1">
              <a:defRPr/>
            </a:pPr>
            <a:r>
              <a:rPr lang="en-US" smtClean="0"/>
              <a:t>Data Segments</a:t>
            </a:r>
          </a:p>
          <a:p>
            <a:pPr lvl="1" eaLnBrk="1" hangingPunct="1">
              <a:defRPr/>
            </a:pPr>
            <a:r>
              <a:rPr lang="en-US" smtClean="0"/>
              <a:t>Storage for variables</a:t>
            </a:r>
          </a:p>
          <a:p>
            <a:pPr lvl="1" eaLnBrk="1" hangingPunct="1">
              <a:defRPr/>
            </a:pPr>
            <a:r>
              <a:rPr lang="en-US" smtClean="0"/>
              <a:t>Variable addresses are computed as offsets from start of this segment</a:t>
            </a:r>
          </a:p>
          <a:p>
            <a:pPr eaLnBrk="1" hangingPunct="1">
              <a:defRPr/>
            </a:pPr>
            <a:r>
              <a:rPr lang="en-US" smtClean="0"/>
              <a:t>Code Segment</a:t>
            </a:r>
          </a:p>
          <a:p>
            <a:pPr lvl="1" eaLnBrk="1" hangingPunct="1">
              <a:defRPr/>
            </a:pPr>
            <a:r>
              <a:rPr lang="en-US" smtClean="0"/>
              <a:t>contains executable instructions </a:t>
            </a:r>
          </a:p>
        </p:txBody>
      </p:sp>
      <p:sp>
        <p:nvSpPr>
          <p:cNvPr id="36868" name="Rectangle 4"/>
          <p:cNvSpPr>
            <a:spLocks noGrp="1" noChangeArrowheads="1"/>
          </p:cNvSpPr>
          <p:nvPr>
            <p:ph type="body" sz="half" idx="2"/>
          </p:nvPr>
        </p:nvSpPr>
        <p:spPr>
          <a:xfrm>
            <a:off x="4652963" y="1600200"/>
            <a:ext cx="4033837" cy="4530725"/>
          </a:xfrm>
        </p:spPr>
        <p:txBody>
          <a:bodyPr/>
          <a:lstStyle/>
          <a:p>
            <a:pPr eaLnBrk="1" hangingPunct="1">
              <a:defRPr/>
            </a:pPr>
            <a:r>
              <a:rPr lang="en-US" smtClean="0"/>
              <a:t>Stack Segment</a:t>
            </a:r>
          </a:p>
          <a:p>
            <a:pPr lvl="1" eaLnBrk="1" hangingPunct="1">
              <a:defRPr/>
            </a:pPr>
            <a:r>
              <a:rPr lang="en-US" smtClean="0"/>
              <a:t>used to set aside storage for the stack</a:t>
            </a:r>
          </a:p>
          <a:p>
            <a:pPr lvl="1" eaLnBrk="1" hangingPunct="1">
              <a:defRPr/>
            </a:pPr>
            <a:r>
              <a:rPr lang="en-US" smtClean="0"/>
              <a:t>Stack addresses are computed as offsets into this segment</a:t>
            </a:r>
          </a:p>
          <a:p>
            <a:pPr eaLnBrk="1" hangingPunct="1">
              <a:defRPr/>
            </a:pPr>
            <a:r>
              <a:rPr lang="en-US" smtClean="0"/>
              <a:t>Segment directives</a:t>
            </a:r>
          </a:p>
          <a:p>
            <a:pPr lvl="1" eaLnBrk="1" hangingPunct="1">
              <a:buFontTx/>
              <a:buNone/>
              <a:defRPr/>
            </a:pPr>
            <a:r>
              <a:rPr lang="en-US" sz="2000" b="1" smtClean="0">
                <a:latin typeface="Courier New" pitchFamily="49" charset="0"/>
              </a:rPr>
              <a:t>.data</a:t>
            </a:r>
          </a:p>
          <a:p>
            <a:pPr lvl="1" eaLnBrk="1" hangingPunct="1">
              <a:buFontTx/>
              <a:buNone/>
              <a:defRPr/>
            </a:pPr>
            <a:r>
              <a:rPr lang="en-US" sz="2000" b="1" smtClean="0">
                <a:latin typeface="Courier New" pitchFamily="49" charset="0"/>
              </a:rPr>
              <a:t>.code</a:t>
            </a:r>
          </a:p>
          <a:p>
            <a:pPr lvl="1" eaLnBrk="1" hangingPunct="1">
              <a:buFontTx/>
              <a:buNone/>
              <a:defRPr/>
            </a:pPr>
            <a:r>
              <a:rPr lang="en-US" sz="2000" b="1" smtClean="0">
                <a:latin typeface="Courier New" pitchFamily="49" charset="0"/>
              </a:rPr>
              <a:t>.stack </a:t>
            </a:r>
            <a:r>
              <a:rPr lang="en-US" sz="2000" b="1" i="1" smtClean="0">
                <a:latin typeface="Courier New" pitchFamily="49" charset="0"/>
              </a:rPr>
              <a:t>size</a:t>
            </a:r>
            <a:endParaRPr lang="en-US" sz="2000" b="1" smtClean="0">
              <a:latin typeface="Courier New"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b="1" smtClean="0">
                <a:solidFill>
                  <a:srgbClr val="FFFF00"/>
                </a:solidFill>
              </a:rPr>
              <a:t>Program Skeleton</a:t>
            </a:r>
          </a:p>
        </p:txBody>
      </p:sp>
      <p:sp>
        <p:nvSpPr>
          <p:cNvPr id="40963" name="Rectangle 3"/>
          <p:cNvSpPr>
            <a:spLocks noGrp="1" noChangeArrowheads="1"/>
          </p:cNvSpPr>
          <p:nvPr>
            <p:ph type="body" sz="half" idx="1"/>
          </p:nvPr>
        </p:nvSpPr>
        <p:spPr>
          <a:xfrm>
            <a:off x="457200" y="1600200"/>
            <a:ext cx="4033838" cy="4530725"/>
          </a:xfrm>
        </p:spPr>
        <p:txBody>
          <a:bodyPr/>
          <a:lstStyle/>
          <a:p>
            <a:pPr eaLnBrk="1" hangingPunct="1">
              <a:lnSpc>
                <a:spcPct val="80000"/>
              </a:lnSpc>
              <a:buFont typeface="Wingdings" pitchFamily="2" charset="2"/>
              <a:buNone/>
              <a:defRPr/>
            </a:pPr>
            <a:r>
              <a:rPr lang="en-US" b="1" dirty="0" smtClean="0">
                <a:latin typeface="Courier New" pitchFamily="49" charset="0"/>
              </a:rPr>
              <a:t>.model small</a:t>
            </a:r>
          </a:p>
          <a:p>
            <a:pPr eaLnBrk="1" hangingPunct="1">
              <a:lnSpc>
                <a:spcPct val="80000"/>
              </a:lnSpc>
              <a:buFont typeface="Wingdings" pitchFamily="2" charset="2"/>
              <a:buNone/>
              <a:defRPr/>
            </a:pPr>
            <a:r>
              <a:rPr lang="en-US" b="1" dirty="0" smtClean="0">
                <a:latin typeface="Courier New" pitchFamily="49" charset="0"/>
              </a:rPr>
              <a:t>.stack 100H</a:t>
            </a:r>
          </a:p>
          <a:p>
            <a:pPr eaLnBrk="1" hangingPunct="1">
              <a:lnSpc>
                <a:spcPct val="80000"/>
              </a:lnSpc>
              <a:buFont typeface="Wingdings" pitchFamily="2" charset="2"/>
              <a:buNone/>
              <a:defRPr/>
            </a:pPr>
            <a:r>
              <a:rPr lang="en-US" b="1" dirty="0" smtClean="0">
                <a:latin typeface="Courier New" pitchFamily="49" charset="0"/>
              </a:rPr>
              <a:t>.data</a:t>
            </a:r>
          </a:p>
          <a:p>
            <a:pPr eaLnBrk="1" hangingPunct="1">
              <a:lnSpc>
                <a:spcPct val="80000"/>
              </a:lnSpc>
              <a:buFont typeface="Wingdings" pitchFamily="2" charset="2"/>
              <a:buNone/>
              <a:defRPr/>
            </a:pPr>
            <a:r>
              <a:rPr lang="en-US" b="1" dirty="0" smtClean="0">
                <a:latin typeface="Courier New" pitchFamily="49" charset="0"/>
              </a:rPr>
              <a:t>  ;declarations</a:t>
            </a:r>
          </a:p>
          <a:p>
            <a:pPr eaLnBrk="1" hangingPunct="1">
              <a:lnSpc>
                <a:spcPct val="80000"/>
              </a:lnSpc>
              <a:buFont typeface="Wingdings" pitchFamily="2" charset="2"/>
              <a:buNone/>
              <a:defRPr/>
            </a:pPr>
            <a:r>
              <a:rPr lang="en-US" b="1" dirty="0" smtClean="0">
                <a:latin typeface="Courier New" pitchFamily="49" charset="0"/>
              </a:rPr>
              <a:t>.code</a:t>
            </a:r>
          </a:p>
          <a:p>
            <a:pPr eaLnBrk="1" hangingPunct="1">
              <a:lnSpc>
                <a:spcPct val="80000"/>
              </a:lnSpc>
              <a:buFont typeface="Wingdings" pitchFamily="2" charset="2"/>
              <a:buNone/>
              <a:defRPr/>
            </a:pPr>
            <a:r>
              <a:rPr lang="en-US" b="1" dirty="0" smtClean="0">
                <a:latin typeface="Courier New" pitchFamily="49" charset="0"/>
              </a:rPr>
              <a:t>main proc</a:t>
            </a:r>
          </a:p>
          <a:p>
            <a:pPr eaLnBrk="1" hangingPunct="1">
              <a:lnSpc>
                <a:spcPct val="80000"/>
              </a:lnSpc>
              <a:buFont typeface="Wingdings" pitchFamily="2" charset="2"/>
              <a:buNone/>
              <a:defRPr/>
            </a:pPr>
            <a:r>
              <a:rPr lang="en-US" b="1" dirty="0" smtClean="0">
                <a:latin typeface="Courier New" pitchFamily="49" charset="0"/>
              </a:rPr>
              <a:t>  ;code</a:t>
            </a:r>
          </a:p>
          <a:p>
            <a:pPr eaLnBrk="1" hangingPunct="1">
              <a:lnSpc>
                <a:spcPct val="80000"/>
              </a:lnSpc>
              <a:buFont typeface="Wingdings" pitchFamily="2" charset="2"/>
              <a:buNone/>
              <a:defRPr/>
            </a:pPr>
            <a:r>
              <a:rPr lang="en-US" b="1" dirty="0" smtClean="0">
                <a:latin typeface="Courier New" pitchFamily="49" charset="0"/>
              </a:rPr>
              <a:t>main </a:t>
            </a:r>
            <a:r>
              <a:rPr lang="en-US" b="1" dirty="0" err="1" smtClean="0">
                <a:latin typeface="Courier New" pitchFamily="49" charset="0"/>
              </a:rPr>
              <a:t>endp</a:t>
            </a:r>
            <a:endParaRPr lang="en-US" b="1" dirty="0" smtClean="0">
              <a:latin typeface="Courier New" pitchFamily="49" charset="0"/>
            </a:endParaRPr>
          </a:p>
          <a:p>
            <a:pPr eaLnBrk="1" hangingPunct="1">
              <a:lnSpc>
                <a:spcPct val="80000"/>
              </a:lnSpc>
              <a:buFont typeface="Wingdings" pitchFamily="2" charset="2"/>
              <a:buNone/>
              <a:defRPr/>
            </a:pPr>
            <a:r>
              <a:rPr lang="en-US" b="1" dirty="0" smtClean="0">
                <a:latin typeface="Courier New" pitchFamily="49" charset="0"/>
              </a:rPr>
              <a:t>  ;other </a:t>
            </a:r>
            <a:r>
              <a:rPr lang="en-US" b="1" dirty="0" err="1" smtClean="0">
                <a:latin typeface="Courier New" pitchFamily="49" charset="0"/>
              </a:rPr>
              <a:t>procs</a:t>
            </a:r>
            <a:endParaRPr lang="en-US" b="1" dirty="0" smtClean="0">
              <a:latin typeface="Courier New" pitchFamily="49" charset="0"/>
            </a:endParaRPr>
          </a:p>
          <a:p>
            <a:pPr eaLnBrk="1" hangingPunct="1">
              <a:lnSpc>
                <a:spcPct val="80000"/>
              </a:lnSpc>
              <a:buFont typeface="Wingdings" pitchFamily="2" charset="2"/>
              <a:buNone/>
              <a:defRPr/>
            </a:pPr>
            <a:r>
              <a:rPr lang="en-US" b="1" dirty="0" smtClean="0">
                <a:latin typeface="Courier New" pitchFamily="49" charset="0"/>
              </a:rPr>
              <a:t>end main</a:t>
            </a:r>
          </a:p>
        </p:txBody>
      </p:sp>
      <p:sp>
        <p:nvSpPr>
          <p:cNvPr id="40964" name="Rectangle 4"/>
          <p:cNvSpPr>
            <a:spLocks noGrp="1" noChangeArrowheads="1"/>
          </p:cNvSpPr>
          <p:nvPr>
            <p:ph type="body" sz="half" idx="2"/>
          </p:nvPr>
        </p:nvSpPr>
        <p:spPr>
          <a:xfrm>
            <a:off x="4249738" y="1600200"/>
            <a:ext cx="4437062" cy="4530725"/>
          </a:xfrm>
        </p:spPr>
        <p:txBody>
          <a:bodyPr/>
          <a:lstStyle/>
          <a:p>
            <a:pPr eaLnBrk="1" hangingPunct="1">
              <a:lnSpc>
                <a:spcPct val="90000"/>
              </a:lnSpc>
              <a:defRPr/>
            </a:pPr>
            <a:r>
              <a:rPr lang="en-US" dirty="0" smtClean="0"/>
              <a:t>Select a memory model</a:t>
            </a:r>
          </a:p>
          <a:p>
            <a:pPr eaLnBrk="1" hangingPunct="1">
              <a:lnSpc>
                <a:spcPct val="90000"/>
              </a:lnSpc>
              <a:defRPr/>
            </a:pPr>
            <a:r>
              <a:rPr lang="en-US" dirty="0" smtClean="0"/>
              <a:t>Define the stack size</a:t>
            </a:r>
          </a:p>
          <a:p>
            <a:pPr eaLnBrk="1" hangingPunct="1">
              <a:lnSpc>
                <a:spcPct val="90000"/>
              </a:lnSpc>
              <a:defRPr/>
            </a:pPr>
            <a:r>
              <a:rPr lang="en-US" dirty="0" smtClean="0"/>
              <a:t>Declare variables</a:t>
            </a:r>
          </a:p>
          <a:p>
            <a:pPr eaLnBrk="1" hangingPunct="1">
              <a:lnSpc>
                <a:spcPct val="90000"/>
              </a:lnSpc>
              <a:buFont typeface="Wingdings" pitchFamily="2" charset="2"/>
              <a:buNone/>
              <a:defRPr/>
            </a:pPr>
            <a:endParaRPr lang="en-US" dirty="0" smtClean="0"/>
          </a:p>
          <a:p>
            <a:pPr eaLnBrk="1" hangingPunct="1">
              <a:lnSpc>
                <a:spcPct val="90000"/>
              </a:lnSpc>
              <a:defRPr/>
            </a:pPr>
            <a:r>
              <a:rPr lang="en-US" dirty="0" smtClean="0"/>
              <a:t>Write code</a:t>
            </a:r>
          </a:p>
          <a:p>
            <a:pPr lvl="1" eaLnBrk="1" hangingPunct="1">
              <a:lnSpc>
                <a:spcPct val="90000"/>
              </a:lnSpc>
              <a:defRPr/>
            </a:pPr>
            <a:r>
              <a:rPr lang="en-US" dirty="0" smtClean="0"/>
              <a:t>organize into procedures</a:t>
            </a:r>
          </a:p>
          <a:p>
            <a:pPr eaLnBrk="1" hangingPunct="1">
              <a:lnSpc>
                <a:spcPct val="90000"/>
              </a:lnSpc>
              <a:defRPr/>
            </a:pPr>
            <a:r>
              <a:rPr lang="en-US" dirty="0" smtClean="0"/>
              <a:t>Mark the end of the source file</a:t>
            </a:r>
          </a:p>
          <a:p>
            <a:pPr lvl="1" eaLnBrk="1" hangingPunct="1">
              <a:lnSpc>
                <a:spcPct val="90000"/>
              </a:lnSpc>
              <a:defRPr/>
            </a:pPr>
            <a:r>
              <a:rPr lang="en-US" dirty="0" smtClean="0"/>
              <a:t>optionally, define the entry point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214313" y="642938"/>
            <a:ext cx="8643937" cy="6002337"/>
          </a:xfrm>
          <a:prstGeom prst="rect">
            <a:avLst/>
          </a:prstGeom>
          <a:noFill/>
          <a:ln w="9525">
            <a:noFill/>
            <a:miter lim="800000"/>
            <a:headEnd/>
            <a:tailEnd/>
          </a:ln>
        </p:spPr>
        <p:txBody>
          <a:bodyPr anchor="ctr">
            <a:spAutoFit/>
          </a:bodyPr>
          <a:lstStyle/>
          <a:p>
            <a:r>
              <a:rPr lang="en-US" sz="2400">
                <a:latin typeface="Times New Roman" pitchFamily="18" charset="0"/>
                <a:cs typeface="Times New Roman" pitchFamily="18" charset="0"/>
              </a:rPr>
              <a:t>DATA SEGMENT                     ; Data Segment</a:t>
            </a:r>
            <a:endParaRPr lang="en-US" sz="1400"/>
          </a:p>
          <a:p>
            <a:pPr eaLnBrk="0" hangingPunct="0"/>
            <a:r>
              <a:rPr lang="en-US" sz="2400">
                <a:latin typeface="Times New Roman" pitchFamily="18" charset="0"/>
                <a:cs typeface="Times New Roman" pitchFamily="18" charset="0"/>
              </a:rPr>
              <a:t>N1 DB 12H</a:t>
            </a:r>
            <a:endParaRPr lang="en-US" sz="1400"/>
          </a:p>
          <a:p>
            <a:pPr eaLnBrk="0" hangingPunct="0"/>
            <a:r>
              <a:rPr lang="en-US" sz="2400">
                <a:latin typeface="Times New Roman" pitchFamily="18" charset="0"/>
                <a:cs typeface="Times New Roman" pitchFamily="18" charset="0"/>
              </a:rPr>
              <a:t>N2 DB 21H</a:t>
            </a:r>
            <a:endParaRPr lang="en-US" sz="1400"/>
          </a:p>
          <a:p>
            <a:pPr eaLnBrk="0" hangingPunct="0"/>
            <a:r>
              <a:rPr lang="en-US" sz="2400">
                <a:latin typeface="Times New Roman" pitchFamily="18" charset="0"/>
                <a:cs typeface="Times New Roman" pitchFamily="18" charset="0"/>
              </a:rPr>
              <a:t>RES DB ?</a:t>
            </a:r>
            <a:endParaRPr lang="en-US" sz="1400"/>
          </a:p>
          <a:p>
            <a:pPr eaLnBrk="0" hangingPunct="0"/>
            <a:r>
              <a:rPr lang="en-US" sz="2400">
                <a:latin typeface="Times New Roman" pitchFamily="18" charset="0"/>
                <a:cs typeface="Times New Roman" pitchFamily="18" charset="0"/>
              </a:rPr>
              <a:t>DATA ENDS</a:t>
            </a:r>
            <a:endParaRPr lang="en-US" sz="1400"/>
          </a:p>
          <a:p>
            <a:pPr eaLnBrk="0" hangingPunct="0"/>
            <a:r>
              <a:rPr lang="en-US" sz="2400">
                <a:latin typeface="Times New Roman" pitchFamily="18" charset="0"/>
                <a:cs typeface="Times New Roman" pitchFamily="18" charset="0"/>
              </a:rPr>
              <a:t>CODE SEGMENT                         ; Code segment</a:t>
            </a:r>
            <a:endParaRPr lang="en-US" sz="1400"/>
          </a:p>
          <a:p>
            <a:pPr eaLnBrk="0" hangingPunct="0"/>
            <a:r>
              <a:rPr lang="en-US" sz="2400">
                <a:latin typeface="Times New Roman" pitchFamily="18" charset="0"/>
                <a:cs typeface="Times New Roman" pitchFamily="18" charset="0"/>
              </a:rPr>
              <a:t>ASSUME CS: CODE, DS: DATA</a:t>
            </a:r>
            <a:endParaRPr lang="en-US" sz="1400"/>
          </a:p>
          <a:p>
            <a:pPr eaLnBrk="0" hangingPunct="0"/>
            <a:r>
              <a:rPr lang="en-US" sz="2400">
                <a:latin typeface="Times New Roman" pitchFamily="18" charset="0"/>
                <a:cs typeface="Times New Roman" pitchFamily="18" charset="0"/>
              </a:rPr>
              <a:t>START: MOV AX, DATA</a:t>
            </a:r>
            <a:endParaRPr lang="en-US" sz="1400"/>
          </a:p>
          <a:p>
            <a:pPr eaLnBrk="0" hangingPunct="0"/>
            <a:r>
              <a:rPr lang="en-US" sz="2400">
                <a:latin typeface="Times New Roman" pitchFamily="18" charset="0"/>
                <a:cs typeface="Times New Roman" pitchFamily="18" charset="0"/>
              </a:rPr>
              <a:t>MOV DS, AX</a:t>
            </a:r>
            <a:endParaRPr lang="en-US" sz="1400"/>
          </a:p>
          <a:p>
            <a:pPr eaLnBrk="0" hangingPunct="0"/>
            <a:r>
              <a:rPr lang="en-US" sz="2400">
                <a:latin typeface="Times New Roman" pitchFamily="18" charset="0"/>
                <a:cs typeface="Times New Roman" pitchFamily="18" charset="0"/>
              </a:rPr>
              <a:t>MOV AL, N1</a:t>
            </a:r>
            <a:endParaRPr lang="en-US" sz="1400"/>
          </a:p>
          <a:p>
            <a:pPr eaLnBrk="0" hangingPunct="0"/>
            <a:r>
              <a:rPr lang="en-US" sz="2400">
                <a:latin typeface="Times New Roman" pitchFamily="18" charset="0"/>
                <a:cs typeface="Times New Roman" pitchFamily="18" charset="0"/>
              </a:rPr>
              <a:t>MOV BL, N2</a:t>
            </a:r>
            <a:endParaRPr lang="en-US" sz="1400"/>
          </a:p>
          <a:p>
            <a:pPr eaLnBrk="0" hangingPunct="0"/>
            <a:r>
              <a:rPr lang="en-US" sz="2400">
                <a:latin typeface="Times New Roman" pitchFamily="18" charset="0"/>
                <a:cs typeface="Times New Roman" pitchFamily="18" charset="0"/>
              </a:rPr>
              <a:t>ADD AL, BL</a:t>
            </a:r>
            <a:endParaRPr lang="en-US" sz="1400"/>
          </a:p>
          <a:p>
            <a:pPr eaLnBrk="0" hangingPunct="0"/>
            <a:r>
              <a:rPr lang="en-US" sz="2400">
                <a:latin typeface="Times New Roman" pitchFamily="18" charset="0"/>
                <a:cs typeface="Times New Roman" pitchFamily="18" charset="0"/>
              </a:rPr>
              <a:t>MOV RES, AL</a:t>
            </a:r>
            <a:endParaRPr lang="en-US" sz="1400"/>
          </a:p>
          <a:p>
            <a:pPr eaLnBrk="0" hangingPunct="0"/>
            <a:r>
              <a:rPr lang="en-US" sz="2400">
                <a:latin typeface="Times New Roman" pitchFamily="18" charset="0"/>
                <a:cs typeface="Times New Roman" pitchFamily="18" charset="0"/>
              </a:rPr>
              <a:t>INT 21H</a:t>
            </a:r>
            <a:endParaRPr lang="en-US" sz="1400"/>
          </a:p>
          <a:p>
            <a:pPr eaLnBrk="0" hangingPunct="0"/>
            <a:r>
              <a:rPr lang="en-US" sz="2400">
                <a:latin typeface="Times New Roman" pitchFamily="18" charset="0"/>
                <a:cs typeface="Times New Roman" pitchFamily="18" charset="0"/>
              </a:rPr>
              <a:t>CODE ENDS</a:t>
            </a:r>
            <a:endParaRPr lang="en-US" sz="1400"/>
          </a:p>
          <a:p>
            <a:pPr eaLnBrk="0" hangingPunct="0"/>
            <a:r>
              <a:rPr lang="en-US" sz="2400">
                <a:latin typeface="Times New Roman" pitchFamily="18" charset="0"/>
                <a:cs typeface="Times New Roman" pitchFamily="18" charset="0"/>
              </a:rPr>
              <a:t>END START</a:t>
            </a:r>
            <a:endParaRPr lang="en-US" sz="4000"/>
          </a:p>
        </p:txBody>
      </p:sp>
      <p:sp>
        <p:nvSpPr>
          <p:cNvPr id="36867" name="Rectangle 5"/>
          <p:cNvSpPr>
            <a:spLocks noChangeArrowheads="1"/>
          </p:cNvSpPr>
          <p:nvPr/>
        </p:nvSpPr>
        <p:spPr bwMode="auto">
          <a:xfrm>
            <a:off x="285750" y="0"/>
            <a:ext cx="5791200" cy="461963"/>
          </a:xfrm>
          <a:prstGeom prst="rect">
            <a:avLst/>
          </a:prstGeom>
          <a:noFill/>
          <a:ln w="9525">
            <a:noFill/>
            <a:miter lim="800000"/>
            <a:headEnd/>
            <a:tailEnd/>
          </a:ln>
        </p:spPr>
        <p:txBody>
          <a:bodyPr wrap="none">
            <a:spAutoFit/>
          </a:bodyPr>
          <a:lstStyle/>
          <a:p>
            <a:r>
              <a:rPr lang="en-US" sz="2400" b="1"/>
              <a:t>EXAMPLE : Adding two 8 bit numbers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Subtracting 2 16 bit numbers</a:t>
            </a:r>
            <a:endParaRPr lang="en-US" dirty="0"/>
          </a:p>
        </p:txBody>
      </p:sp>
      <p:sp>
        <p:nvSpPr>
          <p:cNvPr id="4" name="Content Placeholder 3"/>
          <p:cNvSpPr>
            <a:spLocks noGrp="1"/>
          </p:cNvSpPr>
          <p:nvPr>
            <p:ph idx="1"/>
          </p:nvPr>
        </p:nvSpPr>
        <p:spPr/>
        <p:txBody>
          <a:bodyPr>
            <a:normAutofit fontScale="47500" lnSpcReduction="20000"/>
          </a:bodyPr>
          <a:lstStyle/>
          <a:p>
            <a:r>
              <a:rPr lang="en-US" b="1" dirty="0"/>
              <a:t>PROGRAM:</a:t>
            </a:r>
            <a:endParaRPr lang="en-US" dirty="0"/>
          </a:p>
          <a:p>
            <a:r>
              <a:rPr lang="en-US" dirty="0"/>
              <a:t>DATA SEGMENT</a:t>
            </a:r>
          </a:p>
          <a:p>
            <a:r>
              <a:rPr lang="en-US" dirty="0"/>
              <a:t>N1 DW 4444H</a:t>
            </a:r>
          </a:p>
          <a:p>
            <a:r>
              <a:rPr lang="en-US" dirty="0"/>
              <a:t>N2 DW 2121H</a:t>
            </a:r>
          </a:p>
          <a:p>
            <a:r>
              <a:rPr lang="en-US" dirty="0"/>
              <a:t>RES DW ?</a:t>
            </a:r>
          </a:p>
          <a:p>
            <a:r>
              <a:rPr lang="en-US" dirty="0"/>
              <a:t>DATA ENDS</a:t>
            </a:r>
          </a:p>
          <a:p>
            <a:r>
              <a:rPr lang="en-US" dirty="0"/>
              <a:t>CODE SEGMENT</a:t>
            </a:r>
          </a:p>
          <a:p>
            <a:r>
              <a:rPr lang="en-US" dirty="0"/>
              <a:t>ASSUME CS:CODE, DS:DATA</a:t>
            </a:r>
          </a:p>
          <a:p>
            <a:r>
              <a:rPr lang="en-US" dirty="0"/>
              <a:t>START: MOV AX,DATA</a:t>
            </a:r>
          </a:p>
          <a:p>
            <a:r>
              <a:rPr lang="en-US" dirty="0"/>
              <a:t>MOV DS,AX</a:t>
            </a:r>
          </a:p>
          <a:p>
            <a:r>
              <a:rPr lang="en-US" dirty="0"/>
              <a:t>MOV AX,N1</a:t>
            </a:r>
          </a:p>
          <a:p>
            <a:r>
              <a:rPr lang="en-US" dirty="0"/>
              <a:t>MOV BX,N2</a:t>
            </a:r>
          </a:p>
          <a:p>
            <a:r>
              <a:rPr lang="en-US" dirty="0"/>
              <a:t>SUB AX,BX</a:t>
            </a:r>
          </a:p>
          <a:p>
            <a:r>
              <a:rPr lang="en-US" dirty="0"/>
              <a:t>MOV RES,AX</a:t>
            </a:r>
          </a:p>
          <a:p>
            <a:r>
              <a:rPr lang="en-US" dirty="0"/>
              <a:t>INT 21H</a:t>
            </a:r>
          </a:p>
          <a:p>
            <a:r>
              <a:rPr lang="en-US" dirty="0"/>
              <a:t>CODE ENDS</a:t>
            </a:r>
          </a:p>
          <a:p>
            <a:r>
              <a:rPr lang="en-US" dirty="0"/>
              <a:t>END START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the differences between microprocessors and microcontrollers.</a:t>
            </a:r>
            <a:br>
              <a:rPr lang="en-US" dirty="0" smtClean="0"/>
            </a:br>
            <a:r>
              <a:rPr lang="en-US" dirty="0" smtClean="0"/>
              <a:t/>
            </a:r>
            <a:br>
              <a:rPr lang="en-US" dirty="0" smtClean="0"/>
            </a:br>
            <a:endParaRPr lang="en-US" dirty="0"/>
          </a:p>
        </p:txBody>
      </p:sp>
      <p:pic>
        <p:nvPicPr>
          <p:cNvPr id="21506" name="Picture 2"/>
          <p:cNvPicPr>
            <a:picLocks noGrp="1" noChangeAspect="1" noChangeArrowheads="1"/>
          </p:cNvPicPr>
          <p:nvPr>
            <p:ph idx="1"/>
          </p:nvPr>
        </p:nvPicPr>
        <p:blipFill>
          <a:blip r:embed="rId2"/>
          <a:srcRect/>
          <a:stretch>
            <a:fillRect/>
          </a:stretch>
        </p:blipFill>
        <p:spPr bwMode="auto">
          <a:xfrm>
            <a:off x="823912" y="2458244"/>
            <a:ext cx="7496175" cy="2809875"/>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dirty="0" smtClean="0"/>
              <a:t>prepared by GEETHA</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Arithmetic Instructions on 16 bit data </a:t>
            </a:r>
            <a:r>
              <a:rPr lang="en-US" dirty="0"/>
              <a:t/>
            </a:r>
            <a:br>
              <a:rPr lang="en-US" dirty="0"/>
            </a:br>
            <a:r>
              <a:rPr lang="en-US" b="1" dirty="0"/>
              <a:t>                   Multiplication</a:t>
            </a:r>
            <a:r>
              <a:rPr lang="en-US" dirty="0"/>
              <a:t/>
            </a:r>
            <a:br>
              <a:rPr lang="en-US" dirty="0"/>
            </a:b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data segment</a:t>
            </a:r>
          </a:p>
          <a:p>
            <a:r>
              <a:rPr lang="en-US" dirty="0" smtClean="0"/>
              <a:t>a </a:t>
            </a:r>
            <a:r>
              <a:rPr lang="en-US" dirty="0" err="1" smtClean="0"/>
              <a:t>dw</a:t>
            </a:r>
            <a:r>
              <a:rPr lang="en-US" dirty="0" smtClean="0"/>
              <a:t> 1234h</a:t>
            </a:r>
          </a:p>
          <a:p>
            <a:r>
              <a:rPr lang="en-US" dirty="0" smtClean="0"/>
              <a:t>b </a:t>
            </a:r>
            <a:r>
              <a:rPr lang="en-US" dirty="0" err="1" smtClean="0"/>
              <a:t>dw</a:t>
            </a:r>
            <a:r>
              <a:rPr lang="en-US" dirty="0" smtClean="0"/>
              <a:t> 5678h</a:t>
            </a:r>
          </a:p>
          <a:p>
            <a:r>
              <a:rPr lang="en-US" dirty="0" smtClean="0"/>
              <a:t>c </a:t>
            </a:r>
            <a:r>
              <a:rPr lang="en-US" dirty="0" err="1" smtClean="0"/>
              <a:t>dw</a:t>
            </a:r>
            <a:r>
              <a:rPr lang="en-US" dirty="0" smtClean="0"/>
              <a:t> ?</a:t>
            </a:r>
          </a:p>
          <a:p>
            <a:r>
              <a:rPr lang="en-US" dirty="0" smtClean="0"/>
              <a:t>d </a:t>
            </a:r>
            <a:r>
              <a:rPr lang="en-US" dirty="0" err="1" smtClean="0"/>
              <a:t>dw</a:t>
            </a:r>
            <a:r>
              <a:rPr lang="en-US" dirty="0" smtClean="0"/>
              <a:t> ?</a:t>
            </a:r>
          </a:p>
          <a:p>
            <a:r>
              <a:rPr lang="en-US" dirty="0" smtClean="0"/>
              <a:t>data ends</a:t>
            </a:r>
          </a:p>
          <a:p>
            <a:r>
              <a:rPr lang="en-US" dirty="0" smtClean="0"/>
              <a:t> </a:t>
            </a:r>
          </a:p>
          <a:p>
            <a:r>
              <a:rPr lang="en-US" dirty="0" smtClean="0"/>
              <a:t>code segment</a:t>
            </a:r>
          </a:p>
          <a:p>
            <a:r>
              <a:rPr lang="en-US" dirty="0" smtClean="0"/>
              <a:t>assume </a:t>
            </a:r>
            <a:r>
              <a:rPr lang="en-US" dirty="0" err="1" smtClean="0"/>
              <a:t>ds:data</a:t>
            </a:r>
            <a:r>
              <a:rPr lang="en-US" dirty="0" smtClean="0"/>
              <a:t>, </a:t>
            </a:r>
            <a:r>
              <a:rPr lang="en-US" dirty="0" err="1" smtClean="0"/>
              <a:t>cs:code</a:t>
            </a:r>
            <a:endParaRPr lang="en-US" dirty="0" smtClean="0"/>
          </a:p>
          <a:p>
            <a:r>
              <a:rPr lang="en-US" dirty="0" smtClean="0"/>
              <a:t>start:</a:t>
            </a:r>
          </a:p>
          <a:p>
            <a:r>
              <a:rPr lang="en-US" dirty="0" err="1" smtClean="0"/>
              <a:t>mov</a:t>
            </a:r>
            <a:r>
              <a:rPr lang="en-US" dirty="0" smtClean="0"/>
              <a:t> </a:t>
            </a:r>
            <a:r>
              <a:rPr lang="en-US" dirty="0" err="1" smtClean="0"/>
              <a:t>ax,data</a:t>
            </a:r>
            <a:endParaRPr lang="en-US" dirty="0" smtClean="0"/>
          </a:p>
          <a:p>
            <a:r>
              <a:rPr lang="en-US" dirty="0" err="1" smtClean="0"/>
              <a:t>mov</a:t>
            </a:r>
            <a:r>
              <a:rPr lang="en-US" dirty="0" smtClean="0"/>
              <a:t> </a:t>
            </a:r>
            <a:r>
              <a:rPr lang="en-US" dirty="0" err="1" smtClean="0"/>
              <a:t>ds,ax</a:t>
            </a:r>
            <a:endParaRPr lang="en-US" dirty="0" smtClean="0"/>
          </a:p>
          <a:p>
            <a:r>
              <a:rPr lang="en-US" dirty="0" err="1" smtClean="0"/>
              <a:t>mov</a:t>
            </a:r>
            <a:r>
              <a:rPr lang="en-US" dirty="0" smtClean="0"/>
              <a:t> </a:t>
            </a:r>
            <a:r>
              <a:rPr lang="en-US" dirty="0" err="1" smtClean="0"/>
              <a:t>ax,a</a:t>
            </a:r>
            <a:endParaRPr lang="en-US" dirty="0" smtClean="0"/>
          </a:p>
          <a:p>
            <a:r>
              <a:rPr lang="en-US" dirty="0" err="1" smtClean="0"/>
              <a:t>mov</a:t>
            </a:r>
            <a:r>
              <a:rPr lang="en-US" dirty="0" smtClean="0"/>
              <a:t> </a:t>
            </a:r>
            <a:r>
              <a:rPr lang="en-US" dirty="0" err="1" smtClean="0"/>
              <a:t>bx,b</a:t>
            </a:r>
            <a:endParaRPr lang="en-US" dirty="0" smtClean="0"/>
          </a:p>
          <a:p>
            <a:r>
              <a:rPr lang="en-US" dirty="0" err="1" smtClean="0"/>
              <a:t>mul</a:t>
            </a:r>
            <a:r>
              <a:rPr lang="en-US" dirty="0" smtClean="0"/>
              <a:t> </a:t>
            </a:r>
            <a:r>
              <a:rPr lang="en-US" dirty="0" err="1" smtClean="0"/>
              <a:t>bx</a:t>
            </a:r>
            <a:r>
              <a:rPr lang="en-US" dirty="0" smtClean="0"/>
              <a:t> </a:t>
            </a:r>
          </a:p>
          <a:p>
            <a:r>
              <a:rPr lang="en-US" dirty="0" err="1" smtClean="0"/>
              <a:t>mov</a:t>
            </a:r>
            <a:r>
              <a:rPr lang="en-US" dirty="0" smtClean="0"/>
              <a:t> </a:t>
            </a:r>
            <a:r>
              <a:rPr lang="en-US" dirty="0" err="1" smtClean="0"/>
              <a:t>c,ax</a:t>
            </a:r>
            <a:endParaRPr lang="en-US" dirty="0" smtClean="0"/>
          </a:p>
          <a:p>
            <a:r>
              <a:rPr lang="en-US" dirty="0" err="1" smtClean="0"/>
              <a:t>mov</a:t>
            </a:r>
            <a:r>
              <a:rPr lang="en-US" dirty="0" smtClean="0"/>
              <a:t> </a:t>
            </a:r>
            <a:r>
              <a:rPr lang="en-US" dirty="0" err="1" smtClean="0"/>
              <a:t>d,dx</a:t>
            </a:r>
            <a:endParaRPr lang="en-US" dirty="0" smtClean="0"/>
          </a:p>
          <a:p>
            <a:r>
              <a:rPr lang="en-US" dirty="0" err="1" smtClean="0"/>
              <a:t>int</a:t>
            </a:r>
            <a:r>
              <a:rPr lang="en-US" dirty="0" smtClean="0"/>
              <a:t> 21H</a:t>
            </a:r>
          </a:p>
          <a:p>
            <a:r>
              <a:rPr lang="en-US" dirty="0" smtClean="0"/>
              <a:t>code ends</a:t>
            </a:r>
          </a:p>
          <a:p>
            <a:r>
              <a:rPr lang="en-US" dirty="0" smtClean="0"/>
              <a:t>end  start</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Arithmetic Instructions on 16 bit data </a:t>
            </a:r>
            <a:r>
              <a:rPr lang="en-US" dirty="0"/>
              <a:t/>
            </a:r>
            <a:br>
              <a:rPr lang="en-US" dirty="0"/>
            </a:br>
            <a:r>
              <a:rPr lang="en-US" b="1" dirty="0"/>
              <a:t>                  Division</a:t>
            </a:r>
            <a:r>
              <a:rPr lang="en-US" dirty="0"/>
              <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data segment</a:t>
            </a:r>
          </a:p>
          <a:p>
            <a:r>
              <a:rPr lang="en-US" dirty="0" smtClean="0"/>
              <a:t>a </a:t>
            </a:r>
            <a:r>
              <a:rPr lang="en-US" dirty="0" err="1" smtClean="0"/>
              <a:t>dw</a:t>
            </a:r>
            <a:r>
              <a:rPr lang="en-US" dirty="0" smtClean="0"/>
              <a:t> 4444h</a:t>
            </a:r>
          </a:p>
          <a:p>
            <a:r>
              <a:rPr lang="en-US" dirty="0" smtClean="0"/>
              <a:t>b </a:t>
            </a:r>
            <a:r>
              <a:rPr lang="en-US" dirty="0" err="1" smtClean="0"/>
              <a:t>dw</a:t>
            </a:r>
            <a:r>
              <a:rPr lang="en-US" dirty="0" smtClean="0"/>
              <a:t> 0002h</a:t>
            </a:r>
          </a:p>
          <a:p>
            <a:r>
              <a:rPr lang="en-US" dirty="0" smtClean="0"/>
              <a:t>c </a:t>
            </a:r>
            <a:r>
              <a:rPr lang="en-US" dirty="0" err="1" smtClean="0"/>
              <a:t>dw</a:t>
            </a:r>
            <a:r>
              <a:rPr lang="en-US" dirty="0" smtClean="0"/>
              <a:t> ?</a:t>
            </a:r>
          </a:p>
          <a:p>
            <a:r>
              <a:rPr lang="en-US" dirty="0" smtClean="0"/>
              <a:t>data ends</a:t>
            </a:r>
          </a:p>
          <a:p>
            <a:r>
              <a:rPr lang="en-US" dirty="0" smtClean="0"/>
              <a:t>code segment</a:t>
            </a:r>
          </a:p>
          <a:p>
            <a:r>
              <a:rPr lang="en-US" dirty="0" smtClean="0"/>
              <a:t>assume </a:t>
            </a:r>
            <a:r>
              <a:rPr lang="en-US" dirty="0" err="1" smtClean="0"/>
              <a:t>ds:data</a:t>
            </a:r>
            <a:r>
              <a:rPr lang="en-US" dirty="0" smtClean="0"/>
              <a:t>, </a:t>
            </a:r>
            <a:r>
              <a:rPr lang="en-US" dirty="0" err="1" smtClean="0"/>
              <a:t>cs:code</a:t>
            </a:r>
            <a:endParaRPr lang="en-US" dirty="0" smtClean="0"/>
          </a:p>
          <a:p>
            <a:r>
              <a:rPr lang="en-US" dirty="0" smtClean="0"/>
              <a:t>start:</a:t>
            </a:r>
          </a:p>
          <a:p>
            <a:r>
              <a:rPr lang="en-US" dirty="0" err="1" smtClean="0"/>
              <a:t>mov</a:t>
            </a:r>
            <a:r>
              <a:rPr lang="en-US" dirty="0" smtClean="0"/>
              <a:t> </a:t>
            </a:r>
            <a:r>
              <a:rPr lang="en-US" dirty="0" err="1" smtClean="0"/>
              <a:t>ax,data</a:t>
            </a:r>
            <a:endParaRPr lang="en-US" dirty="0" smtClean="0"/>
          </a:p>
          <a:p>
            <a:r>
              <a:rPr lang="en-US" dirty="0" err="1" smtClean="0"/>
              <a:t>mov</a:t>
            </a:r>
            <a:r>
              <a:rPr lang="en-US" dirty="0" smtClean="0"/>
              <a:t> </a:t>
            </a:r>
            <a:r>
              <a:rPr lang="en-US" dirty="0" err="1" smtClean="0"/>
              <a:t>ds,ax</a:t>
            </a:r>
            <a:endParaRPr lang="en-US" dirty="0" smtClean="0"/>
          </a:p>
          <a:p>
            <a:r>
              <a:rPr lang="en-US" dirty="0" err="1" smtClean="0"/>
              <a:t>mov</a:t>
            </a:r>
            <a:r>
              <a:rPr lang="en-US" dirty="0" smtClean="0"/>
              <a:t> </a:t>
            </a:r>
            <a:r>
              <a:rPr lang="en-US" dirty="0" err="1" smtClean="0"/>
              <a:t>ax,a</a:t>
            </a:r>
            <a:endParaRPr lang="en-US" dirty="0" smtClean="0"/>
          </a:p>
          <a:p>
            <a:r>
              <a:rPr lang="en-US" dirty="0" err="1" smtClean="0"/>
              <a:t>mov</a:t>
            </a:r>
            <a:r>
              <a:rPr lang="en-US" dirty="0" smtClean="0"/>
              <a:t> </a:t>
            </a:r>
            <a:r>
              <a:rPr lang="en-US" dirty="0" err="1" smtClean="0"/>
              <a:t>bx,b</a:t>
            </a:r>
            <a:endParaRPr lang="en-US" dirty="0" smtClean="0"/>
          </a:p>
          <a:p>
            <a:r>
              <a:rPr lang="en-US" dirty="0" smtClean="0"/>
              <a:t>div </a:t>
            </a:r>
            <a:r>
              <a:rPr lang="en-US" dirty="0" err="1" smtClean="0"/>
              <a:t>bx</a:t>
            </a:r>
            <a:endParaRPr lang="en-US" dirty="0" smtClean="0"/>
          </a:p>
          <a:p>
            <a:r>
              <a:rPr lang="en-US" dirty="0" err="1" smtClean="0"/>
              <a:t>mov</a:t>
            </a:r>
            <a:r>
              <a:rPr lang="en-US" dirty="0" smtClean="0"/>
              <a:t> </a:t>
            </a:r>
            <a:r>
              <a:rPr lang="en-US" dirty="0" err="1" smtClean="0"/>
              <a:t>c,ax</a:t>
            </a:r>
            <a:endParaRPr lang="en-US" dirty="0" smtClean="0"/>
          </a:p>
          <a:p>
            <a:r>
              <a:rPr lang="en-US" dirty="0" err="1" smtClean="0"/>
              <a:t>int</a:t>
            </a:r>
            <a:r>
              <a:rPr lang="en-US" dirty="0" smtClean="0"/>
              <a:t> 21H</a:t>
            </a:r>
          </a:p>
          <a:p>
            <a:r>
              <a:rPr lang="en-US" dirty="0" smtClean="0"/>
              <a:t>code ends</a:t>
            </a:r>
          </a:p>
          <a:p>
            <a:r>
              <a:rPr lang="en-US" dirty="0" smtClean="0"/>
              <a:t>end start </a:t>
            </a:r>
          </a:p>
          <a:p>
            <a:endParaRPr lang="en-US" dirty="0" smtClean="0"/>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2071688" y="0"/>
            <a:ext cx="4572000" cy="738188"/>
          </a:xfrm>
          <a:prstGeom prst="rect">
            <a:avLst/>
          </a:prstGeom>
          <a:noFill/>
          <a:ln w="9525">
            <a:noFill/>
            <a:miter lim="800000"/>
            <a:headEnd/>
            <a:tailEnd/>
          </a:ln>
        </p:spPr>
        <p:txBody>
          <a:bodyPr>
            <a:spAutoFit/>
          </a:bodyPr>
          <a:lstStyle/>
          <a:p>
            <a:r>
              <a:rPr lang="en-US" sz="2400" b="1"/>
              <a:t>Instruction types</a:t>
            </a:r>
            <a:r>
              <a:rPr lang="en-US"/>
              <a:t/>
            </a:r>
            <a:br>
              <a:rPr lang="en-US"/>
            </a:br>
            <a:r>
              <a:rPr lang="en-US" b="1"/>
              <a:t>Data transfer instructions</a:t>
            </a:r>
            <a:endParaRPr lang="en-US"/>
          </a:p>
        </p:txBody>
      </p:sp>
      <p:sp>
        <p:nvSpPr>
          <p:cNvPr id="6" name="Text Box 3"/>
          <p:cNvSpPr txBox="1">
            <a:spLocks noChangeArrowheads="1"/>
          </p:cNvSpPr>
          <p:nvPr/>
        </p:nvSpPr>
        <p:spPr bwMode="auto">
          <a:xfrm>
            <a:off x="0" y="785813"/>
            <a:ext cx="4375150" cy="4241800"/>
          </a:xfrm>
          <a:prstGeom prst="rect">
            <a:avLst/>
          </a:prstGeom>
          <a:noFill/>
          <a:ln w="9525">
            <a:noFill/>
            <a:miter lim="800000"/>
            <a:headEnd/>
            <a:tailEnd/>
          </a:ln>
        </p:spPr>
        <p:txBody>
          <a:bodyPr wrap="none">
            <a:spAutoFit/>
          </a:bodyPr>
          <a:lstStyle/>
          <a:p>
            <a:r>
              <a:rPr lang="en-US" sz="2000" b="1"/>
              <a:t>8086 instruction set</a:t>
            </a:r>
          </a:p>
          <a:p>
            <a:r>
              <a:rPr lang="en-US" b="1">
                <a:solidFill>
                  <a:srgbClr val="0066FF"/>
                </a:solidFill>
              </a:rPr>
              <a:t>IN</a:t>
            </a:r>
            <a:r>
              <a:rPr lang="en-US" b="1"/>
              <a:t>	</a:t>
            </a:r>
            <a:r>
              <a:rPr lang="en-US" b="1">
                <a:solidFill>
                  <a:srgbClr val="0066FF"/>
                </a:solidFill>
              </a:rPr>
              <a:t>In</a:t>
            </a:r>
            <a:r>
              <a:rPr lang="en-US" b="1"/>
              <a:t>put byte or word from port</a:t>
            </a:r>
          </a:p>
          <a:p>
            <a:r>
              <a:rPr lang="en-US" b="1">
                <a:solidFill>
                  <a:srgbClr val="0066FF"/>
                </a:solidFill>
              </a:rPr>
              <a:t>LAHF</a:t>
            </a:r>
            <a:r>
              <a:rPr lang="en-US" b="1"/>
              <a:t>	</a:t>
            </a:r>
            <a:r>
              <a:rPr lang="en-US" b="1">
                <a:solidFill>
                  <a:srgbClr val="0066FF"/>
                </a:solidFill>
              </a:rPr>
              <a:t>L</a:t>
            </a:r>
            <a:r>
              <a:rPr lang="en-US" b="1"/>
              <a:t>oad </a:t>
            </a:r>
            <a:r>
              <a:rPr lang="en-US" b="1">
                <a:solidFill>
                  <a:srgbClr val="0066FF"/>
                </a:solidFill>
              </a:rPr>
              <a:t>AH</a:t>
            </a:r>
            <a:r>
              <a:rPr lang="en-US" b="1"/>
              <a:t> from </a:t>
            </a:r>
            <a:r>
              <a:rPr lang="en-US" b="1">
                <a:solidFill>
                  <a:srgbClr val="0066FF"/>
                </a:solidFill>
              </a:rPr>
              <a:t>f</a:t>
            </a:r>
            <a:r>
              <a:rPr lang="en-US" b="1"/>
              <a:t>lags</a:t>
            </a:r>
          </a:p>
          <a:p>
            <a:r>
              <a:rPr lang="en-US" b="1">
                <a:solidFill>
                  <a:srgbClr val="0066FF"/>
                </a:solidFill>
              </a:rPr>
              <a:t>LDS</a:t>
            </a:r>
            <a:r>
              <a:rPr lang="en-US" b="1"/>
              <a:t>	</a:t>
            </a:r>
            <a:r>
              <a:rPr lang="en-US" b="1">
                <a:solidFill>
                  <a:srgbClr val="0066FF"/>
                </a:solidFill>
              </a:rPr>
              <a:t>L</a:t>
            </a:r>
            <a:r>
              <a:rPr lang="en-US" b="1"/>
              <a:t>oad pointer using </a:t>
            </a:r>
            <a:r>
              <a:rPr lang="en-US" b="1">
                <a:solidFill>
                  <a:srgbClr val="0066FF"/>
                </a:solidFill>
              </a:rPr>
              <a:t>d</a:t>
            </a:r>
            <a:r>
              <a:rPr lang="en-US" b="1"/>
              <a:t>ata </a:t>
            </a:r>
            <a:r>
              <a:rPr lang="en-US" b="1">
                <a:solidFill>
                  <a:srgbClr val="0066FF"/>
                </a:solidFill>
              </a:rPr>
              <a:t>s</a:t>
            </a:r>
            <a:r>
              <a:rPr lang="en-US" b="1"/>
              <a:t>egment</a:t>
            </a:r>
          </a:p>
          <a:p>
            <a:r>
              <a:rPr lang="en-US" b="1">
                <a:solidFill>
                  <a:srgbClr val="0066FF"/>
                </a:solidFill>
              </a:rPr>
              <a:t>LEA</a:t>
            </a:r>
            <a:r>
              <a:rPr lang="en-US" b="1"/>
              <a:t>	</a:t>
            </a:r>
            <a:r>
              <a:rPr lang="en-US" b="1">
                <a:solidFill>
                  <a:srgbClr val="0066FF"/>
                </a:solidFill>
              </a:rPr>
              <a:t>L</a:t>
            </a:r>
            <a:r>
              <a:rPr lang="en-US" b="1"/>
              <a:t>oad </a:t>
            </a:r>
            <a:r>
              <a:rPr lang="en-US" b="1">
                <a:solidFill>
                  <a:srgbClr val="0066FF"/>
                </a:solidFill>
              </a:rPr>
              <a:t>e</a:t>
            </a:r>
            <a:r>
              <a:rPr lang="en-US" b="1"/>
              <a:t>ffective </a:t>
            </a:r>
            <a:r>
              <a:rPr lang="en-US" b="1">
                <a:solidFill>
                  <a:srgbClr val="0066FF"/>
                </a:solidFill>
              </a:rPr>
              <a:t>a</a:t>
            </a:r>
            <a:r>
              <a:rPr lang="en-US" b="1"/>
              <a:t>ddress</a:t>
            </a:r>
          </a:p>
          <a:p>
            <a:r>
              <a:rPr lang="en-US" b="1">
                <a:solidFill>
                  <a:srgbClr val="0066FF"/>
                </a:solidFill>
              </a:rPr>
              <a:t>LES</a:t>
            </a:r>
            <a:r>
              <a:rPr lang="en-US" b="1"/>
              <a:t>	</a:t>
            </a:r>
            <a:r>
              <a:rPr lang="en-US" b="1">
                <a:solidFill>
                  <a:srgbClr val="0066FF"/>
                </a:solidFill>
              </a:rPr>
              <a:t>L</a:t>
            </a:r>
            <a:r>
              <a:rPr lang="en-US" b="1"/>
              <a:t>oad pointer using </a:t>
            </a:r>
            <a:r>
              <a:rPr lang="en-US" b="1">
                <a:solidFill>
                  <a:srgbClr val="0066FF"/>
                </a:solidFill>
              </a:rPr>
              <a:t>e</a:t>
            </a:r>
            <a:r>
              <a:rPr lang="en-US" b="1"/>
              <a:t>xtra </a:t>
            </a:r>
            <a:r>
              <a:rPr lang="en-US" b="1">
                <a:solidFill>
                  <a:srgbClr val="0066FF"/>
                </a:solidFill>
              </a:rPr>
              <a:t>s</a:t>
            </a:r>
            <a:r>
              <a:rPr lang="en-US" b="1"/>
              <a:t>egment</a:t>
            </a:r>
          </a:p>
          <a:p>
            <a:r>
              <a:rPr lang="en-US" b="1">
                <a:solidFill>
                  <a:srgbClr val="0066FF"/>
                </a:solidFill>
              </a:rPr>
              <a:t>MOV</a:t>
            </a:r>
            <a:r>
              <a:rPr lang="en-US" b="1"/>
              <a:t>	</a:t>
            </a:r>
            <a:r>
              <a:rPr lang="en-US" b="1">
                <a:solidFill>
                  <a:srgbClr val="0066FF"/>
                </a:solidFill>
              </a:rPr>
              <a:t>Mov</a:t>
            </a:r>
            <a:r>
              <a:rPr lang="en-US" b="1"/>
              <a:t>e to/from register/memory</a:t>
            </a:r>
          </a:p>
          <a:p>
            <a:r>
              <a:rPr lang="en-US" b="1">
                <a:solidFill>
                  <a:srgbClr val="0066FF"/>
                </a:solidFill>
              </a:rPr>
              <a:t>OUT</a:t>
            </a:r>
            <a:r>
              <a:rPr lang="en-US" b="1"/>
              <a:t>	</a:t>
            </a:r>
            <a:r>
              <a:rPr lang="en-US" b="1">
                <a:solidFill>
                  <a:srgbClr val="0066FF"/>
                </a:solidFill>
              </a:rPr>
              <a:t>Out</a:t>
            </a:r>
            <a:r>
              <a:rPr lang="en-US" b="1"/>
              <a:t>put byte or word to port</a:t>
            </a:r>
          </a:p>
          <a:p>
            <a:r>
              <a:rPr lang="en-US" b="1">
                <a:solidFill>
                  <a:srgbClr val="0066FF"/>
                </a:solidFill>
              </a:rPr>
              <a:t>POP</a:t>
            </a:r>
            <a:r>
              <a:rPr lang="en-US" b="1"/>
              <a:t>	</a:t>
            </a:r>
            <a:r>
              <a:rPr lang="en-US" b="1">
                <a:solidFill>
                  <a:srgbClr val="0066FF"/>
                </a:solidFill>
              </a:rPr>
              <a:t>Pop</a:t>
            </a:r>
            <a:r>
              <a:rPr lang="en-US" b="1"/>
              <a:t> word off stack</a:t>
            </a:r>
          </a:p>
          <a:p>
            <a:r>
              <a:rPr lang="en-US" b="1">
                <a:solidFill>
                  <a:srgbClr val="0066FF"/>
                </a:solidFill>
              </a:rPr>
              <a:t>POPF</a:t>
            </a:r>
            <a:r>
              <a:rPr lang="en-US" b="1"/>
              <a:t>	</a:t>
            </a:r>
            <a:r>
              <a:rPr lang="en-US" b="1">
                <a:solidFill>
                  <a:srgbClr val="0066FF"/>
                </a:solidFill>
              </a:rPr>
              <a:t>Pop f</a:t>
            </a:r>
            <a:r>
              <a:rPr lang="en-US" b="1"/>
              <a:t>lags off stack</a:t>
            </a:r>
          </a:p>
          <a:p>
            <a:r>
              <a:rPr lang="en-US" b="1">
                <a:solidFill>
                  <a:srgbClr val="0066FF"/>
                </a:solidFill>
              </a:rPr>
              <a:t>PUSH</a:t>
            </a:r>
            <a:r>
              <a:rPr lang="en-US" b="1"/>
              <a:t>	</a:t>
            </a:r>
            <a:r>
              <a:rPr lang="en-US" b="1">
                <a:solidFill>
                  <a:srgbClr val="0066FF"/>
                </a:solidFill>
              </a:rPr>
              <a:t>Push</a:t>
            </a:r>
            <a:r>
              <a:rPr lang="en-US" b="1"/>
              <a:t> word onto stack</a:t>
            </a:r>
          </a:p>
          <a:p>
            <a:r>
              <a:rPr lang="en-US" b="1">
                <a:solidFill>
                  <a:srgbClr val="0066FF"/>
                </a:solidFill>
              </a:rPr>
              <a:t>PUSHF</a:t>
            </a:r>
            <a:r>
              <a:rPr lang="en-US" b="1"/>
              <a:t>	</a:t>
            </a:r>
            <a:r>
              <a:rPr lang="en-US" b="1">
                <a:solidFill>
                  <a:srgbClr val="0066FF"/>
                </a:solidFill>
              </a:rPr>
              <a:t>Push f</a:t>
            </a:r>
            <a:r>
              <a:rPr lang="en-US" b="1"/>
              <a:t>lags onto stack</a:t>
            </a:r>
          </a:p>
          <a:p>
            <a:r>
              <a:rPr lang="en-US" b="1">
                <a:solidFill>
                  <a:srgbClr val="0066FF"/>
                </a:solidFill>
              </a:rPr>
              <a:t>SAHF</a:t>
            </a:r>
            <a:r>
              <a:rPr lang="en-US" b="1"/>
              <a:t>	</a:t>
            </a:r>
            <a:r>
              <a:rPr lang="en-US" b="1">
                <a:solidFill>
                  <a:srgbClr val="0066FF"/>
                </a:solidFill>
              </a:rPr>
              <a:t>S</a:t>
            </a:r>
            <a:r>
              <a:rPr lang="en-US" b="1"/>
              <a:t>tore </a:t>
            </a:r>
            <a:r>
              <a:rPr lang="en-US" b="1">
                <a:solidFill>
                  <a:srgbClr val="0066FF"/>
                </a:solidFill>
              </a:rPr>
              <a:t>AH</a:t>
            </a:r>
            <a:r>
              <a:rPr lang="en-US" b="1"/>
              <a:t> into </a:t>
            </a:r>
            <a:r>
              <a:rPr lang="en-US" b="1">
                <a:solidFill>
                  <a:srgbClr val="0066FF"/>
                </a:solidFill>
              </a:rPr>
              <a:t>f</a:t>
            </a:r>
            <a:r>
              <a:rPr lang="en-US" b="1"/>
              <a:t>lags</a:t>
            </a:r>
          </a:p>
          <a:p>
            <a:r>
              <a:rPr lang="en-US" b="1">
                <a:solidFill>
                  <a:srgbClr val="0066FF"/>
                </a:solidFill>
              </a:rPr>
              <a:t>XCHG</a:t>
            </a:r>
            <a:r>
              <a:rPr lang="en-US" b="1"/>
              <a:t>	E</a:t>
            </a:r>
            <a:r>
              <a:rPr lang="en-US" b="1">
                <a:solidFill>
                  <a:srgbClr val="0066FF"/>
                </a:solidFill>
              </a:rPr>
              <a:t>xch</a:t>
            </a:r>
            <a:r>
              <a:rPr lang="en-US" b="1"/>
              <a:t>an</a:t>
            </a:r>
            <a:r>
              <a:rPr lang="en-US" b="1">
                <a:solidFill>
                  <a:srgbClr val="0066FF"/>
                </a:solidFill>
              </a:rPr>
              <a:t>g</a:t>
            </a:r>
            <a:r>
              <a:rPr lang="en-US" b="1"/>
              <a:t>e byte or word</a:t>
            </a:r>
          </a:p>
          <a:p>
            <a:r>
              <a:rPr lang="en-US" b="1">
                <a:solidFill>
                  <a:srgbClr val="0066FF"/>
                </a:solidFill>
              </a:rPr>
              <a:t>XLAT</a:t>
            </a:r>
            <a:r>
              <a:rPr lang="en-US" b="1"/>
              <a:t>	Trans</a:t>
            </a:r>
            <a:r>
              <a:rPr lang="en-US" b="1">
                <a:solidFill>
                  <a:srgbClr val="0066FF"/>
                </a:solidFill>
              </a:rPr>
              <a:t>lat</a:t>
            </a:r>
            <a:r>
              <a:rPr lang="en-US" b="1"/>
              <a:t>e byte</a:t>
            </a:r>
          </a:p>
        </p:txBody>
      </p:sp>
      <p:sp>
        <p:nvSpPr>
          <p:cNvPr id="7" name="Text Box 4"/>
          <p:cNvSpPr txBox="1">
            <a:spLocks noChangeArrowheads="1"/>
          </p:cNvSpPr>
          <p:nvPr/>
        </p:nvSpPr>
        <p:spPr bwMode="auto">
          <a:xfrm>
            <a:off x="0" y="5072063"/>
            <a:ext cx="3581400" cy="1495425"/>
          </a:xfrm>
          <a:prstGeom prst="rect">
            <a:avLst/>
          </a:prstGeom>
          <a:noFill/>
          <a:ln w="9525">
            <a:noFill/>
            <a:miter lim="800000"/>
            <a:headEnd/>
            <a:tailEnd/>
          </a:ln>
        </p:spPr>
        <p:txBody>
          <a:bodyPr>
            <a:spAutoFit/>
          </a:bodyPr>
          <a:lstStyle/>
          <a:p>
            <a:pPr>
              <a:spcBef>
                <a:spcPct val="50000"/>
              </a:spcBef>
            </a:pPr>
            <a:r>
              <a:rPr lang="en-US" sz="2000" b="1"/>
              <a:t>Additional 80286 instructions</a:t>
            </a:r>
          </a:p>
          <a:p>
            <a:r>
              <a:rPr lang="en-US" b="1">
                <a:solidFill>
                  <a:srgbClr val="0066FF"/>
                </a:solidFill>
              </a:rPr>
              <a:t>INS</a:t>
            </a:r>
            <a:r>
              <a:rPr lang="en-US" b="1"/>
              <a:t>	</a:t>
            </a:r>
            <a:r>
              <a:rPr lang="en-US" b="1">
                <a:solidFill>
                  <a:srgbClr val="0066FF"/>
                </a:solidFill>
              </a:rPr>
              <a:t>In</a:t>
            </a:r>
            <a:r>
              <a:rPr lang="en-US" b="1"/>
              <a:t>put </a:t>
            </a:r>
            <a:r>
              <a:rPr lang="en-US" b="1">
                <a:solidFill>
                  <a:srgbClr val="0066FF"/>
                </a:solidFill>
              </a:rPr>
              <a:t>s</a:t>
            </a:r>
            <a:r>
              <a:rPr lang="en-US" b="1"/>
              <a:t>tring from port</a:t>
            </a:r>
          </a:p>
          <a:p>
            <a:r>
              <a:rPr lang="en-US" b="1">
                <a:solidFill>
                  <a:srgbClr val="0066FF"/>
                </a:solidFill>
              </a:rPr>
              <a:t>OUTS</a:t>
            </a:r>
            <a:r>
              <a:rPr lang="en-US" b="1"/>
              <a:t>	</a:t>
            </a:r>
            <a:r>
              <a:rPr lang="en-US" b="1">
                <a:solidFill>
                  <a:srgbClr val="0066FF"/>
                </a:solidFill>
              </a:rPr>
              <a:t>Out</a:t>
            </a:r>
            <a:r>
              <a:rPr lang="en-US" b="1"/>
              <a:t>put </a:t>
            </a:r>
            <a:r>
              <a:rPr lang="en-US" b="1">
                <a:solidFill>
                  <a:srgbClr val="0066FF"/>
                </a:solidFill>
              </a:rPr>
              <a:t>s</a:t>
            </a:r>
            <a:r>
              <a:rPr lang="en-US" b="1"/>
              <a:t>tring to port</a:t>
            </a:r>
          </a:p>
          <a:p>
            <a:r>
              <a:rPr lang="en-US" b="1">
                <a:solidFill>
                  <a:srgbClr val="0066FF"/>
                </a:solidFill>
              </a:rPr>
              <a:t>POPA</a:t>
            </a:r>
            <a:r>
              <a:rPr lang="en-US" b="1"/>
              <a:t>	</a:t>
            </a:r>
            <a:r>
              <a:rPr lang="en-US" b="1">
                <a:solidFill>
                  <a:srgbClr val="0066FF"/>
                </a:solidFill>
              </a:rPr>
              <a:t>Pop a</a:t>
            </a:r>
            <a:r>
              <a:rPr lang="en-US" b="1"/>
              <a:t>ll registers</a:t>
            </a:r>
          </a:p>
          <a:p>
            <a:r>
              <a:rPr lang="en-US" b="1">
                <a:solidFill>
                  <a:srgbClr val="0066FF"/>
                </a:solidFill>
              </a:rPr>
              <a:t>PUSHA</a:t>
            </a:r>
            <a:r>
              <a:rPr lang="en-US" b="1"/>
              <a:t>	</a:t>
            </a:r>
            <a:r>
              <a:rPr lang="en-US" b="1">
                <a:solidFill>
                  <a:srgbClr val="0066FF"/>
                </a:solidFill>
              </a:rPr>
              <a:t>Push a</a:t>
            </a:r>
            <a:r>
              <a:rPr lang="en-US" b="1"/>
              <a:t>ll registers</a:t>
            </a:r>
          </a:p>
        </p:txBody>
      </p:sp>
      <p:sp>
        <p:nvSpPr>
          <p:cNvPr id="8" name="Text Box 5"/>
          <p:cNvSpPr txBox="1">
            <a:spLocks noChangeArrowheads="1"/>
          </p:cNvSpPr>
          <p:nvPr/>
        </p:nvSpPr>
        <p:spPr bwMode="auto">
          <a:xfrm>
            <a:off x="4857750" y="785813"/>
            <a:ext cx="4548188" cy="3417887"/>
          </a:xfrm>
          <a:prstGeom prst="rect">
            <a:avLst/>
          </a:prstGeom>
          <a:noFill/>
          <a:ln w="9525">
            <a:noFill/>
            <a:miter lim="800000"/>
            <a:headEnd/>
            <a:tailEnd/>
          </a:ln>
        </p:spPr>
        <p:txBody>
          <a:bodyPr>
            <a:spAutoFit/>
          </a:bodyPr>
          <a:lstStyle/>
          <a:p>
            <a:pPr>
              <a:spcBef>
                <a:spcPct val="50000"/>
              </a:spcBef>
            </a:pPr>
            <a:r>
              <a:rPr lang="en-US" sz="2000" b="1"/>
              <a:t>Additional 80386 instructions</a:t>
            </a:r>
          </a:p>
          <a:p>
            <a:r>
              <a:rPr lang="en-US" b="1">
                <a:solidFill>
                  <a:srgbClr val="0066FF"/>
                </a:solidFill>
              </a:rPr>
              <a:t>LFS</a:t>
            </a:r>
            <a:r>
              <a:rPr lang="en-US" b="1"/>
              <a:t>	  </a:t>
            </a:r>
            <a:r>
              <a:rPr lang="en-US" b="1">
                <a:solidFill>
                  <a:srgbClr val="0066FF"/>
                </a:solidFill>
              </a:rPr>
              <a:t>L</a:t>
            </a:r>
            <a:r>
              <a:rPr lang="en-US" b="1"/>
              <a:t>oad pointer using </a:t>
            </a:r>
            <a:r>
              <a:rPr lang="en-US" b="1">
                <a:solidFill>
                  <a:srgbClr val="0066FF"/>
                </a:solidFill>
              </a:rPr>
              <a:t>FS</a:t>
            </a:r>
            <a:endParaRPr lang="en-US" b="1"/>
          </a:p>
          <a:p>
            <a:r>
              <a:rPr lang="en-US" b="1">
                <a:solidFill>
                  <a:srgbClr val="0066FF"/>
                </a:solidFill>
              </a:rPr>
              <a:t>LGS</a:t>
            </a:r>
            <a:r>
              <a:rPr lang="en-US" b="1"/>
              <a:t>	  </a:t>
            </a:r>
            <a:r>
              <a:rPr lang="en-US" b="1">
                <a:solidFill>
                  <a:srgbClr val="0066FF"/>
                </a:solidFill>
              </a:rPr>
              <a:t>L</a:t>
            </a:r>
            <a:r>
              <a:rPr lang="en-US" b="1"/>
              <a:t>oad pointer using </a:t>
            </a:r>
            <a:r>
              <a:rPr lang="en-US" b="1">
                <a:solidFill>
                  <a:srgbClr val="0066FF"/>
                </a:solidFill>
              </a:rPr>
              <a:t>GS</a:t>
            </a:r>
            <a:endParaRPr lang="en-US" b="1"/>
          </a:p>
          <a:p>
            <a:r>
              <a:rPr lang="en-US" b="1">
                <a:solidFill>
                  <a:srgbClr val="0066FF"/>
                </a:solidFill>
              </a:rPr>
              <a:t>LSS</a:t>
            </a:r>
            <a:r>
              <a:rPr lang="en-US" b="1"/>
              <a:t>	  </a:t>
            </a:r>
            <a:r>
              <a:rPr lang="en-US" b="1">
                <a:solidFill>
                  <a:srgbClr val="0066FF"/>
                </a:solidFill>
              </a:rPr>
              <a:t>L</a:t>
            </a:r>
            <a:r>
              <a:rPr lang="en-US" b="1"/>
              <a:t>oad pointer using </a:t>
            </a:r>
            <a:r>
              <a:rPr lang="en-US" b="1">
                <a:solidFill>
                  <a:srgbClr val="0066FF"/>
                </a:solidFill>
              </a:rPr>
              <a:t>SS</a:t>
            </a:r>
            <a:endParaRPr lang="en-US" b="1"/>
          </a:p>
          <a:p>
            <a:r>
              <a:rPr lang="en-US" b="1">
                <a:solidFill>
                  <a:srgbClr val="0066FF"/>
                </a:solidFill>
              </a:rPr>
              <a:t>MOVSX</a:t>
            </a:r>
            <a:r>
              <a:rPr lang="en-US" b="1"/>
              <a:t>	  </a:t>
            </a:r>
            <a:r>
              <a:rPr lang="en-US" b="1">
                <a:solidFill>
                  <a:srgbClr val="0066FF"/>
                </a:solidFill>
              </a:rPr>
              <a:t>Mov</a:t>
            </a:r>
            <a:r>
              <a:rPr lang="en-US" b="1"/>
              <a:t>e with </a:t>
            </a:r>
            <a:r>
              <a:rPr lang="en-US" b="1">
                <a:solidFill>
                  <a:srgbClr val="0066FF"/>
                </a:solidFill>
              </a:rPr>
              <a:t>s</a:t>
            </a:r>
            <a:r>
              <a:rPr lang="en-US" b="1"/>
              <a:t>ign e</a:t>
            </a:r>
            <a:r>
              <a:rPr lang="en-US" b="1">
                <a:solidFill>
                  <a:srgbClr val="0066FF"/>
                </a:solidFill>
              </a:rPr>
              <a:t>x</a:t>
            </a:r>
            <a:r>
              <a:rPr lang="en-US" b="1"/>
              <a:t>tended</a:t>
            </a:r>
          </a:p>
          <a:p>
            <a:r>
              <a:rPr lang="en-US" b="1">
                <a:solidFill>
                  <a:srgbClr val="0066FF"/>
                </a:solidFill>
              </a:rPr>
              <a:t>MOVZX</a:t>
            </a:r>
            <a:r>
              <a:rPr lang="en-US" b="1"/>
              <a:t>	  </a:t>
            </a:r>
            <a:r>
              <a:rPr lang="en-US" b="1">
                <a:solidFill>
                  <a:srgbClr val="0066FF"/>
                </a:solidFill>
              </a:rPr>
              <a:t>Mov</a:t>
            </a:r>
            <a:r>
              <a:rPr lang="en-US" b="1"/>
              <a:t>e with </a:t>
            </a:r>
            <a:r>
              <a:rPr lang="en-US" b="1">
                <a:solidFill>
                  <a:srgbClr val="0066FF"/>
                </a:solidFill>
              </a:rPr>
              <a:t>z</a:t>
            </a:r>
            <a:r>
              <a:rPr lang="en-US" b="1"/>
              <a:t>ero e</a:t>
            </a:r>
            <a:r>
              <a:rPr lang="en-US" b="1">
                <a:solidFill>
                  <a:srgbClr val="0066FF"/>
                </a:solidFill>
              </a:rPr>
              <a:t>x</a:t>
            </a:r>
            <a:r>
              <a:rPr lang="en-US" b="1"/>
              <a:t>tended</a:t>
            </a:r>
          </a:p>
          <a:p>
            <a:r>
              <a:rPr lang="en-US" b="1">
                <a:solidFill>
                  <a:srgbClr val="0066FF"/>
                </a:solidFill>
              </a:rPr>
              <a:t>POPAD</a:t>
            </a:r>
            <a:r>
              <a:rPr lang="en-US" b="1"/>
              <a:t>	  </a:t>
            </a:r>
            <a:r>
              <a:rPr lang="en-US" b="1">
                <a:solidFill>
                  <a:srgbClr val="0066FF"/>
                </a:solidFill>
              </a:rPr>
              <a:t>Pop</a:t>
            </a:r>
            <a:r>
              <a:rPr lang="en-US" b="1"/>
              <a:t> </a:t>
            </a:r>
            <a:r>
              <a:rPr lang="en-US" b="1">
                <a:solidFill>
                  <a:srgbClr val="0066FF"/>
                </a:solidFill>
              </a:rPr>
              <a:t>a</a:t>
            </a:r>
            <a:r>
              <a:rPr lang="en-US" b="1"/>
              <a:t>ll </a:t>
            </a:r>
            <a:r>
              <a:rPr lang="en-US" b="1">
                <a:solidFill>
                  <a:srgbClr val="0066FF"/>
                </a:solidFill>
              </a:rPr>
              <a:t>d</a:t>
            </a:r>
            <a:r>
              <a:rPr lang="en-US" b="1"/>
              <a:t>ouble (32 bit) registers </a:t>
            </a:r>
          </a:p>
          <a:p>
            <a:r>
              <a:rPr lang="en-US" b="1">
                <a:solidFill>
                  <a:srgbClr val="0066FF"/>
                </a:solidFill>
              </a:rPr>
              <a:t>POPD</a:t>
            </a:r>
            <a:r>
              <a:rPr lang="en-US" b="1"/>
              <a:t>	  </a:t>
            </a:r>
            <a:r>
              <a:rPr lang="en-US" b="1">
                <a:solidFill>
                  <a:srgbClr val="0066FF"/>
                </a:solidFill>
              </a:rPr>
              <a:t>Pop</a:t>
            </a:r>
            <a:r>
              <a:rPr lang="en-US" b="1"/>
              <a:t> </a:t>
            </a:r>
            <a:r>
              <a:rPr lang="en-US" b="1">
                <a:solidFill>
                  <a:srgbClr val="0066FF"/>
                </a:solidFill>
              </a:rPr>
              <a:t>d</a:t>
            </a:r>
            <a:r>
              <a:rPr lang="en-US" b="1"/>
              <a:t>ouble register </a:t>
            </a:r>
          </a:p>
          <a:p>
            <a:r>
              <a:rPr lang="en-US" b="1">
                <a:solidFill>
                  <a:srgbClr val="0066FF"/>
                </a:solidFill>
              </a:rPr>
              <a:t>POPFD</a:t>
            </a:r>
            <a:r>
              <a:rPr lang="en-US" b="1"/>
              <a:t>	  </a:t>
            </a:r>
            <a:r>
              <a:rPr lang="en-US" b="1">
                <a:solidFill>
                  <a:srgbClr val="0066FF"/>
                </a:solidFill>
              </a:rPr>
              <a:t>Pop</a:t>
            </a:r>
            <a:r>
              <a:rPr lang="en-US" b="1"/>
              <a:t> </a:t>
            </a:r>
            <a:r>
              <a:rPr lang="en-US" b="1">
                <a:solidFill>
                  <a:srgbClr val="0066FF"/>
                </a:solidFill>
              </a:rPr>
              <a:t>d</a:t>
            </a:r>
            <a:r>
              <a:rPr lang="en-US" b="1"/>
              <a:t>ouble </a:t>
            </a:r>
            <a:r>
              <a:rPr lang="en-US" b="1">
                <a:solidFill>
                  <a:srgbClr val="0066FF"/>
                </a:solidFill>
              </a:rPr>
              <a:t>f</a:t>
            </a:r>
            <a:r>
              <a:rPr lang="en-US" b="1"/>
              <a:t>lag register </a:t>
            </a:r>
          </a:p>
          <a:p>
            <a:r>
              <a:rPr lang="en-US" b="1">
                <a:solidFill>
                  <a:srgbClr val="0066FF"/>
                </a:solidFill>
              </a:rPr>
              <a:t>PUSHAD Push</a:t>
            </a:r>
            <a:r>
              <a:rPr lang="en-US" b="1"/>
              <a:t> </a:t>
            </a:r>
            <a:r>
              <a:rPr lang="en-US" b="1">
                <a:solidFill>
                  <a:srgbClr val="0066FF"/>
                </a:solidFill>
              </a:rPr>
              <a:t>a</a:t>
            </a:r>
            <a:r>
              <a:rPr lang="en-US" b="1"/>
              <a:t>ll </a:t>
            </a:r>
            <a:r>
              <a:rPr lang="en-US" b="1">
                <a:solidFill>
                  <a:srgbClr val="0066FF"/>
                </a:solidFill>
              </a:rPr>
              <a:t>d</a:t>
            </a:r>
            <a:r>
              <a:rPr lang="en-US" b="1"/>
              <a:t>ouble registers </a:t>
            </a:r>
          </a:p>
          <a:p>
            <a:r>
              <a:rPr lang="en-US" b="1">
                <a:solidFill>
                  <a:srgbClr val="0066FF"/>
                </a:solidFill>
              </a:rPr>
              <a:t>PUSHD</a:t>
            </a:r>
            <a:r>
              <a:rPr lang="en-US" b="1"/>
              <a:t>	  </a:t>
            </a:r>
            <a:r>
              <a:rPr lang="en-US" b="1">
                <a:solidFill>
                  <a:srgbClr val="0066FF"/>
                </a:solidFill>
              </a:rPr>
              <a:t>Push</a:t>
            </a:r>
            <a:r>
              <a:rPr lang="en-US" b="1"/>
              <a:t> </a:t>
            </a:r>
            <a:r>
              <a:rPr lang="en-US" b="1">
                <a:solidFill>
                  <a:srgbClr val="0066FF"/>
                </a:solidFill>
              </a:rPr>
              <a:t>d</a:t>
            </a:r>
            <a:r>
              <a:rPr lang="en-US" b="1"/>
              <a:t>ouble register </a:t>
            </a:r>
          </a:p>
          <a:p>
            <a:r>
              <a:rPr lang="en-US" b="1">
                <a:solidFill>
                  <a:srgbClr val="0066FF"/>
                </a:solidFill>
              </a:rPr>
              <a:t>PUSHFD  Push d</a:t>
            </a:r>
            <a:r>
              <a:rPr lang="en-US" b="1"/>
              <a:t>ouble </a:t>
            </a:r>
            <a:r>
              <a:rPr lang="en-US" b="1">
                <a:solidFill>
                  <a:srgbClr val="0066FF"/>
                </a:solidFill>
              </a:rPr>
              <a:t>f</a:t>
            </a:r>
            <a:r>
              <a:rPr lang="en-US" b="1"/>
              <a:t>lag register</a:t>
            </a:r>
          </a:p>
        </p:txBody>
      </p:sp>
      <p:sp>
        <p:nvSpPr>
          <p:cNvPr id="9" name="Text Box 6"/>
          <p:cNvSpPr txBox="1">
            <a:spLocks noChangeArrowheads="1"/>
          </p:cNvSpPr>
          <p:nvPr/>
        </p:nvSpPr>
        <p:spPr bwMode="auto">
          <a:xfrm>
            <a:off x="4595813" y="4899025"/>
            <a:ext cx="3886200" cy="671513"/>
          </a:xfrm>
          <a:prstGeom prst="rect">
            <a:avLst/>
          </a:prstGeom>
          <a:noFill/>
          <a:ln w="9525">
            <a:noFill/>
            <a:miter lim="800000"/>
            <a:headEnd/>
            <a:tailEnd/>
          </a:ln>
        </p:spPr>
        <p:txBody>
          <a:bodyPr>
            <a:spAutoFit/>
          </a:bodyPr>
          <a:lstStyle/>
          <a:p>
            <a:pPr>
              <a:spcBef>
                <a:spcPct val="50000"/>
              </a:spcBef>
            </a:pPr>
            <a:r>
              <a:rPr lang="en-US" sz="2000" b="1"/>
              <a:t>Additional 80486 instruction</a:t>
            </a:r>
          </a:p>
          <a:p>
            <a:r>
              <a:rPr lang="en-US" b="1">
                <a:solidFill>
                  <a:srgbClr val="0066FF"/>
                </a:solidFill>
              </a:rPr>
              <a:t>BSWAP</a:t>
            </a:r>
            <a:r>
              <a:rPr lang="en-US" b="1"/>
              <a:t>	</a:t>
            </a:r>
            <a:r>
              <a:rPr lang="en-US" b="1">
                <a:solidFill>
                  <a:srgbClr val="0066FF"/>
                </a:solidFill>
              </a:rPr>
              <a:t>B</a:t>
            </a:r>
            <a:r>
              <a:rPr lang="en-US" b="1"/>
              <a:t>yte </a:t>
            </a:r>
            <a:r>
              <a:rPr lang="en-US" b="1">
                <a:solidFill>
                  <a:srgbClr val="0066FF"/>
                </a:solidFill>
              </a:rPr>
              <a:t>swap</a:t>
            </a:r>
            <a:endParaRPr lang="en-US" b="1"/>
          </a:p>
        </p:txBody>
      </p:sp>
      <p:sp>
        <p:nvSpPr>
          <p:cNvPr id="10" name="Text Box 7"/>
          <p:cNvSpPr txBox="1">
            <a:spLocks noChangeArrowheads="1"/>
          </p:cNvSpPr>
          <p:nvPr/>
        </p:nvSpPr>
        <p:spPr bwMode="auto">
          <a:xfrm>
            <a:off x="4595813" y="6110288"/>
            <a:ext cx="4548187" cy="671512"/>
          </a:xfrm>
          <a:prstGeom prst="rect">
            <a:avLst/>
          </a:prstGeom>
          <a:noFill/>
          <a:ln w="9525">
            <a:noFill/>
            <a:miter lim="800000"/>
            <a:headEnd/>
            <a:tailEnd/>
          </a:ln>
        </p:spPr>
        <p:txBody>
          <a:bodyPr>
            <a:spAutoFit/>
          </a:bodyPr>
          <a:lstStyle/>
          <a:p>
            <a:pPr>
              <a:spcBef>
                <a:spcPct val="50000"/>
              </a:spcBef>
            </a:pPr>
            <a:r>
              <a:rPr lang="en-US" sz="2000" b="1"/>
              <a:t>Additional Pentium instruction</a:t>
            </a:r>
          </a:p>
          <a:p>
            <a:r>
              <a:rPr lang="en-US" b="1">
                <a:solidFill>
                  <a:srgbClr val="0066FF"/>
                </a:solidFill>
              </a:rPr>
              <a:t>MOV</a:t>
            </a:r>
            <a:r>
              <a:rPr lang="en-US" b="1"/>
              <a:t>	</a:t>
            </a:r>
            <a:r>
              <a:rPr lang="en-US" b="1">
                <a:solidFill>
                  <a:srgbClr val="0066FF"/>
                </a:solidFill>
              </a:rPr>
              <a:t>Mov</a:t>
            </a:r>
            <a:r>
              <a:rPr lang="en-US" b="1"/>
              <a:t>e to/from control register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P spid="1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p:cNvSpPr>
            <a:spLocks noGrp="1" noChangeArrowheads="1"/>
          </p:cNvSpPr>
          <p:nvPr>
            <p:ph type="title"/>
          </p:nvPr>
        </p:nvSpPr>
        <p:spPr>
          <a:xfrm>
            <a:off x="685800" y="0"/>
            <a:ext cx="7772400" cy="762000"/>
          </a:xfrm>
        </p:spPr>
        <p:txBody>
          <a:bodyPr/>
          <a:lstStyle/>
          <a:p>
            <a:pPr eaLnBrk="1" hangingPunct="1">
              <a:defRPr/>
            </a:pPr>
            <a:r>
              <a:rPr lang="en-US" sz="2400" b="1" dirty="0" smtClean="0"/>
              <a:t>Arithmetic instructions</a:t>
            </a:r>
            <a:endParaRPr lang="en-US" dirty="0" smtClean="0"/>
          </a:p>
        </p:txBody>
      </p:sp>
      <p:sp>
        <p:nvSpPr>
          <p:cNvPr id="6" name="Text Box 1027"/>
          <p:cNvSpPr txBox="1">
            <a:spLocks noChangeArrowheads="1"/>
          </p:cNvSpPr>
          <p:nvPr/>
        </p:nvSpPr>
        <p:spPr bwMode="auto">
          <a:xfrm>
            <a:off x="298450" y="838200"/>
            <a:ext cx="5213350" cy="5889625"/>
          </a:xfrm>
          <a:prstGeom prst="rect">
            <a:avLst/>
          </a:prstGeom>
          <a:noFill/>
          <a:ln w="9525">
            <a:noFill/>
            <a:miter lim="800000"/>
            <a:headEnd/>
            <a:tailEnd/>
          </a:ln>
        </p:spPr>
        <p:txBody>
          <a:bodyPr wrap="none">
            <a:spAutoFit/>
          </a:bodyPr>
          <a:lstStyle/>
          <a:p>
            <a:r>
              <a:rPr lang="en-US" sz="2000" b="1"/>
              <a:t>8086 instruction set</a:t>
            </a:r>
          </a:p>
          <a:p>
            <a:r>
              <a:rPr lang="en-US" b="1">
                <a:solidFill>
                  <a:schemeClr val="accent2"/>
                </a:solidFill>
              </a:rPr>
              <a:t>AAA</a:t>
            </a:r>
            <a:r>
              <a:rPr lang="en-US" b="1"/>
              <a:t>	</a:t>
            </a:r>
            <a:r>
              <a:rPr lang="en-US" b="1">
                <a:solidFill>
                  <a:schemeClr val="accent2"/>
                </a:solidFill>
              </a:rPr>
              <a:t>A</a:t>
            </a:r>
            <a:r>
              <a:rPr lang="en-US" b="1"/>
              <a:t>SCII </a:t>
            </a:r>
            <a:r>
              <a:rPr lang="en-US" b="1">
                <a:solidFill>
                  <a:schemeClr val="accent2"/>
                </a:solidFill>
              </a:rPr>
              <a:t>a</a:t>
            </a:r>
            <a:r>
              <a:rPr lang="en-US" b="1"/>
              <a:t>djust for </a:t>
            </a:r>
            <a:r>
              <a:rPr lang="en-US" b="1">
                <a:solidFill>
                  <a:schemeClr val="accent2"/>
                </a:solidFill>
              </a:rPr>
              <a:t>a</a:t>
            </a:r>
            <a:r>
              <a:rPr lang="en-US" b="1"/>
              <a:t>ddition</a:t>
            </a:r>
          </a:p>
          <a:p>
            <a:r>
              <a:rPr lang="en-US" b="1">
                <a:solidFill>
                  <a:schemeClr val="accent2"/>
                </a:solidFill>
              </a:rPr>
              <a:t>AAD</a:t>
            </a:r>
            <a:r>
              <a:rPr lang="en-US" b="1"/>
              <a:t>	</a:t>
            </a:r>
            <a:r>
              <a:rPr lang="en-US" b="1">
                <a:solidFill>
                  <a:schemeClr val="accent2"/>
                </a:solidFill>
              </a:rPr>
              <a:t>A</a:t>
            </a:r>
            <a:r>
              <a:rPr lang="en-US" b="1"/>
              <a:t>SCII </a:t>
            </a:r>
            <a:r>
              <a:rPr lang="en-US" b="1">
                <a:solidFill>
                  <a:schemeClr val="accent2"/>
                </a:solidFill>
              </a:rPr>
              <a:t>a</a:t>
            </a:r>
            <a:r>
              <a:rPr lang="en-US" b="1"/>
              <a:t>djust for </a:t>
            </a:r>
            <a:r>
              <a:rPr lang="en-US" b="1">
                <a:solidFill>
                  <a:schemeClr val="accent2"/>
                </a:solidFill>
              </a:rPr>
              <a:t>d</a:t>
            </a:r>
            <a:r>
              <a:rPr lang="en-US" b="1"/>
              <a:t>ivision</a:t>
            </a:r>
          </a:p>
          <a:p>
            <a:r>
              <a:rPr lang="en-US" b="1">
                <a:solidFill>
                  <a:schemeClr val="accent2"/>
                </a:solidFill>
              </a:rPr>
              <a:t>AAM</a:t>
            </a:r>
            <a:r>
              <a:rPr lang="en-US" b="1"/>
              <a:t>	 </a:t>
            </a:r>
            <a:r>
              <a:rPr lang="en-US" b="1">
                <a:solidFill>
                  <a:schemeClr val="accent2"/>
                </a:solidFill>
              </a:rPr>
              <a:t>A</a:t>
            </a:r>
            <a:r>
              <a:rPr lang="en-US" b="1"/>
              <a:t>SCII </a:t>
            </a:r>
            <a:r>
              <a:rPr lang="en-US" b="1">
                <a:solidFill>
                  <a:schemeClr val="accent2"/>
                </a:solidFill>
              </a:rPr>
              <a:t>a</a:t>
            </a:r>
            <a:r>
              <a:rPr lang="en-US" b="1"/>
              <a:t>djust for </a:t>
            </a:r>
            <a:r>
              <a:rPr lang="en-US" b="1">
                <a:solidFill>
                  <a:schemeClr val="accent2"/>
                </a:solidFill>
              </a:rPr>
              <a:t>m</a:t>
            </a:r>
            <a:r>
              <a:rPr lang="en-US" b="1"/>
              <a:t>ultiply</a:t>
            </a:r>
          </a:p>
          <a:p>
            <a:r>
              <a:rPr lang="en-US" b="1">
                <a:solidFill>
                  <a:schemeClr val="accent2"/>
                </a:solidFill>
              </a:rPr>
              <a:t>AAS</a:t>
            </a:r>
            <a:r>
              <a:rPr lang="en-US" b="1"/>
              <a:t>	 </a:t>
            </a:r>
            <a:r>
              <a:rPr lang="en-US" b="1">
                <a:solidFill>
                  <a:schemeClr val="accent2"/>
                </a:solidFill>
              </a:rPr>
              <a:t>A</a:t>
            </a:r>
            <a:r>
              <a:rPr lang="en-US" b="1"/>
              <a:t>SCII </a:t>
            </a:r>
            <a:r>
              <a:rPr lang="en-US" b="1">
                <a:solidFill>
                  <a:schemeClr val="accent2"/>
                </a:solidFill>
              </a:rPr>
              <a:t>a</a:t>
            </a:r>
            <a:r>
              <a:rPr lang="en-US" b="1"/>
              <a:t>djust for </a:t>
            </a:r>
            <a:r>
              <a:rPr lang="en-US" b="1">
                <a:solidFill>
                  <a:schemeClr val="accent2"/>
                </a:solidFill>
              </a:rPr>
              <a:t>s</a:t>
            </a:r>
            <a:r>
              <a:rPr lang="en-US" b="1"/>
              <a:t>ubtraction</a:t>
            </a:r>
          </a:p>
          <a:p>
            <a:r>
              <a:rPr lang="en-US" b="1">
                <a:solidFill>
                  <a:schemeClr val="accent2"/>
                </a:solidFill>
              </a:rPr>
              <a:t>ADC</a:t>
            </a:r>
            <a:r>
              <a:rPr lang="en-US" b="1"/>
              <a:t>	</a:t>
            </a:r>
            <a:r>
              <a:rPr lang="en-US" b="1">
                <a:solidFill>
                  <a:schemeClr val="accent2"/>
                </a:solidFill>
              </a:rPr>
              <a:t>Ad</a:t>
            </a:r>
            <a:r>
              <a:rPr lang="en-US" b="1"/>
              <a:t>d byte or word plus </a:t>
            </a:r>
            <a:r>
              <a:rPr lang="en-US" b="1">
                <a:solidFill>
                  <a:schemeClr val="accent2"/>
                </a:solidFill>
              </a:rPr>
              <a:t>c</a:t>
            </a:r>
            <a:r>
              <a:rPr lang="en-US" b="1"/>
              <a:t>arry</a:t>
            </a:r>
          </a:p>
          <a:p>
            <a:r>
              <a:rPr lang="en-US" b="1">
                <a:solidFill>
                  <a:schemeClr val="accent2"/>
                </a:solidFill>
              </a:rPr>
              <a:t>ADD	Add</a:t>
            </a:r>
            <a:r>
              <a:rPr lang="en-US" b="1"/>
              <a:t> byte or word</a:t>
            </a:r>
          </a:p>
          <a:p>
            <a:r>
              <a:rPr lang="en-US" b="1">
                <a:solidFill>
                  <a:schemeClr val="accent2"/>
                </a:solidFill>
              </a:rPr>
              <a:t>CBW</a:t>
            </a:r>
            <a:r>
              <a:rPr lang="en-US" b="1"/>
              <a:t>	</a:t>
            </a:r>
            <a:r>
              <a:rPr lang="en-US" b="1">
                <a:solidFill>
                  <a:schemeClr val="accent2"/>
                </a:solidFill>
              </a:rPr>
              <a:t>C</a:t>
            </a:r>
            <a:r>
              <a:rPr lang="en-US" b="1"/>
              <a:t>onvert </a:t>
            </a:r>
            <a:r>
              <a:rPr lang="en-US" b="1">
                <a:solidFill>
                  <a:schemeClr val="accent2"/>
                </a:solidFill>
              </a:rPr>
              <a:t>b</a:t>
            </a:r>
            <a:r>
              <a:rPr lang="en-US" b="1"/>
              <a:t>yte or </a:t>
            </a:r>
            <a:r>
              <a:rPr lang="en-US" b="1">
                <a:solidFill>
                  <a:schemeClr val="accent2"/>
                </a:solidFill>
              </a:rPr>
              <a:t>w</a:t>
            </a:r>
            <a:r>
              <a:rPr lang="en-US" b="1"/>
              <a:t>ord</a:t>
            </a:r>
          </a:p>
          <a:p>
            <a:r>
              <a:rPr lang="en-US" b="1">
                <a:solidFill>
                  <a:schemeClr val="accent2"/>
                </a:solidFill>
              </a:rPr>
              <a:t>CMP</a:t>
            </a:r>
            <a:r>
              <a:rPr lang="en-US" b="1"/>
              <a:t>	</a:t>
            </a:r>
            <a:r>
              <a:rPr lang="en-US" b="1">
                <a:solidFill>
                  <a:schemeClr val="accent2"/>
                </a:solidFill>
              </a:rPr>
              <a:t>C</a:t>
            </a:r>
            <a:r>
              <a:rPr lang="en-US" b="1"/>
              <a:t>o</a:t>
            </a:r>
            <a:r>
              <a:rPr lang="en-US" b="1">
                <a:solidFill>
                  <a:schemeClr val="accent2"/>
                </a:solidFill>
              </a:rPr>
              <a:t>mp</a:t>
            </a:r>
            <a:r>
              <a:rPr lang="en-US" b="1"/>
              <a:t>are byte or word</a:t>
            </a:r>
          </a:p>
          <a:p>
            <a:r>
              <a:rPr lang="en-US" b="1">
                <a:solidFill>
                  <a:schemeClr val="accent2"/>
                </a:solidFill>
              </a:rPr>
              <a:t>CWD</a:t>
            </a:r>
            <a:r>
              <a:rPr lang="en-US" b="1"/>
              <a:t>	</a:t>
            </a:r>
            <a:r>
              <a:rPr lang="en-US" b="1">
                <a:solidFill>
                  <a:schemeClr val="accent2"/>
                </a:solidFill>
              </a:rPr>
              <a:t>C</a:t>
            </a:r>
            <a:r>
              <a:rPr lang="en-US" b="1"/>
              <a:t>onvert </a:t>
            </a:r>
            <a:r>
              <a:rPr lang="en-US" b="1">
                <a:solidFill>
                  <a:schemeClr val="accent2"/>
                </a:solidFill>
              </a:rPr>
              <a:t>w</a:t>
            </a:r>
            <a:r>
              <a:rPr lang="en-US" b="1"/>
              <a:t>ord to </a:t>
            </a:r>
            <a:r>
              <a:rPr lang="en-US" b="1">
                <a:solidFill>
                  <a:schemeClr val="accent2"/>
                </a:solidFill>
              </a:rPr>
              <a:t>d</a:t>
            </a:r>
            <a:r>
              <a:rPr lang="en-US" b="1"/>
              <a:t>ouble-word</a:t>
            </a:r>
          </a:p>
          <a:p>
            <a:r>
              <a:rPr lang="en-US" b="1">
                <a:solidFill>
                  <a:schemeClr val="accent2"/>
                </a:solidFill>
              </a:rPr>
              <a:t>DAA</a:t>
            </a:r>
            <a:r>
              <a:rPr lang="en-US" b="1"/>
              <a:t>	</a:t>
            </a:r>
            <a:r>
              <a:rPr lang="en-US" b="1">
                <a:solidFill>
                  <a:schemeClr val="accent2"/>
                </a:solidFill>
              </a:rPr>
              <a:t>D</a:t>
            </a:r>
            <a:r>
              <a:rPr lang="en-US" b="1"/>
              <a:t>ecimal </a:t>
            </a:r>
            <a:r>
              <a:rPr lang="en-US" b="1">
                <a:solidFill>
                  <a:schemeClr val="accent2"/>
                </a:solidFill>
              </a:rPr>
              <a:t>a</a:t>
            </a:r>
            <a:r>
              <a:rPr lang="en-US" b="1"/>
              <a:t>djust for </a:t>
            </a:r>
            <a:r>
              <a:rPr lang="en-US" b="1">
                <a:solidFill>
                  <a:schemeClr val="accent2"/>
                </a:solidFill>
              </a:rPr>
              <a:t>a</a:t>
            </a:r>
            <a:r>
              <a:rPr lang="en-US" b="1"/>
              <a:t>ddition</a:t>
            </a:r>
          </a:p>
          <a:p>
            <a:r>
              <a:rPr lang="en-US" b="1">
                <a:solidFill>
                  <a:schemeClr val="accent2"/>
                </a:solidFill>
              </a:rPr>
              <a:t>DAS</a:t>
            </a:r>
            <a:r>
              <a:rPr lang="en-US" b="1"/>
              <a:t>	 </a:t>
            </a:r>
            <a:r>
              <a:rPr lang="en-US" b="1">
                <a:solidFill>
                  <a:schemeClr val="accent2"/>
                </a:solidFill>
              </a:rPr>
              <a:t>D</a:t>
            </a:r>
            <a:r>
              <a:rPr lang="en-US" b="1"/>
              <a:t>ecimal </a:t>
            </a:r>
            <a:r>
              <a:rPr lang="en-US" b="1">
                <a:solidFill>
                  <a:schemeClr val="accent2"/>
                </a:solidFill>
              </a:rPr>
              <a:t>a</a:t>
            </a:r>
            <a:r>
              <a:rPr lang="en-US" b="1"/>
              <a:t>djust for </a:t>
            </a:r>
            <a:r>
              <a:rPr lang="en-US" b="1">
                <a:solidFill>
                  <a:schemeClr val="accent2"/>
                </a:solidFill>
              </a:rPr>
              <a:t>s</a:t>
            </a:r>
            <a:r>
              <a:rPr lang="en-US" b="1"/>
              <a:t>ubtraction</a:t>
            </a:r>
          </a:p>
          <a:p>
            <a:r>
              <a:rPr lang="en-US" b="1">
                <a:solidFill>
                  <a:schemeClr val="accent2"/>
                </a:solidFill>
              </a:rPr>
              <a:t>DEC</a:t>
            </a:r>
            <a:r>
              <a:rPr lang="en-US" b="1"/>
              <a:t>	</a:t>
            </a:r>
            <a:r>
              <a:rPr lang="en-US" b="1">
                <a:solidFill>
                  <a:schemeClr val="accent2"/>
                </a:solidFill>
              </a:rPr>
              <a:t>Dec</a:t>
            </a:r>
            <a:r>
              <a:rPr lang="en-US" b="1"/>
              <a:t>rement byte or word by one</a:t>
            </a:r>
          </a:p>
          <a:p>
            <a:r>
              <a:rPr lang="en-US" b="1">
                <a:solidFill>
                  <a:schemeClr val="accent2"/>
                </a:solidFill>
              </a:rPr>
              <a:t>DIV</a:t>
            </a:r>
            <a:r>
              <a:rPr lang="en-US" b="1"/>
              <a:t>	</a:t>
            </a:r>
            <a:r>
              <a:rPr lang="en-US" b="1">
                <a:solidFill>
                  <a:schemeClr val="accent2"/>
                </a:solidFill>
              </a:rPr>
              <a:t>Div</a:t>
            </a:r>
            <a:r>
              <a:rPr lang="en-US" b="1"/>
              <a:t>ide byte or word</a:t>
            </a:r>
          </a:p>
          <a:p>
            <a:r>
              <a:rPr lang="en-US" b="1">
                <a:solidFill>
                  <a:schemeClr val="accent2"/>
                </a:solidFill>
              </a:rPr>
              <a:t>IDIV</a:t>
            </a:r>
            <a:r>
              <a:rPr lang="en-US" b="1"/>
              <a:t>	</a:t>
            </a:r>
            <a:r>
              <a:rPr lang="en-US" b="1">
                <a:solidFill>
                  <a:schemeClr val="accent2"/>
                </a:solidFill>
              </a:rPr>
              <a:t>I</a:t>
            </a:r>
            <a:r>
              <a:rPr lang="en-US" b="1"/>
              <a:t>nteger </a:t>
            </a:r>
            <a:r>
              <a:rPr lang="en-US" b="1">
                <a:solidFill>
                  <a:schemeClr val="accent2"/>
                </a:solidFill>
              </a:rPr>
              <a:t>div</a:t>
            </a:r>
            <a:r>
              <a:rPr lang="en-US" b="1"/>
              <a:t>ide byte or word</a:t>
            </a:r>
          </a:p>
          <a:p>
            <a:r>
              <a:rPr lang="en-US" b="1">
                <a:solidFill>
                  <a:schemeClr val="accent2"/>
                </a:solidFill>
              </a:rPr>
              <a:t>IMUL</a:t>
            </a:r>
            <a:r>
              <a:rPr lang="en-US" b="1"/>
              <a:t>	</a:t>
            </a:r>
            <a:r>
              <a:rPr lang="en-US" b="1">
                <a:solidFill>
                  <a:schemeClr val="accent2"/>
                </a:solidFill>
              </a:rPr>
              <a:t>I</a:t>
            </a:r>
            <a:r>
              <a:rPr lang="en-US" b="1"/>
              <a:t>nteger </a:t>
            </a:r>
            <a:r>
              <a:rPr lang="en-US" b="1">
                <a:solidFill>
                  <a:schemeClr val="accent2"/>
                </a:solidFill>
              </a:rPr>
              <a:t>mul</a:t>
            </a:r>
            <a:r>
              <a:rPr lang="en-US" b="1"/>
              <a:t>tiply byte or word</a:t>
            </a:r>
          </a:p>
          <a:p>
            <a:r>
              <a:rPr lang="en-US" b="1">
                <a:solidFill>
                  <a:schemeClr val="accent2"/>
                </a:solidFill>
              </a:rPr>
              <a:t>INC</a:t>
            </a:r>
            <a:r>
              <a:rPr lang="en-US" b="1"/>
              <a:t>	</a:t>
            </a:r>
            <a:r>
              <a:rPr lang="en-US" b="1">
                <a:solidFill>
                  <a:schemeClr val="accent2"/>
                </a:solidFill>
              </a:rPr>
              <a:t>Inc</a:t>
            </a:r>
            <a:r>
              <a:rPr lang="en-US" b="1"/>
              <a:t>rement byte or word by one</a:t>
            </a:r>
          </a:p>
          <a:p>
            <a:r>
              <a:rPr lang="en-US" b="1">
                <a:solidFill>
                  <a:schemeClr val="accent2"/>
                </a:solidFill>
              </a:rPr>
              <a:t>MUL</a:t>
            </a:r>
            <a:r>
              <a:rPr lang="en-US" b="1"/>
              <a:t>	</a:t>
            </a:r>
            <a:r>
              <a:rPr lang="en-US" b="1">
                <a:solidFill>
                  <a:schemeClr val="accent2"/>
                </a:solidFill>
              </a:rPr>
              <a:t>Mul</a:t>
            </a:r>
            <a:r>
              <a:rPr lang="en-US" b="1"/>
              <a:t>tiply byte or word (unsigned)</a:t>
            </a:r>
          </a:p>
          <a:p>
            <a:r>
              <a:rPr lang="en-US" b="1">
                <a:solidFill>
                  <a:schemeClr val="accent2"/>
                </a:solidFill>
              </a:rPr>
              <a:t>NEG</a:t>
            </a:r>
            <a:r>
              <a:rPr lang="en-US" b="1"/>
              <a:t>	</a:t>
            </a:r>
            <a:r>
              <a:rPr lang="en-US" b="1">
                <a:solidFill>
                  <a:schemeClr val="accent2"/>
                </a:solidFill>
              </a:rPr>
              <a:t>Neg</a:t>
            </a:r>
            <a:r>
              <a:rPr lang="en-US" b="1"/>
              <a:t>ate byte or word</a:t>
            </a:r>
          </a:p>
          <a:p>
            <a:r>
              <a:rPr lang="en-US" b="1">
                <a:solidFill>
                  <a:schemeClr val="accent2"/>
                </a:solidFill>
              </a:rPr>
              <a:t>SBB</a:t>
            </a:r>
            <a:r>
              <a:rPr lang="en-US" b="1"/>
              <a:t>	</a:t>
            </a:r>
            <a:r>
              <a:rPr lang="en-US" b="1">
                <a:solidFill>
                  <a:schemeClr val="accent2"/>
                </a:solidFill>
              </a:rPr>
              <a:t>S</a:t>
            </a:r>
            <a:r>
              <a:rPr lang="en-US" b="1"/>
              <a:t>u</a:t>
            </a:r>
            <a:r>
              <a:rPr lang="en-US" b="1">
                <a:solidFill>
                  <a:schemeClr val="accent2"/>
                </a:solidFill>
              </a:rPr>
              <a:t>b</a:t>
            </a:r>
            <a:r>
              <a:rPr lang="en-US" b="1"/>
              <a:t>tract byte or word and carry (</a:t>
            </a:r>
            <a:r>
              <a:rPr lang="en-US" b="1">
                <a:solidFill>
                  <a:schemeClr val="accent2"/>
                </a:solidFill>
              </a:rPr>
              <a:t>b</a:t>
            </a:r>
            <a:r>
              <a:rPr lang="en-US" b="1"/>
              <a:t>orrow)</a:t>
            </a:r>
          </a:p>
          <a:p>
            <a:r>
              <a:rPr lang="en-US" b="1">
                <a:solidFill>
                  <a:schemeClr val="accent2"/>
                </a:solidFill>
              </a:rPr>
              <a:t>SUB</a:t>
            </a:r>
            <a:r>
              <a:rPr lang="en-US" b="1"/>
              <a:t>	</a:t>
            </a:r>
            <a:r>
              <a:rPr lang="en-US" b="1">
                <a:solidFill>
                  <a:schemeClr val="accent2"/>
                </a:solidFill>
              </a:rPr>
              <a:t>Sub</a:t>
            </a:r>
            <a:r>
              <a:rPr lang="en-US" b="1"/>
              <a:t>tract byte or word</a:t>
            </a:r>
          </a:p>
        </p:txBody>
      </p:sp>
      <p:sp>
        <p:nvSpPr>
          <p:cNvPr id="7" name="Text Box 1029"/>
          <p:cNvSpPr txBox="1">
            <a:spLocks noChangeArrowheads="1"/>
          </p:cNvSpPr>
          <p:nvPr/>
        </p:nvSpPr>
        <p:spPr bwMode="auto">
          <a:xfrm>
            <a:off x="4572000" y="857250"/>
            <a:ext cx="4572000" cy="1230313"/>
          </a:xfrm>
          <a:prstGeom prst="rect">
            <a:avLst/>
          </a:prstGeom>
          <a:noFill/>
          <a:ln w="9525">
            <a:noFill/>
            <a:miter lim="800000"/>
            <a:headEnd/>
            <a:tailEnd/>
          </a:ln>
        </p:spPr>
        <p:txBody>
          <a:bodyPr>
            <a:spAutoFit/>
          </a:bodyPr>
          <a:lstStyle/>
          <a:p>
            <a:pPr>
              <a:spcBef>
                <a:spcPct val="50000"/>
              </a:spcBef>
            </a:pPr>
            <a:r>
              <a:rPr lang="en-US" sz="2000" b="1"/>
              <a:t>Additional 80386 instructions</a:t>
            </a:r>
          </a:p>
          <a:p>
            <a:r>
              <a:rPr lang="en-US" b="1">
                <a:solidFill>
                  <a:schemeClr val="accent2"/>
                </a:solidFill>
              </a:rPr>
              <a:t>CDQ</a:t>
            </a:r>
            <a:r>
              <a:rPr lang="en-US" b="1"/>
              <a:t>	</a:t>
            </a:r>
            <a:r>
              <a:rPr lang="en-US" b="1">
                <a:solidFill>
                  <a:schemeClr val="accent2"/>
                </a:solidFill>
              </a:rPr>
              <a:t>C</a:t>
            </a:r>
            <a:r>
              <a:rPr lang="en-US" b="1"/>
              <a:t>onvert </a:t>
            </a:r>
            <a:r>
              <a:rPr lang="en-US" b="1">
                <a:solidFill>
                  <a:schemeClr val="accent2"/>
                </a:solidFill>
              </a:rPr>
              <a:t>d</a:t>
            </a:r>
            <a:r>
              <a:rPr lang="en-US" b="1"/>
              <a:t>ouble-word to 			</a:t>
            </a:r>
            <a:r>
              <a:rPr lang="en-US" b="1">
                <a:solidFill>
                  <a:schemeClr val="accent2"/>
                </a:solidFill>
              </a:rPr>
              <a:t>q</a:t>
            </a:r>
            <a:r>
              <a:rPr lang="en-US" b="1"/>
              <a:t>uad-word</a:t>
            </a:r>
          </a:p>
          <a:p>
            <a:r>
              <a:rPr lang="en-US" b="1">
                <a:solidFill>
                  <a:schemeClr val="accent2"/>
                </a:solidFill>
              </a:rPr>
              <a:t>CWDE</a:t>
            </a:r>
            <a:r>
              <a:rPr lang="en-US" b="1"/>
              <a:t>	 </a:t>
            </a:r>
            <a:r>
              <a:rPr lang="en-US" b="1">
                <a:solidFill>
                  <a:schemeClr val="accent2"/>
                </a:solidFill>
              </a:rPr>
              <a:t>C</a:t>
            </a:r>
            <a:r>
              <a:rPr lang="en-US" b="1"/>
              <a:t>onvert </a:t>
            </a:r>
            <a:r>
              <a:rPr lang="en-US" b="1">
                <a:solidFill>
                  <a:schemeClr val="accent2"/>
                </a:solidFill>
              </a:rPr>
              <a:t>w</a:t>
            </a:r>
            <a:r>
              <a:rPr lang="en-US" b="1"/>
              <a:t>ord to </a:t>
            </a:r>
            <a:r>
              <a:rPr lang="en-US" b="1">
                <a:solidFill>
                  <a:schemeClr val="accent2"/>
                </a:solidFill>
              </a:rPr>
              <a:t>d</a:t>
            </a:r>
            <a:r>
              <a:rPr lang="en-US" b="1"/>
              <a:t>ouble-</a:t>
            </a:r>
            <a:r>
              <a:rPr lang="en-US" b="1">
                <a:solidFill>
                  <a:schemeClr val="accent2"/>
                </a:solidFill>
              </a:rPr>
              <a:t>w</a:t>
            </a:r>
            <a:r>
              <a:rPr lang="en-US" b="1"/>
              <a:t>ord </a:t>
            </a:r>
          </a:p>
        </p:txBody>
      </p:sp>
      <p:sp>
        <p:nvSpPr>
          <p:cNvPr id="8" name="Text Box 1030"/>
          <p:cNvSpPr txBox="1">
            <a:spLocks noChangeArrowheads="1"/>
          </p:cNvSpPr>
          <p:nvPr/>
        </p:nvSpPr>
        <p:spPr bwMode="auto">
          <a:xfrm>
            <a:off x="4786313" y="2357438"/>
            <a:ext cx="4114800" cy="946150"/>
          </a:xfrm>
          <a:prstGeom prst="rect">
            <a:avLst/>
          </a:prstGeom>
          <a:noFill/>
          <a:ln w="9525">
            <a:noFill/>
            <a:miter lim="800000"/>
            <a:headEnd/>
            <a:tailEnd/>
          </a:ln>
        </p:spPr>
        <p:txBody>
          <a:bodyPr>
            <a:spAutoFit/>
          </a:bodyPr>
          <a:lstStyle/>
          <a:p>
            <a:pPr>
              <a:spcBef>
                <a:spcPct val="50000"/>
              </a:spcBef>
            </a:pPr>
            <a:r>
              <a:rPr lang="en-US" sz="2000" b="1"/>
              <a:t>Additional 80486 instructions</a:t>
            </a:r>
          </a:p>
          <a:p>
            <a:r>
              <a:rPr lang="en-US" b="1">
                <a:solidFill>
                  <a:schemeClr val="accent2"/>
                </a:solidFill>
              </a:rPr>
              <a:t>CMPXCHG</a:t>
            </a:r>
            <a:r>
              <a:rPr lang="en-US" b="1"/>
              <a:t>       </a:t>
            </a:r>
            <a:r>
              <a:rPr lang="en-US" b="1">
                <a:solidFill>
                  <a:schemeClr val="accent2"/>
                </a:solidFill>
              </a:rPr>
              <a:t>C</a:t>
            </a:r>
            <a:r>
              <a:rPr lang="en-US" b="1"/>
              <a:t>o</a:t>
            </a:r>
            <a:r>
              <a:rPr lang="en-US" b="1">
                <a:solidFill>
                  <a:schemeClr val="accent2"/>
                </a:solidFill>
              </a:rPr>
              <a:t>mp</a:t>
            </a:r>
            <a:r>
              <a:rPr lang="en-US" b="1"/>
              <a:t>are and e</a:t>
            </a:r>
            <a:r>
              <a:rPr lang="en-US" b="1">
                <a:solidFill>
                  <a:schemeClr val="accent2"/>
                </a:solidFill>
              </a:rPr>
              <a:t>xch</a:t>
            </a:r>
            <a:r>
              <a:rPr lang="en-US" b="1"/>
              <a:t>an</a:t>
            </a:r>
            <a:r>
              <a:rPr lang="en-US" b="1">
                <a:solidFill>
                  <a:schemeClr val="accent2"/>
                </a:solidFill>
              </a:rPr>
              <a:t>g</a:t>
            </a:r>
            <a:r>
              <a:rPr lang="en-US" b="1"/>
              <a:t>e</a:t>
            </a:r>
          </a:p>
          <a:p>
            <a:r>
              <a:rPr lang="en-US" b="1">
                <a:solidFill>
                  <a:schemeClr val="accent2"/>
                </a:solidFill>
              </a:rPr>
              <a:t>XADD</a:t>
            </a:r>
            <a:r>
              <a:rPr lang="en-US" b="1"/>
              <a:t>	            E</a:t>
            </a:r>
            <a:r>
              <a:rPr lang="en-US" b="1">
                <a:solidFill>
                  <a:schemeClr val="accent2"/>
                </a:solidFill>
              </a:rPr>
              <a:t>x</a:t>
            </a:r>
            <a:r>
              <a:rPr lang="en-US" b="1"/>
              <a:t>change and </a:t>
            </a:r>
            <a:r>
              <a:rPr lang="en-US" b="1">
                <a:solidFill>
                  <a:schemeClr val="accent2"/>
                </a:solidFill>
              </a:rPr>
              <a:t>add</a:t>
            </a:r>
            <a:endParaRPr lang="en-US" b="1"/>
          </a:p>
        </p:txBody>
      </p:sp>
      <p:sp>
        <p:nvSpPr>
          <p:cNvPr id="9" name="Text Box 1031"/>
          <p:cNvSpPr txBox="1">
            <a:spLocks noChangeArrowheads="1"/>
          </p:cNvSpPr>
          <p:nvPr/>
        </p:nvSpPr>
        <p:spPr bwMode="auto">
          <a:xfrm>
            <a:off x="4857750" y="3714750"/>
            <a:ext cx="4038600" cy="946150"/>
          </a:xfrm>
          <a:prstGeom prst="rect">
            <a:avLst/>
          </a:prstGeom>
          <a:noFill/>
          <a:ln w="9525">
            <a:noFill/>
            <a:miter lim="800000"/>
            <a:headEnd/>
            <a:tailEnd/>
          </a:ln>
        </p:spPr>
        <p:txBody>
          <a:bodyPr>
            <a:spAutoFit/>
          </a:bodyPr>
          <a:lstStyle/>
          <a:p>
            <a:pPr>
              <a:spcBef>
                <a:spcPct val="50000"/>
              </a:spcBef>
            </a:pPr>
            <a:r>
              <a:rPr lang="en-US" sz="2000" b="1"/>
              <a:t>Additional Pentium instruction</a:t>
            </a:r>
          </a:p>
          <a:p>
            <a:r>
              <a:rPr lang="en-US" b="1">
                <a:solidFill>
                  <a:schemeClr val="accent2"/>
                </a:solidFill>
              </a:rPr>
              <a:t>CMPXCHG8B</a:t>
            </a:r>
            <a:r>
              <a:rPr lang="en-US" b="1"/>
              <a:t>   </a:t>
            </a:r>
            <a:r>
              <a:rPr lang="en-US" b="1">
                <a:solidFill>
                  <a:schemeClr val="accent2"/>
                </a:solidFill>
              </a:rPr>
              <a:t>C</a:t>
            </a:r>
            <a:r>
              <a:rPr lang="en-US" b="1"/>
              <a:t>o</a:t>
            </a:r>
            <a:r>
              <a:rPr lang="en-US" b="1">
                <a:solidFill>
                  <a:schemeClr val="accent2"/>
                </a:solidFill>
              </a:rPr>
              <a:t>mp</a:t>
            </a:r>
            <a:r>
              <a:rPr lang="en-US" b="1"/>
              <a:t>are and 			e</a:t>
            </a:r>
            <a:r>
              <a:rPr lang="en-US" b="1">
                <a:solidFill>
                  <a:schemeClr val="accent2"/>
                </a:solidFill>
              </a:rPr>
              <a:t>xch</a:t>
            </a:r>
            <a:r>
              <a:rPr lang="en-US" b="1"/>
              <a:t>an</a:t>
            </a:r>
            <a:r>
              <a:rPr lang="en-US" b="1">
                <a:solidFill>
                  <a:schemeClr val="accent2"/>
                </a:solidFill>
              </a:rPr>
              <a:t>g</a:t>
            </a:r>
            <a:r>
              <a:rPr lang="en-US" b="1"/>
              <a:t>e </a:t>
            </a:r>
            <a:r>
              <a:rPr lang="en-US" b="1">
                <a:solidFill>
                  <a:schemeClr val="accent2"/>
                </a:solidFill>
              </a:rPr>
              <a:t>8 b</a:t>
            </a:r>
            <a:r>
              <a:rPr lang="en-US" b="1"/>
              <a:t>ytes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85800" y="0"/>
            <a:ext cx="7772400" cy="838200"/>
          </a:xfrm>
        </p:spPr>
        <p:txBody>
          <a:bodyPr/>
          <a:lstStyle/>
          <a:p>
            <a:pPr eaLnBrk="1" hangingPunct="1">
              <a:defRPr/>
            </a:pPr>
            <a:r>
              <a:rPr lang="en-US" sz="2400" b="1" dirty="0" smtClean="0"/>
              <a:t>Bit manipulation instructions</a:t>
            </a:r>
            <a:endParaRPr lang="en-US" dirty="0" smtClean="0"/>
          </a:p>
        </p:txBody>
      </p:sp>
      <p:sp>
        <p:nvSpPr>
          <p:cNvPr id="6" name="Text Box 3"/>
          <p:cNvSpPr txBox="1">
            <a:spLocks noChangeArrowheads="1"/>
          </p:cNvSpPr>
          <p:nvPr/>
        </p:nvSpPr>
        <p:spPr bwMode="auto">
          <a:xfrm>
            <a:off x="120650" y="1119188"/>
            <a:ext cx="4908550" cy="3967162"/>
          </a:xfrm>
          <a:prstGeom prst="rect">
            <a:avLst/>
          </a:prstGeom>
          <a:noFill/>
          <a:ln w="9525">
            <a:noFill/>
            <a:miter lim="800000"/>
            <a:headEnd/>
            <a:tailEnd/>
          </a:ln>
        </p:spPr>
        <p:txBody>
          <a:bodyPr wrap="none">
            <a:spAutoFit/>
          </a:bodyPr>
          <a:lstStyle/>
          <a:p>
            <a:r>
              <a:rPr lang="en-US" sz="2000" b="1"/>
              <a:t>8086 instruction set</a:t>
            </a:r>
          </a:p>
          <a:p>
            <a:r>
              <a:rPr lang="en-US" b="1">
                <a:solidFill>
                  <a:schemeClr val="accent2"/>
                </a:solidFill>
              </a:rPr>
              <a:t>AND</a:t>
            </a:r>
            <a:r>
              <a:rPr lang="en-US" b="1"/>
              <a:t>	Logical </a:t>
            </a:r>
            <a:r>
              <a:rPr lang="en-US" b="1">
                <a:solidFill>
                  <a:schemeClr val="accent2"/>
                </a:solidFill>
              </a:rPr>
              <a:t>AND</a:t>
            </a:r>
            <a:r>
              <a:rPr lang="en-US" b="1"/>
              <a:t> of byte or word</a:t>
            </a:r>
          </a:p>
          <a:p>
            <a:r>
              <a:rPr lang="en-US" b="1">
                <a:solidFill>
                  <a:schemeClr val="accent2"/>
                </a:solidFill>
              </a:rPr>
              <a:t>NOT</a:t>
            </a:r>
            <a:r>
              <a:rPr lang="en-US" b="1"/>
              <a:t>	Logical </a:t>
            </a:r>
            <a:r>
              <a:rPr lang="en-US" b="1">
                <a:solidFill>
                  <a:schemeClr val="accent2"/>
                </a:solidFill>
              </a:rPr>
              <a:t>NOT</a:t>
            </a:r>
            <a:r>
              <a:rPr lang="en-US" b="1"/>
              <a:t> of byte or word</a:t>
            </a:r>
          </a:p>
          <a:p>
            <a:r>
              <a:rPr lang="en-US" b="1">
                <a:solidFill>
                  <a:schemeClr val="accent2"/>
                </a:solidFill>
              </a:rPr>
              <a:t>OR</a:t>
            </a:r>
            <a:r>
              <a:rPr lang="en-US" b="1"/>
              <a:t>	Logical </a:t>
            </a:r>
            <a:r>
              <a:rPr lang="en-US" b="1">
                <a:solidFill>
                  <a:schemeClr val="accent2"/>
                </a:solidFill>
              </a:rPr>
              <a:t>OR</a:t>
            </a:r>
            <a:r>
              <a:rPr lang="en-US" b="1"/>
              <a:t> of byte or word</a:t>
            </a:r>
          </a:p>
          <a:p>
            <a:r>
              <a:rPr lang="en-US" b="1">
                <a:solidFill>
                  <a:schemeClr val="accent2"/>
                </a:solidFill>
              </a:rPr>
              <a:t>RCL</a:t>
            </a:r>
            <a:r>
              <a:rPr lang="en-US" b="1"/>
              <a:t>	</a:t>
            </a:r>
            <a:r>
              <a:rPr lang="en-US" b="1">
                <a:solidFill>
                  <a:schemeClr val="accent2"/>
                </a:solidFill>
              </a:rPr>
              <a:t>R</a:t>
            </a:r>
            <a:r>
              <a:rPr lang="en-US" b="1"/>
              <a:t>otate </a:t>
            </a:r>
            <a:r>
              <a:rPr lang="en-US" b="1">
                <a:solidFill>
                  <a:schemeClr val="accent2"/>
                </a:solidFill>
              </a:rPr>
              <a:t>l</a:t>
            </a:r>
            <a:r>
              <a:rPr lang="en-US" b="1"/>
              <a:t>eft trough </a:t>
            </a:r>
            <a:r>
              <a:rPr lang="en-US" b="1">
                <a:solidFill>
                  <a:schemeClr val="accent2"/>
                </a:solidFill>
              </a:rPr>
              <a:t>c</a:t>
            </a:r>
            <a:r>
              <a:rPr lang="en-US" b="1"/>
              <a:t>arry byte or word</a:t>
            </a:r>
          </a:p>
          <a:p>
            <a:r>
              <a:rPr lang="en-US" b="1">
                <a:solidFill>
                  <a:schemeClr val="accent2"/>
                </a:solidFill>
              </a:rPr>
              <a:t>RCR</a:t>
            </a:r>
            <a:r>
              <a:rPr lang="en-US" b="1"/>
              <a:t>	</a:t>
            </a:r>
            <a:r>
              <a:rPr lang="en-US" b="1">
                <a:solidFill>
                  <a:schemeClr val="accent2"/>
                </a:solidFill>
              </a:rPr>
              <a:t>R</a:t>
            </a:r>
            <a:r>
              <a:rPr lang="en-US" b="1"/>
              <a:t>otate </a:t>
            </a:r>
            <a:r>
              <a:rPr lang="en-US" b="1">
                <a:solidFill>
                  <a:schemeClr val="accent2"/>
                </a:solidFill>
              </a:rPr>
              <a:t>r</a:t>
            </a:r>
            <a:r>
              <a:rPr lang="en-US" b="1"/>
              <a:t>ight trough </a:t>
            </a:r>
            <a:r>
              <a:rPr lang="en-US" b="1">
                <a:solidFill>
                  <a:schemeClr val="accent2"/>
                </a:solidFill>
              </a:rPr>
              <a:t>c</a:t>
            </a:r>
            <a:r>
              <a:rPr lang="en-US" b="1"/>
              <a:t>arry byte or word</a:t>
            </a:r>
          </a:p>
          <a:p>
            <a:r>
              <a:rPr lang="en-US" b="1">
                <a:solidFill>
                  <a:schemeClr val="accent2"/>
                </a:solidFill>
              </a:rPr>
              <a:t>ROL</a:t>
            </a:r>
            <a:r>
              <a:rPr lang="en-US" b="1"/>
              <a:t>	 </a:t>
            </a:r>
            <a:r>
              <a:rPr lang="en-US" b="1">
                <a:solidFill>
                  <a:schemeClr val="accent2"/>
                </a:solidFill>
              </a:rPr>
              <a:t>R</a:t>
            </a:r>
            <a:r>
              <a:rPr lang="en-US" b="1"/>
              <a:t>otate </a:t>
            </a:r>
            <a:r>
              <a:rPr lang="en-US" b="1">
                <a:solidFill>
                  <a:schemeClr val="accent2"/>
                </a:solidFill>
              </a:rPr>
              <a:t>l</a:t>
            </a:r>
            <a:r>
              <a:rPr lang="en-US" b="1"/>
              <a:t>eft byte or word</a:t>
            </a:r>
          </a:p>
          <a:p>
            <a:r>
              <a:rPr lang="en-US" b="1">
                <a:solidFill>
                  <a:schemeClr val="accent2"/>
                </a:solidFill>
              </a:rPr>
              <a:t>ROR</a:t>
            </a:r>
            <a:r>
              <a:rPr lang="en-US" b="1"/>
              <a:t>	 </a:t>
            </a:r>
            <a:r>
              <a:rPr lang="en-US" b="1">
                <a:solidFill>
                  <a:schemeClr val="accent2"/>
                </a:solidFill>
              </a:rPr>
              <a:t>R</a:t>
            </a:r>
            <a:r>
              <a:rPr lang="en-US" b="1"/>
              <a:t>otate </a:t>
            </a:r>
            <a:r>
              <a:rPr lang="en-US" b="1">
                <a:solidFill>
                  <a:schemeClr val="accent2"/>
                </a:solidFill>
              </a:rPr>
              <a:t>r</a:t>
            </a:r>
            <a:r>
              <a:rPr lang="en-US" b="1"/>
              <a:t>ight byte or word</a:t>
            </a:r>
          </a:p>
          <a:p>
            <a:r>
              <a:rPr lang="en-US" b="1">
                <a:solidFill>
                  <a:schemeClr val="accent2"/>
                </a:solidFill>
              </a:rPr>
              <a:t>SAL</a:t>
            </a:r>
            <a:r>
              <a:rPr lang="en-US" b="1"/>
              <a:t>	</a:t>
            </a:r>
            <a:r>
              <a:rPr lang="en-US" b="1">
                <a:solidFill>
                  <a:schemeClr val="accent2"/>
                </a:solidFill>
              </a:rPr>
              <a:t>A</a:t>
            </a:r>
            <a:r>
              <a:rPr lang="en-US" b="1"/>
              <a:t>rithmetic </a:t>
            </a:r>
            <a:r>
              <a:rPr lang="en-US" b="1">
                <a:solidFill>
                  <a:schemeClr val="accent2"/>
                </a:solidFill>
              </a:rPr>
              <a:t>s</a:t>
            </a:r>
            <a:r>
              <a:rPr lang="en-US" b="1"/>
              <a:t>hift </a:t>
            </a:r>
            <a:r>
              <a:rPr lang="en-US" b="1">
                <a:solidFill>
                  <a:schemeClr val="accent2"/>
                </a:solidFill>
              </a:rPr>
              <a:t>l</a:t>
            </a:r>
            <a:r>
              <a:rPr lang="en-US" b="1"/>
              <a:t>eft byte or word</a:t>
            </a:r>
          </a:p>
          <a:p>
            <a:r>
              <a:rPr lang="en-US" b="1">
                <a:solidFill>
                  <a:schemeClr val="accent2"/>
                </a:solidFill>
              </a:rPr>
              <a:t>SAR</a:t>
            </a:r>
            <a:r>
              <a:rPr lang="en-US" b="1"/>
              <a:t>	 </a:t>
            </a:r>
            <a:r>
              <a:rPr lang="en-US" b="1">
                <a:solidFill>
                  <a:schemeClr val="accent2"/>
                </a:solidFill>
              </a:rPr>
              <a:t>A</a:t>
            </a:r>
            <a:r>
              <a:rPr lang="en-US" b="1"/>
              <a:t>rithmetic </a:t>
            </a:r>
            <a:r>
              <a:rPr lang="en-US" b="1">
                <a:solidFill>
                  <a:schemeClr val="accent2"/>
                </a:solidFill>
              </a:rPr>
              <a:t>s</a:t>
            </a:r>
            <a:r>
              <a:rPr lang="en-US" b="1"/>
              <a:t>hift </a:t>
            </a:r>
            <a:r>
              <a:rPr lang="en-US" b="1">
                <a:solidFill>
                  <a:schemeClr val="accent2"/>
                </a:solidFill>
              </a:rPr>
              <a:t>r</a:t>
            </a:r>
            <a:r>
              <a:rPr lang="en-US" b="1"/>
              <a:t>ight byte or word</a:t>
            </a:r>
          </a:p>
          <a:p>
            <a:r>
              <a:rPr lang="en-US" b="1">
                <a:solidFill>
                  <a:schemeClr val="accent2"/>
                </a:solidFill>
              </a:rPr>
              <a:t>SHL</a:t>
            </a:r>
            <a:r>
              <a:rPr lang="en-US" b="1"/>
              <a:t>	 Logical </a:t>
            </a:r>
            <a:r>
              <a:rPr lang="en-US" b="1">
                <a:solidFill>
                  <a:schemeClr val="accent2"/>
                </a:solidFill>
              </a:rPr>
              <a:t>sh</a:t>
            </a:r>
            <a:r>
              <a:rPr lang="en-US" b="1"/>
              <a:t>ift </a:t>
            </a:r>
            <a:r>
              <a:rPr lang="en-US" b="1">
                <a:solidFill>
                  <a:schemeClr val="accent2"/>
                </a:solidFill>
              </a:rPr>
              <a:t>l</a:t>
            </a:r>
            <a:r>
              <a:rPr lang="en-US" b="1"/>
              <a:t>eft byte or word</a:t>
            </a:r>
          </a:p>
          <a:p>
            <a:r>
              <a:rPr lang="en-US" b="1">
                <a:solidFill>
                  <a:schemeClr val="accent2"/>
                </a:solidFill>
              </a:rPr>
              <a:t>SHR</a:t>
            </a:r>
            <a:r>
              <a:rPr lang="en-US" b="1"/>
              <a:t>	 Logical </a:t>
            </a:r>
            <a:r>
              <a:rPr lang="en-US" b="1">
                <a:solidFill>
                  <a:schemeClr val="accent2"/>
                </a:solidFill>
              </a:rPr>
              <a:t>sh</a:t>
            </a:r>
            <a:r>
              <a:rPr lang="en-US" b="1"/>
              <a:t>ift </a:t>
            </a:r>
            <a:r>
              <a:rPr lang="en-US" b="1">
                <a:solidFill>
                  <a:schemeClr val="accent2"/>
                </a:solidFill>
              </a:rPr>
              <a:t>r</a:t>
            </a:r>
            <a:r>
              <a:rPr lang="en-US" b="1"/>
              <a:t>ight byte or word</a:t>
            </a:r>
          </a:p>
          <a:p>
            <a:r>
              <a:rPr lang="en-US" b="1">
                <a:solidFill>
                  <a:schemeClr val="accent2"/>
                </a:solidFill>
              </a:rPr>
              <a:t>TEST</a:t>
            </a:r>
            <a:r>
              <a:rPr lang="en-US" b="1"/>
              <a:t>	</a:t>
            </a:r>
            <a:r>
              <a:rPr lang="en-US" b="1">
                <a:solidFill>
                  <a:schemeClr val="accent2"/>
                </a:solidFill>
              </a:rPr>
              <a:t>Test</a:t>
            </a:r>
            <a:r>
              <a:rPr lang="en-US" b="1"/>
              <a:t> byte or word</a:t>
            </a:r>
          </a:p>
          <a:p>
            <a:r>
              <a:rPr lang="en-US" b="1">
                <a:solidFill>
                  <a:schemeClr val="accent2"/>
                </a:solidFill>
              </a:rPr>
              <a:t>XOR</a:t>
            </a:r>
            <a:r>
              <a:rPr lang="en-US" b="1"/>
              <a:t>	Logical e</a:t>
            </a:r>
            <a:r>
              <a:rPr lang="en-US" b="1">
                <a:solidFill>
                  <a:schemeClr val="accent2"/>
                </a:solidFill>
              </a:rPr>
              <a:t>x</a:t>
            </a:r>
            <a:r>
              <a:rPr lang="en-US" b="1"/>
              <a:t>clusive-</a:t>
            </a:r>
            <a:r>
              <a:rPr lang="en-US" b="1">
                <a:solidFill>
                  <a:schemeClr val="accent2"/>
                </a:solidFill>
              </a:rPr>
              <a:t>OR</a:t>
            </a:r>
            <a:r>
              <a:rPr lang="en-US" b="1"/>
              <a:t> of byte or word</a:t>
            </a:r>
          </a:p>
        </p:txBody>
      </p:sp>
      <p:sp>
        <p:nvSpPr>
          <p:cNvPr id="7" name="Text Box 5"/>
          <p:cNvSpPr txBox="1">
            <a:spLocks noChangeArrowheads="1"/>
          </p:cNvSpPr>
          <p:nvPr/>
        </p:nvSpPr>
        <p:spPr bwMode="auto">
          <a:xfrm>
            <a:off x="5357813" y="1143000"/>
            <a:ext cx="3962400" cy="3286125"/>
          </a:xfrm>
          <a:prstGeom prst="rect">
            <a:avLst/>
          </a:prstGeom>
          <a:noFill/>
          <a:ln w="9525">
            <a:noFill/>
            <a:miter lim="800000"/>
            <a:headEnd/>
            <a:tailEnd/>
          </a:ln>
        </p:spPr>
        <p:txBody>
          <a:bodyPr>
            <a:spAutoFit/>
          </a:bodyPr>
          <a:lstStyle/>
          <a:p>
            <a:pPr>
              <a:spcBef>
                <a:spcPct val="50000"/>
              </a:spcBef>
            </a:pPr>
            <a:r>
              <a:rPr lang="en-US" sz="2000" b="1"/>
              <a:t>Additional 80386 instructions</a:t>
            </a:r>
          </a:p>
          <a:p>
            <a:r>
              <a:rPr lang="en-US" b="1">
                <a:solidFill>
                  <a:schemeClr val="accent2"/>
                </a:solidFill>
              </a:rPr>
              <a:t>BSF</a:t>
            </a:r>
            <a:r>
              <a:rPr lang="en-US" b="1"/>
              <a:t>	</a:t>
            </a:r>
            <a:r>
              <a:rPr lang="en-US" b="1">
                <a:solidFill>
                  <a:schemeClr val="accent2"/>
                </a:solidFill>
              </a:rPr>
              <a:t>B</a:t>
            </a:r>
            <a:r>
              <a:rPr lang="en-US" b="1"/>
              <a:t>it </a:t>
            </a:r>
            <a:r>
              <a:rPr lang="en-US" b="1">
                <a:solidFill>
                  <a:schemeClr val="accent2"/>
                </a:solidFill>
              </a:rPr>
              <a:t>s</a:t>
            </a:r>
            <a:r>
              <a:rPr lang="en-US" b="1"/>
              <a:t>can </a:t>
            </a:r>
            <a:r>
              <a:rPr lang="en-US" b="1">
                <a:solidFill>
                  <a:schemeClr val="accent2"/>
                </a:solidFill>
              </a:rPr>
              <a:t>f</a:t>
            </a:r>
            <a:r>
              <a:rPr lang="en-US" b="1"/>
              <a:t>orward	</a:t>
            </a:r>
          </a:p>
          <a:p>
            <a:r>
              <a:rPr lang="en-US" b="1">
                <a:solidFill>
                  <a:schemeClr val="accent2"/>
                </a:solidFill>
              </a:rPr>
              <a:t>BSR</a:t>
            </a:r>
            <a:r>
              <a:rPr lang="en-US" b="1"/>
              <a:t>	</a:t>
            </a:r>
            <a:r>
              <a:rPr lang="en-US" b="1">
                <a:solidFill>
                  <a:schemeClr val="accent2"/>
                </a:solidFill>
              </a:rPr>
              <a:t>B</a:t>
            </a:r>
            <a:r>
              <a:rPr lang="en-US" b="1"/>
              <a:t>it </a:t>
            </a:r>
            <a:r>
              <a:rPr lang="en-US" b="1">
                <a:solidFill>
                  <a:schemeClr val="accent2"/>
                </a:solidFill>
              </a:rPr>
              <a:t>s</a:t>
            </a:r>
            <a:r>
              <a:rPr lang="en-US" b="1"/>
              <a:t>can </a:t>
            </a:r>
            <a:r>
              <a:rPr lang="en-US" b="1">
                <a:solidFill>
                  <a:schemeClr val="accent2"/>
                </a:solidFill>
              </a:rPr>
              <a:t>r</a:t>
            </a:r>
            <a:r>
              <a:rPr lang="en-US" b="1"/>
              <a:t>everse</a:t>
            </a:r>
          </a:p>
          <a:p>
            <a:r>
              <a:rPr lang="en-US" b="1">
                <a:solidFill>
                  <a:schemeClr val="accent2"/>
                </a:solidFill>
              </a:rPr>
              <a:t>BT</a:t>
            </a:r>
            <a:r>
              <a:rPr lang="en-US" b="1"/>
              <a:t>	</a:t>
            </a:r>
            <a:r>
              <a:rPr lang="en-US" b="1">
                <a:solidFill>
                  <a:schemeClr val="accent2"/>
                </a:solidFill>
              </a:rPr>
              <a:t>B</a:t>
            </a:r>
            <a:r>
              <a:rPr lang="en-US" b="1"/>
              <a:t>it </a:t>
            </a:r>
            <a:r>
              <a:rPr lang="en-US" b="1">
                <a:solidFill>
                  <a:schemeClr val="accent2"/>
                </a:solidFill>
              </a:rPr>
              <a:t>t</a:t>
            </a:r>
            <a:r>
              <a:rPr lang="en-US" b="1"/>
              <a:t>est</a:t>
            </a:r>
          </a:p>
          <a:p>
            <a:r>
              <a:rPr lang="en-US" b="1">
                <a:solidFill>
                  <a:schemeClr val="accent2"/>
                </a:solidFill>
              </a:rPr>
              <a:t>BTC</a:t>
            </a:r>
            <a:r>
              <a:rPr lang="en-US" b="1"/>
              <a:t>	</a:t>
            </a:r>
            <a:r>
              <a:rPr lang="en-US" b="1">
                <a:solidFill>
                  <a:schemeClr val="accent2"/>
                </a:solidFill>
              </a:rPr>
              <a:t>B</a:t>
            </a:r>
            <a:r>
              <a:rPr lang="en-US" b="1"/>
              <a:t>it </a:t>
            </a:r>
            <a:r>
              <a:rPr lang="en-US" b="1">
                <a:solidFill>
                  <a:schemeClr val="accent2"/>
                </a:solidFill>
              </a:rPr>
              <a:t>t</a:t>
            </a:r>
            <a:r>
              <a:rPr lang="en-US" b="1"/>
              <a:t>est and </a:t>
            </a:r>
            <a:r>
              <a:rPr lang="en-US" b="1">
                <a:solidFill>
                  <a:schemeClr val="accent2"/>
                </a:solidFill>
              </a:rPr>
              <a:t>c</a:t>
            </a:r>
            <a:r>
              <a:rPr lang="en-US" b="1"/>
              <a:t>omplement</a:t>
            </a:r>
          </a:p>
          <a:p>
            <a:r>
              <a:rPr lang="en-US" b="1">
                <a:solidFill>
                  <a:schemeClr val="accent2"/>
                </a:solidFill>
              </a:rPr>
              <a:t>BTR</a:t>
            </a:r>
            <a:r>
              <a:rPr lang="en-US" b="1"/>
              <a:t>	</a:t>
            </a:r>
            <a:r>
              <a:rPr lang="en-US" b="1">
                <a:solidFill>
                  <a:schemeClr val="accent2"/>
                </a:solidFill>
              </a:rPr>
              <a:t>B</a:t>
            </a:r>
            <a:r>
              <a:rPr lang="en-US" b="1"/>
              <a:t>it </a:t>
            </a:r>
            <a:r>
              <a:rPr lang="en-US" b="1">
                <a:solidFill>
                  <a:schemeClr val="accent2"/>
                </a:solidFill>
              </a:rPr>
              <a:t>t</a:t>
            </a:r>
            <a:r>
              <a:rPr lang="en-US" b="1"/>
              <a:t>est and </a:t>
            </a:r>
            <a:r>
              <a:rPr lang="en-US" b="1">
                <a:solidFill>
                  <a:schemeClr val="accent2"/>
                </a:solidFill>
              </a:rPr>
              <a:t>r</a:t>
            </a:r>
            <a:r>
              <a:rPr lang="en-US" b="1"/>
              <a:t>eset</a:t>
            </a:r>
          </a:p>
          <a:p>
            <a:r>
              <a:rPr lang="en-US" b="1">
                <a:solidFill>
                  <a:schemeClr val="accent2"/>
                </a:solidFill>
              </a:rPr>
              <a:t>BTS</a:t>
            </a:r>
            <a:r>
              <a:rPr lang="en-US" b="1"/>
              <a:t>	</a:t>
            </a:r>
            <a:r>
              <a:rPr lang="en-US" b="1">
                <a:solidFill>
                  <a:schemeClr val="accent2"/>
                </a:solidFill>
              </a:rPr>
              <a:t>B</a:t>
            </a:r>
            <a:r>
              <a:rPr lang="en-US" b="1"/>
              <a:t>it </a:t>
            </a:r>
            <a:r>
              <a:rPr lang="en-US" b="1">
                <a:solidFill>
                  <a:schemeClr val="accent2"/>
                </a:solidFill>
              </a:rPr>
              <a:t>t</a:t>
            </a:r>
            <a:r>
              <a:rPr lang="en-US" b="1"/>
              <a:t>est and </a:t>
            </a:r>
            <a:r>
              <a:rPr lang="en-US" b="1">
                <a:solidFill>
                  <a:schemeClr val="accent2"/>
                </a:solidFill>
              </a:rPr>
              <a:t>s</a:t>
            </a:r>
            <a:r>
              <a:rPr lang="en-US" b="1"/>
              <a:t>et</a:t>
            </a:r>
          </a:p>
          <a:p>
            <a:r>
              <a:rPr lang="en-US" b="1">
                <a:solidFill>
                  <a:schemeClr val="accent2"/>
                </a:solidFill>
              </a:rPr>
              <a:t>SETcc</a:t>
            </a:r>
            <a:r>
              <a:rPr lang="en-US" b="1"/>
              <a:t>	</a:t>
            </a:r>
            <a:r>
              <a:rPr lang="en-US" b="1">
                <a:solidFill>
                  <a:schemeClr val="accent2"/>
                </a:solidFill>
              </a:rPr>
              <a:t>Set</a:t>
            </a:r>
            <a:r>
              <a:rPr lang="en-US" b="1"/>
              <a:t> byte on </a:t>
            </a:r>
            <a:r>
              <a:rPr lang="en-US" b="1">
                <a:solidFill>
                  <a:schemeClr val="accent2"/>
                </a:solidFill>
              </a:rPr>
              <a:t>c</a:t>
            </a:r>
            <a:r>
              <a:rPr lang="en-US" b="1"/>
              <a:t>ondition</a:t>
            </a:r>
          </a:p>
          <a:p>
            <a:r>
              <a:rPr lang="en-US" b="1">
                <a:solidFill>
                  <a:schemeClr val="accent2"/>
                </a:solidFill>
              </a:rPr>
              <a:t>SHLD</a:t>
            </a:r>
            <a:r>
              <a:rPr lang="en-US" b="1"/>
              <a:t>	</a:t>
            </a:r>
            <a:r>
              <a:rPr lang="en-US" b="1">
                <a:solidFill>
                  <a:schemeClr val="accent2"/>
                </a:solidFill>
              </a:rPr>
              <a:t>Sh</a:t>
            </a:r>
            <a:r>
              <a:rPr lang="en-US" b="1"/>
              <a:t>ift </a:t>
            </a:r>
            <a:r>
              <a:rPr lang="en-US" b="1">
                <a:solidFill>
                  <a:schemeClr val="accent2"/>
                </a:solidFill>
              </a:rPr>
              <a:t>l</a:t>
            </a:r>
            <a:r>
              <a:rPr lang="en-US" b="1"/>
              <a:t>eft </a:t>
            </a:r>
            <a:r>
              <a:rPr lang="en-US" b="1">
                <a:solidFill>
                  <a:schemeClr val="accent2"/>
                </a:solidFill>
              </a:rPr>
              <a:t>d</a:t>
            </a:r>
            <a:r>
              <a:rPr lang="en-US" b="1"/>
              <a:t>ouble precision</a:t>
            </a:r>
          </a:p>
          <a:p>
            <a:r>
              <a:rPr lang="en-US" b="1">
                <a:solidFill>
                  <a:schemeClr val="accent2"/>
                </a:solidFill>
              </a:rPr>
              <a:t>SHRD</a:t>
            </a:r>
            <a:r>
              <a:rPr lang="en-US" b="1"/>
              <a:t>	</a:t>
            </a:r>
            <a:r>
              <a:rPr lang="en-US" b="1">
                <a:solidFill>
                  <a:schemeClr val="accent2"/>
                </a:solidFill>
              </a:rPr>
              <a:t>Sh</a:t>
            </a:r>
            <a:r>
              <a:rPr lang="en-US" b="1"/>
              <a:t>ift </a:t>
            </a:r>
            <a:r>
              <a:rPr lang="en-US" b="1">
                <a:solidFill>
                  <a:schemeClr val="accent2"/>
                </a:solidFill>
              </a:rPr>
              <a:t>r</a:t>
            </a:r>
            <a:r>
              <a:rPr lang="en-US" b="1"/>
              <a:t>ight </a:t>
            </a:r>
            <a:r>
              <a:rPr lang="en-US" b="1">
                <a:solidFill>
                  <a:schemeClr val="accent2"/>
                </a:solidFill>
              </a:rPr>
              <a:t>d</a:t>
            </a:r>
            <a:r>
              <a:rPr lang="en-US" b="1"/>
              <a:t>ouble precision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85800" y="0"/>
            <a:ext cx="7772400" cy="1143000"/>
          </a:xfrm>
        </p:spPr>
        <p:txBody>
          <a:bodyPr/>
          <a:lstStyle/>
          <a:p>
            <a:pPr eaLnBrk="1" hangingPunct="1">
              <a:defRPr/>
            </a:pPr>
            <a:r>
              <a:rPr lang="en-US" sz="2400" b="1" dirty="0" smtClean="0"/>
              <a:t>String instructions</a:t>
            </a:r>
            <a:endParaRPr lang="en-US" dirty="0" smtClean="0"/>
          </a:p>
        </p:txBody>
      </p:sp>
      <p:sp>
        <p:nvSpPr>
          <p:cNvPr id="6" name="Text Box 3"/>
          <p:cNvSpPr txBox="1">
            <a:spLocks noChangeArrowheads="1"/>
          </p:cNvSpPr>
          <p:nvPr/>
        </p:nvSpPr>
        <p:spPr bwMode="auto">
          <a:xfrm>
            <a:off x="838200" y="1157288"/>
            <a:ext cx="6159500" cy="2868612"/>
          </a:xfrm>
          <a:prstGeom prst="rect">
            <a:avLst/>
          </a:prstGeom>
          <a:noFill/>
          <a:ln w="9525">
            <a:noFill/>
            <a:miter lim="800000"/>
            <a:headEnd/>
            <a:tailEnd/>
          </a:ln>
        </p:spPr>
        <p:txBody>
          <a:bodyPr wrap="none">
            <a:spAutoFit/>
          </a:bodyPr>
          <a:lstStyle/>
          <a:p>
            <a:r>
              <a:rPr lang="en-US" sz="2000" b="1"/>
              <a:t>8086 instruction set</a:t>
            </a:r>
          </a:p>
          <a:p>
            <a:r>
              <a:rPr lang="en-US" b="1">
                <a:solidFill>
                  <a:schemeClr val="accent2"/>
                </a:solidFill>
              </a:rPr>
              <a:t>CMPS</a:t>
            </a:r>
            <a:r>
              <a:rPr lang="en-US" b="1"/>
              <a:t>			</a:t>
            </a:r>
            <a:r>
              <a:rPr lang="en-US" b="1">
                <a:solidFill>
                  <a:schemeClr val="accent2"/>
                </a:solidFill>
              </a:rPr>
              <a:t>C</a:t>
            </a:r>
            <a:r>
              <a:rPr lang="en-US" b="1"/>
              <a:t>o</a:t>
            </a:r>
            <a:r>
              <a:rPr lang="en-US" b="1">
                <a:solidFill>
                  <a:schemeClr val="accent2"/>
                </a:solidFill>
              </a:rPr>
              <a:t>mp</a:t>
            </a:r>
            <a:r>
              <a:rPr lang="en-US" b="1"/>
              <a:t>are byte or word </a:t>
            </a:r>
            <a:r>
              <a:rPr lang="en-US" b="1">
                <a:solidFill>
                  <a:schemeClr val="accent2"/>
                </a:solidFill>
              </a:rPr>
              <a:t>s</a:t>
            </a:r>
            <a:r>
              <a:rPr lang="en-US" b="1"/>
              <a:t>tring</a:t>
            </a:r>
          </a:p>
          <a:p>
            <a:r>
              <a:rPr lang="en-US" b="1">
                <a:solidFill>
                  <a:schemeClr val="accent2"/>
                </a:solidFill>
              </a:rPr>
              <a:t>LODS</a:t>
            </a:r>
            <a:r>
              <a:rPr lang="en-US" b="1"/>
              <a:t>			</a:t>
            </a:r>
            <a:r>
              <a:rPr lang="en-US" b="1">
                <a:solidFill>
                  <a:schemeClr val="accent2"/>
                </a:solidFill>
              </a:rPr>
              <a:t>Lo</a:t>
            </a:r>
            <a:r>
              <a:rPr lang="en-US" b="1"/>
              <a:t>a</a:t>
            </a:r>
            <a:r>
              <a:rPr lang="en-US" b="1">
                <a:solidFill>
                  <a:schemeClr val="accent2"/>
                </a:solidFill>
              </a:rPr>
              <a:t>d</a:t>
            </a:r>
            <a:r>
              <a:rPr lang="en-US" b="1"/>
              <a:t> byte or word </a:t>
            </a:r>
            <a:r>
              <a:rPr lang="en-US" b="1">
                <a:solidFill>
                  <a:schemeClr val="accent2"/>
                </a:solidFill>
              </a:rPr>
              <a:t>s</a:t>
            </a:r>
            <a:r>
              <a:rPr lang="en-US" b="1"/>
              <a:t>tring</a:t>
            </a:r>
          </a:p>
          <a:p>
            <a:r>
              <a:rPr lang="en-US" b="1">
                <a:solidFill>
                  <a:schemeClr val="accent2"/>
                </a:solidFill>
              </a:rPr>
              <a:t>MOVS</a:t>
            </a:r>
            <a:r>
              <a:rPr lang="en-US" b="1"/>
              <a:t>			</a:t>
            </a:r>
            <a:r>
              <a:rPr lang="en-US" b="1">
                <a:solidFill>
                  <a:schemeClr val="accent2"/>
                </a:solidFill>
              </a:rPr>
              <a:t>Mov</a:t>
            </a:r>
            <a:r>
              <a:rPr lang="en-US" b="1"/>
              <a:t>e byte or word </a:t>
            </a:r>
            <a:r>
              <a:rPr lang="en-US" b="1">
                <a:solidFill>
                  <a:schemeClr val="accent2"/>
                </a:solidFill>
              </a:rPr>
              <a:t>s</a:t>
            </a:r>
            <a:r>
              <a:rPr lang="en-US" b="1"/>
              <a:t>tring</a:t>
            </a:r>
          </a:p>
          <a:p>
            <a:r>
              <a:rPr lang="en-US" b="1">
                <a:solidFill>
                  <a:schemeClr val="accent2"/>
                </a:solidFill>
              </a:rPr>
              <a:t>MOVSB(MOVSW)</a:t>
            </a:r>
            <a:r>
              <a:rPr lang="en-US" b="1"/>
              <a:t>	</a:t>
            </a:r>
            <a:r>
              <a:rPr lang="en-US" b="1">
                <a:solidFill>
                  <a:schemeClr val="accent2"/>
                </a:solidFill>
              </a:rPr>
              <a:t>Mov</a:t>
            </a:r>
            <a:r>
              <a:rPr lang="en-US" b="1"/>
              <a:t>e </a:t>
            </a:r>
            <a:r>
              <a:rPr lang="en-US" b="1">
                <a:solidFill>
                  <a:schemeClr val="accent2"/>
                </a:solidFill>
              </a:rPr>
              <a:t>b</a:t>
            </a:r>
            <a:r>
              <a:rPr lang="en-US" b="1"/>
              <a:t>yte </a:t>
            </a:r>
            <a:r>
              <a:rPr lang="en-US" b="1">
                <a:solidFill>
                  <a:schemeClr val="accent2"/>
                </a:solidFill>
              </a:rPr>
              <a:t>s</a:t>
            </a:r>
            <a:r>
              <a:rPr lang="en-US" b="1"/>
              <a:t>tring (</a:t>
            </a:r>
            <a:r>
              <a:rPr lang="en-US" b="1">
                <a:solidFill>
                  <a:schemeClr val="accent2"/>
                </a:solidFill>
              </a:rPr>
              <a:t>w</a:t>
            </a:r>
            <a:r>
              <a:rPr lang="en-US" b="1"/>
              <a:t>ord </a:t>
            </a:r>
            <a:r>
              <a:rPr lang="en-US" b="1">
                <a:solidFill>
                  <a:schemeClr val="accent2"/>
                </a:solidFill>
              </a:rPr>
              <a:t>s</a:t>
            </a:r>
            <a:r>
              <a:rPr lang="en-US" b="1"/>
              <a:t>tring)</a:t>
            </a:r>
          </a:p>
          <a:p>
            <a:r>
              <a:rPr lang="en-US" b="1">
                <a:solidFill>
                  <a:schemeClr val="accent2"/>
                </a:solidFill>
              </a:rPr>
              <a:t>REP</a:t>
            </a:r>
            <a:r>
              <a:rPr lang="en-US" b="1"/>
              <a:t>			</a:t>
            </a:r>
            <a:r>
              <a:rPr lang="en-US" b="1">
                <a:solidFill>
                  <a:schemeClr val="accent2"/>
                </a:solidFill>
              </a:rPr>
              <a:t>Rep</a:t>
            </a:r>
            <a:r>
              <a:rPr lang="en-US" b="1"/>
              <a:t>eat</a:t>
            </a:r>
          </a:p>
          <a:p>
            <a:r>
              <a:rPr lang="en-US" b="1">
                <a:solidFill>
                  <a:schemeClr val="accent2"/>
                </a:solidFill>
              </a:rPr>
              <a:t>REPE (REPZ)	</a:t>
            </a:r>
            <a:r>
              <a:rPr lang="en-US" b="1"/>
              <a:t>	</a:t>
            </a:r>
            <a:r>
              <a:rPr lang="en-US" b="1">
                <a:solidFill>
                  <a:schemeClr val="accent2"/>
                </a:solidFill>
              </a:rPr>
              <a:t>Rep</a:t>
            </a:r>
            <a:r>
              <a:rPr lang="en-US" b="1"/>
              <a:t>eat while </a:t>
            </a:r>
            <a:r>
              <a:rPr lang="en-US" b="1">
                <a:solidFill>
                  <a:schemeClr val="accent2"/>
                </a:solidFill>
              </a:rPr>
              <a:t>e</a:t>
            </a:r>
            <a:r>
              <a:rPr lang="en-US" b="1"/>
              <a:t>qual (</a:t>
            </a:r>
            <a:r>
              <a:rPr lang="en-US" b="1">
                <a:solidFill>
                  <a:schemeClr val="accent2"/>
                </a:solidFill>
              </a:rPr>
              <a:t>z</a:t>
            </a:r>
            <a:r>
              <a:rPr lang="en-US" b="1"/>
              <a:t>ero)</a:t>
            </a:r>
          </a:p>
          <a:p>
            <a:r>
              <a:rPr lang="en-US" b="1">
                <a:solidFill>
                  <a:schemeClr val="accent2"/>
                </a:solidFill>
              </a:rPr>
              <a:t>REPNE (REPNZ)	</a:t>
            </a:r>
            <a:r>
              <a:rPr lang="en-US" b="1"/>
              <a:t>	</a:t>
            </a:r>
            <a:r>
              <a:rPr lang="en-US" b="1">
                <a:solidFill>
                  <a:schemeClr val="accent2"/>
                </a:solidFill>
              </a:rPr>
              <a:t>Rep</a:t>
            </a:r>
            <a:r>
              <a:rPr lang="en-US" b="1"/>
              <a:t>eat while </a:t>
            </a:r>
            <a:r>
              <a:rPr lang="en-US" b="1">
                <a:solidFill>
                  <a:schemeClr val="accent2"/>
                </a:solidFill>
              </a:rPr>
              <a:t>n</a:t>
            </a:r>
            <a:r>
              <a:rPr lang="en-US" b="1"/>
              <a:t>ot </a:t>
            </a:r>
            <a:r>
              <a:rPr lang="en-US" b="1">
                <a:solidFill>
                  <a:schemeClr val="accent2"/>
                </a:solidFill>
              </a:rPr>
              <a:t>e</a:t>
            </a:r>
            <a:r>
              <a:rPr lang="en-US" b="1"/>
              <a:t>qual (</a:t>
            </a:r>
            <a:r>
              <a:rPr lang="en-US" b="1">
                <a:solidFill>
                  <a:schemeClr val="accent2"/>
                </a:solidFill>
              </a:rPr>
              <a:t>n</a:t>
            </a:r>
            <a:r>
              <a:rPr lang="en-US" b="1"/>
              <a:t>ot </a:t>
            </a:r>
            <a:r>
              <a:rPr lang="en-US" b="1">
                <a:solidFill>
                  <a:schemeClr val="accent2"/>
                </a:solidFill>
              </a:rPr>
              <a:t>z</a:t>
            </a:r>
            <a:r>
              <a:rPr lang="en-US" b="1"/>
              <a:t>ero)</a:t>
            </a:r>
          </a:p>
          <a:p>
            <a:r>
              <a:rPr lang="en-US" b="1">
                <a:solidFill>
                  <a:schemeClr val="accent2"/>
                </a:solidFill>
              </a:rPr>
              <a:t>SCAS	</a:t>
            </a:r>
            <a:r>
              <a:rPr lang="en-US" b="1"/>
              <a:t>		</a:t>
            </a:r>
            <a:r>
              <a:rPr lang="en-US" b="1">
                <a:solidFill>
                  <a:schemeClr val="accent2"/>
                </a:solidFill>
              </a:rPr>
              <a:t>Sca</a:t>
            </a:r>
            <a:r>
              <a:rPr lang="en-US" b="1"/>
              <a:t>n byte or word </a:t>
            </a:r>
            <a:r>
              <a:rPr lang="en-US" b="1">
                <a:solidFill>
                  <a:schemeClr val="accent2"/>
                </a:solidFill>
              </a:rPr>
              <a:t>s</a:t>
            </a:r>
            <a:r>
              <a:rPr lang="en-US" b="1"/>
              <a:t>tring</a:t>
            </a:r>
          </a:p>
          <a:p>
            <a:r>
              <a:rPr lang="en-US" b="1">
                <a:solidFill>
                  <a:schemeClr val="accent2"/>
                </a:solidFill>
              </a:rPr>
              <a:t>STOS</a:t>
            </a:r>
            <a:r>
              <a:rPr lang="en-US" b="1"/>
              <a:t>			</a:t>
            </a:r>
            <a:r>
              <a:rPr lang="en-US" b="1">
                <a:solidFill>
                  <a:schemeClr val="accent2"/>
                </a:solidFill>
              </a:rPr>
              <a:t>Sto</a:t>
            </a:r>
            <a:r>
              <a:rPr lang="en-US" b="1"/>
              <a:t>re byte or word </a:t>
            </a:r>
            <a:r>
              <a:rPr lang="en-US" b="1">
                <a:solidFill>
                  <a:schemeClr val="accent2"/>
                </a:solidFill>
              </a:rPr>
              <a:t>s</a:t>
            </a:r>
            <a:r>
              <a:rPr lang="en-US" b="1"/>
              <a:t>tring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the differences between microprocessors and microcontrollers.</a:t>
            </a:r>
            <a:br>
              <a:rPr lang="en-US" dirty="0" smtClean="0"/>
            </a:br>
            <a:endParaRPr lang="en-US" dirty="0"/>
          </a:p>
        </p:txBody>
      </p:sp>
      <p:graphicFrame>
        <p:nvGraphicFramePr>
          <p:cNvPr id="4" name="Content Placeholder 3"/>
          <p:cNvGraphicFramePr>
            <a:graphicFrameLocks noGrp="1"/>
          </p:cNvGraphicFramePr>
          <p:nvPr>
            <p:ph idx="1"/>
          </p:nvPr>
        </p:nvGraphicFramePr>
        <p:xfrm>
          <a:off x="533400" y="1905000"/>
          <a:ext cx="8229600" cy="4302760"/>
        </p:xfrm>
        <a:graphic>
          <a:graphicData uri="http://schemas.openxmlformats.org/drawingml/2006/table">
            <a:tbl>
              <a:tblPr firstRow="1" bandRow="1">
                <a:tableStyleId>{2D5ABB26-0587-4C30-8999-92F81FD0307C}</a:tableStyleId>
              </a:tblPr>
              <a:tblGrid>
                <a:gridCol w="4114800"/>
                <a:gridCol w="4114800"/>
              </a:tblGrid>
              <a:tr h="370840">
                <a:tc>
                  <a:txBody>
                    <a:bodyPr/>
                    <a:lstStyle/>
                    <a:p>
                      <a:r>
                        <a:rPr lang="en-US" sz="1800" b="0" i="0" kern="1200" dirty="0" smtClean="0">
                          <a:solidFill>
                            <a:schemeClr val="tx1"/>
                          </a:solidFill>
                          <a:latin typeface="+mn-lt"/>
                          <a:ea typeface="+mn-ea"/>
                          <a:cs typeface="+mn-cs"/>
                        </a:rPr>
                        <a:t>Microprocessor</a:t>
                      </a:r>
                      <a:endParaRPr lang="en-US" dirty="0"/>
                    </a:p>
                  </a:txBody>
                  <a:tcPr/>
                </a:tc>
                <a:tc>
                  <a:txBody>
                    <a:bodyPr/>
                    <a:lstStyle/>
                    <a:p>
                      <a:r>
                        <a:rPr lang="en-US" sz="1800" b="0" i="0" kern="1200" dirty="0" smtClean="0">
                          <a:solidFill>
                            <a:schemeClr val="tx1"/>
                          </a:solidFill>
                          <a:latin typeface="+mn-lt"/>
                          <a:ea typeface="+mn-ea"/>
                          <a:cs typeface="+mn-cs"/>
                        </a:rPr>
                        <a:t>Microcontroller </a:t>
                      </a:r>
                      <a:endParaRPr lang="en-US" dirty="0"/>
                    </a:p>
                  </a:txBody>
                  <a:tcPr/>
                </a:tc>
              </a:tr>
              <a:tr h="370840">
                <a:tc>
                  <a:txBody>
                    <a:bodyPr/>
                    <a:lstStyle/>
                    <a:p>
                      <a:r>
                        <a:rPr lang="en-US" sz="1800" b="0" i="0" kern="1200" dirty="0" smtClean="0">
                          <a:solidFill>
                            <a:schemeClr val="tx1"/>
                          </a:solidFill>
                          <a:latin typeface="+mn-lt"/>
                          <a:ea typeface="+mn-ea"/>
                          <a:cs typeface="+mn-cs"/>
                        </a:rPr>
                        <a:t>Microprocessor assimilates the function of a central processing unit (CPU) on to a single integrated circuit (IC).</a:t>
                      </a:r>
                      <a:endParaRPr lang="en-US" dirty="0"/>
                    </a:p>
                  </a:txBody>
                  <a:tcPr/>
                </a:tc>
                <a:tc>
                  <a:txBody>
                    <a:bodyPr/>
                    <a:lstStyle/>
                    <a:p>
                      <a:r>
                        <a:rPr lang="en-US" sz="1800" b="0" i="0" kern="1200" dirty="0" smtClean="0">
                          <a:solidFill>
                            <a:schemeClr val="tx1"/>
                          </a:solidFill>
                          <a:latin typeface="+mn-lt"/>
                          <a:ea typeface="+mn-ea"/>
                          <a:cs typeface="+mn-cs"/>
                        </a:rPr>
                        <a:t>Microcontroller can be considered as a small computer which has a processor and some other components in order to make it a computer.</a:t>
                      </a:r>
                      <a:endParaRPr lang="en-US" dirty="0"/>
                    </a:p>
                  </a:txBody>
                  <a:tcPr/>
                </a:tc>
              </a:tr>
              <a:tr h="370840">
                <a:tc>
                  <a:txBody>
                    <a:bodyPr/>
                    <a:lstStyle/>
                    <a:p>
                      <a:r>
                        <a:rPr lang="en-US" sz="1800" b="0" i="0" kern="1200" dirty="0" smtClean="0">
                          <a:solidFill>
                            <a:schemeClr val="tx1"/>
                          </a:solidFill>
                          <a:latin typeface="+mn-lt"/>
                          <a:ea typeface="+mn-ea"/>
                          <a:cs typeface="+mn-cs"/>
                        </a:rPr>
                        <a:t>Microprocessors are basic components of personal computers.</a:t>
                      </a:r>
                      <a:endParaRPr lang="en-US" dirty="0"/>
                    </a:p>
                  </a:txBody>
                  <a:tcPr/>
                </a:tc>
                <a:tc>
                  <a:txBody>
                    <a:bodyPr/>
                    <a:lstStyle/>
                    <a:p>
                      <a:r>
                        <a:rPr lang="en-US" sz="1800" b="0" i="0" kern="1200" dirty="0" smtClean="0">
                          <a:solidFill>
                            <a:schemeClr val="tx1"/>
                          </a:solidFill>
                          <a:latin typeface="+mn-lt"/>
                          <a:ea typeface="+mn-ea"/>
                          <a:cs typeface="+mn-cs"/>
                        </a:rPr>
                        <a:t>Microcontrollers are generally used in embedded systems</a:t>
                      </a:r>
                      <a:endParaRPr lang="en-US" dirty="0"/>
                    </a:p>
                  </a:txBody>
                  <a:tcPr/>
                </a:tc>
              </a:tr>
              <a:tr h="370840">
                <a:tc>
                  <a:txBody>
                    <a:bodyPr/>
                    <a:lstStyle/>
                    <a:p>
                      <a:r>
                        <a:rPr lang="en-US" sz="1800" b="0" i="0" kern="1200" dirty="0" smtClean="0">
                          <a:solidFill>
                            <a:schemeClr val="tx1"/>
                          </a:solidFill>
                          <a:latin typeface="+mn-lt"/>
                          <a:ea typeface="+mn-ea"/>
                          <a:cs typeface="+mn-cs"/>
                        </a:rPr>
                        <a:t>A microprocessor based system can perform numerous tasks.</a:t>
                      </a:r>
                      <a:endParaRPr lang="en-US" dirty="0"/>
                    </a:p>
                  </a:txBody>
                  <a:tcPr/>
                </a:tc>
                <a:tc>
                  <a:txBody>
                    <a:bodyPr/>
                    <a:lstStyle/>
                    <a:p>
                      <a:r>
                        <a:rPr lang="en-US" sz="1800" b="0" i="0" kern="1200" dirty="0" smtClean="0">
                          <a:solidFill>
                            <a:schemeClr val="tx1"/>
                          </a:solidFill>
                          <a:latin typeface="+mn-lt"/>
                          <a:ea typeface="+mn-ea"/>
                          <a:cs typeface="+mn-cs"/>
                        </a:rPr>
                        <a:t>A microcontroller based system can perform single or very few tasks.</a:t>
                      </a:r>
                      <a:endParaRPr lang="en-US" dirty="0"/>
                    </a:p>
                  </a:txBody>
                  <a:tcPr/>
                </a:tc>
              </a:tr>
              <a:tr h="370840">
                <a:tc>
                  <a:txBody>
                    <a:bodyPr/>
                    <a:lstStyle/>
                    <a:p>
                      <a:r>
                        <a:rPr lang="en-US" sz="1800" b="0" i="0" kern="1200" dirty="0" smtClean="0">
                          <a:solidFill>
                            <a:schemeClr val="tx1"/>
                          </a:solidFill>
                          <a:latin typeface="+mn-lt"/>
                          <a:ea typeface="+mn-ea"/>
                          <a:cs typeface="+mn-cs"/>
                        </a:rPr>
                        <a:t>In order to build or design a system (computer), a microprocessor has to be connected externally to some other components like Memory (RAM and ROM) and Input / Output ports.</a:t>
                      </a:r>
                      <a:endParaRPr lang="en-US" dirty="0"/>
                    </a:p>
                  </a:txBody>
                  <a:tcPr/>
                </a:tc>
                <a:tc>
                  <a:txBody>
                    <a:bodyPr/>
                    <a:lstStyle/>
                    <a:p>
                      <a:r>
                        <a:rPr lang="en-US" sz="1800" b="0" i="0" kern="1200" dirty="0" smtClean="0">
                          <a:solidFill>
                            <a:schemeClr val="tx1"/>
                          </a:solidFill>
                          <a:latin typeface="+mn-lt"/>
                          <a:ea typeface="+mn-ea"/>
                          <a:cs typeface="+mn-cs"/>
                        </a:rPr>
                        <a:t>The IC of a microcontroller has memory (both RAM and ROM) integrated on it along with some other components like I / O devices and timers.</a:t>
                      </a:r>
                      <a:endParaRPr lang="en-US" dirty="0"/>
                    </a:p>
                  </a:txBody>
                  <a:tcPr/>
                </a:tc>
              </a:tr>
            </a:tbl>
          </a:graphicData>
        </a:graphic>
      </p:graphicFrame>
      <p:sp>
        <p:nvSpPr>
          <p:cNvPr id="5" name="Footer Placeholder 4"/>
          <p:cNvSpPr>
            <a:spLocks noGrp="1"/>
          </p:cNvSpPr>
          <p:nvPr>
            <p:ph type="ftr" sz="quarter" idx="11"/>
          </p:nvPr>
        </p:nvSpPr>
        <p:spPr/>
        <p:txBody>
          <a:bodyPr/>
          <a:lstStyle/>
          <a:p>
            <a:r>
              <a:rPr lang="en-US" dirty="0" smtClean="0"/>
              <a:t>prepared by GEETHA</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04800" y="685800"/>
            <a:ext cx="8153400" cy="5715000"/>
          </a:xfrm>
          <a:effectLst>
            <a:outerShdw dist="35921" dir="2700000" algn="ctr" rotWithShape="0">
              <a:schemeClr val="bg2"/>
            </a:outerShdw>
          </a:effectLst>
        </p:spPr>
        <p:txBody>
          <a:bodyPr>
            <a:normAutofit fontScale="90000"/>
          </a:bodyPr>
          <a:lstStyle/>
          <a:p>
            <a:pPr>
              <a:defRPr/>
            </a:pP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Intel </a:t>
            </a:r>
            <a:r>
              <a:rPr lang="en-US" sz="6600" b="1" dirty="0">
                <a:solidFill>
                  <a:srgbClr val="FF0066"/>
                </a:solidFill>
              </a:rPr>
              <a:t>8086</a:t>
            </a:r>
            <a:r>
              <a:rPr lang="en-US" sz="6000" b="1" dirty="0">
                <a:solidFill>
                  <a:srgbClr val="008000"/>
                </a:solidFill>
              </a:rPr>
              <a:t/>
            </a:r>
            <a:br>
              <a:rPr lang="en-US" sz="6000" b="1" dirty="0">
                <a:solidFill>
                  <a:srgbClr val="008000"/>
                </a:solidFill>
              </a:rPr>
            </a:br>
            <a:r>
              <a:rPr lang="en-US" sz="6000" b="1" dirty="0">
                <a:solidFill>
                  <a:srgbClr val="008000"/>
                </a:solidFill>
              </a:rPr>
              <a:t>MICROPROCESSOR</a:t>
            </a:r>
            <a:br>
              <a:rPr lang="en-US" sz="6000" b="1" dirty="0">
                <a:solidFill>
                  <a:srgbClr val="008000"/>
                </a:solidFill>
              </a:rPr>
            </a:br>
            <a:r>
              <a:rPr lang="en-US" sz="6000" b="1" dirty="0">
                <a:solidFill>
                  <a:srgbClr val="008000"/>
                </a:solidFill>
              </a:rPr>
              <a:t>						</a:t>
            </a:r>
            <a:br>
              <a:rPr lang="en-US" sz="6000" b="1" dirty="0">
                <a:solidFill>
                  <a:srgbClr val="008000"/>
                </a:solidFill>
              </a:rPr>
            </a:br>
            <a:r>
              <a:rPr lang="en-US" sz="6000" b="1" dirty="0">
                <a:solidFill>
                  <a:srgbClr val="008000"/>
                </a:solidFill>
              </a:rPr>
              <a:t>						</a:t>
            </a: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endParaRPr lang="en-US" sz="4400" b="1" dirty="0"/>
          </a:p>
        </p:txBody>
      </p:sp>
      <p:sp>
        <p:nvSpPr>
          <p:cNvPr id="3075" name="Slide Number Placeholder 5"/>
          <p:cNvSpPr>
            <a:spLocks noGrp="1"/>
          </p:cNvSpPr>
          <p:nvPr>
            <p:ph type="sldNum" sz="quarter" idx="12"/>
          </p:nvPr>
        </p:nvSpPr>
        <p:spPr>
          <a:noFill/>
        </p:spPr>
        <p:txBody>
          <a:bodyPr/>
          <a:lstStyle/>
          <a:p>
            <a:fld id="{7774FE27-82DE-461C-BA18-08A307E9948F}" type="slidenum">
              <a:rPr lang="en-US"/>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152400"/>
            <a:ext cx="6316663" cy="609600"/>
          </a:xfrm>
          <a:effectLst>
            <a:outerShdw dist="35921" dir="2700000" algn="ctr" rotWithShape="0">
              <a:schemeClr val="bg2"/>
            </a:outerShdw>
          </a:effectLst>
        </p:spPr>
        <p:txBody>
          <a:bodyPr>
            <a:normAutofit fontScale="90000"/>
          </a:bodyPr>
          <a:lstStyle/>
          <a:p>
            <a:pPr>
              <a:defRPr/>
            </a:pPr>
            <a:r>
              <a:rPr lang="en-US" sz="3600" b="1">
                <a:solidFill>
                  <a:srgbClr val="F6142A"/>
                </a:solidFill>
              </a:rPr>
              <a:t>Features </a:t>
            </a:r>
          </a:p>
        </p:txBody>
      </p:sp>
      <p:sp>
        <p:nvSpPr>
          <p:cNvPr id="9219" name="Rectangle 3"/>
          <p:cNvSpPr>
            <a:spLocks noGrp="1" noChangeArrowheads="1"/>
          </p:cNvSpPr>
          <p:nvPr>
            <p:ph idx="1"/>
          </p:nvPr>
        </p:nvSpPr>
        <p:spPr>
          <a:xfrm>
            <a:off x="533400" y="1143000"/>
            <a:ext cx="8229600" cy="5334000"/>
          </a:xfrm>
        </p:spPr>
        <p:txBody>
          <a:bodyPr>
            <a:normAutofit/>
          </a:bodyPr>
          <a:lstStyle/>
          <a:p>
            <a:pPr marL="531813" indent="-531813">
              <a:lnSpc>
                <a:spcPct val="90000"/>
              </a:lnSpc>
              <a:buFont typeface="Wingdings" pitchFamily="2" charset="2"/>
              <a:buChar char="q"/>
              <a:defRPr/>
            </a:pPr>
            <a:r>
              <a:rPr lang="en-US" sz="2800" b="1" i="1" dirty="0"/>
              <a:t>It is a 16-bit </a:t>
            </a:r>
            <a:r>
              <a:rPr lang="en-US" sz="2800" b="1" i="1" dirty="0" err="1"/>
              <a:t>μp</a:t>
            </a:r>
            <a:r>
              <a:rPr lang="en-US" sz="2800" b="1" i="1" dirty="0"/>
              <a:t>.</a:t>
            </a:r>
          </a:p>
          <a:p>
            <a:pPr marL="531813" indent="-531813">
              <a:lnSpc>
                <a:spcPct val="90000"/>
              </a:lnSpc>
              <a:buFont typeface="Wingdings" pitchFamily="2" charset="2"/>
              <a:buChar char="q"/>
              <a:defRPr/>
            </a:pPr>
            <a:endParaRPr lang="en-US" sz="700" b="1" i="1" dirty="0"/>
          </a:p>
          <a:p>
            <a:pPr marL="531813" indent="-531813">
              <a:lnSpc>
                <a:spcPct val="90000"/>
              </a:lnSpc>
              <a:buFont typeface="Wingdings" pitchFamily="2" charset="2"/>
              <a:buChar char="q"/>
              <a:defRPr/>
            </a:pPr>
            <a:r>
              <a:rPr lang="en-US" sz="2800" b="1" i="1" dirty="0"/>
              <a:t>8086 has a 20 bit address bus can access up to 2</a:t>
            </a:r>
            <a:r>
              <a:rPr lang="en-US" sz="2800" b="1" i="1" baseline="30000" dirty="0"/>
              <a:t>20</a:t>
            </a:r>
            <a:r>
              <a:rPr lang="en-US" sz="2800" b="1" i="1" dirty="0"/>
              <a:t> memory locations (1 MB).</a:t>
            </a:r>
          </a:p>
          <a:p>
            <a:pPr marL="531813" indent="-531813">
              <a:lnSpc>
                <a:spcPct val="90000"/>
              </a:lnSpc>
              <a:buFont typeface="Wingdings" pitchFamily="2" charset="2"/>
              <a:buChar char="q"/>
              <a:defRPr/>
            </a:pPr>
            <a:endParaRPr lang="en-US" sz="700" b="1" i="1" dirty="0"/>
          </a:p>
          <a:p>
            <a:pPr marL="531813" indent="-531813">
              <a:lnSpc>
                <a:spcPct val="90000"/>
              </a:lnSpc>
              <a:buFont typeface="Wingdings" pitchFamily="2" charset="2"/>
              <a:buChar char="q"/>
              <a:defRPr/>
            </a:pPr>
            <a:r>
              <a:rPr lang="en-US" sz="2800" b="1" dirty="0"/>
              <a:t> </a:t>
            </a:r>
            <a:r>
              <a:rPr lang="en-US" sz="2800" b="1" i="1" dirty="0"/>
              <a:t>It can support up to 64K I/O ports.</a:t>
            </a:r>
          </a:p>
          <a:p>
            <a:pPr marL="531813" indent="-531813">
              <a:lnSpc>
                <a:spcPct val="90000"/>
              </a:lnSpc>
              <a:buFont typeface="Wingdings" pitchFamily="2" charset="2"/>
              <a:buChar char="q"/>
              <a:defRPr/>
            </a:pPr>
            <a:endParaRPr lang="en-US" sz="700" b="1" i="1" dirty="0"/>
          </a:p>
          <a:p>
            <a:pPr marL="531813" indent="-531813">
              <a:lnSpc>
                <a:spcPct val="90000"/>
              </a:lnSpc>
              <a:buFont typeface="Wingdings" pitchFamily="2" charset="2"/>
              <a:buChar char="q"/>
              <a:defRPr/>
            </a:pPr>
            <a:r>
              <a:rPr lang="en-US" sz="2800" b="1" dirty="0"/>
              <a:t> </a:t>
            </a:r>
            <a:r>
              <a:rPr lang="en-US" sz="2800" b="1" i="1" dirty="0"/>
              <a:t>It </a:t>
            </a:r>
            <a:r>
              <a:rPr lang="en-US" sz="2800" b="1" i="1" dirty="0" smtClean="0"/>
              <a:t>provides </a:t>
            </a:r>
            <a:r>
              <a:rPr lang="en-US" sz="2800" b="1" i="1" dirty="0"/>
              <a:t>16 -bit registers.</a:t>
            </a:r>
          </a:p>
          <a:p>
            <a:pPr marL="531813" indent="-531813">
              <a:lnSpc>
                <a:spcPct val="90000"/>
              </a:lnSpc>
              <a:buFont typeface="Wingdings" pitchFamily="2" charset="2"/>
              <a:buChar char="q"/>
              <a:defRPr/>
            </a:pPr>
            <a:endParaRPr lang="en-US" sz="700" b="1" i="1" dirty="0"/>
          </a:p>
          <a:p>
            <a:pPr marL="531813" indent="-531813">
              <a:lnSpc>
                <a:spcPct val="90000"/>
              </a:lnSpc>
              <a:buFont typeface="Wingdings" pitchFamily="2" charset="2"/>
              <a:buChar char="q"/>
              <a:defRPr/>
            </a:pPr>
            <a:r>
              <a:rPr lang="en-US" sz="2800" b="1" i="1" dirty="0"/>
              <a:t>Word size is 16 </a:t>
            </a:r>
            <a:r>
              <a:rPr lang="en-US" sz="2800" b="1" i="1" dirty="0" smtClean="0"/>
              <a:t>bits.</a:t>
            </a:r>
            <a:endParaRPr lang="en-US" sz="2800" b="1" i="1" dirty="0"/>
          </a:p>
          <a:p>
            <a:pPr marL="531813" indent="-531813">
              <a:lnSpc>
                <a:spcPct val="90000"/>
              </a:lnSpc>
              <a:buFont typeface="Wingdings" pitchFamily="2" charset="2"/>
              <a:buChar char="q"/>
              <a:defRPr/>
            </a:pPr>
            <a:endParaRPr lang="en-US" sz="700" b="1" i="1" dirty="0"/>
          </a:p>
          <a:p>
            <a:pPr marL="531813" indent="-531813">
              <a:lnSpc>
                <a:spcPct val="90000"/>
              </a:lnSpc>
              <a:buFont typeface="Wingdings" pitchFamily="2" charset="2"/>
              <a:buChar char="q"/>
              <a:defRPr/>
            </a:pPr>
            <a:r>
              <a:rPr lang="en-US" sz="2800" b="1" dirty="0"/>
              <a:t> </a:t>
            </a:r>
            <a:r>
              <a:rPr lang="en-US" sz="2800" b="1" i="1" dirty="0"/>
              <a:t>It has multiplexed address and data bus AD0- AD15 and A16 – A19.</a:t>
            </a:r>
          </a:p>
          <a:p>
            <a:pPr marL="531813" indent="-531813">
              <a:lnSpc>
                <a:spcPct val="90000"/>
              </a:lnSpc>
              <a:buFont typeface="Wingdings" pitchFamily="2" charset="2"/>
              <a:buChar char="q"/>
              <a:defRPr/>
            </a:pPr>
            <a:endParaRPr lang="en-US" sz="700" b="1" i="1" dirty="0"/>
          </a:p>
        </p:txBody>
      </p:sp>
      <p:sp>
        <p:nvSpPr>
          <p:cNvPr id="4100" name="Slide Number Placeholder 5"/>
          <p:cNvSpPr>
            <a:spLocks noGrp="1"/>
          </p:cNvSpPr>
          <p:nvPr>
            <p:ph type="sldNum" sz="quarter" idx="12"/>
          </p:nvPr>
        </p:nvSpPr>
        <p:spPr>
          <a:noFill/>
        </p:spPr>
        <p:txBody>
          <a:bodyPr/>
          <a:lstStyle/>
          <a:p>
            <a:fld id="{BEDF87C6-FC23-4FAA-9AB0-74E0E8E128CD}"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381000" y="381000"/>
            <a:ext cx="8534400" cy="6248400"/>
          </a:xfrm>
        </p:spPr>
        <p:txBody>
          <a:bodyPr/>
          <a:lstStyle/>
          <a:p>
            <a:pPr marL="450850" indent="-450850">
              <a:buFont typeface="Wingdings" pitchFamily="2" charset="2"/>
              <a:buChar char="q"/>
              <a:defRPr/>
            </a:pPr>
            <a:r>
              <a:rPr lang="en-US" dirty="0"/>
              <a:t> </a:t>
            </a:r>
            <a:r>
              <a:rPr lang="en-US" sz="2800" b="1" dirty="0" smtClean="0"/>
              <a:t> </a:t>
            </a:r>
            <a:r>
              <a:rPr lang="en-US" sz="2800" b="1" i="1" dirty="0"/>
              <a:t>It can </a:t>
            </a:r>
            <a:r>
              <a:rPr lang="en-US" sz="2800" b="1" i="1" dirty="0" err="1"/>
              <a:t>prefetches</a:t>
            </a:r>
            <a:r>
              <a:rPr lang="en-US" sz="2800" b="1" i="1" dirty="0"/>
              <a:t> up to </a:t>
            </a:r>
            <a:r>
              <a:rPr lang="en-US" sz="2800" b="1" i="1" dirty="0">
                <a:solidFill>
                  <a:srgbClr val="660066"/>
                </a:solidFill>
              </a:rPr>
              <a:t>6</a:t>
            </a:r>
            <a:r>
              <a:rPr lang="en-US" sz="2800" b="1" i="1" dirty="0"/>
              <a:t> instruction bytes from memory and queues them in order to speed up instruction execution.</a:t>
            </a:r>
          </a:p>
          <a:p>
            <a:pPr marL="450850" indent="-450850">
              <a:buFont typeface="Wingdings" pitchFamily="2" charset="2"/>
              <a:buChar char="q"/>
              <a:defRPr/>
            </a:pPr>
            <a:endParaRPr lang="en-US" sz="1200" b="1" i="1" dirty="0"/>
          </a:p>
          <a:p>
            <a:pPr marL="450850" indent="-450850">
              <a:buFont typeface="Wingdings" pitchFamily="2" charset="2"/>
              <a:buChar char="q"/>
              <a:defRPr/>
            </a:pPr>
            <a:r>
              <a:rPr lang="en-US" sz="2800" b="1" dirty="0"/>
              <a:t> </a:t>
            </a:r>
            <a:r>
              <a:rPr lang="en-US" sz="2800" b="1" i="1" dirty="0"/>
              <a:t>It requires +5V power supply.</a:t>
            </a:r>
          </a:p>
          <a:p>
            <a:pPr marL="450850" indent="-450850">
              <a:buFont typeface="Wingdings" pitchFamily="2" charset="2"/>
              <a:buChar char="q"/>
              <a:defRPr/>
            </a:pPr>
            <a:endParaRPr lang="en-US" sz="1200" b="1" i="1" dirty="0"/>
          </a:p>
          <a:p>
            <a:pPr marL="450850" indent="-450850">
              <a:buFont typeface="Wingdings" pitchFamily="2" charset="2"/>
              <a:buChar char="q"/>
              <a:defRPr/>
            </a:pPr>
            <a:r>
              <a:rPr lang="en-US" sz="2800" b="1" dirty="0"/>
              <a:t> </a:t>
            </a:r>
            <a:r>
              <a:rPr lang="en-US" sz="2800" b="1" i="1" dirty="0"/>
              <a:t>A 40 pin dual in line package.</a:t>
            </a:r>
          </a:p>
          <a:p>
            <a:pPr marL="450850" indent="-450850">
              <a:buFont typeface="Wingdings" pitchFamily="2" charset="2"/>
              <a:buChar char="q"/>
              <a:defRPr/>
            </a:pPr>
            <a:endParaRPr lang="en-US" sz="1200" b="1" i="1" dirty="0"/>
          </a:p>
          <a:p>
            <a:pPr marL="450850" indent="-450850">
              <a:buFont typeface="Wingdings" pitchFamily="2" charset="2"/>
              <a:buChar char="q"/>
              <a:defRPr/>
            </a:pPr>
            <a:r>
              <a:rPr lang="en-US" sz="2800" b="1" dirty="0"/>
              <a:t> </a:t>
            </a:r>
            <a:r>
              <a:rPr lang="en-US" sz="2800" b="1" i="1" dirty="0">
                <a:solidFill>
                  <a:schemeClr val="tx1"/>
                </a:solidFill>
              </a:rPr>
              <a:t>Address ranges from 00000H to FFFFFH</a:t>
            </a:r>
            <a:endParaRPr lang="en-US" sz="2800" b="1" i="1" dirty="0"/>
          </a:p>
          <a:p>
            <a:pPr marL="450850" indent="-450850">
              <a:buFont typeface="Wingdings" pitchFamily="2" charset="2"/>
              <a:buChar char="q"/>
              <a:defRPr/>
            </a:pPr>
            <a:endParaRPr lang="en-US" sz="1200" b="1" i="1" dirty="0"/>
          </a:p>
          <a:p>
            <a:pPr marL="450850" indent="-450850">
              <a:buFont typeface="Wingdings" pitchFamily="2" charset="2"/>
              <a:buChar char="q"/>
              <a:defRPr/>
            </a:pPr>
            <a:r>
              <a:rPr lang="en-US" sz="2800" b="1" i="1" dirty="0"/>
              <a:t> </a:t>
            </a:r>
            <a:r>
              <a:rPr lang="en-US" sz="2800" b="1" i="1" dirty="0">
                <a:solidFill>
                  <a:schemeClr val="tx1"/>
                </a:solidFill>
              </a:rPr>
              <a:t>Memory is byte addressable - Every byte has a separate address.</a:t>
            </a:r>
            <a:endParaRPr lang="en-US" sz="2800" b="1" i="1" dirty="0"/>
          </a:p>
          <a:p>
            <a:pPr>
              <a:buFont typeface="Wingdings" pitchFamily="2" charset="2"/>
              <a:buChar char="q"/>
              <a:defRPr/>
            </a:pPr>
            <a:endParaRPr lang="en-US" sz="2800" b="1" i="1" dirty="0"/>
          </a:p>
          <a:p>
            <a:pPr>
              <a:buFont typeface="Wingdings" pitchFamily="2" charset="2"/>
              <a:buChar char="q"/>
              <a:defRPr/>
            </a:pPr>
            <a:endParaRPr lang="en-US" sz="2800" b="1" i="1" dirty="0"/>
          </a:p>
          <a:p>
            <a:pPr>
              <a:buFont typeface="Wingdings" pitchFamily="2" charset="2"/>
              <a:buChar char="q"/>
              <a:defRPr/>
            </a:pPr>
            <a:endParaRPr lang="en-US" sz="2800" b="1" i="1" dirty="0"/>
          </a:p>
          <a:p>
            <a:pPr>
              <a:buFont typeface="Wingdings" pitchFamily="2" charset="2"/>
              <a:buChar char="q"/>
              <a:defRPr/>
            </a:pPr>
            <a:endParaRPr lang="en-US" sz="2800" b="1" dirty="0"/>
          </a:p>
        </p:txBody>
      </p:sp>
      <p:sp>
        <p:nvSpPr>
          <p:cNvPr id="5123" name="Slide Number Placeholder 5"/>
          <p:cNvSpPr>
            <a:spLocks noGrp="1"/>
          </p:cNvSpPr>
          <p:nvPr>
            <p:ph type="sldNum" sz="quarter" idx="12"/>
          </p:nvPr>
        </p:nvSpPr>
        <p:spPr>
          <a:noFill/>
        </p:spPr>
        <p:txBody>
          <a:bodyPr/>
          <a:lstStyle/>
          <a:p>
            <a:fld id="{8ABD6E4E-2046-41FD-8D69-AF4C87DE10C5}" type="slidenum">
              <a:rPr lang="en-US"/>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2910</Words>
  <Application>Microsoft Office PowerPoint</Application>
  <PresentationFormat>On-screen Show (4:3)</PresentationFormat>
  <Paragraphs>713</Paragraphs>
  <Slides>55</Slides>
  <Notes>19</Notes>
  <HiddenSlides>1</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Definition of the Microprocessor </vt:lpstr>
      <vt:lpstr>Microprocessor </vt:lpstr>
      <vt:lpstr> A Microprocessor-based system</vt:lpstr>
      <vt:lpstr>Microprocessor </vt:lpstr>
      <vt:lpstr>  the differences between microprocessors and microcontrollers.  </vt:lpstr>
      <vt:lpstr> the differences between microprocessors and microcontrollers. </vt:lpstr>
      <vt:lpstr>          Intel 8086 MICROPROCESSOR                       </vt:lpstr>
      <vt:lpstr>Features </vt:lpstr>
      <vt:lpstr>Slide 9</vt:lpstr>
      <vt:lpstr>Intel 8086 Internal Architecture </vt:lpstr>
      <vt:lpstr>Internal architecture of 8086</vt:lpstr>
      <vt:lpstr>Slide 12</vt:lpstr>
      <vt:lpstr>EXECUTION UNIT</vt:lpstr>
      <vt:lpstr>EXECUTION UNIT-Registers</vt:lpstr>
      <vt:lpstr>EXECUTION UNIT – Registers</vt:lpstr>
      <vt:lpstr>Pointer And Index Registers</vt:lpstr>
      <vt:lpstr>Slide 17</vt:lpstr>
      <vt:lpstr>EXECUTION UNIT – Flag Register</vt:lpstr>
      <vt:lpstr>EXECUTION UNIT – Flag Register</vt:lpstr>
      <vt:lpstr>Slide 20</vt:lpstr>
      <vt:lpstr>Execution unit – Flag Register</vt:lpstr>
      <vt:lpstr>BUS INTERFACE UNIT (BIU)</vt:lpstr>
      <vt:lpstr>THE QUEUE (Q)</vt:lpstr>
      <vt:lpstr>Slide 24</vt:lpstr>
      <vt:lpstr>Instruction pointer &amp; summing block</vt:lpstr>
      <vt:lpstr>Introduction to 8086 Assembly Language</vt:lpstr>
      <vt:lpstr>Program Statements</vt:lpstr>
      <vt:lpstr>Program Statements</vt:lpstr>
      <vt:lpstr>Program Statements</vt:lpstr>
      <vt:lpstr>Program Statements</vt:lpstr>
      <vt:lpstr>Program Statements</vt:lpstr>
      <vt:lpstr>Program Statements</vt:lpstr>
      <vt:lpstr>Program Data and Storage</vt:lpstr>
      <vt:lpstr>Defining Data</vt:lpstr>
      <vt:lpstr>Naming Storage Locations</vt:lpstr>
      <vt:lpstr>Slide 36</vt:lpstr>
      <vt:lpstr>Arrays</vt:lpstr>
      <vt:lpstr>DUP</vt:lpstr>
      <vt:lpstr>Slide 39</vt:lpstr>
      <vt:lpstr>Slide 40</vt:lpstr>
      <vt:lpstr>Named Constants</vt:lpstr>
      <vt:lpstr>Equal Sign Directive</vt:lpstr>
      <vt:lpstr>EQU Directive</vt:lpstr>
      <vt:lpstr>Data Transfer Instructions</vt:lpstr>
      <vt:lpstr>Sample MOV Instructions</vt:lpstr>
      <vt:lpstr>Program Segment Structure</vt:lpstr>
      <vt:lpstr>Program Skeleton</vt:lpstr>
      <vt:lpstr>Slide 48</vt:lpstr>
      <vt:lpstr>Subtracting 2 16 bit numbers</vt:lpstr>
      <vt:lpstr>Arithmetic Instructions on 16 bit data                     Multiplication </vt:lpstr>
      <vt:lpstr>Arithmetic Instructions on 16 bit data                    Division </vt:lpstr>
      <vt:lpstr>Slide 52</vt:lpstr>
      <vt:lpstr>Arithmetic instructions</vt:lpstr>
      <vt:lpstr>Bit manipulation instructions</vt:lpstr>
      <vt:lpstr>String instructions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 of the Microprocessor </dc:title>
  <dc:creator>geetha</dc:creator>
  <cp:lastModifiedBy>geetha</cp:lastModifiedBy>
  <cp:revision>22</cp:revision>
  <dcterms:created xsi:type="dcterms:W3CDTF">2019-07-18T02:55:17Z</dcterms:created>
  <dcterms:modified xsi:type="dcterms:W3CDTF">2019-07-18T05:24:02Z</dcterms:modified>
</cp:coreProperties>
</file>