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13"/>
  </p:notesMasterIdLst>
  <p:sldIdLst>
    <p:sldId id="412" r:id="rId2"/>
    <p:sldId id="413" r:id="rId3"/>
    <p:sldId id="414" r:id="rId4"/>
    <p:sldId id="425" r:id="rId5"/>
    <p:sldId id="445" r:id="rId6"/>
    <p:sldId id="446" r:id="rId7"/>
    <p:sldId id="447" r:id="rId8"/>
    <p:sldId id="448" r:id="rId9"/>
    <p:sldId id="426" r:id="rId10"/>
    <p:sldId id="427" r:id="rId11"/>
    <p:sldId id="428" r:id="rId12"/>
    <p:sldId id="429" r:id="rId13"/>
    <p:sldId id="415" r:id="rId14"/>
    <p:sldId id="416" r:id="rId15"/>
    <p:sldId id="417" r:id="rId16"/>
    <p:sldId id="418"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423" r:id="rId33"/>
    <p:sldId id="272" r:id="rId34"/>
    <p:sldId id="273" r:id="rId35"/>
    <p:sldId id="274" r:id="rId36"/>
    <p:sldId id="275" r:id="rId37"/>
    <p:sldId id="430" r:id="rId38"/>
    <p:sldId id="424" r:id="rId39"/>
    <p:sldId id="278" r:id="rId40"/>
    <p:sldId id="279" r:id="rId41"/>
    <p:sldId id="280" r:id="rId42"/>
    <p:sldId id="281" r:id="rId43"/>
    <p:sldId id="282" r:id="rId44"/>
    <p:sldId id="283" r:id="rId45"/>
    <p:sldId id="284" r:id="rId46"/>
    <p:sldId id="285" r:id="rId47"/>
    <p:sldId id="286" r:id="rId48"/>
    <p:sldId id="287" r:id="rId49"/>
    <p:sldId id="340" r:id="rId50"/>
    <p:sldId id="288" r:id="rId51"/>
    <p:sldId id="289" r:id="rId52"/>
    <p:sldId id="290" r:id="rId53"/>
    <p:sldId id="291" r:id="rId54"/>
    <p:sldId id="292" r:id="rId55"/>
    <p:sldId id="293" r:id="rId56"/>
    <p:sldId id="294" r:id="rId57"/>
    <p:sldId id="295" r:id="rId58"/>
    <p:sldId id="329" r:id="rId59"/>
    <p:sldId id="330" r:id="rId60"/>
    <p:sldId id="331" r:id="rId61"/>
    <p:sldId id="332" r:id="rId62"/>
    <p:sldId id="335" r:id="rId63"/>
    <p:sldId id="336" r:id="rId64"/>
    <p:sldId id="431" r:id="rId65"/>
    <p:sldId id="432" r:id="rId66"/>
    <p:sldId id="449" r:id="rId67"/>
    <p:sldId id="450" r:id="rId68"/>
    <p:sldId id="451" r:id="rId69"/>
    <p:sldId id="452" r:id="rId70"/>
    <p:sldId id="453" r:id="rId71"/>
    <p:sldId id="454" r:id="rId72"/>
    <p:sldId id="455" r:id="rId73"/>
    <p:sldId id="456" r:id="rId74"/>
    <p:sldId id="307" r:id="rId75"/>
    <p:sldId id="308" r:id="rId76"/>
    <p:sldId id="309" r:id="rId77"/>
    <p:sldId id="310" r:id="rId78"/>
    <p:sldId id="311" r:id="rId79"/>
    <p:sldId id="312" r:id="rId80"/>
    <p:sldId id="313" r:id="rId81"/>
    <p:sldId id="341" r:id="rId82"/>
    <p:sldId id="342" r:id="rId83"/>
    <p:sldId id="434" r:id="rId84"/>
    <p:sldId id="343" r:id="rId85"/>
    <p:sldId id="344" r:id="rId86"/>
    <p:sldId id="345" r:id="rId87"/>
    <p:sldId id="346" r:id="rId88"/>
    <p:sldId id="347" r:id="rId89"/>
    <p:sldId id="433" r:id="rId90"/>
    <p:sldId id="435" r:id="rId91"/>
    <p:sldId id="436" r:id="rId92"/>
    <p:sldId id="437" r:id="rId93"/>
    <p:sldId id="438" r:id="rId94"/>
    <p:sldId id="348" r:id="rId95"/>
    <p:sldId id="349" r:id="rId96"/>
    <p:sldId id="318" r:id="rId97"/>
    <p:sldId id="319" r:id="rId98"/>
    <p:sldId id="320" r:id="rId99"/>
    <p:sldId id="321" r:id="rId100"/>
    <p:sldId id="322" r:id="rId101"/>
    <p:sldId id="350" r:id="rId102"/>
    <p:sldId id="323" r:id="rId103"/>
    <p:sldId id="324" r:id="rId104"/>
    <p:sldId id="325" r:id="rId105"/>
    <p:sldId id="326" r:id="rId106"/>
    <p:sldId id="327" r:id="rId107"/>
    <p:sldId id="439" r:id="rId108"/>
    <p:sldId id="440" r:id="rId109"/>
    <p:sldId id="441" r:id="rId110"/>
    <p:sldId id="442" r:id="rId111"/>
    <p:sldId id="443"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209BEB-7B36-418B-A8C2-E90E740ECA2D}" type="datetimeFigureOut">
              <a:rPr lang="en-US" smtClean="0"/>
              <a:pPr/>
              <a:t>8/19/2019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DD7CA5-1BF5-4D6D-8C4B-1E397B7DC77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82A1C4CB-221B-47CD-8FC7-979114D1DA72}" type="slidenum">
              <a:rPr lang="en-US" smtClean="0">
                <a:latin typeface="Arial" charset="0"/>
              </a:rPr>
              <a:pPr/>
              <a:t>9</a:t>
            </a:fld>
            <a:endParaRPr lang="en-US" smtClean="0">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5B411026-2596-462B-BA2C-2DFC3FBE3B76}" type="slidenum">
              <a:rPr lang="en-US" smtClean="0">
                <a:latin typeface="Arial" charset="0"/>
              </a:rPr>
              <a:pPr/>
              <a:t>10</a:t>
            </a:fld>
            <a:endParaRPr lang="en-US" smtClean="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C101451B-B61F-41DE-9EA8-5B0AC8823C92}" type="slidenum">
              <a:rPr lang="en-US" smtClean="0">
                <a:latin typeface="Arial" charset="0"/>
              </a:rPr>
              <a:pPr/>
              <a:t>11</a:t>
            </a:fld>
            <a:endParaRPr lang="en-US"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352FE192-BE99-4AE2-A31D-385333A94664}" type="slidenum">
              <a:rPr lang="en-US" smtClean="0">
                <a:latin typeface="Arial" charset="0"/>
              </a:rPr>
              <a:pPr/>
              <a:t>12</a:t>
            </a:fld>
            <a:endParaRPr lang="en-US"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FC9E295-2F20-45BD-9242-0A50ECABD9A1}" type="datetimeFigureOut">
              <a:rPr lang="en-US" smtClean="0"/>
              <a:pPr/>
              <a:t>8/19/2019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8DF4F95-5FB1-4F7E-AB49-1C7091ABBB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C9E295-2F20-45BD-9242-0A50ECABD9A1}"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F4F95-5FB1-4F7E-AB49-1C7091ABBB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C9E295-2F20-45BD-9242-0A50ECABD9A1}" type="datetimeFigureOut">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F4F95-5FB1-4F7E-AB49-1C7091ABBB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effectLst>
                  <a:outerShdw blurRad="38100" dist="38100" dir="2700000" algn="tl">
                    <a:srgbClr val="000000">
                      <a:alpha val="43137"/>
                    </a:srgbClr>
                  </a:outerShdw>
                </a:effectLst>
                <a:latin typeface="Arial Black"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lvl1pPr>
              <a:defRPr sz="3200" b="1">
                <a:solidFill>
                  <a:schemeClr val="tx1"/>
                </a:solidFill>
                <a:effectLst>
                  <a:outerShdw blurRad="38100" dist="38100" dir="2700000" algn="tl">
                    <a:srgbClr val="000000">
                      <a:alpha val="43137"/>
                    </a:srgbClr>
                  </a:outerShdw>
                </a:effectLst>
                <a:latin typeface="Arial Black" pitchFamily="34" charset="0"/>
              </a:defRPr>
            </a:lvl1pPr>
            <a:lvl2pPr>
              <a:defRPr sz="2800" b="1">
                <a:solidFill>
                  <a:schemeClr val="tx1"/>
                </a:solidFill>
                <a:effectLst>
                  <a:outerShdw blurRad="38100" dist="38100" dir="2700000" algn="tl">
                    <a:srgbClr val="000000">
                      <a:alpha val="43137"/>
                    </a:srgbClr>
                  </a:outerShdw>
                </a:effectLst>
                <a:latin typeface="Arial Black" pitchFamily="34" charset="0"/>
              </a:defRPr>
            </a:lvl2pPr>
            <a:lvl3pPr>
              <a:defRPr sz="2400" b="1">
                <a:solidFill>
                  <a:schemeClr val="tx1"/>
                </a:solidFill>
                <a:effectLst>
                  <a:outerShdw blurRad="38100" dist="38100" dir="2700000" algn="tl">
                    <a:srgbClr val="000000">
                      <a:alpha val="43137"/>
                    </a:srgbClr>
                  </a:outerShdw>
                </a:effectLst>
                <a:latin typeface="Arial Black" pitchFamily="34" charset="0"/>
              </a:defRPr>
            </a:lvl3pPr>
            <a:lvl4pPr>
              <a:defRPr b="1">
                <a:effectLst>
                  <a:outerShdw blurRad="38100" dist="38100" dir="2700000" algn="tl">
                    <a:srgbClr val="000000">
                      <a:alpha val="43137"/>
                    </a:srgbClr>
                  </a:outerShdw>
                </a:effectLst>
                <a:latin typeface="Arial Black" pitchFamily="34" charset="0"/>
              </a:defRPr>
            </a:lvl4pPr>
            <a:lvl5pPr>
              <a:defRPr b="1">
                <a:solidFill>
                  <a:schemeClr val="tx1"/>
                </a:solidFill>
                <a:effectLst>
                  <a:outerShdw blurRad="38100" dist="38100" dir="2700000" algn="tl">
                    <a:srgbClr val="000000">
                      <a:alpha val="43137"/>
                    </a:srgbClr>
                  </a:outerShdw>
                </a:effectLst>
              </a:defRPr>
            </a:lvl5pPr>
          </a:lstStyle>
          <a:p>
            <a:pPr lvl="0" eaLnBrk="1" latinLnBrk="0" hangingPunct="1"/>
            <a:r>
              <a:rPr lang="en-US" dirty="0" smtClean="0"/>
              <a:t>Click</a:t>
            </a:r>
          </a:p>
          <a:p>
            <a:pPr lvl="1" eaLnBrk="1" latinLnBrk="0" hangingPunct="1"/>
            <a:r>
              <a:rPr lang="en-US" dirty="0" smtClean="0"/>
              <a:t>Second</a:t>
            </a:r>
          </a:p>
          <a:p>
            <a:pPr lvl="2" eaLnBrk="1" latinLnBrk="0" hangingPunct="1"/>
            <a:r>
              <a:rPr lang="en-US" dirty="0" smtClean="0"/>
              <a:t>Third</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4"/>
          </p:nvPr>
        </p:nvSpPr>
        <p:spPr/>
        <p:txBody>
          <a:bodyPr rtlCol="0"/>
          <a:lstStyle/>
          <a:p>
            <a:fld id="{8FC9E295-2F20-45BD-9242-0A50ECABD9A1}" type="datetimeFigureOut">
              <a:rPr lang="en-US" smtClean="0"/>
              <a:pPr/>
              <a:t>8/19/2019</a:t>
            </a:fld>
            <a:endParaRPr lang="en-US"/>
          </a:p>
        </p:txBody>
      </p:sp>
      <p:sp>
        <p:nvSpPr>
          <p:cNvPr id="9" name="Slide Number Placeholder 8"/>
          <p:cNvSpPr>
            <a:spLocks noGrp="1"/>
          </p:cNvSpPr>
          <p:nvPr>
            <p:ph type="sldNum" sz="quarter" idx="15"/>
          </p:nvPr>
        </p:nvSpPr>
        <p:spPr/>
        <p:txBody>
          <a:bodyPr rtlCol="0"/>
          <a:lstStyle/>
          <a:p>
            <a:fld id="{78DF4F95-5FB1-4F7E-AB49-1C7091ABBB8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FC9E295-2F20-45BD-9242-0A50ECABD9A1}" type="datetimeFigureOut">
              <a:rPr lang="en-US" smtClean="0"/>
              <a:pPr/>
              <a:t>8/19/2019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8DF4F95-5FB1-4F7E-AB49-1C7091ABBB8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FC9E295-2F20-45BD-9242-0A50ECABD9A1}" type="datetimeFigureOut">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F4F95-5FB1-4F7E-AB49-1C7091ABBB8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FC9E295-2F20-45BD-9242-0A50ECABD9A1}" type="datetimeFigureOut">
              <a:rPr lang="en-US" smtClean="0"/>
              <a:pPr/>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F4F95-5FB1-4F7E-AB49-1C7091ABBB8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FC9E295-2F20-45BD-9242-0A50ECABD9A1}" type="datetimeFigureOut">
              <a:rPr lang="en-US" smtClean="0"/>
              <a:pPr/>
              <a:t>8/19/2019</a:t>
            </a:fld>
            <a:endParaRPr lang="en-US"/>
          </a:p>
        </p:txBody>
      </p:sp>
      <p:sp>
        <p:nvSpPr>
          <p:cNvPr id="7" name="Slide Number Placeholder 6"/>
          <p:cNvSpPr>
            <a:spLocks noGrp="1"/>
          </p:cNvSpPr>
          <p:nvPr>
            <p:ph type="sldNum" sz="quarter" idx="11"/>
          </p:nvPr>
        </p:nvSpPr>
        <p:spPr/>
        <p:txBody>
          <a:bodyPr rtlCol="0"/>
          <a:lstStyle/>
          <a:p>
            <a:fld id="{78DF4F95-5FB1-4F7E-AB49-1C7091ABBB8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9E295-2F20-45BD-9242-0A50ECABD9A1}" type="datetimeFigureOut">
              <a:rPr lang="en-US" smtClean="0"/>
              <a:pPr/>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F4F95-5FB1-4F7E-AB49-1C7091ABBB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FC9E295-2F20-45BD-9242-0A50ECABD9A1}" type="datetimeFigureOut">
              <a:rPr lang="en-US" smtClean="0"/>
              <a:pPr/>
              <a:t>8/19/2019</a:t>
            </a:fld>
            <a:endParaRPr lang="en-US"/>
          </a:p>
        </p:txBody>
      </p:sp>
      <p:sp>
        <p:nvSpPr>
          <p:cNvPr id="22" name="Slide Number Placeholder 21"/>
          <p:cNvSpPr>
            <a:spLocks noGrp="1"/>
          </p:cNvSpPr>
          <p:nvPr>
            <p:ph type="sldNum" sz="quarter" idx="15"/>
          </p:nvPr>
        </p:nvSpPr>
        <p:spPr/>
        <p:txBody>
          <a:bodyPr rtlCol="0"/>
          <a:lstStyle/>
          <a:p>
            <a:fld id="{78DF4F95-5FB1-4F7E-AB49-1C7091ABBB8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FC9E295-2F20-45BD-9242-0A50ECABD9A1}" type="datetimeFigureOut">
              <a:rPr lang="en-US" smtClean="0"/>
              <a:pPr/>
              <a:t>8/19/2019</a:t>
            </a:fld>
            <a:endParaRPr lang="en-US"/>
          </a:p>
        </p:txBody>
      </p:sp>
      <p:sp>
        <p:nvSpPr>
          <p:cNvPr id="18" name="Slide Number Placeholder 17"/>
          <p:cNvSpPr>
            <a:spLocks noGrp="1"/>
          </p:cNvSpPr>
          <p:nvPr>
            <p:ph type="sldNum" sz="quarter" idx="11"/>
          </p:nvPr>
        </p:nvSpPr>
        <p:spPr/>
        <p:txBody>
          <a:bodyPr rtlCol="0"/>
          <a:lstStyle/>
          <a:p>
            <a:fld id="{78DF4F95-5FB1-4F7E-AB49-1C7091ABBB8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FC9E295-2F20-45BD-9242-0A50ECABD9A1}" type="datetimeFigureOut">
              <a:rPr lang="en-US" smtClean="0"/>
              <a:pPr/>
              <a:t>8/19/2019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8DF4F95-5FB1-4F7E-AB49-1C7091ABBB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00FF"/>
                </a:solidFill>
                <a:latin typeface="Times New Roman" pitchFamily="18" charset="0"/>
              </a:rPr>
              <a:t>COMPUTER ORGANIZATION</a:t>
            </a:r>
            <a:br>
              <a:rPr lang="en-US" sz="2800" dirty="0" smtClean="0">
                <a:solidFill>
                  <a:srgbClr val="0000FF"/>
                </a:solidFill>
                <a:latin typeface="Times New Roman" pitchFamily="18" charset="0"/>
              </a:rPr>
            </a:br>
            <a:endParaRPr lang="en-US" dirty="0"/>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rPr>
              <a:t> CO defines functional units of a computer and also the way in which these units are interconnected to form a </a:t>
            </a:r>
            <a:r>
              <a:rPr lang="en-US" i="1" dirty="0" smtClean="0">
                <a:solidFill>
                  <a:srgbClr val="FF0000"/>
                </a:solidFill>
                <a:latin typeface="Times New Roman" pitchFamily="18" charset="0"/>
              </a:rPr>
              <a:t>Computer System</a:t>
            </a:r>
            <a:r>
              <a:rPr lang="en-US" i="1" dirty="0" smtClean="0">
                <a:latin typeface="Times New Roman"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2AF6BA7F-DE96-4632-A22C-4DA8BEC1AB9F}" type="slidenum">
              <a:rPr lang="en-US" smtClean="0">
                <a:latin typeface="Arial" charset="0"/>
              </a:rPr>
              <a:pPr/>
              <a:t>10</a:t>
            </a:fld>
            <a:endParaRPr lang="en-US" smtClean="0">
              <a:latin typeface="Arial" charset="0"/>
            </a:endParaRPr>
          </a:p>
        </p:txBody>
      </p:sp>
      <p:sp>
        <p:nvSpPr>
          <p:cNvPr id="4099" name="Rectangle 2"/>
          <p:cNvSpPr>
            <a:spLocks noGrp="1" noChangeArrowheads="1"/>
          </p:cNvSpPr>
          <p:nvPr>
            <p:ph type="title"/>
          </p:nvPr>
        </p:nvSpPr>
        <p:spPr>
          <a:xfrm>
            <a:off x="457200" y="1035050"/>
            <a:ext cx="8229600" cy="457200"/>
          </a:xfrm>
        </p:spPr>
        <p:txBody>
          <a:bodyPr>
            <a:normAutofit fontScale="90000"/>
          </a:bodyPr>
          <a:lstStyle/>
          <a:p>
            <a:pPr eaLnBrk="1" hangingPunct="1"/>
            <a:r>
              <a:rPr lang="en-US" smtClean="0"/>
              <a:t>Complements of Binary Numbers </a:t>
            </a:r>
          </a:p>
        </p:txBody>
      </p:sp>
      <p:sp>
        <p:nvSpPr>
          <p:cNvPr id="29699" name="Rectangle 3"/>
          <p:cNvSpPr>
            <a:spLocks noGrp="1" noChangeArrowheads="1"/>
          </p:cNvSpPr>
          <p:nvPr>
            <p:ph type="body" idx="1"/>
          </p:nvPr>
        </p:nvSpPr>
        <p:spPr>
          <a:xfrm>
            <a:off x="838200" y="2178050"/>
            <a:ext cx="7848600" cy="685800"/>
          </a:xfrm>
        </p:spPr>
        <p:txBody>
          <a:bodyPr/>
          <a:lstStyle/>
          <a:p>
            <a:pPr eaLnBrk="1" hangingPunct="1">
              <a:lnSpc>
                <a:spcPct val="80000"/>
              </a:lnSpc>
            </a:pPr>
            <a:r>
              <a:rPr lang="en-US" sz="2000" smtClean="0"/>
              <a:t>2’s complement</a:t>
            </a:r>
          </a:p>
          <a:p>
            <a:pPr eaLnBrk="1" hangingPunct="1">
              <a:lnSpc>
                <a:spcPct val="80000"/>
              </a:lnSpc>
            </a:pPr>
            <a:r>
              <a:rPr lang="en-US" sz="2000" smtClean="0"/>
              <a:t>Find 1’s complement and then add 1</a:t>
            </a:r>
          </a:p>
        </p:txBody>
      </p:sp>
      <p:grpSp>
        <p:nvGrpSpPr>
          <p:cNvPr id="2" name="Group 4"/>
          <p:cNvGrpSpPr>
            <a:grpSpLocks/>
          </p:cNvGrpSpPr>
          <p:nvPr/>
        </p:nvGrpSpPr>
        <p:grpSpPr bwMode="auto">
          <a:xfrm>
            <a:off x="228600" y="228600"/>
            <a:ext cx="8610600" cy="6019800"/>
            <a:chOff x="96" y="96"/>
            <a:chExt cx="5424" cy="3792"/>
          </a:xfrm>
        </p:grpSpPr>
        <p:grpSp>
          <p:nvGrpSpPr>
            <p:cNvPr id="3" name="Group 5"/>
            <p:cNvGrpSpPr>
              <a:grpSpLocks/>
            </p:cNvGrpSpPr>
            <p:nvPr/>
          </p:nvGrpSpPr>
          <p:grpSpPr bwMode="auto">
            <a:xfrm>
              <a:off x="144" y="144"/>
              <a:ext cx="5376" cy="3744"/>
              <a:chOff x="144" y="144"/>
              <a:chExt cx="5376" cy="3744"/>
            </a:xfrm>
          </p:grpSpPr>
          <p:sp>
            <p:nvSpPr>
              <p:cNvPr id="4158" name="Line 6"/>
              <p:cNvSpPr>
                <a:spLocks noChangeShapeType="1"/>
              </p:cNvSpPr>
              <p:nvPr/>
            </p:nvSpPr>
            <p:spPr bwMode="auto">
              <a:xfrm>
                <a:off x="144" y="144"/>
                <a:ext cx="5376" cy="0"/>
              </a:xfrm>
              <a:prstGeom prst="line">
                <a:avLst/>
              </a:prstGeom>
              <a:noFill/>
              <a:ln w="57150" cmpd="thickThin">
                <a:solidFill>
                  <a:schemeClr val="accent2"/>
                </a:solidFill>
                <a:round/>
                <a:headEnd/>
                <a:tailEnd/>
              </a:ln>
              <a:effectLst>
                <a:outerShdw dist="107763" dir="2700000" algn="ctr" rotWithShape="0">
                  <a:schemeClr val="bg2">
                    <a:alpha val="50000"/>
                  </a:schemeClr>
                </a:outerShdw>
              </a:effectLst>
            </p:spPr>
            <p:txBody>
              <a:bodyPr/>
              <a:lstStyle/>
              <a:p>
                <a:pPr>
                  <a:defRPr/>
                </a:pPr>
                <a:endParaRPr lang="en-US"/>
              </a:p>
            </p:txBody>
          </p:sp>
          <p:sp>
            <p:nvSpPr>
              <p:cNvPr id="4159" name="Line 7"/>
              <p:cNvSpPr>
                <a:spLocks noChangeShapeType="1"/>
              </p:cNvSpPr>
              <p:nvPr/>
            </p:nvSpPr>
            <p:spPr bwMode="auto">
              <a:xfrm>
                <a:off x="144" y="144"/>
                <a:ext cx="0" cy="3744"/>
              </a:xfrm>
              <a:prstGeom prst="line">
                <a:avLst/>
              </a:prstGeom>
              <a:noFill/>
              <a:ln w="57150" cmpd="thickThin">
                <a:solidFill>
                  <a:schemeClr val="accent2"/>
                </a:solidFill>
                <a:round/>
                <a:headEnd/>
                <a:tailEnd/>
              </a:ln>
              <a:effectLst>
                <a:outerShdw dist="107763" dir="2700000" algn="ctr" rotWithShape="0">
                  <a:schemeClr val="bg2">
                    <a:alpha val="50000"/>
                  </a:schemeClr>
                </a:outerShdw>
              </a:effectLst>
            </p:spPr>
            <p:txBody>
              <a:bodyPr/>
              <a:lstStyle/>
              <a:p>
                <a:pPr>
                  <a:defRPr/>
                </a:pPr>
                <a:endParaRPr lang="en-US"/>
              </a:p>
            </p:txBody>
          </p:sp>
        </p:grpSp>
        <p:sp>
          <p:nvSpPr>
            <p:cNvPr id="4157" name="Rectangle 8"/>
            <p:cNvSpPr>
              <a:spLocks noChangeArrowheads="1"/>
            </p:cNvSpPr>
            <p:nvPr/>
          </p:nvSpPr>
          <p:spPr bwMode="auto">
            <a:xfrm>
              <a:off x="96" y="96"/>
              <a:ext cx="144" cy="144"/>
            </a:xfrm>
            <a:prstGeom prst="rect">
              <a:avLst/>
            </a:prstGeom>
            <a:solidFill>
              <a:schemeClr val="accent2"/>
            </a:solidFill>
            <a:ln w="9525">
              <a:noFill/>
              <a:miter lim="800000"/>
              <a:headEnd/>
              <a:tailEnd/>
            </a:ln>
            <a:effectLst>
              <a:outerShdw dist="107763" dir="2700000" algn="ctr" rotWithShape="0">
                <a:schemeClr val="bg2">
                  <a:alpha val="50000"/>
                </a:schemeClr>
              </a:outerShdw>
            </a:effectLst>
          </p:spPr>
          <p:txBody>
            <a:bodyPr wrap="none" anchor="ctr"/>
            <a:lstStyle/>
            <a:p>
              <a:pPr algn="ctr">
                <a:defRPr/>
              </a:pPr>
              <a:endParaRPr lang="en-US"/>
            </a:p>
          </p:txBody>
        </p:sp>
      </p:grpSp>
      <p:sp>
        <p:nvSpPr>
          <p:cNvPr id="4102" name="Text Box 10"/>
          <p:cNvSpPr txBox="1">
            <a:spLocks noChangeArrowheads="1"/>
          </p:cNvSpPr>
          <p:nvPr/>
        </p:nvSpPr>
        <p:spPr bwMode="auto">
          <a:xfrm>
            <a:off x="2286000" y="2990850"/>
            <a:ext cx="5105400" cy="366713"/>
          </a:xfrm>
          <a:prstGeom prst="rect">
            <a:avLst/>
          </a:prstGeom>
          <a:noFill/>
          <a:ln w="9525">
            <a:noFill/>
            <a:miter lim="800000"/>
            <a:headEnd/>
            <a:tailEnd/>
          </a:ln>
        </p:spPr>
        <p:txBody>
          <a:bodyPr>
            <a:spAutoFit/>
          </a:bodyPr>
          <a:lstStyle/>
          <a:p>
            <a:pPr>
              <a:spcBef>
                <a:spcPct val="50000"/>
              </a:spcBef>
            </a:pPr>
            <a:r>
              <a:rPr lang="en-US">
                <a:solidFill>
                  <a:srgbClr val="FF3300"/>
                </a:solidFill>
              </a:rPr>
              <a:t>1        0        1        0        1        0        1        0</a:t>
            </a:r>
          </a:p>
        </p:txBody>
      </p:sp>
      <p:sp>
        <p:nvSpPr>
          <p:cNvPr id="4103" name="Text Box 11"/>
          <p:cNvSpPr txBox="1">
            <a:spLocks noChangeArrowheads="1"/>
          </p:cNvSpPr>
          <p:nvPr/>
        </p:nvSpPr>
        <p:spPr bwMode="auto">
          <a:xfrm>
            <a:off x="2419350" y="4171950"/>
            <a:ext cx="5105400" cy="366713"/>
          </a:xfrm>
          <a:prstGeom prst="rect">
            <a:avLst/>
          </a:prstGeom>
          <a:noFill/>
          <a:ln w="9525">
            <a:noFill/>
            <a:miter lim="800000"/>
            <a:headEnd/>
            <a:tailEnd/>
          </a:ln>
        </p:spPr>
        <p:txBody>
          <a:bodyPr>
            <a:spAutoFit/>
          </a:bodyPr>
          <a:lstStyle/>
          <a:p>
            <a:pPr>
              <a:spcBef>
                <a:spcPct val="50000"/>
              </a:spcBef>
            </a:pPr>
            <a:r>
              <a:rPr lang="en-US">
                <a:solidFill>
                  <a:srgbClr val="FF3300"/>
                </a:solidFill>
              </a:rPr>
              <a:t>0        1        0        1        0        1        0        1</a:t>
            </a:r>
          </a:p>
        </p:txBody>
      </p:sp>
      <p:grpSp>
        <p:nvGrpSpPr>
          <p:cNvPr id="4" name="Group 37"/>
          <p:cNvGrpSpPr>
            <a:grpSpLocks/>
          </p:cNvGrpSpPr>
          <p:nvPr/>
        </p:nvGrpSpPr>
        <p:grpSpPr bwMode="auto">
          <a:xfrm>
            <a:off x="2171700" y="3295650"/>
            <a:ext cx="4991100" cy="1181100"/>
            <a:chOff x="1464" y="2448"/>
            <a:chExt cx="3144" cy="744"/>
          </a:xfrm>
        </p:grpSpPr>
        <p:sp>
          <p:nvSpPr>
            <p:cNvPr id="4123" name="Oval 38"/>
            <p:cNvSpPr>
              <a:spLocks noChangeArrowheads="1"/>
            </p:cNvSpPr>
            <p:nvPr/>
          </p:nvSpPr>
          <p:spPr bwMode="auto">
            <a:xfrm>
              <a:off x="1596" y="2916"/>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124" name="Oval 39"/>
            <p:cNvSpPr>
              <a:spLocks noChangeArrowheads="1"/>
            </p:cNvSpPr>
            <p:nvPr/>
          </p:nvSpPr>
          <p:spPr bwMode="auto">
            <a:xfrm>
              <a:off x="2004" y="2904"/>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125" name="Oval 40"/>
            <p:cNvSpPr>
              <a:spLocks noChangeArrowheads="1"/>
            </p:cNvSpPr>
            <p:nvPr/>
          </p:nvSpPr>
          <p:spPr bwMode="auto">
            <a:xfrm>
              <a:off x="2388" y="2916"/>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126" name="Oval 41"/>
            <p:cNvSpPr>
              <a:spLocks noChangeArrowheads="1"/>
            </p:cNvSpPr>
            <p:nvPr/>
          </p:nvSpPr>
          <p:spPr bwMode="auto">
            <a:xfrm>
              <a:off x="2796" y="2904"/>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127" name="Oval 42"/>
            <p:cNvSpPr>
              <a:spLocks noChangeArrowheads="1"/>
            </p:cNvSpPr>
            <p:nvPr/>
          </p:nvSpPr>
          <p:spPr bwMode="auto">
            <a:xfrm>
              <a:off x="3204" y="2904"/>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128" name="Oval 43"/>
            <p:cNvSpPr>
              <a:spLocks noChangeArrowheads="1"/>
            </p:cNvSpPr>
            <p:nvPr/>
          </p:nvSpPr>
          <p:spPr bwMode="auto">
            <a:xfrm>
              <a:off x="3996" y="2892"/>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129" name="Oval 44"/>
            <p:cNvSpPr>
              <a:spLocks noChangeArrowheads="1"/>
            </p:cNvSpPr>
            <p:nvPr/>
          </p:nvSpPr>
          <p:spPr bwMode="auto">
            <a:xfrm>
              <a:off x="4404" y="2880"/>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130" name="Line 45"/>
            <p:cNvSpPr>
              <a:spLocks noChangeShapeType="1"/>
            </p:cNvSpPr>
            <p:nvPr/>
          </p:nvSpPr>
          <p:spPr bwMode="auto">
            <a:xfrm>
              <a:off x="3648" y="3000"/>
              <a:ext cx="0" cy="180"/>
            </a:xfrm>
            <a:prstGeom prst="line">
              <a:avLst/>
            </a:prstGeom>
            <a:noFill/>
            <a:ln w="9525">
              <a:solidFill>
                <a:schemeClr val="tx1"/>
              </a:solidFill>
              <a:round/>
              <a:headEnd/>
              <a:tailEnd/>
            </a:ln>
          </p:spPr>
          <p:txBody>
            <a:bodyPr/>
            <a:lstStyle/>
            <a:p>
              <a:endParaRPr lang="en-US"/>
            </a:p>
          </p:txBody>
        </p:sp>
        <p:grpSp>
          <p:nvGrpSpPr>
            <p:cNvPr id="5" name="Group 46"/>
            <p:cNvGrpSpPr>
              <a:grpSpLocks/>
            </p:cNvGrpSpPr>
            <p:nvPr/>
          </p:nvGrpSpPr>
          <p:grpSpPr bwMode="auto">
            <a:xfrm>
              <a:off x="1464" y="2448"/>
              <a:ext cx="3144" cy="744"/>
              <a:chOff x="1464" y="2448"/>
              <a:chExt cx="3144" cy="744"/>
            </a:xfrm>
          </p:grpSpPr>
          <p:sp>
            <p:nvSpPr>
              <p:cNvPr id="4132" name="AutoShape 47"/>
              <p:cNvSpPr>
                <a:spLocks noChangeArrowheads="1"/>
              </p:cNvSpPr>
              <p:nvPr/>
            </p:nvSpPr>
            <p:spPr bwMode="auto">
              <a:xfrm flipV="1">
                <a:off x="1464" y="2676"/>
                <a:ext cx="348" cy="25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4133" name="AutoShape 48"/>
              <p:cNvSpPr>
                <a:spLocks noChangeArrowheads="1"/>
              </p:cNvSpPr>
              <p:nvPr/>
            </p:nvSpPr>
            <p:spPr bwMode="auto">
              <a:xfrm flipV="1">
                <a:off x="1848" y="2676"/>
                <a:ext cx="360" cy="22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4134" name="AutoShape 49"/>
              <p:cNvSpPr>
                <a:spLocks noChangeArrowheads="1"/>
              </p:cNvSpPr>
              <p:nvPr/>
            </p:nvSpPr>
            <p:spPr bwMode="auto">
              <a:xfrm flipV="1">
                <a:off x="2256" y="2664"/>
                <a:ext cx="348" cy="25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4135" name="AutoShape 50"/>
              <p:cNvSpPr>
                <a:spLocks noChangeArrowheads="1"/>
              </p:cNvSpPr>
              <p:nvPr/>
            </p:nvSpPr>
            <p:spPr bwMode="auto">
              <a:xfrm flipV="1">
                <a:off x="2640" y="2664"/>
                <a:ext cx="360" cy="22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4136" name="AutoShape 51"/>
              <p:cNvSpPr>
                <a:spLocks noChangeArrowheads="1"/>
              </p:cNvSpPr>
              <p:nvPr/>
            </p:nvSpPr>
            <p:spPr bwMode="auto">
              <a:xfrm flipV="1">
                <a:off x="3060" y="2652"/>
                <a:ext cx="348" cy="25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4137" name="AutoShape 52"/>
              <p:cNvSpPr>
                <a:spLocks noChangeArrowheads="1"/>
              </p:cNvSpPr>
              <p:nvPr/>
            </p:nvSpPr>
            <p:spPr bwMode="auto">
              <a:xfrm flipV="1">
                <a:off x="3444" y="2652"/>
                <a:ext cx="360" cy="22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4138" name="AutoShape 53"/>
              <p:cNvSpPr>
                <a:spLocks noChangeArrowheads="1"/>
              </p:cNvSpPr>
              <p:nvPr/>
            </p:nvSpPr>
            <p:spPr bwMode="auto">
              <a:xfrm flipV="1">
                <a:off x="3864" y="2640"/>
                <a:ext cx="348" cy="25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4139" name="AutoShape 54"/>
              <p:cNvSpPr>
                <a:spLocks noChangeArrowheads="1"/>
              </p:cNvSpPr>
              <p:nvPr/>
            </p:nvSpPr>
            <p:spPr bwMode="auto">
              <a:xfrm flipV="1">
                <a:off x="4248" y="2640"/>
                <a:ext cx="360" cy="22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4140" name="Oval 55"/>
              <p:cNvSpPr>
                <a:spLocks noChangeArrowheads="1"/>
              </p:cNvSpPr>
              <p:nvPr/>
            </p:nvSpPr>
            <p:spPr bwMode="auto">
              <a:xfrm>
                <a:off x="3588" y="2892"/>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141" name="Line 56"/>
              <p:cNvSpPr>
                <a:spLocks noChangeShapeType="1"/>
              </p:cNvSpPr>
              <p:nvPr/>
            </p:nvSpPr>
            <p:spPr bwMode="auto">
              <a:xfrm>
                <a:off x="1632" y="2496"/>
                <a:ext cx="0" cy="180"/>
              </a:xfrm>
              <a:prstGeom prst="line">
                <a:avLst/>
              </a:prstGeom>
              <a:noFill/>
              <a:ln w="9525">
                <a:solidFill>
                  <a:schemeClr val="tx1"/>
                </a:solidFill>
                <a:round/>
                <a:headEnd/>
                <a:tailEnd/>
              </a:ln>
            </p:spPr>
            <p:txBody>
              <a:bodyPr/>
              <a:lstStyle/>
              <a:p>
                <a:endParaRPr lang="en-US"/>
              </a:p>
            </p:txBody>
          </p:sp>
          <p:sp>
            <p:nvSpPr>
              <p:cNvPr id="4142" name="Line 57"/>
              <p:cNvSpPr>
                <a:spLocks noChangeShapeType="1"/>
              </p:cNvSpPr>
              <p:nvPr/>
            </p:nvSpPr>
            <p:spPr bwMode="auto">
              <a:xfrm>
                <a:off x="2040" y="2484"/>
                <a:ext cx="0" cy="180"/>
              </a:xfrm>
              <a:prstGeom prst="line">
                <a:avLst/>
              </a:prstGeom>
              <a:noFill/>
              <a:ln w="9525">
                <a:solidFill>
                  <a:schemeClr val="tx1"/>
                </a:solidFill>
                <a:round/>
                <a:headEnd/>
                <a:tailEnd/>
              </a:ln>
            </p:spPr>
            <p:txBody>
              <a:bodyPr/>
              <a:lstStyle/>
              <a:p>
                <a:endParaRPr lang="en-US"/>
              </a:p>
            </p:txBody>
          </p:sp>
          <p:sp>
            <p:nvSpPr>
              <p:cNvPr id="4143" name="Line 58"/>
              <p:cNvSpPr>
                <a:spLocks noChangeShapeType="1"/>
              </p:cNvSpPr>
              <p:nvPr/>
            </p:nvSpPr>
            <p:spPr bwMode="auto">
              <a:xfrm>
                <a:off x="2412" y="2472"/>
                <a:ext cx="0" cy="180"/>
              </a:xfrm>
              <a:prstGeom prst="line">
                <a:avLst/>
              </a:prstGeom>
              <a:noFill/>
              <a:ln w="9525">
                <a:solidFill>
                  <a:schemeClr val="tx1"/>
                </a:solidFill>
                <a:round/>
                <a:headEnd/>
                <a:tailEnd/>
              </a:ln>
            </p:spPr>
            <p:txBody>
              <a:bodyPr/>
              <a:lstStyle/>
              <a:p>
                <a:endParaRPr lang="en-US"/>
              </a:p>
            </p:txBody>
          </p:sp>
          <p:sp>
            <p:nvSpPr>
              <p:cNvPr id="4144" name="Line 59"/>
              <p:cNvSpPr>
                <a:spLocks noChangeShapeType="1"/>
              </p:cNvSpPr>
              <p:nvPr/>
            </p:nvSpPr>
            <p:spPr bwMode="auto">
              <a:xfrm>
                <a:off x="2832" y="2460"/>
                <a:ext cx="0" cy="180"/>
              </a:xfrm>
              <a:prstGeom prst="line">
                <a:avLst/>
              </a:prstGeom>
              <a:noFill/>
              <a:ln w="9525">
                <a:solidFill>
                  <a:schemeClr val="tx1"/>
                </a:solidFill>
                <a:round/>
                <a:headEnd/>
                <a:tailEnd/>
              </a:ln>
            </p:spPr>
            <p:txBody>
              <a:bodyPr/>
              <a:lstStyle/>
              <a:p>
                <a:endParaRPr lang="en-US"/>
              </a:p>
            </p:txBody>
          </p:sp>
          <p:sp>
            <p:nvSpPr>
              <p:cNvPr id="4145" name="Line 60"/>
              <p:cNvSpPr>
                <a:spLocks noChangeShapeType="1"/>
              </p:cNvSpPr>
              <p:nvPr/>
            </p:nvSpPr>
            <p:spPr bwMode="auto">
              <a:xfrm>
                <a:off x="3240" y="2472"/>
                <a:ext cx="0" cy="180"/>
              </a:xfrm>
              <a:prstGeom prst="line">
                <a:avLst/>
              </a:prstGeom>
              <a:noFill/>
              <a:ln w="9525">
                <a:solidFill>
                  <a:schemeClr val="tx1"/>
                </a:solidFill>
                <a:round/>
                <a:headEnd/>
                <a:tailEnd/>
              </a:ln>
            </p:spPr>
            <p:txBody>
              <a:bodyPr/>
              <a:lstStyle/>
              <a:p>
                <a:endParaRPr lang="en-US"/>
              </a:p>
            </p:txBody>
          </p:sp>
          <p:sp>
            <p:nvSpPr>
              <p:cNvPr id="4146" name="Line 61"/>
              <p:cNvSpPr>
                <a:spLocks noChangeShapeType="1"/>
              </p:cNvSpPr>
              <p:nvPr/>
            </p:nvSpPr>
            <p:spPr bwMode="auto">
              <a:xfrm>
                <a:off x="3648" y="2472"/>
                <a:ext cx="0" cy="180"/>
              </a:xfrm>
              <a:prstGeom prst="line">
                <a:avLst/>
              </a:prstGeom>
              <a:noFill/>
              <a:ln w="9525">
                <a:solidFill>
                  <a:schemeClr val="tx1"/>
                </a:solidFill>
                <a:round/>
                <a:headEnd/>
                <a:tailEnd/>
              </a:ln>
            </p:spPr>
            <p:txBody>
              <a:bodyPr/>
              <a:lstStyle/>
              <a:p>
                <a:endParaRPr lang="en-US"/>
              </a:p>
            </p:txBody>
          </p:sp>
          <p:sp>
            <p:nvSpPr>
              <p:cNvPr id="4147" name="Line 62"/>
              <p:cNvSpPr>
                <a:spLocks noChangeShapeType="1"/>
              </p:cNvSpPr>
              <p:nvPr/>
            </p:nvSpPr>
            <p:spPr bwMode="auto">
              <a:xfrm>
                <a:off x="4020" y="2460"/>
                <a:ext cx="0" cy="180"/>
              </a:xfrm>
              <a:prstGeom prst="line">
                <a:avLst/>
              </a:prstGeom>
              <a:noFill/>
              <a:ln w="9525">
                <a:solidFill>
                  <a:schemeClr val="tx1"/>
                </a:solidFill>
                <a:round/>
                <a:headEnd/>
                <a:tailEnd/>
              </a:ln>
            </p:spPr>
            <p:txBody>
              <a:bodyPr/>
              <a:lstStyle/>
              <a:p>
                <a:endParaRPr lang="en-US"/>
              </a:p>
            </p:txBody>
          </p:sp>
          <p:sp>
            <p:nvSpPr>
              <p:cNvPr id="4148" name="Line 63"/>
              <p:cNvSpPr>
                <a:spLocks noChangeShapeType="1"/>
              </p:cNvSpPr>
              <p:nvPr/>
            </p:nvSpPr>
            <p:spPr bwMode="auto">
              <a:xfrm>
                <a:off x="4440" y="2448"/>
                <a:ext cx="0" cy="180"/>
              </a:xfrm>
              <a:prstGeom prst="line">
                <a:avLst/>
              </a:prstGeom>
              <a:noFill/>
              <a:ln w="9525">
                <a:solidFill>
                  <a:schemeClr val="tx1"/>
                </a:solidFill>
                <a:round/>
                <a:headEnd/>
                <a:tailEnd/>
              </a:ln>
            </p:spPr>
            <p:txBody>
              <a:bodyPr/>
              <a:lstStyle/>
              <a:p>
                <a:endParaRPr lang="en-US"/>
              </a:p>
            </p:txBody>
          </p:sp>
          <p:sp>
            <p:nvSpPr>
              <p:cNvPr id="4149" name="Line 64"/>
              <p:cNvSpPr>
                <a:spLocks noChangeShapeType="1"/>
              </p:cNvSpPr>
              <p:nvPr/>
            </p:nvSpPr>
            <p:spPr bwMode="auto">
              <a:xfrm>
                <a:off x="1632" y="3012"/>
                <a:ext cx="0" cy="180"/>
              </a:xfrm>
              <a:prstGeom prst="line">
                <a:avLst/>
              </a:prstGeom>
              <a:noFill/>
              <a:ln w="9525">
                <a:solidFill>
                  <a:schemeClr val="tx1"/>
                </a:solidFill>
                <a:round/>
                <a:headEnd/>
                <a:tailEnd/>
              </a:ln>
            </p:spPr>
            <p:txBody>
              <a:bodyPr/>
              <a:lstStyle/>
              <a:p>
                <a:endParaRPr lang="en-US"/>
              </a:p>
            </p:txBody>
          </p:sp>
          <p:sp>
            <p:nvSpPr>
              <p:cNvPr id="4150" name="Line 65"/>
              <p:cNvSpPr>
                <a:spLocks noChangeShapeType="1"/>
              </p:cNvSpPr>
              <p:nvPr/>
            </p:nvSpPr>
            <p:spPr bwMode="auto">
              <a:xfrm>
                <a:off x="2040" y="3000"/>
                <a:ext cx="0" cy="180"/>
              </a:xfrm>
              <a:prstGeom prst="line">
                <a:avLst/>
              </a:prstGeom>
              <a:noFill/>
              <a:ln w="9525">
                <a:solidFill>
                  <a:schemeClr val="tx1"/>
                </a:solidFill>
                <a:round/>
                <a:headEnd/>
                <a:tailEnd/>
              </a:ln>
            </p:spPr>
            <p:txBody>
              <a:bodyPr/>
              <a:lstStyle/>
              <a:p>
                <a:endParaRPr lang="en-US"/>
              </a:p>
            </p:txBody>
          </p:sp>
          <p:sp>
            <p:nvSpPr>
              <p:cNvPr id="4151" name="Line 66"/>
              <p:cNvSpPr>
                <a:spLocks noChangeShapeType="1"/>
              </p:cNvSpPr>
              <p:nvPr/>
            </p:nvSpPr>
            <p:spPr bwMode="auto">
              <a:xfrm>
                <a:off x="2412" y="3000"/>
                <a:ext cx="0" cy="180"/>
              </a:xfrm>
              <a:prstGeom prst="line">
                <a:avLst/>
              </a:prstGeom>
              <a:noFill/>
              <a:ln w="9525">
                <a:solidFill>
                  <a:schemeClr val="tx1"/>
                </a:solidFill>
                <a:round/>
                <a:headEnd/>
                <a:tailEnd/>
              </a:ln>
            </p:spPr>
            <p:txBody>
              <a:bodyPr/>
              <a:lstStyle/>
              <a:p>
                <a:endParaRPr lang="en-US"/>
              </a:p>
            </p:txBody>
          </p:sp>
          <p:sp>
            <p:nvSpPr>
              <p:cNvPr id="4152" name="Line 67"/>
              <p:cNvSpPr>
                <a:spLocks noChangeShapeType="1"/>
              </p:cNvSpPr>
              <p:nvPr/>
            </p:nvSpPr>
            <p:spPr bwMode="auto">
              <a:xfrm>
                <a:off x="2832" y="2988"/>
                <a:ext cx="0" cy="180"/>
              </a:xfrm>
              <a:prstGeom prst="line">
                <a:avLst/>
              </a:prstGeom>
              <a:noFill/>
              <a:ln w="9525">
                <a:solidFill>
                  <a:schemeClr val="tx1"/>
                </a:solidFill>
                <a:round/>
                <a:headEnd/>
                <a:tailEnd/>
              </a:ln>
            </p:spPr>
            <p:txBody>
              <a:bodyPr/>
              <a:lstStyle/>
              <a:p>
                <a:endParaRPr lang="en-US"/>
              </a:p>
            </p:txBody>
          </p:sp>
          <p:sp>
            <p:nvSpPr>
              <p:cNvPr id="4153" name="Line 68"/>
              <p:cNvSpPr>
                <a:spLocks noChangeShapeType="1"/>
              </p:cNvSpPr>
              <p:nvPr/>
            </p:nvSpPr>
            <p:spPr bwMode="auto">
              <a:xfrm>
                <a:off x="3240" y="3000"/>
                <a:ext cx="0" cy="180"/>
              </a:xfrm>
              <a:prstGeom prst="line">
                <a:avLst/>
              </a:prstGeom>
              <a:noFill/>
              <a:ln w="9525">
                <a:solidFill>
                  <a:schemeClr val="tx1"/>
                </a:solidFill>
                <a:round/>
                <a:headEnd/>
                <a:tailEnd/>
              </a:ln>
            </p:spPr>
            <p:txBody>
              <a:bodyPr/>
              <a:lstStyle/>
              <a:p>
                <a:endParaRPr lang="en-US"/>
              </a:p>
            </p:txBody>
          </p:sp>
          <p:sp>
            <p:nvSpPr>
              <p:cNvPr id="4154" name="Line 69"/>
              <p:cNvSpPr>
                <a:spLocks noChangeShapeType="1"/>
              </p:cNvSpPr>
              <p:nvPr/>
            </p:nvSpPr>
            <p:spPr bwMode="auto">
              <a:xfrm>
                <a:off x="4020" y="2988"/>
                <a:ext cx="0" cy="180"/>
              </a:xfrm>
              <a:prstGeom prst="line">
                <a:avLst/>
              </a:prstGeom>
              <a:noFill/>
              <a:ln w="9525">
                <a:solidFill>
                  <a:schemeClr val="tx1"/>
                </a:solidFill>
                <a:round/>
                <a:headEnd/>
                <a:tailEnd/>
              </a:ln>
            </p:spPr>
            <p:txBody>
              <a:bodyPr/>
              <a:lstStyle/>
              <a:p>
                <a:endParaRPr lang="en-US"/>
              </a:p>
            </p:txBody>
          </p:sp>
          <p:sp>
            <p:nvSpPr>
              <p:cNvPr id="4155" name="Line 70"/>
              <p:cNvSpPr>
                <a:spLocks noChangeShapeType="1"/>
              </p:cNvSpPr>
              <p:nvPr/>
            </p:nvSpPr>
            <p:spPr bwMode="auto">
              <a:xfrm>
                <a:off x="4440" y="2976"/>
                <a:ext cx="0" cy="180"/>
              </a:xfrm>
              <a:prstGeom prst="line">
                <a:avLst/>
              </a:prstGeom>
              <a:noFill/>
              <a:ln w="9525">
                <a:solidFill>
                  <a:schemeClr val="tx1"/>
                </a:solidFill>
                <a:round/>
                <a:headEnd/>
                <a:tailEnd/>
              </a:ln>
            </p:spPr>
            <p:txBody>
              <a:bodyPr/>
              <a:lstStyle/>
              <a:p>
                <a:endParaRPr lang="en-US"/>
              </a:p>
            </p:txBody>
          </p:sp>
        </p:grpSp>
      </p:grpSp>
      <p:sp>
        <p:nvSpPr>
          <p:cNvPr id="4105" name="Rectangle 71"/>
          <p:cNvSpPr>
            <a:spLocks noChangeArrowheads="1"/>
          </p:cNvSpPr>
          <p:nvPr/>
        </p:nvSpPr>
        <p:spPr bwMode="auto">
          <a:xfrm>
            <a:off x="2095500" y="4476750"/>
            <a:ext cx="5086350" cy="914400"/>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4106" name="Text Box 72"/>
          <p:cNvSpPr txBox="1">
            <a:spLocks noChangeArrowheads="1"/>
          </p:cNvSpPr>
          <p:nvPr/>
        </p:nvSpPr>
        <p:spPr bwMode="auto">
          <a:xfrm>
            <a:off x="3733800" y="4476750"/>
            <a:ext cx="2876550" cy="915988"/>
          </a:xfrm>
          <a:prstGeom prst="rect">
            <a:avLst/>
          </a:prstGeom>
          <a:noFill/>
          <a:ln w="9525">
            <a:noFill/>
            <a:miter lim="800000"/>
            <a:headEnd/>
            <a:tailEnd/>
          </a:ln>
        </p:spPr>
        <p:txBody>
          <a:bodyPr>
            <a:spAutoFit/>
          </a:bodyPr>
          <a:lstStyle/>
          <a:p>
            <a:pPr>
              <a:spcBef>
                <a:spcPct val="50000"/>
              </a:spcBef>
            </a:pPr>
            <a:r>
              <a:rPr lang="en-US"/>
              <a:t>      Input bits</a:t>
            </a:r>
            <a:br>
              <a:rPr lang="en-US"/>
            </a:br>
            <a:r>
              <a:rPr lang="en-US"/>
              <a:t>        Adder</a:t>
            </a:r>
            <a:br>
              <a:rPr lang="en-US"/>
            </a:br>
            <a:r>
              <a:rPr lang="en-US"/>
              <a:t>Output bits (sum)</a:t>
            </a:r>
          </a:p>
        </p:txBody>
      </p:sp>
      <p:sp>
        <p:nvSpPr>
          <p:cNvPr id="4107" name="Text Box 73"/>
          <p:cNvSpPr txBox="1">
            <a:spLocks noChangeArrowheads="1"/>
          </p:cNvSpPr>
          <p:nvPr/>
        </p:nvSpPr>
        <p:spPr bwMode="auto">
          <a:xfrm>
            <a:off x="6457950" y="4648200"/>
            <a:ext cx="857250" cy="641350"/>
          </a:xfrm>
          <a:prstGeom prst="rect">
            <a:avLst/>
          </a:prstGeom>
          <a:noFill/>
          <a:ln w="9525">
            <a:noFill/>
            <a:miter lim="800000"/>
            <a:headEnd/>
            <a:tailEnd/>
          </a:ln>
        </p:spPr>
        <p:txBody>
          <a:bodyPr>
            <a:spAutoFit/>
          </a:bodyPr>
          <a:lstStyle/>
          <a:p>
            <a:pPr>
              <a:spcBef>
                <a:spcPct val="50000"/>
              </a:spcBef>
            </a:pPr>
            <a:r>
              <a:rPr lang="en-US"/>
              <a:t>Carry</a:t>
            </a:r>
            <a:br>
              <a:rPr lang="en-US"/>
            </a:br>
            <a:r>
              <a:rPr lang="en-US"/>
              <a:t>   In</a:t>
            </a:r>
          </a:p>
        </p:txBody>
      </p:sp>
      <p:sp>
        <p:nvSpPr>
          <p:cNvPr id="4108" name="Line 74"/>
          <p:cNvSpPr>
            <a:spLocks noChangeShapeType="1"/>
          </p:cNvSpPr>
          <p:nvPr/>
        </p:nvSpPr>
        <p:spPr bwMode="auto">
          <a:xfrm>
            <a:off x="8096250" y="3543300"/>
            <a:ext cx="0" cy="1352550"/>
          </a:xfrm>
          <a:prstGeom prst="line">
            <a:avLst/>
          </a:prstGeom>
          <a:noFill/>
          <a:ln w="9525">
            <a:solidFill>
              <a:schemeClr val="tx1"/>
            </a:solidFill>
            <a:round/>
            <a:headEnd/>
            <a:tailEnd/>
          </a:ln>
        </p:spPr>
        <p:txBody>
          <a:bodyPr/>
          <a:lstStyle/>
          <a:p>
            <a:endParaRPr lang="en-US"/>
          </a:p>
        </p:txBody>
      </p:sp>
      <p:sp>
        <p:nvSpPr>
          <p:cNvPr id="4109" name="Line 75"/>
          <p:cNvSpPr>
            <a:spLocks noChangeShapeType="1"/>
          </p:cNvSpPr>
          <p:nvPr/>
        </p:nvSpPr>
        <p:spPr bwMode="auto">
          <a:xfrm flipH="1">
            <a:off x="7200900" y="4895850"/>
            <a:ext cx="895350" cy="0"/>
          </a:xfrm>
          <a:prstGeom prst="line">
            <a:avLst/>
          </a:prstGeom>
          <a:noFill/>
          <a:ln w="9525">
            <a:solidFill>
              <a:schemeClr val="tx1"/>
            </a:solidFill>
            <a:round/>
            <a:headEnd/>
            <a:tailEnd type="triangle" w="med" len="med"/>
          </a:ln>
        </p:spPr>
        <p:txBody>
          <a:bodyPr/>
          <a:lstStyle/>
          <a:p>
            <a:endParaRPr lang="en-US"/>
          </a:p>
        </p:txBody>
      </p:sp>
      <p:sp>
        <p:nvSpPr>
          <p:cNvPr id="4110" name="Text Box 76"/>
          <p:cNvSpPr txBox="1">
            <a:spLocks noChangeArrowheads="1"/>
          </p:cNvSpPr>
          <p:nvPr/>
        </p:nvSpPr>
        <p:spPr bwMode="auto">
          <a:xfrm>
            <a:off x="7315200" y="4953000"/>
            <a:ext cx="1104900" cy="366713"/>
          </a:xfrm>
          <a:prstGeom prst="rect">
            <a:avLst/>
          </a:prstGeom>
          <a:noFill/>
          <a:ln w="9525">
            <a:noFill/>
            <a:miter lim="800000"/>
            <a:headEnd/>
            <a:tailEnd/>
          </a:ln>
        </p:spPr>
        <p:txBody>
          <a:bodyPr>
            <a:spAutoFit/>
          </a:bodyPr>
          <a:lstStyle/>
          <a:p>
            <a:pPr>
              <a:spcBef>
                <a:spcPct val="50000"/>
              </a:spcBef>
            </a:pPr>
            <a:r>
              <a:rPr lang="en-US"/>
              <a:t>(add 1)</a:t>
            </a:r>
          </a:p>
        </p:txBody>
      </p:sp>
      <p:sp>
        <p:nvSpPr>
          <p:cNvPr id="4111" name="Text Box 77"/>
          <p:cNvSpPr txBox="1">
            <a:spLocks noChangeArrowheads="1"/>
          </p:cNvSpPr>
          <p:nvPr/>
        </p:nvSpPr>
        <p:spPr bwMode="auto">
          <a:xfrm>
            <a:off x="7943850" y="3162300"/>
            <a:ext cx="571500" cy="366713"/>
          </a:xfrm>
          <a:prstGeom prst="rect">
            <a:avLst/>
          </a:prstGeom>
          <a:noFill/>
          <a:ln w="9525">
            <a:noFill/>
            <a:miter lim="800000"/>
            <a:headEnd/>
            <a:tailEnd/>
          </a:ln>
        </p:spPr>
        <p:txBody>
          <a:bodyPr>
            <a:spAutoFit/>
          </a:bodyPr>
          <a:lstStyle/>
          <a:p>
            <a:pPr>
              <a:spcBef>
                <a:spcPct val="50000"/>
              </a:spcBef>
            </a:pPr>
            <a:r>
              <a:rPr lang="en-US">
                <a:solidFill>
                  <a:srgbClr val="FF3300"/>
                </a:solidFill>
              </a:rPr>
              <a:t>1</a:t>
            </a:r>
          </a:p>
        </p:txBody>
      </p:sp>
      <p:sp>
        <p:nvSpPr>
          <p:cNvPr id="4112" name="Text Box 78"/>
          <p:cNvSpPr txBox="1">
            <a:spLocks noChangeArrowheads="1"/>
          </p:cNvSpPr>
          <p:nvPr/>
        </p:nvSpPr>
        <p:spPr bwMode="auto">
          <a:xfrm>
            <a:off x="2266950" y="5905500"/>
            <a:ext cx="5105400" cy="366713"/>
          </a:xfrm>
          <a:prstGeom prst="rect">
            <a:avLst/>
          </a:prstGeom>
          <a:noFill/>
          <a:ln w="9525">
            <a:noFill/>
            <a:miter lim="800000"/>
            <a:headEnd/>
            <a:tailEnd/>
          </a:ln>
        </p:spPr>
        <p:txBody>
          <a:bodyPr>
            <a:spAutoFit/>
          </a:bodyPr>
          <a:lstStyle/>
          <a:p>
            <a:pPr>
              <a:spcBef>
                <a:spcPct val="50000"/>
              </a:spcBef>
            </a:pPr>
            <a:r>
              <a:rPr lang="en-US">
                <a:solidFill>
                  <a:srgbClr val="FF3300"/>
                </a:solidFill>
              </a:rPr>
              <a:t>0        1        0        1        0        1        1        0</a:t>
            </a:r>
          </a:p>
        </p:txBody>
      </p:sp>
      <p:sp>
        <p:nvSpPr>
          <p:cNvPr id="4113" name="Line 79"/>
          <p:cNvSpPr>
            <a:spLocks noChangeShapeType="1"/>
          </p:cNvSpPr>
          <p:nvPr/>
        </p:nvSpPr>
        <p:spPr bwMode="auto">
          <a:xfrm>
            <a:off x="2381250" y="5410200"/>
            <a:ext cx="0" cy="400050"/>
          </a:xfrm>
          <a:prstGeom prst="line">
            <a:avLst/>
          </a:prstGeom>
          <a:noFill/>
          <a:ln w="9525">
            <a:solidFill>
              <a:schemeClr val="tx1"/>
            </a:solidFill>
            <a:round/>
            <a:headEnd/>
            <a:tailEnd/>
          </a:ln>
        </p:spPr>
        <p:txBody>
          <a:bodyPr/>
          <a:lstStyle/>
          <a:p>
            <a:endParaRPr lang="en-US"/>
          </a:p>
        </p:txBody>
      </p:sp>
      <p:sp>
        <p:nvSpPr>
          <p:cNvPr id="4114" name="Line 80"/>
          <p:cNvSpPr>
            <a:spLocks noChangeShapeType="1"/>
          </p:cNvSpPr>
          <p:nvPr/>
        </p:nvSpPr>
        <p:spPr bwMode="auto">
          <a:xfrm>
            <a:off x="3086100" y="5410200"/>
            <a:ext cx="0" cy="400050"/>
          </a:xfrm>
          <a:prstGeom prst="line">
            <a:avLst/>
          </a:prstGeom>
          <a:noFill/>
          <a:ln w="9525">
            <a:solidFill>
              <a:schemeClr val="tx1"/>
            </a:solidFill>
            <a:round/>
            <a:headEnd/>
            <a:tailEnd/>
          </a:ln>
        </p:spPr>
        <p:txBody>
          <a:bodyPr/>
          <a:lstStyle/>
          <a:p>
            <a:endParaRPr lang="en-US"/>
          </a:p>
        </p:txBody>
      </p:sp>
      <p:sp>
        <p:nvSpPr>
          <p:cNvPr id="4115" name="Line 81"/>
          <p:cNvSpPr>
            <a:spLocks noChangeShapeType="1"/>
          </p:cNvSpPr>
          <p:nvPr/>
        </p:nvSpPr>
        <p:spPr bwMode="auto">
          <a:xfrm>
            <a:off x="3676650" y="5410200"/>
            <a:ext cx="0" cy="400050"/>
          </a:xfrm>
          <a:prstGeom prst="line">
            <a:avLst/>
          </a:prstGeom>
          <a:noFill/>
          <a:ln w="9525">
            <a:solidFill>
              <a:schemeClr val="tx1"/>
            </a:solidFill>
            <a:round/>
            <a:headEnd/>
            <a:tailEnd/>
          </a:ln>
        </p:spPr>
        <p:txBody>
          <a:bodyPr/>
          <a:lstStyle/>
          <a:p>
            <a:endParaRPr lang="en-US"/>
          </a:p>
        </p:txBody>
      </p:sp>
      <p:sp>
        <p:nvSpPr>
          <p:cNvPr id="4116" name="Line 82"/>
          <p:cNvSpPr>
            <a:spLocks noChangeShapeType="1"/>
          </p:cNvSpPr>
          <p:nvPr/>
        </p:nvSpPr>
        <p:spPr bwMode="auto">
          <a:xfrm>
            <a:off x="4343400" y="5410200"/>
            <a:ext cx="0" cy="400050"/>
          </a:xfrm>
          <a:prstGeom prst="line">
            <a:avLst/>
          </a:prstGeom>
          <a:noFill/>
          <a:ln w="9525">
            <a:solidFill>
              <a:schemeClr val="tx1"/>
            </a:solidFill>
            <a:round/>
            <a:headEnd/>
            <a:tailEnd/>
          </a:ln>
        </p:spPr>
        <p:txBody>
          <a:bodyPr/>
          <a:lstStyle/>
          <a:p>
            <a:endParaRPr lang="en-US"/>
          </a:p>
        </p:txBody>
      </p:sp>
      <p:sp>
        <p:nvSpPr>
          <p:cNvPr id="4117" name="Line 83"/>
          <p:cNvSpPr>
            <a:spLocks noChangeShapeType="1"/>
          </p:cNvSpPr>
          <p:nvPr/>
        </p:nvSpPr>
        <p:spPr bwMode="auto">
          <a:xfrm>
            <a:off x="4972050" y="5410200"/>
            <a:ext cx="0" cy="400050"/>
          </a:xfrm>
          <a:prstGeom prst="line">
            <a:avLst/>
          </a:prstGeom>
          <a:noFill/>
          <a:ln w="9525">
            <a:solidFill>
              <a:schemeClr val="tx1"/>
            </a:solidFill>
            <a:round/>
            <a:headEnd/>
            <a:tailEnd/>
          </a:ln>
        </p:spPr>
        <p:txBody>
          <a:bodyPr/>
          <a:lstStyle/>
          <a:p>
            <a:endParaRPr lang="en-US"/>
          </a:p>
        </p:txBody>
      </p:sp>
      <p:sp>
        <p:nvSpPr>
          <p:cNvPr id="4118" name="Line 84"/>
          <p:cNvSpPr>
            <a:spLocks noChangeShapeType="1"/>
          </p:cNvSpPr>
          <p:nvPr/>
        </p:nvSpPr>
        <p:spPr bwMode="auto">
          <a:xfrm>
            <a:off x="5619750" y="5410200"/>
            <a:ext cx="0" cy="400050"/>
          </a:xfrm>
          <a:prstGeom prst="line">
            <a:avLst/>
          </a:prstGeom>
          <a:noFill/>
          <a:ln w="9525">
            <a:solidFill>
              <a:schemeClr val="tx1"/>
            </a:solidFill>
            <a:round/>
            <a:headEnd/>
            <a:tailEnd/>
          </a:ln>
        </p:spPr>
        <p:txBody>
          <a:bodyPr/>
          <a:lstStyle/>
          <a:p>
            <a:endParaRPr lang="en-US"/>
          </a:p>
        </p:txBody>
      </p:sp>
      <p:sp>
        <p:nvSpPr>
          <p:cNvPr id="4119" name="Line 85"/>
          <p:cNvSpPr>
            <a:spLocks noChangeShapeType="1"/>
          </p:cNvSpPr>
          <p:nvPr/>
        </p:nvSpPr>
        <p:spPr bwMode="auto">
          <a:xfrm>
            <a:off x="6229350" y="5410200"/>
            <a:ext cx="0" cy="400050"/>
          </a:xfrm>
          <a:prstGeom prst="line">
            <a:avLst/>
          </a:prstGeom>
          <a:noFill/>
          <a:ln w="9525">
            <a:solidFill>
              <a:schemeClr val="tx1"/>
            </a:solidFill>
            <a:round/>
            <a:headEnd/>
            <a:tailEnd/>
          </a:ln>
        </p:spPr>
        <p:txBody>
          <a:bodyPr/>
          <a:lstStyle/>
          <a:p>
            <a:endParaRPr lang="en-US"/>
          </a:p>
        </p:txBody>
      </p:sp>
      <p:sp>
        <p:nvSpPr>
          <p:cNvPr id="4120" name="Line 86"/>
          <p:cNvSpPr>
            <a:spLocks noChangeShapeType="1"/>
          </p:cNvSpPr>
          <p:nvPr/>
        </p:nvSpPr>
        <p:spPr bwMode="auto">
          <a:xfrm>
            <a:off x="6877050" y="5410200"/>
            <a:ext cx="0" cy="400050"/>
          </a:xfrm>
          <a:prstGeom prst="line">
            <a:avLst/>
          </a:prstGeom>
          <a:noFill/>
          <a:ln w="9525">
            <a:solidFill>
              <a:schemeClr val="tx1"/>
            </a:solidFill>
            <a:round/>
            <a:headEnd/>
            <a:tailEnd/>
          </a:ln>
        </p:spPr>
        <p:txBody>
          <a:bodyPr/>
          <a:lstStyle/>
          <a:p>
            <a:endParaRPr lang="en-US"/>
          </a:p>
        </p:txBody>
      </p:sp>
      <p:sp>
        <p:nvSpPr>
          <p:cNvPr id="4121" name="Text Box 87"/>
          <p:cNvSpPr txBox="1">
            <a:spLocks noChangeArrowheads="1"/>
          </p:cNvSpPr>
          <p:nvPr/>
        </p:nvSpPr>
        <p:spPr bwMode="auto">
          <a:xfrm>
            <a:off x="457200" y="5886450"/>
            <a:ext cx="1828800" cy="366713"/>
          </a:xfrm>
          <a:prstGeom prst="rect">
            <a:avLst/>
          </a:prstGeom>
          <a:noFill/>
          <a:ln w="9525">
            <a:noFill/>
            <a:miter lim="800000"/>
            <a:headEnd/>
            <a:tailEnd/>
          </a:ln>
        </p:spPr>
        <p:txBody>
          <a:bodyPr>
            <a:spAutoFit/>
          </a:bodyPr>
          <a:lstStyle/>
          <a:p>
            <a:pPr>
              <a:spcBef>
                <a:spcPct val="50000"/>
              </a:spcBef>
            </a:pPr>
            <a:r>
              <a:rPr lang="en-US"/>
              <a:t>2’s complement</a:t>
            </a:r>
          </a:p>
        </p:txBody>
      </p:sp>
      <p:sp>
        <p:nvSpPr>
          <p:cNvPr id="4122" name="Text Box 88"/>
          <p:cNvSpPr txBox="1">
            <a:spLocks noChangeArrowheads="1"/>
          </p:cNvSpPr>
          <p:nvPr/>
        </p:nvSpPr>
        <p:spPr bwMode="auto">
          <a:xfrm>
            <a:off x="419100" y="4133850"/>
            <a:ext cx="1828800" cy="366713"/>
          </a:xfrm>
          <a:prstGeom prst="rect">
            <a:avLst/>
          </a:prstGeom>
          <a:noFill/>
          <a:ln w="9525">
            <a:noFill/>
            <a:miter lim="800000"/>
            <a:headEnd/>
            <a:tailEnd/>
          </a:ln>
        </p:spPr>
        <p:txBody>
          <a:bodyPr>
            <a:spAutoFit/>
          </a:bodyPr>
          <a:lstStyle/>
          <a:p>
            <a:pPr>
              <a:spcBef>
                <a:spcPct val="50000"/>
              </a:spcBef>
            </a:pPr>
            <a:r>
              <a:rPr lang="en-US"/>
              <a:t>1’s complement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dissolve">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dissolve">
                                      <p:cBhvr>
                                        <p:cTn id="12" dur="500"/>
                                        <p:tgtEl>
                                          <p:spTgt spid="29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Restoring Division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nSpc>
                <a:spcPct val="70000"/>
              </a:lnSpc>
            </a:pPr>
            <a:r>
              <a:rPr lang="en-US" sz="3500" b="0" dirty="0">
                <a:effectLst/>
                <a:latin typeface="Times New Roman" pitchFamily="18" charset="0"/>
                <a:cs typeface="Times New Roman" pitchFamily="18" charset="0"/>
              </a:rPr>
              <a:t>If the sign of A is 1, set q0 to 0 and add M back to A (restore A); otherwise, set q0 to </a:t>
            </a:r>
            <a:r>
              <a:rPr lang="en-US" sz="3500" b="0" dirty="0" smtClean="0">
                <a:effectLst/>
                <a:latin typeface="Times New Roman" pitchFamily="18" charset="0"/>
                <a:cs typeface="Times New Roman" pitchFamily="18" charset="0"/>
              </a:rPr>
              <a:t>1</a:t>
            </a:r>
          </a:p>
          <a:p>
            <a:pPr lvl="0">
              <a:lnSpc>
                <a:spcPct val="70000"/>
              </a:lnSpc>
            </a:pPr>
            <a:endParaRPr lang="en-US" sz="3500" b="0" dirty="0">
              <a:effectLst/>
              <a:latin typeface="Times New Roman" pitchFamily="18" charset="0"/>
              <a:cs typeface="Times New Roman" pitchFamily="18" charset="0"/>
            </a:endParaRPr>
          </a:p>
          <a:p>
            <a:pPr lvl="0">
              <a:lnSpc>
                <a:spcPct val="70000"/>
              </a:lnSpc>
            </a:pPr>
            <a:r>
              <a:rPr lang="en-US" sz="3500" b="0" dirty="0" smtClean="0">
                <a:effectLst/>
                <a:latin typeface="Times New Roman" pitchFamily="18" charset="0"/>
                <a:cs typeface="Times New Roman" pitchFamily="18" charset="0"/>
              </a:rPr>
              <a:t>Repeat </a:t>
            </a:r>
            <a:r>
              <a:rPr lang="en-US" sz="3500" b="0" dirty="0">
                <a:effectLst/>
                <a:latin typeface="Times New Roman" pitchFamily="18" charset="0"/>
                <a:cs typeface="Times New Roman" pitchFamily="18" charset="0"/>
              </a:rPr>
              <a:t>these steps n times</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Object 15"/>
          <p:cNvPicPr>
            <a:picLocks noChangeArrowheads="1"/>
          </p:cNvPicPr>
          <p:nvPr/>
        </p:nvPicPr>
        <p:blipFill>
          <a:blip r:embed="rId2"/>
          <a:srcRect t="-150" b="-659"/>
          <a:stretch>
            <a:fillRect/>
          </a:stretch>
        </p:blipFill>
        <p:spPr bwMode="auto">
          <a:xfrm>
            <a:off x="352425" y="1371600"/>
            <a:ext cx="5286375" cy="4267200"/>
          </a:xfrm>
          <a:prstGeom prst="rect">
            <a:avLst/>
          </a:prstGeom>
          <a:noFill/>
          <a:ln w="9525">
            <a:noFill/>
            <a:miter lim="800000"/>
            <a:headEnd/>
            <a:tailEnd/>
          </a:ln>
        </p:spPr>
      </p:pic>
      <p:sp>
        <p:nvSpPr>
          <p:cNvPr id="17411" name="Text Box 3"/>
          <p:cNvSpPr txBox="1">
            <a:spLocks noChangeArrowheads="1"/>
          </p:cNvSpPr>
          <p:nvPr/>
        </p:nvSpPr>
        <p:spPr bwMode="auto">
          <a:xfrm>
            <a:off x="5867400" y="5105400"/>
            <a:ext cx="2514600" cy="701675"/>
          </a:xfrm>
          <a:prstGeom prst="rect">
            <a:avLst/>
          </a:prstGeom>
          <a:noFill/>
          <a:ln w="9525">
            <a:noFill/>
            <a:miter lim="800000"/>
            <a:headEnd/>
            <a:tailEnd/>
          </a:ln>
        </p:spPr>
        <p:txBody>
          <a:bodyPr>
            <a:spAutoFit/>
          </a:bodyPr>
          <a:lstStyle/>
          <a:p>
            <a:pPr>
              <a:spcBef>
                <a:spcPct val="50000"/>
              </a:spcBef>
            </a:pPr>
            <a:r>
              <a:rPr lang="en-US" sz="4000">
                <a:solidFill>
                  <a:srgbClr val="0000FF"/>
                </a:solidFill>
                <a:latin typeface="Calibri" pitchFamily="34" charset="0"/>
              </a:rPr>
              <a:t>Division:</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b="1" dirty="0" smtClean="0"/>
              <a:t>Restoring Division</a:t>
            </a:r>
            <a:r>
              <a:rPr lang="en-US" dirty="0" smtClean="0"/>
              <a:t/>
            </a:r>
            <a:br>
              <a:rPr lang="en-US" dirty="0" smtClean="0"/>
            </a:br>
            <a:endParaRPr lang="en-US" dirty="0"/>
          </a:p>
        </p:txBody>
      </p:sp>
      <p:pic>
        <p:nvPicPr>
          <p:cNvPr id="4" name="Content Placeholder 3"/>
          <p:cNvPicPr>
            <a:picLocks noGrp="1"/>
          </p:cNvPicPr>
          <p:nvPr>
            <p:ph sz="quarter" idx="1"/>
          </p:nvPr>
        </p:nvPicPr>
        <p:blipFill>
          <a:blip r:embed="rId2">
            <a:lum bright="3000" contrast="74000"/>
          </a:blip>
          <a:srcRect/>
          <a:stretch>
            <a:fillRect/>
          </a:stretch>
        </p:blipFill>
        <p:spPr bwMode="auto">
          <a:xfrm>
            <a:off x="304800" y="381000"/>
            <a:ext cx="83058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for Non-restoring division is given in below image :</a:t>
            </a:r>
            <a:r>
              <a:rPr lang="en-US" dirty="0"/>
              <a:t/>
            </a:r>
            <a:br>
              <a:rPr lang="en-US" dirty="0"/>
            </a:br>
            <a:endParaRPr lang="en-US" dirty="0"/>
          </a:p>
        </p:txBody>
      </p:sp>
      <p:pic>
        <p:nvPicPr>
          <p:cNvPr id="4" name="Content Placeholder 3" descr="enter image description here"/>
          <p:cNvPicPr>
            <a:picLocks noGrp="1"/>
          </p:cNvPicPr>
          <p:nvPr>
            <p:ph sz="quarter" idx="1"/>
          </p:nvPr>
        </p:nvPicPr>
        <p:blipFill>
          <a:blip r:embed="rId2">
            <a:lum bright="-59000" contrast="91000"/>
          </a:blip>
          <a:stretch>
            <a:fillRect/>
          </a:stretch>
        </p:blipFill>
        <p:spPr bwMode="auto">
          <a:xfrm>
            <a:off x="1905000" y="1066800"/>
            <a:ext cx="5257800" cy="5791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b="1" dirty="0"/>
              <a:t>Algorithm for Non-restoring </a:t>
            </a:r>
            <a:r>
              <a:rPr lang="en-US" b="1" dirty="0" smtClean="0"/>
              <a:t>division</a:t>
            </a:r>
            <a:endParaRPr lang="en-US" dirty="0"/>
          </a:p>
        </p:txBody>
      </p:sp>
      <p:sp>
        <p:nvSpPr>
          <p:cNvPr id="3" name="Content Placeholder 2"/>
          <p:cNvSpPr>
            <a:spLocks noGrp="1"/>
          </p:cNvSpPr>
          <p:nvPr>
            <p:ph sz="quarter" idx="1"/>
          </p:nvPr>
        </p:nvSpPr>
        <p:spPr/>
        <p:txBody>
          <a:bodyPr>
            <a:normAutofit fontScale="92500" lnSpcReduction="20000"/>
          </a:bodyPr>
          <a:lstStyle/>
          <a:p>
            <a:pPr fontAlgn="base">
              <a:lnSpc>
                <a:spcPct val="80000"/>
              </a:lnSpc>
            </a:pPr>
            <a:r>
              <a:rPr lang="en-US" sz="4100" b="0" dirty="0">
                <a:effectLst/>
                <a:latin typeface="Times New Roman" pitchFamily="18" charset="0"/>
                <a:cs typeface="Times New Roman" pitchFamily="18" charset="0"/>
              </a:rPr>
              <a:t>In this problem, </a:t>
            </a:r>
            <a:endParaRPr lang="en-US" sz="4100" b="0" dirty="0" smtClean="0">
              <a:effectLst/>
              <a:latin typeface="Times New Roman" pitchFamily="18" charset="0"/>
              <a:cs typeface="Times New Roman" pitchFamily="18" charset="0"/>
            </a:endParaRPr>
          </a:p>
          <a:p>
            <a:pPr fontAlgn="base">
              <a:lnSpc>
                <a:spcPct val="80000"/>
              </a:lnSpc>
            </a:pPr>
            <a:r>
              <a:rPr lang="en-US" sz="4100" b="0" dirty="0" smtClean="0">
                <a:effectLst/>
                <a:latin typeface="Times New Roman" pitchFamily="18" charset="0"/>
                <a:cs typeface="Times New Roman" pitchFamily="18" charset="0"/>
              </a:rPr>
              <a:t>Dividend </a:t>
            </a:r>
            <a:r>
              <a:rPr lang="en-US" sz="4100" b="0" dirty="0">
                <a:effectLst/>
                <a:latin typeface="Times New Roman" pitchFamily="18" charset="0"/>
                <a:cs typeface="Times New Roman" pitchFamily="18" charset="0"/>
              </a:rPr>
              <a:t>(A) = 101110, </a:t>
            </a:r>
            <a:r>
              <a:rPr lang="en-US" sz="4100" b="0" dirty="0" err="1">
                <a:effectLst/>
                <a:latin typeface="Times New Roman" pitchFamily="18" charset="0"/>
                <a:cs typeface="Times New Roman" pitchFamily="18" charset="0"/>
              </a:rPr>
              <a:t>ie</a:t>
            </a:r>
            <a:r>
              <a:rPr lang="en-US" sz="4100" b="0" dirty="0">
                <a:effectLst/>
                <a:latin typeface="Times New Roman" pitchFamily="18" charset="0"/>
                <a:cs typeface="Times New Roman" pitchFamily="18" charset="0"/>
              </a:rPr>
              <a:t> 46, and Divisor (B) = 010111, </a:t>
            </a:r>
            <a:r>
              <a:rPr lang="en-US" sz="4100" b="0" dirty="0" err="1">
                <a:effectLst/>
                <a:latin typeface="Times New Roman" pitchFamily="18" charset="0"/>
                <a:cs typeface="Times New Roman" pitchFamily="18" charset="0"/>
              </a:rPr>
              <a:t>ie</a:t>
            </a:r>
            <a:r>
              <a:rPr lang="en-US" sz="4100" b="0" dirty="0">
                <a:effectLst/>
                <a:latin typeface="Times New Roman" pitchFamily="18" charset="0"/>
                <a:cs typeface="Times New Roman" pitchFamily="18" charset="0"/>
              </a:rPr>
              <a:t> 23.</a:t>
            </a:r>
          </a:p>
          <a:p>
            <a:pPr fontAlgn="base">
              <a:lnSpc>
                <a:spcPct val="80000"/>
              </a:lnSpc>
            </a:pPr>
            <a:r>
              <a:rPr lang="en-US" sz="4100" b="0" dirty="0">
                <a:effectLst/>
                <a:latin typeface="Times New Roman" pitchFamily="18" charset="0"/>
                <a:cs typeface="Times New Roman" pitchFamily="18" charset="0"/>
              </a:rPr>
              <a:t>Initialization :</a:t>
            </a:r>
          </a:p>
          <a:p>
            <a:pPr fontAlgn="base">
              <a:lnSpc>
                <a:spcPct val="80000"/>
              </a:lnSpc>
            </a:pPr>
            <a:r>
              <a:rPr lang="en-US" sz="4100" b="0" dirty="0">
                <a:effectLst/>
                <a:latin typeface="Times New Roman" pitchFamily="18" charset="0"/>
                <a:cs typeface="Times New Roman" pitchFamily="18" charset="0"/>
              </a:rPr>
              <a:t>Set Register A = Dividend = 000000</a:t>
            </a:r>
          </a:p>
          <a:p>
            <a:pPr fontAlgn="base">
              <a:lnSpc>
                <a:spcPct val="80000"/>
              </a:lnSpc>
            </a:pPr>
            <a:r>
              <a:rPr lang="en-US" sz="4100" b="0" dirty="0">
                <a:effectLst/>
                <a:latin typeface="Times New Roman" pitchFamily="18" charset="0"/>
                <a:cs typeface="Times New Roman" pitchFamily="18" charset="0"/>
              </a:rPr>
              <a:t>Set Register Q = Dividend = 101110</a:t>
            </a:r>
          </a:p>
          <a:p>
            <a:pPr fontAlgn="base">
              <a:lnSpc>
                <a:spcPct val="80000"/>
              </a:lnSpc>
            </a:pPr>
            <a:r>
              <a:rPr lang="en-US" sz="4100" b="0" dirty="0">
                <a:effectLst/>
                <a:latin typeface="Times New Roman" pitchFamily="18" charset="0"/>
                <a:cs typeface="Times New Roman" pitchFamily="18" charset="0"/>
              </a:rPr>
              <a:t>( So AQ = 000000 101110 , </a:t>
            </a:r>
            <a:endParaRPr lang="en-US" sz="4100" b="0" dirty="0" smtClean="0">
              <a:effectLst/>
              <a:latin typeface="Times New Roman" pitchFamily="18" charset="0"/>
              <a:cs typeface="Times New Roman" pitchFamily="18" charset="0"/>
            </a:endParaRPr>
          </a:p>
          <a:p>
            <a:pPr fontAlgn="base">
              <a:lnSpc>
                <a:spcPct val="80000"/>
              </a:lnSpc>
            </a:pPr>
            <a:r>
              <a:rPr lang="en-US" sz="4100" b="0" dirty="0" smtClean="0">
                <a:effectLst/>
                <a:latin typeface="Times New Roman" pitchFamily="18" charset="0"/>
                <a:cs typeface="Times New Roman" pitchFamily="18" charset="0"/>
              </a:rPr>
              <a:t>Q0 </a:t>
            </a:r>
            <a:r>
              <a:rPr lang="en-US" sz="4100" b="0" dirty="0">
                <a:effectLst/>
                <a:latin typeface="Times New Roman" pitchFamily="18" charset="0"/>
                <a:cs typeface="Times New Roman" pitchFamily="18" charset="0"/>
              </a:rPr>
              <a:t>= LSB of Q = 0 )</a:t>
            </a:r>
          </a:p>
          <a:p>
            <a:pPr fontAlgn="base">
              <a:lnSpc>
                <a:spcPct val="80000"/>
              </a:lnSpc>
            </a:pPr>
            <a:r>
              <a:rPr lang="en-US" sz="4100" b="0" dirty="0">
                <a:effectLst/>
                <a:latin typeface="Times New Roman" pitchFamily="18" charset="0"/>
                <a:cs typeface="Times New Roman" pitchFamily="18" charset="0"/>
              </a:rPr>
              <a:t>Set M = Divisor = 010111, M' = 2's complement of M = 101001</a:t>
            </a:r>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Algorithm for Non-restoring division</a:t>
            </a:r>
            <a:endParaRPr lang="en-US" dirty="0"/>
          </a:p>
        </p:txBody>
      </p:sp>
      <p:sp>
        <p:nvSpPr>
          <p:cNvPr id="3" name="Content Placeholder 2"/>
          <p:cNvSpPr>
            <a:spLocks noGrp="1"/>
          </p:cNvSpPr>
          <p:nvPr>
            <p:ph sz="quarter" idx="1"/>
          </p:nvPr>
        </p:nvSpPr>
        <p:spPr/>
        <p:txBody>
          <a:bodyPr>
            <a:normAutofit lnSpcReduction="10000"/>
          </a:bodyPr>
          <a:lstStyle/>
          <a:p>
            <a:pPr fontAlgn="base">
              <a:lnSpc>
                <a:spcPct val="70000"/>
              </a:lnSpc>
            </a:pPr>
            <a:r>
              <a:rPr lang="en-US" sz="4100" b="0" dirty="0">
                <a:effectLst/>
                <a:latin typeface="Times New Roman" pitchFamily="18" charset="0"/>
                <a:cs typeface="Times New Roman" pitchFamily="18" charset="0"/>
              </a:rPr>
              <a:t>Set Count = 6, since 6 digits operation is being done here.</a:t>
            </a:r>
          </a:p>
          <a:p>
            <a:pPr fontAlgn="base">
              <a:lnSpc>
                <a:spcPct val="70000"/>
              </a:lnSpc>
            </a:pPr>
            <a:r>
              <a:rPr lang="en-US" sz="4100" b="0" dirty="0">
                <a:effectLst/>
                <a:latin typeface="Times New Roman" pitchFamily="18" charset="0"/>
                <a:cs typeface="Times New Roman" pitchFamily="18" charset="0"/>
              </a:rPr>
              <a:t>After this we start the algorithm, which I have shown in a table below :</a:t>
            </a:r>
          </a:p>
          <a:p>
            <a:pPr fontAlgn="base">
              <a:lnSpc>
                <a:spcPct val="70000"/>
              </a:lnSpc>
            </a:pPr>
            <a:r>
              <a:rPr lang="en-US" sz="4100" b="0" dirty="0">
                <a:effectLst/>
                <a:latin typeface="Times New Roman" pitchFamily="18" charset="0"/>
                <a:cs typeface="Times New Roman" pitchFamily="18" charset="0"/>
              </a:rPr>
              <a:t>In table, SHL(AQ) denotes shift left AQ by one position leaving Q0 blank.</a:t>
            </a:r>
          </a:p>
          <a:p>
            <a:pPr fontAlgn="base">
              <a:lnSpc>
                <a:spcPct val="70000"/>
              </a:lnSpc>
            </a:pPr>
            <a:r>
              <a:rPr lang="en-US" sz="4100" b="0" dirty="0">
                <a:effectLst/>
                <a:latin typeface="Times New Roman" pitchFamily="18" charset="0"/>
                <a:cs typeface="Times New Roman" pitchFamily="18" charset="0"/>
              </a:rPr>
              <a:t>Similarly, a square symbol in Q0 position denote, it is to be calculated later</a:t>
            </a:r>
          </a:p>
          <a:p>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ter image description here"/>
          <p:cNvPicPr>
            <a:picLocks noGrp="1"/>
          </p:cNvPicPr>
          <p:nvPr>
            <p:ph sz="quarter" idx="1"/>
          </p:nvPr>
        </p:nvPicPr>
        <p:blipFill>
          <a:blip r:embed="rId2">
            <a:lum bright="-46000" contrast="91000"/>
          </a:blip>
          <a:srcRect/>
          <a:stretch>
            <a:fillRect/>
          </a:stretch>
        </p:blipFill>
        <p:spPr bwMode="auto">
          <a:xfrm>
            <a:off x="1066800" y="0"/>
            <a:ext cx="67818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Floating-Point Numbers and Operations</a:t>
            </a:r>
            <a:endParaRPr lang="en-US" dirty="0"/>
          </a:p>
        </p:txBody>
      </p:sp>
      <p:sp>
        <p:nvSpPr>
          <p:cNvPr id="3" name="Content Placeholder 2"/>
          <p:cNvSpPr>
            <a:spLocks noGrp="1"/>
          </p:cNvSpPr>
          <p:nvPr>
            <p:ph sz="quarter" idx="1"/>
          </p:nvPr>
        </p:nvSpPr>
        <p:spPr/>
        <p:txBody>
          <a:bodyPr>
            <a:normAutofit/>
          </a:bodyPr>
          <a:lstStyle/>
          <a:p>
            <a:pPr>
              <a:buNone/>
            </a:pPr>
            <a:r>
              <a:rPr lang="en-US" sz="2000" dirty="0" smtClean="0"/>
              <a:t> Floating – point arithmetic is an automatic way to keep track of the radix point.</a:t>
            </a:r>
          </a:p>
          <a:p>
            <a:r>
              <a:rPr lang="en-US" sz="2000" dirty="0" smtClean="0"/>
              <a:t>FLOATING-POINT DATA</a:t>
            </a:r>
          </a:p>
          <a:p>
            <a:r>
              <a:rPr lang="en-US" sz="2000" dirty="0" smtClean="0"/>
              <a:t>Floating-point representation of numbers needs two registers. The first represents a signed fixed-point number and the second, the position of the radix point. For example, the representation of the decimal number +6132.789 is as follows:</a:t>
            </a:r>
          </a:p>
          <a:p>
            <a:r>
              <a:rPr lang="en-US" sz="2000" dirty="0" smtClean="0"/>
              <a:t> </a:t>
            </a:r>
          </a:p>
          <a:p>
            <a:endParaRPr lang="en-US" sz="2000" dirty="0"/>
          </a:p>
        </p:txBody>
      </p:sp>
      <p:pic>
        <p:nvPicPr>
          <p:cNvPr id="6147" name="Picture 3"/>
          <p:cNvPicPr>
            <a:picLocks noChangeAspect="1" noChangeArrowheads="1"/>
          </p:cNvPicPr>
          <p:nvPr/>
        </p:nvPicPr>
        <p:blipFill>
          <a:blip r:embed="rId2"/>
          <a:srcRect/>
          <a:stretch>
            <a:fillRect/>
          </a:stretch>
        </p:blipFill>
        <p:spPr bwMode="auto">
          <a:xfrm>
            <a:off x="2057400" y="4572000"/>
            <a:ext cx="5400675" cy="1343025"/>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dirty="0" smtClean="0"/>
              <a:t>The first register has a 0 in the most significant flip-flop position to denote a plus</a:t>
            </a:r>
          </a:p>
          <a:p>
            <a:r>
              <a:rPr lang="en-US" dirty="0" smtClean="0"/>
              <a:t>The magnitude of the number is stored in a binary code in 28 flip-flops, with each decimal digit occupying 4 flip-flops</a:t>
            </a:r>
          </a:p>
          <a:p>
            <a:r>
              <a:rPr lang="en-US" dirty="0" smtClean="0"/>
              <a:t>The second register contains the decimal number + 4 (in binary code) to indicate that the actual position of the decimal point is four decimal positions to the right</a:t>
            </a:r>
          </a:p>
          <a:p>
            <a:r>
              <a:rPr lang="en-US" dirty="0" smtClean="0"/>
              <a:t>This representation is equivalent to the number expressed by a fraction times 10 to an exponent, i.e., + 6132.789 is represented as +.6132789 x 10 </a:t>
            </a:r>
            <a:r>
              <a:rPr lang="en-US" baseline="30000" dirty="0" smtClean="0"/>
              <a:t>+4</a:t>
            </a:r>
            <a:r>
              <a:rPr lang="en-US" dirty="0" smtClean="0"/>
              <a:t>.</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endParaRPr lang="en-US" sz="2400" dirty="0" smtClean="0"/>
          </a:p>
          <a:p>
            <a:r>
              <a:rPr lang="en-US" sz="2400" dirty="0" smtClean="0"/>
              <a:t>A floating-point binary number is similarly represented with two registers, one to store the coefficient and the other, the exponent. For example, the number + 1001.110 can be represented as follows:</a:t>
            </a:r>
            <a:endParaRPr lang="en-US" sz="2400" dirty="0"/>
          </a:p>
        </p:txBody>
      </p:sp>
      <p:pic>
        <p:nvPicPr>
          <p:cNvPr id="7170" name="Picture 2"/>
          <p:cNvPicPr>
            <a:picLocks noChangeAspect="1" noChangeArrowheads="1"/>
          </p:cNvPicPr>
          <p:nvPr/>
        </p:nvPicPr>
        <p:blipFill>
          <a:blip r:embed="rId2"/>
          <a:srcRect/>
          <a:stretch>
            <a:fillRect/>
          </a:stretch>
        </p:blipFill>
        <p:spPr bwMode="auto">
          <a:xfrm>
            <a:off x="2971800" y="4572000"/>
            <a:ext cx="4314825" cy="14859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4C34190D-C295-4D36-B062-9D332A3A64E6}" type="slidenum">
              <a:rPr lang="en-US" smtClean="0">
                <a:latin typeface="Arial" charset="0"/>
              </a:rPr>
              <a:pPr/>
              <a:t>11</a:t>
            </a:fld>
            <a:endParaRPr lang="en-US" smtClean="0">
              <a:latin typeface="Arial" charset="0"/>
            </a:endParaRPr>
          </a:p>
        </p:txBody>
      </p:sp>
      <p:sp>
        <p:nvSpPr>
          <p:cNvPr id="10243" name="Rectangle 2"/>
          <p:cNvSpPr>
            <a:spLocks noGrp="1" noChangeArrowheads="1"/>
          </p:cNvSpPr>
          <p:nvPr>
            <p:ph type="title"/>
          </p:nvPr>
        </p:nvSpPr>
        <p:spPr>
          <a:xfrm>
            <a:off x="457200" y="457200"/>
            <a:ext cx="8229600" cy="457200"/>
          </a:xfrm>
        </p:spPr>
        <p:txBody>
          <a:bodyPr>
            <a:normAutofit fontScale="90000"/>
          </a:bodyPr>
          <a:lstStyle/>
          <a:p>
            <a:pPr eaLnBrk="1" hangingPunct="1"/>
            <a:r>
              <a:rPr lang="en-US" smtClean="0"/>
              <a:t>Signed Numbers </a:t>
            </a:r>
          </a:p>
        </p:txBody>
      </p:sp>
      <p:sp>
        <p:nvSpPr>
          <p:cNvPr id="35843" name="Rectangle 3"/>
          <p:cNvSpPr>
            <a:spLocks noGrp="1" noChangeArrowheads="1"/>
          </p:cNvSpPr>
          <p:nvPr>
            <p:ph type="body" idx="1"/>
          </p:nvPr>
        </p:nvSpPr>
        <p:spPr>
          <a:xfrm>
            <a:off x="990600" y="1905000"/>
            <a:ext cx="7696200" cy="1828800"/>
          </a:xfrm>
        </p:spPr>
        <p:txBody>
          <a:bodyPr/>
          <a:lstStyle/>
          <a:p>
            <a:pPr eaLnBrk="1" hangingPunct="1">
              <a:lnSpc>
                <a:spcPct val="90000"/>
              </a:lnSpc>
            </a:pPr>
            <a:r>
              <a:rPr lang="en-US" sz="2800" smtClean="0"/>
              <a:t>Range of Values</a:t>
            </a:r>
          </a:p>
          <a:p>
            <a:pPr eaLnBrk="1" hangingPunct="1">
              <a:lnSpc>
                <a:spcPct val="90000"/>
              </a:lnSpc>
              <a:buFontTx/>
              <a:buNone/>
            </a:pPr>
            <a:r>
              <a:rPr lang="en-US" sz="2800" smtClean="0"/>
              <a:t>	 Total combinations = 2</a:t>
            </a:r>
            <a:r>
              <a:rPr lang="en-US" sz="2800" baseline="40000" smtClean="0"/>
              <a:t>n</a:t>
            </a:r>
          </a:p>
          <a:p>
            <a:pPr lvl="1" eaLnBrk="1" hangingPunct="1">
              <a:lnSpc>
                <a:spcPct val="90000"/>
              </a:lnSpc>
              <a:buFontTx/>
              <a:buNone/>
            </a:pPr>
            <a:r>
              <a:rPr lang="en-US" sz="2400" b="1" smtClean="0"/>
              <a:t>2’s complement form:</a:t>
            </a:r>
          </a:p>
          <a:p>
            <a:pPr algn="ctr" eaLnBrk="1" hangingPunct="1">
              <a:lnSpc>
                <a:spcPct val="90000"/>
              </a:lnSpc>
              <a:buFontTx/>
              <a:buNone/>
            </a:pPr>
            <a:r>
              <a:rPr lang="en-US" sz="2800" smtClean="0"/>
              <a:t>– (2</a:t>
            </a:r>
            <a:r>
              <a:rPr lang="en-US" sz="2800" baseline="30000" smtClean="0"/>
              <a:t>n – 1</a:t>
            </a:r>
            <a:r>
              <a:rPr lang="en-US" sz="2800" smtClean="0"/>
              <a:t>)  to  + (2</a:t>
            </a:r>
            <a:r>
              <a:rPr lang="en-US" sz="2800" baseline="30000" smtClean="0"/>
              <a:t>n – 1 </a:t>
            </a:r>
            <a:r>
              <a:rPr lang="en-US" sz="2800" smtClean="0"/>
              <a:t>– 1)</a:t>
            </a:r>
          </a:p>
        </p:txBody>
      </p:sp>
      <p:grpSp>
        <p:nvGrpSpPr>
          <p:cNvPr id="2" name="Group 4"/>
          <p:cNvGrpSpPr>
            <a:grpSpLocks/>
          </p:cNvGrpSpPr>
          <p:nvPr/>
        </p:nvGrpSpPr>
        <p:grpSpPr bwMode="auto">
          <a:xfrm>
            <a:off x="228600" y="228600"/>
            <a:ext cx="8610600" cy="6019800"/>
            <a:chOff x="96" y="96"/>
            <a:chExt cx="5424" cy="3792"/>
          </a:xfrm>
        </p:grpSpPr>
        <p:grpSp>
          <p:nvGrpSpPr>
            <p:cNvPr id="3" name="Group 5"/>
            <p:cNvGrpSpPr>
              <a:grpSpLocks/>
            </p:cNvGrpSpPr>
            <p:nvPr/>
          </p:nvGrpSpPr>
          <p:grpSpPr bwMode="auto">
            <a:xfrm>
              <a:off x="144" y="144"/>
              <a:ext cx="5376" cy="3744"/>
              <a:chOff x="144" y="144"/>
              <a:chExt cx="5376" cy="3744"/>
            </a:xfrm>
          </p:grpSpPr>
          <p:sp>
            <p:nvSpPr>
              <p:cNvPr id="10249" name="Line 6"/>
              <p:cNvSpPr>
                <a:spLocks noChangeShapeType="1"/>
              </p:cNvSpPr>
              <p:nvPr/>
            </p:nvSpPr>
            <p:spPr bwMode="auto">
              <a:xfrm>
                <a:off x="144" y="144"/>
                <a:ext cx="5376" cy="0"/>
              </a:xfrm>
              <a:prstGeom prst="line">
                <a:avLst/>
              </a:prstGeom>
              <a:noFill/>
              <a:ln w="57150" cmpd="thickThin">
                <a:solidFill>
                  <a:schemeClr val="accent2"/>
                </a:solidFill>
                <a:round/>
                <a:headEnd/>
                <a:tailEnd/>
              </a:ln>
              <a:effectLst>
                <a:outerShdw dist="107763" dir="2700000" algn="ctr" rotWithShape="0">
                  <a:schemeClr val="bg2">
                    <a:alpha val="50000"/>
                  </a:schemeClr>
                </a:outerShdw>
              </a:effectLst>
            </p:spPr>
            <p:txBody>
              <a:bodyPr/>
              <a:lstStyle/>
              <a:p>
                <a:pPr>
                  <a:defRPr/>
                </a:pPr>
                <a:endParaRPr lang="en-US"/>
              </a:p>
            </p:txBody>
          </p:sp>
          <p:sp>
            <p:nvSpPr>
              <p:cNvPr id="10250" name="Line 7"/>
              <p:cNvSpPr>
                <a:spLocks noChangeShapeType="1"/>
              </p:cNvSpPr>
              <p:nvPr/>
            </p:nvSpPr>
            <p:spPr bwMode="auto">
              <a:xfrm>
                <a:off x="144" y="144"/>
                <a:ext cx="0" cy="3744"/>
              </a:xfrm>
              <a:prstGeom prst="line">
                <a:avLst/>
              </a:prstGeom>
              <a:noFill/>
              <a:ln w="57150" cmpd="thickThin">
                <a:solidFill>
                  <a:schemeClr val="accent2"/>
                </a:solidFill>
                <a:round/>
                <a:headEnd/>
                <a:tailEnd/>
              </a:ln>
              <a:effectLst>
                <a:outerShdw dist="107763" dir="2700000" algn="ctr" rotWithShape="0">
                  <a:schemeClr val="bg2">
                    <a:alpha val="50000"/>
                  </a:schemeClr>
                </a:outerShdw>
              </a:effectLst>
            </p:spPr>
            <p:txBody>
              <a:bodyPr/>
              <a:lstStyle/>
              <a:p>
                <a:pPr>
                  <a:defRPr/>
                </a:pPr>
                <a:endParaRPr lang="en-US"/>
              </a:p>
            </p:txBody>
          </p:sp>
        </p:grpSp>
        <p:sp>
          <p:nvSpPr>
            <p:cNvPr id="10248" name="Rectangle 8"/>
            <p:cNvSpPr>
              <a:spLocks noChangeArrowheads="1"/>
            </p:cNvSpPr>
            <p:nvPr/>
          </p:nvSpPr>
          <p:spPr bwMode="auto">
            <a:xfrm>
              <a:off x="96" y="96"/>
              <a:ext cx="144" cy="144"/>
            </a:xfrm>
            <a:prstGeom prst="rect">
              <a:avLst/>
            </a:prstGeom>
            <a:solidFill>
              <a:schemeClr val="accent2"/>
            </a:solidFill>
            <a:ln w="9525">
              <a:noFill/>
              <a:miter lim="800000"/>
              <a:headEnd/>
              <a:tailEnd/>
            </a:ln>
            <a:effectLst>
              <a:outerShdw dist="107763" dir="2700000" algn="ctr" rotWithShape="0">
                <a:schemeClr val="bg2">
                  <a:alpha val="50000"/>
                </a:schemeClr>
              </a:outerShdw>
            </a:effectLst>
          </p:spPr>
          <p:txBody>
            <a:bodyPr wrap="none" anchor="ctr"/>
            <a:lstStyle/>
            <a:p>
              <a:pPr algn="ctr">
                <a:defRPr/>
              </a:pPr>
              <a:endParaRPr lang="en-US"/>
            </a:p>
          </p:txBody>
        </p:sp>
      </p:grpSp>
      <p:sp>
        <p:nvSpPr>
          <p:cNvPr id="35849" name="Text Box 9"/>
          <p:cNvSpPr txBox="1">
            <a:spLocks noChangeArrowheads="1"/>
          </p:cNvSpPr>
          <p:nvPr/>
        </p:nvSpPr>
        <p:spPr bwMode="auto">
          <a:xfrm>
            <a:off x="1066800" y="4038600"/>
            <a:ext cx="7162800" cy="2100263"/>
          </a:xfrm>
          <a:prstGeom prst="rect">
            <a:avLst/>
          </a:prstGeom>
          <a:noFill/>
          <a:ln w="9525">
            <a:noFill/>
            <a:miter lim="800000"/>
            <a:headEnd/>
            <a:tailEnd/>
          </a:ln>
        </p:spPr>
        <p:txBody>
          <a:bodyPr>
            <a:spAutoFit/>
          </a:bodyPr>
          <a:lstStyle/>
          <a:p>
            <a:pPr>
              <a:spcBef>
                <a:spcPct val="50000"/>
              </a:spcBef>
            </a:pPr>
            <a:r>
              <a:rPr lang="en-US" sz="2400" b="1"/>
              <a:t>Range for 8 bit number:</a:t>
            </a:r>
            <a:br>
              <a:rPr lang="en-US" sz="2400" b="1"/>
            </a:br>
            <a:r>
              <a:rPr lang="en-US" sz="2400" b="1"/>
              <a:t>	n = 8</a:t>
            </a:r>
            <a:br>
              <a:rPr lang="en-US" sz="2400" b="1"/>
            </a:br>
            <a:r>
              <a:rPr lang="en-US" sz="2400" b="1"/>
              <a:t>	-(2</a:t>
            </a:r>
            <a:r>
              <a:rPr lang="en-US" sz="2400" b="1" baseline="40000"/>
              <a:t>8-1</a:t>
            </a:r>
            <a:r>
              <a:rPr lang="en-US" sz="2400" b="1"/>
              <a:t>)  = -2</a:t>
            </a:r>
            <a:r>
              <a:rPr lang="en-US" sz="2400" b="1" baseline="40000"/>
              <a:t>7</a:t>
            </a:r>
            <a:r>
              <a:rPr lang="en-US" sz="2400" b="1"/>
              <a:t>  = -128               minimum</a:t>
            </a:r>
            <a:br>
              <a:rPr lang="en-US" sz="2400" b="1"/>
            </a:br>
            <a:r>
              <a:rPr lang="en-US" sz="2400" b="1"/>
              <a:t>	+(2</a:t>
            </a:r>
            <a:r>
              <a:rPr lang="en-US" sz="2400" b="1" baseline="40000"/>
              <a:t>8-1</a:t>
            </a:r>
            <a:r>
              <a:rPr lang="en-US" sz="2400" b="1"/>
              <a:t>) – 1 = +2</a:t>
            </a:r>
            <a:r>
              <a:rPr lang="en-US" sz="2400" b="1" baseline="40000"/>
              <a:t>7 </a:t>
            </a:r>
            <a:r>
              <a:rPr lang="en-US" sz="2400" b="1"/>
              <a:t>- 1 = +127   maximum</a:t>
            </a:r>
          </a:p>
          <a:p>
            <a:pPr>
              <a:spcBef>
                <a:spcPct val="50000"/>
              </a:spcBef>
            </a:pPr>
            <a:r>
              <a:rPr lang="en-US" sz="2400" b="1"/>
              <a:t>Total combination of numbers is 2</a:t>
            </a:r>
            <a:r>
              <a:rPr lang="en-US" sz="2400" b="1" baseline="40000"/>
              <a:t>8</a:t>
            </a:r>
            <a:r>
              <a:rPr lang="en-US" sz="2400" b="1"/>
              <a:t> = 256.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dissolve">
                                      <p:cBhvr>
                                        <p:cTn id="7" dur="500"/>
                                        <p:tgtEl>
                                          <p:spTgt spid="35843">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Effect transition="in" filter="dissolve">
                                      <p:cBhvr>
                                        <p:cTn id="11" dur="500"/>
                                        <p:tgtEl>
                                          <p:spTgt spid="35843">
                                            <p:txEl>
                                              <p:pRg st="1" end="1"/>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Effect transition="in" filter="dissolve">
                                      <p:cBhvr>
                                        <p:cTn id="15" dur="500"/>
                                        <p:tgtEl>
                                          <p:spTgt spid="35843">
                                            <p:txEl>
                                              <p:pRg st="2" end="2"/>
                                            </p:txEl>
                                          </p:spTgt>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Effect transition="in" filter="dissolve">
                                      <p:cBhvr>
                                        <p:cTn id="19" dur="500"/>
                                        <p:tgtEl>
                                          <p:spTgt spid="3584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5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Standard for Floating-Point Numbers:</a:t>
            </a:r>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1474470" y="1716722"/>
            <a:ext cx="5433060" cy="4640580"/>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1394460" y="2231072"/>
            <a:ext cx="5593080" cy="361188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5A46A71C-0234-4D00-A285-4BC5037184CF}" type="slidenum">
              <a:rPr lang="en-US" smtClean="0">
                <a:latin typeface="Arial" charset="0"/>
              </a:rPr>
              <a:pPr/>
              <a:t>12</a:t>
            </a:fld>
            <a:endParaRPr lang="en-US" smtClean="0">
              <a:latin typeface="Arial" charset="0"/>
            </a:endParaRPr>
          </a:p>
        </p:txBody>
      </p:sp>
      <p:sp>
        <p:nvSpPr>
          <p:cNvPr id="11267" name="Rectangle 2"/>
          <p:cNvSpPr>
            <a:spLocks noGrp="1" noChangeArrowheads="1"/>
          </p:cNvSpPr>
          <p:nvPr>
            <p:ph type="title"/>
          </p:nvPr>
        </p:nvSpPr>
        <p:spPr/>
        <p:txBody>
          <a:bodyPr/>
          <a:lstStyle/>
          <a:p>
            <a:pPr eaLnBrk="1" hangingPunct="1"/>
            <a:r>
              <a:rPr lang="en-US" smtClean="0"/>
              <a:t>Signed Numbers</a:t>
            </a:r>
          </a:p>
        </p:txBody>
      </p:sp>
      <p:sp>
        <p:nvSpPr>
          <p:cNvPr id="76804" name="Text Box 4"/>
          <p:cNvSpPr txBox="1">
            <a:spLocks noChangeArrowheads="1"/>
          </p:cNvSpPr>
          <p:nvPr/>
        </p:nvSpPr>
        <p:spPr bwMode="auto">
          <a:xfrm>
            <a:off x="762000" y="1752600"/>
            <a:ext cx="7162800" cy="1917700"/>
          </a:xfrm>
          <a:prstGeom prst="rect">
            <a:avLst/>
          </a:prstGeom>
          <a:noFill/>
          <a:ln w="9525">
            <a:noFill/>
            <a:miter lim="800000"/>
            <a:headEnd/>
            <a:tailEnd/>
          </a:ln>
        </p:spPr>
        <p:txBody>
          <a:bodyPr>
            <a:spAutoFit/>
          </a:bodyPr>
          <a:lstStyle/>
          <a:p>
            <a:pPr>
              <a:spcBef>
                <a:spcPct val="50000"/>
              </a:spcBef>
            </a:pPr>
            <a:r>
              <a:rPr lang="en-US" sz="2400" b="1"/>
              <a:t>Range for 16 bit number:</a:t>
            </a:r>
            <a:br>
              <a:rPr lang="en-US" sz="2400" b="1"/>
            </a:br>
            <a:r>
              <a:rPr lang="en-US" sz="2400" b="1"/>
              <a:t>	n = 16</a:t>
            </a:r>
            <a:br>
              <a:rPr lang="en-US" sz="2400" b="1"/>
            </a:br>
            <a:r>
              <a:rPr lang="en-US" sz="2400" b="1"/>
              <a:t>	-(2</a:t>
            </a:r>
            <a:r>
              <a:rPr lang="en-US" sz="2400" b="1" baseline="40000"/>
              <a:t>16-1</a:t>
            </a:r>
            <a:r>
              <a:rPr lang="en-US" sz="2400" b="1"/>
              <a:t>)  = -2</a:t>
            </a:r>
            <a:r>
              <a:rPr lang="en-US" sz="2400" b="1" baseline="40000"/>
              <a:t>15</a:t>
            </a:r>
            <a:r>
              <a:rPr lang="en-US" sz="2400" b="1"/>
              <a:t>  = -32768         minimum</a:t>
            </a:r>
            <a:br>
              <a:rPr lang="en-US" sz="2400" b="1"/>
            </a:br>
            <a:r>
              <a:rPr lang="en-US" sz="2400" b="1"/>
              <a:t>	+(2</a:t>
            </a:r>
            <a:r>
              <a:rPr lang="en-US" sz="2400" b="1" baseline="40000"/>
              <a:t>16-1</a:t>
            </a:r>
            <a:r>
              <a:rPr lang="en-US" sz="2400" b="1"/>
              <a:t>) - 1 = +2</a:t>
            </a:r>
            <a:r>
              <a:rPr lang="en-US" sz="2400" b="1" baseline="40000"/>
              <a:t>15</a:t>
            </a:r>
            <a:r>
              <a:rPr lang="en-US" sz="2400" b="1"/>
              <a:t> = +32767   maximum</a:t>
            </a:r>
            <a:br>
              <a:rPr lang="en-US" sz="2400" b="1"/>
            </a:br>
            <a:r>
              <a:rPr lang="en-US" sz="2400" b="1"/>
              <a:t>Total combinations is 2</a:t>
            </a:r>
            <a:r>
              <a:rPr lang="en-US" sz="2400" b="1" baseline="40000"/>
              <a:t>16</a:t>
            </a:r>
            <a:r>
              <a:rPr lang="en-US" sz="2400" b="1"/>
              <a:t> = 65536   (64K)</a:t>
            </a:r>
          </a:p>
        </p:txBody>
      </p:sp>
      <p:sp>
        <p:nvSpPr>
          <p:cNvPr id="76805" name="Text Box 5"/>
          <p:cNvSpPr txBox="1">
            <a:spLocks noChangeArrowheads="1"/>
          </p:cNvSpPr>
          <p:nvPr/>
        </p:nvSpPr>
        <p:spPr bwMode="auto">
          <a:xfrm>
            <a:off x="838200" y="3733800"/>
            <a:ext cx="3048000" cy="1004888"/>
          </a:xfrm>
          <a:prstGeom prst="rect">
            <a:avLst/>
          </a:prstGeom>
          <a:noFill/>
          <a:ln w="9525">
            <a:noFill/>
            <a:miter lim="800000"/>
            <a:headEnd/>
            <a:tailEnd/>
          </a:ln>
        </p:spPr>
        <p:txBody>
          <a:bodyPr>
            <a:spAutoFit/>
          </a:bodyPr>
          <a:lstStyle/>
          <a:p>
            <a:pPr>
              <a:spcBef>
                <a:spcPct val="50000"/>
              </a:spcBef>
            </a:pPr>
            <a:r>
              <a:rPr lang="en-US" sz="2400" b="1"/>
              <a:t>8 bit examples:</a:t>
            </a:r>
          </a:p>
          <a:p>
            <a:pPr>
              <a:spcBef>
                <a:spcPct val="50000"/>
              </a:spcBef>
            </a:pPr>
            <a:r>
              <a:rPr lang="en-US" sz="2400" b="1"/>
              <a:t>	10000000 = </a:t>
            </a:r>
          </a:p>
        </p:txBody>
      </p:sp>
      <p:sp>
        <p:nvSpPr>
          <p:cNvPr id="76806" name="Text Box 6"/>
          <p:cNvSpPr txBox="1">
            <a:spLocks noChangeArrowheads="1"/>
          </p:cNvSpPr>
          <p:nvPr/>
        </p:nvSpPr>
        <p:spPr bwMode="auto">
          <a:xfrm>
            <a:off x="3962400" y="4267200"/>
            <a:ext cx="3124200" cy="457200"/>
          </a:xfrm>
          <a:prstGeom prst="rect">
            <a:avLst/>
          </a:prstGeom>
          <a:noFill/>
          <a:ln w="9525">
            <a:noFill/>
            <a:miter lim="800000"/>
            <a:headEnd/>
            <a:tailEnd/>
          </a:ln>
        </p:spPr>
        <p:txBody>
          <a:bodyPr>
            <a:spAutoFit/>
          </a:bodyPr>
          <a:lstStyle/>
          <a:p>
            <a:pPr>
              <a:spcBef>
                <a:spcPct val="50000"/>
              </a:spcBef>
            </a:pPr>
            <a:r>
              <a:rPr lang="en-US" sz="2400" b="1"/>
              <a:t>-128</a:t>
            </a:r>
          </a:p>
        </p:txBody>
      </p:sp>
      <p:sp>
        <p:nvSpPr>
          <p:cNvPr id="76807" name="Text Box 7"/>
          <p:cNvSpPr txBox="1">
            <a:spLocks noChangeArrowheads="1"/>
          </p:cNvSpPr>
          <p:nvPr/>
        </p:nvSpPr>
        <p:spPr bwMode="auto">
          <a:xfrm>
            <a:off x="838200" y="4876800"/>
            <a:ext cx="3048000" cy="457200"/>
          </a:xfrm>
          <a:prstGeom prst="rect">
            <a:avLst/>
          </a:prstGeom>
          <a:noFill/>
          <a:ln w="9525">
            <a:noFill/>
            <a:miter lim="800000"/>
            <a:headEnd/>
            <a:tailEnd/>
          </a:ln>
        </p:spPr>
        <p:txBody>
          <a:bodyPr>
            <a:spAutoFit/>
          </a:bodyPr>
          <a:lstStyle/>
          <a:p>
            <a:pPr>
              <a:spcBef>
                <a:spcPct val="50000"/>
              </a:spcBef>
            </a:pPr>
            <a:r>
              <a:rPr lang="en-US" sz="2400" b="1"/>
              <a:t>	11111111 = </a:t>
            </a:r>
          </a:p>
        </p:txBody>
      </p:sp>
      <p:sp>
        <p:nvSpPr>
          <p:cNvPr id="76808" name="Text Box 8"/>
          <p:cNvSpPr txBox="1">
            <a:spLocks noChangeArrowheads="1"/>
          </p:cNvSpPr>
          <p:nvPr/>
        </p:nvSpPr>
        <p:spPr bwMode="auto">
          <a:xfrm>
            <a:off x="3962400" y="4876800"/>
            <a:ext cx="3124200" cy="457200"/>
          </a:xfrm>
          <a:prstGeom prst="rect">
            <a:avLst/>
          </a:prstGeom>
          <a:noFill/>
          <a:ln w="9525">
            <a:noFill/>
            <a:miter lim="800000"/>
            <a:headEnd/>
            <a:tailEnd/>
          </a:ln>
        </p:spPr>
        <p:txBody>
          <a:bodyPr>
            <a:spAutoFit/>
          </a:bodyPr>
          <a:lstStyle/>
          <a:p>
            <a:pPr>
              <a:spcBef>
                <a:spcPct val="50000"/>
              </a:spcBef>
            </a:pPr>
            <a:r>
              <a:rPr lang="en-US" sz="2400" b="1"/>
              <a:t>-1</a:t>
            </a:r>
          </a:p>
        </p:txBody>
      </p:sp>
      <p:sp>
        <p:nvSpPr>
          <p:cNvPr id="76809" name="Text Box 9"/>
          <p:cNvSpPr txBox="1">
            <a:spLocks noChangeArrowheads="1"/>
          </p:cNvSpPr>
          <p:nvPr/>
        </p:nvSpPr>
        <p:spPr bwMode="auto">
          <a:xfrm>
            <a:off x="838200" y="5486400"/>
            <a:ext cx="3048000" cy="457200"/>
          </a:xfrm>
          <a:prstGeom prst="rect">
            <a:avLst/>
          </a:prstGeom>
          <a:noFill/>
          <a:ln w="9525">
            <a:noFill/>
            <a:miter lim="800000"/>
            <a:headEnd/>
            <a:tailEnd/>
          </a:ln>
        </p:spPr>
        <p:txBody>
          <a:bodyPr>
            <a:spAutoFit/>
          </a:bodyPr>
          <a:lstStyle/>
          <a:p>
            <a:pPr>
              <a:spcBef>
                <a:spcPct val="50000"/>
              </a:spcBef>
            </a:pPr>
            <a:r>
              <a:rPr lang="en-US" sz="2400" b="1"/>
              <a:t>	10000001 = </a:t>
            </a:r>
          </a:p>
        </p:txBody>
      </p:sp>
      <p:sp>
        <p:nvSpPr>
          <p:cNvPr id="76810" name="Text Box 10"/>
          <p:cNvSpPr txBox="1">
            <a:spLocks noChangeArrowheads="1"/>
          </p:cNvSpPr>
          <p:nvPr/>
        </p:nvSpPr>
        <p:spPr bwMode="auto">
          <a:xfrm>
            <a:off x="3962400" y="5486400"/>
            <a:ext cx="3124200" cy="457200"/>
          </a:xfrm>
          <a:prstGeom prst="rect">
            <a:avLst/>
          </a:prstGeom>
          <a:noFill/>
          <a:ln w="9525">
            <a:noFill/>
            <a:miter lim="800000"/>
            <a:headEnd/>
            <a:tailEnd/>
          </a:ln>
        </p:spPr>
        <p:txBody>
          <a:bodyPr>
            <a:spAutoFit/>
          </a:bodyPr>
          <a:lstStyle/>
          <a:p>
            <a:pPr>
              <a:spcBef>
                <a:spcPct val="50000"/>
              </a:spcBef>
            </a:pPr>
            <a:r>
              <a:rPr lang="en-US" sz="2400" b="1"/>
              <a:t>-127</a:t>
            </a:r>
          </a:p>
        </p:txBody>
      </p:sp>
      <p:sp>
        <p:nvSpPr>
          <p:cNvPr id="76811" name="Text Box 11"/>
          <p:cNvSpPr txBox="1">
            <a:spLocks noChangeArrowheads="1"/>
          </p:cNvSpPr>
          <p:nvPr/>
        </p:nvSpPr>
        <p:spPr bwMode="auto">
          <a:xfrm>
            <a:off x="838200" y="6019800"/>
            <a:ext cx="3048000" cy="457200"/>
          </a:xfrm>
          <a:prstGeom prst="rect">
            <a:avLst/>
          </a:prstGeom>
          <a:noFill/>
          <a:ln w="9525">
            <a:noFill/>
            <a:miter lim="800000"/>
            <a:headEnd/>
            <a:tailEnd/>
          </a:ln>
        </p:spPr>
        <p:txBody>
          <a:bodyPr>
            <a:spAutoFit/>
          </a:bodyPr>
          <a:lstStyle/>
          <a:p>
            <a:pPr>
              <a:spcBef>
                <a:spcPct val="50000"/>
              </a:spcBef>
            </a:pPr>
            <a:r>
              <a:rPr lang="en-US" sz="2400" b="1"/>
              <a:t>	01111111 = </a:t>
            </a:r>
          </a:p>
        </p:txBody>
      </p:sp>
      <p:sp>
        <p:nvSpPr>
          <p:cNvPr id="76812" name="Text Box 12"/>
          <p:cNvSpPr txBox="1">
            <a:spLocks noChangeArrowheads="1"/>
          </p:cNvSpPr>
          <p:nvPr/>
        </p:nvSpPr>
        <p:spPr bwMode="auto">
          <a:xfrm>
            <a:off x="3962400" y="6019800"/>
            <a:ext cx="3124200" cy="457200"/>
          </a:xfrm>
          <a:prstGeom prst="rect">
            <a:avLst/>
          </a:prstGeom>
          <a:noFill/>
          <a:ln w="9525">
            <a:noFill/>
            <a:miter lim="800000"/>
            <a:headEnd/>
            <a:tailEnd/>
          </a:ln>
        </p:spPr>
        <p:txBody>
          <a:bodyPr>
            <a:spAutoFit/>
          </a:bodyPr>
          <a:lstStyle/>
          <a:p>
            <a:pPr>
              <a:spcBef>
                <a:spcPct val="50000"/>
              </a:spcBef>
            </a:pPr>
            <a:r>
              <a:rPr lang="en-US" sz="2400" b="1"/>
              <a:t>+127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68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8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8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8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5" grpId="0"/>
      <p:bldP spid="76806" grpId="0"/>
      <p:bldP spid="76807" grpId="0"/>
      <p:bldP spid="76808" grpId="0"/>
      <p:bldP spid="76809" grpId="0"/>
      <p:bldP spid="76810" grpId="0"/>
      <p:bldP spid="76811" grpId="0"/>
      <p:bldP spid="768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a:lnSpc>
                <a:spcPct val="150000"/>
              </a:lnSpc>
              <a:buFont typeface="Wingdings" pitchFamily="2" charset="2"/>
              <a:buChar char="Ø"/>
            </a:pPr>
            <a:r>
              <a:rPr lang="en-US" b="0" dirty="0" smtClean="0">
                <a:solidFill>
                  <a:srgbClr val="0000FF"/>
                </a:solidFill>
                <a:effectLst/>
                <a:latin typeface="Times New Roman" pitchFamily="18" charset="0"/>
              </a:rPr>
              <a:t>2’s complement addition of signed binary numbers</a:t>
            </a:r>
          </a:p>
          <a:p>
            <a:pPr algn="just">
              <a:lnSpc>
                <a:spcPct val="150000"/>
              </a:lnSpc>
              <a:buFontTx/>
              <a:buChar char="•"/>
            </a:pPr>
            <a:r>
              <a:rPr lang="en-US" b="0" dirty="0" smtClean="0">
                <a:effectLst/>
                <a:latin typeface="Times New Roman" pitchFamily="18" charset="0"/>
              </a:rPr>
              <a:t> To add two numbers, add their n-bit streams including their sign bits and ignore the carry bit, if any </a:t>
            </a:r>
          </a:p>
          <a:p>
            <a:pPr algn="just">
              <a:lnSpc>
                <a:spcPct val="150000"/>
              </a:lnSpc>
            </a:pPr>
            <a:endParaRPr lang="en-US" sz="1600" b="0" dirty="0" smtClean="0">
              <a:effectLst/>
              <a:latin typeface="Times New Roman" pitchFamily="18" charset="0"/>
            </a:endParaRPr>
          </a:p>
          <a:p>
            <a:pPr algn="just">
              <a:lnSpc>
                <a:spcPct val="150000"/>
              </a:lnSpc>
              <a:buFontTx/>
              <a:buChar char="•"/>
            </a:pPr>
            <a:r>
              <a:rPr lang="en-US" b="0" dirty="0" smtClean="0">
                <a:effectLst/>
                <a:latin typeface="Times New Roman" pitchFamily="18" charset="0"/>
              </a:rPr>
              <a:t> If any operand is </a:t>
            </a:r>
            <a:r>
              <a:rPr lang="en-US" b="0" dirty="0" smtClean="0">
                <a:solidFill>
                  <a:srgbClr val="FF0000"/>
                </a:solidFill>
                <a:effectLst/>
                <a:latin typeface="Times New Roman" pitchFamily="18" charset="0"/>
              </a:rPr>
              <a:t>Negative</a:t>
            </a:r>
            <a:r>
              <a:rPr lang="en-US" b="0" dirty="0" smtClean="0">
                <a:effectLst/>
                <a:latin typeface="Times New Roman" pitchFamily="18" charset="0"/>
              </a:rPr>
              <a:t>, then convert it into </a:t>
            </a:r>
            <a:r>
              <a:rPr lang="en-US" b="0" dirty="0" smtClean="0">
                <a:solidFill>
                  <a:srgbClr val="FF0000"/>
                </a:solidFill>
                <a:effectLst/>
                <a:latin typeface="Times New Roman" pitchFamily="18" charset="0"/>
              </a:rPr>
              <a:t>2’s complement</a:t>
            </a:r>
            <a:r>
              <a:rPr lang="en-US" b="0" dirty="0" smtClean="0">
                <a:effectLst/>
                <a:latin typeface="Times New Roman" pitchFamily="18" charset="0"/>
              </a:rPr>
              <a:t> form, before Addition.</a:t>
            </a:r>
          </a:p>
          <a:p>
            <a:pPr algn="just">
              <a:lnSpc>
                <a:spcPct val="150000"/>
              </a:lnSpc>
            </a:pPr>
            <a:endParaRPr lang="en-US" b="0" dirty="0" smtClean="0">
              <a:effectLst/>
              <a:latin typeface="Times New Roman" pitchFamily="18" charset="0"/>
            </a:endParaRPr>
          </a:p>
          <a:p>
            <a:pPr algn="just">
              <a:lnSpc>
                <a:spcPct val="150000"/>
              </a:lnSpc>
              <a:buFontTx/>
              <a:buChar char="•"/>
            </a:pPr>
            <a:r>
              <a:rPr lang="en-US" b="0" dirty="0" smtClean="0">
                <a:effectLst/>
                <a:latin typeface="Times New Roman" pitchFamily="18" charset="0"/>
              </a:rPr>
              <a:t> If sum obtained is </a:t>
            </a:r>
            <a:r>
              <a:rPr lang="en-US" b="0" dirty="0" smtClean="0">
                <a:solidFill>
                  <a:srgbClr val="FF0000"/>
                </a:solidFill>
                <a:effectLst/>
                <a:latin typeface="Times New Roman" pitchFamily="18" charset="0"/>
              </a:rPr>
              <a:t>Negative</a:t>
            </a:r>
            <a:r>
              <a:rPr lang="en-US" b="0" dirty="0" smtClean="0">
                <a:effectLst/>
                <a:latin typeface="Times New Roman" pitchFamily="18" charset="0"/>
              </a:rPr>
              <a:t>, then it’s in 2’s complement form. Otherwise the result represent </a:t>
            </a:r>
            <a:r>
              <a:rPr lang="en-US" b="0" i="1" dirty="0" smtClean="0">
                <a:solidFill>
                  <a:srgbClr val="0000FF"/>
                </a:solidFill>
                <a:effectLst/>
                <a:latin typeface="Times New Roman" pitchFamily="18" charset="0"/>
              </a:rPr>
              <a:t>Algebraic sum</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solidFill>
                  <a:srgbClr val="0000FF"/>
                </a:solidFill>
              </a:rPr>
              <a:t>Examples of 2’s complement addition</a:t>
            </a:r>
            <a:br>
              <a:rPr lang="en-US" sz="3200" dirty="0" smtClean="0">
                <a:solidFill>
                  <a:srgbClr val="0000FF"/>
                </a:solidFill>
              </a:rPr>
            </a:br>
            <a:endParaRPr lang="en-US" dirty="0"/>
          </a:p>
        </p:txBody>
      </p:sp>
      <p:pic>
        <p:nvPicPr>
          <p:cNvPr id="111618" name="Picture 2"/>
          <p:cNvPicPr>
            <a:picLocks noGrp="1" noChangeAspect="1" noChangeArrowheads="1"/>
          </p:cNvPicPr>
          <p:nvPr>
            <p:ph sz="quarter" idx="1"/>
          </p:nvPr>
        </p:nvPicPr>
        <p:blipFill>
          <a:blip r:embed="rId2"/>
          <a:srcRect/>
          <a:stretch>
            <a:fillRect/>
          </a:stretch>
        </p:blipFill>
        <p:spPr bwMode="auto">
          <a:xfrm>
            <a:off x="1042987" y="2317750"/>
            <a:ext cx="6296025" cy="34385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400" b="0" dirty="0" smtClean="0">
                <a:solidFill>
                  <a:srgbClr val="0000FF"/>
                </a:solidFill>
                <a:effectLst/>
                <a:latin typeface="Times New Roman" pitchFamily="18" charset="0"/>
              </a:rPr>
              <a:t>2’ complement subtraction of signed binary numbers</a:t>
            </a:r>
          </a:p>
          <a:p>
            <a:pPr lvl="1" algn="just">
              <a:buFontTx/>
              <a:buChar char="•"/>
            </a:pPr>
            <a:r>
              <a:rPr lang="en-US" sz="2400" b="0" dirty="0" smtClean="0">
                <a:effectLst/>
                <a:latin typeface="Times New Roman" pitchFamily="18" charset="0"/>
              </a:rPr>
              <a:t> Take the 2’s complement of the </a:t>
            </a:r>
            <a:r>
              <a:rPr lang="en-US" sz="2400" b="0" i="1" dirty="0" smtClean="0">
                <a:effectLst/>
                <a:latin typeface="Times New Roman" pitchFamily="18" charset="0"/>
              </a:rPr>
              <a:t>subtrahend</a:t>
            </a:r>
            <a:r>
              <a:rPr lang="en-US" sz="2400" b="0" dirty="0" smtClean="0">
                <a:effectLst/>
                <a:latin typeface="Times New Roman" pitchFamily="18" charset="0"/>
              </a:rPr>
              <a:t> (number to be subtracted) and </a:t>
            </a:r>
            <a:r>
              <a:rPr lang="en-US" sz="2400" b="0" dirty="0" smtClean="0">
                <a:solidFill>
                  <a:srgbClr val="FF0000"/>
                </a:solidFill>
                <a:effectLst/>
                <a:latin typeface="Times New Roman" pitchFamily="18" charset="0"/>
              </a:rPr>
              <a:t>add</a:t>
            </a:r>
            <a:r>
              <a:rPr lang="en-US" sz="2400" b="0" dirty="0" smtClean="0">
                <a:effectLst/>
                <a:latin typeface="Times New Roman" pitchFamily="18" charset="0"/>
              </a:rPr>
              <a:t> it to the </a:t>
            </a:r>
            <a:r>
              <a:rPr lang="en-US" sz="2400" b="0" i="1" dirty="0" smtClean="0">
                <a:effectLst/>
                <a:latin typeface="Times New Roman" pitchFamily="18" charset="0"/>
              </a:rPr>
              <a:t>minuend</a:t>
            </a:r>
            <a:r>
              <a:rPr lang="en-US" sz="2400" b="0" dirty="0" smtClean="0">
                <a:effectLst/>
                <a:latin typeface="Times New Roman" pitchFamily="18" charset="0"/>
              </a:rPr>
              <a:t> (including their sign bits). Discard carry bit if any</a:t>
            </a:r>
          </a:p>
          <a:p>
            <a:pPr lvl="1" algn="just">
              <a:buFontTx/>
              <a:buChar char="•"/>
            </a:pPr>
            <a:r>
              <a:rPr lang="en-US" sz="2400" b="0" dirty="0" smtClean="0">
                <a:effectLst/>
                <a:latin typeface="Times New Roman" pitchFamily="18" charset="0"/>
              </a:rPr>
              <a:t> Suppose, if both minuend and subtrahend are </a:t>
            </a:r>
            <a:r>
              <a:rPr lang="en-US" sz="2400" b="0" dirty="0" smtClean="0">
                <a:solidFill>
                  <a:srgbClr val="FF0000"/>
                </a:solidFill>
                <a:effectLst/>
                <a:latin typeface="Times New Roman" pitchFamily="18" charset="0"/>
              </a:rPr>
              <a:t>Negative </a:t>
            </a:r>
            <a:r>
              <a:rPr lang="en-US" sz="2400" b="0" dirty="0" smtClean="0">
                <a:effectLst/>
                <a:latin typeface="Times New Roman" pitchFamily="18" charset="0"/>
              </a:rPr>
              <a:t>numbers, convert them in to 2’s complement form and perform </a:t>
            </a:r>
            <a:r>
              <a:rPr lang="en-US" sz="2400" b="0" dirty="0" smtClean="0">
                <a:solidFill>
                  <a:srgbClr val="FF0000"/>
                </a:solidFill>
                <a:effectLst/>
                <a:latin typeface="Times New Roman" pitchFamily="18" charset="0"/>
              </a:rPr>
              <a:t>Addition</a:t>
            </a:r>
            <a:r>
              <a:rPr lang="en-US" sz="2400" b="0" dirty="0" smtClean="0">
                <a:effectLst/>
                <a:latin typeface="Times New Roman" pitchFamily="18" charset="0"/>
              </a:rPr>
              <a:t>! Discard carry bit if any.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42" name="Picture 2"/>
          <p:cNvPicPr>
            <a:picLocks noGrp="1" noChangeAspect="1" noChangeArrowheads="1"/>
          </p:cNvPicPr>
          <p:nvPr>
            <p:ph sz="quarter" idx="1"/>
          </p:nvPr>
        </p:nvPicPr>
        <p:blipFill>
          <a:blip r:embed="rId2"/>
          <a:srcRect/>
          <a:stretch>
            <a:fillRect/>
          </a:stretch>
        </p:blipFill>
        <p:spPr bwMode="auto">
          <a:xfrm>
            <a:off x="1042987" y="2209801"/>
            <a:ext cx="6296025" cy="2489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t>Binary arithmetic</a:t>
            </a:r>
            <a:r>
              <a:rPr lang="en-US" sz="4400" dirty="0" smtClean="0"/>
              <a:t/>
            </a:r>
            <a:br>
              <a:rPr lang="en-US" sz="4400" dirty="0" smtClean="0"/>
            </a:br>
            <a:endParaRPr lang="en-US" sz="4400" dirty="0"/>
          </a:p>
        </p:txBody>
      </p:sp>
      <p:sp>
        <p:nvSpPr>
          <p:cNvPr id="3" name="Content Placeholder 2"/>
          <p:cNvSpPr>
            <a:spLocks noGrp="1"/>
          </p:cNvSpPr>
          <p:nvPr>
            <p:ph sz="quarter" idx="1"/>
          </p:nvPr>
        </p:nvSpPr>
        <p:spPr>
          <a:xfrm>
            <a:off x="457200" y="838200"/>
            <a:ext cx="7467600" cy="5635752"/>
          </a:xfrm>
        </p:spPr>
        <p:txBody>
          <a:bodyPr/>
          <a:lstStyle/>
          <a:p>
            <a:r>
              <a:rPr lang="en-US" b="0" dirty="0" smtClean="0">
                <a:effectLst/>
                <a:latin typeface="Times New Roman" pitchFamily="18" charset="0"/>
                <a:cs typeface="Times New Roman" pitchFamily="18" charset="0"/>
              </a:rPr>
              <a:t>Binary </a:t>
            </a:r>
            <a:r>
              <a:rPr lang="en-US" b="0" dirty="0">
                <a:effectLst/>
                <a:latin typeface="Times New Roman" pitchFamily="18" charset="0"/>
                <a:cs typeface="Times New Roman" pitchFamily="18" charset="0"/>
              </a:rPr>
              <a:t>arithmetic is essential part of all the digital computers and many other digital system.</a:t>
            </a:r>
          </a:p>
          <a:p>
            <a:r>
              <a:rPr lang="en-US" b="0" dirty="0">
                <a:effectLst/>
                <a:latin typeface="Times New Roman" pitchFamily="18" charset="0"/>
                <a:cs typeface="Times New Roman" pitchFamily="18" charset="0"/>
              </a:rPr>
              <a:t>Binary Addition</a:t>
            </a:r>
          </a:p>
          <a:p>
            <a:r>
              <a:rPr lang="en-US" b="0" dirty="0">
                <a:effectLst/>
                <a:latin typeface="Times New Roman" pitchFamily="18" charset="0"/>
                <a:cs typeface="Times New Roman" pitchFamily="18" charset="0"/>
              </a:rPr>
              <a:t>It is a key for binary subtraction, multiplication, division. There </a:t>
            </a:r>
            <a:r>
              <a:rPr lang="en-US" b="0" dirty="0" smtClean="0">
                <a:effectLst/>
                <a:latin typeface="Times New Roman" pitchFamily="18" charset="0"/>
                <a:cs typeface="Times New Roman" pitchFamily="18" charset="0"/>
              </a:rPr>
              <a:t>are four </a:t>
            </a:r>
            <a:r>
              <a:rPr lang="en-US" b="0" dirty="0">
                <a:effectLst/>
                <a:latin typeface="Times New Roman" pitchFamily="18" charset="0"/>
                <a:cs typeface="Times New Roman" pitchFamily="18" charset="0"/>
              </a:rPr>
              <a:t>rules of the binary addition.</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Addition</a:t>
            </a:r>
            <a:endParaRPr lang="en-US" dirty="0"/>
          </a:p>
        </p:txBody>
      </p:sp>
      <p:pic>
        <p:nvPicPr>
          <p:cNvPr id="45057" name="Picture 1"/>
          <p:cNvPicPr>
            <a:picLocks noGrp="1" noChangeAspect="1" noChangeArrowheads="1"/>
          </p:cNvPicPr>
          <p:nvPr>
            <p:ph sz="quarter" idx="1"/>
          </p:nvPr>
        </p:nvPicPr>
        <p:blipFill>
          <a:blip r:embed="rId2"/>
          <a:srcRect/>
          <a:stretch>
            <a:fillRect/>
          </a:stretch>
        </p:blipFill>
        <p:spPr bwMode="auto">
          <a:xfrm>
            <a:off x="2171700" y="2616200"/>
            <a:ext cx="4038600" cy="264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Binary Addition</a:t>
            </a:r>
            <a:endParaRPr lang="en-US" dirty="0"/>
          </a:p>
        </p:txBody>
      </p:sp>
      <p:sp>
        <p:nvSpPr>
          <p:cNvPr id="3" name="Content Placeholder 2"/>
          <p:cNvSpPr>
            <a:spLocks noGrp="1"/>
          </p:cNvSpPr>
          <p:nvPr>
            <p:ph sz="quarter" idx="1"/>
          </p:nvPr>
        </p:nvSpPr>
        <p:spPr>
          <a:xfrm>
            <a:off x="457200" y="914400"/>
            <a:ext cx="7467600" cy="5559552"/>
          </a:xfrm>
        </p:spPr>
        <p:txBody>
          <a:bodyPr/>
          <a:lstStyle/>
          <a:p>
            <a:r>
              <a:rPr lang="en-US" b="0" dirty="0">
                <a:effectLst/>
                <a:latin typeface="Times New Roman" pitchFamily="18" charset="0"/>
                <a:cs typeface="Times New Roman" pitchFamily="18" charset="0"/>
              </a:rPr>
              <a:t>In fourth case, a binary addition is creating a sum of (1+1=10) i.e. 0 is write in the given column and a carry of 1 over to the next column.</a:t>
            </a:r>
          </a:p>
          <a:p>
            <a:r>
              <a:rPr lang="en-US" b="0" dirty="0">
                <a:effectLst/>
                <a:latin typeface="Times New Roman" pitchFamily="18" charset="0"/>
                <a:cs typeface="Times New Roman" pitchFamily="18" charset="0"/>
              </a:rPr>
              <a:t>EXAMPLE - ADDITION</a:t>
            </a:r>
          </a:p>
          <a:p>
            <a:endParaRPr lang="en-US" dirty="0"/>
          </a:p>
        </p:txBody>
      </p:sp>
      <p:pic>
        <p:nvPicPr>
          <p:cNvPr id="4" name="Picture 3" descr="Addition Example"/>
          <p:cNvPicPr/>
          <p:nvPr/>
        </p:nvPicPr>
        <p:blipFill>
          <a:blip r:embed="rId2">
            <a:lum bright="-40000" contrast="52000"/>
          </a:blip>
          <a:srcRect/>
          <a:stretch>
            <a:fillRect/>
          </a:stretch>
        </p:blipFill>
        <p:spPr bwMode="auto">
          <a:xfrm>
            <a:off x="1371600" y="4191000"/>
            <a:ext cx="62484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pPr algn="just">
              <a:buFont typeface="Wingdings" pitchFamily="2" charset="2"/>
              <a:buChar char="Ø"/>
            </a:pPr>
            <a:r>
              <a:rPr lang="en-US" sz="2400" dirty="0" smtClean="0">
                <a:latin typeface="Times New Roman" pitchFamily="18" charset="0"/>
              </a:rPr>
              <a:t>Computer being electronic machine cannot understand Symbols &amp; Decimal numbers </a:t>
            </a:r>
            <a:r>
              <a:rPr lang="en-US" sz="2400" i="1" dirty="0" smtClean="0">
                <a:latin typeface="Times New Roman" pitchFamily="18" charset="0"/>
              </a:rPr>
              <a:t>directly. </a:t>
            </a:r>
          </a:p>
          <a:p>
            <a:pPr lvl="1" algn="just">
              <a:buFont typeface="Wingdings" pitchFamily="2" charset="2"/>
              <a:buNone/>
            </a:pPr>
            <a:endParaRPr lang="en-US" i="1" dirty="0" smtClean="0">
              <a:latin typeface="Times New Roman" pitchFamily="18" charset="0"/>
            </a:endParaRPr>
          </a:p>
          <a:p>
            <a:pPr algn="just">
              <a:buFont typeface="Wingdings" pitchFamily="2" charset="2"/>
              <a:buChar char="Ø"/>
            </a:pPr>
            <a:r>
              <a:rPr lang="en-US" sz="2400" dirty="0" smtClean="0">
                <a:latin typeface="Times New Roman" pitchFamily="18" charset="0"/>
              </a:rPr>
              <a:t>This led to the development of separate machine language which is in binary form (0’ &amp; 1’s). </a:t>
            </a:r>
          </a:p>
          <a:p>
            <a:pPr lvl="1" algn="just">
              <a:buFont typeface="Wingdings" pitchFamily="2" charset="2"/>
              <a:buNone/>
            </a:pPr>
            <a:endParaRPr lang="en-US" dirty="0" smtClean="0">
              <a:latin typeface="Times New Roman" pitchFamily="18" charset="0"/>
            </a:endParaRPr>
          </a:p>
          <a:p>
            <a:pPr algn="just">
              <a:buFont typeface="Wingdings" pitchFamily="2" charset="2"/>
              <a:buChar char="Ø"/>
            </a:pPr>
            <a:r>
              <a:rPr lang="en-US" sz="2400" dirty="0" smtClean="0">
                <a:latin typeface="Times New Roman" pitchFamily="18" charset="0"/>
              </a:rPr>
              <a:t> Also the Data to be Processed (Symbols, Characters &amp; Numbers) must also be in binary form (0’s &amp; 1’s). </a:t>
            </a:r>
          </a:p>
          <a:p>
            <a:pPr algn="just">
              <a:buFont typeface="Wingdings" pitchFamily="2" charset="2"/>
              <a:buChar char="Ø"/>
            </a:pPr>
            <a:r>
              <a:rPr lang="en-US" sz="2400" dirty="0" smtClean="0">
                <a:latin typeface="Times New Roman" pitchFamily="18" charset="0"/>
              </a:rPr>
              <a:t>Therefore various methods of representing Natural Language symbols &amp; Decimal Numbers in </a:t>
            </a:r>
            <a:r>
              <a:rPr lang="en-US" sz="2400" i="1" dirty="0" smtClean="0">
                <a:latin typeface="Times New Roman" pitchFamily="18" charset="0"/>
              </a:rPr>
              <a:t>Binary form</a:t>
            </a:r>
            <a:r>
              <a:rPr lang="en-US" sz="2400" dirty="0" smtClean="0">
                <a:latin typeface="Times New Roman" pitchFamily="18" charset="0"/>
              </a:rPr>
              <a:t> inside the Computer Machine constitute </a:t>
            </a:r>
            <a:r>
              <a:rPr lang="en-US" sz="2400" i="1" dirty="0" smtClean="0">
                <a:latin typeface="Times New Roman" pitchFamily="18" charset="0"/>
              </a:rPr>
              <a:t>Internal Data Representation</a:t>
            </a:r>
            <a:r>
              <a:rPr lang="en-US" sz="2400" dirty="0" smtClean="0">
                <a:latin typeface="Times New Roman" pitchFamily="18" charset="0"/>
              </a:rPr>
              <a:t>.</a:t>
            </a:r>
          </a:p>
          <a:p>
            <a:pPr lvl="4" algn="just">
              <a:buFont typeface="Wingdings" pitchFamily="2" charset="2"/>
              <a:buNone/>
            </a:pPr>
            <a:endParaRPr lang="en-US" sz="2400" dirty="0" smtClean="0">
              <a:latin typeface="Times New Roman" pitchFamily="18" charset="0"/>
            </a:endParaRPr>
          </a:p>
          <a:p>
            <a:pPr algn="just">
              <a:buFont typeface="Wingdings" pitchFamily="2" charset="2"/>
              <a:buChar char="Ø"/>
            </a:pPr>
            <a:r>
              <a:rPr lang="en-US" sz="2400" dirty="0" smtClean="0">
                <a:latin typeface="Times New Roman" pitchFamily="18" charset="0"/>
              </a:rPr>
              <a:t>Accordingly Data can be Organized in groups of </a:t>
            </a:r>
            <a:r>
              <a:rPr lang="en-US" sz="2400" i="1" dirty="0" smtClean="0">
                <a:latin typeface="Times New Roman" pitchFamily="18" charset="0"/>
              </a:rPr>
              <a:t>Bi</a:t>
            </a:r>
            <a:r>
              <a:rPr lang="en-US" sz="2400" dirty="0" smtClean="0">
                <a:latin typeface="Times New Roman" pitchFamily="18" charset="0"/>
              </a:rPr>
              <a:t>nary Digi</a:t>
            </a:r>
            <a:r>
              <a:rPr lang="en-US" sz="2400" i="1" dirty="0" smtClean="0">
                <a:latin typeface="Times New Roman" pitchFamily="18" charset="0"/>
              </a:rPr>
              <a:t>ts</a:t>
            </a:r>
            <a:r>
              <a:rPr lang="en-US" sz="2400" dirty="0" smtClean="0">
                <a:latin typeface="Times New Roman" pitchFamily="18" charset="0"/>
              </a:rPr>
              <a:t> (BITS), as Multiples of 8 bits say 16, 32, 64 bits. </a:t>
            </a:r>
          </a:p>
          <a:p>
            <a:pPr lvl="4" algn="just">
              <a:buFont typeface="Wingdings" pitchFamily="2" charset="2"/>
              <a:buNone/>
            </a:pPr>
            <a:endParaRPr lang="en-US" sz="2400" dirty="0" smtClean="0">
              <a:latin typeface="Times New Roman" pitchFamily="18" charset="0"/>
            </a:endParaRPr>
          </a:p>
          <a:p>
            <a:pPr algn="just">
              <a:buFont typeface="Wingdings" pitchFamily="2" charset="2"/>
              <a:buChar char="Ø"/>
            </a:pPr>
            <a:r>
              <a:rPr lang="en-US" sz="2400" dirty="0" smtClean="0">
                <a:latin typeface="Times New Roman" pitchFamily="18" charset="0"/>
              </a:rPr>
              <a:t> A group of </a:t>
            </a:r>
            <a:r>
              <a:rPr lang="en-US" sz="2400" dirty="0" smtClean="0">
                <a:solidFill>
                  <a:srgbClr val="FF0000"/>
                </a:solidFill>
                <a:latin typeface="Times New Roman" pitchFamily="18" charset="0"/>
              </a:rPr>
              <a:t>8</a:t>
            </a:r>
            <a:r>
              <a:rPr lang="en-US" sz="2400" dirty="0" smtClean="0">
                <a:latin typeface="Times New Roman" pitchFamily="18" charset="0"/>
              </a:rPr>
              <a:t> bits is termed as one </a:t>
            </a:r>
            <a:r>
              <a:rPr lang="en-US" sz="2400" dirty="0" smtClean="0">
                <a:solidFill>
                  <a:srgbClr val="FF0000"/>
                </a:solidFill>
                <a:latin typeface="Times New Roman" pitchFamily="18" charset="0"/>
              </a:rPr>
              <a:t>Byte</a:t>
            </a:r>
            <a:r>
              <a:rPr lang="en-US" sz="2400" dirty="0" smtClean="0">
                <a:latin typeface="Times New Roman" pitchFamily="18" charset="0"/>
              </a:rPr>
              <a:t>. Now this Byte may represent Internally a number, a character, a special symbol etc.</a:t>
            </a:r>
          </a:p>
          <a:p>
            <a:pPr lvl="4" algn="just">
              <a:buFont typeface="Wingdings" pitchFamily="2" charset="2"/>
              <a:buNone/>
            </a:pPr>
            <a:endParaRPr lang="en-US" sz="2400" dirty="0" smtClean="0">
              <a:latin typeface="Times New Roman" pitchFamily="18" charset="0"/>
            </a:endParaRPr>
          </a:p>
          <a:p>
            <a:pPr algn="just">
              <a:buFont typeface="Wingdings" pitchFamily="2" charset="2"/>
              <a:buChar char="Ø"/>
            </a:pPr>
            <a:r>
              <a:rPr lang="en-US" sz="2400" dirty="0" smtClean="0">
                <a:latin typeface="Times New Roman" pitchFamily="18" charset="0"/>
              </a:rPr>
              <a:t>For example, one </a:t>
            </a:r>
            <a:r>
              <a:rPr lang="en-US" sz="2400" dirty="0" smtClean="0">
                <a:solidFill>
                  <a:srgbClr val="FF0000"/>
                </a:solidFill>
                <a:latin typeface="Times New Roman" pitchFamily="18" charset="0"/>
              </a:rPr>
              <a:t>Byte</a:t>
            </a:r>
            <a:r>
              <a:rPr lang="en-US" sz="2400" dirty="0" smtClean="0">
                <a:latin typeface="Times New Roman" pitchFamily="18" charset="0"/>
              </a:rPr>
              <a:t> may look like.</a:t>
            </a:r>
          </a:p>
          <a:p>
            <a:pPr lvl="1" algn="just">
              <a:buFont typeface="Wingdings" pitchFamily="2" charset="2"/>
              <a:buNone/>
            </a:pPr>
            <a:r>
              <a:rPr lang="en-US" sz="2400" dirty="0" smtClean="0">
                <a:latin typeface="Times New Roman" pitchFamily="18" charset="0"/>
              </a:rPr>
              <a:t>	            </a:t>
            </a:r>
            <a:r>
              <a:rPr lang="en-US" sz="2400" dirty="0" smtClean="0">
                <a:solidFill>
                  <a:srgbClr val="FF3300"/>
                </a:solidFill>
                <a:latin typeface="Times New Roman" pitchFamily="18" charset="0"/>
              </a:rPr>
              <a:t>0 1 0 0 0 0 0 1</a:t>
            </a:r>
            <a:r>
              <a:rPr lang="en-US" sz="2400" dirty="0" smtClean="0">
                <a:latin typeface="Times New Roman" pitchFamily="18" charset="0"/>
              </a:rPr>
              <a:t>    </a:t>
            </a:r>
            <a:r>
              <a:rPr lang="en-US" sz="2400" dirty="0" smtClean="0">
                <a:latin typeface="Times New Roman" pitchFamily="18" charset="0"/>
                <a:sym typeface="Wingdings" pitchFamily="2" charset="2"/>
              </a:rPr>
              <a:t> denotes character ‘</a:t>
            </a:r>
            <a:r>
              <a:rPr lang="en-US" sz="2400" dirty="0" smtClean="0">
                <a:solidFill>
                  <a:srgbClr val="FF3300"/>
                </a:solidFill>
                <a:latin typeface="Times New Roman" pitchFamily="18" charset="0"/>
                <a:sym typeface="Wingdings" pitchFamily="2" charset="2"/>
              </a:rPr>
              <a:t>A</a:t>
            </a:r>
            <a:r>
              <a:rPr lang="en-US" sz="2400" dirty="0" smtClean="0">
                <a:latin typeface="Times New Roman" pitchFamily="18" charset="0"/>
                <a:sym typeface="Wingdings" pitchFamily="2" charset="2"/>
              </a:rPr>
              <a:t>’</a:t>
            </a:r>
            <a:endParaRPr lang="en-US" sz="2400" dirty="0" smtClean="0">
              <a:latin typeface="Times New Roman" pitchFamily="18" charset="0"/>
            </a:endParaRPr>
          </a:p>
          <a:p>
            <a:pPr algn="just">
              <a:buFont typeface="Wingdings" pitchFamily="2" charset="2"/>
              <a:buChar char="Ø"/>
            </a:pPr>
            <a:endParaRPr lang="en-US" sz="2400" dirty="0" smtClean="0">
              <a:latin typeface="Times New Roman"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Subtraction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0" dirty="0" smtClean="0">
                <a:effectLst/>
                <a:latin typeface="Times New Roman" pitchFamily="18" charset="0"/>
                <a:cs typeface="Times New Roman" pitchFamily="18" charset="0"/>
              </a:rPr>
              <a:t>Subtraction </a:t>
            </a:r>
            <a:r>
              <a:rPr lang="en-US" b="0" dirty="0">
                <a:effectLst/>
                <a:latin typeface="Times New Roman" pitchFamily="18" charset="0"/>
                <a:cs typeface="Times New Roman" pitchFamily="18" charset="0"/>
              </a:rPr>
              <a:t>and Borrow, these two words will be used very frequently for the binary subtraction</a:t>
            </a:r>
            <a:r>
              <a:rPr lang="en-US" b="0" dirty="0" smtClean="0">
                <a:effectLst/>
                <a:latin typeface="Times New Roman" pitchFamily="18" charset="0"/>
                <a:cs typeface="Times New Roman" pitchFamily="18" charset="0"/>
              </a:rPr>
              <a:t>. There </a:t>
            </a:r>
            <a:r>
              <a:rPr lang="en-US" b="0" dirty="0">
                <a:effectLst/>
                <a:latin typeface="Times New Roman" pitchFamily="18" charset="0"/>
                <a:cs typeface="Times New Roman" pitchFamily="18" charset="0"/>
              </a:rPr>
              <a:t>four rules of the binary </a:t>
            </a:r>
            <a:r>
              <a:rPr lang="en-US" b="0" dirty="0" smtClean="0">
                <a:effectLst/>
                <a:latin typeface="Times New Roman" pitchFamily="18" charset="0"/>
                <a:cs typeface="Times New Roman" pitchFamily="18" charset="0"/>
              </a:rPr>
              <a:t>subtraction. There are four </a:t>
            </a:r>
            <a:r>
              <a:rPr lang="en-US" b="0" dirty="0">
                <a:effectLst/>
                <a:latin typeface="Times New Roman" pitchFamily="18" charset="0"/>
                <a:cs typeface="Times New Roman" pitchFamily="18" charset="0"/>
              </a:rPr>
              <a:t>rules of the binary Subtraction.</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Subtraction</a:t>
            </a:r>
            <a:r>
              <a:rPr lang="en-US" dirty="0" smtClean="0"/>
              <a:t/>
            </a:r>
            <a:br>
              <a:rPr lang="en-US" dirty="0" smtClean="0"/>
            </a:br>
            <a:endParaRPr lang="en-US" dirty="0"/>
          </a:p>
        </p:txBody>
      </p:sp>
      <p:pic>
        <p:nvPicPr>
          <p:cNvPr id="41985" name="Picture 1"/>
          <p:cNvPicPr>
            <a:picLocks noGrp="1" noChangeAspect="1" noChangeArrowheads="1"/>
          </p:cNvPicPr>
          <p:nvPr>
            <p:ph sz="quarter" idx="1"/>
          </p:nvPr>
        </p:nvPicPr>
        <p:blipFill>
          <a:blip r:embed="rId2"/>
          <a:srcRect/>
          <a:stretch>
            <a:fillRect/>
          </a:stretch>
        </p:blipFill>
        <p:spPr bwMode="auto">
          <a:xfrm>
            <a:off x="1871662" y="1676401"/>
            <a:ext cx="4638675" cy="3441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EXAMPLE - SUBTRACTION</a:t>
            </a:r>
            <a:r>
              <a:rPr lang="en-US" dirty="0"/>
              <a:t/>
            </a:r>
            <a:br>
              <a:rPr lang="en-US" dirty="0"/>
            </a:br>
            <a:endParaRPr lang="en-US" dirty="0"/>
          </a:p>
        </p:txBody>
      </p:sp>
      <p:pic>
        <p:nvPicPr>
          <p:cNvPr id="4" name="Content Placeholder 3" descr="Subtraction Example"/>
          <p:cNvPicPr>
            <a:picLocks noGrp="1"/>
          </p:cNvPicPr>
          <p:nvPr>
            <p:ph sz="quarter" idx="1"/>
          </p:nvPr>
        </p:nvPicPr>
        <p:blipFill>
          <a:blip r:embed="rId2"/>
          <a:srcRect/>
          <a:stretch>
            <a:fillRect/>
          </a:stretch>
        </p:blipFill>
        <p:spPr bwMode="auto">
          <a:xfrm>
            <a:off x="990600" y="914400"/>
            <a:ext cx="7239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Multiplication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0" dirty="0" smtClean="0">
                <a:effectLst/>
                <a:latin typeface="Times New Roman" pitchFamily="18" charset="0"/>
                <a:cs typeface="Times New Roman" pitchFamily="18" charset="0"/>
              </a:rPr>
              <a:t>Binary </a:t>
            </a:r>
            <a:r>
              <a:rPr lang="en-US" b="0" dirty="0">
                <a:effectLst/>
                <a:latin typeface="Times New Roman" pitchFamily="18" charset="0"/>
                <a:cs typeface="Times New Roman" pitchFamily="18" charset="0"/>
              </a:rPr>
              <a:t>multiplication is similar to decimal multiplication. It is simpler than decimal multiplication because only 0s and 1s are </a:t>
            </a:r>
            <a:r>
              <a:rPr lang="en-US" b="0" dirty="0" err="1">
                <a:effectLst/>
                <a:latin typeface="Times New Roman" pitchFamily="18" charset="0"/>
                <a:cs typeface="Times New Roman" pitchFamily="18" charset="0"/>
              </a:rPr>
              <a:t>involved.There</a:t>
            </a:r>
            <a:r>
              <a:rPr lang="en-US" b="0" dirty="0">
                <a:effectLst/>
                <a:latin typeface="Times New Roman" pitchFamily="18" charset="0"/>
                <a:cs typeface="Times New Roman" pitchFamily="18" charset="0"/>
              </a:rPr>
              <a:t> four rules of the binary multiplication.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Multiplication</a:t>
            </a:r>
            <a:r>
              <a:rPr lang="en-US" dirty="0" smtClean="0"/>
              <a:t/>
            </a:r>
            <a:br>
              <a:rPr lang="en-US" dirty="0" smtClean="0"/>
            </a:br>
            <a:endParaRPr lang="en-US" dirty="0"/>
          </a:p>
        </p:txBody>
      </p:sp>
      <p:pic>
        <p:nvPicPr>
          <p:cNvPr id="4" name="Content Placeholder 3" descr="Multiplication Table"/>
          <p:cNvPicPr>
            <a:picLocks noGrp="1"/>
          </p:cNvPicPr>
          <p:nvPr>
            <p:ph sz="quarter" idx="1"/>
          </p:nvPr>
        </p:nvPicPr>
        <p:blipFill>
          <a:blip r:embed="rId2"/>
          <a:stretch>
            <a:fillRect/>
          </a:stretch>
        </p:blipFill>
        <p:spPr bwMode="auto">
          <a:xfrm>
            <a:off x="533400" y="990600"/>
            <a:ext cx="8153399"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EXAMPLE - MULTIPLICATION</a:t>
            </a:r>
            <a:r>
              <a:rPr lang="en-US" dirty="0"/>
              <a:t/>
            </a:r>
            <a:br>
              <a:rPr lang="en-US" dirty="0"/>
            </a:br>
            <a:endParaRPr lang="en-US" dirty="0"/>
          </a:p>
        </p:txBody>
      </p:sp>
      <p:pic>
        <p:nvPicPr>
          <p:cNvPr id="4" name="Content Placeholder 3" descr="Multiplication Example"/>
          <p:cNvPicPr>
            <a:picLocks noGrp="1"/>
          </p:cNvPicPr>
          <p:nvPr>
            <p:ph sz="quarter" idx="1"/>
          </p:nvPr>
        </p:nvPicPr>
        <p:blipFill>
          <a:blip r:embed="rId2">
            <a:lum bright="-50000" contrast="75000"/>
          </a:blip>
          <a:stretch>
            <a:fillRect/>
          </a:stretch>
        </p:blipFill>
        <p:spPr bwMode="auto">
          <a:xfrm>
            <a:off x="685800" y="838200"/>
            <a:ext cx="7924800" cy="5714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Division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b="0" dirty="0" smtClean="0">
                <a:effectLst/>
                <a:latin typeface="Times New Roman" pitchFamily="18" charset="0"/>
                <a:cs typeface="Times New Roman" pitchFamily="18" charset="0"/>
              </a:rPr>
              <a:t>Binary </a:t>
            </a:r>
            <a:r>
              <a:rPr lang="en-US" b="0" dirty="0">
                <a:effectLst/>
                <a:latin typeface="Times New Roman" pitchFamily="18" charset="0"/>
                <a:cs typeface="Times New Roman" pitchFamily="18" charset="0"/>
              </a:rPr>
              <a:t>division is similar to decimal division. It is called as the long division procedure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EXAMPLE - DIVISION</a:t>
            </a:r>
            <a:r>
              <a:rPr lang="en-US" dirty="0"/>
              <a:t/>
            </a:r>
            <a:br>
              <a:rPr lang="en-US" dirty="0"/>
            </a:br>
            <a:endParaRPr lang="en-US" dirty="0"/>
          </a:p>
        </p:txBody>
      </p:sp>
      <p:pic>
        <p:nvPicPr>
          <p:cNvPr id="4" name="Content Placeholder 3" descr="Division Example"/>
          <p:cNvPicPr>
            <a:picLocks noGrp="1"/>
          </p:cNvPicPr>
          <p:nvPr>
            <p:ph sz="quarter" idx="1"/>
          </p:nvPr>
        </p:nvPicPr>
        <p:blipFill>
          <a:blip r:embed="rId2">
            <a:lum bright="-38000" contrast="58000"/>
          </a:blip>
          <a:stretch>
            <a:fillRect/>
          </a:stretch>
        </p:blipFill>
        <p:spPr bwMode="auto">
          <a:xfrm>
            <a:off x="381000" y="990600"/>
            <a:ext cx="83058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Half Adder</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0" dirty="0" smtClean="0">
                <a:effectLst/>
                <a:latin typeface="Times New Roman" pitchFamily="18" charset="0"/>
                <a:cs typeface="Times New Roman" pitchFamily="18" charset="0"/>
              </a:rPr>
              <a:t>Half </a:t>
            </a:r>
            <a:r>
              <a:rPr lang="en-US" b="0" dirty="0">
                <a:effectLst/>
                <a:latin typeface="Times New Roman" pitchFamily="18" charset="0"/>
                <a:cs typeface="Times New Roman" pitchFamily="18" charset="0"/>
              </a:rPr>
              <a:t>adder is a combinational logic circuit with two input and two output. The half adder circuit is designed to add two single bit binary number A and B. It is the basic building block for addition of </a:t>
            </a:r>
            <a:r>
              <a:rPr lang="en-US" b="0" dirty="0" smtClean="0">
                <a:effectLst/>
                <a:latin typeface="Times New Roman" pitchFamily="18" charset="0"/>
                <a:cs typeface="Times New Roman" pitchFamily="18" charset="0"/>
              </a:rPr>
              <a:t>two single</a:t>
            </a:r>
            <a:r>
              <a:rPr lang="en-US" b="0" dirty="0">
                <a:effectLst/>
                <a:latin typeface="Times New Roman" pitchFamily="18" charset="0"/>
                <a:cs typeface="Times New Roman" pitchFamily="18" charset="0"/>
              </a:rPr>
              <a:t> bit numbers. This circuit has two outputs carry and sum.</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BLOCK DIAGRAM</a:t>
            </a:r>
            <a:r>
              <a:rPr lang="en-US" dirty="0"/>
              <a:t/>
            </a:r>
            <a:br>
              <a:rPr lang="en-US" dirty="0"/>
            </a:br>
            <a:endParaRPr lang="en-US" dirty="0"/>
          </a:p>
        </p:txBody>
      </p:sp>
      <p:pic>
        <p:nvPicPr>
          <p:cNvPr id="4" name="Content Placeholder 3" descr="Block Diagram of Half Adder"/>
          <p:cNvPicPr>
            <a:picLocks noGrp="1"/>
          </p:cNvPicPr>
          <p:nvPr>
            <p:ph sz="quarter" idx="1"/>
          </p:nvPr>
        </p:nvPicPr>
        <p:blipFill>
          <a:blip r:embed="rId2"/>
          <a:srcRect/>
          <a:stretch>
            <a:fillRect/>
          </a:stretch>
        </p:blipFill>
        <p:spPr bwMode="auto">
          <a:xfrm>
            <a:off x="3733800" y="1066800"/>
            <a:ext cx="5181600" cy="1914525"/>
          </a:xfrm>
          <a:prstGeom prst="rect">
            <a:avLst/>
          </a:prstGeom>
          <a:noFill/>
          <a:ln w="9525">
            <a:noFill/>
            <a:miter lim="800000"/>
            <a:headEnd/>
            <a:tailEnd/>
          </a:ln>
        </p:spPr>
      </p:pic>
      <p:grpSp>
        <p:nvGrpSpPr>
          <p:cNvPr id="7" name="Group 8"/>
          <p:cNvGrpSpPr>
            <a:grpSpLocks/>
          </p:cNvGrpSpPr>
          <p:nvPr/>
        </p:nvGrpSpPr>
        <p:grpSpPr bwMode="auto">
          <a:xfrm>
            <a:off x="4038600" y="3276600"/>
            <a:ext cx="4114800" cy="2428875"/>
            <a:chOff x="1998" y="2091"/>
            <a:chExt cx="3475" cy="1745"/>
          </a:xfrm>
        </p:grpSpPr>
        <p:sp>
          <p:nvSpPr>
            <p:cNvPr id="8" name="AutoShape 9"/>
            <p:cNvSpPr>
              <a:spLocks noChangeArrowheads="1"/>
            </p:cNvSpPr>
            <p:nvPr/>
          </p:nvSpPr>
          <p:spPr bwMode="auto">
            <a:xfrm>
              <a:off x="2352" y="2539"/>
              <a:ext cx="127" cy="128"/>
            </a:xfrm>
            <a:prstGeom prst="flowChartProcess">
              <a:avLst/>
            </a:prstGeom>
            <a:solidFill>
              <a:srgbClr val="FF3300"/>
            </a:solidFill>
            <a:ln w="9525">
              <a:solidFill>
                <a:srgbClr val="FF3300"/>
              </a:solidFill>
              <a:miter lim="800000"/>
              <a:headEnd/>
              <a:tailEnd/>
            </a:ln>
          </p:spPr>
          <p:txBody>
            <a:bodyPr wrap="none" anchor="ctr"/>
            <a:lstStyle/>
            <a:p>
              <a:endParaRPr lang="en-US" b="0">
                <a:latin typeface="Times New Roman" pitchFamily="18" charset="0"/>
              </a:endParaRPr>
            </a:p>
          </p:txBody>
        </p:sp>
        <p:sp>
          <p:nvSpPr>
            <p:cNvPr id="9" name="AutoShape 10"/>
            <p:cNvSpPr>
              <a:spLocks noChangeArrowheads="1"/>
            </p:cNvSpPr>
            <p:nvPr/>
          </p:nvSpPr>
          <p:spPr bwMode="auto">
            <a:xfrm>
              <a:off x="2352" y="2794"/>
              <a:ext cx="127" cy="128"/>
            </a:xfrm>
            <a:prstGeom prst="flowChartProcess">
              <a:avLst/>
            </a:prstGeom>
            <a:solidFill>
              <a:srgbClr val="FF3300"/>
            </a:solidFill>
            <a:ln w="9525">
              <a:solidFill>
                <a:srgbClr val="FF3300"/>
              </a:solidFill>
              <a:miter lim="800000"/>
              <a:headEnd/>
              <a:tailEnd/>
            </a:ln>
          </p:spPr>
          <p:txBody>
            <a:bodyPr wrap="none" anchor="ctr"/>
            <a:lstStyle/>
            <a:p>
              <a:endParaRPr lang="en-US" b="0">
                <a:latin typeface="Times New Roman" pitchFamily="18" charset="0"/>
              </a:endParaRPr>
            </a:p>
          </p:txBody>
        </p:sp>
        <p:sp>
          <p:nvSpPr>
            <p:cNvPr id="10" name="AutoShape 11"/>
            <p:cNvSpPr>
              <a:spLocks noChangeArrowheads="1"/>
            </p:cNvSpPr>
            <p:nvPr/>
          </p:nvSpPr>
          <p:spPr bwMode="auto">
            <a:xfrm>
              <a:off x="5044" y="2666"/>
              <a:ext cx="127" cy="128"/>
            </a:xfrm>
            <a:prstGeom prst="flowChartProcess">
              <a:avLst/>
            </a:prstGeom>
            <a:solidFill>
              <a:srgbClr val="FF3300"/>
            </a:solidFill>
            <a:ln w="9525">
              <a:solidFill>
                <a:srgbClr val="FF3300"/>
              </a:solidFill>
              <a:miter lim="800000"/>
              <a:headEnd/>
              <a:tailEnd/>
            </a:ln>
          </p:spPr>
          <p:txBody>
            <a:bodyPr wrap="none" anchor="ctr"/>
            <a:lstStyle/>
            <a:p>
              <a:endParaRPr lang="en-US" b="0">
                <a:latin typeface="Times New Roman" pitchFamily="18" charset="0"/>
              </a:endParaRPr>
            </a:p>
          </p:txBody>
        </p:sp>
        <p:sp>
          <p:nvSpPr>
            <p:cNvPr id="11" name="AutoShape 12"/>
            <p:cNvSpPr>
              <a:spLocks noChangeArrowheads="1"/>
            </p:cNvSpPr>
            <p:nvPr/>
          </p:nvSpPr>
          <p:spPr bwMode="auto">
            <a:xfrm>
              <a:off x="5040" y="3564"/>
              <a:ext cx="127" cy="128"/>
            </a:xfrm>
            <a:prstGeom prst="flowChartProcess">
              <a:avLst/>
            </a:prstGeom>
            <a:solidFill>
              <a:srgbClr val="FF3300"/>
            </a:solidFill>
            <a:ln w="9525">
              <a:solidFill>
                <a:srgbClr val="FF3300"/>
              </a:solidFill>
              <a:miter lim="800000"/>
              <a:headEnd/>
              <a:tailEnd/>
            </a:ln>
          </p:spPr>
          <p:txBody>
            <a:bodyPr wrap="none" anchor="ctr"/>
            <a:lstStyle/>
            <a:p>
              <a:endParaRPr lang="en-US" b="0">
                <a:latin typeface="Times New Roman" pitchFamily="18" charset="0"/>
              </a:endParaRPr>
            </a:p>
          </p:txBody>
        </p:sp>
        <p:sp>
          <p:nvSpPr>
            <p:cNvPr id="12" name="AutoShape 13"/>
            <p:cNvSpPr>
              <a:spLocks noChangeArrowheads="1"/>
            </p:cNvSpPr>
            <p:nvPr/>
          </p:nvSpPr>
          <p:spPr bwMode="auto">
            <a:xfrm>
              <a:off x="3117" y="2538"/>
              <a:ext cx="132" cy="133"/>
            </a:xfrm>
            <a:prstGeom prst="flowChartConnector">
              <a:avLst/>
            </a:prstGeom>
            <a:solidFill>
              <a:srgbClr val="FF3300"/>
            </a:solidFill>
            <a:ln w="9525">
              <a:solidFill>
                <a:srgbClr val="FF3300"/>
              </a:solidFill>
              <a:round/>
              <a:headEnd/>
              <a:tailEnd/>
            </a:ln>
          </p:spPr>
          <p:txBody>
            <a:bodyPr wrap="none" anchor="ctr"/>
            <a:lstStyle/>
            <a:p>
              <a:endParaRPr lang="en-US" b="0">
                <a:latin typeface="Times New Roman" pitchFamily="18" charset="0"/>
              </a:endParaRPr>
            </a:p>
          </p:txBody>
        </p:sp>
        <p:sp>
          <p:nvSpPr>
            <p:cNvPr id="13" name="AutoShape 14"/>
            <p:cNvSpPr>
              <a:spLocks noChangeArrowheads="1"/>
            </p:cNvSpPr>
            <p:nvPr/>
          </p:nvSpPr>
          <p:spPr bwMode="auto">
            <a:xfrm>
              <a:off x="2863" y="2793"/>
              <a:ext cx="132" cy="133"/>
            </a:xfrm>
            <a:prstGeom prst="flowChartConnector">
              <a:avLst/>
            </a:prstGeom>
            <a:solidFill>
              <a:srgbClr val="FF3300"/>
            </a:solidFill>
            <a:ln w="9525">
              <a:solidFill>
                <a:srgbClr val="FF3300"/>
              </a:solidFill>
              <a:round/>
              <a:headEnd/>
              <a:tailEnd/>
            </a:ln>
          </p:spPr>
          <p:txBody>
            <a:bodyPr wrap="none" anchor="ctr"/>
            <a:lstStyle/>
            <a:p>
              <a:endParaRPr lang="en-US" b="0">
                <a:latin typeface="Times New Roman" pitchFamily="18" charset="0"/>
              </a:endParaRPr>
            </a:p>
          </p:txBody>
        </p:sp>
        <p:grpSp>
          <p:nvGrpSpPr>
            <p:cNvPr id="14" name="Group 15"/>
            <p:cNvGrpSpPr>
              <a:grpSpLocks/>
            </p:cNvGrpSpPr>
            <p:nvPr/>
          </p:nvGrpSpPr>
          <p:grpSpPr bwMode="auto">
            <a:xfrm>
              <a:off x="2464" y="2091"/>
              <a:ext cx="2607" cy="1726"/>
              <a:chOff x="2464" y="2091"/>
              <a:chExt cx="2607" cy="1726"/>
            </a:xfrm>
          </p:grpSpPr>
          <p:sp>
            <p:nvSpPr>
              <p:cNvPr id="27" name="Line 16"/>
              <p:cNvSpPr>
                <a:spLocks noChangeShapeType="1"/>
              </p:cNvSpPr>
              <p:nvPr/>
            </p:nvSpPr>
            <p:spPr bwMode="auto">
              <a:xfrm>
                <a:off x="2464" y="2602"/>
                <a:ext cx="1099" cy="0"/>
              </a:xfrm>
              <a:prstGeom prst="line">
                <a:avLst/>
              </a:prstGeom>
              <a:noFill/>
              <a:ln w="38100">
                <a:solidFill>
                  <a:srgbClr val="FF3300"/>
                </a:solidFill>
                <a:round/>
                <a:headEnd/>
                <a:tailEnd/>
              </a:ln>
            </p:spPr>
            <p:txBody>
              <a:bodyPr wrap="none" anchor="ctr"/>
              <a:lstStyle/>
              <a:p>
                <a:endParaRPr lang="en-US"/>
              </a:p>
            </p:txBody>
          </p:sp>
          <p:sp>
            <p:nvSpPr>
              <p:cNvPr id="28" name="Line 17"/>
              <p:cNvSpPr>
                <a:spLocks noChangeShapeType="1"/>
              </p:cNvSpPr>
              <p:nvPr/>
            </p:nvSpPr>
            <p:spPr bwMode="auto">
              <a:xfrm>
                <a:off x="2481" y="2862"/>
                <a:ext cx="1099" cy="0"/>
              </a:xfrm>
              <a:prstGeom prst="line">
                <a:avLst/>
              </a:prstGeom>
              <a:noFill/>
              <a:ln w="38100">
                <a:solidFill>
                  <a:srgbClr val="FF3300"/>
                </a:solidFill>
                <a:round/>
                <a:headEnd/>
                <a:tailEnd/>
              </a:ln>
            </p:spPr>
            <p:txBody>
              <a:bodyPr wrap="none" anchor="ctr"/>
              <a:lstStyle/>
              <a:p>
                <a:endParaRPr lang="en-US"/>
              </a:p>
            </p:txBody>
          </p:sp>
          <p:sp>
            <p:nvSpPr>
              <p:cNvPr id="29" name="Line 18"/>
              <p:cNvSpPr>
                <a:spLocks noChangeShapeType="1"/>
              </p:cNvSpPr>
              <p:nvPr/>
            </p:nvSpPr>
            <p:spPr bwMode="auto">
              <a:xfrm>
                <a:off x="2932" y="2888"/>
                <a:ext cx="0" cy="871"/>
              </a:xfrm>
              <a:prstGeom prst="line">
                <a:avLst/>
              </a:prstGeom>
              <a:noFill/>
              <a:ln w="38100">
                <a:solidFill>
                  <a:srgbClr val="FF3300"/>
                </a:solidFill>
                <a:round/>
                <a:headEnd/>
                <a:tailEnd/>
              </a:ln>
            </p:spPr>
            <p:txBody>
              <a:bodyPr wrap="none" anchor="ctr"/>
              <a:lstStyle/>
              <a:p>
                <a:endParaRPr lang="en-US"/>
              </a:p>
            </p:txBody>
          </p:sp>
          <p:sp>
            <p:nvSpPr>
              <p:cNvPr id="30" name="Line 19"/>
              <p:cNvSpPr>
                <a:spLocks noChangeShapeType="1"/>
              </p:cNvSpPr>
              <p:nvPr/>
            </p:nvSpPr>
            <p:spPr bwMode="auto">
              <a:xfrm>
                <a:off x="3186" y="2639"/>
                <a:ext cx="0" cy="866"/>
              </a:xfrm>
              <a:prstGeom prst="line">
                <a:avLst/>
              </a:prstGeom>
              <a:noFill/>
              <a:ln w="38100">
                <a:solidFill>
                  <a:srgbClr val="FF3300"/>
                </a:solidFill>
                <a:round/>
                <a:headEnd/>
                <a:tailEnd/>
              </a:ln>
            </p:spPr>
            <p:txBody>
              <a:bodyPr wrap="none" anchor="ctr"/>
              <a:lstStyle/>
              <a:p>
                <a:endParaRPr lang="en-US"/>
              </a:p>
            </p:txBody>
          </p:sp>
          <p:sp>
            <p:nvSpPr>
              <p:cNvPr id="31" name="Line 20"/>
              <p:cNvSpPr>
                <a:spLocks noChangeShapeType="1"/>
              </p:cNvSpPr>
              <p:nvPr/>
            </p:nvSpPr>
            <p:spPr bwMode="auto">
              <a:xfrm flipH="1">
                <a:off x="4593" y="2729"/>
                <a:ext cx="478" cy="0"/>
              </a:xfrm>
              <a:prstGeom prst="line">
                <a:avLst/>
              </a:prstGeom>
              <a:noFill/>
              <a:ln w="38100">
                <a:solidFill>
                  <a:srgbClr val="FF3300"/>
                </a:solidFill>
                <a:round/>
                <a:headEnd/>
                <a:tailEnd/>
              </a:ln>
            </p:spPr>
            <p:txBody>
              <a:bodyPr wrap="none" anchor="ctr"/>
              <a:lstStyle/>
              <a:p>
                <a:endParaRPr lang="en-US"/>
              </a:p>
            </p:txBody>
          </p:sp>
          <p:sp>
            <p:nvSpPr>
              <p:cNvPr id="32" name="Line 21"/>
              <p:cNvSpPr>
                <a:spLocks noChangeShapeType="1"/>
              </p:cNvSpPr>
              <p:nvPr/>
            </p:nvSpPr>
            <p:spPr bwMode="auto">
              <a:xfrm flipH="1">
                <a:off x="4593" y="3632"/>
                <a:ext cx="478" cy="0"/>
              </a:xfrm>
              <a:prstGeom prst="line">
                <a:avLst/>
              </a:prstGeom>
              <a:noFill/>
              <a:ln w="38100">
                <a:solidFill>
                  <a:srgbClr val="FF3300"/>
                </a:solidFill>
                <a:round/>
                <a:headEnd/>
                <a:tailEnd/>
              </a:ln>
            </p:spPr>
            <p:txBody>
              <a:bodyPr wrap="none" anchor="ctr"/>
              <a:lstStyle/>
              <a:p>
                <a:endParaRPr lang="en-US"/>
              </a:p>
            </p:txBody>
          </p:sp>
          <p:sp>
            <p:nvSpPr>
              <p:cNvPr id="33" name="Line 22"/>
              <p:cNvSpPr>
                <a:spLocks noChangeShapeType="1"/>
              </p:cNvSpPr>
              <p:nvPr/>
            </p:nvSpPr>
            <p:spPr bwMode="auto">
              <a:xfrm>
                <a:off x="3562" y="2602"/>
                <a:ext cx="256" cy="0"/>
              </a:xfrm>
              <a:prstGeom prst="line">
                <a:avLst/>
              </a:prstGeom>
              <a:noFill/>
              <a:ln w="38100">
                <a:solidFill>
                  <a:schemeClr val="accent1"/>
                </a:solidFill>
                <a:round/>
                <a:headEnd/>
                <a:tailEnd/>
              </a:ln>
            </p:spPr>
            <p:txBody>
              <a:bodyPr wrap="none" anchor="ctr"/>
              <a:lstStyle/>
              <a:p>
                <a:endParaRPr lang="en-US"/>
              </a:p>
            </p:txBody>
          </p:sp>
          <p:sp>
            <p:nvSpPr>
              <p:cNvPr id="34" name="Line 23"/>
              <p:cNvSpPr>
                <a:spLocks noChangeShapeType="1"/>
              </p:cNvSpPr>
              <p:nvPr/>
            </p:nvSpPr>
            <p:spPr bwMode="auto">
              <a:xfrm>
                <a:off x="3573" y="2862"/>
                <a:ext cx="261" cy="0"/>
              </a:xfrm>
              <a:prstGeom prst="line">
                <a:avLst/>
              </a:prstGeom>
              <a:noFill/>
              <a:ln w="38100">
                <a:solidFill>
                  <a:schemeClr val="accent1"/>
                </a:solidFill>
                <a:round/>
                <a:headEnd/>
                <a:tailEnd/>
              </a:ln>
            </p:spPr>
            <p:txBody>
              <a:bodyPr wrap="none" anchor="ctr"/>
              <a:lstStyle/>
              <a:p>
                <a:endParaRPr lang="en-US"/>
              </a:p>
            </p:txBody>
          </p:sp>
          <p:sp>
            <p:nvSpPr>
              <p:cNvPr id="35" name="Line 24"/>
              <p:cNvSpPr>
                <a:spLocks noChangeShapeType="1"/>
              </p:cNvSpPr>
              <p:nvPr/>
            </p:nvSpPr>
            <p:spPr bwMode="auto">
              <a:xfrm flipV="1">
                <a:off x="3574" y="3500"/>
                <a:ext cx="255" cy="0"/>
              </a:xfrm>
              <a:prstGeom prst="line">
                <a:avLst/>
              </a:prstGeom>
              <a:noFill/>
              <a:ln w="38100">
                <a:solidFill>
                  <a:schemeClr val="accent1"/>
                </a:solidFill>
                <a:round/>
                <a:headEnd/>
                <a:tailEnd/>
              </a:ln>
            </p:spPr>
            <p:txBody>
              <a:bodyPr wrap="none" anchor="ctr"/>
              <a:lstStyle/>
              <a:p>
                <a:endParaRPr lang="en-US"/>
              </a:p>
            </p:txBody>
          </p:sp>
          <p:sp>
            <p:nvSpPr>
              <p:cNvPr id="36" name="Line 25"/>
              <p:cNvSpPr>
                <a:spLocks noChangeShapeType="1"/>
              </p:cNvSpPr>
              <p:nvPr/>
            </p:nvSpPr>
            <p:spPr bwMode="auto">
              <a:xfrm>
                <a:off x="3573" y="3760"/>
                <a:ext cx="261" cy="0"/>
              </a:xfrm>
              <a:prstGeom prst="line">
                <a:avLst/>
              </a:prstGeom>
              <a:noFill/>
              <a:ln w="38100">
                <a:solidFill>
                  <a:schemeClr val="accent1"/>
                </a:solidFill>
                <a:round/>
                <a:headEnd/>
                <a:tailEnd/>
              </a:ln>
            </p:spPr>
            <p:txBody>
              <a:bodyPr wrap="none" anchor="ctr"/>
              <a:lstStyle/>
              <a:p>
                <a:endParaRPr lang="en-US"/>
              </a:p>
            </p:txBody>
          </p:sp>
          <p:sp>
            <p:nvSpPr>
              <p:cNvPr id="37" name="Line 26"/>
              <p:cNvSpPr>
                <a:spLocks noChangeShapeType="1"/>
              </p:cNvSpPr>
              <p:nvPr/>
            </p:nvSpPr>
            <p:spPr bwMode="auto">
              <a:xfrm flipV="1">
                <a:off x="4338" y="2728"/>
                <a:ext cx="260" cy="1"/>
              </a:xfrm>
              <a:prstGeom prst="line">
                <a:avLst/>
              </a:prstGeom>
              <a:noFill/>
              <a:ln w="38100">
                <a:solidFill>
                  <a:schemeClr val="accent1"/>
                </a:solidFill>
                <a:round/>
                <a:headEnd/>
                <a:tailEnd/>
              </a:ln>
            </p:spPr>
            <p:txBody>
              <a:bodyPr wrap="none" anchor="ctr"/>
              <a:lstStyle/>
              <a:p>
                <a:endParaRPr lang="en-US"/>
              </a:p>
            </p:txBody>
          </p:sp>
          <p:sp>
            <p:nvSpPr>
              <p:cNvPr id="38" name="Line 27"/>
              <p:cNvSpPr>
                <a:spLocks noChangeShapeType="1"/>
              </p:cNvSpPr>
              <p:nvPr/>
            </p:nvSpPr>
            <p:spPr bwMode="auto">
              <a:xfrm flipV="1">
                <a:off x="4349" y="3631"/>
                <a:ext cx="250" cy="1"/>
              </a:xfrm>
              <a:prstGeom prst="line">
                <a:avLst/>
              </a:prstGeom>
              <a:noFill/>
              <a:ln w="38100">
                <a:solidFill>
                  <a:schemeClr val="accent1"/>
                </a:solidFill>
                <a:round/>
                <a:headEnd/>
                <a:tailEnd/>
              </a:ln>
            </p:spPr>
            <p:txBody>
              <a:bodyPr wrap="none" anchor="ctr"/>
              <a:lstStyle/>
              <a:p>
                <a:endParaRPr lang="en-US"/>
              </a:p>
            </p:txBody>
          </p:sp>
          <p:sp>
            <p:nvSpPr>
              <p:cNvPr id="39" name="AutoShape 28"/>
              <p:cNvSpPr>
                <a:spLocks noChangeArrowheads="1"/>
              </p:cNvSpPr>
              <p:nvPr/>
            </p:nvSpPr>
            <p:spPr bwMode="auto">
              <a:xfrm>
                <a:off x="3823" y="3435"/>
                <a:ext cx="515" cy="382"/>
              </a:xfrm>
              <a:prstGeom prst="flowChartDelay">
                <a:avLst/>
              </a:prstGeom>
              <a:noFill/>
              <a:ln w="38100">
                <a:solidFill>
                  <a:schemeClr val="accent1"/>
                </a:solidFill>
                <a:miter lim="800000"/>
                <a:headEnd/>
                <a:tailEnd/>
              </a:ln>
            </p:spPr>
            <p:txBody>
              <a:bodyPr wrap="none" anchor="ctr"/>
              <a:lstStyle/>
              <a:p>
                <a:endParaRPr lang="en-US" b="0">
                  <a:latin typeface="Times New Roman" pitchFamily="18" charset="0"/>
                </a:endParaRPr>
              </a:p>
            </p:txBody>
          </p:sp>
          <p:sp>
            <p:nvSpPr>
              <p:cNvPr id="40" name="Arc 29"/>
              <p:cNvSpPr>
                <a:spLocks/>
              </p:cNvSpPr>
              <p:nvPr/>
            </p:nvSpPr>
            <p:spPr bwMode="auto">
              <a:xfrm>
                <a:off x="3589" y="2544"/>
                <a:ext cx="269" cy="380"/>
              </a:xfrm>
              <a:custGeom>
                <a:avLst/>
                <a:gdLst>
                  <a:gd name="T0" fmla="*/ 0 w 21600"/>
                  <a:gd name="T1" fmla="*/ 0 h 33164"/>
                  <a:gd name="T2" fmla="*/ 0 w 21600"/>
                  <a:gd name="T3" fmla="*/ 0 h 33164"/>
                  <a:gd name="T4" fmla="*/ 0 w 21600"/>
                  <a:gd name="T5" fmla="*/ 0 h 33164"/>
                  <a:gd name="T6" fmla="*/ 0 60000 65536"/>
                  <a:gd name="T7" fmla="*/ 0 60000 65536"/>
                  <a:gd name="T8" fmla="*/ 0 60000 65536"/>
                  <a:gd name="T9" fmla="*/ 0 w 21600"/>
                  <a:gd name="T10" fmla="*/ 0 h 33164"/>
                  <a:gd name="T11" fmla="*/ 21600 w 21600"/>
                  <a:gd name="T12" fmla="*/ 33164 h 33164"/>
                </a:gdLst>
                <a:ahLst/>
                <a:cxnLst>
                  <a:cxn ang="T6">
                    <a:pos x="T0" y="T1"/>
                  </a:cxn>
                  <a:cxn ang="T7">
                    <a:pos x="T2" y="T3"/>
                  </a:cxn>
                  <a:cxn ang="T8">
                    <a:pos x="T4" y="T5"/>
                  </a:cxn>
                </a:cxnLst>
                <a:rect l="T9" t="T10" r="T11" b="T12"/>
                <a:pathLst>
                  <a:path w="21600" h="33164" fill="none" extrusionOk="0">
                    <a:moveTo>
                      <a:pt x="13960" y="0"/>
                    </a:moveTo>
                    <a:cubicBezTo>
                      <a:pt x="18806" y="4104"/>
                      <a:pt x="21600" y="10132"/>
                      <a:pt x="21600" y="16482"/>
                    </a:cubicBezTo>
                    <a:cubicBezTo>
                      <a:pt x="21600" y="22941"/>
                      <a:pt x="18709" y="29061"/>
                      <a:pt x="13721" y="33164"/>
                    </a:cubicBezTo>
                  </a:path>
                  <a:path w="21600" h="33164" stroke="0" extrusionOk="0">
                    <a:moveTo>
                      <a:pt x="13960" y="0"/>
                    </a:moveTo>
                    <a:cubicBezTo>
                      <a:pt x="18806" y="4104"/>
                      <a:pt x="21600" y="10132"/>
                      <a:pt x="21600" y="16482"/>
                    </a:cubicBezTo>
                    <a:cubicBezTo>
                      <a:pt x="21600" y="22941"/>
                      <a:pt x="18709" y="29061"/>
                      <a:pt x="13721" y="33164"/>
                    </a:cubicBezTo>
                    <a:lnTo>
                      <a:pt x="0" y="16482"/>
                    </a:lnTo>
                    <a:lnTo>
                      <a:pt x="13960" y="0"/>
                    </a:lnTo>
                    <a:close/>
                  </a:path>
                </a:pathLst>
              </a:custGeom>
              <a:noFill/>
              <a:ln w="38100">
                <a:solidFill>
                  <a:schemeClr val="accent1"/>
                </a:solidFill>
                <a:round/>
                <a:headEnd/>
                <a:tailEnd/>
              </a:ln>
            </p:spPr>
            <p:txBody>
              <a:bodyPr wrap="none" anchor="ctr"/>
              <a:lstStyle/>
              <a:p>
                <a:endParaRPr lang="en-US"/>
              </a:p>
            </p:txBody>
          </p:sp>
          <p:sp>
            <p:nvSpPr>
              <p:cNvPr id="41" name="Arc 30"/>
              <p:cNvSpPr>
                <a:spLocks/>
              </p:cNvSpPr>
              <p:nvPr/>
            </p:nvSpPr>
            <p:spPr bwMode="auto">
              <a:xfrm>
                <a:off x="3658" y="2545"/>
                <a:ext cx="253" cy="380"/>
              </a:xfrm>
              <a:custGeom>
                <a:avLst/>
                <a:gdLst>
                  <a:gd name="T0" fmla="*/ 0 w 21600"/>
                  <a:gd name="T1" fmla="*/ 0 h 33164"/>
                  <a:gd name="T2" fmla="*/ 0 w 21600"/>
                  <a:gd name="T3" fmla="*/ 0 h 33164"/>
                  <a:gd name="T4" fmla="*/ 0 w 21600"/>
                  <a:gd name="T5" fmla="*/ 0 h 33164"/>
                  <a:gd name="T6" fmla="*/ 0 60000 65536"/>
                  <a:gd name="T7" fmla="*/ 0 60000 65536"/>
                  <a:gd name="T8" fmla="*/ 0 60000 65536"/>
                  <a:gd name="T9" fmla="*/ 0 w 21600"/>
                  <a:gd name="T10" fmla="*/ 0 h 33164"/>
                  <a:gd name="T11" fmla="*/ 21600 w 21600"/>
                  <a:gd name="T12" fmla="*/ 33164 h 33164"/>
                </a:gdLst>
                <a:ahLst/>
                <a:cxnLst>
                  <a:cxn ang="T6">
                    <a:pos x="T0" y="T1"/>
                  </a:cxn>
                  <a:cxn ang="T7">
                    <a:pos x="T2" y="T3"/>
                  </a:cxn>
                  <a:cxn ang="T8">
                    <a:pos x="T4" y="T5"/>
                  </a:cxn>
                </a:cxnLst>
                <a:rect l="T9" t="T10" r="T11" b="T12"/>
                <a:pathLst>
                  <a:path w="21600" h="33164" fill="none" extrusionOk="0">
                    <a:moveTo>
                      <a:pt x="13960" y="0"/>
                    </a:moveTo>
                    <a:cubicBezTo>
                      <a:pt x="18806" y="4104"/>
                      <a:pt x="21600" y="10132"/>
                      <a:pt x="21600" y="16482"/>
                    </a:cubicBezTo>
                    <a:cubicBezTo>
                      <a:pt x="21600" y="22941"/>
                      <a:pt x="18709" y="29061"/>
                      <a:pt x="13721" y="33164"/>
                    </a:cubicBezTo>
                  </a:path>
                  <a:path w="21600" h="33164" stroke="0" extrusionOk="0">
                    <a:moveTo>
                      <a:pt x="13960" y="0"/>
                    </a:moveTo>
                    <a:cubicBezTo>
                      <a:pt x="18806" y="4104"/>
                      <a:pt x="21600" y="10132"/>
                      <a:pt x="21600" y="16482"/>
                    </a:cubicBezTo>
                    <a:cubicBezTo>
                      <a:pt x="21600" y="22941"/>
                      <a:pt x="18709" y="29061"/>
                      <a:pt x="13721" y="33164"/>
                    </a:cubicBezTo>
                    <a:lnTo>
                      <a:pt x="0" y="16482"/>
                    </a:lnTo>
                    <a:lnTo>
                      <a:pt x="13960" y="0"/>
                    </a:lnTo>
                    <a:close/>
                  </a:path>
                </a:pathLst>
              </a:custGeom>
              <a:noFill/>
              <a:ln w="38100">
                <a:solidFill>
                  <a:schemeClr val="accent1"/>
                </a:solidFill>
                <a:round/>
                <a:headEnd/>
                <a:tailEnd/>
              </a:ln>
            </p:spPr>
            <p:txBody>
              <a:bodyPr wrap="none" anchor="ctr"/>
              <a:lstStyle/>
              <a:p>
                <a:endParaRPr lang="en-US"/>
              </a:p>
            </p:txBody>
          </p:sp>
          <p:sp>
            <p:nvSpPr>
              <p:cNvPr id="42" name="Line 31"/>
              <p:cNvSpPr>
                <a:spLocks noChangeShapeType="1"/>
              </p:cNvSpPr>
              <p:nvPr/>
            </p:nvSpPr>
            <p:spPr bwMode="auto">
              <a:xfrm>
                <a:off x="3828" y="2543"/>
                <a:ext cx="239" cy="0"/>
              </a:xfrm>
              <a:prstGeom prst="line">
                <a:avLst/>
              </a:prstGeom>
              <a:noFill/>
              <a:ln w="38100">
                <a:solidFill>
                  <a:schemeClr val="accent1"/>
                </a:solidFill>
                <a:round/>
                <a:headEnd/>
                <a:tailEnd/>
              </a:ln>
            </p:spPr>
            <p:txBody>
              <a:bodyPr wrap="none" anchor="ctr"/>
              <a:lstStyle/>
              <a:p>
                <a:endParaRPr lang="en-US"/>
              </a:p>
            </p:txBody>
          </p:sp>
          <p:sp>
            <p:nvSpPr>
              <p:cNvPr id="43" name="Line 32"/>
              <p:cNvSpPr>
                <a:spLocks noChangeShapeType="1"/>
              </p:cNvSpPr>
              <p:nvPr/>
            </p:nvSpPr>
            <p:spPr bwMode="auto">
              <a:xfrm>
                <a:off x="3834" y="2920"/>
                <a:ext cx="239" cy="0"/>
              </a:xfrm>
              <a:prstGeom prst="line">
                <a:avLst/>
              </a:prstGeom>
              <a:noFill/>
              <a:ln w="38100">
                <a:solidFill>
                  <a:schemeClr val="accent1"/>
                </a:solidFill>
                <a:round/>
                <a:headEnd/>
                <a:tailEnd/>
              </a:ln>
            </p:spPr>
            <p:txBody>
              <a:bodyPr wrap="none" anchor="ctr"/>
              <a:lstStyle/>
              <a:p>
                <a:endParaRPr lang="en-US"/>
              </a:p>
            </p:txBody>
          </p:sp>
          <p:sp>
            <p:nvSpPr>
              <p:cNvPr id="44" name="Arc 33"/>
              <p:cNvSpPr>
                <a:spLocks/>
              </p:cNvSpPr>
              <p:nvPr/>
            </p:nvSpPr>
            <p:spPr bwMode="auto">
              <a:xfrm>
                <a:off x="4067" y="2542"/>
                <a:ext cx="278" cy="826"/>
              </a:xfrm>
              <a:custGeom>
                <a:avLst/>
                <a:gdLst>
                  <a:gd name="T0" fmla="*/ 0 w 13964"/>
                  <a:gd name="T1" fmla="*/ 0 h 21600"/>
                  <a:gd name="T2" fmla="*/ 0 w 13964"/>
                  <a:gd name="T3" fmla="*/ 0 h 21600"/>
                  <a:gd name="T4" fmla="*/ 0 w 13964"/>
                  <a:gd name="T5" fmla="*/ 0 h 21600"/>
                  <a:gd name="T6" fmla="*/ 0 60000 65536"/>
                  <a:gd name="T7" fmla="*/ 0 60000 65536"/>
                  <a:gd name="T8" fmla="*/ 0 60000 65536"/>
                  <a:gd name="T9" fmla="*/ 0 w 13964"/>
                  <a:gd name="T10" fmla="*/ 0 h 21600"/>
                  <a:gd name="T11" fmla="*/ 13964 w 13964"/>
                  <a:gd name="T12" fmla="*/ 21600 h 21600"/>
                </a:gdLst>
                <a:ahLst/>
                <a:cxnLst>
                  <a:cxn ang="T6">
                    <a:pos x="T0" y="T1"/>
                  </a:cxn>
                  <a:cxn ang="T7">
                    <a:pos x="T2" y="T3"/>
                  </a:cxn>
                  <a:cxn ang="T8">
                    <a:pos x="T4" y="T5"/>
                  </a:cxn>
                </a:cxnLst>
                <a:rect l="T9" t="T10" r="T11" b="T12"/>
                <a:pathLst>
                  <a:path w="13964" h="21600" fill="none" extrusionOk="0">
                    <a:moveTo>
                      <a:pt x="-1" y="0"/>
                    </a:moveTo>
                    <a:cubicBezTo>
                      <a:pt x="5114" y="0"/>
                      <a:pt x="10062" y="1814"/>
                      <a:pt x="13964" y="5120"/>
                    </a:cubicBezTo>
                  </a:path>
                  <a:path w="13964" h="21600" stroke="0" extrusionOk="0">
                    <a:moveTo>
                      <a:pt x="-1" y="0"/>
                    </a:moveTo>
                    <a:cubicBezTo>
                      <a:pt x="5114" y="0"/>
                      <a:pt x="10062" y="1814"/>
                      <a:pt x="13964" y="5120"/>
                    </a:cubicBezTo>
                    <a:lnTo>
                      <a:pt x="0" y="21600"/>
                    </a:lnTo>
                    <a:lnTo>
                      <a:pt x="-1" y="0"/>
                    </a:lnTo>
                    <a:close/>
                  </a:path>
                </a:pathLst>
              </a:custGeom>
              <a:noFill/>
              <a:ln w="38100">
                <a:solidFill>
                  <a:schemeClr val="accent1"/>
                </a:solidFill>
                <a:round/>
                <a:headEnd/>
                <a:tailEnd/>
              </a:ln>
            </p:spPr>
            <p:txBody>
              <a:bodyPr wrap="none" anchor="ctr"/>
              <a:lstStyle/>
              <a:p>
                <a:endParaRPr lang="en-US"/>
              </a:p>
            </p:txBody>
          </p:sp>
          <p:sp>
            <p:nvSpPr>
              <p:cNvPr id="45" name="Arc 34"/>
              <p:cNvSpPr>
                <a:spLocks/>
              </p:cNvSpPr>
              <p:nvPr/>
            </p:nvSpPr>
            <p:spPr bwMode="auto">
              <a:xfrm flipV="1">
                <a:off x="4067" y="2091"/>
                <a:ext cx="278" cy="826"/>
              </a:xfrm>
              <a:custGeom>
                <a:avLst/>
                <a:gdLst>
                  <a:gd name="T0" fmla="*/ 0 w 13964"/>
                  <a:gd name="T1" fmla="*/ 0 h 21600"/>
                  <a:gd name="T2" fmla="*/ 0 w 13964"/>
                  <a:gd name="T3" fmla="*/ 0 h 21600"/>
                  <a:gd name="T4" fmla="*/ 0 w 13964"/>
                  <a:gd name="T5" fmla="*/ 0 h 21600"/>
                  <a:gd name="T6" fmla="*/ 0 60000 65536"/>
                  <a:gd name="T7" fmla="*/ 0 60000 65536"/>
                  <a:gd name="T8" fmla="*/ 0 60000 65536"/>
                  <a:gd name="T9" fmla="*/ 0 w 13964"/>
                  <a:gd name="T10" fmla="*/ 0 h 21600"/>
                  <a:gd name="T11" fmla="*/ 13964 w 13964"/>
                  <a:gd name="T12" fmla="*/ 21600 h 21600"/>
                </a:gdLst>
                <a:ahLst/>
                <a:cxnLst>
                  <a:cxn ang="T6">
                    <a:pos x="T0" y="T1"/>
                  </a:cxn>
                  <a:cxn ang="T7">
                    <a:pos x="T2" y="T3"/>
                  </a:cxn>
                  <a:cxn ang="T8">
                    <a:pos x="T4" y="T5"/>
                  </a:cxn>
                </a:cxnLst>
                <a:rect l="T9" t="T10" r="T11" b="T12"/>
                <a:pathLst>
                  <a:path w="13964" h="21600" fill="none" extrusionOk="0">
                    <a:moveTo>
                      <a:pt x="-1" y="0"/>
                    </a:moveTo>
                    <a:cubicBezTo>
                      <a:pt x="5114" y="0"/>
                      <a:pt x="10062" y="1814"/>
                      <a:pt x="13964" y="5120"/>
                    </a:cubicBezTo>
                  </a:path>
                  <a:path w="13964" h="21600" stroke="0" extrusionOk="0">
                    <a:moveTo>
                      <a:pt x="-1" y="0"/>
                    </a:moveTo>
                    <a:cubicBezTo>
                      <a:pt x="5114" y="0"/>
                      <a:pt x="10062" y="1814"/>
                      <a:pt x="13964" y="5120"/>
                    </a:cubicBezTo>
                    <a:lnTo>
                      <a:pt x="0" y="21600"/>
                    </a:lnTo>
                    <a:lnTo>
                      <a:pt x="-1" y="0"/>
                    </a:lnTo>
                    <a:close/>
                  </a:path>
                </a:pathLst>
              </a:custGeom>
              <a:noFill/>
              <a:ln w="38100">
                <a:solidFill>
                  <a:schemeClr val="accent1"/>
                </a:solidFill>
                <a:round/>
                <a:headEnd/>
                <a:tailEnd/>
              </a:ln>
            </p:spPr>
            <p:txBody>
              <a:bodyPr rot="10800000" wrap="none" anchor="ctr"/>
              <a:lstStyle/>
              <a:p>
                <a:endParaRPr lang="en-US"/>
              </a:p>
            </p:txBody>
          </p:sp>
          <p:sp>
            <p:nvSpPr>
              <p:cNvPr id="46" name="Line 35"/>
              <p:cNvSpPr>
                <a:spLocks noChangeShapeType="1"/>
              </p:cNvSpPr>
              <p:nvPr/>
            </p:nvSpPr>
            <p:spPr bwMode="auto">
              <a:xfrm>
                <a:off x="3186" y="3499"/>
                <a:ext cx="393" cy="0"/>
              </a:xfrm>
              <a:prstGeom prst="line">
                <a:avLst/>
              </a:prstGeom>
              <a:noFill/>
              <a:ln w="38100">
                <a:solidFill>
                  <a:srgbClr val="FF3300"/>
                </a:solidFill>
                <a:round/>
                <a:headEnd/>
                <a:tailEnd/>
              </a:ln>
            </p:spPr>
            <p:txBody>
              <a:bodyPr wrap="none" anchor="ctr"/>
              <a:lstStyle/>
              <a:p>
                <a:endParaRPr lang="en-US"/>
              </a:p>
            </p:txBody>
          </p:sp>
          <p:sp>
            <p:nvSpPr>
              <p:cNvPr id="47" name="Line 36"/>
              <p:cNvSpPr>
                <a:spLocks noChangeShapeType="1"/>
              </p:cNvSpPr>
              <p:nvPr/>
            </p:nvSpPr>
            <p:spPr bwMode="auto">
              <a:xfrm>
                <a:off x="2931" y="3759"/>
                <a:ext cx="642" cy="0"/>
              </a:xfrm>
              <a:prstGeom prst="line">
                <a:avLst/>
              </a:prstGeom>
              <a:noFill/>
              <a:ln w="38100">
                <a:solidFill>
                  <a:srgbClr val="FF3300"/>
                </a:solidFill>
                <a:round/>
                <a:headEnd/>
                <a:tailEnd/>
              </a:ln>
            </p:spPr>
            <p:txBody>
              <a:bodyPr wrap="none" anchor="ctr"/>
              <a:lstStyle/>
              <a:p>
                <a:endParaRPr lang="en-US"/>
              </a:p>
            </p:txBody>
          </p:sp>
        </p:grpSp>
        <p:sp>
          <p:nvSpPr>
            <p:cNvPr id="15" name="Text Box 37"/>
            <p:cNvSpPr txBox="1">
              <a:spLocks noChangeArrowheads="1"/>
            </p:cNvSpPr>
            <p:nvPr/>
          </p:nvSpPr>
          <p:spPr bwMode="auto">
            <a:xfrm>
              <a:off x="1998" y="2411"/>
              <a:ext cx="318" cy="329"/>
            </a:xfrm>
            <a:prstGeom prst="rect">
              <a:avLst/>
            </a:prstGeom>
            <a:noFill/>
            <a:ln w="9525">
              <a:noFill/>
              <a:miter lim="800000"/>
              <a:headEnd/>
              <a:tailEnd/>
            </a:ln>
          </p:spPr>
          <p:txBody>
            <a:bodyPr>
              <a:spAutoFit/>
            </a:bodyPr>
            <a:lstStyle/>
            <a:p>
              <a:pPr>
                <a:spcBef>
                  <a:spcPct val="50000"/>
                </a:spcBef>
              </a:pPr>
              <a:r>
                <a:rPr lang="en-US" b="0" dirty="0">
                  <a:solidFill>
                    <a:srgbClr val="FF3300"/>
                  </a:solidFill>
                  <a:latin typeface="Times New Roman" pitchFamily="18" charset="0"/>
                </a:rPr>
                <a:t>X</a:t>
              </a:r>
              <a:endParaRPr lang="en-US" b="0" dirty="0">
                <a:latin typeface="Times New Roman" pitchFamily="18" charset="0"/>
              </a:endParaRPr>
            </a:p>
          </p:txBody>
        </p:sp>
        <p:sp>
          <p:nvSpPr>
            <p:cNvPr id="16" name="Text Box 38"/>
            <p:cNvSpPr txBox="1">
              <a:spLocks noChangeArrowheads="1"/>
            </p:cNvSpPr>
            <p:nvPr/>
          </p:nvSpPr>
          <p:spPr bwMode="auto">
            <a:xfrm>
              <a:off x="2002" y="2702"/>
              <a:ext cx="265" cy="329"/>
            </a:xfrm>
            <a:prstGeom prst="rect">
              <a:avLst/>
            </a:prstGeom>
            <a:noFill/>
            <a:ln w="9525">
              <a:noFill/>
              <a:miter lim="800000"/>
              <a:headEnd/>
              <a:tailEnd/>
            </a:ln>
          </p:spPr>
          <p:txBody>
            <a:bodyPr>
              <a:spAutoFit/>
            </a:bodyPr>
            <a:lstStyle/>
            <a:p>
              <a:pPr>
                <a:spcBef>
                  <a:spcPct val="50000"/>
                </a:spcBef>
              </a:pPr>
              <a:r>
                <a:rPr lang="en-US" b="0">
                  <a:solidFill>
                    <a:srgbClr val="FF3300"/>
                  </a:solidFill>
                  <a:latin typeface="Times New Roman" pitchFamily="18" charset="0"/>
                </a:rPr>
                <a:t>Y</a:t>
              </a:r>
              <a:endParaRPr lang="en-US" b="0">
                <a:latin typeface="Times New Roman" pitchFamily="18" charset="0"/>
              </a:endParaRPr>
            </a:p>
          </p:txBody>
        </p:sp>
        <p:sp>
          <p:nvSpPr>
            <p:cNvPr id="17" name="Text Box 39"/>
            <p:cNvSpPr txBox="1">
              <a:spLocks noChangeArrowheads="1"/>
            </p:cNvSpPr>
            <p:nvPr/>
          </p:nvSpPr>
          <p:spPr bwMode="auto">
            <a:xfrm>
              <a:off x="3532" y="2397"/>
              <a:ext cx="251" cy="285"/>
            </a:xfrm>
            <a:prstGeom prst="rect">
              <a:avLst/>
            </a:prstGeom>
            <a:noFill/>
            <a:ln w="9525">
              <a:noFill/>
              <a:miter lim="800000"/>
              <a:headEnd/>
              <a:tailEnd/>
            </a:ln>
          </p:spPr>
          <p:txBody>
            <a:bodyPr wrap="none">
              <a:spAutoFit/>
            </a:bodyPr>
            <a:lstStyle/>
            <a:p>
              <a:r>
                <a:rPr lang="en-US" sz="2000" b="0">
                  <a:solidFill>
                    <a:srgbClr val="FF3300"/>
                  </a:solidFill>
                  <a:latin typeface="Times New Roman" pitchFamily="18" charset="0"/>
                </a:rPr>
                <a:t>A</a:t>
              </a:r>
              <a:endParaRPr lang="en-US" b="0">
                <a:latin typeface="Times New Roman" pitchFamily="18" charset="0"/>
              </a:endParaRPr>
            </a:p>
          </p:txBody>
        </p:sp>
        <p:sp>
          <p:nvSpPr>
            <p:cNvPr id="18" name="Text Box 40"/>
            <p:cNvSpPr txBox="1">
              <a:spLocks noChangeArrowheads="1"/>
            </p:cNvSpPr>
            <p:nvPr/>
          </p:nvSpPr>
          <p:spPr bwMode="auto">
            <a:xfrm>
              <a:off x="3538" y="2658"/>
              <a:ext cx="241" cy="285"/>
            </a:xfrm>
            <a:prstGeom prst="rect">
              <a:avLst/>
            </a:prstGeom>
            <a:noFill/>
            <a:ln w="9525">
              <a:noFill/>
              <a:miter lim="800000"/>
              <a:headEnd/>
              <a:tailEnd/>
            </a:ln>
          </p:spPr>
          <p:txBody>
            <a:bodyPr wrap="none">
              <a:spAutoFit/>
            </a:bodyPr>
            <a:lstStyle/>
            <a:p>
              <a:r>
                <a:rPr lang="en-US" sz="2000" b="0">
                  <a:solidFill>
                    <a:srgbClr val="FF3300"/>
                  </a:solidFill>
                  <a:latin typeface="Times New Roman" pitchFamily="18" charset="0"/>
                </a:rPr>
                <a:t>B</a:t>
              </a:r>
              <a:endParaRPr lang="en-US" b="0">
                <a:latin typeface="Times New Roman" pitchFamily="18" charset="0"/>
              </a:endParaRPr>
            </a:p>
          </p:txBody>
        </p:sp>
        <p:sp>
          <p:nvSpPr>
            <p:cNvPr id="19" name="Text Box 41"/>
            <p:cNvSpPr txBox="1">
              <a:spLocks noChangeArrowheads="1"/>
            </p:cNvSpPr>
            <p:nvPr/>
          </p:nvSpPr>
          <p:spPr bwMode="auto">
            <a:xfrm>
              <a:off x="3569" y="3290"/>
              <a:ext cx="251" cy="285"/>
            </a:xfrm>
            <a:prstGeom prst="rect">
              <a:avLst/>
            </a:prstGeom>
            <a:noFill/>
            <a:ln w="9525">
              <a:noFill/>
              <a:miter lim="800000"/>
              <a:headEnd/>
              <a:tailEnd/>
            </a:ln>
          </p:spPr>
          <p:txBody>
            <a:bodyPr wrap="none">
              <a:spAutoFit/>
            </a:bodyPr>
            <a:lstStyle/>
            <a:p>
              <a:r>
                <a:rPr lang="en-US" sz="2000" b="0">
                  <a:solidFill>
                    <a:srgbClr val="FF3300"/>
                  </a:solidFill>
                  <a:latin typeface="Times New Roman" pitchFamily="18" charset="0"/>
                </a:rPr>
                <a:t>A</a:t>
              </a:r>
              <a:endParaRPr lang="en-US" b="0">
                <a:latin typeface="Times New Roman" pitchFamily="18" charset="0"/>
              </a:endParaRPr>
            </a:p>
          </p:txBody>
        </p:sp>
        <p:sp>
          <p:nvSpPr>
            <p:cNvPr id="20" name="Text Box 42"/>
            <p:cNvSpPr txBox="1">
              <a:spLocks noChangeArrowheads="1"/>
            </p:cNvSpPr>
            <p:nvPr/>
          </p:nvSpPr>
          <p:spPr bwMode="auto">
            <a:xfrm>
              <a:off x="3575" y="3551"/>
              <a:ext cx="240" cy="285"/>
            </a:xfrm>
            <a:prstGeom prst="rect">
              <a:avLst/>
            </a:prstGeom>
            <a:noFill/>
            <a:ln w="9525">
              <a:noFill/>
              <a:miter lim="800000"/>
              <a:headEnd/>
              <a:tailEnd/>
            </a:ln>
          </p:spPr>
          <p:txBody>
            <a:bodyPr wrap="none">
              <a:spAutoFit/>
            </a:bodyPr>
            <a:lstStyle/>
            <a:p>
              <a:r>
                <a:rPr lang="en-US" sz="2000" b="0">
                  <a:solidFill>
                    <a:srgbClr val="FF3300"/>
                  </a:solidFill>
                  <a:latin typeface="Times New Roman" pitchFamily="18" charset="0"/>
                </a:rPr>
                <a:t>B</a:t>
              </a:r>
              <a:endParaRPr lang="en-US" b="0">
                <a:latin typeface="Times New Roman" pitchFamily="18" charset="0"/>
              </a:endParaRPr>
            </a:p>
          </p:txBody>
        </p:sp>
        <p:sp>
          <p:nvSpPr>
            <p:cNvPr id="21" name="Text Box 43"/>
            <p:cNvSpPr txBox="1">
              <a:spLocks noChangeArrowheads="1"/>
            </p:cNvSpPr>
            <p:nvPr/>
          </p:nvSpPr>
          <p:spPr bwMode="auto">
            <a:xfrm>
              <a:off x="4372" y="2510"/>
              <a:ext cx="251" cy="285"/>
            </a:xfrm>
            <a:prstGeom prst="rect">
              <a:avLst/>
            </a:prstGeom>
            <a:noFill/>
            <a:ln w="9525">
              <a:noFill/>
              <a:miter lim="800000"/>
              <a:headEnd/>
              <a:tailEnd/>
            </a:ln>
          </p:spPr>
          <p:txBody>
            <a:bodyPr wrap="none">
              <a:spAutoFit/>
            </a:bodyPr>
            <a:lstStyle/>
            <a:p>
              <a:r>
                <a:rPr lang="en-US" sz="2000" b="0">
                  <a:solidFill>
                    <a:srgbClr val="FF3300"/>
                  </a:solidFill>
                  <a:latin typeface="Times New Roman" pitchFamily="18" charset="0"/>
                </a:rPr>
                <a:t>Y</a:t>
              </a:r>
              <a:endParaRPr lang="en-US" b="0">
                <a:latin typeface="Times New Roman" pitchFamily="18" charset="0"/>
              </a:endParaRPr>
            </a:p>
          </p:txBody>
        </p:sp>
        <p:sp>
          <p:nvSpPr>
            <p:cNvPr id="22" name="Text Box 44"/>
            <p:cNvSpPr txBox="1">
              <a:spLocks noChangeArrowheads="1"/>
            </p:cNvSpPr>
            <p:nvPr/>
          </p:nvSpPr>
          <p:spPr bwMode="auto">
            <a:xfrm>
              <a:off x="4357" y="3413"/>
              <a:ext cx="250" cy="285"/>
            </a:xfrm>
            <a:prstGeom prst="rect">
              <a:avLst/>
            </a:prstGeom>
            <a:noFill/>
            <a:ln w="9525">
              <a:noFill/>
              <a:miter lim="800000"/>
              <a:headEnd/>
              <a:tailEnd/>
            </a:ln>
          </p:spPr>
          <p:txBody>
            <a:bodyPr wrap="none">
              <a:spAutoFit/>
            </a:bodyPr>
            <a:lstStyle/>
            <a:p>
              <a:r>
                <a:rPr lang="en-US" sz="2000" b="0">
                  <a:solidFill>
                    <a:srgbClr val="FF3300"/>
                  </a:solidFill>
                  <a:latin typeface="Times New Roman" pitchFamily="18" charset="0"/>
                </a:rPr>
                <a:t>Y</a:t>
              </a:r>
              <a:endParaRPr lang="en-US" b="0">
                <a:latin typeface="Times New Roman" pitchFamily="18" charset="0"/>
              </a:endParaRPr>
            </a:p>
          </p:txBody>
        </p:sp>
        <p:sp>
          <p:nvSpPr>
            <p:cNvPr id="23" name="Text Box 45"/>
            <p:cNvSpPr txBox="1">
              <a:spLocks noChangeArrowheads="1"/>
            </p:cNvSpPr>
            <p:nvPr/>
          </p:nvSpPr>
          <p:spPr bwMode="auto">
            <a:xfrm>
              <a:off x="5209" y="2547"/>
              <a:ext cx="241" cy="329"/>
            </a:xfrm>
            <a:prstGeom prst="rect">
              <a:avLst/>
            </a:prstGeom>
            <a:noFill/>
            <a:ln w="9525">
              <a:noFill/>
              <a:miter lim="800000"/>
              <a:headEnd/>
              <a:tailEnd/>
            </a:ln>
          </p:spPr>
          <p:txBody>
            <a:bodyPr wrap="none">
              <a:spAutoFit/>
            </a:bodyPr>
            <a:lstStyle/>
            <a:p>
              <a:r>
                <a:rPr lang="en-US" b="0">
                  <a:solidFill>
                    <a:srgbClr val="FF3300"/>
                  </a:solidFill>
                  <a:latin typeface="Times New Roman" pitchFamily="18" charset="0"/>
                </a:rPr>
                <a:t>S</a:t>
              </a:r>
              <a:endParaRPr lang="en-US" b="0">
                <a:latin typeface="Times New Roman" pitchFamily="18" charset="0"/>
              </a:endParaRPr>
            </a:p>
          </p:txBody>
        </p:sp>
        <p:sp>
          <p:nvSpPr>
            <p:cNvPr id="24" name="Text Box 46"/>
            <p:cNvSpPr txBox="1">
              <a:spLocks noChangeArrowheads="1"/>
            </p:cNvSpPr>
            <p:nvPr/>
          </p:nvSpPr>
          <p:spPr bwMode="auto">
            <a:xfrm>
              <a:off x="5210" y="3449"/>
              <a:ext cx="263" cy="328"/>
            </a:xfrm>
            <a:prstGeom prst="rect">
              <a:avLst/>
            </a:prstGeom>
            <a:noFill/>
            <a:ln w="9525">
              <a:noFill/>
              <a:miter lim="800000"/>
              <a:headEnd/>
              <a:tailEnd/>
            </a:ln>
          </p:spPr>
          <p:txBody>
            <a:bodyPr wrap="none">
              <a:spAutoFit/>
            </a:bodyPr>
            <a:lstStyle/>
            <a:p>
              <a:r>
                <a:rPr lang="en-US" b="0">
                  <a:solidFill>
                    <a:srgbClr val="FF3300"/>
                  </a:solidFill>
                  <a:latin typeface="Times New Roman" pitchFamily="18" charset="0"/>
                </a:rPr>
                <a:t>C</a:t>
              </a:r>
              <a:endParaRPr lang="en-US" b="0">
                <a:latin typeface="Times New Roman" pitchFamily="18" charset="0"/>
              </a:endParaRPr>
            </a:p>
          </p:txBody>
        </p:sp>
        <p:sp>
          <p:nvSpPr>
            <p:cNvPr id="25" name="Text Box 47"/>
            <p:cNvSpPr txBox="1">
              <a:spLocks noChangeArrowheads="1"/>
            </p:cNvSpPr>
            <p:nvPr/>
          </p:nvSpPr>
          <p:spPr bwMode="auto">
            <a:xfrm>
              <a:off x="3870" y="2623"/>
              <a:ext cx="616" cy="241"/>
            </a:xfrm>
            <a:prstGeom prst="rect">
              <a:avLst/>
            </a:prstGeom>
            <a:noFill/>
            <a:ln w="9525">
              <a:noFill/>
              <a:miter lim="800000"/>
              <a:headEnd/>
              <a:tailEnd/>
            </a:ln>
          </p:spPr>
          <p:txBody>
            <a:bodyPr>
              <a:spAutoFit/>
            </a:bodyPr>
            <a:lstStyle/>
            <a:p>
              <a:pPr>
                <a:spcBef>
                  <a:spcPct val="50000"/>
                </a:spcBef>
              </a:pPr>
              <a:r>
                <a:rPr lang="en-US" sz="1600">
                  <a:solidFill>
                    <a:schemeClr val="accent2"/>
                  </a:solidFill>
                  <a:latin typeface="Times New Roman" pitchFamily="18" charset="0"/>
                </a:rPr>
                <a:t>XOR 2</a:t>
              </a:r>
              <a:endParaRPr lang="en-US">
                <a:latin typeface="Times New Roman" pitchFamily="18" charset="0"/>
              </a:endParaRPr>
            </a:p>
          </p:txBody>
        </p:sp>
        <p:sp>
          <p:nvSpPr>
            <p:cNvPr id="26" name="Text Box 48"/>
            <p:cNvSpPr txBox="1">
              <a:spLocks noChangeArrowheads="1"/>
            </p:cNvSpPr>
            <p:nvPr/>
          </p:nvSpPr>
          <p:spPr bwMode="auto">
            <a:xfrm>
              <a:off x="3787" y="3520"/>
              <a:ext cx="616" cy="242"/>
            </a:xfrm>
            <a:prstGeom prst="rect">
              <a:avLst/>
            </a:prstGeom>
            <a:noFill/>
            <a:ln w="9525">
              <a:noFill/>
              <a:miter lim="800000"/>
              <a:headEnd/>
              <a:tailEnd/>
            </a:ln>
          </p:spPr>
          <p:txBody>
            <a:bodyPr>
              <a:spAutoFit/>
            </a:bodyPr>
            <a:lstStyle/>
            <a:p>
              <a:pPr>
                <a:spcBef>
                  <a:spcPct val="50000"/>
                </a:spcBef>
              </a:pPr>
              <a:r>
                <a:rPr lang="en-US" sz="1600">
                  <a:solidFill>
                    <a:schemeClr val="accent2"/>
                  </a:solidFill>
                  <a:latin typeface="Times New Roman" pitchFamily="18" charset="0"/>
                </a:rPr>
                <a:t>AND 2</a:t>
              </a:r>
              <a:endParaRPr lang="en-US">
                <a:latin typeface="Times New Roman" pitchFamily="18" charset="0"/>
              </a:endParaRPr>
            </a:p>
          </p:txBody>
        </p:sp>
      </p:grpSp>
      <p:pic>
        <p:nvPicPr>
          <p:cNvPr id="33793" name="Picture 1"/>
          <p:cNvPicPr>
            <a:picLocks noChangeAspect="1" noChangeArrowheads="1"/>
          </p:cNvPicPr>
          <p:nvPr/>
        </p:nvPicPr>
        <p:blipFill>
          <a:blip r:embed="rId3"/>
          <a:srcRect/>
          <a:stretch>
            <a:fillRect/>
          </a:stretch>
        </p:blipFill>
        <p:spPr bwMode="auto">
          <a:xfrm>
            <a:off x="533400" y="990600"/>
            <a:ext cx="2809875" cy="1676400"/>
          </a:xfrm>
          <a:prstGeom prst="rect">
            <a:avLst/>
          </a:prstGeom>
          <a:noFill/>
          <a:ln w="9525">
            <a:noFill/>
            <a:miter lim="800000"/>
            <a:headEnd/>
            <a:tailEnd/>
          </a:ln>
          <a:effectLst/>
        </p:spPr>
      </p:pic>
      <p:pic>
        <p:nvPicPr>
          <p:cNvPr id="48" name="Picture 1"/>
          <p:cNvPicPr>
            <a:picLocks noChangeAspect="1" noChangeArrowheads="1"/>
          </p:cNvPicPr>
          <p:nvPr/>
        </p:nvPicPr>
        <p:blipFill>
          <a:blip r:embed="rId4"/>
          <a:srcRect/>
          <a:stretch>
            <a:fillRect/>
          </a:stretch>
        </p:blipFill>
        <p:spPr bwMode="auto">
          <a:xfrm>
            <a:off x="381000" y="3200400"/>
            <a:ext cx="4038600" cy="332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00FF"/>
                </a:solidFill>
                <a:latin typeface="Times New Roman" pitchFamily="18" charset="0"/>
              </a:rPr>
              <a:t>REPRESENTING BINARY INTEGERS</a:t>
            </a:r>
            <a:br>
              <a:rPr lang="en-US" sz="2800" dirty="0" smtClean="0">
                <a:solidFill>
                  <a:srgbClr val="0000FF"/>
                </a:solidFill>
                <a:latin typeface="Times New Roman" pitchFamily="18" charset="0"/>
              </a:rPr>
            </a:br>
            <a:endParaRPr lang="en-US" dirty="0"/>
          </a:p>
        </p:txBody>
      </p:sp>
      <p:sp>
        <p:nvSpPr>
          <p:cNvPr id="3" name="Content Placeholder 2"/>
          <p:cNvSpPr>
            <a:spLocks noGrp="1"/>
          </p:cNvSpPr>
          <p:nvPr>
            <p:ph sz="quarter" idx="1"/>
          </p:nvPr>
        </p:nvSpPr>
        <p:spPr/>
        <p:txBody>
          <a:bodyPr>
            <a:normAutofit fontScale="92500" lnSpcReduction="20000"/>
          </a:bodyPr>
          <a:lstStyle/>
          <a:p>
            <a:pPr algn="just">
              <a:buFont typeface="Wingdings" pitchFamily="2" charset="2"/>
              <a:buChar char="Ø"/>
            </a:pPr>
            <a:r>
              <a:rPr lang="en-US" sz="2400" dirty="0" smtClean="0">
                <a:latin typeface="Times New Roman" pitchFamily="18" charset="0"/>
              </a:rPr>
              <a:t>A computer has to process both positive and negative numbers called </a:t>
            </a:r>
            <a:r>
              <a:rPr lang="en-US" sz="2400" i="1" dirty="0" smtClean="0">
                <a:latin typeface="Times New Roman" pitchFamily="18" charset="0"/>
              </a:rPr>
              <a:t>signed integers and/or simply signed numbers</a:t>
            </a:r>
            <a:r>
              <a:rPr lang="en-US" sz="2400" dirty="0" smtClean="0">
                <a:latin typeface="Times New Roman" pitchFamily="18" charset="0"/>
              </a:rPr>
              <a:t> </a:t>
            </a:r>
          </a:p>
          <a:p>
            <a:pPr algn="just">
              <a:buFont typeface="Wingdings" pitchFamily="2" charset="2"/>
              <a:buChar char="Ø"/>
            </a:pPr>
            <a:r>
              <a:rPr lang="en-US" sz="2400" dirty="0" smtClean="0">
                <a:latin typeface="Times New Roman" pitchFamily="18" charset="0"/>
              </a:rPr>
              <a:t> Binary integer number can be represented using one of the following schemes:</a:t>
            </a:r>
          </a:p>
          <a:p>
            <a:pPr lvl="4">
              <a:buFontTx/>
              <a:buChar char="•"/>
            </a:pPr>
            <a:r>
              <a:rPr lang="en-US" sz="2400" dirty="0" smtClean="0">
                <a:latin typeface="Times New Roman" pitchFamily="18" charset="0"/>
              </a:rPr>
              <a:t>     Signed – Magnitude representation</a:t>
            </a:r>
          </a:p>
          <a:p>
            <a:pPr lvl="4">
              <a:buFontTx/>
              <a:buChar char="•"/>
            </a:pPr>
            <a:r>
              <a:rPr lang="en-US" sz="2400" dirty="0" smtClean="0">
                <a:latin typeface="Times New Roman" pitchFamily="18" charset="0"/>
              </a:rPr>
              <a:t>     Signed – 1’s complement representation</a:t>
            </a:r>
          </a:p>
          <a:p>
            <a:pPr lvl="4">
              <a:buFontTx/>
              <a:buChar char="•"/>
            </a:pPr>
            <a:r>
              <a:rPr lang="en-US" sz="2400" dirty="0" smtClean="0">
                <a:latin typeface="Times New Roman" pitchFamily="18" charset="0"/>
              </a:rPr>
              <a:t>     Signed – 2’s complement representation</a:t>
            </a:r>
          </a:p>
          <a:p>
            <a:pPr>
              <a:buFont typeface="Wingdings" pitchFamily="2" charset="2"/>
              <a:buChar char="Ø"/>
            </a:pPr>
            <a:r>
              <a:rPr lang="en-US" sz="2400" dirty="0" smtClean="0">
                <a:latin typeface="Times New Roman" pitchFamily="18" charset="0"/>
              </a:rPr>
              <a:t> For instance consider  </a:t>
            </a:r>
            <a:r>
              <a:rPr lang="en-US" sz="2400" dirty="0" smtClean="0">
                <a:solidFill>
                  <a:srgbClr val="FF3300"/>
                </a:solidFill>
                <a:latin typeface="Times New Roman" pitchFamily="18" charset="0"/>
              </a:rPr>
              <a:t>-13</a:t>
            </a:r>
          </a:p>
          <a:p>
            <a:r>
              <a:rPr lang="en-US" sz="2400" dirty="0" smtClean="0">
                <a:latin typeface="Times New Roman" pitchFamily="18" charset="0"/>
              </a:rPr>
              <a:t>Now  </a:t>
            </a:r>
            <a:r>
              <a:rPr lang="en-US" sz="2400" dirty="0" smtClean="0">
                <a:solidFill>
                  <a:srgbClr val="FF3300"/>
                </a:solidFill>
                <a:latin typeface="Times New Roman" pitchFamily="18" charset="0"/>
              </a:rPr>
              <a:t>-13</a:t>
            </a:r>
            <a:r>
              <a:rPr lang="en-US" sz="2400" dirty="0" smtClean="0">
                <a:latin typeface="Times New Roman" pitchFamily="18" charset="0"/>
              </a:rPr>
              <a:t> in binary as recorded in an 8-bit register look like:</a:t>
            </a:r>
          </a:p>
          <a:p>
            <a:r>
              <a:rPr lang="en-US" sz="2400" dirty="0" smtClean="0">
                <a:latin typeface="Times New Roman" pitchFamily="18" charset="0"/>
              </a:rPr>
              <a:t>          </a:t>
            </a:r>
            <a:r>
              <a:rPr lang="en-US" sz="2400" dirty="0" smtClean="0">
                <a:solidFill>
                  <a:srgbClr val="FF3300"/>
                </a:solidFill>
                <a:latin typeface="Times New Roman" pitchFamily="18" charset="0"/>
              </a:rPr>
              <a:t>1  0001101</a:t>
            </a:r>
            <a:r>
              <a:rPr lang="en-US" sz="2400" dirty="0" smtClean="0">
                <a:latin typeface="Times New Roman" pitchFamily="18" charset="0"/>
              </a:rPr>
              <a:t>        </a:t>
            </a:r>
            <a:r>
              <a:rPr lang="en-US" dirty="0" smtClean="0">
                <a:latin typeface="Times New Roman" pitchFamily="18" charset="0"/>
                <a:sym typeface="Wingdings" pitchFamily="2" charset="2"/>
              </a:rPr>
              <a:t></a:t>
            </a:r>
            <a:r>
              <a:rPr lang="en-US" sz="2400" dirty="0" smtClean="0">
                <a:latin typeface="Times New Roman" pitchFamily="18" charset="0"/>
              </a:rPr>
              <a:t> signed – magnitude form</a:t>
            </a:r>
          </a:p>
          <a:p>
            <a:r>
              <a:rPr lang="en-US" sz="2400" dirty="0" smtClean="0">
                <a:latin typeface="Times New Roman" pitchFamily="18" charset="0"/>
              </a:rPr>
              <a:t>          </a:t>
            </a:r>
            <a:r>
              <a:rPr lang="en-US" sz="2400" dirty="0" smtClean="0">
                <a:solidFill>
                  <a:srgbClr val="FF3300"/>
                </a:solidFill>
                <a:latin typeface="Times New Roman" pitchFamily="18" charset="0"/>
              </a:rPr>
              <a:t>1  1110010</a:t>
            </a:r>
            <a:r>
              <a:rPr lang="en-US" sz="2400" dirty="0" smtClean="0">
                <a:latin typeface="Times New Roman" pitchFamily="18" charset="0"/>
              </a:rPr>
              <a:t>        </a:t>
            </a:r>
            <a:r>
              <a:rPr lang="en-US" dirty="0" smtClean="0">
                <a:latin typeface="Times New Roman" pitchFamily="18" charset="0"/>
                <a:sym typeface="Wingdings" pitchFamily="2" charset="2"/>
              </a:rPr>
              <a:t></a:t>
            </a:r>
            <a:r>
              <a:rPr lang="en-US" sz="2400" dirty="0" smtClean="0">
                <a:latin typeface="Times New Roman" pitchFamily="18" charset="0"/>
              </a:rPr>
              <a:t> signed – 1’s complement form</a:t>
            </a:r>
          </a:p>
          <a:p>
            <a:r>
              <a:rPr lang="en-US" dirty="0" smtClean="0">
                <a:latin typeface="Times New Roman" pitchFamily="18" charset="0"/>
                <a:sym typeface="Wingdings" pitchFamily="2" charset="2"/>
              </a:rPr>
              <a:t>	</a:t>
            </a:r>
            <a:r>
              <a:rPr lang="en-US" sz="2400" dirty="0" smtClean="0">
                <a:solidFill>
                  <a:srgbClr val="FF3300"/>
                </a:solidFill>
                <a:latin typeface="Times New Roman" pitchFamily="18" charset="0"/>
              </a:rPr>
              <a:t>1  1110011</a:t>
            </a:r>
            <a:r>
              <a:rPr lang="en-US" dirty="0" smtClean="0">
                <a:latin typeface="Times New Roman" pitchFamily="18" charset="0"/>
                <a:sym typeface="Wingdings" pitchFamily="2" charset="2"/>
              </a:rPr>
              <a:t>      </a:t>
            </a:r>
            <a:r>
              <a:rPr lang="en-US" sz="2400" dirty="0" smtClean="0">
                <a:latin typeface="Times New Roman" pitchFamily="18" charset="0"/>
              </a:rPr>
              <a:t> signed – 2’s complement form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Full Adder</a:t>
            </a:r>
            <a:endParaRPr lang="en-US" dirty="0"/>
          </a:p>
        </p:txBody>
      </p:sp>
      <p:sp>
        <p:nvSpPr>
          <p:cNvPr id="3" name="Content Placeholder 2"/>
          <p:cNvSpPr>
            <a:spLocks noGrp="1"/>
          </p:cNvSpPr>
          <p:nvPr>
            <p:ph sz="quarter" idx="1"/>
          </p:nvPr>
        </p:nvSpPr>
        <p:spPr>
          <a:xfrm>
            <a:off x="457200" y="838200"/>
            <a:ext cx="8229600" cy="5287963"/>
          </a:xfrm>
        </p:spPr>
        <p:txBody>
          <a:bodyPr/>
          <a:lstStyle/>
          <a:p>
            <a:r>
              <a:rPr lang="en-US" b="0" dirty="0">
                <a:effectLst/>
                <a:latin typeface="Times New Roman" pitchFamily="18" charset="0"/>
                <a:cs typeface="Times New Roman" pitchFamily="18" charset="0"/>
              </a:rPr>
              <a:t>Full adder is developed to overcome the drawback of Half Adder circuit. It can add two one-bit numbers A and B, and carry c. The full adder is a three input and two output combinational circuit.</a:t>
            </a:r>
          </a:p>
          <a:p>
            <a:endParaRPr lang="en-US" dirty="0"/>
          </a:p>
        </p:txBody>
      </p:sp>
      <p:pic>
        <p:nvPicPr>
          <p:cNvPr id="4" name="Picture 3" descr="Block Diagram of Full Adder"/>
          <p:cNvPicPr/>
          <p:nvPr/>
        </p:nvPicPr>
        <p:blipFill>
          <a:blip r:embed="rId2"/>
          <a:srcRect/>
          <a:stretch>
            <a:fillRect/>
          </a:stretch>
        </p:blipFill>
        <p:spPr bwMode="auto">
          <a:xfrm>
            <a:off x="1676400" y="3962400"/>
            <a:ext cx="5798249"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Full Adder</a:t>
            </a:r>
            <a:endParaRPr lang="en-US" dirty="0"/>
          </a:p>
        </p:txBody>
      </p:sp>
      <p:pic>
        <p:nvPicPr>
          <p:cNvPr id="4" name="Content Placeholder 3" descr="Full Adder Truth Table"/>
          <p:cNvPicPr>
            <a:picLocks noGrp="1"/>
          </p:cNvPicPr>
          <p:nvPr>
            <p:ph sz="quarter" idx="1"/>
          </p:nvPr>
        </p:nvPicPr>
        <p:blipFill>
          <a:blip r:embed="rId2"/>
          <a:srcRect/>
          <a:stretch>
            <a:fillRect/>
          </a:stretch>
        </p:blipFill>
        <p:spPr bwMode="auto">
          <a:xfrm>
            <a:off x="228600" y="762000"/>
            <a:ext cx="3352800" cy="3733800"/>
          </a:xfrm>
          <a:prstGeom prst="rect">
            <a:avLst/>
          </a:prstGeom>
          <a:noFill/>
          <a:ln w="9525">
            <a:noFill/>
            <a:miter lim="800000"/>
            <a:headEnd/>
            <a:tailEnd/>
          </a:ln>
        </p:spPr>
      </p:pic>
      <p:pic>
        <p:nvPicPr>
          <p:cNvPr id="31745" name="Picture 1"/>
          <p:cNvPicPr>
            <a:picLocks noChangeAspect="1" noChangeArrowheads="1"/>
          </p:cNvPicPr>
          <p:nvPr/>
        </p:nvPicPr>
        <p:blipFill>
          <a:blip r:embed="rId3"/>
          <a:srcRect/>
          <a:stretch>
            <a:fillRect/>
          </a:stretch>
        </p:blipFill>
        <p:spPr bwMode="auto">
          <a:xfrm>
            <a:off x="4343400" y="1219200"/>
            <a:ext cx="4429125" cy="19718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FULL ADDER: CIRCUIT DIAGRAM</a:t>
            </a:r>
            <a:endParaRPr lang="en-US" dirty="0"/>
          </a:p>
        </p:txBody>
      </p:sp>
      <p:pic>
        <p:nvPicPr>
          <p:cNvPr id="26625" name="Picture 1"/>
          <p:cNvPicPr>
            <a:picLocks noGrp="1" noChangeAspect="1" noChangeArrowheads="1"/>
          </p:cNvPicPr>
          <p:nvPr>
            <p:ph sz="quarter" idx="1"/>
          </p:nvPr>
        </p:nvPicPr>
        <p:blipFill>
          <a:blip r:embed="rId2"/>
          <a:srcRect/>
          <a:stretch>
            <a:fillRect/>
          </a:stretch>
        </p:blipFill>
        <p:spPr bwMode="auto">
          <a:xfrm>
            <a:off x="1143000" y="1752600"/>
            <a:ext cx="6248399" cy="320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Half </a:t>
            </a:r>
            <a:r>
              <a:rPr lang="en-US" b="1" dirty="0" err="1" smtClean="0"/>
              <a:t>Subtractors</a:t>
            </a:r>
            <a:r>
              <a:rPr lang="en-US" dirty="0" smtClean="0"/>
              <a:t/>
            </a:r>
            <a:br>
              <a:rPr lang="en-US" dirty="0" smtClean="0"/>
            </a:br>
            <a:endParaRPr lang="en-US" dirty="0"/>
          </a:p>
        </p:txBody>
      </p:sp>
      <p:sp>
        <p:nvSpPr>
          <p:cNvPr id="3" name="Content Placeholder 2"/>
          <p:cNvSpPr>
            <a:spLocks noGrp="1"/>
          </p:cNvSpPr>
          <p:nvPr>
            <p:ph sz="quarter" idx="1"/>
          </p:nvPr>
        </p:nvSpPr>
        <p:spPr>
          <a:xfrm>
            <a:off x="457200" y="990600"/>
            <a:ext cx="7467600" cy="5483352"/>
          </a:xfrm>
        </p:spPr>
        <p:txBody>
          <a:bodyPr>
            <a:normAutofit/>
          </a:bodyPr>
          <a:lstStyle/>
          <a:p>
            <a:r>
              <a:rPr lang="en-US" b="0" dirty="0" smtClean="0">
                <a:effectLst/>
                <a:latin typeface="Times New Roman" pitchFamily="18" charset="0"/>
                <a:cs typeface="Times New Roman" pitchFamily="18" charset="0"/>
              </a:rPr>
              <a:t>Half </a:t>
            </a:r>
            <a:r>
              <a:rPr lang="en-US" b="0" dirty="0" err="1">
                <a:effectLst/>
                <a:latin typeface="Times New Roman" pitchFamily="18" charset="0"/>
                <a:cs typeface="Times New Roman" pitchFamily="18" charset="0"/>
              </a:rPr>
              <a:t>subtractor</a:t>
            </a:r>
            <a:r>
              <a:rPr lang="en-US" b="0" dirty="0">
                <a:effectLst/>
                <a:latin typeface="Times New Roman" pitchFamily="18" charset="0"/>
                <a:cs typeface="Times New Roman" pitchFamily="18" charset="0"/>
              </a:rPr>
              <a:t> is a combination circuit with two inputs and two outputs (difference and borrow). It produces the difference between the two binary bits at the input and also produces a output (Borrow) to indicate if a 1 has been borrowed. In the subtraction (A-B), A is called as Minuend bit and B is called as Subtrahend bit.</a:t>
            </a:r>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solidFill>
                  <a:srgbClr val="FF0000"/>
                </a:solidFill>
              </a:rPr>
              <a:t>Truth table and circuit diagram</a:t>
            </a:r>
            <a:endParaRPr lang="en-US" dirty="0">
              <a:solidFill>
                <a:srgbClr val="FF0000"/>
              </a:solidFill>
            </a:endParaRPr>
          </a:p>
        </p:txBody>
      </p:sp>
      <p:pic>
        <p:nvPicPr>
          <p:cNvPr id="29697" name="Picture 1"/>
          <p:cNvPicPr>
            <a:picLocks noChangeAspect="1" noChangeArrowheads="1"/>
          </p:cNvPicPr>
          <p:nvPr/>
        </p:nvPicPr>
        <p:blipFill>
          <a:blip r:embed="rId2"/>
          <a:srcRect/>
          <a:stretch>
            <a:fillRect/>
          </a:stretch>
        </p:blipFill>
        <p:spPr bwMode="auto">
          <a:xfrm>
            <a:off x="4495800" y="1143000"/>
            <a:ext cx="3124200" cy="1905000"/>
          </a:xfrm>
          <a:prstGeom prst="rect">
            <a:avLst/>
          </a:prstGeom>
          <a:noFill/>
          <a:ln w="9525">
            <a:noFill/>
            <a:miter lim="800000"/>
            <a:headEnd/>
            <a:tailEnd/>
          </a:ln>
          <a:effectLst/>
        </p:spPr>
      </p:pic>
      <p:sp>
        <p:nvSpPr>
          <p:cNvPr id="6" name="Rectangle 5"/>
          <p:cNvSpPr/>
          <p:nvPr/>
        </p:nvSpPr>
        <p:spPr>
          <a:xfrm>
            <a:off x="457200" y="4267200"/>
            <a:ext cx="7620000" cy="923330"/>
          </a:xfrm>
          <a:prstGeom prst="rect">
            <a:avLst/>
          </a:prstGeom>
        </p:spPr>
        <p:txBody>
          <a:bodyPr wrap="square">
            <a:spAutoFit/>
          </a:bodyPr>
          <a:lstStyle/>
          <a:p>
            <a:pPr fontAlgn="base"/>
            <a:r>
              <a:rPr lang="en-US" dirty="0" smtClean="0"/>
              <a:t>From the truth table, Boolean Expression can be derived as:</a:t>
            </a:r>
          </a:p>
          <a:p>
            <a:pPr fontAlgn="base"/>
            <a:r>
              <a:rPr lang="en-US" b="1" dirty="0" smtClean="0"/>
              <a:t>D = A’B + AB’ = </a:t>
            </a:r>
            <a:r>
              <a:rPr lang="en-US" dirty="0" smtClean="0"/>
              <a:t> </a:t>
            </a:r>
            <a:r>
              <a:rPr lang="en-US" b="1" dirty="0" smtClean="0"/>
              <a:t>A </a:t>
            </a:r>
            <a:r>
              <a:rPr lang="en-US" dirty="0" smtClean="0"/>
              <a:t>⊕ </a:t>
            </a:r>
            <a:r>
              <a:rPr lang="en-US" b="1" dirty="0" smtClean="0"/>
              <a:t>B</a:t>
            </a:r>
            <a:endParaRPr lang="en-US" dirty="0" smtClean="0"/>
          </a:p>
          <a:p>
            <a:pPr fontAlgn="base"/>
            <a:r>
              <a:rPr lang="en-US" b="1" dirty="0" smtClean="0"/>
              <a:t>B</a:t>
            </a:r>
            <a:r>
              <a:rPr lang="en-US" b="1" baseline="-25000" dirty="0" smtClean="0"/>
              <a:t>o</a:t>
            </a:r>
            <a:r>
              <a:rPr lang="en-US" dirty="0" smtClean="0"/>
              <a:t> = </a:t>
            </a:r>
            <a:r>
              <a:rPr lang="en-US" b="1" dirty="0" smtClean="0"/>
              <a:t>A’B</a:t>
            </a:r>
            <a:endParaRPr lang="en-US" dirty="0"/>
          </a:p>
        </p:txBody>
      </p:sp>
      <p:pic>
        <p:nvPicPr>
          <p:cNvPr id="28673" name="Picture 1"/>
          <p:cNvPicPr>
            <a:picLocks noGrp="1" noChangeAspect="1" noChangeArrowheads="1"/>
          </p:cNvPicPr>
          <p:nvPr>
            <p:ph sz="quarter" idx="1"/>
          </p:nvPr>
        </p:nvPicPr>
        <p:blipFill>
          <a:blip r:embed="rId3"/>
          <a:srcRect/>
          <a:stretch>
            <a:fillRect/>
          </a:stretch>
        </p:blipFill>
        <p:spPr bwMode="auto">
          <a:xfrm>
            <a:off x="304801" y="1295400"/>
            <a:ext cx="4250416" cy="2819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Full </a:t>
            </a:r>
            <a:r>
              <a:rPr lang="en-US" b="1" dirty="0" err="1" smtClean="0"/>
              <a:t>Subtractors</a:t>
            </a:r>
            <a:r>
              <a:rPr lang="en-US" dirty="0" smtClean="0"/>
              <a:t/>
            </a:r>
            <a:br>
              <a:rPr lang="en-US" dirty="0" smtClean="0"/>
            </a:br>
            <a:endParaRPr lang="en-US" dirty="0"/>
          </a:p>
        </p:txBody>
      </p:sp>
      <p:sp>
        <p:nvSpPr>
          <p:cNvPr id="3" name="Content Placeholder 2"/>
          <p:cNvSpPr>
            <a:spLocks noGrp="1"/>
          </p:cNvSpPr>
          <p:nvPr>
            <p:ph sz="quarter" idx="1"/>
          </p:nvPr>
        </p:nvSpPr>
        <p:spPr>
          <a:xfrm>
            <a:off x="457200" y="1066800"/>
            <a:ext cx="7467600" cy="5407152"/>
          </a:xfrm>
        </p:spPr>
        <p:txBody>
          <a:bodyPr>
            <a:normAutofit/>
          </a:bodyPr>
          <a:lstStyle/>
          <a:p>
            <a:r>
              <a:rPr lang="en-US" b="0" dirty="0" smtClean="0">
                <a:effectLst/>
                <a:latin typeface="Times New Roman" pitchFamily="18" charset="0"/>
                <a:cs typeface="Times New Roman" pitchFamily="18" charset="0"/>
              </a:rPr>
              <a:t>The </a:t>
            </a:r>
            <a:r>
              <a:rPr lang="en-US" b="0" dirty="0">
                <a:effectLst/>
                <a:latin typeface="Times New Roman" pitchFamily="18" charset="0"/>
                <a:cs typeface="Times New Roman" pitchFamily="18" charset="0"/>
              </a:rPr>
              <a:t>disadvantage of a half </a:t>
            </a:r>
            <a:r>
              <a:rPr lang="en-US" b="0" dirty="0" err="1">
                <a:effectLst/>
                <a:latin typeface="Times New Roman" pitchFamily="18" charset="0"/>
                <a:cs typeface="Times New Roman" pitchFamily="18" charset="0"/>
              </a:rPr>
              <a:t>subtractor</a:t>
            </a:r>
            <a:r>
              <a:rPr lang="en-US" b="0" dirty="0">
                <a:effectLst/>
                <a:latin typeface="Times New Roman" pitchFamily="18" charset="0"/>
                <a:cs typeface="Times New Roman" pitchFamily="18" charset="0"/>
              </a:rPr>
              <a:t> is overcome by full </a:t>
            </a:r>
            <a:r>
              <a:rPr lang="en-US" b="0" dirty="0" err="1">
                <a:effectLst/>
                <a:latin typeface="Times New Roman" pitchFamily="18" charset="0"/>
                <a:cs typeface="Times New Roman" pitchFamily="18" charset="0"/>
              </a:rPr>
              <a:t>subtractor</a:t>
            </a:r>
            <a:r>
              <a:rPr lang="en-US" b="0" dirty="0">
                <a:effectLst/>
                <a:latin typeface="Times New Roman" pitchFamily="18" charset="0"/>
                <a:cs typeface="Times New Roman" pitchFamily="18" charset="0"/>
              </a:rPr>
              <a:t>. The full </a:t>
            </a:r>
            <a:r>
              <a:rPr lang="en-US" b="0" dirty="0" err="1">
                <a:effectLst/>
                <a:latin typeface="Times New Roman" pitchFamily="18" charset="0"/>
                <a:cs typeface="Times New Roman" pitchFamily="18" charset="0"/>
              </a:rPr>
              <a:t>subtractor</a:t>
            </a:r>
            <a:r>
              <a:rPr lang="en-US" b="0" dirty="0">
                <a:effectLst/>
                <a:latin typeface="Times New Roman" pitchFamily="18" charset="0"/>
                <a:cs typeface="Times New Roman" pitchFamily="18" charset="0"/>
              </a:rPr>
              <a:t> is a combinational circuit with three inputs A,B,C and two output D and C'. A is the minuend, B is subtrahend, C is the borrow produced by the previous stage, D is the difference output and C' is the borrow output.</a:t>
            </a:r>
          </a:p>
          <a:p>
            <a:endParaRPr lang="en-US"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7467600" cy="1143000"/>
          </a:xfrm>
        </p:spPr>
        <p:txBody>
          <a:bodyPr/>
          <a:lstStyle/>
          <a:p>
            <a:r>
              <a:rPr lang="en-US" dirty="0" smtClean="0"/>
              <a:t>TRUTH TABLE</a:t>
            </a:r>
            <a:endParaRPr lang="en-US" dirty="0"/>
          </a:p>
        </p:txBody>
      </p:sp>
      <p:pic>
        <p:nvPicPr>
          <p:cNvPr id="4" name="Content Placeholder 3" descr="Full Substractor Truth Table"/>
          <p:cNvPicPr>
            <a:picLocks noGrp="1"/>
          </p:cNvPicPr>
          <p:nvPr>
            <p:ph sz="quarter" idx="1"/>
          </p:nvPr>
        </p:nvPicPr>
        <p:blipFill>
          <a:blip r:embed="rId2"/>
          <a:stretch>
            <a:fillRect/>
          </a:stretch>
        </p:blipFill>
        <p:spPr bwMode="auto">
          <a:xfrm>
            <a:off x="228600" y="609600"/>
            <a:ext cx="46482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Logic Equation:</a:t>
            </a:r>
          </a:p>
          <a:p>
            <a:pPr lvl="1"/>
            <a:r>
              <a:rPr lang="en-US" dirty="0" smtClean="0"/>
              <a:t>D=A®B®C</a:t>
            </a:r>
          </a:p>
          <a:p>
            <a:pPr lvl="1"/>
            <a:r>
              <a:rPr lang="en-US" dirty="0" smtClean="0"/>
              <a:t>B=A’B+(A®B)’C</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125954" name="Picture 2"/>
          <p:cNvPicPr>
            <a:picLocks noGrp="1" noChangeAspect="1" noChangeArrowheads="1"/>
          </p:cNvPicPr>
          <p:nvPr>
            <p:ph sz="quarter" idx="1"/>
          </p:nvPr>
        </p:nvPicPr>
        <p:blipFill>
          <a:blip r:embed="rId2"/>
          <a:srcRect/>
          <a:stretch>
            <a:fillRect/>
          </a:stretch>
        </p:blipFill>
        <p:spPr bwMode="auto">
          <a:xfrm>
            <a:off x="928687" y="1981200"/>
            <a:ext cx="6919913" cy="317976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Ripple  Carry Adder</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b="0" dirty="0" smtClean="0">
                <a:effectLst/>
                <a:latin typeface="Times New Roman" pitchFamily="18" charset="0"/>
                <a:cs typeface="Times New Roman" pitchFamily="18" charset="0"/>
              </a:rPr>
              <a:t>Typical </a:t>
            </a:r>
            <a:r>
              <a:rPr lang="en-US" b="0" dirty="0">
                <a:effectLst/>
                <a:latin typeface="Times New Roman" pitchFamily="18" charset="0"/>
                <a:cs typeface="Times New Roman" pitchFamily="18" charset="0"/>
              </a:rPr>
              <a:t>Ripple Carry Addition is a Serial Process:</a:t>
            </a:r>
          </a:p>
          <a:p>
            <a:r>
              <a:rPr lang="en-US" b="0" dirty="0">
                <a:effectLst/>
                <a:latin typeface="Times New Roman" pitchFamily="18" charset="0"/>
                <a:cs typeface="Times New Roman" pitchFamily="18" charset="0"/>
              </a:rPr>
              <a:t>• Addition starts by adding LSBs of the </a:t>
            </a:r>
            <a:r>
              <a:rPr lang="en-US" b="0" dirty="0" err="1">
                <a:effectLst/>
                <a:latin typeface="Times New Roman" pitchFamily="18" charset="0"/>
                <a:cs typeface="Times New Roman" pitchFamily="18" charset="0"/>
              </a:rPr>
              <a:t>augend</a:t>
            </a:r>
            <a:r>
              <a:rPr lang="en-US" b="0" dirty="0">
                <a:effectLst/>
                <a:latin typeface="Times New Roman" pitchFamily="18" charset="0"/>
                <a:cs typeface="Times New Roman" pitchFamily="18" charset="0"/>
              </a:rPr>
              <a:t> and addend.</a:t>
            </a:r>
          </a:p>
          <a:p>
            <a:r>
              <a:rPr lang="en-US" b="0" dirty="0">
                <a:effectLst/>
                <a:latin typeface="Times New Roman" pitchFamily="18" charset="0"/>
                <a:cs typeface="Times New Roman" pitchFamily="18" charset="0"/>
              </a:rPr>
              <a:t>• Then next position bits of </a:t>
            </a:r>
            <a:r>
              <a:rPr lang="en-US" b="0" dirty="0" err="1">
                <a:effectLst/>
                <a:latin typeface="Times New Roman" pitchFamily="18" charset="0"/>
                <a:cs typeface="Times New Roman" pitchFamily="18" charset="0"/>
              </a:rPr>
              <a:t>augend</a:t>
            </a:r>
            <a:r>
              <a:rPr lang="en-US" b="0" dirty="0">
                <a:effectLst/>
                <a:latin typeface="Times New Roman" pitchFamily="18" charset="0"/>
                <a:cs typeface="Times New Roman" pitchFamily="18" charset="0"/>
              </a:rPr>
              <a:t> and addend are added along with the carry (</a:t>
            </a:r>
            <a:r>
              <a:rPr lang="en-US" b="0" dirty="0" smtClean="0">
                <a:effectLst/>
                <a:latin typeface="Times New Roman" pitchFamily="18" charset="0"/>
                <a:cs typeface="Times New Roman" pitchFamily="18" charset="0"/>
              </a:rPr>
              <a:t>if any</a:t>
            </a:r>
            <a:r>
              <a:rPr lang="en-US" b="0" dirty="0">
                <a:effectLst/>
                <a:latin typeface="Times New Roman" pitchFamily="18" charset="0"/>
                <a:cs typeface="Times New Roman" pitchFamily="18" charset="0"/>
              </a:rPr>
              <a:t>) from the preceding bit.</a:t>
            </a:r>
          </a:p>
          <a:p>
            <a:r>
              <a:rPr lang="en-US" b="0" dirty="0">
                <a:effectLst/>
                <a:latin typeface="Times New Roman" pitchFamily="18" charset="0"/>
                <a:cs typeface="Times New Roman" pitchFamily="18" charset="0"/>
              </a:rPr>
              <a:t>• This process is repeated until the addition of MSBs is completed.</a:t>
            </a:r>
          </a:p>
          <a:p>
            <a:endParaRPr lang="en-US"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6978" name="Picture 2"/>
          <p:cNvPicPr>
            <a:picLocks noGrp="1" noChangeAspect="1" noChangeArrowheads="1"/>
          </p:cNvPicPr>
          <p:nvPr>
            <p:ph sz="quarter" idx="1"/>
          </p:nvPr>
        </p:nvPicPr>
        <p:blipFill>
          <a:blip r:embed="rId2"/>
          <a:srcRect/>
          <a:stretch>
            <a:fillRect/>
          </a:stretch>
        </p:blipFill>
        <p:spPr bwMode="auto">
          <a:xfrm>
            <a:off x="685800" y="1600200"/>
            <a:ext cx="7315200" cy="487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Carry Propagation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1" dirty="0" smtClean="0"/>
              <a:t>• </a:t>
            </a:r>
            <a:r>
              <a:rPr lang="en-US" b="0" dirty="0">
                <a:effectLst/>
                <a:latin typeface="Times New Roman" pitchFamily="18" charset="0"/>
                <a:cs typeface="Times New Roman" pitchFamily="18" charset="0"/>
              </a:rPr>
              <a:t>Speed of a ripple adder is limited due to carry propagation or carry ripple.</a:t>
            </a:r>
          </a:p>
          <a:p>
            <a:r>
              <a:rPr lang="en-US" b="0" dirty="0">
                <a:effectLst/>
                <a:latin typeface="Times New Roman" pitchFamily="18" charset="0"/>
                <a:cs typeface="Times New Roman" pitchFamily="18" charset="0"/>
              </a:rPr>
              <a:t>• Sum of MSB depends on the carry generated by LSB.</a:t>
            </a:r>
          </a:p>
          <a:p>
            <a:endParaRPr lang="en-US" b="0" dirty="0">
              <a:effectLst/>
              <a:latin typeface="Times New Roman" pitchFamily="18" charset="0"/>
              <a:cs typeface="Times New Roman" pitchFamily="18" charset="0"/>
            </a:endParaRPr>
          </a:p>
          <a:p>
            <a:r>
              <a:rPr lang="en-US" b="0" dirty="0">
                <a:effectLst/>
                <a:latin typeface="Times New Roman" pitchFamily="18" charset="0"/>
                <a:cs typeface="Times New Roman" pitchFamily="18" charset="0"/>
              </a:rPr>
              <a:t>For example.</a:t>
            </a:r>
          </a:p>
          <a:p>
            <a:r>
              <a:rPr lang="en-US" b="0" dirty="0">
                <a:effectLst/>
                <a:latin typeface="Times New Roman" pitchFamily="18" charset="0"/>
                <a:cs typeface="Times New Roman" pitchFamily="18" charset="0"/>
              </a:rPr>
              <a:t>4-bit Carry Ripple Adder</a:t>
            </a:r>
          </a:p>
          <a:p>
            <a:endParaRPr lang="en-US"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Carry Propagation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500" b="0" dirty="0">
                <a:effectLst/>
                <a:latin typeface="Times New Roman" pitchFamily="18" charset="0"/>
                <a:cs typeface="Times New Roman" pitchFamily="18" charset="0"/>
              </a:rPr>
              <a:t>Assume you want to add two operands A and B where </a:t>
            </a:r>
          </a:p>
          <a:p>
            <a:r>
              <a:rPr lang="en-US" sz="3500" b="0" dirty="0">
                <a:effectLst/>
                <a:latin typeface="Times New Roman" pitchFamily="18" charset="0"/>
                <a:cs typeface="Times New Roman" pitchFamily="18" charset="0"/>
              </a:rPr>
              <a:t>A= A3 A2 A1 A0 </a:t>
            </a:r>
          </a:p>
          <a:p>
            <a:r>
              <a:rPr lang="en-US" sz="3500" b="0" dirty="0">
                <a:effectLst/>
                <a:latin typeface="Times New Roman" pitchFamily="18" charset="0"/>
                <a:cs typeface="Times New Roman" pitchFamily="18" charset="0"/>
              </a:rPr>
              <a:t>B=B3 B2 B1 B0</a:t>
            </a:r>
          </a:p>
          <a:p>
            <a:r>
              <a:rPr lang="en-US" sz="3500" b="0" dirty="0">
                <a:effectLst/>
                <a:latin typeface="Times New Roman" pitchFamily="18" charset="0"/>
                <a:cs typeface="Times New Roman" pitchFamily="18" charset="0"/>
              </a:rPr>
              <a:t>For example: A= 1 0 1 1 + </a:t>
            </a:r>
          </a:p>
          <a:p>
            <a:r>
              <a:rPr lang="en-US" sz="3500" b="0" dirty="0">
                <a:effectLst/>
                <a:latin typeface="Times New Roman" pitchFamily="18" charset="0"/>
                <a:cs typeface="Times New Roman" pitchFamily="18" charset="0"/>
              </a:rPr>
              <a:t> B= 1 1 0 1</a:t>
            </a:r>
          </a:p>
          <a:p>
            <a:r>
              <a:rPr lang="en-US" sz="3500" b="0" dirty="0">
                <a:effectLst/>
                <a:latin typeface="Times New Roman" pitchFamily="18" charset="0"/>
                <a:cs typeface="Times New Roman" pitchFamily="18" charset="0"/>
              </a:rPr>
              <a:t> ---------------</a:t>
            </a:r>
          </a:p>
          <a:p>
            <a:r>
              <a:rPr lang="en-US" sz="3500" b="0" dirty="0">
                <a:effectLst/>
                <a:latin typeface="Times New Roman" pitchFamily="18" charset="0"/>
                <a:cs typeface="Times New Roman" pitchFamily="18" charset="0"/>
              </a:rPr>
              <a:t> A+B= 11 0 0 0  = C out S3 S2 S1 S0</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Carry Propagation</a:t>
            </a:r>
            <a:r>
              <a:rPr lang="en-US" dirty="0" smtClean="0"/>
              <a:t/>
            </a:r>
            <a:br>
              <a:rPr lang="en-US" dirty="0" smtClean="0"/>
            </a:br>
            <a:endParaRPr lang="en-US" dirty="0"/>
          </a:p>
        </p:txBody>
      </p:sp>
      <p:sp>
        <p:nvSpPr>
          <p:cNvPr id="3" name="Content Placeholder 2"/>
          <p:cNvSpPr>
            <a:spLocks noGrp="1"/>
          </p:cNvSpPr>
          <p:nvPr>
            <p:ph sz="quarter" idx="1"/>
          </p:nvPr>
        </p:nvSpPr>
        <p:spPr>
          <a:xfrm>
            <a:off x="457200" y="1143000"/>
            <a:ext cx="7467600" cy="5330952"/>
          </a:xfrm>
        </p:spPr>
        <p:txBody>
          <a:bodyPr>
            <a:normAutofit lnSpcReduction="10000"/>
          </a:bodyPr>
          <a:lstStyle/>
          <a:p>
            <a:r>
              <a:rPr lang="en-US" sz="3500" b="0" dirty="0">
                <a:effectLst/>
                <a:latin typeface="Times New Roman" pitchFamily="18" charset="0"/>
                <a:cs typeface="Times New Roman" pitchFamily="18" charset="0"/>
              </a:rPr>
              <a:t>From the example above it can be seen that we are adding 3 bits at </a:t>
            </a:r>
            <a:r>
              <a:rPr lang="en-US" sz="3500" b="0" dirty="0" err="1">
                <a:effectLst/>
                <a:latin typeface="Times New Roman" pitchFamily="18" charset="0"/>
                <a:cs typeface="Times New Roman" pitchFamily="18" charset="0"/>
              </a:rPr>
              <a:t>atime</a:t>
            </a:r>
            <a:r>
              <a:rPr lang="en-US" sz="3500" b="0" dirty="0">
                <a:effectLst/>
                <a:latin typeface="Times New Roman" pitchFamily="18" charset="0"/>
                <a:cs typeface="Times New Roman" pitchFamily="18" charset="0"/>
              </a:rPr>
              <a:t> sequentially until all bits are added. A full adder is a combinational circuit that performs the  arithmetic sum of three input bits: augends Ai, addend Bi and carry in  </a:t>
            </a:r>
            <a:r>
              <a:rPr lang="en-US" sz="3500" b="0" dirty="0" err="1">
                <a:effectLst/>
                <a:latin typeface="Times New Roman" pitchFamily="18" charset="0"/>
                <a:cs typeface="Times New Roman" pitchFamily="18" charset="0"/>
              </a:rPr>
              <a:t>Cin</a:t>
            </a:r>
            <a:r>
              <a:rPr lang="en-US" sz="3500" b="0" dirty="0">
                <a:effectLst/>
                <a:latin typeface="Times New Roman" pitchFamily="18" charset="0"/>
                <a:cs typeface="Times New Roman" pitchFamily="18" charset="0"/>
              </a:rPr>
              <a:t> from the  previous adder. Its results contain the sum Si and the carry out, </a:t>
            </a:r>
            <a:r>
              <a:rPr lang="en-US" sz="3500" b="0" dirty="0" err="1">
                <a:effectLst/>
                <a:latin typeface="Times New Roman" pitchFamily="18" charset="0"/>
                <a:cs typeface="Times New Roman" pitchFamily="18" charset="0"/>
              </a:rPr>
              <a:t>Cout</a:t>
            </a:r>
            <a:r>
              <a:rPr lang="en-US" sz="3500" b="0" dirty="0">
                <a:effectLst/>
                <a:latin typeface="Times New Roman" pitchFamily="18" charset="0"/>
                <a:cs typeface="Times New Roman" pitchFamily="18" charset="0"/>
              </a:rPr>
              <a:t> to the next stage. </a:t>
            </a:r>
          </a:p>
          <a:p>
            <a:pPr algn="just"/>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4-Bit Adder</a:t>
            </a:r>
            <a:endParaRPr lang="en-US" dirty="0"/>
          </a:p>
        </p:txBody>
      </p:sp>
      <p:pic>
        <p:nvPicPr>
          <p:cNvPr id="4" name="Content Placeholder 3"/>
          <p:cNvPicPr>
            <a:picLocks noGrp="1"/>
          </p:cNvPicPr>
          <p:nvPr>
            <p:ph sz="quarter" idx="1"/>
          </p:nvPr>
        </p:nvPicPr>
        <p:blipFill>
          <a:blip r:embed="rId2"/>
          <a:stretch>
            <a:fillRect/>
          </a:stretch>
        </p:blipFill>
        <p:spPr bwMode="auto">
          <a:xfrm>
            <a:off x="0" y="0"/>
            <a:ext cx="86868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BIT ADDER</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4100" b="0" dirty="0">
                <a:effectLst/>
                <a:latin typeface="Times New Roman" pitchFamily="18" charset="0"/>
                <a:cs typeface="Times New Roman" pitchFamily="18" charset="0"/>
              </a:rPr>
              <a:t>So to design a 4-bit adder circuit we start by designing the 1 –bit full adder then connecting the four 1-bit full adders to get the 4-bit adder as shown in the diagram above.  For the 1-bit full adder, the design begins by drawing the Truth Table for the three input  and the corresponding output SUM and CARRY. The Boolean Expression describing the  binary adder circuit is then deduced. The binary full adder is a three input combinational circuit which satisfies the truth table below.</a:t>
            </a:r>
          </a:p>
          <a:p>
            <a:pPr algn="just"/>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Full adder</a:t>
            </a:r>
            <a:endParaRPr lang="en-US" dirty="0"/>
          </a:p>
        </p:txBody>
      </p:sp>
      <p:pic>
        <p:nvPicPr>
          <p:cNvPr id="4" name="Content Placeholder 3"/>
          <p:cNvPicPr>
            <a:picLocks noGrp="1"/>
          </p:cNvPicPr>
          <p:nvPr>
            <p:ph sz="quarter" idx="1"/>
          </p:nvPr>
        </p:nvPicPr>
        <p:blipFill>
          <a:blip r:embed="rId2">
            <a:lum bright="-35000" contrast="58000"/>
          </a:blip>
          <a:stretch>
            <a:fillRect/>
          </a:stretch>
        </p:blipFill>
        <p:spPr bwMode="auto">
          <a:xfrm>
            <a:off x="533400" y="838200"/>
            <a:ext cx="8229600" cy="6019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Full adder</a:t>
            </a:r>
            <a:endParaRPr lang="en-US" dirty="0"/>
          </a:p>
        </p:txBody>
      </p:sp>
      <p:pic>
        <p:nvPicPr>
          <p:cNvPr id="4" name="Content Placeholder 3"/>
          <p:cNvPicPr>
            <a:picLocks noGrp="1"/>
          </p:cNvPicPr>
          <p:nvPr>
            <p:ph sz="quarter" idx="1"/>
          </p:nvPr>
        </p:nvPicPr>
        <p:blipFill>
          <a:blip r:embed="rId2"/>
          <a:stretch>
            <a:fillRect/>
          </a:stretch>
        </p:blipFill>
        <p:spPr bwMode="auto">
          <a:xfrm>
            <a:off x="762000" y="762000"/>
            <a:ext cx="76962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Full adder</a:t>
            </a:r>
            <a:endParaRPr lang="en-US" dirty="0"/>
          </a:p>
        </p:txBody>
      </p:sp>
      <p:pic>
        <p:nvPicPr>
          <p:cNvPr id="4" name="Content Placeholder 3"/>
          <p:cNvPicPr>
            <a:picLocks noGrp="1"/>
          </p:cNvPicPr>
          <p:nvPr>
            <p:ph sz="quarter" idx="1"/>
          </p:nvPr>
        </p:nvPicPr>
        <p:blipFill>
          <a:blip r:embed="rId2">
            <a:lum bright="-43000" contrast="68000"/>
          </a:blip>
          <a:stretch>
            <a:fillRect/>
          </a:stretch>
        </p:blipFill>
        <p:spPr bwMode="auto">
          <a:xfrm>
            <a:off x="304800" y="685800"/>
            <a:ext cx="8534400" cy="6172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239000" cy="868362"/>
          </a:xfrm>
        </p:spPr>
        <p:txBody>
          <a:bodyPr>
            <a:normAutofit fontScale="90000"/>
          </a:bodyPr>
          <a:lstStyle/>
          <a:p>
            <a:r>
              <a:rPr lang="en-US" dirty="0" smtClean="0"/>
              <a:t>Design of Fast adder: carry-</a:t>
            </a:r>
            <a:r>
              <a:rPr lang="en-US" dirty="0" err="1" smtClean="0"/>
              <a:t>lookahead</a:t>
            </a:r>
            <a:r>
              <a:rPr lang="en-US" dirty="0" smtClean="0"/>
              <a:t> </a:t>
            </a:r>
            <a:r>
              <a:rPr lang="en-US" b="1" dirty="0" smtClean="0"/>
              <a:t>adders </a:t>
            </a:r>
            <a:r>
              <a:rPr lang="en-US" dirty="0" smtClean="0"/>
              <a:t/>
            </a:r>
            <a:br>
              <a:rPr lang="en-US" dirty="0" smtClean="0"/>
            </a:br>
            <a:endParaRPr lang="en-US" dirty="0"/>
          </a:p>
        </p:txBody>
      </p:sp>
      <p:sp>
        <p:nvSpPr>
          <p:cNvPr id="3" name="Content Placeholder 2"/>
          <p:cNvSpPr>
            <a:spLocks noGrp="1"/>
          </p:cNvSpPr>
          <p:nvPr>
            <p:ph sz="quarter" idx="1"/>
          </p:nvPr>
        </p:nvSpPr>
        <p:spPr>
          <a:xfrm>
            <a:off x="457200" y="762000"/>
            <a:ext cx="7467600" cy="5330952"/>
          </a:xfrm>
        </p:spPr>
        <p:txBody>
          <a:bodyPr>
            <a:noAutofit/>
          </a:bodyPr>
          <a:lstStyle/>
          <a:p>
            <a:pPr algn="just"/>
            <a:r>
              <a:rPr lang="en-US" b="0" dirty="0" smtClean="0">
                <a:effectLst/>
                <a:latin typeface="Times New Roman" pitchFamily="18" charset="0"/>
                <a:cs typeface="Times New Roman" pitchFamily="18" charset="0"/>
              </a:rPr>
              <a:t>A</a:t>
            </a:r>
            <a:r>
              <a:rPr lang="en-US" b="0" dirty="0">
                <a:effectLst/>
                <a:latin typeface="Times New Roman" pitchFamily="18" charset="0"/>
                <a:cs typeface="Times New Roman" pitchFamily="18" charset="0"/>
              </a:rPr>
              <a:t> carry-</a:t>
            </a:r>
            <a:r>
              <a:rPr lang="en-US" b="0" dirty="0" err="1">
                <a:effectLst/>
                <a:latin typeface="Times New Roman" pitchFamily="18" charset="0"/>
                <a:cs typeface="Times New Roman" pitchFamily="18" charset="0"/>
              </a:rPr>
              <a:t>lookahead</a:t>
            </a:r>
            <a:r>
              <a:rPr lang="en-US" b="0" dirty="0">
                <a:effectLst/>
                <a:latin typeface="Times New Roman" pitchFamily="18" charset="0"/>
                <a:cs typeface="Times New Roman" pitchFamily="18" charset="0"/>
              </a:rPr>
              <a:t> adders (CLA) is a type of adder used in digital logic. A carry-</a:t>
            </a:r>
            <a:r>
              <a:rPr lang="en-US" b="0" dirty="0" err="1">
                <a:effectLst/>
                <a:latin typeface="Times New Roman" pitchFamily="18" charset="0"/>
                <a:cs typeface="Times New Roman" pitchFamily="18" charset="0"/>
              </a:rPr>
              <a:t>lookahead</a:t>
            </a:r>
            <a:r>
              <a:rPr lang="en-US" b="0" dirty="0">
                <a:effectLst/>
                <a:latin typeface="Times New Roman" pitchFamily="18" charset="0"/>
                <a:cs typeface="Times New Roman" pitchFamily="18" charset="0"/>
              </a:rPr>
              <a:t> adder improves speed by reducing the amount of time required to determine carry bits. </a:t>
            </a:r>
            <a:endParaRPr lang="en-US" b="0" dirty="0" smtClean="0">
              <a:effectLst/>
              <a:latin typeface="Times New Roman" pitchFamily="18" charset="0"/>
              <a:cs typeface="Times New Roman" pitchFamily="18" charset="0"/>
            </a:endParaRPr>
          </a:p>
          <a:p>
            <a:pPr algn="just"/>
            <a:r>
              <a:rPr lang="en-US" b="0" dirty="0" smtClean="0">
                <a:effectLst/>
                <a:latin typeface="Times New Roman" pitchFamily="18" charset="0"/>
                <a:cs typeface="Times New Roman" pitchFamily="18" charset="0"/>
              </a:rPr>
              <a:t>It </a:t>
            </a:r>
            <a:r>
              <a:rPr lang="en-US" b="0" dirty="0">
                <a:effectLst/>
                <a:latin typeface="Times New Roman" pitchFamily="18" charset="0"/>
                <a:cs typeface="Times New Roman" pitchFamily="18" charset="0"/>
              </a:rPr>
              <a:t>can be contrasted with the simpler, but usually </a:t>
            </a:r>
            <a:r>
              <a:rPr lang="en-US" b="0" dirty="0" err="1">
                <a:effectLst/>
                <a:latin typeface="Times New Roman" pitchFamily="18" charset="0"/>
                <a:cs typeface="Times New Roman" pitchFamily="18" charset="0"/>
              </a:rPr>
              <a:t>slower,ripple</a:t>
            </a:r>
            <a:r>
              <a:rPr lang="en-US" b="0" dirty="0">
                <a:effectLst/>
                <a:latin typeface="Times New Roman" pitchFamily="18" charset="0"/>
                <a:cs typeface="Times New Roman" pitchFamily="18" charset="0"/>
              </a:rPr>
              <a:t> carry adder for which the carry bit is calculated alongside the sum bit, and each bit must wait until the previous carry has been calculated to begin calculating its own result and carry bits (see adder for detail on ripple carry adders). </a:t>
            </a:r>
            <a:endParaRPr lang="en-US" b="0" dirty="0" smtClean="0">
              <a:effectLst/>
              <a:latin typeface="Times New Roman" pitchFamily="18" charset="0"/>
              <a:cs typeface="Times New Roman" pitchFamily="18" charset="0"/>
            </a:endParaRPr>
          </a:p>
          <a:p>
            <a:pPr algn="just"/>
            <a:endParaRPr lang="en-US" sz="2000" dirty="0"/>
          </a:p>
          <a:p>
            <a:pPr algn="just"/>
            <a:endParaRPr 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r>
              <a:rPr lang="en-US" sz="3500" b="0" dirty="0" smtClean="0">
                <a:effectLst/>
                <a:latin typeface="Times New Roman" pitchFamily="18" charset="0"/>
                <a:cs typeface="Times New Roman" pitchFamily="18" charset="0"/>
              </a:rPr>
              <a:t>The carry-</a:t>
            </a:r>
            <a:r>
              <a:rPr lang="en-US" sz="3500" b="0" dirty="0" err="1" smtClean="0">
                <a:effectLst/>
                <a:latin typeface="Times New Roman" pitchFamily="18" charset="0"/>
                <a:cs typeface="Times New Roman" pitchFamily="18" charset="0"/>
              </a:rPr>
              <a:t>lookahead</a:t>
            </a:r>
            <a:r>
              <a:rPr lang="en-US" sz="3500" b="0" dirty="0" smtClean="0">
                <a:effectLst/>
                <a:latin typeface="Times New Roman" pitchFamily="18" charset="0"/>
                <a:cs typeface="Times New Roman" pitchFamily="18" charset="0"/>
              </a:rPr>
              <a:t> adder calculates one or more carry bits before the sum, which reduces the wait time to calculate the result of the larger value bits.</a:t>
            </a:r>
          </a:p>
          <a:p>
            <a:pPr algn="just"/>
            <a:r>
              <a:rPr lang="en-US" sz="3500" b="0" dirty="0" smtClean="0">
                <a:effectLst/>
                <a:latin typeface="Times New Roman" pitchFamily="18" charset="0"/>
                <a:cs typeface="Times New Roman" pitchFamily="18" charset="0"/>
              </a:rPr>
              <a:t>In a ripple adder the delay of each adder is 10 ns , then for 4 adders the delay will be 40 ns .</a:t>
            </a:r>
          </a:p>
          <a:p>
            <a:pPr algn="just"/>
            <a:endParaRPr lang="en-US" sz="3500" b="0" dirty="0" smtClean="0">
              <a:effectLst/>
              <a:latin typeface="Times New Roman" pitchFamily="18" charset="0"/>
              <a:cs typeface="Times New Roman" pitchFamily="18" charset="0"/>
            </a:endParaRPr>
          </a:p>
          <a:p>
            <a:pPr algn="just"/>
            <a:r>
              <a:rPr lang="en-US" sz="3500" b="0" dirty="0" smtClean="0">
                <a:effectLst/>
                <a:latin typeface="Times New Roman" pitchFamily="18" charset="0"/>
                <a:cs typeface="Times New Roman" pitchFamily="18" charset="0"/>
              </a:rPr>
              <a:t>To overcome this delay Carry Look-Ahead Adder is used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0" y="990600"/>
            <a:ext cx="9144000" cy="701675"/>
          </a:xfrm>
          <a:prstGeom prst="rect">
            <a:avLst/>
          </a:prstGeom>
          <a:noFill/>
          <a:ln w="9525">
            <a:noFill/>
            <a:miter lim="800000"/>
            <a:headEnd/>
            <a:tailEnd/>
          </a:ln>
        </p:spPr>
        <p:txBody>
          <a:bodyPr>
            <a:spAutoFit/>
          </a:bodyPr>
          <a:lstStyle/>
          <a:p>
            <a:pPr algn="ctr">
              <a:spcBef>
                <a:spcPct val="50000"/>
              </a:spcBef>
            </a:pPr>
            <a:r>
              <a:rPr lang="en-US" sz="4000">
                <a:solidFill>
                  <a:schemeClr val="accent2"/>
                </a:solidFill>
              </a:rPr>
              <a:t>SUMMARY OF THE TABLE</a:t>
            </a:r>
          </a:p>
        </p:txBody>
      </p:sp>
      <p:sp>
        <p:nvSpPr>
          <p:cNvPr id="5123" name="Text Box 4"/>
          <p:cNvSpPr txBox="1">
            <a:spLocks noChangeArrowheads="1"/>
          </p:cNvSpPr>
          <p:nvPr/>
        </p:nvSpPr>
        <p:spPr bwMode="auto">
          <a:xfrm>
            <a:off x="0" y="1676400"/>
            <a:ext cx="8839200" cy="3503613"/>
          </a:xfrm>
          <a:prstGeom prst="rect">
            <a:avLst/>
          </a:prstGeom>
          <a:noFill/>
          <a:ln w="9525">
            <a:noFill/>
            <a:miter lim="800000"/>
            <a:headEnd/>
            <a:tailEnd/>
          </a:ln>
        </p:spPr>
        <p:txBody>
          <a:bodyPr>
            <a:spAutoFit/>
          </a:bodyPr>
          <a:lstStyle/>
          <a:p>
            <a:pPr algn="just">
              <a:spcBef>
                <a:spcPct val="50000"/>
              </a:spcBef>
              <a:buFont typeface="Wingdings" pitchFamily="2" charset="2"/>
              <a:buChar char="Ø"/>
            </a:pPr>
            <a:r>
              <a:rPr lang="en-US" sz="3200"/>
              <a:t>SIGN &amp; MAGNITUE SYSTEM: </a:t>
            </a:r>
            <a:r>
              <a:rPr lang="en-US"/>
              <a:t>Negative value is obtained by changing the sign bit (MSB)</a:t>
            </a:r>
          </a:p>
          <a:p>
            <a:pPr algn="just">
              <a:spcBef>
                <a:spcPct val="50000"/>
              </a:spcBef>
              <a:buFont typeface="Wingdings" pitchFamily="2" charset="2"/>
              <a:buChar char="Ø"/>
            </a:pPr>
            <a:r>
              <a:rPr lang="en-US" sz="3200"/>
              <a:t>SIGNED 1’S COMPLEMENT: </a:t>
            </a:r>
            <a:r>
              <a:rPr lang="en-US"/>
              <a:t>Negative number is obtained by complementing each bit of the corresponding positive number i.e (2</a:t>
            </a:r>
            <a:r>
              <a:rPr lang="en-US" baseline="30000"/>
              <a:t>n</a:t>
            </a:r>
            <a:r>
              <a:rPr lang="en-US"/>
              <a:t>-1) –N</a:t>
            </a:r>
          </a:p>
          <a:p>
            <a:pPr algn="just">
              <a:spcBef>
                <a:spcPct val="50000"/>
              </a:spcBef>
              <a:buFont typeface="Wingdings" pitchFamily="2" charset="2"/>
              <a:buChar char="Ø"/>
            </a:pPr>
            <a:r>
              <a:rPr lang="en-US" sz="3200"/>
              <a:t>SIGNED 2’S COMPLEMENT: </a:t>
            </a:r>
            <a:r>
              <a:rPr lang="en-US"/>
              <a:t>Negative number is obtained by taking 2’s complement of positive number                                   </a:t>
            </a:r>
          </a:p>
        </p:txBody>
      </p:sp>
      <p:sp>
        <p:nvSpPr>
          <p:cNvPr id="5124" name="Text Box 5"/>
          <p:cNvSpPr txBox="1">
            <a:spLocks noChangeArrowheads="1"/>
          </p:cNvSpPr>
          <p:nvPr/>
        </p:nvSpPr>
        <p:spPr bwMode="auto">
          <a:xfrm>
            <a:off x="2590800" y="5257800"/>
            <a:ext cx="4953000" cy="822325"/>
          </a:xfrm>
          <a:prstGeom prst="rect">
            <a:avLst/>
          </a:prstGeom>
          <a:noFill/>
          <a:ln w="9525">
            <a:noFill/>
            <a:miter lim="800000"/>
            <a:headEnd/>
            <a:tailEnd/>
          </a:ln>
        </p:spPr>
        <p:txBody>
          <a:bodyPr>
            <a:spAutoFit/>
          </a:bodyPr>
          <a:lstStyle/>
          <a:p>
            <a:pPr>
              <a:buFont typeface="Wingdings" pitchFamily="2" charset="2"/>
              <a:buChar char="v"/>
            </a:pPr>
            <a:r>
              <a:rPr lang="en-US"/>
              <a:t>2 </a:t>
            </a:r>
            <a:r>
              <a:rPr lang="en-US" baseline="30000"/>
              <a:t>n</a:t>
            </a:r>
            <a:r>
              <a:rPr lang="en-US"/>
              <a:t>-N</a:t>
            </a:r>
          </a:p>
          <a:p>
            <a:pPr>
              <a:buFont typeface="Wingdings" pitchFamily="2" charset="2"/>
              <a:buChar char="v"/>
            </a:pPr>
            <a:r>
              <a:rPr lang="en-US"/>
              <a:t>Range: - (2</a:t>
            </a:r>
            <a:r>
              <a:rPr lang="en-US" baseline="30000"/>
              <a:t>n-1</a:t>
            </a:r>
            <a:r>
              <a:rPr lang="en-US"/>
              <a:t>) to + (2</a:t>
            </a:r>
            <a:r>
              <a:rPr lang="en-US" baseline="30000"/>
              <a:t>n-1</a:t>
            </a:r>
            <a:r>
              <a:rPr lang="en-US"/>
              <a:t>-1)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t>carry-</a:t>
            </a:r>
            <a:r>
              <a:rPr lang="en-US" b="1" dirty="0" err="1" smtClean="0"/>
              <a:t>lookahead</a:t>
            </a:r>
            <a:r>
              <a:rPr lang="en-US" b="1" dirty="0" smtClean="0"/>
              <a:t> adders </a:t>
            </a:r>
            <a:endParaRPr lang="en-US" dirty="0"/>
          </a:p>
        </p:txBody>
      </p:sp>
      <p:sp>
        <p:nvSpPr>
          <p:cNvPr id="3" name="Content Placeholder 2"/>
          <p:cNvSpPr>
            <a:spLocks noGrp="1"/>
          </p:cNvSpPr>
          <p:nvPr>
            <p:ph sz="quarter" idx="1"/>
          </p:nvPr>
        </p:nvSpPr>
        <p:spPr>
          <a:xfrm>
            <a:off x="457200" y="914400"/>
            <a:ext cx="7467600" cy="5559552"/>
          </a:xfrm>
        </p:spPr>
        <p:txBody>
          <a:bodyPr>
            <a:normAutofit/>
          </a:bodyPr>
          <a:lstStyle/>
          <a:p>
            <a:pPr algn="just"/>
            <a:r>
              <a:rPr lang="en-US" b="0" dirty="0">
                <a:effectLst/>
                <a:latin typeface="Times New Roman" pitchFamily="18" charset="0"/>
                <a:cs typeface="Times New Roman" pitchFamily="18" charset="0"/>
              </a:rPr>
              <a:t>Accordingly, reducing the carry propagation delay of adders is of great importance. Different logic design approaches have been employed to overcome the carry propagation problem. </a:t>
            </a:r>
          </a:p>
          <a:p>
            <a:pPr algn="just"/>
            <a:r>
              <a:rPr lang="en-US" b="0" dirty="0">
                <a:effectLst/>
                <a:latin typeface="Times New Roman" pitchFamily="18" charset="0"/>
                <a:cs typeface="Times New Roman" pitchFamily="18" charset="0"/>
              </a:rPr>
              <a:t>One widely used approach employs the principle of carry look-ahead solves this problem  by calculating the carry signals in advance, based on the input signals. </a:t>
            </a:r>
          </a:p>
          <a:p>
            <a:pPr algn="just"/>
            <a:endParaRPr lang="en-US"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carry-</a:t>
            </a:r>
            <a:r>
              <a:rPr lang="en-US" b="1" dirty="0" err="1" smtClean="0"/>
              <a:t>lookahead</a:t>
            </a:r>
            <a:r>
              <a:rPr lang="en-US" b="1" dirty="0" smtClean="0"/>
              <a:t> adders </a:t>
            </a:r>
            <a:endParaRPr lang="en-US" dirty="0"/>
          </a:p>
        </p:txBody>
      </p:sp>
      <p:sp>
        <p:nvSpPr>
          <p:cNvPr id="3" name="Content Placeholder 2"/>
          <p:cNvSpPr>
            <a:spLocks noGrp="1"/>
          </p:cNvSpPr>
          <p:nvPr>
            <p:ph sz="quarter" idx="1"/>
          </p:nvPr>
        </p:nvSpPr>
        <p:spPr/>
        <p:txBody>
          <a:bodyPr>
            <a:normAutofit/>
          </a:bodyPr>
          <a:lstStyle/>
          <a:p>
            <a:pPr algn="just"/>
            <a:r>
              <a:rPr lang="en-US" b="0" dirty="0">
                <a:effectLst/>
                <a:latin typeface="Times New Roman" pitchFamily="18" charset="0"/>
                <a:cs typeface="Times New Roman" pitchFamily="18" charset="0"/>
              </a:rPr>
              <a:t>This type of adder circuit is called as carry look-ahead adder (CLA adder). It is based on  the fact that a carry signal will be generated in two cases: </a:t>
            </a:r>
          </a:p>
          <a:p>
            <a:pPr algn="just"/>
            <a:r>
              <a:rPr lang="en-US" b="0" dirty="0">
                <a:effectLst/>
                <a:latin typeface="Times New Roman" pitchFamily="18" charset="0"/>
                <a:cs typeface="Times New Roman" pitchFamily="18" charset="0"/>
              </a:rPr>
              <a:t>(1) when both bits Ai and Bi are 1, or </a:t>
            </a:r>
          </a:p>
          <a:p>
            <a:pPr algn="just"/>
            <a:r>
              <a:rPr lang="en-US" b="0" dirty="0">
                <a:effectLst/>
                <a:latin typeface="Times New Roman" pitchFamily="18" charset="0"/>
                <a:cs typeface="Times New Roman" pitchFamily="18" charset="0"/>
              </a:rPr>
              <a:t>(2) when one of the two bits is 1 and the carry-in (carry of the previous stage) is 1.</a:t>
            </a:r>
          </a:p>
          <a:p>
            <a:pPr algn="just"/>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endParaRPr lang="en-US" dirty="0"/>
          </a:p>
        </p:txBody>
      </p:sp>
      <p:sp>
        <p:nvSpPr>
          <p:cNvPr id="3" name="Content Placeholder 2"/>
          <p:cNvSpPr>
            <a:spLocks noGrp="1"/>
          </p:cNvSpPr>
          <p:nvPr>
            <p:ph sz="quarter" idx="1"/>
          </p:nvPr>
        </p:nvSpPr>
        <p:spPr>
          <a:xfrm>
            <a:off x="457200" y="685800"/>
            <a:ext cx="8229600" cy="5440363"/>
          </a:xfrm>
        </p:spPr>
        <p:txBody>
          <a:bodyPr/>
          <a:lstStyle/>
          <a:p>
            <a:r>
              <a:rPr lang="en-US" b="0" dirty="0" smtClean="0">
                <a:effectLst/>
                <a:latin typeface="Times New Roman" pitchFamily="18" charset="0"/>
                <a:cs typeface="Times New Roman" pitchFamily="18" charset="0"/>
              </a:rPr>
              <a:t>The </a:t>
            </a:r>
            <a:r>
              <a:rPr lang="en-US" b="0" dirty="0">
                <a:effectLst/>
                <a:latin typeface="Times New Roman" pitchFamily="18" charset="0"/>
                <a:cs typeface="Times New Roman" pitchFamily="18" charset="0"/>
              </a:rPr>
              <a:t>Figure shows the full adder circuit used to add the operand bits in the I </a:t>
            </a:r>
            <a:r>
              <a:rPr lang="en-US" b="0" dirty="0" err="1">
                <a:effectLst/>
                <a:latin typeface="Times New Roman" pitchFamily="18" charset="0"/>
                <a:cs typeface="Times New Roman" pitchFamily="18" charset="0"/>
              </a:rPr>
              <a:t>th</a:t>
            </a:r>
            <a:r>
              <a:rPr lang="en-US" b="0" dirty="0">
                <a:effectLst/>
                <a:latin typeface="Times New Roman" pitchFamily="18" charset="0"/>
                <a:cs typeface="Times New Roman" pitchFamily="18" charset="0"/>
              </a:rPr>
              <a:t> column;  namely Ai &amp; Bi and the carry bit coming from the previous column (</a:t>
            </a:r>
            <a:r>
              <a:rPr lang="en-US" b="0" dirty="0" err="1">
                <a:effectLst/>
                <a:latin typeface="Times New Roman" pitchFamily="18" charset="0"/>
                <a:cs typeface="Times New Roman" pitchFamily="18" charset="0"/>
              </a:rPr>
              <a:t>Ci</a:t>
            </a:r>
            <a:r>
              <a:rPr lang="en-US" b="0" dirty="0">
                <a:effectLst/>
                <a:latin typeface="Times New Roman" pitchFamily="18" charset="0"/>
                <a:cs typeface="Times New Roman" pitchFamily="18" charset="0"/>
              </a:rPr>
              <a:t> ).</a:t>
            </a:r>
          </a:p>
          <a:p>
            <a:endParaRPr lang="en-US" dirty="0"/>
          </a:p>
        </p:txBody>
      </p:sp>
      <p:pic>
        <p:nvPicPr>
          <p:cNvPr id="4" name="Picture 3"/>
          <p:cNvPicPr/>
          <p:nvPr/>
        </p:nvPicPr>
        <p:blipFill>
          <a:blip r:embed="rId2">
            <a:lum bright="-17000" contrast="34000"/>
          </a:blip>
          <a:srcRect/>
          <a:stretch>
            <a:fillRect/>
          </a:stretch>
        </p:blipFill>
        <p:spPr bwMode="auto">
          <a:xfrm>
            <a:off x="1143000" y="3429000"/>
            <a:ext cx="71628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endParaRPr lang="en-US" dirty="0"/>
          </a:p>
        </p:txBody>
      </p:sp>
      <p:sp>
        <p:nvSpPr>
          <p:cNvPr id="3" name="Content Placeholder 2"/>
          <p:cNvSpPr>
            <a:spLocks noGrp="1"/>
          </p:cNvSpPr>
          <p:nvPr>
            <p:ph sz="quarter" idx="1"/>
          </p:nvPr>
        </p:nvSpPr>
        <p:spPr>
          <a:xfrm>
            <a:off x="457200" y="762000"/>
            <a:ext cx="7467600" cy="5711952"/>
          </a:xfrm>
        </p:spPr>
        <p:txBody>
          <a:bodyPr/>
          <a:lstStyle/>
          <a:p>
            <a:r>
              <a:rPr lang="en-US" b="1" dirty="0"/>
              <a:t>In this circuit, the 2 internal signals Pi and </a:t>
            </a:r>
            <a:r>
              <a:rPr lang="en-US" b="1" dirty="0" err="1"/>
              <a:t>Gi</a:t>
            </a:r>
            <a:r>
              <a:rPr lang="en-US" b="1" dirty="0"/>
              <a:t> are given by: </a:t>
            </a:r>
            <a:endParaRPr lang="en-US" dirty="0"/>
          </a:p>
          <a:p>
            <a:endParaRPr lang="en-US" dirty="0" smtClean="0"/>
          </a:p>
          <a:p>
            <a:endParaRPr lang="en-US" dirty="0"/>
          </a:p>
          <a:p>
            <a:endParaRPr lang="en-US" b="1" dirty="0" smtClean="0"/>
          </a:p>
          <a:p>
            <a:endParaRPr lang="en-US" dirty="0" smtClean="0"/>
          </a:p>
          <a:p>
            <a:r>
              <a:rPr lang="en-US" b="1" dirty="0" smtClean="0"/>
              <a:t>The </a:t>
            </a:r>
            <a:r>
              <a:rPr lang="en-US" b="1" dirty="0"/>
              <a:t>output sum and carry can be defined as : </a:t>
            </a:r>
            <a:endParaRPr lang="en-US" dirty="0"/>
          </a:p>
          <a:p>
            <a:endParaRPr lang="en-US" dirty="0"/>
          </a:p>
        </p:txBody>
      </p:sp>
      <p:pic>
        <p:nvPicPr>
          <p:cNvPr id="4" name="Picture 3"/>
          <p:cNvPicPr/>
          <p:nvPr/>
        </p:nvPicPr>
        <p:blipFill>
          <a:blip r:embed="rId2"/>
          <a:srcRect/>
          <a:stretch>
            <a:fillRect/>
          </a:stretch>
        </p:blipFill>
        <p:spPr bwMode="auto">
          <a:xfrm>
            <a:off x="1752600" y="1981200"/>
            <a:ext cx="5486400" cy="19050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2286000" y="5181600"/>
            <a:ext cx="52578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lnSpcReduction="10000"/>
          </a:bodyPr>
          <a:lstStyle/>
          <a:p>
            <a:r>
              <a:rPr lang="en-US" sz="3500" b="0" dirty="0" err="1">
                <a:effectLst/>
                <a:latin typeface="Times New Roman" pitchFamily="18" charset="0"/>
                <a:cs typeface="Times New Roman" pitchFamily="18" charset="0"/>
              </a:rPr>
              <a:t>Gi</a:t>
            </a:r>
            <a:r>
              <a:rPr lang="en-US" sz="3500" b="0" dirty="0">
                <a:effectLst/>
                <a:latin typeface="Times New Roman" pitchFamily="18" charset="0"/>
                <a:cs typeface="Times New Roman" pitchFamily="18" charset="0"/>
              </a:rPr>
              <a:t> is known as the carry Generate signal since a carry (Ci+1) is generated whenever </a:t>
            </a:r>
            <a:r>
              <a:rPr lang="en-US" sz="3500" b="0" dirty="0" err="1">
                <a:effectLst/>
                <a:latin typeface="Times New Roman" pitchFamily="18" charset="0"/>
                <a:cs typeface="Times New Roman" pitchFamily="18" charset="0"/>
              </a:rPr>
              <a:t>Gi</a:t>
            </a:r>
            <a:r>
              <a:rPr lang="en-US" sz="3500" b="0" dirty="0">
                <a:effectLst/>
                <a:latin typeface="Times New Roman" pitchFamily="18" charset="0"/>
                <a:cs typeface="Times New Roman" pitchFamily="18" charset="0"/>
              </a:rPr>
              <a:t> =1, regardless of the input carry (</a:t>
            </a:r>
            <a:r>
              <a:rPr lang="en-US" sz="3500" b="0" dirty="0" err="1">
                <a:effectLst/>
                <a:latin typeface="Times New Roman" pitchFamily="18" charset="0"/>
                <a:cs typeface="Times New Roman" pitchFamily="18" charset="0"/>
              </a:rPr>
              <a:t>Ci</a:t>
            </a:r>
            <a:r>
              <a:rPr lang="en-US" sz="3500" b="0" dirty="0">
                <a:effectLst/>
                <a:latin typeface="Times New Roman" pitchFamily="18" charset="0"/>
                <a:cs typeface="Times New Roman" pitchFamily="18" charset="0"/>
              </a:rPr>
              <a:t>). </a:t>
            </a:r>
          </a:p>
          <a:p>
            <a:r>
              <a:rPr lang="en-US" sz="3500" b="0" dirty="0">
                <a:effectLst/>
                <a:latin typeface="Times New Roman" pitchFamily="18" charset="0"/>
                <a:cs typeface="Times New Roman" pitchFamily="18" charset="0"/>
              </a:rPr>
              <a:t>Pi is known as the carry propagate signal since whenever Pi =1, the input carry is propagated to the output carry, i.e., Ci+1. = </a:t>
            </a:r>
            <a:r>
              <a:rPr lang="en-US" sz="3500" b="0" dirty="0" err="1">
                <a:effectLst/>
                <a:latin typeface="Times New Roman" pitchFamily="18" charset="0"/>
                <a:cs typeface="Times New Roman" pitchFamily="18" charset="0"/>
              </a:rPr>
              <a:t>Ci</a:t>
            </a:r>
            <a:r>
              <a:rPr lang="en-US" sz="3500" b="0" dirty="0">
                <a:effectLst/>
                <a:latin typeface="Times New Roman" pitchFamily="18" charset="0"/>
                <a:cs typeface="Times New Roman" pitchFamily="18" charset="0"/>
              </a:rPr>
              <a:t> (note that whenever Pi =1, </a:t>
            </a:r>
            <a:r>
              <a:rPr lang="en-US" sz="3500" b="0" dirty="0" err="1">
                <a:effectLst/>
                <a:latin typeface="Times New Roman" pitchFamily="18" charset="0"/>
                <a:cs typeface="Times New Roman" pitchFamily="18" charset="0"/>
              </a:rPr>
              <a:t>Gi</a:t>
            </a:r>
            <a:r>
              <a:rPr lang="en-US" sz="3500" b="0" dirty="0">
                <a:effectLst/>
                <a:latin typeface="Times New Roman" pitchFamily="18" charset="0"/>
                <a:cs typeface="Times New Roman" pitchFamily="18" charset="0"/>
              </a:rPr>
              <a:t> =0). </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sz="3500" b="0" dirty="0">
                <a:effectLst/>
                <a:latin typeface="Times New Roman" pitchFamily="18" charset="0"/>
                <a:cs typeface="Times New Roman" pitchFamily="18" charset="0"/>
              </a:rPr>
              <a:t>Computing the values of Pi and </a:t>
            </a:r>
            <a:r>
              <a:rPr lang="en-US" sz="3500" b="0" dirty="0" err="1">
                <a:effectLst/>
                <a:latin typeface="Times New Roman" pitchFamily="18" charset="0"/>
                <a:cs typeface="Times New Roman" pitchFamily="18" charset="0"/>
              </a:rPr>
              <a:t>Gi</a:t>
            </a:r>
            <a:r>
              <a:rPr lang="en-US" sz="3500" b="0" dirty="0">
                <a:effectLst/>
                <a:latin typeface="Times New Roman" pitchFamily="18" charset="0"/>
                <a:cs typeface="Times New Roman" pitchFamily="18" charset="0"/>
              </a:rPr>
              <a:t> only depend on the input operand bits (Ai &amp; Bi) as clear from the Figure and equations.</a:t>
            </a:r>
          </a:p>
          <a:p>
            <a:r>
              <a:rPr lang="en-US" sz="3500" b="0" dirty="0">
                <a:effectLst/>
                <a:latin typeface="Times New Roman" pitchFamily="18" charset="0"/>
                <a:cs typeface="Times New Roman" pitchFamily="18" charset="0"/>
              </a:rPr>
              <a:t>Thus, these signals settle to their steady-state value after the propagation through their  respective gates. </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10000"/>
          </a:bodyPr>
          <a:lstStyle/>
          <a:p>
            <a:r>
              <a:rPr lang="en-US" sz="3800" b="0" dirty="0">
                <a:effectLst/>
                <a:latin typeface="Times New Roman" pitchFamily="18" charset="0"/>
                <a:cs typeface="Times New Roman" pitchFamily="18" charset="0"/>
              </a:rPr>
              <a:t>Computed values of all the Pi’s are valid one XOR-gate delay after the operands A and B  are made valid. </a:t>
            </a:r>
          </a:p>
          <a:p>
            <a:r>
              <a:rPr lang="en-US" sz="3800" b="0" dirty="0">
                <a:effectLst/>
                <a:latin typeface="Times New Roman" pitchFamily="18" charset="0"/>
                <a:cs typeface="Times New Roman" pitchFamily="18" charset="0"/>
              </a:rPr>
              <a:t>Computed values of all the </a:t>
            </a:r>
            <a:r>
              <a:rPr lang="en-US" sz="3800" b="0" dirty="0" err="1">
                <a:effectLst/>
                <a:latin typeface="Times New Roman" pitchFamily="18" charset="0"/>
                <a:cs typeface="Times New Roman" pitchFamily="18" charset="0"/>
              </a:rPr>
              <a:t>Gi’s</a:t>
            </a:r>
            <a:r>
              <a:rPr lang="en-US" sz="3800" b="0" dirty="0">
                <a:effectLst/>
                <a:latin typeface="Times New Roman" pitchFamily="18" charset="0"/>
                <a:cs typeface="Times New Roman" pitchFamily="18" charset="0"/>
              </a:rPr>
              <a:t> are valid one AND-gate delay after the operands A and B  are made valid. </a:t>
            </a:r>
          </a:p>
          <a:p>
            <a:r>
              <a:rPr lang="en-US" sz="3800" b="0" dirty="0">
                <a:effectLst/>
                <a:latin typeface="Times New Roman" pitchFamily="18" charset="0"/>
                <a:cs typeface="Times New Roman" pitchFamily="18" charset="0"/>
              </a:rPr>
              <a:t>The Boolean expression of the carry outputs of various stages can be written as follows:</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457200"/>
          </a:xfrm>
        </p:spPr>
        <p:txBody>
          <a:bodyPr>
            <a:normAutofit fontScale="90000"/>
          </a:bodyPr>
          <a:lstStyle/>
          <a:p>
            <a:endParaRPr lang="en-US" dirty="0"/>
          </a:p>
        </p:txBody>
      </p:sp>
      <p:pic>
        <p:nvPicPr>
          <p:cNvPr id="4" name="Content Placeholder 3"/>
          <p:cNvPicPr>
            <a:picLocks noGrp="1"/>
          </p:cNvPicPr>
          <p:nvPr>
            <p:ph sz="quarter" idx="1"/>
          </p:nvPr>
        </p:nvPicPr>
        <p:blipFill>
          <a:blip r:embed="rId2"/>
          <a:stretch>
            <a:fillRect/>
          </a:stretch>
        </p:blipFill>
        <p:spPr bwMode="auto">
          <a:xfrm>
            <a:off x="685800" y="609600"/>
            <a:ext cx="79248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0" y="1371600"/>
            <a:ext cx="8763000" cy="1249363"/>
          </a:xfrm>
          <a:prstGeom prst="rect">
            <a:avLst/>
          </a:prstGeom>
          <a:noFill/>
          <a:ln w="9525">
            <a:noFill/>
            <a:miter lim="800000"/>
            <a:headEnd/>
            <a:tailEnd/>
          </a:ln>
        </p:spPr>
        <p:txBody>
          <a:bodyPr>
            <a:spAutoFit/>
          </a:bodyPr>
          <a:lstStyle/>
          <a:p>
            <a:pPr marL="457200" indent="-457200"/>
            <a:r>
              <a:rPr lang="en-US"/>
              <a:t>Carry</a:t>
            </a:r>
            <a:r>
              <a:rPr lang="en-US" b="0"/>
              <a:t> </a:t>
            </a:r>
            <a:r>
              <a:rPr lang="en-US"/>
              <a:t>C</a:t>
            </a:r>
            <a:r>
              <a:rPr lang="en-US" baseline="-25000"/>
              <a:t>i+1</a:t>
            </a:r>
            <a:r>
              <a:rPr lang="en-US" b="0"/>
              <a:t> = </a:t>
            </a:r>
            <a:r>
              <a:rPr lang="en-US"/>
              <a:t>X</a:t>
            </a:r>
            <a:r>
              <a:rPr lang="en-US" baseline="-25000"/>
              <a:t>i</a:t>
            </a:r>
            <a:r>
              <a:rPr lang="en-US"/>
              <a:t>Y</a:t>
            </a:r>
            <a:r>
              <a:rPr lang="en-US" baseline="-25000"/>
              <a:t>i</a:t>
            </a:r>
            <a:r>
              <a:rPr lang="en-US"/>
              <a:t> + Y</a:t>
            </a:r>
            <a:r>
              <a:rPr lang="en-US" baseline="-25000"/>
              <a:t>i</a:t>
            </a:r>
            <a:r>
              <a:rPr lang="en-US"/>
              <a:t>C</a:t>
            </a:r>
            <a:r>
              <a:rPr lang="en-US" baseline="-25000"/>
              <a:t>i</a:t>
            </a:r>
            <a:r>
              <a:rPr lang="en-US"/>
              <a:t> + C</a:t>
            </a:r>
            <a:r>
              <a:rPr lang="en-US" baseline="-25000"/>
              <a:t>i</a:t>
            </a:r>
            <a:r>
              <a:rPr lang="en-US"/>
              <a:t>X</a:t>
            </a:r>
            <a:r>
              <a:rPr lang="en-US" baseline="-25000"/>
              <a:t>i</a:t>
            </a:r>
            <a:r>
              <a:rPr lang="en-US"/>
              <a:t> </a:t>
            </a:r>
          </a:p>
          <a:p>
            <a:pPr marL="457200" indent="-457200"/>
            <a:r>
              <a:rPr lang="en-US"/>
              <a:t>		 = X</a:t>
            </a:r>
            <a:r>
              <a:rPr lang="en-US" baseline="-25000"/>
              <a:t>i</a:t>
            </a:r>
            <a:r>
              <a:rPr lang="en-US"/>
              <a:t>Y</a:t>
            </a:r>
            <a:r>
              <a:rPr lang="en-US" baseline="-25000"/>
              <a:t>i </a:t>
            </a:r>
            <a:r>
              <a:rPr lang="en-US"/>
              <a:t>+ C</a:t>
            </a:r>
            <a:r>
              <a:rPr lang="en-US" baseline="-25000"/>
              <a:t>i</a:t>
            </a:r>
            <a:r>
              <a:rPr lang="en-US"/>
              <a:t> (X</a:t>
            </a:r>
            <a:r>
              <a:rPr lang="en-US" baseline="-25000"/>
              <a:t>i</a:t>
            </a:r>
            <a:r>
              <a:rPr lang="en-US"/>
              <a:t> +Y</a:t>
            </a:r>
            <a:r>
              <a:rPr lang="en-US" baseline="-25000"/>
              <a:t>i</a:t>
            </a:r>
            <a:r>
              <a:rPr lang="en-US"/>
              <a:t>) </a:t>
            </a:r>
          </a:p>
          <a:p>
            <a:pPr marL="457200" indent="-457200"/>
            <a:r>
              <a:rPr lang="en-US"/>
              <a:t>		 = </a:t>
            </a:r>
            <a:r>
              <a:rPr lang="en-US">
                <a:solidFill>
                  <a:srgbClr val="0000FF"/>
                </a:solidFill>
              </a:rPr>
              <a:t>G</a:t>
            </a:r>
            <a:r>
              <a:rPr lang="en-US" baseline="-25000">
                <a:solidFill>
                  <a:srgbClr val="0000FF"/>
                </a:solidFill>
              </a:rPr>
              <a:t>i</a:t>
            </a:r>
            <a:r>
              <a:rPr lang="en-US" baseline="-25000"/>
              <a:t> </a:t>
            </a:r>
            <a:r>
              <a:rPr lang="en-US"/>
              <a:t>+ </a:t>
            </a:r>
            <a:r>
              <a:rPr lang="en-US">
                <a:solidFill>
                  <a:srgbClr val="FF0000"/>
                </a:solidFill>
              </a:rPr>
              <a:t>C</a:t>
            </a:r>
            <a:r>
              <a:rPr lang="en-US" baseline="-25000">
                <a:solidFill>
                  <a:srgbClr val="FF0000"/>
                </a:solidFill>
              </a:rPr>
              <a:t>i</a:t>
            </a:r>
            <a:r>
              <a:rPr lang="en-US">
                <a:solidFill>
                  <a:srgbClr val="0000FF"/>
                </a:solidFill>
              </a:rPr>
              <a:t>P</a:t>
            </a:r>
            <a:r>
              <a:rPr lang="en-US" baseline="-25000">
                <a:solidFill>
                  <a:srgbClr val="0000FF"/>
                </a:solidFill>
              </a:rPr>
              <a:t>i</a:t>
            </a:r>
            <a:r>
              <a:rPr lang="en-US"/>
              <a:t>. (</a:t>
            </a:r>
            <a:r>
              <a:rPr lang="en-US">
                <a:solidFill>
                  <a:srgbClr val="0000FF"/>
                </a:solidFill>
              </a:rPr>
              <a:t>Generate</a:t>
            </a:r>
            <a:r>
              <a:rPr lang="en-US"/>
              <a:t> Carry + </a:t>
            </a:r>
            <a:r>
              <a:rPr lang="en-US">
                <a:solidFill>
                  <a:srgbClr val="FF0000"/>
                </a:solidFill>
              </a:rPr>
              <a:t>C</a:t>
            </a:r>
            <a:r>
              <a:rPr lang="en-US" baseline="-25000">
                <a:solidFill>
                  <a:srgbClr val="FF0000"/>
                </a:solidFill>
              </a:rPr>
              <a:t>i</a:t>
            </a:r>
            <a:r>
              <a:rPr lang="en-US" sz="2800" b="0"/>
              <a:t>* </a:t>
            </a:r>
            <a:r>
              <a:rPr lang="en-US" sz="2800" b="0">
                <a:solidFill>
                  <a:srgbClr val="0000FF"/>
                </a:solidFill>
              </a:rPr>
              <a:t>Propagate</a:t>
            </a:r>
            <a:r>
              <a:rPr lang="en-US" sz="2800" b="0"/>
              <a:t> Carry)</a:t>
            </a:r>
            <a:endParaRPr lang="en-US" baseline="-25000"/>
          </a:p>
        </p:txBody>
      </p:sp>
      <p:sp>
        <p:nvSpPr>
          <p:cNvPr id="3891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38916" name="Picture 5"/>
          <p:cNvPicPr>
            <a:picLocks noChangeAspect="1" noChangeArrowheads="1"/>
          </p:cNvPicPr>
          <p:nvPr/>
        </p:nvPicPr>
        <p:blipFill>
          <a:blip r:embed="rId2"/>
          <a:srcRect/>
          <a:stretch>
            <a:fillRect/>
          </a:stretch>
        </p:blipFill>
        <p:spPr bwMode="auto">
          <a:xfrm>
            <a:off x="381000" y="2819400"/>
            <a:ext cx="5648325" cy="2228850"/>
          </a:xfrm>
          <a:prstGeom prst="rect">
            <a:avLst/>
          </a:prstGeom>
          <a:noFill/>
          <a:ln w="9525">
            <a:noFill/>
            <a:miter lim="800000"/>
            <a:headEnd/>
            <a:tailEnd/>
          </a:ln>
        </p:spPr>
      </p:pic>
      <p:sp>
        <p:nvSpPr>
          <p:cNvPr id="38918" name="Text Box 3"/>
          <p:cNvSpPr txBox="1">
            <a:spLocks noChangeArrowheads="1"/>
          </p:cNvSpPr>
          <p:nvPr/>
        </p:nvSpPr>
        <p:spPr bwMode="auto">
          <a:xfrm>
            <a:off x="304800" y="5181600"/>
            <a:ext cx="7010400" cy="1311275"/>
          </a:xfrm>
          <a:prstGeom prst="rect">
            <a:avLst/>
          </a:prstGeom>
          <a:noFill/>
          <a:ln w="9525">
            <a:noFill/>
            <a:miter lim="800000"/>
            <a:headEnd/>
            <a:tailEnd/>
          </a:ln>
        </p:spPr>
        <p:txBody>
          <a:bodyPr>
            <a:spAutoFit/>
          </a:bodyPr>
          <a:lstStyle/>
          <a:p>
            <a:pPr marL="457200" indent="-457200"/>
            <a:r>
              <a:rPr lang="en-US"/>
              <a:t>Carry</a:t>
            </a:r>
            <a:r>
              <a:rPr lang="en-US" b="0"/>
              <a:t> </a:t>
            </a:r>
            <a:r>
              <a:rPr lang="en-US"/>
              <a:t>C</a:t>
            </a:r>
            <a:r>
              <a:rPr lang="en-US" baseline="-25000"/>
              <a:t>i+1</a:t>
            </a:r>
            <a:r>
              <a:rPr lang="en-US" b="0"/>
              <a:t> = </a:t>
            </a:r>
            <a:r>
              <a:rPr lang="en-US"/>
              <a:t>G</a:t>
            </a:r>
            <a:r>
              <a:rPr lang="en-US" baseline="-25000"/>
              <a:t>i</a:t>
            </a:r>
            <a:r>
              <a:rPr lang="en-US"/>
              <a:t> + C</a:t>
            </a:r>
            <a:r>
              <a:rPr lang="en-US" baseline="-25000"/>
              <a:t>i</a:t>
            </a:r>
            <a:r>
              <a:rPr lang="en-US"/>
              <a:t>P</a:t>
            </a:r>
            <a:r>
              <a:rPr lang="en-US" baseline="-25000"/>
              <a:t>i</a:t>
            </a:r>
            <a:r>
              <a:rPr lang="en-US"/>
              <a:t>  </a:t>
            </a:r>
          </a:p>
          <a:p>
            <a:pPr marL="457200" indent="-457200"/>
            <a:r>
              <a:rPr lang="en-US"/>
              <a:t> </a:t>
            </a:r>
            <a:r>
              <a:rPr lang="en-US" sz="2800" b="0"/>
              <a:t>i.e. C</a:t>
            </a:r>
            <a:r>
              <a:rPr lang="en-US" sz="2800" baseline="-25000"/>
              <a:t>i</a:t>
            </a:r>
            <a:r>
              <a:rPr lang="en-US" sz="2800" b="0"/>
              <a:t> = (G</a:t>
            </a:r>
            <a:r>
              <a:rPr lang="en-US" sz="2800" baseline="-25000"/>
              <a:t>i-1</a:t>
            </a:r>
            <a:r>
              <a:rPr lang="en-US" sz="2800" b="0"/>
              <a:t> + P</a:t>
            </a:r>
            <a:r>
              <a:rPr lang="en-US" sz="2800" baseline="-25000"/>
              <a:t>i-1</a:t>
            </a:r>
            <a:r>
              <a:rPr lang="en-US" sz="2800" b="0"/>
              <a:t>C</a:t>
            </a:r>
            <a:r>
              <a:rPr lang="en-US" sz="2800" baseline="-25000"/>
              <a:t>i-1</a:t>
            </a:r>
            <a:r>
              <a:rPr lang="en-US" sz="2800" b="0"/>
              <a:t>) &amp; </a:t>
            </a:r>
          </a:p>
          <a:p>
            <a:pPr marL="457200" indent="-457200"/>
            <a:r>
              <a:rPr lang="en-US" sz="2800" b="0"/>
              <a:t>       C</a:t>
            </a:r>
            <a:r>
              <a:rPr lang="en-US" sz="2800" baseline="-25000"/>
              <a:t>i-1</a:t>
            </a:r>
            <a:r>
              <a:rPr lang="en-US" sz="2800" b="0"/>
              <a:t> = (G</a:t>
            </a:r>
            <a:r>
              <a:rPr lang="en-US" sz="2800" baseline="-25000"/>
              <a:t>i-2</a:t>
            </a:r>
            <a:r>
              <a:rPr lang="en-US" sz="2800" b="0"/>
              <a:t> + P</a:t>
            </a:r>
            <a:r>
              <a:rPr lang="en-US" sz="2800" baseline="-25000"/>
              <a:t>i-2</a:t>
            </a:r>
            <a:r>
              <a:rPr lang="en-US" sz="2800" b="0"/>
              <a:t>C</a:t>
            </a:r>
            <a:r>
              <a:rPr lang="en-US" sz="2800" baseline="-25000"/>
              <a:t>i-2</a:t>
            </a:r>
            <a:r>
              <a:rPr lang="en-US" sz="2800" b="0"/>
              <a:t>).</a:t>
            </a:r>
            <a:endParaRPr lang="en-US" baseline="-250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228600" y="723900"/>
            <a:ext cx="8534400" cy="1128713"/>
          </a:xfrm>
          <a:prstGeom prst="rect">
            <a:avLst/>
          </a:prstGeom>
          <a:noFill/>
          <a:ln w="9525">
            <a:noFill/>
            <a:miter lim="800000"/>
            <a:headEnd/>
            <a:tailEnd/>
          </a:ln>
        </p:spPr>
        <p:txBody>
          <a:bodyPr>
            <a:spAutoFit/>
          </a:bodyPr>
          <a:lstStyle/>
          <a:p>
            <a:pPr marL="457200" indent="-457200"/>
            <a:endParaRPr lang="en-US" sz="4000" i="1" dirty="0">
              <a:solidFill>
                <a:srgbClr val="FF0000"/>
              </a:solidFill>
            </a:endParaRPr>
          </a:p>
          <a:p>
            <a:pPr marL="457200" indent="-457200">
              <a:buFontTx/>
              <a:buChar char="•"/>
            </a:pPr>
            <a:r>
              <a:rPr lang="en-US" dirty="0"/>
              <a:t>C</a:t>
            </a:r>
            <a:r>
              <a:rPr lang="en-US" baseline="-25000" dirty="0"/>
              <a:t>i+1</a:t>
            </a:r>
            <a:r>
              <a:rPr lang="en-US" b="0" dirty="0"/>
              <a:t> </a:t>
            </a:r>
            <a:r>
              <a:rPr lang="en-US" dirty="0"/>
              <a:t>= </a:t>
            </a:r>
            <a:r>
              <a:rPr lang="en-US" dirty="0" err="1"/>
              <a:t>G</a:t>
            </a:r>
            <a:r>
              <a:rPr lang="en-US" baseline="-25000" dirty="0" err="1"/>
              <a:t>i</a:t>
            </a:r>
            <a:r>
              <a:rPr lang="en-US" baseline="-25000" dirty="0"/>
              <a:t> </a:t>
            </a:r>
            <a:r>
              <a:rPr lang="en-US" dirty="0"/>
              <a:t>+ </a:t>
            </a:r>
            <a:r>
              <a:rPr lang="en-US" dirty="0" err="1"/>
              <a:t>C</a:t>
            </a:r>
            <a:r>
              <a:rPr lang="en-US" baseline="-25000" dirty="0" err="1"/>
              <a:t>i</a:t>
            </a:r>
            <a:r>
              <a:rPr lang="en-US" dirty="0" err="1"/>
              <a:t>P</a:t>
            </a:r>
            <a:r>
              <a:rPr lang="en-US" baseline="-25000" dirty="0" err="1"/>
              <a:t>i</a:t>
            </a:r>
            <a:r>
              <a:rPr lang="en-US" dirty="0"/>
              <a:t>.</a:t>
            </a:r>
            <a:r>
              <a:rPr lang="en-US" sz="2800" b="0" dirty="0"/>
              <a:t>	</a:t>
            </a:r>
            <a:endParaRPr lang="en-US" baseline="-25000" dirty="0"/>
          </a:p>
        </p:txBody>
      </p:sp>
      <p:sp>
        <p:nvSpPr>
          <p:cNvPr id="3993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9940" name="Text Box 3"/>
          <p:cNvSpPr txBox="1">
            <a:spLocks noChangeArrowheads="1"/>
          </p:cNvSpPr>
          <p:nvPr/>
        </p:nvSpPr>
        <p:spPr bwMode="auto">
          <a:xfrm>
            <a:off x="381000" y="4633913"/>
            <a:ext cx="4419600" cy="1614487"/>
          </a:xfrm>
          <a:prstGeom prst="rect">
            <a:avLst/>
          </a:prstGeom>
          <a:noFill/>
          <a:ln w="9525">
            <a:noFill/>
            <a:miter lim="800000"/>
            <a:headEnd/>
            <a:tailEnd/>
          </a:ln>
        </p:spPr>
        <p:txBody>
          <a:bodyPr>
            <a:spAutoFit/>
          </a:bodyPr>
          <a:lstStyle/>
          <a:p>
            <a:pPr marL="457200" indent="-457200"/>
            <a:r>
              <a:rPr lang="en-US"/>
              <a:t> 				    always, except when X</a:t>
            </a:r>
            <a:r>
              <a:rPr lang="en-US" baseline="-25000"/>
              <a:t>i</a:t>
            </a:r>
            <a:r>
              <a:rPr lang="en-US"/>
              <a:t> = 1 &amp; Y</a:t>
            </a:r>
            <a:r>
              <a:rPr lang="en-US" baseline="-25000"/>
              <a:t>i</a:t>
            </a:r>
            <a:r>
              <a:rPr lang="en-US"/>
              <a:t> = 1. But, then Gi = 1to make C</a:t>
            </a:r>
            <a:r>
              <a:rPr lang="en-US" baseline="-25000"/>
              <a:t>i+1</a:t>
            </a:r>
            <a:r>
              <a:rPr lang="en-US"/>
              <a:t> = 1; hence Bit cell</a:t>
            </a:r>
            <a:r>
              <a:rPr lang="en-US" sz="2800" b="0"/>
              <a:t>	</a:t>
            </a:r>
            <a:endParaRPr lang="en-US" baseline="-25000"/>
          </a:p>
        </p:txBody>
      </p:sp>
      <p:sp>
        <p:nvSpPr>
          <p:cNvPr id="39941" name="Line 6"/>
          <p:cNvSpPr>
            <a:spLocks noChangeShapeType="1"/>
          </p:cNvSpPr>
          <p:nvPr/>
        </p:nvSpPr>
        <p:spPr bwMode="auto">
          <a:xfrm>
            <a:off x="3276600" y="4267200"/>
            <a:ext cx="0" cy="609600"/>
          </a:xfrm>
          <a:prstGeom prst="line">
            <a:avLst/>
          </a:prstGeom>
          <a:noFill/>
          <a:ln w="57150">
            <a:solidFill>
              <a:srgbClr val="0000FF"/>
            </a:solidFill>
            <a:round/>
            <a:headEnd/>
            <a:tailEnd type="triangle" w="med" len="med"/>
          </a:ln>
        </p:spPr>
        <p:txBody>
          <a:bodyPr/>
          <a:lstStyle/>
          <a:p>
            <a:endParaRPr lang="en-US"/>
          </a:p>
        </p:txBody>
      </p:sp>
      <p:sp>
        <p:nvSpPr>
          <p:cNvPr id="39942" name="Line 7"/>
          <p:cNvSpPr>
            <a:spLocks noChangeShapeType="1"/>
          </p:cNvSpPr>
          <p:nvPr/>
        </p:nvSpPr>
        <p:spPr bwMode="auto">
          <a:xfrm flipV="1">
            <a:off x="4191000" y="5791200"/>
            <a:ext cx="685800" cy="266700"/>
          </a:xfrm>
          <a:prstGeom prst="line">
            <a:avLst/>
          </a:prstGeom>
          <a:noFill/>
          <a:ln w="57150">
            <a:solidFill>
              <a:srgbClr val="0000FF"/>
            </a:solidFill>
            <a:round/>
            <a:headEnd/>
            <a:tailEnd type="triangle" w="med" len="med"/>
          </a:ln>
        </p:spPr>
        <p:txBody>
          <a:bodyPr/>
          <a:lstStyle/>
          <a:p>
            <a:endParaRPr lang="en-US"/>
          </a:p>
        </p:txBody>
      </p:sp>
      <p:pic>
        <p:nvPicPr>
          <p:cNvPr id="39943" name="Picture 8"/>
          <p:cNvPicPr>
            <a:picLocks noChangeAspect="1" noChangeArrowheads="1"/>
          </p:cNvPicPr>
          <p:nvPr/>
        </p:nvPicPr>
        <p:blipFill>
          <a:blip r:embed="rId2"/>
          <a:srcRect/>
          <a:stretch>
            <a:fillRect/>
          </a:stretch>
        </p:blipFill>
        <p:spPr bwMode="auto">
          <a:xfrm>
            <a:off x="76200" y="1905000"/>
            <a:ext cx="4648200" cy="2447925"/>
          </a:xfrm>
          <a:prstGeom prst="rect">
            <a:avLst/>
          </a:prstGeom>
          <a:noFill/>
          <a:ln w="9525">
            <a:noFill/>
            <a:miter lim="800000"/>
            <a:headEnd/>
            <a:tailEnd/>
          </a:ln>
        </p:spPr>
      </p:pic>
      <p:pic>
        <p:nvPicPr>
          <p:cNvPr id="39944" name="Picture 9"/>
          <p:cNvPicPr>
            <a:picLocks noChangeAspect="1" noChangeArrowheads="1"/>
          </p:cNvPicPr>
          <p:nvPr/>
        </p:nvPicPr>
        <p:blipFill>
          <a:blip r:embed="rId3"/>
          <a:srcRect/>
          <a:stretch>
            <a:fillRect/>
          </a:stretch>
        </p:blipFill>
        <p:spPr bwMode="auto">
          <a:xfrm>
            <a:off x="4876800" y="2667000"/>
            <a:ext cx="42672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304800" y="304800"/>
            <a:ext cx="8534400" cy="1311275"/>
          </a:xfrm>
          <a:prstGeom prst="rect">
            <a:avLst/>
          </a:prstGeom>
          <a:noFill/>
          <a:ln w="9525">
            <a:noFill/>
            <a:miter lim="800000"/>
            <a:headEnd/>
            <a:tailEnd/>
          </a:ln>
        </p:spPr>
        <p:txBody>
          <a:bodyPr>
            <a:spAutoFit/>
          </a:bodyPr>
          <a:lstStyle/>
          <a:p>
            <a:pPr algn="ctr">
              <a:spcBef>
                <a:spcPct val="50000"/>
              </a:spcBef>
            </a:pPr>
            <a:r>
              <a:rPr lang="en-US" sz="4000" dirty="0">
                <a:solidFill>
                  <a:schemeClr val="accent2"/>
                </a:solidFill>
              </a:rPr>
              <a:t>ADDITION AND SUBSTRACTION OF SIGNED NUMBERS</a:t>
            </a:r>
          </a:p>
        </p:txBody>
      </p:sp>
      <p:sp>
        <p:nvSpPr>
          <p:cNvPr id="6147" name="Text Box 4"/>
          <p:cNvSpPr txBox="1">
            <a:spLocks noChangeArrowheads="1"/>
          </p:cNvSpPr>
          <p:nvPr/>
        </p:nvSpPr>
        <p:spPr bwMode="auto">
          <a:xfrm>
            <a:off x="228600" y="2362200"/>
            <a:ext cx="8915400" cy="2585323"/>
          </a:xfrm>
          <a:prstGeom prst="rect">
            <a:avLst/>
          </a:prstGeom>
          <a:noFill/>
          <a:ln w="9525">
            <a:noFill/>
            <a:miter lim="800000"/>
            <a:headEnd/>
            <a:tailEnd/>
          </a:ln>
        </p:spPr>
        <p:txBody>
          <a:bodyPr>
            <a:spAutoFit/>
          </a:bodyPr>
          <a:lstStyle/>
          <a:p>
            <a:pPr algn="just">
              <a:spcBef>
                <a:spcPct val="50000"/>
              </a:spcBef>
              <a:buFont typeface="Wingdings" pitchFamily="2" charset="2"/>
              <a:buChar char="Ø"/>
            </a:pPr>
            <a:r>
              <a:rPr lang="en-US" dirty="0"/>
              <a:t>In unsigned operation if there is a carry from MSB position it is called </a:t>
            </a:r>
            <a:r>
              <a:rPr lang="en-US" dirty="0">
                <a:solidFill>
                  <a:srgbClr val="FF0000"/>
                </a:solidFill>
              </a:rPr>
              <a:t>carry</a:t>
            </a:r>
          </a:p>
          <a:p>
            <a:pPr algn="just">
              <a:spcBef>
                <a:spcPct val="50000"/>
              </a:spcBef>
              <a:buFont typeface="Wingdings" pitchFamily="2" charset="2"/>
              <a:buChar char="Ø"/>
            </a:pPr>
            <a:r>
              <a:rPr lang="en-US" dirty="0"/>
              <a:t>In signed operations if there is a carry </a:t>
            </a:r>
            <a:r>
              <a:rPr lang="en-US" dirty="0" smtClean="0"/>
              <a:t>from </a:t>
            </a:r>
            <a:r>
              <a:rPr lang="en-US" dirty="0"/>
              <a:t>MSB position it is called </a:t>
            </a:r>
            <a:r>
              <a:rPr lang="en-US" dirty="0">
                <a:solidFill>
                  <a:srgbClr val="FF0000"/>
                </a:solidFill>
              </a:rPr>
              <a:t>end – around – carry</a:t>
            </a:r>
          </a:p>
          <a:p>
            <a:pPr algn="just">
              <a:spcBef>
                <a:spcPct val="50000"/>
              </a:spcBef>
              <a:buFont typeface="Wingdings" pitchFamily="2" charset="2"/>
              <a:buChar char="Ø"/>
            </a:pPr>
            <a:r>
              <a:rPr lang="en-US" dirty="0"/>
              <a:t>For signed arithmetic operations 2’s complement format is used</a:t>
            </a:r>
          </a:p>
          <a:p>
            <a:pPr algn="just">
              <a:spcBef>
                <a:spcPct val="50000"/>
              </a:spcBef>
              <a:buFont typeface="Wingdings" pitchFamily="2" charset="2"/>
              <a:buChar char="Ø"/>
            </a:pPr>
            <a:r>
              <a:rPr lang="en-US" dirty="0"/>
              <a:t>For signed arithmetic operation sign and magnitude and 1’s complement format is not suitable</a:t>
            </a:r>
          </a:p>
          <a:p>
            <a:pPr algn="just">
              <a:spcBef>
                <a:spcPct val="50000"/>
              </a:spcBef>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0" y="685800"/>
            <a:ext cx="9144000" cy="2462213"/>
          </a:xfrm>
          <a:prstGeom prst="rect">
            <a:avLst/>
          </a:prstGeom>
          <a:noFill/>
          <a:ln w="9525">
            <a:noFill/>
            <a:miter lim="800000"/>
            <a:headEnd/>
            <a:tailEnd/>
          </a:ln>
        </p:spPr>
        <p:txBody>
          <a:bodyPr>
            <a:spAutoFit/>
          </a:bodyPr>
          <a:lstStyle/>
          <a:p>
            <a:pPr marL="457200" indent="-457200">
              <a:buFontTx/>
              <a:buChar char="•"/>
            </a:pPr>
            <a:r>
              <a:rPr lang="en-US" b="0" dirty="0" smtClean="0"/>
              <a:t>  </a:t>
            </a:r>
            <a:r>
              <a:rPr lang="en-US" sz="2800" b="0" dirty="0"/>
              <a:t>In general </a:t>
            </a:r>
            <a:r>
              <a:rPr lang="en-US" dirty="0"/>
              <a:t>C </a:t>
            </a:r>
            <a:r>
              <a:rPr lang="en-US" baseline="-25000" dirty="0"/>
              <a:t>i+1</a:t>
            </a:r>
            <a:r>
              <a:rPr lang="en-US" dirty="0"/>
              <a:t> = G </a:t>
            </a:r>
            <a:r>
              <a:rPr lang="en-US" baseline="-25000" dirty="0" err="1"/>
              <a:t>i</a:t>
            </a:r>
            <a:r>
              <a:rPr lang="en-US" dirty="0"/>
              <a:t> + </a:t>
            </a:r>
            <a:r>
              <a:rPr lang="en-US" dirty="0" err="1"/>
              <a:t>P</a:t>
            </a:r>
            <a:r>
              <a:rPr lang="en-US" baseline="-25000" dirty="0" err="1"/>
              <a:t>i</a:t>
            </a:r>
            <a:r>
              <a:rPr lang="en-US" dirty="0" err="1"/>
              <a:t>G</a:t>
            </a:r>
            <a:r>
              <a:rPr lang="en-US" dirty="0"/>
              <a:t> </a:t>
            </a:r>
            <a:r>
              <a:rPr lang="en-US" baseline="-25000" dirty="0"/>
              <a:t>i-1</a:t>
            </a:r>
            <a:r>
              <a:rPr lang="en-US" dirty="0"/>
              <a:t> + </a:t>
            </a:r>
          </a:p>
          <a:p>
            <a:pPr marL="457200" indent="-457200"/>
            <a:r>
              <a:rPr lang="en-US" dirty="0"/>
              <a:t>	  </a:t>
            </a:r>
            <a:r>
              <a:rPr lang="en-US" dirty="0" err="1"/>
              <a:t>P</a:t>
            </a:r>
            <a:r>
              <a:rPr lang="en-US" baseline="-25000" dirty="0" err="1"/>
              <a:t>i</a:t>
            </a:r>
            <a:r>
              <a:rPr lang="en-US" dirty="0" err="1"/>
              <a:t>P</a:t>
            </a:r>
            <a:r>
              <a:rPr lang="en-US" dirty="0"/>
              <a:t> </a:t>
            </a:r>
            <a:r>
              <a:rPr lang="en-US" baseline="-25000" dirty="0"/>
              <a:t>i-1</a:t>
            </a:r>
            <a:r>
              <a:rPr lang="en-US" dirty="0"/>
              <a:t> G </a:t>
            </a:r>
            <a:r>
              <a:rPr lang="en-US" baseline="-25000" dirty="0"/>
              <a:t>i-2</a:t>
            </a:r>
            <a:r>
              <a:rPr lang="en-US" dirty="0"/>
              <a:t> + … + P</a:t>
            </a:r>
            <a:r>
              <a:rPr lang="en-US" baseline="-25000" dirty="0"/>
              <a:t>i</a:t>
            </a:r>
            <a:r>
              <a:rPr lang="en-US" dirty="0"/>
              <a:t> P </a:t>
            </a:r>
            <a:r>
              <a:rPr lang="en-US" baseline="-25000" dirty="0"/>
              <a:t>i-1</a:t>
            </a:r>
            <a:r>
              <a:rPr lang="en-US" dirty="0"/>
              <a:t> ……….P </a:t>
            </a:r>
            <a:r>
              <a:rPr lang="en-US" baseline="-25000" dirty="0"/>
              <a:t>1</a:t>
            </a:r>
            <a:r>
              <a:rPr lang="en-US" dirty="0"/>
              <a:t>G</a:t>
            </a:r>
            <a:r>
              <a:rPr lang="en-US" baseline="-25000" dirty="0"/>
              <a:t>0</a:t>
            </a:r>
            <a:r>
              <a:rPr lang="en-US" dirty="0"/>
              <a:t> + P</a:t>
            </a:r>
            <a:r>
              <a:rPr lang="en-US" baseline="-25000" dirty="0"/>
              <a:t>i</a:t>
            </a:r>
            <a:r>
              <a:rPr lang="en-US" dirty="0"/>
              <a:t> P </a:t>
            </a:r>
            <a:r>
              <a:rPr lang="en-US" baseline="-25000" dirty="0"/>
              <a:t>i-1</a:t>
            </a:r>
            <a:r>
              <a:rPr lang="en-US" dirty="0"/>
              <a:t> … P</a:t>
            </a:r>
            <a:r>
              <a:rPr lang="en-US" baseline="-25000" dirty="0"/>
              <a:t>0</a:t>
            </a:r>
            <a:r>
              <a:rPr lang="en-US" dirty="0"/>
              <a:t>G</a:t>
            </a:r>
            <a:r>
              <a:rPr lang="en-US" baseline="-25000" dirty="0"/>
              <a:t>0. 	</a:t>
            </a:r>
          </a:p>
          <a:p>
            <a:pPr marL="457200" indent="-457200">
              <a:buFontTx/>
              <a:buChar char="•"/>
            </a:pPr>
            <a:r>
              <a:rPr lang="en-US" baseline="-25000" dirty="0"/>
              <a:t> </a:t>
            </a:r>
            <a:r>
              <a:rPr lang="en-US" dirty="0"/>
              <a:t>C</a:t>
            </a:r>
            <a:r>
              <a:rPr lang="en-US" baseline="-25000" dirty="0"/>
              <a:t>i+1</a:t>
            </a:r>
            <a:r>
              <a:rPr lang="en-US" dirty="0"/>
              <a:t>-- in 3 Gates delay; S</a:t>
            </a:r>
            <a:r>
              <a:rPr lang="en-US" baseline="-25000" dirty="0"/>
              <a:t>i</a:t>
            </a:r>
            <a:r>
              <a:rPr lang="en-US" dirty="0"/>
              <a:t> – in 4 Gates delay irrespective of n. </a:t>
            </a:r>
            <a:r>
              <a:rPr lang="en-US" dirty="0">
                <a:solidFill>
                  <a:srgbClr val="0000FF"/>
                </a:solidFill>
              </a:rPr>
              <a:t>C</a:t>
            </a:r>
            <a:r>
              <a:rPr lang="en-US" baseline="-25000" dirty="0">
                <a:solidFill>
                  <a:srgbClr val="0000FF"/>
                </a:solidFill>
              </a:rPr>
              <a:t>1 </a:t>
            </a:r>
            <a:r>
              <a:rPr lang="en-US" dirty="0">
                <a:solidFill>
                  <a:srgbClr val="0000FF"/>
                </a:solidFill>
              </a:rPr>
              <a:t> in 3 gates delay,C</a:t>
            </a:r>
            <a:r>
              <a:rPr lang="en-US" baseline="-25000" dirty="0">
                <a:solidFill>
                  <a:srgbClr val="0000FF"/>
                </a:solidFill>
              </a:rPr>
              <a:t>2</a:t>
            </a:r>
            <a:r>
              <a:rPr lang="en-US" dirty="0">
                <a:solidFill>
                  <a:srgbClr val="0000FF"/>
                </a:solidFill>
              </a:rPr>
              <a:t> in 3 gates delay,C</a:t>
            </a:r>
            <a:r>
              <a:rPr lang="en-US" baseline="-25000" dirty="0">
                <a:solidFill>
                  <a:srgbClr val="0000FF"/>
                </a:solidFill>
              </a:rPr>
              <a:t>3 </a:t>
            </a:r>
            <a:r>
              <a:rPr lang="en-US" dirty="0">
                <a:solidFill>
                  <a:srgbClr val="0000FF"/>
                </a:solidFill>
              </a:rPr>
              <a:t>in 3 gates delay and so on. </a:t>
            </a:r>
            <a:r>
              <a:rPr lang="en-US" dirty="0">
                <a:solidFill>
                  <a:srgbClr val="FF0000"/>
                </a:solidFill>
              </a:rPr>
              <a:t>S</a:t>
            </a:r>
            <a:r>
              <a:rPr lang="en-US" baseline="-25000" dirty="0">
                <a:solidFill>
                  <a:srgbClr val="FF0000"/>
                </a:solidFill>
              </a:rPr>
              <a:t>0</a:t>
            </a:r>
            <a:r>
              <a:rPr lang="en-US" dirty="0">
                <a:solidFill>
                  <a:srgbClr val="FF0000"/>
                </a:solidFill>
              </a:rPr>
              <a:t> in 4 gates delay, S</a:t>
            </a:r>
            <a:r>
              <a:rPr lang="en-US" baseline="-25000" dirty="0">
                <a:solidFill>
                  <a:srgbClr val="FF0000"/>
                </a:solidFill>
              </a:rPr>
              <a:t>1</a:t>
            </a:r>
            <a:r>
              <a:rPr lang="en-US" dirty="0">
                <a:solidFill>
                  <a:srgbClr val="FF0000"/>
                </a:solidFill>
              </a:rPr>
              <a:t> in 4 gates delay, 							        S</a:t>
            </a:r>
            <a:r>
              <a:rPr lang="en-US" baseline="-25000" dirty="0">
                <a:solidFill>
                  <a:srgbClr val="FF0000"/>
                </a:solidFill>
              </a:rPr>
              <a:t>2</a:t>
            </a:r>
            <a:r>
              <a:rPr lang="en-US" dirty="0">
                <a:solidFill>
                  <a:srgbClr val="FF0000"/>
                </a:solidFill>
              </a:rPr>
              <a:t> in 4 gates 							        delay and so 								              on</a:t>
            </a:r>
            <a:r>
              <a:rPr lang="en-US" dirty="0">
                <a:solidFill>
                  <a:srgbClr val="0000FF"/>
                </a:solidFill>
              </a:rPr>
              <a:t>.</a:t>
            </a:r>
            <a:endParaRPr lang="en-US" baseline="-25000" dirty="0">
              <a:solidFill>
                <a:srgbClr val="0000FF"/>
              </a:solidFill>
            </a:endParaRPr>
          </a:p>
        </p:txBody>
      </p:sp>
      <p:sp>
        <p:nvSpPr>
          <p:cNvPr id="4096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40964" name="Picture 5"/>
          <p:cNvPicPr>
            <a:picLocks noChangeAspect="1" noChangeArrowheads="1"/>
          </p:cNvPicPr>
          <p:nvPr/>
        </p:nvPicPr>
        <p:blipFill>
          <a:blip r:embed="rId2"/>
          <a:srcRect/>
          <a:stretch>
            <a:fillRect/>
          </a:stretch>
        </p:blipFill>
        <p:spPr bwMode="auto">
          <a:xfrm>
            <a:off x="152400" y="3352800"/>
            <a:ext cx="6858000"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ChangeAspect="1" noChangeArrowheads="1"/>
          </p:cNvPicPr>
          <p:nvPr/>
        </p:nvPicPr>
        <p:blipFill>
          <a:blip r:embed="rId2"/>
          <a:srcRect/>
          <a:stretch>
            <a:fillRect/>
          </a:stretch>
        </p:blipFill>
        <p:spPr bwMode="auto">
          <a:xfrm>
            <a:off x="228600" y="1066800"/>
            <a:ext cx="4572000" cy="4919663"/>
          </a:xfrm>
          <a:prstGeom prst="rect">
            <a:avLst/>
          </a:prstGeom>
          <a:solidFill>
            <a:srgbClr val="C0C0C0"/>
          </a:solidFill>
          <a:ln w="9525">
            <a:solidFill>
              <a:schemeClr val="bg1"/>
            </a:solidFill>
            <a:miter lim="800000"/>
            <a:headEnd/>
            <a:tailEnd/>
          </a:ln>
        </p:spPr>
      </p:pic>
      <p:sp>
        <p:nvSpPr>
          <p:cNvPr id="41987" name="Text Box 3"/>
          <p:cNvSpPr txBox="1">
            <a:spLocks noChangeArrowheads="1"/>
          </p:cNvSpPr>
          <p:nvPr/>
        </p:nvSpPr>
        <p:spPr bwMode="auto">
          <a:xfrm>
            <a:off x="4724400" y="1600200"/>
            <a:ext cx="4191000" cy="2227263"/>
          </a:xfrm>
          <a:prstGeom prst="rect">
            <a:avLst/>
          </a:prstGeom>
          <a:noFill/>
          <a:ln w="9525">
            <a:noFill/>
            <a:miter lim="800000"/>
            <a:headEnd/>
            <a:tailEnd/>
          </a:ln>
        </p:spPr>
        <p:txBody>
          <a:bodyPr>
            <a:spAutoFit/>
          </a:bodyPr>
          <a:lstStyle/>
          <a:p>
            <a:pPr marL="457200" indent="-457200" algn="just">
              <a:spcBef>
                <a:spcPct val="50000"/>
              </a:spcBef>
            </a:pPr>
            <a:r>
              <a:rPr lang="en-US" sz="2800" b="0"/>
              <a:t>Implementing these expressions (for a 4-bit adder), results in the logic diagram</a:t>
            </a:r>
            <a:r>
              <a:rPr lang="en-US" sz="2800" b="0">
                <a:latin typeface="Times New Roman" pitchFamily="18" charset="0"/>
              </a:rPr>
              <a:t>. (</a:t>
            </a:r>
            <a:r>
              <a:rPr lang="en-US" sz="2800" b="0">
                <a:solidFill>
                  <a:srgbClr val="FF0000"/>
                </a:solidFill>
                <a:latin typeface="Times New Roman" pitchFamily="18" charset="0"/>
              </a:rPr>
              <a:t>IC- 74182</a:t>
            </a:r>
            <a:r>
              <a:rPr lang="en-US" sz="2800" b="0">
                <a:latin typeface="Times New Roman" pitchFamily="18" charset="0"/>
              </a:rPr>
              <a:t>)</a:t>
            </a:r>
          </a:p>
        </p:txBody>
      </p:sp>
      <p:pic>
        <p:nvPicPr>
          <p:cNvPr id="41988" name="Picture 5" descr="Picture 001"/>
          <p:cNvPicPr>
            <a:picLocks noChangeAspect="1" noChangeArrowheads="1"/>
          </p:cNvPicPr>
          <p:nvPr/>
        </p:nvPicPr>
        <p:blipFill>
          <a:blip r:embed="rId3">
            <a:lum contrast="18000"/>
            <a:grayscl/>
          </a:blip>
          <a:srcRect/>
          <a:stretch>
            <a:fillRect/>
          </a:stretch>
        </p:blipFill>
        <p:spPr bwMode="auto">
          <a:xfrm>
            <a:off x="4953000" y="4038600"/>
            <a:ext cx="38862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p:cNvPicPr>
            <a:picLocks noChangeAspect="1" noChangeArrowheads="1"/>
          </p:cNvPicPr>
          <p:nvPr/>
        </p:nvPicPr>
        <p:blipFill>
          <a:blip r:embed="rId2"/>
          <a:srcRect/>
          <a:stretch>
            <a:fillRect/>
          </a:stretch>
        </p:blipFill>
        <p:spPr bwMode="auto">
          <a:xfrm>
            <a:off x="0" y="1600200"/>
            <a:ext cx="6172200" cy="4572000"/>
          </a:xfrm>
          <a:prstGeom prst="rect">
            <a:avLst/>
          </a:prstGeom>
          <a:noFill/>
          <a:ln w="9525">
            <a:noFill/>
            <a:miter lim="800000"/>
            <a:headEnd/>
            <a:tailEnd/>
          </a:ln>
        </p:spPr>
      </p:pic>
      <p:sp>
        <p:nvSpPr>
          <p:cNvPr id="45059" name="Rectangle 8"/>
          <p:cNvSpPr>
            <a:spLocks noChangeArrowheads="1"/>
          </p:cNvSpPr>
          <p:nvPr/>
        </p:nvSpPr>
        <p:spPr bwMode="auto">
          <a:xfrm>
            <a:off x="228600" y="685800"/>
            <a:ext cx="5486400" cy="1311275"/>
          </a:xfrm>
          <a:prstGeom prst="rect">
            <a:avLst/>
          </a:prstGeom>
          <a:noFill/>
          <a:ln w="12700">
            <a:noFill/>
            <a:miter lim="800000"/>
            <a:headEnd/>
            <a:tailEnd/>
          </a:ln>
        </p:spPr>
        <p:txBody>
          <a:bodyPr>
            <a:spAutoFit/>
          </a:bodyPr>
          <a:lstStyle/>
          <a:p>
            <a:r>
              <a:rPr lang="en-US" sz="4000" i="1">
                <a:solidFill>
                  <a:srgbClr val="FF0000"/>
                </a:solidFill>
              </a:rPr>
              <a:t>4 bit carry look ahead</a:t>
            </a:r>
          </a:p>
          <a:p>
            <a:r>
              <a:rPr lang="en-US" sz="4000" i="1">
                <a:solidFill>
                  <a:srgbClr val="FF0000"/>
                </a:solidFill>
              </a:rPr>
              <a:t> Adder:</a:t>
            </a:r>
            <a:endParaRPr lang="en-US"/>
          </a:p>
        </p:txBody>
      </p:sp>
      <p:sp>
        <p:nvSpPr>
          <p:cNvPr id="45060" name="Rectangle 8"/>
          <p:cNvSpPr>
            <a:spLocks noChangeArrowheads="1"/>
          </p:cNvSpPr>
          <p:nvPr/>
        </p:nvSpPr>
        <p:spPr bwMode="auto">
          <a:xfrm>
            <a:off x="6705600" y="2819400"/>
            <a:ext cx="2286000" cy="2041525"/>
          </a:xfrm>
          <a:prstGeom prst="rect">
            <a:avLst/>
          </a:prstGeom>
          <a:noFill/>
          <a:ln w="12700">
            <a:noFill/>
            <a:miter lim="800000"/>
            <a:headEnd/>
            <a:tailEnd/>
          </a:ln>
        </p:spPr>
        <p:txBody>
          <a:bodyPr>
            <a:spAutoFit/>
          </a:bodyPr>
          <a:lstStyle/>
          <a:p>
            <a:r>
              <a:rPr lang="en-US" sz="3200" i="1"/>
              <a:t>4 bit carry look ahead</a:t>
            </a:r>
          </a:p>
          <a:p>
            <a:r>
              <a:rPr lang="en-US" sz="3200" i="1"/>
              <a:t> Adder:</a:t>
            </a:r>
            <a:endParaRPr lang="en-US" sz="3200"/>
          </a:p>
        </p:txBody>
      </p:sp>
      <p:grpSp>
        <p:nvGrpSpPr>
          <p:cNvPr id="2" name="Group 6"/>
          <p:cNvGrpSpPr>
            <a:grpSpLocks/>
          </p:cNvGrpSpPr>
          <p:nvPr/>
        </p:nvGrpSpPr>
        <p:grpSpPr bwMode="auto">
          <a:xfrm>
            <a:off x="6172200" y="1676400"/>
            <a:ext cx="609600" cy="3795713"/>
            <a:chOff x="3264" y="1094"/>
            <a:chExt cx="384" cy="2210"/>
          </a:xfrm>
        </p:grpSpPr>
        <p:sp>
          <p:nvSpPr>
            <p:cNvPr id="45063" name="Rectangle 8"/>
            <p:cNvSpPr>
              <a:spLocks noChangeArrowheads="1"/>
            </p:cNvSpPr>
            <p:nvPr/>
          </p:nvSpPr>
          <p:spPr bwMode="auto">
            <a:xfrm>
              <a:off x="3264" y="3072"/>
              <a:ext cx="336" cy="232"/>
            </a:xfrm>
            <a:prstGeom prst="rect">
              <a:avLst/>
            </a:prstGeom>
            <a:noFill/>
            <a:ln w="12700">
              <a:noFill/>
              <a:miter lim="800000"/>
              <a:headEnd/>
              <a:tailEnd/>
            </a:ln>
          </p:spPr>
          <p:txBody>
            <a:bodyPr>
              <a:spAutoFit/>
            </a:bodyPr>
            <a:lstStyle/>
            <a:p>
              <a:r>
                <a:rPr lang="en-US" sz="2000" i="1">
                  <a:latin typeface="Times New Roman" pitchFamily="18" charset="0"/>
                </a:rPr>
                <a:t>S0</a:t>
              </a:r>
              <a:endParaRPr lang="en-US" sz="2000">
                <a:latin typeface="Tahoma" pitchFamily="34" charset="0"/>
              </a:endParaRPr>
            </a:p>
          </p:txBody>
        </p:sp>
        <p:sp>
          <p:nvSpPr>
            <p:cNvPr id="45064" name="Rectangle 8"/>
            <p:cNvSpPr>
              <a:spLocks noChangeArrowheads="1"/>
            </p:cNvSpPr>
            <p:nvPr/>
          </p:nvSpPr>
          <p:spPr bwMode="auto">
            <a:xfrm>
              <a:off x="3264" y="2534"/>
              <a:ext cx="336" cy="231"/>
            </a:xfrm>
            <a:prstGeom prst="rect">
              <a:avLst/>
            </a:prstGeom>
            <a:noFill/>
            <a:ln w="12700">
              <a:noFill/>
              <a:miter lim="800000"/>
              <a:headEnd/>
              <a:tailEnd/>
            </a:ln>
          </p:spPr>
          <p:txBody>
            <a:bodyPr>
              <a:spAutoFit/>
            </a:bodyPr>
            <a:lstStyle/>
            <a:p>
              <a:r>
                <a:rPr lang="en-US" sz="2000" i="1">
                  <a:latin typeface="Times New Roman" pitchFamily="18" charset="0"/>
                </a:rPr>
                <a:t>S1</a:t>
              </a:r>
              <a:endParaRPr lang="en-US" sz="2000">
                <a:latin typeface="Tahoma" pitchFamily="34" charset="0"/>
              </a:endParaRPr>
            </a:p>
          </p:txBody>
        </p:sp>
        <p:sp>
          <p:nvSpPr>
            <p:cNvPr id="45065" name="Rectangle 8"/>
            <p:cNvSpPr>
              <a:spLocks noChangeArrowheads="1"/>
            </p:cNvSpPr>
            <p:nvPr/>
          </p:nvSpPr>
          <p:spPr bwMode="auto">
            <a:xfrm>
              <a:off x="3264" y="1872"/>
              <a:ext cx="336" cy="232"/>
            </a:xfrm>
            <a:prstGeom prst="rect">
              <a:avLst/>
            </a:prstGeom>
            <a:noFill/>
            <a:ln w="12700">
              <a:noFill/>
              <a:miter lim="800000"/>
              <a:headEnd/>
              <a:tailEnd/>
            </a:ln>
          </p:spPr>
          <p:txBody>
            <a:bodyPr>
              <a:spAutoFit/>
            </a:bodyPr>
            <a:lstStyle/>
            <a:p>
              <a:r>
                <a:rPr lang="en-US" sz="2000" i="1">
                  <a:latin typeface="Times New Roman" pitchFamily="18" charset="0"/>
                </a:rPr>
                <a:t>S2</a:t>
              </a:r>
              <a:endParaRPr lang="en-US" sz="2000">
                <a:latin typeface="Tahoma" pitchFamily="34" charset="0"/>
              </a:endParaRPr>
            </a:p>
          </p:txBody>
        </p:sp>
        <p:sp>
          <p:nvSpPr>
            <p:cNvPr id="45066" name="Rectangle 8"/>
            <p:cNvSpPr>
              <a:spLocks noChangeArrowheads="1"/>
            </p:cNvSpPr>
            <p:nvPr/>
          </p:nvSpPr>
          <p:spPr bwMode="auto">
            <a:xfrm>
              <a:off x="3312" y="1392"/>
              <a:ext cx="336" cy="231"/>
            </a:xfrm>
            <a:prstGeom prst="rect">
              <a:avLst/>
            </a:prstGeom>
            <a:noFill/>
            <a:ln w="12700">
              <a:noFill/>
              <a:miter lim="800000"/>
              <a:headEnd/>
              <a:tailEnd/>
            </a:ln>
          </p:spPr>
          <p:txBody>
            <a:bodyPr>
              <a:spAutoFit/>
            </a:bodyPr>
            <a:lstStyle/>
            <a:p>
              <a:r>
                <a:rPr lang="en-US" sz="2000" i="1">
                  <a:latin typeface="Times New Roman" pitchFamily="18" charset="0"/>
                </a:rPr>
                <a:t>S3</a:t>
              </a:r>
              <a:endParaRPr lang="en-US" sz="2000">
                <a:latin typeface="Tahoma" pitchFamily="34" charset="0"/>
              </a:endParaRPr>
            </a:p>
          </p:txBody>
        </p:sp>
        <p:sp>
          <p:nvSpPr>
            <p:cNvPr id="45067" name="Rectangle 8"/>
            <p:cNvSpPr>
              <a:spLocks noChangeArrowheads="1"/>
            </p:cNvSpPr>
            <p:nvPr/>
          </p:nvSpPr>
          <p:spPr bwMode="auto">
            <a:xfrm>
              <a:off x="3312" y="1094"/>
              <a:ext cx="336" cy="231"/>
            </a:xfrm>
            <a:prstGeom prst="rect">
              <a:avLst/>
            </a:prstGeom>
            <a:noFill/>
            <a:ln w="12700">
              <a:noFill/>
              <a:miter lim="800000"/>
              <a:headEnd/>
              <a:tailEnd/>
            </a:ln>
          </p:spPr>
          <p:txBody>
            <a:bodyPr>
              <a:spAutoFit/>
            </a:bodyPr>
            <a:lstStyle/>
            <a:p>
              <a:r>
                <a:rPr lang="en-US" sz="2000" i="1">
                  <a:latin typeface="Times New Roman" pitchFamily="18" charset="0"/>
                </a:rPr>
                <a:t>C4</a:t>
              </a:r>
              <a:endParaRPr lang="en-US" sz="2000">
                <a:latin typeface="Tahoma" pitchFamily="34" charset="0"/>
              </a:endParaRPr>
            </a:p>
          </p:txBody>
        </p:sp>
      </p:grpSp>
      <p:pic>
        <p:nvPicPr>
          <p:cNvPr id="97292" name="Picture 12"/>
          <p:cNvPicPr>
            <a:picLocks noChangeAspect="1" noChangeArrowheads="1"/>
          </p:cNvPicPr>
          <p:nvPr/>
        </p:nvPicPr>
        <p:blipFill>
          <a:blip r:embed="rId3"/>
          <a:srcRect/>
          <a:stretch>
            <a:fillRect/>
          </a:stretch>
        </p:blipFill>
        <p:spPr bwMode="auto">
          <a:xfrm>
            <a:off x="2971800" y="2133600"/>
            <a:ext cx="1295400" cy="3700463"/>
          </a:xfrm>
          <a:prstGeom prst="rect">
            <a:avLst/>
          </a:prstGeom>
          <a:solidFill>
            <a:srgbClr val="C0C0C0"/>
          </a:solidFill>
          <a:ln w="9525">
            <a:solidFill>
              <a:schemeClr val="bg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292"/>
                                        </p:tgtEl>
                                        <p:attrNameLst>
                                          <p:attrName>style.visibility</p:attrName>
                                        </p:attrNameLst>
                                      </p:cBhvr>
                                      <p:to>
                                        <p:strVal val="visible"/>
                                      </p:to>
                                    </p:set>
                                    <p:anim calcmode="lin" valueType="num">
                                      <p:cBhvr additive="base">
                                        <p:cTn id="7" dur="500" fill="hold"/>
                                        <p:tgtEl>
                                          <p:spTgt spid="97292"/>
                                        </p:tgtEl>
                                        <p:attrNameLst>
                                          <p:attrName>ppt_x</p:attrName>
                                        </p:attrNameLst>
                                      </p:cBhvr>
                                      <p:tavLst>
                                        <p:tav tm="0">
                                          <p:val>
                                            <p:strVal val="#ppt_x"/>
                                          </p:val>
                                        </p:tav>
                                        <p:tav tm="100000">
                                          <p:val>
                                            <p:strVal val="#ppt_x"/>
                                          </p:val>
                                        </p:tav>
                                      </p:tavLst>
                                    </p:anim>
                                    <p:anim calcmode="lin" valueType="num">
                                      <p:cBhvr additive="base">
                                        <p:cTn id="8" dur="500" fill="hold"/>
                                        <p:tgtEl>
                                          <p:spTgt spid="97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8"/>
          <p:cNvSpPr>
            <a:spLocks noChangeArrowheads="1"/>
          </p:cNvSpPr>
          <p:nvPr/>
        </p:nvSpPr>
        <p:spPr bwMode="auto">
          <a:xfrm>
            <a:off x="228600" y="838200"/>
            <a:ext cx="5715000" cy="1311275"/>
          </a:xfrm>
          <a:prstGeom prst="rect">
            <a:avLst/>
          </a:prstGeom>
          <a:noFill/>
          <a:ln w="12700">
            <a:noFill/>
            <a:miter lim="800000"/>
            <a:headEnd/>
            <a:tailEnd/>
          </a:ln>
        </p:spPr>
        <p:txBody>
          <a:bodyPr>
            <a:spAutoFit/>
          </a:bodyPr>
          <a:lstStyle/>
          <a:p>
            <a:r>
              <a:rPr lang="en-US" sz="4000" i="1">
                <a:solidFill>
                  <a:srgbClr val="FF0000"/>
                </a:solidFill>
              </a:rPr>
              <a:t>4 bit carry look ahead</a:t>
            </a:r>
          </a:p>
          <a:p>
            <a:r>
              <a:rPr lang="en-US" sz="4000" i="1">
                <a:solidFill>
                  <a:srgbClr val="FF0000"/>
                </a:solidFill>
              </a:rPr>
              <a:t> Adder:</a:t>
            </a:r>
            <a:endParaRPr lang="en-US"/>
          </a:p>
        </p:txBody>
      </p:sp>
      <p:sp>
        <p:nvSpPr>
          <p:cNvPr id="46083" name="Rectangle 4"/>
          <p:cNvSpPr>
            <a:spLocks noChangeArrowheads="1"/>
          </p:cNvSpPr>
          <p:nvPr/>
        </p:nvSpPr>
        <p:spPr bwMode="auto">
          <a:xfrm>
            <a:off x="457200" y="2028825"/>
            <a:ext cx="7924800" cy="2800350"/>
          </a:xfrm>
          <a:prstGeom prst="rect">
            <a:avLst/>
          </a:prstGeom>
          <a:noFill/>
          <a:ln w="9525">
            <a:noFill/>
            <a:miter lim="800000"/>
            <a:headEnd/>
            <a:tailEnd/>
          </a:ln>
        </p:spPr>
        <p:txBody>
          <a:bodyPr anchor="ctr">
            <a:spAutoFit/>
          </a:bodyPr>
          <a:lstStyle/>
          <a:p>
            <a:pPr>
              <a:buFontTx/>
              <a:buChar char="•"/>
            </a:pPr>
            <a:r>
              <a:rPr lang="en-US" sz="3200">
                <a:latin typeface="Times New Roman" pitchFamily="18" charset="0"/>
              </a:rPr>
              <a:t> </a:t>
            </a:r>
            <a:r>
              <a:rPr lang="en-US" sz="2800" b="0"/>
              <a:t>independent of n, </a:t>
            </a:r>
          </a:p>
          <a:p>
            <a:r>
              <a:rPr lang="en-US" sz="2800" b="0"/>
              <a:t>the n-bit addition process requires only four gate delays (against 2n)</a:t>
            </a:r>
          </a:p>
          <a:p>
            <a:pPr>
              <a:buFontTx/>
              <a:buChar char="•"/>
            </a:pPr>
            <a:r>
              <a:rPr lang="en-US" sz="2800" b="0"/>
              <a:t> increasing ‘n’ increases gate fan-in requirements (C 4 – fan_in = 5)</a:t>
            </a:r>
          </a:p>
          <a:p>
            <a:pPr>
              <a:buFontTx/>
              <a:buChar char="•"/>
            </a:pPr>
            <a:r>
              <a:rPr lang="en-US" sz="2800" b="0"/>
              <a:t>  Longer version adders - cascading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OF POSITIVE NUMBERS</a:t>
            </a:r>
            <a:endParaRPr lang="en-US" dirty="0"/>
          </a:p>
        </p:txBody>
      </p:sp>
      <p:sp>
        <p:nvSpPr>
          <p:cNvPr id="3" name="Content Placeholder 2"/>
          <p:cNvSpPr>
            <a:spLocks noGrp="1"/>
          </p:cNvSpPr>
          <p:nvPr>
            <p:ph sz="quarter" idx="1"/>
          </p:nvPr>
        </p:nvSpPr>
        <p:spPr/>
        <p:txBody>
          <a:bodyPr>
            <a:normAutofit fontScale="62500" lnSpcReduction="20000"/>
          </a:bodyPr>
          <a:lstStyle/>
          <a:p>
            <a:pPr algn="just"/>
            <a:r>
              <a:rPr lang="en-US" dirty="0" smtClean="0"/>
              <a:t>The product of two n-digit numbers can be accommodated in 2</a:t>
            </a:r>
            <a:r>
              <a:rPr lang="en-US" i="1" dirty="0" smtClean="0"/>
              <a:t>n </a:t>
            </a:r>
            <a:r>
              <a:rPr lang="en-US" dirty="0" smtClean="0"/>
              <a:t>digits, so the product of the two 4-bit numbers in this example fits into 8 bits.</a:t>
            </a:r>
          </a:p>
          <a:p>
            <a:pPr algn="just"/>
            <a:r>
              <a:rPr lang="en-US" dirty="0" smtClean="0"/>
              <a:t> In the binary system, multiplication by the multiplier bit ‘1’ means the multiplicand is entered in the appropriate position to be added to the partial product.</a:t>
            </a:r>
          </a:p>
          <a:p>
            <a:pPr algn="just"/>
            <a:r>
              <a:rPr lang="en-US" dirty="0" smtClean="0"/>
              <a:t>Binary multiplication of positive operands can be implemented in a combinational (speed up) two-dimensional logic array</a:t>
            </a:r>
          </a:p>
          <a:p>
            <a:pPr algn="just"/>
            <a:r>
              <a:rPr lang="en-US" dirty="0" smtClean="0"/>
              <a:t>Here, M- indicates multiplicand, Q- indicates multiplier &amp; P- indicates partial product. The basic component in each cell is a full adder FA. The AND gate in each cell determines whether a multiplicand bit </a:t>
            </a:r>
            <a:r>
              <a:rPr lang="en-US" i="1" dirty="0" err="1" smtClean="0"/>
              <a:t>mj</a:t>
            </a:r>
            <a:r>
              <a:rPr lang="en-US" i="1" dirty="0" smtClean="0"/>
              <a:t>, </a:t>
            </a:r>
            <a:r>
              <a:rPr lang="en-US" dirty="0" smtClean="0"/>
              <a:t>is added to the incoming partial-product bit, based on the value of the multiplier bit, </a:t>
            </a:r>
            <a:r>
              <a:rPr lang="en-US" dirty="0" err="1" smtClean="0"/>
              <a:t>q</a:t>
            </a:r>
            <a:r>
              <a:rPr lang="en-US" baseline="-25000" dirty="0" err="1" smtClean="0"/>
              <a:t>i</a:t>
            </a:r>
            <a:r>
              <a:rPr lang="en-US" dirty="0" smtClean="0"/>
              <a:t>.</a:t>
            </a:r>
          </a:p>
          <a:p>
            <a:pPr algn="just"/>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4724400" y="2057400"/>
            <a:ext cx="4023360" cy="286512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914400" y="2209800"/>
            <a:ext cx="4013080" cy="220027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normAutofit lnSpcReduction="10000"/>
          </a:bodyPr>
          <a:lstStyle/>
          <a:p>
            <a:pPr algn="just"/>
            <a:r>
              <a:rPr lang="en-US" sz="3500" b="0" dirty="0" smtClean="0">
                <a:effectLst/>
                <a:latin typeface="Times New Roman" pitchFamily="18" charset="0"/>
                <a:cs typeface="Times New Roman" pitchFamily="18" charset="0"/>
              </a:rPr>
              <a:t>Multiplication </a:t>
            </a:r>
            <a:r>
              <a:rPr lang="en-US" sz="3500" b="0" dirty="0">
                <a:effectLst/>
                <a:latin typeface="Times New Roman" pitchFamily="18" charset="0"/>
                <a:cs typeface="Times New Roman" pitchFamily="18" charset="0"/>
              </a:rPr>
              <a:t>of binary numbers is performed in the same way as with decimal numbers.  The multiplicand is multiplied by each bit of the multiplier, starting from the least significant bit. </a:t>
            </a:r>
          </a:p>
          <a:p>
            <a:pPr algn="just"/>
            <a:r>
              <a:rPr lang="en-US" sz="3500" b="0" dirty="0">
                <a:effectLst/>
                <a:latin typeface="Times New Roman" pitchFamily="18" charset="0"/>
                <a:cs typeface="Times New Roman" pitchFamily="18" charset="0"/>
              </a:rPr>
              <a:t>The result of each such multiplication forms a partial product. Successive partial products are shifted one bit to the left. </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normAutofit/>
          </a:bodyPr>
          <a:lstStyle/>
          <a:p>
            <a:pPr algn="just"/>
            <a:r>
              <a:rPr lang="en-US" sz="3500" b="0" dirty="0">
                <a:effectLst/>
                <a:latin typeface="Times New Roman" pitchFamily="18" charset="0"/>
                <a:cs typeface="Times New Roman" pitchFamily="18" charset="0"/>
              </a:rPr>
              <a:t>The product is obtained by adding these shifted partial products. </a:t>
            </a:r>
          </a:p>
          <a:p>
            <a:pPr algn="just"/>
            <a:r>
              <a:rPr lang="en-US" sz="3500" b="0" dirty="0">
                <a:effectLst/>
                <a:latin typeface="Times New Roman" pitchFamily="18" charset="0"/>
                <a:cs typeface="Times New Roman" pitchFamily="18" charset="0"/>
              </a:rPr>
              <a:t>Example 1: Consider an example of multiplication of two numbers, say A and B (2 bits each),</a:t>
            </a:r>
          </a:p>
          <a:p>
            <a:pPr algn="just"/>
            <a:r>
              <a:rPr lang="en-US" sz="3500" b="0" dirty="0">
                <a:effectLst/>
                <a:latin typeface="Times New Roman" pitchFamily="18" charset="0"/>
                <a:cs typeface="Times New Roman" pitchFamily="18" charset="0"/>
              </a:rPr>
              <a:t> C = A x B. </a:t>
            </a:r>
          </a:p>
          <a:p>
            <a:pPr algn="just"/>
            <a:endParaRPr lang="en-US" sz="3500" b="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AutoShape 7"/>
          <p:cNvCxnSpPr>
            <a:cxnSpLocks noChangeShapeType="1"/>
          </p:cNvCxnSpPr>
          <p:nvPr/>
        </p:nvCxnSpPr>
        <p:spPr bwMode="auto">
          <a:xfrm>
            <a:off x="685800" y="2514600"/>
            <a:ext cx="0" cy="0"/>
          </a:xfrm>
          <a:prstGeom prst="straightConnector1">
            <a:avLst/>
          </a:prstGeom>
          <a:noFill/>
          <a:ln w="38100">
            <a:solidFill>
              <a:srgbClr val="000000"/>
            </a:solidFill>
            <a:round/>
            <a:headEnd/>
            <a:tailEnd/>
          </a:ln>
        </p:spPr>
      </p:cxnSp>
      <p:sp>
        <p:nvSpPr>
          <p:cNvPr id="23555" name="Title 1"/>
          <p:cNvSpPr>
            <a:spLocks/>
          </p:cNvSpPr>
          <p:nvPr/>
        </p:nvSpPr>
        <p:spPr bwMode="auto">
          <a:xfrm>
            <a:off x="76200" y="914400"/>
            <a:ext cx="4953000" cy="508000"/>
          </a:xfrm>
          <a:prstGeom prst="rect">
            <a:avLst/>
          </a:prstGeom>
          <a:noFill/>
          <a:ln w="9525">
            <a:noFill/>
            <a:miter lim="800000"/>
            <a:headEnd/>
            <a:tailEnd/>
          </a:ln>
        </p:spPr>
        <p:txBody>
          <a:bodyPr anchor="ctr"/>
          <a:lstStyle/>
          <a:p>
            <a:pPr algn="ctr"/>
            <a:r>
              <a:rPr lang="en-US" sz="4400" b="0">
                <a:solidFill>
                  <a:srgbClr val="FF0000"/>
                </a:solidFill>
              </a:rPr>
              <a:t>Binary Multiplier:</a:t>
            </a:r>
          </a:p>
        </p:txBody>
      </p:sp>
      <p:grpSp>
        <p:nvGrpSpPr>
          <p:cNvPr id="2" name="Group 17"/>
          <p:cNvGrpSpPr>
            <a:grpSpLocks/>
          </p:cNvGrpSpPr>
          <p:nvPr/>
        </p:nvGrpSpPr>
        <p:grpSpPr bwMode="auto">
          <a:xfrm>
            <a:off x="914400" y="3276600"/>
            <a:ext cx="4343400" cy="2438400"/>
            <a:chOff x="2700" y="1440"/>
            <a:chExt cx="5400" cy="3840"/>
          </a:xfrm>
        </p:grpSpPr>
        <p:sp>
          <p:nvSpPr>
            <p:cNvPr id="23558" name="Text Box 3"/>
            <p:cNvSpPr txBox="1">
              <a:spLocks noChangeArrowheads="1"/>
            </p:cNvSpPr>
            <p:nvPr/>
          </p:nvSpPr>
          <p:spPr bwMode="auto">
            <a:xfrm>
              <a:off x="2700" y="1440"/>
              <a:ext cx="5400" cy="3840"/>
            </a:xfrm>
            <a:prstGeom prst="rect">
              <a:avLst/>
            </a:prstGeom>
            <a:solidFill>
              <a:schemeClr val="bg1"/>
            </a:solidFill>
            <a:ln w="0">
              <a:solidFill>
                <a:srgbClr val="000000"/>
              </a:solidFill>
              <a:prstDash val="sysDot"/>
              <a:miter lim="800000"/>
              <a:headEnd/>
              <a:tailEnd/>
            </a:ln>
          </p:spPr>
          <p:txBody>
            <a:bodyPr/>
            <a:lstStyle/>
            <a:p>
              <a:pPr lvl="1">
                <a:spcAft>
                  <a:spcPts val="1000"/>
                </a:spcAft>
              </a:pPr>
              <a:r>
                <a:rPr lang="en-US" sz="1400" dirty="0">
                  <a:solidFill>
                    <a:srgbClr val="000000"/>
                  </a:solidFill>
                  <a:latin typeface="Calibri" pitchFamily="34" charset="0"/>
                </a:rPr>
                <a:t>         </a:t>
              </a:r>
              <a:r>
                <a:rPr lang="en-US" sz="1600" dirty="0">
                  <a:solidFill>
                    <a:srgbClr val="0000FF"/>
                  </a:solidFill>
                  <a:latin typeface="Calibri" pitchFamily="34" charset="0"/>
                </a:rPr>
                <a:t>(13)</a:t>
              </a:r>
              <a:r>
                <a:rPr lang="en-US" sz="1400" dirty="0">
                  <a:solidFill>
                    <a:srgbClr val="000000"/>
                  </a:solidFill>
                  <a:latin typeface="Calibri" pitchFamily="34" charset="0"/>
                </a:rPr>
                <a:t> </a:t>
              </a:r>
              <a:r>
                <a:rPr lang="en-US" sz="1800" dirty="0">
                  <a:solidFill>
                    <a:srgbClr val="FF0000"/>
                  </a:solidFill>
                  <a:latin typeface="Calibri" pitchFamily="34" charset="0"/>
                </a:rPr>
                <a:t>1  1  0  1  X  1  0  1 1 </a:t>
              </a:r>
              <a:r>
                <a:rPr lang="en-US" sz="1800" dirty="0">
                  <a:solidFill>
                    <a:srgbClr val="0000FF"/>
                  </a:solidFill>
                  <a:latin typeface="Calibri" pitchFamily="34" charset="0"/>
                </a:rPr>
                <a:t>(11)</a:t>
              </a:r>
            </a:p>
            <a:p>
              <a:pPr lvl="2">
                <a:spcAft>
                  <a:spcPts val="1000"/>
                </a:spcAft>
              </a:pPr>
              <a:r>
                <a:rPr lang="en-US" sz="1800" dirty="0">
                  <a:solidFill>
                    <a:srgbClr val="FF0000"/>
                  </a:solidFill>
                  <a:latin typeface="Calibri" pitchFamily="34" charset="0"/>
                </a:rPr>
                <a:t>       1  1  0  1</a:t>
              </a:r>
            </a:p>
            <a:p>
              <a:pPr lvl="1">
                <a:spcAft>
                  <a:spcPts val="1000"/>
                </a:spcAft>
              </a:pPr>
              <a:r>
                <a:rPr lang="en-US" sz="1800" dirty="0">
                  <a:solidFill>
                    <a:srgbClr val="FF0000"/>
                  </a:solidFill>
                  <a:latin typeface="Calibri" pitchFamily="34" charset="0"/>
                </a:rPr>
                <a:t>           1 1  0  1 </a:t>
              </a:r>
            </a:p>
            <a:p>
              <a:pPr lvl="1">
                <a:spcAft>
                  <a:spcPts val="1000"/>
                </a:spcAft>
              </a:pPr>
              <a:r>
                <a:rPr lang="en-US" sz="1800" dirty="0">
                  <a:solidFill>
                    <a:srgbClr val="FF0000"/>
                  </a:solidFill>
                  <a:latin typeface="Calibri" pitchFamily="34" charset="0"/>
                </a:rPr>
                <a:t>	  0  0 0  0 </a:t>
              </a:r>
            </a:p>
            <a:p>
              <a:pPr lvl="1">
                <a:spcAft>
                  <a:spcPts val="1000"/>
                </a:spcAft>
              </a:pPr>
              <a:r>
                <a:rPr lang="en-US" sz="1800" dirty="0">
                  <a:solidFill>
                    <a:srgbClr val="FF0000"/>
                  </a:solidFill>
                  <a:latin typeface="Calibri" pitchFamily="34" charset="0"/>
                </a:rPr>
                <a:t>    1 1  0 1</a:t>
              </a:r>
            </a:p>
            <a:p>
              <a:pPr lvl="1" algn="just">
                <a:spcAft>
                  <a:spcPts val="1000"/>
                </a:spcAft>
              </a:pPr>
              <a:r>
                <a:rPr lang="en-US" sz="1800" dirty="0">
                  <a:solidFill>
                    <a:srgbClr val="FF0000"/>
                  </a:solidFill>
                  <a:latin typeface="Calibri" pitchFamily="34" charset="0"/>
                </a:rPr>
                <a:t> 1 0 0  0 1  1  1  1 </a:t>
              </a:r>
              <a:r>
                <a:rPr lang="en-US" sz="1800" dirty="0">
                  <a:solidFill>
                    <a:srgbClr val="0000FF"/>
                  </a:solidFill>
                  <a:latin typeface="Calibri" pitchFamily="34" charset="0"/>
                </a:rPr>
                <a:t>(143)</a:t>
              </a:r>
              <a:endParaRPr lang="en-US" dirty="0">
                <a:solidFill>
                  <a:srgbClr val="0000FF"/>
                </a:solidFill>
                <a:latin typeface="Times New Roman" pitchFamily="18" charset="0"/>
              </a:endParaRPr>
            </a:p>
          </p:txBody>
        </p:sp>
        <p:sp>
          <p:nvSpPr>
            <p:cNvPr id="23559" name="Line 19"/>
            <p:cNvSpPr>
              <a:spLocks noChangeShapeType="1"/>
            </p:cNvSpPr>
            <p:nvPr/>
          </p:nvSpPr>
          <p:spPr bwMode="auto">
            <a:xfrm>
              <a:off x="3780" y="1980"/>
              <a:ext cx="1980" cy="0"/>
            </a:xfrm>
            <a:prstGeom prst="line">
              <a:avLst/>
            </a:prstGeom>
            <a:noFill/>
            <a:ln w="0">
              <a:solidFill>
                <a:srgbClr val="000000"/>
              </a:solidFill>
              <a:prstDash val="sysDot"/>
              <a:round/>
              <a:headEnd/>
              <a:tailEnd/>
            </a:ln>
          </p:spPr>
          <p:txBody>
            <a:bodyPr/>
            <a:lstStyle/>
            <a:p>
              <a:endParaRPr lang="en-US"/>
            </a:p>
          </p:txBody>
        </p:sp>
        <p:sp>
          <p:nvSpPr>
            <p:cNvPr id="23560" name="Line 20"/>
            <p:cNvSpPr>
              <a:spLocks noChangeShapeType="1"/>
            </p:cNvSpPr>
            <p:nvPr/>
          </p:nvSpPr>
          <p:spPr bwMode="auto">
            <a:xfrm>
              <a:off x="2745" y="5160"/>
              <a:ext cx="3060" cy="0"/>
            </a:xfrm>
            <a:prstGeom prst="line">
              <a:avLst/>
            </a:prstGeom>
            <a:noFill/>
            <a:ln w="0">
              <a:solidFill>
                <a:srgbClr val="000000"/>
              </a:solidFill>
              <a:prstDash val="sysDot"/>
              <a:round/>
              <a:headEnd/>
              <a:tailEnd/>
            </a:ln>
          </p:spPr>
          <p:txBody>
            <a:bodyPr/>
            <a:lstStyle/>
            <a:p>
              <a:endParaRPr lang="en-US"/>
            </a:p>
          </p:txBody>
        </p:sp>
        <p:sp>
          <p:nvSpPr>
            <p:cNvPr id="23561" name="Line 21"/>
            <p:cNvSpPr>
              <a:spLocks noChangeShapeType="1"/>
            </p:cNvSpPr>
            <p:nvPr/>
          </p:nvSpPr>
          <p:spPr bwMode="auto">
            <a:xfrm>
              <a:off x="2775" y="4545"/>
              <a:ext cx="2880" cy="0"/>
            </a:xfrm>
            <a:prstGeom prst="line">
              <a:avLst/>
            </a:prstGeom>
            <a:noFill/>
            <a:ln w="0">
              <a:solidFill>
                <a:srgbClr val="000000"/>
              </a:solidFill>
              <a:prstDash val="sysDot"/>
              <a:round/>
              <a:headEnd/>
              <a:tailEnd/>
            </a:ln>
          </p:spPr>
          <p:txBody>
            <a:bodyPr/>
            <a:lstStyle/>
            <a:p>
              <a:endParaRPr lang="en-US"/>
            </a:p>
          </p:txBody>
        </p:sp>
      </p:grpSp>
      <p:sp>
        <p:nvSpPr>
          <p:cNvPr id="23557" name="Rectangle 22"/>
          <p:cNvSpPr>
            <a:spLocks noChangeArrowheads="1"/>
          </p:cNvSpPr>
          <p:nvPr/>
        </p:nvSpPr>
        <p:spPr bwMode="auto">
          <a:xfrm>
            <a:off x="228600" y="1676400"/>
            <a:ext cx="5791200" cy="1815882"/>
          </a:xfrm>
          <a:prstGeom prst="rect">
            <a:avLst/>
          </a:prstGeom>
          <a:noFill/>
          <a:ln w="9525">
            <a:noFill/>
            <a:miter lim="800000"/>
            <a:headEnd/>
            <a:tailEnd/>
          </a:ln>
        </p:spPr>
        <p:txBody>
          <a:bodyPr>
            <a:spAutoFit/>
          </a:bodyPr>
          <a:lstStyle/>
          <a:p>
            <a:pPr>
              <a:buFontTx/>
              <a:buChar char="•"/>
            </a:pPr>
            <a:r>
              <a:rPr lang="en-US" sz="2800" b="0" dirty="0">
                <a:solidFill>
                  <a:schemeClr val="accent2"/>
                </a:solidFill>
                <a:latin typeface="Times New Roman" pitchFamily="18" charset="0"/>
              </a:rPr>
              <a:t> </a:t>
            </a:r>
            <a:r>
              <a:rPr lang="en-US" sz="2800" b="0" dirty="0"/>
              <a:t>Unsigned number multiplication</a:t>
            </a:r>
          </a:p>
          <a:p>
            <a:r>
              <a:rPr lang="en-US" sz="2800" b="0" dirty="0"/>
              <a:t>  two n-bit numbers; 2n-bit result</a:t>
            </a:r>
          </a:p>
          <a:p>
            <a:endParaRPr lang="en-US" sz="2800" b="0" dirty="0"/>
          </a:p>
          <a:p>
            <a:pPr>
              <a:buFontTx/>
              <a:buChar char="•"/>
            </a:pPr>
            <a:r>
              <a:rPr lang="en-US" sz="2800" b="0" dirty="0"/>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lstStyle/>
          <a:p>
            <a:pPr lvl="0" algn="just"/>
            <a:r>
              <a:rPr lang="en-US" sz="3500" b="0" dirty="0">
                <a:effectLst/>
                <a:latin typeface="Times New Roman" pitchFamily="18" charset="0"/>
                <a:cs typeface="Times New Roman" pitchFamily="18" charset="0"/>
              </a:rPr>
              <a:t>The first partial product is formed by multiplying the B1B0 by A0. The multiplication of two bits such as A0 and B0 produces a 1 if both bits are 1; otherwise it produces a 0 like an AND operation. So the partial products can be implemented with AND gates. </a:t>
            </a:r>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0" y="1143000"/>
            <a:ext cx="8839200" cy="1493838"/>
          </a:xfrm>
          <a:prstGeom prst="rect">
            <a:avLst/>
          </a:prstGeom>
          <a:noFill/>
          <a:ln w="9525">
            <a:noFill/>
            <a:miter lim="800000"/>
            <a:headEnd/>
            <a:tailEnd/>
          </a:ln>
        </p:spPr>
        <p:txBody>
          <a:bodyPr>
            <a:spAutoFit/>
          </a:bodyPr>
          <a:lstStyle/>
          <a:p>
            <a:pPr>
              <a:spcBef>
                <a:spcPct val="50000"/>
              </a:spcBef>
            </a:pPr>
            <a:r>
              <a:rPr lang="en-US" sz="2800">
                <a:solidFill>
                  <a:srgbClr val="FF0000"/>
                </a:solidFill>
              </a:rPr>
              <a:t>Rules for addition and subtraction of n – bit signed numbers using 2’s complement representation</a:t>
            </a:r>
          </a:p>
          <a:p>
            <a:pPr>
              <a:spcBef>
                <a:spcPct val="50000"/>
              </a:spcBef>
              <a:buFont typeface="Wingdings" pitchFamily="2" charset="2"/>
              <a:buChar char="Ø"/>
            </a:pPr>
            <a:r>
              <a:rPr lang="en-US"/>
              <a:t>Addition of two n bit numbers:</a:t>
            </a:r>
          </a:p>
        </p:txBody>
      </p:sp>
      <p:sp>
        <p:nvSpPr>
          <p:cNvPr id="8195" name="Text Box 4"/>
          <p:cNvSpPr txBox="1">
            <a:spLocks noChangeArrowheads="1"/>
          </p:cNvSpPr>
          <p:nvPr/>
        </p:nvSpPr>
        <p:spPr bwMode="auto">
          <a:xfrm>
            <a:off x="762000" y="2743200"/>
            <a:ext cx="8382000" cy="822325"/>
          </a:xfrm>
          <a:prstGeom prst="rect">
            <a:avLst/>
          </a:prstGeom>
          <a:noFill/>
          <a:ln w="9525">
            <a:noFill/>
            <a:miter lim="800000"/>
            <a:headEnd/>
            <a:tailEnd/>
          </a:ln>
        </p:spPr>
        <p:txBody>
          <a:bodyPr>
            <a:spAutoFit/>
          </a:bodyPr>
          <a:lstStyle/>
          <a:p>
            <a:pPr algn="just">
              <a:spcBef>
                <a:spcPct val="50000"/>
              </a:spcBef>
              <a:buFont typeface="Wingdings" pitchFamily="2" charset="2"/>
              <a:buChar char="v"/>
            </a:pPr>
            <a:r>
              <a:rPr lang="en-US"/>
              <a:t>Add n bits including sign bit and ignore carry – out from MSB       position. Sum will be correct till the answer are within range</a:t>
            </a:r>
          </a:p>
        </p:txBody>
      </p:sp>
      <p:sp>
        <p:nvSpPr>
          <p:cNvPr id="8196" name="Text Box 5"/>
          <p:cNvSpPr txBox="1">
            <a:spLocks noChangeArrowheads="1"/>
          </p:cNvSpPr>
          <p:nvPr/>
        </p:nvSpPr>
        <p:spPr bwMode="auto">
          <a:xfrm>
            <a:off x="0" y="3581400"/>
            <a:ext cx="8839200" cy="457200"/>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en-US"/>
              <a:t>Subtraction of two n bit numbers:</a:t>
            </a:r>
          </a:p>
        </p:txBody>
      </p:sp>
      <p:sp>
        <p:nvSpPr>
          <p:cNvPr id="8197" name="Text Box 6"/>
          <p:cNvSpPr txBox="1">
            <a:spLocks noChangeArrowheads="1"/>
          </p:cNvSpPr>
          <p:nvPr/>
        </p:nvSpPr>
        <p:spPr bwMode="auto">
          <a:xfrm>
            <a:off x="990600" y="4191000"/>
            <a:ext cx="7467600" cy="1552575"/>
          </a:xfrm>
          <a:prstGeom prst="rect">
            <a:avLst/>
          </a:prstGeom>
          <a:noFill/>
          <a:ln w="9525">
            <a:noFill/>
            <a:miter lim="800000"/>
            <a:headEnd/>
            <a:tailEnd/>
          </a:ln>
        </p:spPr>
        <p:txBody>
          <a:bodyPr>
            <a:spAutoFit/>
          </a:bodyPr>
          <a:lstStyle/>
          <a:p>
            <a:pPr>
              <a:spcBef>
                <a:spcPct val="50000"/>
              </a:spcBef>
              <a:buFont typeface="Wingdings" pitchFamily="2" charset="2"/>
              <a:buChar char="v"/>
            </a:pPr>
            <a:r>
              <a:rPr lang="en-US"/>
              <a:t>Eg: X-Y</a:t>
            </a:r>
          </a:p>
          <a:p>
            <a:pPr>
              <a:spcBef>
                <a:spcPct val="50000"/>
              </a:spcBef>
              <a:buFont typeface="Wingdings" pitchFamily="2" charset="2"/>
              <a:buChar char="v"/>
            </a:pPr>
            <a:r>
              <a:rPr lang="en-US"/>
              <a:t>Take 2’s complement for Y and add to X</a:t>
            </a:r>
          </a:p>
          <a:p>
            <a:pPr>
              <a:spcBef>
                <a:spcPct val="50000"/>
              </a:spcBef>
              <a:buFont typeface="Wingdings" pitchFamily="2" charset="2"/>
              <a:buChar char="v"/>
            </a:pPr>
            <a:r>
              <a:rPr lang="en-US"/>
              <a:t>X </a:t>
            </a:r>
          </a:p>
        </p:txBody>
      </p:sp>
      <p:sp>
        <p:nvSpPr>
          <p:cNvPr id="8198" name="Line 7"/>
          <p:cNvSpPr>
            <a:spLocks noChangeShapeType="1"/>
          </p:cNvSpPr>
          <p:nvPr/>
        </p:nvSpPr>
        <p:spPr bwMode="auto">
          <a:xfrm>
            <a:off x="1600200" y="5486400"/>
            <a:ext cx="1981200" cy="0"/>
          </a:xfrm>
          <a:prstGeom prst="line">
            <a:avLst/>
          </a:prstGeom>
          <a:noFill/>
          <a:ln w="9525">
            <a:solidFill>
              <a:schemeClr val="tx1"/>
            </a:solidFill>
            <a:round/>
            <a:headEnd/>
            <a:tailEnd type="triangle" w="med" len="med"/>
          </a:ln>
        </p:spPr>
        <p:txBody>
          <a:bodyPr/>
          <a:lstStyle/>
          <a:p>
            <a:endParaRPr lang="en-US"/>
          </a:p>
        </p:txBody>
      </p:sp>
      <p:sp>
        <p:nvSpPr>
          <p:cNvPr id="8199" name="Text Box 8"/>
          <p:cNvSpPr txBox="1">
            <a:spLocks noChangeArrowheads="1"/>
          </p:cNvSpPr>
          <p:nvPr/>
        </p:nvSpPr>
        <p:spPr bwMode="auto">
          <a:xfrm>
            <a:off x="3733800" y="5257800"/>
            <a:ext cx="2743200" cy="457200"/>
          </a:xfrm>
          <a:prstGeom prst="rect">
            <a:avLst/>
          </a:prstGeom>
          <a:noFill/>
          <a:ln w="9525">
            <a:noFill/>
            <a:miter lim="800000"/>
            <a:headEnd/>
            <a:tailEnd/>
          </a:ln>
        </p:spPr>
        <p:txBody>
          <a:bodyPr>
            <a:spAutoFit/>
          </a:bodyPr>
          <a:lstStyle/>
          <a:p>
            <a:pPr>
              <a:spcBef>
                <a:spcPct val="50000"/>
              </a:spcBef>
            </a:pPr>
            <a:r>
              <a:rPr lang="en-US"/>
              <a:t>minuend</a:t>
            </a:r>
          </a:p>
        </p:txBody>
      </p:sp>
      <p:sp>
        <p:nvSpPr>
          <p:cNvPr id="8200" name="Text Box 9"/>
          <p:cNvSpPr txBox="1">
            <a:spLocks noChangeArrowheads="1"/>
          </p:cNvSpPr>
          <p:nvPr/>
        </p:nvSpPr>
        <p:spPr bwMode="auto">
          <a:xfrm>
            <a:off x="990600" y="5715000"/>
            <a:ext cx="4876800" cy="457200"/>
          </a:xfrm>
          <a:prstGeom prst="rect">
            <a:avLst/>
          </a:prstGeom>
          <a:noFill/>
          <a:ln w="9525">
            <a:noFill/>
            <a:miter lim="800000"/>
            <a:headEnd/>
            <a:tailEnd/>
          </a:ln>
        </p:spPr>
        <p:txBody>
          <a:bodyPr>
            <a:spAutoFit/>
          </a:bodyPr>
          <a:lstStyle/>
          <a:p>
            <a:pPr>
              <a:spcBef>
                <a:spcPct val="50000"/>
              </a:spcBef>
              <a:buFont typeface="Wingdings" pitchFamily="2" charset="2"/>
              <a:buChar char="v"/>
            </a:pPr>
            <a:r>
              <a:rPr lang="en-US"/>
              <a:t> Y</a:t>
            </a:r>
          </a:p>
        </p:txBody>
      </p:sp>
      <p:sp>
        <p:nvSpPr>
          <p:cNvPr id="8201" name="Line 10"/>
          <p:cNvSpPr>
            <a:spLocks noChangeShapeType="1"/>
          </p:cNvSpPr>
          <p:nvPr/>
        </p:nvSpPr>
        <p:spPr bwMode="auto">
          <a:xfrm>
            <a:off x="1676400" y="5943600"/>
            <a:ext cx="1981200" cy="0"/>
          </a:xfrm>
          <a:prstGeom prst="line">
            <a:avLst/>
          </a:prstGeom>
          <a:noFill/>
          <a:ln w="9525">
            <a:solidFill>
              <a:schemeClr val="tx1"/>
            </a:solidFill>
            <a:round/>
            <a:headEnd/>
            <a:tailEnd type="triangle" w="med" len="med"/>
          </a:ln>
        </p:spPr>
        <p:txBody>
          <a:bodyPr/>
          <a:lstStyle/>
          <a:p>
            <a:endParaRPr lang="en-US"/>
          </a:p>
        </p:txBody>
      </p:sp>
      <p:sp>
        <p:nvSpPr>
          <p:cNvPr id="8202" name="Text Box 11"/>
          <p:cNvSpPr txBox="1">
            <a:spLocks noChangeArrowheads="1"/>
          </p:cNvSpPr>
          <p:nvPr/>
        </p:nvSpPr>
        <p:spPr bwMode="auto">
          <a:xfrm>
            <a:off x="3733800" y="5638800"/>
            <a:ext cx="2743200" cy="457200"/>
          </a:xfrm>
          <a:prstGeom prst="rect">
            <a:avLst/>
          </a:prstGeom>
          <a:noFill/>
          <a:ln w="9525">
            <a:noFill/>
            <a:miter lim="800000"/>
            <a:headEnd/>
            <a:tailEnd/>
          </a:ln>
        </p:spPr>
        <p:txBody>
          <a:bodyPr>
            <a:spAutoFit/>
          </a:bodyPr>
          <a:lstStyle/>
          <a:p>
            <a:pPr>
              <a:spcBef>
                <a:spcPct val="50000"/>
              </a:spcBef>
            </a:pPr>
            <a:r>
              <a:rPr lang="en-US"/>
              <a:t>Subtrahend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Binary Multiplier: </a:t>
            </a:r>
            <a:endParaRPr lang="en-US" dirty="0"/>
          </a:p>
        </p:txBody>
      </p:sp>
      <p:sp>
        <p:nvSpPr>
          <p:cNvPr id="3" name="Content Placeholder 2"/>
          <p:cNvSpPr>
            <a:spLocks noGrp="1"/>
          </p:cNvSpPr>
          <p:nvPr>
            <p:ph sz="quarter" idx="1"/>
          </p:nvPr>
        </p:nvSpPr>
        <p:spPr>
          <a:xfrm>
            <a:off x="457200" y="990600"/>
            <a:ext cx="7467600" cy="5483352"/>
          </a:xfrm>
        </p:spPr>
        <p:txBody>
          <a:bodyPr/>
          <a:lstStyle/>
          <a:p>
            <a:pPr algn="just"/>
            <a:r>
              <a:rPr lang="en-US" sz="3500" b="0" dirty="0">
                <a:effectLst/>
                <a:latin typeface="Times New Roman" pitchFamily="18" charset="0"/>
                <a:cs typeface="Times New Roman" pitchFamily="18" charset="0"/>
              </a:rPr>
              <a:t>The second partial product is formed by multiplying the B1B0 by A1 and is shifted one position to the left.</a:t>
            </a:r>
          </a:p>
          <a:p>
            <a:endParaRPr lang="en-US" dirty="0"/>
          </a:p>
        </p:txBody>
      </p:sp>
      <p:pic>
        <p:nvPicPr>
          <p:cNvPr id="4" name="Picture 3"/>
          <p:cNvPicPr/>
          <p:nvPr/>
        </p:nvPicPr>
        <p:blipFill>
          <a:blip r:embed="rId2">
            <a:lum bright="-53000" contrast="83000"/>
          </a:blip>
          <a:srcRect/>
          <a:stretch>
            <a:fillRect/>
          </a:stretch>
        </p:blipFill>
        <p:spPr bwMode="auto">
          <a:xfrm>
            <a:off x="2209800" y="2971800"/>
            <a:ext cx="54102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lstStyle/>
          <a:p>
            <a:pPr algn="just"/>
            <a:r>
              <a:rPr lang="en-US" sz="3500" b="0" dirty="0">
                <a:effectLst/>
                <a:latin typeface="Times New Roman" pitchFamily="18" charset="0"/>
                <a:cs typeface="Times New Roman" pitchFamily="18" charset="0"/>
              </a:rPr>
              <a:t>The two partial products are added with two half adders (HA). Usually there are more bits in the partial products, and then it will be necessary to use FAs. </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Binary Multiplier: </a:t>
            </a:r>
            <a:endParaRPr lang="en-US" dirty="0"/>
          </a:p>
        </p:txBody>
      </p:sp>
      <p:pic>
        <p:nvPicPr>
          <p:cNvPr id="4" name="Content Placeholder 3"/>
          <p:cNvPicPr>
            <a:picLocks noGrp="1"/>
          </p:cNvPicPr>
          <p:nvPr>
            <p:ph sz="quarter" idx="1"/>
          </p:nvPr>
        </p:nvPicPr>
        <p:blipFill>
          <a:blip r:embed="rId2"/>
          <a:stretch>
            <a:fillRect/>
          </a:stretch>
        </p:blipFill>
        <p:spPr bwMode="auto">
          <a:xfrm>
            <a:off x="914400" y="1066800"/>
            <a:ext cx="73914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 </a:t>
            </a:r>
            <a:endParaRPr lang="en-US" dirty="0"/>
          </a:p>
        </p:txBody>
      </p:sp>
      <p:sp>
        <p:nvSpPr>
          <p:cNvPr id="3" name="Content Placeholder 2"/>
          <p:cNvSpPr>
            <a:spLocks noGrp="1"/>
          </p:cNvSpPr>
          <p:nvPr>
            <p:ph sz="quarter" idx="1"/>
          </p:nvPr>
        </p:nvSpPr>
        <p:spPr/>
        <p:txBody>
          <a:bodyPr/>
          <a:lstStyle/>
          <a:p>
            <a:pPr algn="just"/>
            <a:r>
              <a:rPr lang="en-US" sz="3500" b="0" dirty="0">
                <a:effectLst/>
                <a:latin typeface="Times New Roman" pitchFamily="18" charset="0"/>
                <a:cs typeface="Times New Roman" pitchFamily="18" charset="0"/>
              </a:rPr>
              <a:t>The least significant bit of the product does not have to go through an adder, since it is formed by the output of the first AND gate as shown in the Figure.</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Shift – and – Add multiplier :</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b="1" dirty="0"/>
              <a:t>	</a:t>
            </a:r>
            <a:r>
              <a:rPr lang="en-US" sz="4100" b="0" dirty="0">
                <a:effectLst/>
                <a:latin typeface="Times New Roman" pitchFamily="18" charset="0"/>
                <a:cs typeface="Times New Roman" pitchFamily="18" charset="0"/>
              </a:rPr>
              <a:t>Shift-and-add multiplication is similar to the multiplication performed by paper and pencil. This method adds the multiplicand X to itself Y times, where Y denotes the multiplier. To multiply two numbers by paper and pencil, the algorithm is to take the digits of the multiplier one at a time from right to left, multiplying the multiplicand by a single digit of the multiplier and placing the intermediate product in the appropriate positions to the left of the earlier results.</a:t>
            </a:r>
          </a:p>
          <a:p>
            <a:pPr algn="just"/>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Shift – and – Add multiplier :</a:t>
            </a:r>
            <a:r>
              <a:rPr lang="en-US" dirty="0" smtClean="0"/>
              <a:t/>
            </a:r>
            <a:br>
              <a:rPr lang="en-US" dirty="0" smtClean="0"/>
            </a:b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b="0" dirty="0">
                <a:effectLst/>
                <a:latin typeface="Times New Roman" pitchFamily="18" charset="0"/>
                <a:cs typeface="Times New Roman" pitchFamily="18" charset="0"/>
              </a:rPr>
              <a:t>As an example, consider the multiplication of two unsigned 4-bit numbers, </a:t>
            </a:r>
          </a:p>
          <a:p>
            <a:r>
              <a:rPr lang="en-US" b="0" dirty="0">
                <a:effectLst/>
                <a:latin typeface="Times New Roman" pitchFamily="18" charset="0"/>
                <a:cs typeface="Times New Roman" pitchFamily="18" charset="0"/>
              </a:rPr>
              <a:t>8   (1000) and  9 (1001).</a:t>
            </a:r>
          </a:p>
          <a:p>
            <a:endParaRPr lang="en-US" dirty="0"/>
          </a:p>
        </p:txBody>
      </p:sp>
      <p:pic>
        <p:nvPicPr>
          <p:cNvPr id="4" name="Picture 3"/>
          <p:cNvPicPr/>
          <p:nvPr/>
        </p:nvPicPr>
        <p:blipFill>
          <a:blip r:embed="rId2">
            <a:lum bright="-47000" contrast="98000"/>
          </a:blip>
          <a:srcRect/>
          <a:stretch>
            <a:fillRect/>
          </a:stretch>
        </p:blipFill>
        <p:spPr bwMode="auto">
          <a:xfrm>
            <a:off x="838200" y="3581400"/>
            <a:ext cx="73914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Shift – and – Add multiplier :</a:t>
            </a:r>
            <a:r>
              <a:rPr lang="en-US" dirty="0" smtClean="0"/>
              <a:t/>
            </a:r>
            <a:br>
              <a:rPr lang="en-US" dirty="0" smtClean="0"/>
            </a:br>
            <a:endParaRPr lang="en-US" dirty="0"/>
          </a:p>
        </p:txBody>
      </p:sp>
      <p:sp>
        <p:nvSpPr>
          <p:cNvPr id="3" name="Content Placeholder 2"/>
          <p:cNvSpPr>
            <a:spLocks noGrp="1"/>
          </p:cNvSpPr>
          <p:nvPr>
            <p:ph sz="quarter" idx="1"/>
          </p:nvPr>
        </p:nvSpPr>
        <p:spPr>
          <a:xfrm>
            <a:off x="457200" y="1143000"/>
            <a:ext cx="7467600" cy="5330952"/>
          </a:xfrm>
        </p:spPr>
        <p:txBody>
          <a:bodyPr>
            <a:normAutofit fontScale="85000" lnSpcReduction="20000"/>
          </a:bodyPr>
          <a:lstStyle/>
          <a:p>
            <a:r>
              <a:rPr lang="en-US" sz="3800" b="0" dirty="0">
                <a:effectLst/>
                <a:latin typeface="Times New Roman" pitchFamily="18" charset="0"/>
                <a:cs typeface="Times New Roman" pitchFamily="18" charset="0"/>
              </a:rPr>
              <a:t>In the case of binary multiplication, since the digits are 0 and 1, each step of the multiplication is simple. If the multiplier digit is 1, a copy of the multiplicand (1 ×multiplicand) is placed in the proper positions; if the multiplier digit is 0, a number of 0 digits (0 × multiplicand) are placed in the proper positions.</a:t>
            </a:r>
          </a:p>
          <a:p>
            <a:r>
              <a:rPr lang="en-US" sz="3800" b="0" dirty="0">
                <a:effectLst/>
                <a:latin typeface="Times New Roman" pitchFamily="18" charset="0"/>
                <a:cs typeface="Times New Roman" pitchFamily="18" charset="0"/>
              </a:rPr>
              <a:t>Consider the multiplication of positive numbers. The first version of the multiplier circuit, which implements the shift-and-add multiplication method for two n-bit numbers, is shown in Figure</a:t>
            </a:r>
          </a:p>
          <a:p>
            <a:pPr algn="just"/>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Shift – and – Add multiplier :</a:t>
            </a:r>
            <a:r>
              <a:rPr lang="en-US" dirty="0" smtClean="0"/>
              <a:t/>
            </a:r>
            <a:br>
              <a:rPr lang="en-US" dirty="0" smtClean="0"/>
            </a:br>
            <a:endParaRPr lang="en-US" dirty="0"/>
          </a:p>
        </p:txBody>
      </p:sp>
      <p:pic>
        <p:nvPicPr>
          <p:cNvPr id="4" name="Content Placeholder 3"/>
          <p:cNvPicPr>
            <a:picLocks noGrp="1"/>
          </p:cNvPicPr>
          <p:nvPr>
            <p:ph sz="quarter" idx="1"/>
          </p:nvPr>
        </p:nvPicPr>
        <p:blipFill>
          <a:blip r:embed="rId2">
            <a:lum bright="-37000" contrast="61000"/>
          </a:blip>
          <a:stretch>
            <a:fillRect/>
          </a:stretch>
        </p:blipFill>
        <p:spPr bwMode="auto">
          <a:xfrm>
            <a:off x="1600200" y="1066800"/>
            <a:ext cx="54102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a:xfrm>
            <a:off x="457200" y="228600"/>
            <a:ext cx="8229600" cy="5897563"/>
          </a:xfrm>
        </p:spPr>
        <p:txBody>
          <a:bodyPr/>
          <a:lstStyle/>
          <a:p>
            <a:pPr>
              <a:lnSpc>
                <a:spcPct val="80000"/>
              </a:lnSpc>
            </a:pPr>
            <a:r>
              <a:rPr lang="en-US" b="0" dirty="0">
                <a:effectLst/>
                <a:latin typeface="Times New Roman" pitchFamily="18" charset="0"/>
                <a:cs typeface="Times New Roman" pitchFamily="18" charset="0"/>
              </a:rPr>
              <a:t>For Example, Perform the multiplication 9 x 12 (1001 x  1100). Finally, both A and Q contains the result of product.</a:t>
            </a:r>
          </a:p>
          <a:p>
            <a:endParaRPr lang="en-US" dirty="0"/>
          </a:p>
        </p:txBody>
      </p:sp>
      <p:pic>
        <p:nvPicPr>
          <p:cNvPr id="4" name="Picture 3"/>
          <p:cNvPicPr/>
          <p:nvPr/>
        </p:nvPicPr>
        <p:blipFill>
          <a:blip r:embed="rId2">
            <a:lum bright="-47000" contrast="65000"/>
          </a:blip>
          <a:srcRect/>
          <a:stretch>
            <a:fillRect/>
          </a:stretch>
        </p:blipFill>
        <p:spPr bwMode="auto">
          <a:xfrm>
            <a:off x="762000" y="2590800"/>
            <a:ext cx="7848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r>
              <a:rPr lang="en-US" sz="3600" b="1" dirty="0" smtClean="0"/>
              <a:t>Shift – and – Add multiplier :</a:t>
            </a:r>
            <a:r>
              <a:rPr lang="en-US" dirty="0" smtClean="0"/>
              <a:t/>
            </a:r>
            <a:br>
              <a:rPr lang="en-US" dirty="0" smtClean="0"/>
            </a:br>
            <a:endParaRPr lang="en-US" dirty="0"/>
          </a:p>
        </p:txBody>
      </p:sp>
      <p:sp>
        <p:nvSpPr>
          <p:cNvPr id="3" name="Content Placeholder 2"/>
          <p:cNvSpPr>
            <a:spLocks noGrp="1"/>
          </p:cNvSpPr>
          <p:nvPr>
            <p:ph sz="quarter" idx="1"/>
          </p:nvPr>
        </p:nvSpPr>
        <p:spPr>
          <a:xfrm>
            <a:off x="0" y="609600"/>
            <a:ext cx="8991600" cy="5516563"/>
          </a:xfrm>
        </p:spPr>
        <p:txBody>
          <a:bodyPr/>
          <a:lstStyle/>
          <a:p>
            <a:r>
              <a:rPr lang="en-US" b="1" dirty="0"/>
              <a:t>Another Example.</a:t>
            </a:r>
            <a:endParaRPr lang="en-US" dirty="0"/>
          </a:p>
          <a:p>
            <a:r>
              <a:rPr lang="en-US" sz="2800" b="1" dirty="0" smtClean="0"/>
              <a:t>A </a:t>
            </a:r>
            <a:r>
              <a:rPr lang="en-US" sz="2800" b="1" dirty="0"/>
              <a:t>= 0000  M ( Multiplicand)  </a:t>
            </a:r>
            <a:r>
              <a:rPr lang="en-US" sz="2800" b="1" dirty="0">
                <a:sym typeface="Wingdings"/>
              </a:rPr>
              <a:t></a:t>
            </a:r>
            <a:r>
              <a:rPr lang="en-US" sz="2800" b="1" dirty="0"/>
              <a:t> 13   ( 1 1 0 1)    Q(Multiplier)  </a:t>
            </a:r>
            <a:r>
              <a:rPr lang="en-US" sz="2800" b="1" dirty="0">
                <a:sym typeface="Wingdings"/>
              </a:rPr>
              <a:t></a:t>
            </a:r>
            <a:r>
              <a:rPr lang="en-US" sz="2800" b="1" dirty="0"/>
              <a:t> 11  (1 0 1 1)</a:t>
            </a:r>
            <a:endParaRPr lang="en-US" sz="2800" dirty="0"/>
          </a:p>
          <a:p>
            <a:endParaRPr lang="en-US" dirty="0"/>
          </a:p>
        </p:txBody>
      </p:sp>
      <p:pic>
        <p:nvPicPr>
          <p:cNvPr id="4" name="Picture 3"/>
          <p:cNvPicPr/>
          <p:nvPr/>
        </p:nvPicPr>
        <p:blipFill>
          <a:blip r:embed="rId2"/>
          <a:srcRect/>
          <a:stretch>
            <a:fillRect/>
          </a:stretch>
        </p:blipFill>
        <p:spPr bwMode="auto">
          <a:xfrm>
            <a:off x="381000" y="2133600"/>
            <a:ext cx="8763000" cy="4494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371600" y="1752600"/>
            <a:ext cx="7391400" cy="1004888"/>
          </a:xfrm>
          <a:prstGeom prst="rect">
            <a:avLst/>
          </a:prstGeom>
          <a:noFill/>
          <a:ln w="9525">
            <a:noFill/>
            <a:miter lim="800000"/>
            <a:headEnd/>
            <a:tailEnd/>
          </a:ln>
        </p:spPr>
        <p:txBody>
          <a:bodyPr>
            <a:spAutoFit/>
          </a:bodyPr>
          <a:lstStyle/>
          <a:p>
            <a:pPr>
              <a:spcBef>
                <a:spcPct val="50000"/>
              </a:spcBef>
              <a:buFont typeface="Wingdings" pitchFamily="2" charset="2"/>
              <a:buChar char="v"/>
            </a:pPr>
            <a:r>
              <a:rPr lang="en-US"/>
              <a:t> Result will be correct if the answers are within range</a:t>
            </a:r>
          </a:p>
          <a:p>
            <a:pPr>
              <a:spcBef>
                <a:spcPct val="50000"/>
              </a:spcBef>
              <a:buFont typeface="Wingdings" pitchFamily="2" charset="2"/>
              <a:buChar char="v"/>
            </a:pPr>
            <a:r>
              <a:rPr lang="en-US"/>
              <a:t>Neglect end – a round - carry</a:t>
            </a:r>
          </a:p>
        </p:txBody>
      </p:sp>
      <p:sp>
        <p:nvSpPr>
          <p:cNvPr id="9219" name="Text Box 4"/>
          <p:cNvSpPr txBox="1">
            <a:spLocks noChangeArrowheads="1"/>
          </p:cNvSpPr>
          <p:nvPr/>
        </p:nvSpPr>
        <p:spPr bwMode="auto">
          <a:xfrm>
            <a:off x="0" y="3048000"/>
            <a:ext cx="9144000" cy="457200"/>
          </a:xfrm>
          <a:prstGeom prst="rect">
            <a:avLst/>
          </a:prstGeom>
          <a:noFill/>
          <a:ln w="9525">
            <a:noFill/>
            <a:miter lim="800000"/>
            <a:headEnd/>
            <a:tailEnd/>
          </a:ln>
        </p:spPr>
        <p:txBody>
          <a:bodyPr>
            <a:spAutoFit/>
          </a:bodyPr>
          <a:lstStyle/>
          <a:p>
            <a:pPr>
              <a:spcBef>
                <a:spcPct val="50000"/>
              </a:spcBef>
              <a:buFont typeface="Wingdings" pitchFamily="2" charset="2"/>
              <a:buChar char="Ø"/>
            </a:pPr>
            <a:r>
              <a:rPr lang="en-US"/>
              <a:t> If the results are out of range it is called arithmetic overflow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Signed Multiplication</a:t>
            </a:r>
            <a:r>
              <a:rPr lang="en-US" dirty="0" smtClean="0"/>
              <a:t/>
            </a:r>
            <a:br>
              <a:rPr lang="en-US" dirty="0" smtClean="0"/>
            </a:br>
            <a:r>
              <a:rPr lang="en-US" b="1" dirty="0" smtClean="0"/>
              <a:t>Booth Algorithm</a:t>
            </a:r>
            <a:r>
              <a:rPr lang="en-US" dirty="0" smtClean="0"/>
              <a:t/>
            </a:r>
            <a:br>
              <a:rPr lang="en-US" dirty="0" smtClean="0"/>
            </a:br>
            <a:endParaRPr lang="en-US" dirty="0"/>
          </a:p>
        </p:txBody>
      </p:sp>
      <p:sp>
        <p:nvSpPr>
          <p:cNvPr id="3" name="Content Placeholder 2"/>
          <p:cNvSpPr>
            <a:spLocks noGrp="1"/>
          </p:cNvSpPr>
          <p:nvPr>
            <p:ph sz="quarter" idx="1"/>
          </p:nvPr>
        </p:nvSpPr>
        <p:spPr>
          <a:xfrm>
            <a:off x="457200" y="1143000"/>
            <a:ext cx="8001000" cy="5330952"/>
          </a:xfrm>
        </p:spPr>
        <p:txBody>
          <a:bodyPr>
            <a:normAutofit/>
          </a:bodyPr>
          <a:lstStyle/>
          <a:p>
            <a:pPr>
              <a:lnSpc>
                <a:spcPct val="80000"/>
              </a:lnSpc>
            </a:pPr>
            <a:r>
              <a:rPr lang="en-US" sz="3500" b="0" dirty="0" smtClean="0">
                <a:effectLst/>
                <a:latin typeface="Times New Roman" pitchFamily="18" charset="0"/>
                <a:cs typeface="Times New Roman" pitchFamily="18" charset="0"/>
              </a:rPr>
              <a:t>A </a:t>
            </a:r>
            <a:r>
              <a:rPr lang="en-US" sz="3500" b="0" dirty="0">
                <a:effectLst/>
                <a:latin typeface="Times New Roman" pitchFamily="18" charset="0"/>
                <a:cs typeface="Times New Roman" pitchFamily="18" charset="0"/>
              </a:rPr>
              <a:t>powerful algorithm for signed –number multiplication is a Booth’s algorithm which generates a 2n bit product and treats both positive and negative numbers uniformly. This algorithm suggest that we can reduce the number of operations required for multiplication by representing multiplier as a difference between two numbers.</a:t>
            </a:r>
          </a:p>
          <a:p>
            <a:pPr>
              <a:lnSpc>
                <a:spcPct val="80000"/>
              </a:lnSpc>
            </a:pPr>
            <a:r>
              <a:rPr lang="en-US" sz="3500" b="0" dirty="0">
                <a:effectLst/>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381000" y="685800"/>
            <a:ext cx="4495800" cy="701675"/>
          </a:xfrm>
          <a:prstGeom prst="rect">
            <a:avLst/>
          </a:prstGeom>
          <a:noFill/>
          <a:ln w="9525">
            <a:noFill/>
            <a:miter lim="800000"/>
            <a:headEnd/>
            <a:tailEnd/>
          </a:ln>
        </p:spPr>
        <p:txBody>
          <a:bodyPr>
            <a:spAutoFit/>
          </a:bodyPr>
          <a:lstStyle/>
          <a:p>
            <a:pPr>
              <a:spcBef>
                <a:spcPct val="50000"/>
              </a:spcBef>
            </a:pPr>
            <a:r>
              <a:rPr lang="en-US" sz="4000">
                <a:solidFill>
                  <a:srgbClr val="0000FF"/>
                </a:solidFill>
                <a:latin typeface="Calibri" pitchFamily="34" charset="0"/>
              </a:rPr>
              <a:t>Booth algorithm</a:t>
            </a:r>
          </a:p>
        </p:txBody>
      </p:sp>
      <p:sp>
        <p:nvSpPr>
          <p:cNvPr id="2051" name="Text Box 3"/>
          <p:cNvSpPr txBox="1">
            <a:spLocks noChangeArrowheads="1"/>
          </p:cNvSpPr>
          <p:nvPr/>
        </p:nvSpPr>
        <p:spPr bwMode="auto">
          <a:xfrm>
            <a:off x="0" y="1219200"/>
            <a:ext cx="8991600" cy="4978400"/>
          </a:xfrm>
          <a:prstGeom prst="rect">
            <a:avLst/>
          </a:prstGeom>
          <a:noFill/>
          <a:ln w="9525">
            <a:solidFill>
              <a:schemeClr val="bg1"/>
            </a:solidFill>
            <a:miter lim="800000"/>
            <a:headEnd/>
            <a:tailEnd/>
          </a:ln>
        </p:spPr>
        <p:txBody>
          <a:bodyPr>
            <a:spAutoFit/>
          </a:bodyPr>
          <a:lstStyle/>
          <a:p>
            <a:pPr marL="495300" indent="-495300">
              <a:spcBef>
                <a:spcPct val="50000"/>
              </a:spcBef>
            </a:pPr>
            <a:r>
              <a:rPr lang="en-US" sz="3200">
                <a:solidFill>
                  <a:schemeClr val="accent2"/>
                </a:solidFill>
                <a:latin typeface="Calibri" pitchFamily="34" charset="0"/>
              </a:rPr>
              <a:t> </a:t>
            </a:r>
            <a:r>
              <a:rPr lang="en-US" sz="3200">
                <a:solidFill>
                  <a:srgbClr val="FF0000"/>
                </a:solidFill>
                <a:latin typeface="Calibri" pitchFamily="34" charset="0"/>
              </a:rPr>
              <a:t>Booth Recoding:</a:t>
            </a:r>
          </a:p>
          <a:p>
            <a:pPr marL="495300" indent="-495300">
              <a:spcBef>
                <a:spcPct val="50000"/>
              </a:spcBef>
              <a:buFontTx/>
              <a:buAutoNum type="romanLcParenBoth"/>
            </a:pPr>
            <a:r>
              <a:rPr lang="en-US" sz="3200">
                <a:solidFill>
                  <a:srgbClr val="0000FF"/>
                </a:solidFill>
                <a:latin typeface="Calibri" pitchFamily="34" charset="0"/>
              </a:rPr>
              <a:t>30</a:t>
            </a:r>
            <a:r>
              <a:rPr lang="en-US" sz="3200" baseline="-25000">
                <a:solidFill>
                  <a:srgbClr val="0000FF"/>
                </a:solidFill>
                <a:latin typeface="Calibri" pitchFamily="34" charset="0"/>
              </a:rPr>
              <a:t>10    </a:t>
            </a:r>
            <a:r>
              <a:rPr lang="en-US" sz="3200">
                <a:solidFill>
                  <a:srgbClr val="0000FF"/>
                </a:solidFill>
                <a:latin typeface="Calibri" pitchFamily="34" charset="0"/>
              </a:rPr>
              <a:t>: 	 0  1  1  1  1  0 </a:t>
            </a:r>
            <a:r>
              <a:rPr lang="en-US" sz="3200">
                <a:solidFill>
                  <a:srgbClr val="FF0000"/>
                </a:solidFill>
                <a:latin typeface="Calibri" pitchFamily="34" charset="0"/>
              </a:rPr>
              <a:t>0</a:t>
            </a:r>
          </a:p>
          <a:p>
            <a:pPr marL="495300" indent="-495300">
              <a:spcBef>
                <a:spcPct val="50000"/>
              </a:spcBef>
            </a:pPr>
            <a:r>
              <a:rPr lang="en-US" sz="3200">
                <a:solidFill>
                  <a:srgbClr val="0000FF"/>
                </a:solidFill>
                <a:latin typeface="Calibri" pitchFamily="34" charset="0"/>
              </a:rPr>
              <a:t>		       +1  0  0  0 -1  0</a:t>
            </a:r>
          </a:p>
          <a:p>
            <a:pPr marL="495300" indent="-495300"/>
            <a:r>
              <a:rPr lang="en-US" sz="3200">
                <a:solidFill>
                  <a:srgbClr val="0000FF"/>
                </a:solidFill>
                <a:latin typeface="Calibri" pitchFamily="34" charset="0"/>
              </a:rPr>
              <a:t>(ii) 100</a:t>
            </a:r>
            <a:r>
              <a:rPr lang="en-US" sz="3200" baseline="-25000">
                <a:solidFill>
                  <a:srgbClr val="0000FF"/>
                </a:solidFill>
                <a:latin typeface="Calibri" pitchFamily="34" charset="0"/>
              </a:rPr>
              <a:t>10</a:t>
            </a:r>
            <a:r>
              <a:rPr lang="en-US" sz="3200">
                <a:solidFill>
                  <a:srgbClr val="0000FF"/>
                </a:solidFill>
                <a:latin typeface="Calibri" pitchFamily="34" charset="0"/>
              </a:rPr>
              <a:t>:  0  1  1  0   0  1  0  0 </a:t>
            </a:r>
            <a:r>
              <a:rPr lang="en-US" sz="3200">
                <a:solidFill>
                  <a:srgbClr val="FF0000"/>
                </a:solidFill>
                <a:latin typeface="Calibri" pitchFamily="34" charset="0"/>
              </a:rPr>
              <a:t>0</a:t>
            </a:r>
            <a:endParaRPr lang="en-US" sz="4000">
              <a:solidFill>
                <a:srgbClr val="FF0000"/>
              </a:solidFill>
              <a:latin typeface="Calibri" pitchFamily="34" charset="0"/>
            </a:endParaRPr>
          </a:p>
          <a:p>
            <a:pPr marL="495300" indent="-495300"/>
            <a:r>
              <a:rPr lang="en-US" sz="3200">
                <a:solidFill>
                  <a:srgbClr val="0000FF"/>
                </a:solidFill>
                <a:latin typeface="Calibri" pitchFamily="34" charset="0"/>
              </a:rPr>
              <a:t> 	       </a:t>
            </a:r>
          </a:p>
          <a:p>
            <a:pPr marL="495300" indent="-495300"/>
            <a:r>
              <a:rPr lang="en-US" sz="3200">
                <a:solidFill>
                  <a:srgbClr val="0000FF"/>
                </a:solidFill>
                <a:latin typeface="Calibri" pitchFamily="34" charset="0"/>
              </a:rPr>
              <a:t>	       +1  0 -1  0 +1 -1  0 0</a:t>
            </a:r>
            <a:endParaRPr lang="en-US" sz="4000">
              <a:solidFill>
                <a:srgbClr val="0000FF"/>
              </a:solidFill>
              <a:latin typeface="Calibri" pitchFamily="34" charset="0"/>
            </a:endParaRPr>
          </a:p>
          <a:p>
            <a:pPr marL="495300" indent="-495300">
              <a:spcBef>
                <a:spcPct val="50000"/>
              </a:spcBef>
            </a:pPr>
            <a:r>
              <a:rPr lang="en-US" sz="3200">
                <a:solidFill>
                  <a:srgbClr val="0000FF"/>
                </a:solidFill>
                <a:latin typeface="Calibri" pitchFamily="34" charset="0"/>
              </a:rPr>
              <a:t>(iii) 985</a:t>
            </a:r>
            <a:r>
              <a:rPr lang="en-US" sz="3200" baseline="-25000">
                <a:solidFill>
                  <a:srgbClr val="0000FF"/>
                </a:solidFill>
                <a:latin typeface="Calibri" pitchFamily="34" charset="0"/>
              </a:rPr>
              <a:t>10</a:t>
            </a:r>
            <a:r>
              <a:rPr lang="en-US" sz="3200">
                <a:solidFill>
                  <a:srgbClr val="0000FF"/>
                </a:solidFill>
                <a:latin typeface="Calibri" pitchFamily="34" charset="0"/>
              </a:rPr>
              <a:t>:  0   0  1  1   1  1   0   1  1  0   0   1 </a:t>
            </a:r>
            <a:r>
              <a:rPr lang="en-US" sz="3200">
                <a:solidFill>
                  <a:srgbClr val="FF0000"/>
                </a:solidFill>
                <a:latin typeface="Calibri" pitchFamily="34" charset="0"/>
              </a:rPr>
              <a:t>0</a:t>
            </a:r>
            <a:endParaRPr lang="en-US" sz="4000">
              <a:solidFill>
                <a:srgbClr val="FF0000"/>
              </a:solidFill>
              <a:latin typeface="Calibri" pitchFamily="34" charset="0"/>
            </a:endParaRPr>
          </a:p>
          <a:p>
            <a:pPr marL="495300" indent="-495300">
              <a:spcBef>
                <a:spcPct val="50000"/>
              </a:spcBef>
            </a:pPr>
            <a:r>
              <a:rPr lang="en-US" sz="3200">
                <a:solidFill>
                  <a:srgbClr val="0000FF"/>
                </a:solidFill>
                <a:latin typeface="Calibri" pitchFamily="34" charset="0"/>
              </a:rPr>
              <a:t>		         0 +1  0  0   0 -1 +1   0 -1  0 +1  -1</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76200" y="822325"/>
            <a:ext cx="4267200" cy="1311275"/>
          </a:xfrm>
          <a:prstGeom prst="rect">
            <a:avLst/>
          </a:prstGeom>
          <a:noFill/>
          <a:ln w="9525">
            <a:noFill/>
            <a:miter lim="800000"/>
            <a:headEnd/>
            <a:tailEnd/>
          </a:ln>
        </p:spPr>
        <p:txBody>
          <a:bodyPr>
            <a:spAutoFit/>
          </a:bodyPr>
          <a:lstStyle/>
          <a:p>
            <a:pPr>
              <a:spcBef>
                <a:spcPct val="50000"/>
              </a:spcBef>
            </a:pPr>
            <a:r>
              <a:rPr lang="en-US" sz="4000">
                <a:solidFill>
                  <a:srgbClr val="0000FF"/>
                </a:solidFill>
                <a:latin typeface="Calibri" pitchFamily="34" charset="0"/>
              </a:rPr>
              <a:t>Booth multiplier recoding table:</a:t>
            </a:r>
          </a:p>
        </p:txBody>
      </p:sp>
      <p:pic>
        <p:nvPicPr>
          <p:cNvPr id="3075" name="Object 2"/>
          <p:cNvPicPr>
            <a:picLocks noChangeArrowheads="1"/>
          </p:cNvPicPr>
          <p:nvPr/>
        </p:nvPicPr>
        <p:blipFill>
          <a:blip r:embed="rId2">
            <a:lum bright="-100000" contrast="6000"/>
            <a:grayscl/>
            <a:biLevel thresh="50000"/>
          </a:blip>
          <a:srcRect t="-243" r="-1230" b="17487"/>
          <a:stretch>
            <a:fillRect/>
          </a:stretch>
        </p:blipFill>
        <p:spPr bwMode="auto">
          <a:xfrm>
            <a:off x="514350" y="2301875"/>
            <a:ext cx="4513263" cy="379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7"/>
          <p:cNvPicPr>
            <a:picLocks noChangeAspect="1" noChangeArrowheads="1"/>
          </p:cNvPicPr>
          <p:nvPr/>
        </p:nvPicPr>
        <p:blipFill>
          <a:blip r:embed="rId2"/>
          <a:srcRect b="20520"/>
          <a:stretch>
            <a:fillRect/>
          </a:stretch>
        </p:blipFill>
        <p:spPr bwMode="auto">
          <a:xfrm>
            <a:off x="2438400" y="228600"/>
            <a:ext cx="5164138" cy="64770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52400" y="974725"/>
            <a:ext cx="4648200" cy="701675"/>
          </a:xfrm>
          <a:prstGeom prst="rect">
            <a:avLst/>
          </a:prstGeom>
          <a:noFill/>
          <a:ln w="9525">
            <a:noFill/>
            <a:miter lim="800000"/>
            <a:headEnd/>
            <a:tailEnd/>
          </a:ln>
        </p:spPr>
        <p:txBody>
          <a:bodyPr>
            <a:spAutoFit/>
          </a:bodyPr>
          <a:lstStyle/>
          <a:p>
            <a:pPr algn="ctr">
              <a:spcBef>
                <a:spcPct val="50000"/>
              </a:spcBef>
            </a:pPr>
            <a:r>
              <a:rPr lang="en-US" sz="4000">
                <a:solidFill>
                  <a:srgbClr val="0000FF"/>
                </a:solidFill>
                <a:latin typeface="Calibri" pitchFamily="34" charset="0"/>
              </a:rPr>
              <a:t>Booth algorithm</a:t>
            </a:r>
          </a:p>
        </p:txBody>
      </p:sp>
      <p:sp>
        <p:nvSpPr>
          <p:cNvPr id="4099" name="Rectangle 7"/>
          <p:cNvSpPr>
            <a:spLocks noChangeArrowheads="1"/>
          </p:cNvSpPr>
          <p:nvPr/>
        </p:nvSpPr>
        <p:spPr bwMode="auto">
          <a:xfrm>
            <a:off x="0" y="1600200"/>
            <a:ext cx="5184775" cy="1187450"/>
          </a:xfrm>
          <a:prstGeom prst="rect">
            <a:avLst/>
          </a:prstGeom>
          <a:noFill/>
          <a:ln w="9525">
            <a:noFill/>
            <a:miter lim="800000"/>
            <a:headEnd/>
            <a:tailEnd/>
          </a:ln>
        </p:spPr>
        <p:txBody>
          <a:bodyPr wrap="none">
            <a:spAutoFit/>
          </a:bodyPr>
          <a:lstStyle/>
          <a:p>
            <a:r>
              <a:rPr lang="en-US">
                <a:solidFill>
                  <a:srgbClr val="0000FF"/>
                </a:solidFill>
                <a:latin typeface="Calibri" pitchFamily="34" charset="0"/>
              </a:rPr>
              <a:t>Booth algorithm treats both +ve &amp; </a:t>
            </a:r>
          </a:p>
          <a:p>
            <a:r>
              <a:rPr lang="en-US">
                <a:solidFill>
                  <a:srgbClr val="0000FF"/>
                </a:solidFill>
                <a:latin typeface="Calibri" pitchFamily="34" charset="0"/>
              </a:rPr>
              <a:t>-ve operands equally.</a:t>
            </a:r>
          </a:p>
          <a:p>
            <a:r>
              <a:rPr lang="en-US">
                <a:solidFill>
                  <a:srgbClr val="0000FF"/>
                </a:solidFill>
                <a:latin typeface="Calibri" pitchFamily="34" charset="0"/>
              </a:rPr>
              <a:t>(a) + Md X + Mr</a:t>
            </a:r>
          </a:p>
        </p:txBody>
      </p:sp>
      <p:grpSp>
        <p:nvGrpSpPr>
          <p:cNvPr id="2" name="Group 13"/>
          <p:cNvGrpSpPr>
            <a:grpSpLocks/>
          </p:cNvGrpSpPr>
          <p:nvPr/>
        </p:nvGrpSpPr>
        <p:grpSpPr bwMode="auto">
          <a:xfrm>
            <a:off x="228600" y="2819400"/>
            <a:ext cx="8382000" cy="3505200"/>
            <a:chOff x="144" y="1680"/>
            <a:chExt cx="3984" cy="2208"/>
          </a:xfrm>
        </p:grpSpPr>
        <p:sp>
          <p:nvSpPr>
            <p:cNvPr id="4101" name="Text Box 8"/>
            <p:cNvSpPr txBox="1">
              <a:spLocks noChangeArrowheads="1"/>
            </p:cNvSpPr>
            <p:nvPr/>
          </p:nvSpPr>
          <p:spPr bwMode="auto">
            <a:xfrm>
              <a:off x="144" y="1680"/>
              <a:ext cx="3984" cy="2208"/>
            </a:xfrm>
            <a:prstGeom prst="rect">
              <a:avLst/>
            </a:prstGeom>
            <a:solidFill>
              <a:srgbClr val="FFFFFF"/>
            </a:solidFill>
            <a:ln w="9525">
              <a:solidFill>
                <a:srgbClr val="000000"/>
              </a:solidFill>
              <a:miter lim="800000"/>
              <a:headEnd/>
              <a:tailEnd/>
            </a:ln>
          </p:spPr>
          <p:txBody>
            <a:bodyPr/>
            <a:lstStyle/>
            <a:p>
              <a:pPr lvl="1">
                <a:buFont typeface="Times New Roman" pitchFamily="18" charset="0"/>
                <a:buNone/>
              </a:pPr>
              <a:r>
                <a:rPr lang="en-US" sz="3200" dirty="0">
                  <a:solidFill>
                    <a:srgbClr val="009900"/>
                  </a:solidFill>
                  <a:latin typeface="Calibri" pitchFamily="34" charset="0"/>
                </a:rPr>
                <a:t>Ex</a:t>
              </a:r>
              <a:r>
                <a:rPr lang="en-US" dirty="0">
                  <a:solidFill>
                    <a:srgbClr val="009900"/>
                  </a:solidFill>
                  <a:latin typeface="Times New Roman" pitchFamily="18" charset="0"/>
                </a:rPr>
                <a:t>:</a:t>
              </a:r>
              <a:r>
                <a:rPr lang="en-US" dirty="0">
                  <a:latin typeface="Times New Roman" pitchFamily="18" charset="0"/>
                </a:rPr>
                <a:t>      </a:t>
              </a:r>
              <a:r>
                <a:rPr lang="en-US" dirty="0">
                  <a:latin typeface="Calibri" pitchFamily="34" charset="0"/>
                </a:rPr>
                <a:t>0 1  1  0  1 </a:t>
              </a:r>
              <a:r>
                <a:rPr lang="en-US" dirty="0">
                  <a:solidFill>
                    <a:srgbClr val="FF0000"/>
                  </a:solidFill>
                  <a:latin typeface="Calibri" pitchFamily="34" charset="0"/>
                </a:rPr>
                <a:t>(+13)</a:t>
              </a:r>
              <a:r>
                <a:rPr lang="en-US" dirty="0">
                  <a:latin typeface="Calibri" pitchFamily="34" charset="0"/>
                </a:rPr>
                <a:t>  X  0  1  0  1  1 </a:t>
              </a:r>
              <a:r>
                <a:rPr lang="en-US" dirty="0">
                  <a:solidFill>
                    <a:srgbClr val="FF0000"/>
                  </a:solidFill>
                  <a:latin typeface="Calibri" pitchFamily="34" charset="0"/>
                </a:rPr>
                <a:t>(+11)</a:t>
              </a:r>
              <a:r>
                <a:rPr lang="en-US" dirty="0">
                  <a:latin typeface="Calibri" pitchFamily="34" charset="0"/>
                </a:rPr>
                <a:t>     </a:t>
              </a:r>
            </a:p>
            <a:p>
              <a:r>
                <a:rPr lang="en-US" dirty="0">
                  <a:latin typeface="Calibri" pitchFamily="34" charset="0"/>
                </a:rPr>
                <a:t>                +1-1+1  0 -1</a:t>
              </a:r>
            </a:p>
            <a:p>
              <a:r>
                <a:rPr lang="en-US" dirty="0">
                  <a:solidFill>
                    <a:srgbClr val="FF0000"/>
                  </a:solidFill>
                  <a:latin typeface="Calibri" pitchFamily="34" charset="0"/>
                </a:rPr>
                <a:t>   </a:t>
              </a:r>
              <a:r>
                <a:rPr lang="en-US" dirty="0" smtClean="0">
                  <a:solidFill>
                    <a:srgbClr val="FF0000"/>
                  </a:solidFill>
                  <a:latin typeface="Calibri" pitchFamily="34" charset="0"/>
                </a:rPr>
                <a:t>1 </a:t>
              </a:r>
              <a:r>
                <a:rPr lang="en-US" dirty="0">
                  <a:solidFill>
                    <a:srgbClr val="FF0000"/>
                  </a:solidFill>
                  <a:latin typeface="Calibri" pitchFamily="34" charset="0"/>
                </a:rPr>
                <a:t>1 1 1 1</a:t>
              </a:r>
              <a:r>
                <a:rPr lang="en-US" dirty="0">
                  <a:latin typeface="Calibri" pitchFamily="34" charset="0"/>
                </a:rPr>
                <a:t> 1  0  0  1  1</a:t>
              </a:r>
            </a:p>
            <a:p>
              <a:r>
                <a:rPr lang="en-US" dirty="0">
                  <a:latin typeface="Calibri" pitchFamily="34" charset="0"/>
                </a:rPr>
                <a:t>   </a:t>
              </a:r>
              <a:r>
                <a:rPr lang="en-US" dirty="0">
                  <a:solidFill>
                    <a:srgbClr val="FF0000"/>
                  </a:solidFill>
                  <a:latin typeface="Calibri" pitchFamily="34" charset="0"/>
                </a:rPr>
                <a:t>0 0 0 0</a:t>
              </a:r>
              <a:r>
                <a:rPr lang="en-US" dirty="0">
                  <a:latin typeface="Calibri" pitchFamily="34" charset="0"/>
                </a:rPr>
                <a:t> 0 0  0  0  0 </a:t>
              </a:r>
            </a:p>
            <a:p>
              <a:r>
                <a:rPr lang="en-US" dirty="0">
                  <a:latin typeface="Calibri" pitchFamily="34" charset="0"/>
                </a:rPr>
                <a:t>   </a:t>
              </a:r>
              <a:r>
                <a:rPr lang="en-US" dirty="0">
                  <a:solidFill>
                    <a:srgbClr val="FF0000"/>
                  </a:solidFill>
                  <a:latin typeface="Calibri" pitchFamily="34" charset="0"/>
                </a:rPr>
                <a:t>0 0 0</a:t>
              </a:r>
              <a:r>
                <a:rPr lang="en-US" dirty="0">
                  <a:latin typeface="Calibri" pitchFamily="34" charset="0"/>
                </a:rPr>
                <a:t> 0 1 1  0  1</a:t>
              </a:r>
            </a:p>
            <a:p>
              <a:r>
                <a:rPr lang="en-US" dirty="0">
                  <a:latin typeface="Calibri" pitchFamily="34" charset="0"/>
                </a:rPr>
                <a:t>   </a:t>
              </a:r>
              <a:r>
                <a:rPr lang="en-US" dirty="0">
                  <a:solidFill>
                    <a:srgbClr val="FF0000"/>
                  </a:solidFill>
                  <a:latin typeface="Calibri" pitchFamily="34" charset="0"/>
                </a:rPr>
                <a:t>1 1</a:t>
              </a:r>
              <a:r>
                <a:rPr lang="en-US" dirty="0">
                  <a:latin typeface="Calibri" pitchFamily="34" charset="0"/>
                </a:rPr>
                <a:t> 1 0 0 1  1</a:t>
              </a:r>
            </a:p>
            <a:p>
              <a:r>
                <a:rPr lang="en-US" dirty="0">
                  <a:solidFill>
                    <a:srgbClr val="FF0000"/>
                  </a:solidFill>
                  <a:latin typeface="Calibri" pitchFamily="34" charset="0"/>
                </a:rPr>
                <a:t>   0</a:t>
              </a:r>
              <a:r>
                <a:rPr lang="en-US" dirty="0">
                  <a:latin typeface="Calibri" pitchFamily="34" charset="0"/>
                </a:rPr>
                <a:t> 0 1 1 0 1</a:t>
              </a:r>
            </a:p>
            <a:p>
              <a:pPr algn="just"/>
              <a:r>
                <a:rPr lang="en-US" dirty="0">
                  <a:latin typeface="Calibri" pitchFamily="34" charset="0"/>
                </a:rPr>
                <a:t>   </a:t>
              </a:r>
              <a:endParaRPr lang="en-US" dirty="0" smtClean="0">
                <a:latin typeface="Calibri" pitchFamily="34" charset="0"/>
              </a:endParaRPr>
            </a:p>
            <a:p>
              <a:pPr algn="just"/>
              <a:r>
                <a:rPr lang="en-US" dirty="0" smtClean="0">
                  <a:solidFill>
                    <a:srgbClr val="FF0000"/>
                  </a:solidFill>
                  <a:latin typeface="Calibri" pitchFamily="34" charset="0"/>
                </a:rPr>
                <a:t>   0</a:t>
              </a:r>
              <a:r>
                <a:rPr lang="en-US" dirty="0" smtClean="0">
                  <a:latin typeface="Calibri" pitchFamily="34" charset="0"/>
                </a:rPr>
                <a:t> </a:t>
              </a:r>
              <a:r>
                <a:rPr lang="en-US" dirty="0">
                  <a:latin typeface="Calibri" pitchFamily="34" charset="0"/>
                </a:rPr>
                <a:t>0 1 0 0 0  1   1  1 1 </a:t>
              </a:r>
              <a:r>
                <a:rPr lang="en-US" dirty="0">
                  <a:solidFill>
                    <a:srgbClr val="FF0000"/>
                  </a:solidFill>
                  <a:latin typeface="Calibri" pitchFamily="34" charset="0"/>
                </a:rPr>
                <a:t>(+143)</a:t>
              </a:r>
              <a:r>
                <a:rPr lang="en-US" dirty="0">
                  <a:latin typeface="Calibri" pitchFamily="34" charset="0"/>
                </a:rPr>
                <a:t> </a:t>
              </a:r>
            </a:p>
          </p:txBody>
        </p:sp>
        <p:grpSp>
          <p:nvGrpSpPr>
            <p:cNvPr id="3" name="Group 9"/>
            <p:cNvGrpSpPr>
              <a:grpSpLocks/>
            </p:cNvGrpSpPr>
            <p:nvPr/>
          </p:nvGrpSpPr>
          <p:grpSpPr bwMode="auto">
            <a:xfrm>
              <a:off x="188" y="2210"/>
              <a:ext cx="2212" cy="1295"/>
              <a:chOff x="188" y="2216"/>
              <a:chExt cx="2212" cy="1085"/>
            </a:xfrm>
          </p:grpSpPr>
          <p:sp>
            <p:nvSpPr>
              <p:cNvPr id="4103" name="Line 10"/>
              <p:cNvSpPr>
                <a:spLocks noChangeShapeType="1"/>
              </p:cNvSpPr>
              <p:nvPr/>
            </p:nvSpPr>
            <p:spPr bwMode="auto">
              <a:xfrm>
                <a:off x="240" y="2216"/>
                <a:ext cx="2160" cy="0"/>
              </a:xfrm>
              <a:prstGeom prst="line">
                <a:avLst/>
              </a:prstGeom>
              <a:noFill/>
              <a:ln w="38100">
                <a:solidFill>
                  <a:schemeClr val="tx1"/>
                </a:solidFill>
                <a:round/>
                <a:headEnd/>
                <a:tailEnd/>
              </a:ln>
            </p:spPr>
            <p:txBody>
              <a:bodyPr/>
              <a:lstStyle/>
              <a:p>
                <a:endParaRPr lang="en-US"/>
              </a:p>
            </p:txBody>
          </p:sp>
          <p:sp>
            <p:nvSpPr>
              <p:cNvPr id="4104" name="Line 11"/>
              <p:cNvSpPr>
                <a:spLocks noChangeShapeType="1"/>
              </p:cNvSpPr>
              <p:nvPr/>
            </p:nvSpPr>
            <p:spPr bwMode="auto">
              <a:xfrm>
                <a:off x="188" y="3060"/>
                <a:ext cx="2160" cy="0"/>
              </a:xfrm>
              <a:prstGeom prst="line">
                <a:avLst/>
              </a:prstGeom>
              <a:noFill/>
              <a:ln w="38100">
                <a:solidFill>
                  <a:schemeClr val="tx1"/>
                </a:solidFill>
                <a:round/>
                <a:headEnd/>
                <a:tailEnd/>
              </a:ln>
            </p:spPr>
            <p:txBody>
              <a:bodyPr/>
              <a:lstStyle/>
              <a:p>
                <a:endParaRPr lang="en-US"/>
              </a:p>
            </p:txBody>
          </p:sp>
          <p:sp>
            <p:nvSpPr>
              <p:cNvPr id="4105" name="Line 12"/>
              <p:cNvSpPr>
                <a:spLocks noChangeShapeType="1"/>
              </p:cNvSpPr>
              <p:nvPr/>
            </p:nvSpPr>
            <p:spPr bwMode="auto">
              <a:xfrm>
                <a:off x="188" y="3301"/>
                <a:ext cx="2160" cy="0"/>
              </a:xfrm>
              <a:prstGeom prst="line">
                <a:avLst/>
              </a:prstGeom>
              <a:noFill/>
              <a:ln w="38100">
                <a:solidFill>
                  <a:schemeClr val="tx1"/>
                </a:solidFill>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52400" y="974725"/>
            <a:ext cx="4648200" cy="701675"/>
          </a:xfrm>
          <a:prstGeom prst="rect">
            <a:avLst/>
          </a:prstGeom>
          <a:noFill/>
          <a:ln w="9525">
            <a:noFill/>
            <a:miter lim="800000"/>
            <a:headEnd/>
            <a:tailEnd/>
          </a:ln>
        </p:spPr>
        <p:txBody>
          <a:bodyPr>
            <a:spAutoFit/>
          </a:bodyPr>
          <a:lstStyle/>
          <a:p>
            <a:pPr algn="ctr">
              <a:spcBef>
                <a:spcPct val="50000"/>
              </a:spcBef>
            </a:pPr>
            <a:r>
              <a:rPr lang="en-US" sz="4000">
                <a:solidFill>
                  <a:srgbClr val="0000FF"/>
                </a:solidFill>
                <a:latin typeface="Calibri" pitchFamily="34" charset="0"/>
              </a:rPr>
              <a:t>Booth algorithm</a:t>
            </a:r>
          </a:p>
        </p:txBody>
      </p:sp>
      <p:sp>
        <p:nvSpPr>
          <p:cNvPr id="5123" name="Rectangle 5"/>
          <p:cNvSpPr>
            <a:spLocks noChangeArrowheads="1"/>
          </p:cNvSpPr>
          <p:nvPr/>
        </p:nvSpPr>
        <p:spPr bwMode="auto">
          <a:xfrm>
            <a:off x="0" y="1600200"/>
            <a:ext cx="5184775" cy="1187450"/>
          </a:xfrm>
          <a:prstGeom prst="rect">
            <a:avLst/>
          </a:prstGeom>
          <a:noFill/>
          <a:ln w="9525">
            <a:noFill/>
            <a:miter lim="800000"/>
            <a:headEnd/>
            <a:tailEnd/>
          </a:ln>
        </p:spPr>
        <p:txBody>
          <a:bodyPr wrap="none">
            <a:spAutoFit/>
          </a:bodyPr>
          <a:lstStyle/>
          <a:p>
            <a:r>
              <a:rPr lang="en-US">
                <a:solidFill>
                  <a:srgbClr val="0000FF"/>
                </a:solidFill>
                <a:latin typeface="Calibri" pitchFamily="34" charset="0"/>
              </a:rPr>
              <a:t>Booth algorithm treats both +ve &amp; </a:t>
            </a:r>
          </a:p>
          <a:p>
            <a:r>
              <a:rPr lang="en-US">
                <a:solidFill>
                  <a:srgbClr val="0000FF"/>
                </a:solidFill>
                <a:latin typeface="Calibri" pitchFamily="34" charset="0"/>
              </a:rPr>
              <a:t>-ve operands equally.</a:t>
            </a:r>
          </a:p>
          <a:p>
            <a:r>
              <a:rPr lang="en-US">
                <a:solidFill>
                  <a:srgbClr val="0000FF"/>
                </a:solidFill>
                <a:latin typeface="Calibri" pitchFamily="34" charset="0"/>
              </a:rPr>
              <a:t>(b) - Md X + Mr</a:t>
            </a:r>
          </a:p>
        </p:txBody>
      </p:sp>
      <p:grpSp>
        <p:nvGrpSpPr>
          <p:cNvPr id="2" name="Group 14"/>
          <p:cNvGrpSpPr>
            <a:grpSpLocks/>
          </p:cNvGrpSpPr>
          <p:nvPr/>
        </p:nvGrpSpPr>
        <p:grpSpPr bwMode="auto">
          <a:xfrm>
            <a:off x="223838" y="2590800"/>
            <a:ext cx="8458200" cy="3505200"/>
            <a:chOff x="144" y="1728"/>
            <a:chExt cx="5328" cy="2208"/>
          </a:xfrm>
        </p:grpSpPr>
        <p:sp>
          <p:nvSpPr>
            <p:cNvPr id="5125" name="Text Box 6"/>
            <p:cNvSpPr txBox="1">
              <a:spLocks noChangeArrowheads="1"/>
            </p:cNvSpPr>
            <p:nvPr/>
          </p:nvSpPr>
          <p:spPr bwMode="auto">
            <a:xfrm>
              <a:off x="144" y="1728"/>
              <a:ext cx="5328" cy="2208"/>
            </a:xfrm>
            <a:prstGeom prst="rect">
              <a:avLst/>
            </a:prstGeom>
            <a:solidFill>
              <a:srgbClr val="FFFFFF"/>
            </a:solidFill>
            <a:ln w="9525">
              <a:solidFill>
                <a:srgbClr val="000000"/>
              </a:solidFill>
              <a:miter lim="800000"/>
              <a:headEnd/>
              <a:tailEnd/>
            </a:ln>
          </p:spPr>
          <p:txBody>
            <a:bodyPr/>
            <a:lstStyle/>
            <a:p>
              <a:pPr lvl="1">
                <a:buFont typeface="Times New Roman" pitchFamily="18" charset="0"/>
                <a:buNone/>
              </a:pPr>
              <a:r>
                <a:rPr lang="en-US" sz="3200" dirty="0">
                  <a:solidFill>
                    <a:srgbClr val="009900"/>
                  </a:solidFill>
                  <a:latin typeface="Calibri" pitchFamily="34" charset="0"/>
                </a:rPr>
                <a:t>Ex</a:t>
              </a:r>
              <a:r>
                <a:rPr lang="en-US" dirty="0">
                  <a:solidFill>
                    <a:srgbClr val="009900"/>
                  </a:solidFill>
                  <a:latin typeface="Times New Roman" pitchFamily="18" charset="0"/>
                </a:rPr>
                <a:t>:</a:t>
              </a:r>
              <a:r>
                <a:rPr lang="en-US" dirty="0">
                  <a:latin typeface="Times New Roman" pitchFamily="18" charset="0"/>
                </a:rPr>
                <a:t>      </a:t>
              </a:r>
              <a:r>
                <a:rPr lang="en-US" dirty="0">
                  <a:latin typeface="Calibri" pitchFamily="34" charset="0"/>
                </a:rPr>
                <a:t>1 0  0  1  1 </a:t>
              </a:r>
              <a:r>
                <a:rPr lang="en-US" dirty="0">
                  <a:solidFill>
                    <a:srgbClr val="FF0000"/>
                  </a:solidFill>
                  <a:latin typeface="Calibri" pitchFamily="34" charset="0"/>
                </a:rPr>
                <a:t>(-13)</a:t>
              </a:r>
              <a:r>
                <a:rPr lang="en-US" dirty="0">
                  <a:latin typeface="Calibri" pitchFamily="34" charset="0"/>
                </a:rPr>
                <a:t>  X  0  1  0  1  1 </a:t>
              </a:r>
              <a:r>
                <a:rPr lang="en-US" dirty="0">
                  <a:solidFill>
                    <a:srgbClr val="FF0000"/>
                  </a:solidFill>
                  <a:latin typeface="Calibri" pitchFamily="34" charset="0"/>
                </a:rPr>
                <a:t>(+11)</a:t>
              </a:r>
              <a:r>
                <a:rPr lang="en-US" dirty="0">
                  <a:latin typeface="Calibri" pitchFamily="34" charset="0"/>
                </a:rPr>
                <a:t>         </a:t>
              </a:r>
            </a:p>
            <a:p>
              <a:r>
                <a:rPr lang="en-US" dirty="0">
                  <a:latin typeface="Calibri" pitchFamily="34" charset="0"/>
                </a:rPr>
                <a:t>                +1-1+1  0 -1</a:t>
              </a:r>
            </a:p>
            <a:p>
              <a:endParaRPr lang="en-US" dirty="0">
                <a:latin typeface="Calibri" pitchFamily="34" charset="0"/>
              </a:endParaRPr>
            </a:p>
            <a:p>
              <a:r>
                <a:rPr lang="en-US" dirty="0">
                  <a:solidFill>
                    <a:srgbClr val="FF0000"/>
                  </a:solidFill>
                  <a:latin typeface="Calibri" pitchFamily="34" charset="0"/>
                </a:rPr>
                <a:t>   </a:t>
              </a:r>
              <a:r>
                <a:rPr lang="en-US" dirty="0" smtClean="0">
                  <a:solidFill>
                    <a:srgbClr val="FF0000"/>
                  </a:solidFill>
                  <a:latin typeface="Calibri" pitchFamily="34" charset="0"/>
                </a:rPr>
                <a:t> </a:t>
              </a:r>
              <a:r>
                <a:rPr lang="en-US" dirty="0">
                  <a:solidFill>
                    <a:srgbClr val="FF0000"/>
                  </a:solidFill>
                  <a:latin typeface="Calibri" pitchFamily="34" charset="0"/>
                </a:rPr>
                <a:t>0 0  0  0  0</a:t>
              </a:r>
              <a:r>
                <a:rPr lang="en-US" dirty="0">
                  <a:latin typeface="Calibri" pitchFamily="34" charset="0"/>
                </a:rPr>
                <a:t>  0  1  1  0  1</a:t>
              </a:r>
            </a:p>
            <a:p>
              <a:r>
                <a:rPr lang="en-US" dirty="0">
                  <a:latin typeface="Calibri" pitchFamily="34" charset="0"/>
                </a:rPr>
                <a:t>   </a:t>
              </a:r>
              <a:r>
                <a:rPr lang="en-US" dirty="0" smtClean="0">
                  <a:solidFill>
                    <a:srgbClr val="FF0000"/>
                  </a:solidFill>
                  <a:latin typeface="Calibri" pitchFamily="34" charset="0"/>
                </a:rPr>
                <a:t> </a:t>
              </a:r>
              <a:r>
                <a:rPr lang="en-US" dirty="0">
                  <a:solidFill>
                    <a:srgbClr val="FF0000"/>
                  </a:solidFill>
                  <a:latin typeface="Calibri" pitchFamily="34" charset="0"/>
                </a:rPr>
                <a:t>0 0  0</a:t>
              </a:r>
              <a:r>
                <a:rPr lang="en-US" dirty="0">
                  <a:latin typeface="Calibri" pitchFamily="34" charset="0"/>
                </a:rPr>
                <a:t> </a:t>
              </a:r>
              <a:r>
                <a:rPr lang="en-US" dirty="0">
                  <a:solidFill>
                    <a:srgbClr val="FF0000"/>
                  </a:solidFill>
                  <a:latin typeface="Calibri" pitchFamily="34" charset="0"/>
                </a:rPr>
                <a:t> 0  </a:t>
              </a:r>
              <a:r>
                <a:rPr lang="en-US" dirty="0">
                  <a:latin typeface="Calibri" pitchFamily="34" charset="0"/>
                </a:rPr>
                <a:t>0  0  0  0 </a:t>
              </a:r>
              <a:r>
                <a:rPr lang="en-US" dirty="0" smtClean="0">
                  <a:latin typeface="Calibri" pitchFamily="34" charset="0"/>
                </a:rPr>
                <a:t> 0</a:t>
              </a:r>
              <a:endParaRPr lang="en-US" dirty="0">
                <a:latin typeface="Calibri" pitchFamily="34" charset="0"/>
              </a:endParaRPr>
            </a:p>
            <a:p>
              <a:r>
                <a:rPr lang="en-US" dirty="0">
                  <a:latin typeface="Calibri" pitchFamily="34" charset="0"/>
                </a:rPr>
                <a:t>   </a:t>
              </a:r>
              <a:r>
                <a:rPr lang="en-US" dirty="0" smtClean="0">
                  <a:latin typeface="Calibri" pitchFamily="34" charset="0"/>
                </a:rPr>
                <a:t> </a:t>
              </a:r>
              <a:r>
                <a:rPr lang="en-US" dirty="0">
                  <a:solidFill>
                    <a:srgbClr val="FF0000"/>
                  </a:solidFill>
                  <a:latin typeface="Calibri" pitchFamily="34" charset="0"/>
                </a:rPr>
                <a:t>1 1  1</a:t>
              </a:r>
              <a:r>
                <a:rPr lang="en-US" dirty="0">
                  <a:latin typeface="Calibri" pitchFamily="34" charset="0"/>
                </a:rPr>
                <a:t>  1  0  0  1  1</a:t>
              </a:r>
            </a:p>
            <a:p>
              <a:r>
                <a:rPr lang="en-US" dirty="0">
                  <a:latin typeface="Calibri" pitchFamily="34" charset="0"/>
                </a:rPr>
                <a:t>   </a:t>
              </a:r>
              <a:r>
                <a:rPr lang="en-US" dirty="0" smtClean="0">
                  <a:solidFill>
                    <a:srgbClr val="FF0000"/>
                  </a:solidFill>
                  <a:latin typeface="Calibri" pitchFamily="34" charset="0"/>
                </a:rPr>
                <a:t> </a:t>
              </a:r>
              <a:r>
                <a:rPr lang="en-US" dirty="0">
                  <a:solidFill>
                    <a:srgbClr val="FF0000"/>
                  </a:solidFill>
                  <a:latin typeface="Calibri" pitchFamily="34" charset="0"/>
                </a:rPr>
                <a:t>0  0 </a:t>
              </a:r>
              <a:r>
                <a:rPr lang="en-US" dirty="0" smtClean="0">
                  <a:latin typeface="Calibri" pitchFamily="34" charset="0"/>
                </a:rPr>
                <a:t> </a:t>
              </a:r>
              <a:r>
                <a:rPr lang="en-US" dirty="0">
                  <a:latin typeface="Calibri" pitchFamily="34" charset="0"/>
                </a:rPr>
                <a:t>0 1 1  </a:t>
              </a:r>
              <a:r>
                <a:rPr lang="en-US" dirty="0" smtClean="0">
                  <a:latin typeface="Calibri" pitchFamily="34" charset="0"/>
                </a:rPr>
                <a:t> 0   1</a:t>
              </a:r>
              <a:endParaRPr lang="en-US" dirty="0">
                <a:latin typeface="Calibri" pitchFamily="34" charset="0"/>
              </a:endParaRPr>
            </a:p>
            <a:p>
              <a:r>
                <a:rPr lang="en-US" dirty="0">
                  <a:solidFill>
                    <a:srgbClr val="FF0000"/>
                  </a:solidFill>
                  <a:latin typeface="Calibri" pitchFamily="34" charset="0"/>
                </a:rPr>
                <a:t>   </a:t>
              </a:r>
              <a:r>
                <a:rPr lang="en-US" dirty="0" smtClean="0">
                  <a:solidFill>
                    <a:srgbClr val="FF0000"/>
                  </a:solidFill>
                  <a:latin typeface="Calibri" pitchFamily="34" charset="0"/>
                </a:rPr>
                <a:t>  1 </a:t>
              </a:r>
              <a:r>
                <a:rPr lang="en-US" dirty="0" smtClean="0">
                  <a:latin typeface="Calibri" pitchFamily="34" charset="0"/>
                </a:rPr>
                <a:t>1  0 0  1  1</a:t>
              </a:r>
              <a:endParaRPr lang="en-US" dirty="0">
                <a:latin typeface="Calibri" pitchFamily="34" charset="0"/>
              </a:endParaRPr>
            </a:p>
            <a:p>
              <a:endParaRPr lang="en-US" dirty="0">
                <a:latin typeface="Calibri" pitchFamily="34" charset="0"/>
              </a:endParaRPr>
            </a:p>
            <a:p>
              <a:r>
                <a:rPr lang="en-US" dirty="0">
                  <a:latin typeface="Calibri" pitchFamily="34" charset="0"/>
                </a:rPr>
                <a:t>   </a:t>
              </a:r>
              <a:r>
                <a:rPr lang="en-US" dirty="0" smtClean="0">
                  <a:latin typeface="Calibri" pitchFamily="34" charset="0"/>
                </a:rPr>
                <a:t> </a:t>
              </a:r>
              <a:r>
                <a:rPr lang="en-US" dirty="0" smtClean="0">
                  <a:solidFill>
                    <a:srgbClr val="FF0000"/>
                  </a:solidFill>
                  <a:latin typeface="Calibri" pitchFamily="34" charset="0"/>
                </a:rPr>
                <a:t>1</a:t>
              </a:r>
              <a:r>
                <a:rPr lang="en-US" dirty="0" smtClean="0">
                  <a:latin typeface="Calibri" pitchFamily="34" charset="0"/>
                </a:rPr>
                <a:t>  0 </a:t>
              </a:r>
              <a:r>
                <a:rPr lang="en-US" dirty="0">
                  <a:latin typeface="Calibri" pitchFamily="34" charset="0"/>
                </a:rPr>
                <a:t>1 </a:t>
              </a:r>
              <a:r>
                <a:rPr lang="en-US" dirty="0" smtClean="0">
                  <a:latin typeface="Calibri" pitchFamily="34" charset="0"/>
                </a:rPr>
                <a:t> 0  0 </a:t>
              </a:r>
              <a:r>
                <a:rPr lang="en-US" dirty="0">
                  <a:latin typeface="Calibri" pitchFamily="34" charset="0"/>
                </a:rPr>
                <a:t>0 </a:t>
              </a:r>
              <a:r>
                <a:rPr lang="en-US" dirty="0" smtClean="0">
                  <a:latin typeface="Calibri" pitchFamily="34" charset="0"/>
                </a:rPr>
                <a:t>0 0  0   1 </a:t>
              </a:r>
              <a:r>
                <a:rPr lang="en-US" dirty="0">
                  <a:solidFill>
                    <a:srgbClr val="FF0000"/>
                  </a:solidFill>
                  <a:latin typeface="Calibri" pitchFamily="34" charset="0"/>
                </a:rPr>
                <a:t>(-143)</a:t>
              </a:r>
              <a:r>
                <a:rPr lang="en-US" dirty="0">
                  <a:latin typeface="Times New Roman" pitchFamily="18" charset="0"/>
                </a:rPr>
                <a:t> </a:t>
              </a:r>
            </a:p>
          </p:txBody>
        </p:sp>
        <p:grpSp>
          <p:nvGrpSpPr>
            <p:cNvPr id="3" name="Group 13"/>
            <p:cNvGrpSpPr>
              <a:grpSpLocks/>
            </p:cNvGrpSpPr>
            <p:nvPr/>
          </p:nvGrpSpPr>
          <p:grpSpPr bwMode="auto">
            <a:xfrm>
              <a:off x="240" y="2304"/>
              <a:ext cx="2256" cy="1632"/>
              <a:chOff x="240" y="2256"/>
              <a:chExt cx="2160" cy="1632"/>
            </a:xfrm>
          </p:grpSpPr>
          <p:grpSp>
            <p:nvGrpSpPr>
              <p:cNvPr id="4" name="Group 7"/>
              <p:cNvGrpSpPr>
                <a:grpSpLocks/>
              </p:cNvGrpSpPr>
              <p:nvPr/>
            </p:nvGrpSpPr>
            <p:grpSpPr bwMode="auto">
              <a:xfrm>
                <a:off x="240" y="2256"/>
                <a:ext cx="2160" cy="1632"/>
                <a:chOff x="240" y="2256"/>
                <a:chExt cx="2160" cy="1368"/>
              </a:xfrm>
            </p:grpSpPr>
            <p:sp>
              <p:nvSpPr>
                <p:cNvPr id="5129" name="Line 8"/>
                <p:cNvSpPr>
                  <a:spLocks noChangeShapeType="1"/>
                </p:cNvSpPr>
                <p:nvPr/>
              </p:nvSpPr>
              <p:spPr bwMode="auto">
                <a:xfrm>
                  <a:off x="240" y="2256"/>
                  <a:ext cx="2160" cy="0"/>
                </a:xfrm>
                <a:prstGeom prst="line">
                  <a:avLst/>
                </a:prstGeom>
                <a:noFill/>
                <a:ln w="38100">
                  <a:solidFill>
                    <a:schemeClr val="tx1"/>
                  </a:solidFill>
                  <a:round/>
                  <a:headEnd/>
                  <a:tailEnd/>
                </a:ln>
              </p:spPr>
              <p:txBody>
                <a:bodyPr/>
                <a:lstStyle/>
                <a:p>
                  <a:endParaRPr lang="en-US"/>
                </a:p>
              </p:txBody>
            </p:sp>
            <p:sp>
              <p:nvSpPr>
                <p:cNvPr id="5130" name="Line 9"/>
                <p:cNvSpPr>
                  <a:spLocks noChangeShapeType="1"/>
                </p:cNvSpPr>
                <p:nvPr/>
              </p:nvSpPr>
              <p:spPr bwMode="auto">
                <a:xfrm>
                  <a:off x="240" y="3141"/>
                  <a:ext cx="2160" cy="0"/>
                </a:xfrm>
                <a:prstGeom prst="line">
                  <a:avLst/>
                </a:prstGeom>
                <a:noFill/>
                <a:ln w="38100">
                  <a:solidFill>
                    <a:schemeClr val="tx1"/>
                  </a:solidFill>
                  <a:round/>
                  <a:headEnd/>
                  <a:tailEnd/>
                </a:ln>
              </p:spPr>
              <p:txBody>
                <a:bodyPr/>
                <a:lstStyle/>
                <a:p>
                  <a:endParaRPr lang="en-US"/>
                </a:p>
              </p:txBody>
            </p:sp>
            <p:sp>
              <p:nvSpPr>
                <p:cNvPr id="5131" name="Line 10"/>
                <p:cNvSpPr>
                  <a:spLocks noChangeShapeType="1"/>
                </p:cNvSpPr>
                <p:nvPr/>
              </p:nvSpPr>
              <p:spPr bwMode="auto">
                <a:xfrm>
                  <a:off x="240" y="3624"/>
                  <a:ext cx="2160" cy="0"/>
                </a:xfrm>
                <a:prstGeom prst="line">
                  <a:avLst/>
                </a:prstGeom>
                <a:noFill/>
                <a:ln w="38100">
                  <a:solidFill>
                    <a:schemeClr val="tx1"/>
                  </a:solidFill>
                  <a:round/>
                  <a:headEnd/>
                  <a:tailEnd/>
                </a:ln>
              </p:spPr>
              <p:txBody>
                <a:bodyPr/>
                <a:lstStyle/>
                <a:p>
                  <a:endParaRPr lang="en-US"/>
                </a:p>
              </p:txBody>
            </p:sp>
          </p:grpSp>
          <p:sp>
            <p:nvSpPr>
              <p:cNvPr id="5128" name="AutoShape 11"/>
              <p:cNvSpPr>
                <a:spLocks noChangeArrowheads="1"/>
              </p:cNvSpPr>
              <p:nvPr/>
            </p:nvSpPr>
            <p:spPr bwMode="auto">
              <a:xfrm>
                <a:off x="1872" y="3630"/>
                <a:ext cx="480" cy="210"/>
              </a:xfrm>
              <a:prstGeom prst="rightArrow">
                <a:avLst>
                  <a:gd name="adj1" fmla="val 50000"/>
                  <a:gd name="adj2" fmla="val 57143"/>
                </a:avLst>
              </a:prstGeom>
              <a:solidFill>
                <a:schemeClr val="accent1"/>
              </a:solidFill>
              <a:ln w="9525">
                <a:solidFill>
                  <a:srgbClr val="FF0000"/>
                </a:solidFill>
                <a:miter lim="800000"/>
                <a:headEnd/>
                <a:tailEnd/>
              </a:ln>
            </p:spPr>
            <p:txBody>
              <a:bodyPr wrap="none" anchor="ctr"/>
              <a:lstStyle/>
              <a:p>
                <a:endParaRPr lang="en-US">
                  <a:latin typeface="Calibri" pitchFamily="34" charset="0"/>
                </a:endParaRPr>
              </a:p>
            </p:txBody>
          </p:sp>
        </p:gr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152400" y="974725"/>
            <a:ext cx="4648200" cy="701675"/>
          </a:xfrm>
          <a:prstGeom prst="rect">
            <a:avLst/>
          </a:prstGeom>
          <a:noFill/>
          <a:ln w="9525">
            <a:noFill/>
            <a:miter lim="800000"/>
            <a:headEnd/>
            <a:tailEnd/>
          </a:ln>
        </p:spPr>
        <p:txBody>
          <a:bodyPr>
            <a:spAutoFit/>
          </a:bodyPr>
          <a:lstStyle/>
          <a:p>
            <a:pPr algn="ctr">
              <a:spcBef>
                <a:spcPct val="50000"/>
              </a:spcBef>
            </a:pPr>
            <a:r>
              <a:rPr lang="en-US" sz="4000">
                <a:solidFill>
                  <a:srgbClr val="0000FF"/>
                </a:solidFill>
                <a:latin typeface="Calibri" pitchFamily="34" charset="0"/>
              </a:rPr>
              <a:t>Booth algorithm</a:t>
            </a:r>
          </a:p>
        </p:txBody>
      </p:sp>
      <p:sp>
        <p:nvSpPr>
          <p:cNvPr id="6147" name="Rectangle 5"/>
          <p:cNvSpPr>
            <a:spLocks noChangeArrowheads="1"/>
          </p:cNvSpPr>
          <p:nvPr/>
        </p:nvSpPr>
        <p:spPr bwMode="auto">
          <a:xfrm>
            <a:off x="0" y="1600200"/>
            <a:ext cx="5184775" cy="1187450"/>
          </a:xfrm>
          <a:prstGeom prst="rect">
            <a:avLst/>
          </a:prstGeom>
          <a:noFill/>
          <a:ln w="9525">
            <a:noFill/>
            <a:miter lim="800000"/>
            <a:headEnd/>
            <a:tailEnd/>
          </a:ln>
        </p:spPr>
        <p:txBody>
          <a:bodyPr wrap="none">
            <a:spAutoFit/>
          </a:bodyPr>
          <a:lstStyle/>
          <a:p>
            <a:r>
              <a:rPr lang="en-US">
                <a:solidFill>
                  <a:srgbClr val="0000FF"/>
                </a:solidFill>
                <a:latin typeface="Calibri" pitchFamily="34" charset="0"/>
              </a:rPr>
              <a:t>Booth algorithm treats both +ve &amp; </a:t>
            </a:r>
          </a:p>
          <a:p>
            <a:r>
              <a:rPr lang="en-US">
                <a:solidFill>
                  <a:srgbClr val="0000FF"/>
                </a:solidFill>
                <a:latin typeface="Calibri" pitchFamily="34" charset="0"/>
              </a:rPr>
              <a:t>-ve operands equally.</a:t>
            </a:r>
          </a:p>
          <a:p>
            <a:r>
              <a:rPr lang="en-US">
                <a:solidFill>
                  <a:srgbClr val="0000FF"/>
                </a:solidFill>
                <a:latin typeface="Calibri" pitchFamily="34" charset="0"/>
              </a:rPr>
              <a:t>(c) + Md X - Mr</a:t>
            </a:r>
          </a:p>
        </p:txBody>
      </p:sp>
      <p:grpSp>
        <p:nvGrpSpPr>
          <p:cNvPr id="2" name="Group 14"/>
          <p:cNvGrpSpPr>
            <a:grpSpLocks/>
          </p:cNvGrpSpPr>
          <p:nvPr/>
        </p:nvGrpSpPr>
        <p:grpSpPr bwMode="auto">
          <a:xfrm>
            <a:off x="228600" y="2743200"/>
            <a:ext cx="8077200" cy="3506788"/>
            <a:chOff x="144" y="1680"/>
            <a:chExt cx="5088" cy="2209"/>
          </a:xfrm>
        </p:grpSpPr>
        <p:sp>
          <p:nvSpPr>
            <p:cNvPr id="6149" name="Text Box 6"/>
            <p:cNvSpPr txBox="1">
              <a:spLocks noChangeArrowheads="1"/>
            </p:cNvSpPr>
            <p:nvPr/>
          </p:nvSpPr>
          <p:spPr bwMode="auto">
            <a:xfrm>
              <a:off x="144" y="1680"/>
              <a:ext cx="5088" cy="2208"/>
            </a:xfrm>
            <a:prstGeom prst="rect">
              <a:avLst/>
            </a:prstGeom>
            <a:solidFill>
              <a:srgbClr val="FFFFFF"/>
            </a:solidFill>
            <a:ln w="9525">
              <a:solidFill>
                <a:srgbClr val="000000"/>
              </a:solidFill>
              <a:miter lim="800000"/>
              <a:headEnd/>
              <a:tailEnd/>
            </a:ln>
          </p:spPr>
          <p:txBody>
            <a:bodyPr/>
            <a:lstStyle/>
            <a:p>
              <a:pPr lvl="1">
                <a:buFont typeface="Times New Roman" pitchFamily="18" charset="0"/>
                <a:buNone/>
              </a:pPr>
              <a:r>
                <a:rPr lang="en-US" sz="3200">
                  <a:solidFill>
                    <a:srgbClr val="009900"/>
                  </a:solidFill>
                  <a:latin typeface="Calibri" pitchFamily="34" charset="0"/>
                </a:rPr>
                <a:t>Ex</a:t>
              </a:r>
              <a:r>
                <a:rPr lang="en-US">
                  <a:solidFill>
                    <a:srgbClr val="009900"/>
                  </a:solidFill>
                  <a:latin typeface="Times New Roman" pitchFamily="18" charset="0"/>
                </a:rPr>
                <a:t>:</a:t>
              </a:r>
              <a:r>
                <a:rPr lang="en-US">
                  <a:latin typeface="Times New Roman" pitchFamily="18" charset="0"/>
                </a:rPr>
                <a:t>      </a:t>
              </a:r>
              <a:r>
                <a:rPr lang="en-US">
                  <a:latin typeface="Calibri" pitchFamily="34" charset="0"/>
                </a:rPr>
                <a:t>0 1  1  0  1 </a:t>
              </a:r>
              <a:r>
                <a:rPr lang="en-US">
                  <a:solidFill>
                    <a:srgbClr val="FF0000"/>
                  </a:solidFill>
                  <a:latin typeface="Calibri" pitchFamily="34" charset="0"/>
                </a:rPr>
                <a:t>(+13)</a:t>
              </a:r>
              <a:r>
                <a:rPr lang="en-US">
                  <a:latin typeface="Calibri" pitchFamily="34" charset="0"/>
                </a:rPr>
                <a:t>  X  1  0 1  0  1 </a:t>
              </a:r>
              <a:r>
                <a:rPr lang="en-US">
                  <a:solidFill>
                    <a:srgbClr val="FF0000"/>
                  </a:solidFill>
                  <a:latin typeface="Calibri" pitchFamily="34" charset="0"/>
                </a:rPr>
                <a:t>(-11)</a:t>
              </a:r>
              <a:r>
                <a:rPr lang="en-US">
                  <a:latin typeface="Calibri" pitchFamily="34" charset="0"/>
                </a:rPr>
                <a:t>         </a:t>
              </a:r>
            </a:p>
            <a:p>
              <a:r>
                <a:rPr lang="en-US">
                  <a:latin typeface="Calibri" pitchFamily="34" charset="0"/>
                </a:rPr>
                <a:t>                -1+1-1 +1-1</a:t>
              </a:r>
            </a:p>
            <a:p>
              <a:r>
                <a:rPr lang="en-US">
                  <a:solidFill>
                    <a:srgbClr val="FF0000"/>
                  </a:solidFill>
                  <a:latin typeface="Calibri" pitchFamily="34" charset="0"/>
                </a:rPr>
                <a:t>   0 0 0 0 0 0  0  0  0  0</a:t>
              </a:r>
            </a:p>
            <a:p>
              <a:r>
                <a:rPr lang="en-US">
                  <a:solidFill>
                    <a:srgbClr val="FF0000"/>
                  </a:solidFill>
                  <a:latin typeface="Calibri" pitchFamily="34" charset="0"/>
                </a:rPr>
                <a:t>   1 1 1 1 1</a:t>
              </a:r>
              <a:r>
                <a:rPr lang="en-US">
                  <a:latin typeface="Calibri" pitchFamily="34" charset="0"/>
                </a:rPr>
                <a:t> 1  0  0  1  1</a:t>
              </a:r>
            </a:p>
            <a:p>
              <a:r>
                <a:rPr lang="en-US">
                  <a:latin typeface="Calibri" pitchFamily="34" charset="0"/>
                </a:rPr>
                <a:t>   </a:t>
              </a:r>
              <a:r>
                <a:rPr lang="en-US">
                  <a:solidFill>
                    <a:srgbClr val="FF0000"/>
                  </a:solidFill>
                  <a:latin typeface="Calibri" pitchFamily="34" charset="0"/>
                </a:rPr>
                <a:t>0 0 0 0</a:t>
              </a:r>
              <a:r>
                <a:rPr lang="en-US">
                  <a:latin typeface="Calibri" pitchFamily="34" charset="0"/>
                </a:rPr>
                <a:t> 0 1  1  0  1 </a:t>
              </a:r>
            </a:p>
            <a:p>
              <a:r>
                <a:rPr lang="en-US">
                  <a:latin typeface="Calibri" pitchFamily="34" charset="0"/>
                </a:rPr>
                <a:t>   </a:t>
              </a:r>
              <a:r>
                <a:rPr lang="en-US">
                  <a:solidFill>
                    <a:srgbClr val="FF0000"/>
                  </a:solidFill>
                  <a:latin typeface="Calibri" pitchFamily="34" charset="0"/>
                </a:rPr>
                <a:t>1 1 1</a:t>
              </a:r>
              <a:r>
                <a:rPr lang="en-US">
                  <a:latin typeface="Calibri" pitchFamily="34" charset="0"/>
                </a:rPr>
                <a:t> 1 0 0  1  1</a:t>
              </a:r>
            </a:p>
            <a:p>
              <a:r>
                <a:rPr lang="en-US">
                  <a:latin typeface="Calibri" pitchFamily="34" charset="0"/>
                </a:rPr>
                <a:t>   </a:t>
              </a:r>
              <a:r>
                <a:rPr lang="en-US">
                  <a:solidFill>
                    <a:srgbClr val="FF0000"/>
                  </a:solidFill>
                  <a:latin typeface="Calibri" pitchFamily="34" charset="0"/>
                </a:rPr>
                <a:t>0 0</a:t>
              </a:r>
              <a:r>
                <a:rPr lang="en-US">
                  <a:latin typeface="Calibri" pitchFamily="34" charset="0"/>
                </a:rPr>
                <a:t> 0 1 1 0  1</a:t>
              </a:r>
            </a:p>
            <a:p>
              <a:r>
                <a:rPr lang="en-US">
                  <a:solidFill>
                    <a:srgbClr val="FF0000"/>
                  </a:solidFill>
                  <a:latin typeface="Calibri" pitchFamily="34" charset="0"/>
                </a:rPr>
                <a:t>   1</a:t>
              </a:r>
              <a:r>
                <a:rPr lang="en-US">
                  <a:latin typeface="Calibri" pitchFamily="34" charset="0"/>
                </a:rPr>
                <a:t> 1 0 0 1 1</a:t>
              </a:r>
            </a:p>
            <a:p>
              <a:pPr algn="just"/>
              <a:r>
                <a:rPr lang="en-US">
                  <a:latin typeface="Calibri" pitchFamily="34" charset="0"/>
                </a:rPr>
                <a:t>   </a:t>
              </a:r>
              <a:r>
                <a:rPr lang="en-US">
                  <a:solidFill>
                    <a:srgbClr val="FF0000"/>
                  </a:solidFill>
                  <a:latin typeface="Calibri" pitchFamily="34" charset="0"/>
                </a:rPr>
                <a:t>1</a:t>
              </a:r>
              <a:r>
                <a:rPr lang="en-US">
                  <a:latin typeface="Calibri" pitchFamily="34" charset="0"/>
                </a:rPr>
                <a:t>  1 0 1 1 1 0 0 0 1              </a:t>
              </a:r>
              <a:r>
                <a:rPr lang="en-US">
                  <a:solidFill>
                    <a:srgbClr val="FF0000"/>
                  </a:solidFill>
                  <a:latin typeface="Calibri" pitchFamily="34" charset="0"/>
                </a:rPr>
                <a:t>1</a:t>
              </a:r>
              <a:r>
                <a:rPr lang="en-US">
                  <a:latin typeface="Calibri" pitchFamily="34" charset="0"/>
                </a:rPr>
                <a:t> 0 1 0 0 0  1   1  1 1 </a:t>
              </a:r>
              <a:r>
                <a:rPr lang="en-US">
                  <a:solidFill>
                    <a:srgbClr val="FF0000"/>
                  </a:solidFill>
                  <a:latin typeface="Calibri" pitchFamily="34" charset="0"/>
                </a:rPr>
                <a:t>(-143)</a:t>
              </a:r>
              <a:r>
                <a:rPr lang="en-US">
                  <a:latin typeface="Calibri" pitchFamily="34" charset="0"/>
                </a:rPr>
                <a:t> </a:t>
              </a:r>
            </a:p>
          </p:txBody>
        </p:sp>
        <p:grpSp>
          <p:nvGrpSpPr>
            <p:cNvPr id="3" name="Group 13"/>
            <p:cNvGrpSpPr>
              <a:grpSpLocks/>
            </p:cNvGrpSpPr>
            <p:nvPr/>
          </p:nvGrpSpPr>
          <p:grpSpPr bwMode="auto">
            <a:xfrm>
              <a:off x="240" y="2209"/>
              <a:ext cx="2391" cy="1680"/>
              <a:chOff x="240" y="2209"/>
              <a:chExt cx="2391" cy="1680"/>
            </a:xfrm>
          </p:grpSpPr>
          <p:grpSp>
            <p:nvGrpSpPr>
              <p:cNvPr id="4" name="Group 7"/>
              <p:cNvGrpSpPr>
                <a:grpSpLocks/>
              </p:cNvGrpSpPr>
              <p:nvPr/>
            </p:nvGrpSpPr>
            <p:grpSpPr bwMode="auto">
              <a:xfrm>
                <a:off x="240" y="2209"/>
                <a:ext cx="2160" cy="1680"/>
                <a:chOff x="240" y="2216"/>
                <a:chExt cx="2160" cy="1408"/>
              </a:xfrm>
            </p:grpSpPr>
            <p:sp>
              <p:nvSpPr>
                <p:cNvPr id="6153" name="Line 8"/>
                <p:cNvSpPr>
                  <a:spLocks noChangeShapeType="1"/>
                </p:cNvSpPr>
                <p:nvPr/>
              </p:nvSpPr>
              <p:spPr bwMode="auto">
                <a:xfrm>
                  <a:off x="240" y="2216"/>
                  <a:ext cx="2160" cy="0"/>
                </a:xfrm>
                <a:prstGeom prst="line">
                  <a:avLst/>
                </a:prstGeom>
                <a:noFill/>
                <a:ln w="38100">
                  <a:solidFill>
                    <a:schemeClr val="tx1"/>
                  </a:solidFill>
                  <a:round/>
                  <a:headEnd/>
                  <a:tailEnd/>
                </a:ln>
              </p:spPr>
              <p:txBody>
                <a:bodyPr/>
                <a:lstStyle/>
                <a:p>
                  <a:endParaRPr lang="en-US"/>
                </a:p>
              </p:txBody>
            </p:sp>
            <p:sp>
              <p:nvSpPr>
                <p:cNvPr id="6154" name="Line 9"/>
                <p:cNvSpPr>
                  <a:spLocks noChangeShapeType="1"/>
                </p:cNvSpPr>
                <p:nvPr/>
              </p:nvSpPr>
              <p:spPr bwMode="auto">
                <a:xfrm>
                  <a:off x="240" y="3384"/>
                  <a:ext cx="2160" cy="0"/>
                </a:xfrm>
                <a:prstGeom prst="line">
                  <a:avLst/>
                </a:prstGeom>
                <a:noFill/>
                <a:ln w="38100">
                  <a:solidFill>
                    <a:schemeClr val="tx1"/>
                  </a:solidFill>
                  <a:round/>
                  <a:headEnd/>
                  <a:tailEnd/>
                </a:ln>
              </p:spPr>
              <p:txBody>
                <a:bodyPr/>
                <a:lstStyle/>
                <a:p>
                  <a:endParaRPr lang="en-US"/>
                </a:p>
              </p:txBody>
            </p:sp>
            <p:sp>
              <p:nvSpPr>
                <p:cNvPr id="6155" name="Line 10"/>
                <p:cNvSpPr>
                  <a:spLocks noChangeShapeType="1"/>
                </p:cNvSpPr>
                <p:nvPr/>
              </p:nvSpPr>
              <p:spPr bwMode="auto">
                <a:xfrm>
                  <a:off x="240" y="3624"/>
                  <a:ext cx="2160" cy="0"/>
                </a:xfrm>
                <a:prstGeom prst="line">
                  <a:avLst/>
                </a:prstGeom>
                <a:noFill/>
                <a:ln w="38100">
                  <a:solidFill>
                    <a:schemeClr val="tx1"/>
                  </a:solidFill>
                  <a:round/>
                  <a:headEnd/>
                  <a:tailEnd/>
                </a:ln>
              </p:spPr>
              <p:txBody>
                <a:bodyPr/>
                <a:lstStyle/>
                <a:p>
                  <a:endParaRPr lang="en-US"/>
                </a:p>
              </p:txBody>
            </p:sp>
          </p:grpSp>
          <p:sp>
            <p:nvSpPr>
              <p:cNvPr id="6152" name="AutoShape 12"/>
              <p:cNvSpPr>
                <a:spLocks noChangeArrowheads="1"/>
              </p:cNvSpPr>
              <p:nvPr/>
            </p:nvSpPr>
            <p:spPr bwMode="auto">
              <a:xfrm>
                <a:off x="2016" y="3630"/>
                <a:ext cx="615" cy="210"/>
              </a:xfrm>
              <a:prstGeom prst="rightArrow">
                <a:avLst>
                  <a:gd name="adj1" fmla="val 50000"/>
                  <a:gd name="adj2" fmla="val 73214"/>
                </a:avLst>
              </a:prstGeom>
              <a:solidFill>
                <a:schemeClr val="accent1"/>
              </a:solidFill>
              <a:ln w="9525">
                <a:solidFill>
                  <a:srgbClr val="FF0000"/>
                </a:solidFill>
                <a:miter lim="800000"/>
                <a:headEnd/>
                <a:tailEnd/>
              </a:ln>
            </p:spPr>
            <p:txBody>
              <a:bodyPr wrap="none" anchor="ctr"/>
              <a:lstStyle/>
              <a:p>
                <a:endParaRPr lang="en-US">
                  <a:latin typeface="Calibri" pitchFamily="34" charset="0"/>
                </a:endParaRPr>
              </a:p>
            </p:txBody>
          </p:sp>
        </p:gr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52400" y="974725"/>
            <a:ext cx="4648200" cy="701675"/>
          </a:xfrm>
          <a:prstGeom prst="rect">
            <a:avLst/>
          </a:prstGeom>
          <a:noFill/>
          <a:ln w="9525">
            <a:noFill/>
            <a:miter lim="800000"/>
            <a:headEnd/>
            <a:tailEnd/>
          </a:ln>
        </p:spPr>
        <p:txBody>
          <a:bodyPr>
            <a:spAutoFit/>
          </a:bodyPr>
          <a:lstStyle/>
          <a:p>
            <a:pPr algn="ctr">
              <a:spcBef>
                <a:spcPct val="50000"/>
              </a:spcBef>
            </a:pPr>
            <a:r>
              <a:rPr lang="en-US" sz="4000">
                <a:solidFill>
                  <a:srgbClr val="0000FF"/>
                </a:solidFill>
                <a:latin typeface="Calibri" pitchFamily="34" charset="0"/>
              </a:rPr>
              <a:t>Booth algorithm</a:t>
            </a:r>
          </a:p>
        </p:txBody>
      </p:sp>
      <p:sp>
        <p:nvSpPr>
          <p:cNvPr id="7171" name="Rectangle 5"/>
          <p:cNvSpPr>
            <a:spLocks noChangeArrowheads="1"/>
          </p:cNvSpPr>
          <p:nvPr/>
        </p:nvSpPr>
        <p:spPr bwMode="auto">
          <a:xfrm>
            <a:off x="0" y="1600200"/>
            <a:ext cx="5184775" cy="1187450"/>
          </a:xfrm>
          <a:prstGeom prst="rect">
            <a:avLst/>
          </a:prstGeom>
          <a:noFill/>
          <a:ln w="9525">
            <a:noFill/>
            <a:miter lim="800000"/>
            <a:headEnd/>
            <a:tailEnd/>
          </a:ln>
        </p:spPr>
        <p:txBody>
          <a:bodyPr wrap="none">
            <a:spAutoFit/>
          </a:bodyPr>
          <a:lstStyle/>
          <a:p>
            <a:r>
              <a:rPr lang="en-US">
                <a:solidFill>
                  <a:srgbClr val="0000FF"/>
                </a:solidFill>
                <a:latin typeface="Calibri" pitchFamily="34" charset="0"/>
              </a:rPr>
              <a:t>Booth algorithm treats both +ve &amp; </a:t>
            </a:r>
          </a:p>
          <a:p>
            <a:r>
              <a:rPr lang="en-US">
                <a:solidFill>
                  <a:srgbClr val="0000FF"/>
                </a:solidFill>
                <a:latin typeface="Calibri" pitchFamily="34" charset="0"/>
              </a:rPr>
              <a:t>-ve operands equally.</a:t>
            </a:r>
          </a:p>
          <a:p>
            <a:r>
              <a:rPr lang="en-US">
                <a:solidFill>
                  <a:srgbClr val="0000FF"/>
                </a:solidFill>
                <a:latin typeface="Calibri" pitchFamily="34" charset="0"/>
              </a:rPr>
              <a:t>(d) - Md X - Mr</a:t>
            </a:r>
          </a:p>
        </p:txBody>
      </p:sp>
      <p:grpSp>
        <p:nvGrpSpPr>
          <p:cNvPr id="2" name="Group 11"/>
          <p:cNvGrpSpPr>
            <a:grpSpLocks/>
          </p:cNvGrpSpPr>
          <p:nvPr/>
        </p:nvGrpSpPr>
        <p:grpSpPr bwMode="auto">
          <a:xfrm>
            <a:off x="228600" y="2743200"/>
            <a:ext cx="7086600" cy="3506788"/>
            <a:chOff x="144" y="1680"/>
            <a:chExt cx="4464" cy="2209"/>
          </a:xfrm>
        </p:grpSpPr>
        <p:sp>
          <p:nvSpPr>
            <p:cNvPr id="7173" name="Text Box 6"/>
            <p:cNvSpPr txBox="1">
              <a:spLocks noChangeArrowheads="1"/>
            </p:cNvSpPr>
            <p:nvPr/>
          </p:nvSpPr>
          <p:spPr bwMode="auto">
            <a:xfrm>
              <a:off x="144" y="1680"/>
              <a:ext cx="4464" cy="2208"/>
            </a:xfrm>
            <a:prstGeom prst="rect">
              <a:avLst/>
            </a:prstGeom>
            <a:solidFill>
              <a:srgbClr val="FFFFFF"/>
            </a:solidFill>
            <a:ln w="9525">
              <a:solidFill>
                <a:srgbClr val="000000"/>
              </a:solidFill>
              <a:miter lim="800000"/>
              <a:headEnd/>
              <a:tailEnd/>
            </a:ln>
          </p:spPr>
          <p:txBody>
            <a:bodyPr/>
            <a:lstStyle/>
            <a:p>
              <a:pPr lvl="1">
                <a:buFont typeface="Times New Roman" pitchFamily="18" charset="0"/>
                <a:buNone/>
              </a:pPr>
              <a:r>
                <a:rPr lang="en-US" sz="3200">
                  <a:solidFill>
                    <a:srgbClr val="009900"/>
                  </a:solidFill>
                  <a:latin typeface="Calibri" pitchFamily="34" charset="0"/>
                </a:rPr>
                <a:t>Ex</a:t>
              </a:r>
              <a:r>
                <a:rPr lang="en-US">
                  <a:solidFill>
                    <a:srgbClr val="009900"/>
                  </a:solidFill>
                  <a:latin typeface="Times New Roman" pitchFamily="18" charset="0"/>
                </a:rPr>
                <a:t>:</a:t>
              </a:r>
              <a:r>
                <a:rPr lang="en-US">
                  <a:latin typeface="Times New Roman" pitchFamily="18" charset="0"/>
                </a:rPr>
                <a:t>      </a:t>
              </a:r>
              <a:r>
                <a:rPr lang="en-US">
                  <a:latin typeface="Calibri" pitchFamily="34" charset="0"/>
                </a:rPr>
                <a:t>1 0  0  1  1 </a:t>
              </a:r>
              <a:r>
                <a:rPr lang="en-US">
                  <a:solidFill>
                    <a:srgbClr val="FF0000"/>
                  </a:solidFill>
                  <a:latin typeface="Calibri" pitchFamily="34" charset="0"/>
                </a:rPr>
                <a:t>(-13)</a:t>
              </a:r>
              <a:r>
                <a:rPr lang="en-US">
                  <a:latin typeface="Calibri" pitchFamily="34" charset="0"/>
                </a:rPr>
                <a:t>  X  0  0 1  0  1 </a:t>
              </a:r>
              <a:r>
                <a:rPr lang="en-US">
                  <a:solidFill>
                    <a:srgbClr val="FF0000"/>
                  </a:solidFill>
                  <a:latin typeface="Calibri" pitchFamily="34" charset="0"/>
                </a:rPr>
                <a:t>(-11)</a:t>
              </a:r>
              <a:r>
                <a:rPr lang="en-US">
                  <a:latin typeface="Calibri" pitchFamily="34" charset="0"/>
                </a:rPr>
                <a:t>         </a:t>
              </a:r>
            </a:p>
            <a:p>
              <a:r>
                <a:rPr lang="en-US">
                  <a:latin typeface="Calibri" pitchFamily="34" charset="0"/>
                </a:rPr>
                <a:t>                -1+1-1 +1 -1</a:t>
              </a:r>
            </a:p>
            <a:p>
              <a:r>
                <a:rPr lang="en-US">
                  <a:solidFill>
                    <a:srgbClr val="FF0000"/>
                  </a:solidFill>
                  <a:latin typeface="Calibri" pitchFamily="34" charset="0"/>
                </a:rPr>
                <a:t>   0 0 0 0 0 0  0  0  0  0</a:t>
              </a:r>
            </a:p>
            <a:p>
              <a:r>
                <a:rPr lang="en-US">
                  <a:solidFill>
                    <a:srgbClr val="FF0000"/>
                  </a:solidFill>
                  <a:latin typeface="Calibri" pitchFamily="34" charset="0"/>
                </a:rPr>
                <a:t>   0 0 0 0 0</a:t>
              </a:r>
              <a:r>
                <a:rPr lang="en-US">
                  <a:latin typeface="Calibri" pitchFamily="34" charset="0"/>
                </a:rPr>
                <a:t> 0  1  1  0  1</a:t>
              </a:r>
            </a:p>
            <a:p>
              <a:r>
                <a:rPr lang="en-US">
                  <a:latin typeface="Calibri" pitchFamily="34" charset="0"/>
                </a:rPr>
                <a:t>   </a:t>
              </a:r>
              <a:r>
                <a:rPr lang="en-US">
                  <a:solidFill>
                    <a:srgbClr val="FF0000"/>
                  </a:solidFill>
                  <a:latin typeface="Calibri" pitchFamily="34" charset="0"/>
                </a:rPr>
                <a:t>1 1 1 1</a:t>
              </a:r>
              <a:r>
                <a:rPr lang="en-US">
                  <a:latin typeface="Calibri" pitchFamily="34" charset="0"/>
                </a:rPr>
                <a:t> 1 0  0  1  1 </a:t>
              </a:r>
            </a:p>
            <a:p>
              <a:r>
                <a:rPr lang="en-US">
                  <a:latin typeface="Calibri" pitchFamily="34" charset="0"/>
                </a:rPr>
                <a:t>   </a:t>
              </a:r>
              <a:r>
                <a:rPr lang="en-US">
                  <a:solidFill>
                    <a:srgbClr val="FF0000"/>
                  </a:solidFill>
                  <a:latin typeface="Calibri" pitchFamily="34" charset="0"/>
                </a:rPr>
                <a:t>0 0 0</a:t>
              </a:r>
              <a:r>
                <a:rPr lang="en-US">
                  <a:latin typeface="Calibri" pitchFamily="34" charset="0"/>
                </a:rPr>
                <a:t> 0 1 1  0  1</a:t>
              </a:r>
            </a:p>
            <a:p>
              <a:r>
                <a:rPr lang="en-US">
                  <a:latin typeface="Calibri" pitchFamily="34" charset="0"/>
                </a:rPr>
                <a:t>   </a:t>
              </a:r>
              <a:r>
                <a:rPr lang="en-US">
                  <a:solidFill>
                    <a:srgbClr val="FF0000"/>
                  </a:solidFill>
                  <a:latin typeface="Calibri" pitchFamily="34" charset="0"/>
                </a:rPr>
                <a:t>1 1</a:t>
              </a:r>
              <a:r>
                <a:rPr lang="en-US">
                  <a:latin typeface="Calibri" pitchFamily="34" charset="0"/>
                </a:rPr>
                <a:t> 1 0 0 1  1</a:t>
              </a:r>
            </a:p>
            <a:p>
              <a:r>
                <a:rPr lang="en-US">
                  <a:solidFill>
                    <a:srgbClr val="FF0000"/>
                  </a:solidFill>
                  <a:latin typeface="Calibri" pitchFamily="34" charset="0"/>
                </a:rPr>
                <a:t>   0</a:t>
              </a:r>
              <a:r>
                <a:rPr lang="en-US">
                  <a:latin typeface="Calibri" pitchFamily="34" charset="0"/>
                </a:rPr>
                <a:t> 0 1 1 0 1</a:t>
              </a:r>
            </a:p>
            <a:p>
              <a:pPr algn="just"/>
              <a:r>
                <a:rPr lang="en-US">
                  <a:latin typeface="Calibri" pitchFamily="34" charset="0"/>
                </a:rPr>
                <a:t>   </a:t>
              </a:r>
              <a:r>
                <a:rPr lang="en-US">
                  <a:solidFill>
                    <a:srgbClr val="FF0000"/>
                  </a:solidFill>
                  <a:latin typeface="Calibri" pitchFamily="34" charset="0"/>
                </a:rPr>
                <a:t>0</a:t>
              </a:r>
              <a:r>
                <a:rPr lang="en-US">
                  <a:latin typeface="Calibri" pitchFamily="34" charset="0"/>
                </a:rPr>
                <a:t> 0 1 0 0 0  1   1  1 1 </a:t>
              </a:r>
              <a:r>
                <a:rPr lang="en-US">
                  <a:solidFill>
                    <a:srgbClr val="FF0000"/>
                  </a:solidFill>
                  <a:latin typeface="Calibri" pitchFamily="34" charset="0"/>
                </a:rPr>
                <a:t>(+143)</a:t>
              </a:r>
              <a:r>
                <a:rPr lang="en-US">
                  <a:latin typeface="Calibri" pitchFamily="34" charset="0"/>
                </a:rPr>
                <a:t> </a:t>
              </a:r>
            </a:p>
          </p:txBody>
        </p:sp>
        <p:grpSp>
          <p:nvGrpSpPr>
            <p:cNvPr id="3" name="Group 7"/>
            <p:cNvGrpSpPr>
              <a:grpSpLocks/>
            </p:cNvGrpSpPr>
            <p:nvPr/>
          </p:nvGrpSpPr>
          <p:grpSpPr bwMode="auto">
            <a:xfrm>
              <a:off x="240" y="2209"/>
              <a:ext cx="2160" cy="1680"/>
              <a:chOff x="240" y="2216"/>
              <a:chExt cx="2160" cy="1408"/>
            </a:xfrm>
          </p:grpSpPr>
          <p:sp>
            <p:nvSpPr>
              <p:cNvPr id="7175" name="Line 8"/>
              <p:cNvSpPr>
                <a:spLocks noChangeShapeType="1"/>
              </p:cNvSpPr>
              <p:nvPr/>
            </p:nvSpPr>
            <p:spPr bwMode="auto">
              <a:xfrm>
                <a:off x="240" y="2216"/>
                <a:ext cx="2160" cy="0"/>
              </a:xfrm>
              <a:prstGeom prst="line">
                <a:avLst/>
              </a:prstGeom>
              <a:noFill/>
              <a:ln w="38100">
                <a:solidFill>
                  <a:schemeClr val="tx1"/>
                </a:solidFill>
                <a:round/>
                <a:headEnd/>
                <a:tailEnd/>
              </a:ln>
            </p:spPr>
            <p:txBody>
              <a:bodyPr/>
              <a:lstStyle/>
              <a:p>
                <a:endParaRPr lang="en-US"/>
              </a:p>
            </p:txBody>
          </p:sp>
          <p:sp>
            <p:nvSpPr>
              <p:cNvPr id="7176" name="Line 9"/>
              <p:cNvSpPr>
                <a:spLocks noChangeShapeType="1"/>
              </p:cNvSpPr>
              <p:nvPr/>
            </p:nvSpPr>
            <p:spPr bwMode="auto">
              <a:xfrm>
                <a:off x="240" y="3384"/>
                <a:ext cx="2160" cy="0"/>
              </a:xfrm>
              <a:prstGeom prst="line">
                <a:avLst/>
              </a:prstGeom>
              <a:noFill/>
              <a:ln w="38100">
                <a:solidFill>
                  <a:schemeClr val="tx1"/>
                </a:solidFill>
                <a:round/>
                <a:headEnd/>
                <a:tailEnd/>
              </a:ln>
            </p:spPr>
            <p:txBody>
              <a:bodyPr/>
              <a:lstStyle/>
              <a:p>
                <a:endParaRPr lang="en-US"/>
              </a:p>
            </p:txBody>
          </p:sp>
          <p:sp>
            <p:nvSpPr>
              <p:cNvPr id="7177" name="Line 10"/>
              <p:cNvSpPr>
                <a:spLocks noChangeShapeType="1"/>
              </p:cNvSpPr>
              <p:nvPr/>
            </p:nvSpPr>
            <p:spPr bwMode="auto">
              <a:xfrm>
                <a:off x="240" y="3624"/>
                <a:ext cx="2160" cy="0"/>
              </a:xfrm>
              <a:prstGeom prst="line">
                <a:avLst/>
              </a:prstGeom>
              <a:noFill/>
              <a:ln w="38100">
                <a:solidFill>
                  <a:schemeClr val="tx1"/>
                </a:solidFill>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228600" y="5257800"/>
            <a:ext cx="5257800" cy="1066800"/>
          </a:xfrm>
          <a:prstGeom prst="rect">
            <a:avLst/>
          </a:prstGeom>
          <a:noFill/>
          <a:ln w="9525">
            <a:noFill/>
            <a:miter lim="800000"/>
            <a:headEnd/>
            <a:tailEnd/>
          </a:ln>
        </p:spPr>
        <p:txBody>
          <a:bodyPr>
            <a:spAutoFit/>
          </a:bodyPr>
          <a:lstStyle/>
          <a:p>
            <a:pPr>
              <a:spcBef>
                <a:spcPct val="50000"/>
              </a:spcBef>
            </a:pPr>
            <a:r>
              <a:rPr lang="en-US" sz="3200">
                <a:solidFill>
                  <a:srgbClr val="0000FF"/>
                </a:solidFill>
                <a:latin typeface="Calibri" pitchFamily="34" charset="0"/>
              </a:rPr>
              <a:t>On an average no improvement in speed</a:t>
            </a:r>
          </a:p>
        </p:txBody>
      </p:sp>
      <p:pic>
        <p:nvPicPr>
          <p:cNvPr id="8195" name="Object 13"/>
          <p:cNvPicPr>
            <a:picLocks noChangeArrowheads="1"/>
          </p:cNvPicPr>
          <p:nvPr/>
        </p:nvPicPr>
        <p:blipFill>
          <a:blip r:embed="rId2">
            <a:lum bright="-12000"/>
          </a:blip>
          <a:srcRect l="-1961" t="-2449" r="-2673" b="79193"/>
          <a:stretch>
            <a:fillRect/>
          </a:stretch>
        </p:blipFill>
        <p:spPr bwMode="auto">
          <a:xfrm>
            <a:off x="114300" y="3810000"/>
            <a:ext cx="5600700" cy="914400"/>
          </a:xfrm>
          <a:prstGeom prst="rect">
            <a:avLst/>
          </a:prstGeom>
          <a:noFill/>
          <a:ln w="9525">
            <a:noFill/>
            <a:miter lim="800000"/>
            <a:headEnd/>
            <a:tailEnd/>
          </a:ln>
        </p:spPr>
      </p:pic>
      <p:pic>
        <p:nvPicPr>
          <p:cNvPr id="8196" name="Object 13"/>
          <p:cNvPicPr>
            <a:picLocks noChangeArrowheads="1"/>
          </p:cNvPicPr>
          <p:nvPr/>
        </p:nvPicPr>
        <p:blipFill>
          <a:blip r:embed="rId2">
            <a:lum bright="-12000"/>
          </a:blip>
          <a:srcRect l="-1961" t="32436" r="-2673" b="44308"/>
          <a:stretch>
            <a:fillRect/>
          </a:stretch>
        </p:blipFill>
        <p:spPr bwMode="auto">
          <a:xfrm>
            <a:off x="152400" y="2438400"/>
            <a:ext cx="5600700" cy="838200"/>
          </a:xfrm>
          <a:prstGeom prst="rect">
            <a:avLst/>
          </a:prstGeom>
          <a:noFill/>
          <a:ln w="9525">
            <a:noFill/>
            <a:miter lim="800000"/>
            <a:headEnd/>
            <a:tailEnd/>
          </a:ln>
        </p:spPr>
      </p:pic>
      <p:pic>
        <p:nvPicPr>
          <p:cNvPr id="8197" name="Object 13"/>
          <p:cNvPicPr>
            <a:picLocks noChangeArrowheads="1"/>
          </p:cNvPicPr>
          <p:nvPr/>
        </p:nvPicPr>
        <p:blipFill>
          <a:blip r:embed="rId2">
            <a:lum bright="-12000"/>
          </a:blip>
          <a:srcRect l="-1961" t="68774" r="-2673" b="7970"/>
          <a:stretch>
            <a:fillRect/>
          </a:stretch>
        </p:blipFill>
        <p:spPr bwMode="auto">
          <a:xfrm>
            <a:off x="152400" y="990600"/>
            <a:ext cx="5638800" cy="914400"/>
          </a:xfrm>
          <a:prstGeom prst="rect">
            <a:avLst/>
          </a:prstGeom>
          <a:noFill/>
          <a:ln w="9525">
            <a:noFill/>
            <a:miter lim="800000"/>
            <a:headEnd/>
            <a:tailEnd/>
          </a:ln>
        </p:spPr>
      </p:pic>
      <p:sp>
        <p:nvSpPr>
          <p:cNvPr id="8198" name="Text Box 3"/>
          <p:cNvSpPr txBox="1">
            <a:spLocks noChangeArrowheads="1"/>
          </p:cNvSpPr>
          <p:nvPr/>
        </p:nvSpPr>
        <p:spPr bwMode="auto">
          <a:xfrm>
            <a:off x="76200" y="1828800"/>
            <a:ext cx="6934200" cy="579438"/>
          </a:xfrm>
          <a:prstGeom prst="rect">
            <a:avLst/>
          </a:prstGeom>
          <a:noFill/>
          <a:ln w="9525">
            <a:noFill/>
            <a:miter lim="800000"/>
            <a:headEnd/>
            <a:tailEnd/>
          </a:ln>
        </p:spPr>
        <p:txBody>
          <a:bodyPr>
            <a:spAutoFit/>
          </a:bodyPr>
          <a:lstStyle/>
          <a:p>
            <a:pPr>
              <a:spcBef>
                <a:spcPct val="50000"/>
              </a:spcBef>
            </a:pPr>
            <a:r>
              <a:rPr lang="en-US" sz="3200">
                <a:solidFill>
                  <a:srgbClr val="FF0000"/>
                </a:solidFill>
                <a:latin typeface="Calibri" pitchFamily="34" charset="0"/>
              </a:rPr>
              <a:t>Count = 4 Vs 8 speed</a:t>
            </a:r>
            <a:r>
              <a:rPr lang="en-US">
                <a:solidFill>
                  <a:srgbClr val="FF0000"/>
                </a:solidFill>
                <a:latin typeface="Calibri" pitchFamily="34" charset="0"/>
              </a:rPr>
              <a:t> </a:t>
            </a:r>
            <a:r>
              <a:rPr lang="en-US" sz="3200">
                <a:solidFill>
                  <a:srgbClr val="FF0000"/>
                </a:solidFill>
                <a:latin typeface="Calibri" pitchFamily="34" charset="0"/>
              </a:rPr>
              <a:t>improvement</a:t>
            </a:r>
          </a:p>
        </p:txBody>
      </p:sp>
      <p:sp>
        <p:nvSpPr>
          <p:cNvPr id="8199" name="Text Box 3"/>
          <p:cNvSpPr txBox="1">
            <a:spLocks noChangeArrowheads="1"/>
          </p:cNvSpPr>
          <p:nvPr/>
        </p:nvSpPr>
        <p:spPr bwMode="auto">
          <a:xfrm>
            <a:off x="0" y="3200400"/>
            <a:ext cx="7696200" cy="579438"/>
          </a:xfrm>
          <a:prstGeom prst="rect">
            <a:avLst/>
          </a:prstGeom>
          <a:noFill/>
          <a:ln w="9525">
            <a:noFill/>
            <a:miter lim="800000"/>
            <a:headEnd/>
            <a:tailEnd/>
          </a:ln>
        </p:spPr>
        <p:txBody>
          <a:bodyPr>
            <a:spAutoFit/>
          </a:bodyPr>
          <a:lstStyle/>
          <a:p>
            <a:pPr>
              <a:spcBef>
                <a:spcPct val="50000"/>
              </a:spcBef>
            </a:pPr>
            <a:r>
              <a:rPr lang="en-US" sz="3200">
                <a:solidFill>
                  <a:srgbClr val="FF0000"/>
                </a:solidFill>
                <a:latin typeface="Calibri" pitchFamily="34" charset="0"/>
              </a:rPr>
              <a:t>Count = 7 Vs 9 no speed</a:t>
            </a:r>
            <a:r>
              <a:rPr lang="en-US">
                <a:solidFill>
                  <a:srgbClr val="FF0000"/>
                </a:solidFill>
                <a:latin typeface="Calibri" pitchFamily="34" charset="0"/>
              </a:rPr>
              <a:t> </a:t>
            </a:r>
            <a:r>
              <a:rPr lang="en-US" sz="3200">
                <a:solidFill>
                  <a:srgbClr val="FF0000"/>
                </a:solidFill>
                <a:latin typeface="Calibri" pitchFamily="34" charset="0"/>
              </a:rPr>
              <a:t>improvement</a:t>
            </a:r>
          </a:p>
        </p:txBody>
      </p:sp>
      <p:sp>
        <p:nvSpPr>
          <p:cNvPr id="8200" name="Text Box 3"/>
          <p:cNvSpPr txBox="1">
            <a:spLocks noChangeArrowheads="1"/>
          </p:cNvSpPr>
          <p:nvPr/>
        </p:nvSpPr>
        <p:spPr bwMode="auto">
          <a:xfrm>
            <a:off x="0" y="4800600"/>
            <a:ext cx="6781800" cy="579438"/>
          </a:xfrm>
          <a:prstGeom prst="rect">
            <a:avLst/>
          </a:prstGeom>
          <a:noFill/>
          <a:ln w="9525">
            <a:noFill/>
            <a:miter lim="800000"/>
            <a:headEnd/>
            <a:tailEnd/>
          </a:ln>
        </p:spPr>
        <p:txBody>
          <a:bodyPr>
            <a:spAutoFit/>
          </a:bodyPr>
          <a:lstStyle/>
          <a:p>
            <a:pPr>
              <a:spcBef>
                <a:spcPct val="50000"/>
              </a:spcBef>
            </a:pPr>
            <a:r>
              <a:rPr lang="en-US" sz="3200">
                <a:solidFill>
                  <a:srgbClr val="FF0000"/>
                </a:solidFill>
                <a:latin typeface="Calibri" pitchFamily="34" charset="0"/>
              </a:rPr>
              <a:t>Count = 16 Vs 8 speed</a:t>
            </a:r>
            <a:r>
              <a:rPr lang="en-US">
                <a:solidFill>
                  <a:srgbClr val="FF0000"/>
                </a:solidFill>
                <a:latin typeface="Calibri" pitchFamily="34" charset="0"/>
              </a:rPr>
              <a:t> </a:t>
            </a:r>
            <a:r>
              <a:rPr lang="en-US" sz="3200">
                <a:solidFill>
                  <a:srgbClr val="FF0000"/>
                </a:solidFill>
                <a:latin typeface="Calibri" pitchFamily="34" charset="0"/>
              </a:rPr>
              <a:t>worsened.</a:t>
            </a:r>
            <a:endParaRPr lang="en-US" sz="400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i="1" dirty="0" smtClean="0"/>
              <a:t>FAST MULIPLICATION:</a:t>
            </a:r>
            <a:br>
              <a:rPr lang="en-US" i="1" dirty="0" smtClean="0"/>
            </a:br>
            <a:endParaRPr lang="en-US" dirty="0"/>
          </a:p>
        </p:txBody>
      </p:sp>
      <p:sp>
        <p:nvSpPr>
          <p:cNvPr id="6" name="Content Placeholder 5"/>
          <p:cNvSpPr>
            <a:spLocks noGrp="1"/>
          </p:cNvSpPr>
          <p:nvPr>
            <p:ph sz="quarter" idx="1"/>
          </p:nvPr>
        </p:nvSpPr>
        <p:spPr/>
        <p:txBody>
          <a:bodyPr>
            <a:normAutofit fontScale="85000" lnSpcReduction="20000"/>
          </a:bodyPr>
          <a:lstStyle/>
          <a:p>
            <a:r>
              <a:rPr lang="en-US" dirty="0" smtClean="0"/>
              <a:t>There are two techniques for speeding up the multiplication operation. </a:t>
            </a:r>
          </a:p>
          <a:p>
            <a:r>
              <a:rPr lang="en-US" dirty="0" smtClean="0"/>
              <a:t>The first technique guarantees that the maximum number of summands (versions of the multiplicand) that must be added is </a:t>
            </a:r>
            <a:r>
              <a:rPr lang="en-US" i="1" dirty="0" smtClean="0"/>
              <a:t>n/2 </a:t>
            </a:r>
            <a:r>
              <a:rPr lang="en-US" dirty="0" smtClean="0"/>
              <a:t>for n-bit operands. </a:t>
            </a:r>
          </a:p>
          <a:p>
            <a:r>
              <a:rPr lang="en-US" dirty="0" smtClean="0"/>
              <a:t>The second technique reduces the time needed to add the summands (carry-save addition of summands method).</a:t>
            </a:r>
          </a:p>
          <a:p>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CA63DEC4-015D-4459-A5DA-569CEC4057F1}" type="slidenum">
              <a:rPr lang="en-US" smtClean="0">
                <a:latin typeface="Arial" charset="0"/>
              </a:rPr>
              <a:pPr/>
              <a:t>9</a:t>
            </a:fld>
            <a:endParaRPr lang="en-US" smtClean="0">
              <a:latin typeface="Arial" charset="0"/>
            </a:endParaRPr>
          </a:p>
        </p:txBody>
      </p:sp>
      <p:sp>
        <p:nvSpPr>
          <p:cNvPr id="3075" name="Rectangle 2"/>
          <p:cNvSpPr>
            <a:spLocks noGrp="1" noChangeArrowheads="1"/>
          </p:cNvSpPr>
          <p:nvPr>
            <p:ph type="title"/>
          </p:nvPr>
        </p:nvSpPr>
        <p:spPr>
          <a:xfrm>
            <a:off x="457200" y="1352550"/>
            <a:ext cx="8229600" cy="457200"/>
          </a:xfrm>
        </p:spPr>
        <p:txBody>
          <a:bodyPr>
            <a:normAutofit fontScale="90000"/>
          </a:bodyPr>
          <a:lstStyle/>
          <a:p>
            <a:pPr eaLnBrk="1" hangingPunct="1"/>
            <a:r>
              <a:rPr lang="en-US" smtClean="0"/>
              <a:t>Complements of Binary Numbers </a:t>
            </a:r>
          </a:p>
        </p:txBody>
      </p:sp>
      <p:sp>
        <p:nvSpPr>
          <p:cNvPr id="28675" name="Rectangle 3"/>
          <p:cNvSpPr>
            <a:spLocks noGrp="1" noChangeArrowheads="1"/>
          </p:cNvSpPr>
          <p:nvPr>
            <p:ph type="body" idx="1"/>
          </p:nvPr>
        </p:nvSpPr>
        <p:spPr>
          <a:xfrm>
            <a:off x="838200" y="2495550"/>
            <a:ext cx="7848600" cy="914400"/>
          </a:xfrm>
        </p:spPr>
        <p:txBody>
          <a:bodyPr/>
          <a:lstStyle/>
          <a:p>
            <a:pPr eaLnBrk="1" hangingPunct="1">
              <a:lnSpc>
                <a:spcPct val="80000"/>
              </a:lnSpc>
            </a:pPr>
            <a:r>
              <a:rPr lang="en-US" sz="2800" smtClean="0"/>
              <a:t>1’s complement</a:t>
            </a:r>
          </a:p>
          <a:p>
            <a:pPr eaLnBrk="1" hangingPunct="1">
              <a:lnSpc>
                <a:spcPct val="80000"/>
              </a:lnSpc>
            </a:pPr>
            <a:r>
              <a:rPr lang="en-US" sz="2800" smtClean="0"/>
              <a:t>Change all 1s to 0s and all 0s to 1s</a:t>
            </a:r>
          </a:p>
        </p:txBody>
      </p:sp>
      <p:grpSp>
        <p:nvGrpSpPr>
          <p:cNvPr id="2" name="Group 4"/>
          <p:cNvGrpSpPr>
            <a:grpSpLocks/>
          </p:cNvGrpSpPr>
          <p:nvPr/>
        </p:nvGrpSpPr>
        <p:grpSpPr bwMode="auto">
          <a:xfrm>
            <a:off x="228600" y="228600"/>
            <a:ext cx="8610600" cy="6019800"/>
            <a:chOff x="96" y="96"/>
            <a:chExt cx="5424" cy="3792"/>
          </a:xfrm>
        </p:grpSpPr>
        <p:grpSp>
          <p:nvGrpSpPr>
            <p:cNvPr id="3" name="Group 5"/>
            <p:cNvGrpSpPr>
              <a:grpSpLocks/>
            </p:cNvGrpSpPr>
            <p:nvPr/>
          </p:nvGrpSpPr>
          <p:grpSpPr bwMode="auto">
            <a:xfrm>
              <a:off x="144" y="144"/>
              <a:ext cx="5376" cy="3744"/>
              <a:chOff x="144" y="144"/>
              <a:chExt cx="5376" cy="3744"/>
            </a:xfrm>
          </p:grpSpPr>
          <p:sp>
            <p:nvSpPr>
              <p:cNvPr id="3116" name="Line 6"/>
              <p:cNvSpPr>
                <a:spLocks noChangeShapeType="1"/>
              </p:cNvSpPr>
              <p:nvPr/>
            </p:nvSpPr>
            <p:spPr bwMode="auto">
              <a:xfrm>
                <a:off x="144" y="144"/>
                <a:ext cx="5376" cy="0"/>
              </a:xfrm>
              <a:prstGeom prst="line">
                <a:avLst/>
              </a:prstGeom>
              <a:noFill/>
              <a:ln w="57150" cmpd="thickThin">
                <a:solidFill>
                  <a:schemeClr val="accent2"/>
                </a:solidFill>
                <a:round/>
                <a:headEnd/>
                <a:tailEnd/>
              </a:ln>
              <a:effectLst>
                <a:outerShdw dist="107763" dir="2700000" algn="ctr" rotWithShape="0">
                  <a:schemeClr val="bg2">
                    <a:alpha val="50000"/>
                  </a:schemeClr>
                </a:outerShdw>
              </a:effectLst>
            </p:spPr>
            <p:txBody>
              <a:bodyPr/>
              <a:lstStyle/>
              <a:p>
                <a:pPr>
                  <a:defRPr/>
                </a:pPr>
                <a:endParaRPr lang="en-US"/>
              </a:p>
            </p:txBody>
          </p:sp>
          <p:sp>
            <p:nvSpPr>
              <p:cNvPr id="3117" name="Line 7"/>
              <p:cNvSpPr>
                <a:spLocks noChangeShapeType="1"/>
              </p:cNvSpPr>
              <p:nvPr/>
            </p:nvSpPr>
            <p:spPr bwMode="auto">
              <a:xfrm>
                <a:off x="144" y="144"/>
                <a:ext cx="0" cy="3744"/>
              </a:xfrm>
              <a:prstGeom prst="line">
                <a:avLst/>
              </a:prstGeom>
              <a:noFill/>
              <a:ln w="57150" cmpd="thickThin">
                <a:solidFill>
                  <a:schemeClr val="accent2"/>
                </a:solidFill>
                <a:round/>
                <a:headEnd/>
                <a:tailEnd/>
              </a:ln>
              <a:effectLst>
                <a:outerShdw dist="107763" dir="2700000" algn="ctr" rotWithShape="0">
                  <a:schemeClr val="bg2">
                    <a:alpha val="50000"/>
                  </a:schemeClr>
                </a:outerShdw>
              </a:effectLst>
            </p:spPr>
            <p:txBody>
              <a:bodyPr/>
              <a:lstStyle/>
              <a:p>
                <a:pPr>
                  <a:defRPr/>
                </a:pPr>
                <a:endParaRPr lang="en-US"/>
              </a:p>
            </p:txBody>
          </p:sp>
        </p:grpSp>
        <p:sp>
          <p:nvSpPr>
            <p:cNvPr id="3115" name="Rectangle 8"/>
            <p:cNvSpPr>
              <a:spLocks noChangeArrowheads="1"/>
            </p:cNvSpPr>
            <p:nvPr/>
          </p:nvSpPr>
          <p:spPr bwMode="auto">
            <a:xfrm>
              <a:off x="96" y="96"/>
              <a:ext cx="144" cy="144"/>
            </a:xfrm>
            <a:prstGeom prst="rect">
              <a:avLst/>
            </a:prstGeom>
            <a:solidFill>
              <a:schemeClr val="accent2"/>
            </a:solidFill>
            <a:ln w="9525">
              <a:noFill/>
              <a:miter lim="800000"/>
              <a:headEnd/>
              <a:tailEnd/>
            </a:ln>
            <a:effectLst>
              <a:outerShdw dist="107763" dir="2700000" algn="ctr" rotWithShape="0">
                <a:schemeClr val="bg2">
                  <a:alpha val="50000"/>
                </a:schemeClr>
              </a:outerShdw>
            </a:effectLst>
          </p:spPr>
          <p:txBody>
            <a:bodyPr wrap="none" anchor="ctr"/>
            <a:lstStyle/>
            <a:p>
              <a:pPr algn="ctr">
                <a:defRPr/>
              </a:pPr>
              <a:endParaRPr lang="en-US"/>
            </a:p>
          </p:txBody>
        </p:sp>
      </p:grpSp>
      <p:sp>
        <p:nvSpPr>
          <p:cNvPr id="3078" name="Text Box 10"/>
          <p:cNvSpPr txBox="1">
            <a:spLocks noChangeArrowheads="1"/>
          </p:cNvSpPr>
          <p:nvPr/>
        </p:nvSpPr>
        <p:spPr bwMode="auto">
          <a:xfrm>
            <a:off x="2438400" y="3524250"/>
            <a:ext cx="5105400" cy="366713"/>
          </a:xfrm>
          <a:prstGeom prst="rect">
            <a:avLst/>
          </a:prstGeom>
          <a:noFill/>
          <a:ln w="9525">
            <a:noFill/>
            <a:miter lim="800000"/>
            <a:headEnd/>
            <a:tailEnd/>
          </a:ln>
        </p:spPr>
        <p:txBody>
          <a:bodyPr>
            <a:spAutoFit/>
          </a:bodyPr>
          <a:lstStyle/>
          <a:p>
            <a:pPr>
              <a:spcBef>
                <a:spcPct val="50000"/>
              </a:spcBef>
            </a:pPr>
            <a:r>
              <a:rPr lang="en-US">
                <a:solidFill>
                  <a:srgbClr val="FF3300"/>
                </a:solidFill>
              </a:rPr>
              <a:t>1        0        1        0        1        0        1        0</a:t>
            </a:r>
          </a:p>
        </p:txBody>
      </p:sp>
      <p:sp>
        <p:nvSpPr>
          <p:cNvPr id="3079" name="Text Box 27"/>
          <p:cNvSpPr txBox="1">
            <a:spLocks noChangeArrowheads="1"/>
          </p:cNvSpPr>
          <p:nvPr/>
        </p:nvSpPr>
        <p:spPr bwMode="auto">
          <a:xfrm>
            <a:off x="2419350" y="5200650"/>
            <a:ext cx="5105400" cy="366713"/>
          </a:xfrm>
          <a:prstGeom prst="rect">
            <a:avLst/>
          </a:prstGeom>
          <a:noFill/>
          <a:ln w="9525">
            <a:noFill/>
            <a:miter lim="800000"/>
            <a:headEnd/>
            <a:tailEnd/>
          </a:ln>
        </p:spPr>
        <p:txBody>
          <a:bodyPr>
            <a:spAutoFit/>
          </a:bodyPr>
          <a:lstStyle/>
          <a:p>
            <a:pPr>
              <a:spcBef>
                <a:spcPct val="50000"/>
              </a:spcBef>
            </a:pPr>
            <a:r>
              <a:rPr lang="en-US">
                <a:solidFill>
                  <a:srgbClr val="FF3300"/>
                </a:solidFill>
              </a:rPr>
              <a:t>0        1        0        1        0        1        0        1</a:t>
            </a:r>
          </a:p>
        </p:txBody>
      </p:sp>
      <p:grpSp>
        <p:nvGrpSpPr>
          <p:cNvPr id="4" name="Group 45"/>
          <p:cNvGrpSpPr>
            <a:grpSpLocks/>
          </p:cNvGrpSpPr>
          <p:nvPr/>
        </p:nvGrpSpPr>
        <p:grpSpPr bwMode="auto">
          <a:xfrm>
            <a:off x="2324100" y="3886200"/>
            <a:ext cx="4991100" cy="1181100"/>
            <a:chOff x="1464" y="2448"/>
            <a:chExt cx="3144" cy="744"/>
          </a:xfrm>
        </p:grpSpPr>
        <p:sp>
          <p:nvSpPr>
            <p:cNvPr id="3081" name="Oval 19"/>
            <p:cNvSpPr>
              <a:spLocks noChangeArrowheads="1"/>
            </p:cNvSpPr>
            <p:nvPr/>
          </p:nvSpPr>
          <p:spPr bwMode="auto">
            <a:xfrm>
              <a:off x="1596" y="2916"/>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082" name="Oval 20"/>
            <p:cNvSpPr>
              <a:spLocks noChangeArrowheads="1"/>
            </p:cNvSpPr>
            <p:nvPr/>
          </p:nvSpPr>
          <p:spPr bwMode="auto">
            <a:xfrm>
              <a:off x="2004" y="2904"/>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083" name="Oval 21"/>
            <p:cNvSpPr>
              <a:spLocks noChangeArrowheads="1"/>
            </p:cNvSpPr>
            <p:nvPr/>
          </p:nvSpPr>
          <p:spPr bwMode="auto">
            <a:xfrm>
              <a:off x="2388" y="2916"/>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084" name="Oval 22"/>
            <p:cNvSpPr>
              <a:spLocks noChangeArrowheads="1"/>
            </p:cNvSpPr>
            <p:nvPr/>
          </p:nvSpPr>
          <p:spPr bwMode="auto">
            <a:xfrm>
              <a:off x="2796" y="2904"/>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085" name="Oval 23"/>
            <p:cNvSpPr>
              <a:spLocks noChangeArrowheads="1"/>
            </p:cNvSpPr>
            <p:nvPr/>
          </p:nvSpPr>
          <p:spPr bwMode="auto">
            <a:xfrm>
              <a:off x="3204" y="2904"/>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086" name="Oval 25"/>
            <p:cNvSpPr>
              <a:spLocks noChangeArrowheads="1"/>
            </p:cNvSpPr>
            <p:nvPr/>
          </p:nvSpPr>
          <p:spPr bwMode="auto">
            <a:xfrm>
              <a:off x="3996" y="2892"/>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087" name="Oval 26"/>
            <p:cNvSpPr>
              <a:spLocks noChangeArrowheads="1"/>
            </p:cNvSpPr>
            <p:nvPr/>
          </p:nvSpPr>
          <p:spPr bwMode="auto">
            <a:xfrm>
              <a:off x="4404" y="2880"/>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088" name="Line 41"/>
            <p:cNvSpPr>
              <a:spLocks noChangeShapeType="1"/>
            </p:cNvSpPr>
            <p:nvPr/>
          </p:nvSpPr>
          <p:spPr bwMode="auto">
            <a:xfrm>
              <a:off x="3648" y="3000"/>
              <a:ext cx="0" cy="180"/>
            </a:xfrm>
            <a:prstGeom prst="line">
              <a:avLst/>
            </a:prstGeom>
            <a:noFill/>
            <a:ln w="9525">
              <a:solidFill>
                <a:schemeClr val="tx1"/>
              </a:solidFill>
              <a:round/>
              <a:headEnd/>
              <a:tailEnd/>
            </a:ln>
          </p:spPr>
          <p:txBody>
            <a:bodyPr/>
            <a:lstStyle/>
            <a:p>
              <a:endParaRPr lang="en-US"/>
            </a:p>
          </p:txBody>
        </p:sp>
        <p:grpSp>
          <p:nvGrpSpPr>
            <p:cNvPr id="5" name="Group 44"/>
            <p:cNvGrpSpPr>
              <a:grpSpLocks/>
            </p:cNvGrpSpPr>
            <p:nvPr/>
          </p:nvGrpSpPr>
          <p:grpSpPr bwMode="auto">
            <a:xfrm>
              <a:off x="1464" y="2448"/>
              <a:ext cx="3144" cy="744"/>
              <a:chOff x="1464" y="2448"/>
              <a:chExt cx="3144" cy="744"/>
            </a:xfrm>
          </p:grpSpPr>
          <p:sp>
            <p:nvSpPr>
              <p:cNvPr id="3090" name="AutoShape 11"/>
              <p:cNvSpPr>
                <a:spLocks noChangeArrowheads="1"/>
              </p:cNvSpPr>
              <p:nvPr/>
            </p:nvSpPr>
            <p:spPr bwMode="auto">
              <a:xfrm flipV="1">
                <a:off x="1464" y="2676"/>
                <a:ext cx="348" cy="25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3091" name="AutoShape 12"/>
              <p:cNvSpPr>
                <a:spLocks noChangeArrowheads="1"/>
              </p:cNvSpPr>
              <p:nvPr/>
            </p:nvSpPr>
            <p:spPr bwMode="auto">
              <a:xfrm flipV="1">
                <a:off x="1848" y="2676"/>
                <a:ext cx="360" cy="22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3092" name="AutoShape 13"/>
              <p:cNvSpPr>
                <a:spLocks noChangeArrowheads="1"/>
              </p:cNvSpPr>
              <p:nvPr/>
            </p:nvSpPr>
            <p:spPr bwMode="auto">
              <a:xfrm flipV="1">
                <a:off x="2256" y="2664"/>
                <a:ext cx="348" cy="25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3093" name="AutoShape 14"/>
              <p:cNvSpPr>
                <a:spLocks noChangeArrowheads="1"/>
              </p:cNvSpPr>
              <p:nvPr/>
            </p:nvSpPr>
            <p:spPr bwMode="auto">
              <a:xfrm flipV="1">
                <a:off x="2640" y="2664"/>
                <a:ext cx="360" cy="22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3094" name="AutoShape 15"/>
              <p:cNvSpPr>
                <a:spLocks noChangeArrowheads="1"/>
              </p:cNvSpPr>
              <p:nvPr/>
            </p:nvSpPr>
            <p:spPr bwMode="auto">
              <a:xfrm flipV="1">
                <a:off x="3060" y="2652"/>
                <a:ext cx="348" cy="25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3095" name="AutoShape 16"/>
              <p:cNvSpPr>
                <a:spLocks noChangeArrowheads="1"/>
              </p:cNvSpPr>
              <p:nvPr/>
            </p:nvSpPr>
            <p:spPr bwMode="auto">
              <a:xfrm flipV="1">
                <a:off x="3444" y="2652"/>
                <a:ext cx="360" cy="22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3096" name="AutoShape 17"/>
              <p:cNvSpPr>
                <a:spLocks noChangeArrowheads="1"/>
              </p:cNvSpPr>
              <p:nvPr/>
            </p:nvSpPr>
            <p:spPr bwMode="auto">
              <a:xfrm flipV="1">
                <a:off x="3864" y="2640"/>
                <a:ext cx="348" cy="25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3097" name="AutoShape 18"/>
              <p:cNvSpPr>
                <a:spLocks noChangeArrowheads="1"/>
              </p:cNvSpPr>
              <p:nvPr/>
            </p:nvSpPr>
            <p:spPr bwMode="auto">
              <a:xfrm flipV="1">
                <a:off x="4248" y="2640"/>
                <a:ext cx="360" cy="228"/>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IN"/>
              </a:p>
            </p:txBody>
          </p:sp>
          <p:sp>
            <p:nvSpPr>
              <p:cNvPr id="3098" name="Oval 24"/>
              <p:cNvSpPr>
                <a:spLocks noChangeArrowheads="1"/>
              </p:cNvSpPr>
              <p:nvPr/>
            </p:nvSpPr>
            <p:spPr bwMode="auto">
              <a:xfrm>
                <a:off x="3588" y="2892"/>
                <a:ext cx="72" cy="84"/>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099" name="Line 28"/>
              <p:cNvSpPr>
                <a:spLocks noChangeShapeType="1"/>
              </p:cNvSpPr>
              <p:nvPr/>
            </p:nvSpPr>
            <p:spPr bwMode="auto">
              <a:xfrm>
                <a:off x="1632" y="2496"/>
                <a:ext cx="0" cy="180"/>
              </a:xfrm>
              <a:prstGeom prst="line">
                <a:avLst/>
              </a:prstGeom>
              <a:noFill/>
              <a:ln w="9525">
                <a:solidFill>
                  <a:schemeClr val="tx1"/>
                </a:solidFill>
                <a:round/>
                <a:headEnd/>
                <a:tailEnd/>
              </a:ln>
            </p:spPr>
            <p:txBody>
              <a:bodyPr/>
              <a:lstStyle/>
              <a:p>
                <a:endParaRPr lang="en-US"/>
              </a:p>
            </p:txBody>
          </p:sp>
          <p:sp>
            <p:nvSpPr>
              <p:cNvPr id="3100" name="Line 29"/>
              <p:cNvSpPr>
                <a:spLocks noChangeShapeType="1"/>
              </p:cNvSpPr>
              <p:nvPr/>
            </p:nvSpPr>
            <p:spPr bwMode="auto">
              <a:xfrm>
                <a:off x="2040" y="2484"/>
                <a:ext cx="0" cy="180"/>
              </a:xfrm>
              <a:prstGeom prst="line">
                <a:avLst/>
              </a:prstGeom>
              <a:noFill/>
              <a:ln w="9525">
                <a:solidFill>
                  <a:schemeClr val="tx1"/>
                </a:solidFill>
                <a:round/>
                <a:headEnd/>
                <a:tailEnd/>
              </a:ln>
            </p:spPr>
            <p:txBody>
              <a:bodyPr/>
              <a:lstStyle/>
              <a:p>
                <a:endParaRPr lang="en-US"/>
              </a:p>
            </p:txBody>
          </p:sp>
          <p:sp>
            <p:nvSpPr>
              <p:cNvPr id="3101" name="Line 30"/>
              <p:cNvSpPr>
                <a:spLocks noChangeShapeType="1"/>
              </p:cNvSpPr>
              <p:nvPr/>
            </p:nvSpPr>
            <p:spPr bwMode="auto">
              <a:xfrm>
                <a:off x="2412" y="2472"/>
                <a:ext cx="0" cy="180"/>
              </a:xfrm>
              <a:prstGeom prst="line">
                <a:avLst/>
              </a:prstGeom>
              <a:noFill/>
              <a:ln w="9525">
                <a:solidFill>
                  <a:schemeClr val="tx1"/>
                </a:solidFill>
                <a:round/>
                <a:headEnd/>
                <a:tailEnd/>
              </a:ln>
            </p:spPr>
            <p:txBody>
              <a:bodyPr/>
              <a:lstStyle/>
              <a:p>
                <a:endParaRPr lang="en-US"/>
              </a:p>
            </p:txBody>
          </p:sp>
          <p:sp>
            <p:nvSpPr>
              <p:cNvPr id="3102" name="Line 31"/>
              <p:cNvSpPr>
                <a:spLocks noChangeShapeType="1"/>
              </p:cNvSpPr>
              <p:nvPr/>
            </p:nvSpPr>
            <p:spPr bwMode="auto">
              <a:xfrm>
                <a:off x="2832" y="2460"/>
                <a:ext cx="0" cy="180"/>
              </a:xfrm>
              <a:prstGeom prst="line">
                <a:avLst/>
              </a:prstGeom>
              <a:noFill/>
              <a:ln w="9525">
                <a:solidFill>
                  <a:schemeClr val="tx1"/>
                </a:solidFill>
                <a:round/>
                <a:headEnd/>
                <a:tailEnd/>
              </a:ln>
            </p:spPr>
            <p:txBody>
              <a:bodyPr/>
              <a:lstStyle/>
              <a:p>
                <a:endParaRPr lang="en-US"/>
              </a:p>
            </p:txBody>
          </p:sp>
          <p:sp>
            <p:nvSpPr>
              <p:cNvPr id="3103" name="Line 32"/>
              <p:cNvSpPr>
                <a:spLocks noChangeShapeType="1"/>
              </p:cNvSpPr>
              <p:nvPr/>
            </p:nvSpPr>
            <p:spPr bwMode="auto">
              <a:xfrm>
                <a:off x="3240" y="2472"/>
                <a:ext cx="0" cy="180"/>
              </a:xfrm>
              <a:prstGeom prst="line">
                <a:avLst/>
              </a:prstGeom>
              <a:noFill/>
              <a:ln w="9525">
                <a:solidFill>
                  <a:schemeClr val="tx1"/>
                </a:solidFill>
                <a:round/>
                <a:headEnd/>
                <a:tailEnd/>
              </a:ln>
            </p:spPr>
            <p:txBody>
              <a:bodyPr/>
              <a:lstStyle/>
              <a:p>
                <a:endParaRPr lang="en-US"/>
              </a:p>
            </p:txBody>
          </p:sp>
          <p:sp>
            <p:nvSpPr>
              <p:cNvPr id="3104" name="Line 33"/>
              <p:cNvSpPr>
                <a:spLocks noChangeShapeType="1"/>
              </p:cNvSpPr>
              <p:nvPr/>
            </p:nvSpPr>
            <p:spPr bwMode="auto">
              <a:xfrm>
                <a:off x="3648" y="2472"/>
                <a:ext cx="0" cy="180"/>
              </a:xfrm>
              <a:prstGeom prst="line">
                <a:avLst/>
              </a:prstGeom>
              <a:noFill/>
              <a:ln w="9525">
                <a:solidFill>
                  <a:schemeClr val="tx1"/>
                </a:solidFill>
                <a:round/>
                <a:headEnd/>
                <a:tailEnd/>
              </a:ln>
            </p:spPr>
            <p:txBody>
              <a:bodyPr/>
              <a:lstStyle/>
              <a:p>
                <a:endParaRPr lang="en-US"/>
              </a:p>
            </p:txBody>
          </p:sp>
          <p:sp>
            <p:nvSpPr>
              <p:cNvPr id="3105" name="Line 34"/>
              <p:cNvSpPr>
                <a:spLocks noChangeShapeType="1"/>
              </p:cNvSpPr>
              <p:nvPr/>
            </p:nvSpPr>
            <p:spPr bwMode="auto">
              <a:xfrm>
                <a:off x="4020" y="2460"/>
                <a:ext cx="0" cy="180"/>
              </a:xfrm>
              <a:prstGeom prst="line">
                <a:avLst/>
              </a:prstGeom>
              <a:noFill/>
              <a:ln w="9525">
                <a:solidFill>
                  <a:schemeClr val="tx1"/>
                </a:solidFill>
                <a:round/>
                <a:headEnd/>
                <a:tailEnd/>
              </a:ln>
            </p:spPr>
            <p:txBody>
              <a:bodyPr/>
              <a:lstStyle/>
              <a:p>
                <a:endParaRPr lang="en-US"/>
              </a:p>
            </p:txBody>
          </p:sp>
          <p:sp>
            <p:nvSpPr>
              <p:cNvPr id="3106" name="Line 35"/>
              <p:cNvSpPr>
                <a:spLocks noChangeShapeType="1"/>
              </p:cNvSpPr>
              <p:nvPr/>
            </p:nvSpPr>
            <p:spPr bwMode="auto">
              <a:xfrm>
                <a:off x="4440" y="2448"/>
                <a:ext cx="0" cy="180"/>
              </a:xfrm>
              <a:prstGeom prst="line">
                <a:avLst/>
              </a:prstGeom>
              <a:noFill/>
              <a:ln w="9525">
                <a:solidFill>
                  <a:schemeClr val="tx1"/>
                </a:solidFill>
                <a:round/>
                <a:headEnd/>
                <a:tailEnd/>
              </a:ln>
            </p:spPr>
            <p:txBody>
              <a:bodyPr/>
              <a:lstStyle/>
              <a:p>
                <a:endParaRPr lang="en-US"/>
              </a:p>
            </p:txBody>
          </p:sp>
          <p:sp>
            <p:nvSpPr>
              <p:cNvPr id="3107" name="Line 36"/>
              <p:cNvSpPr>
                <a:spLocks noChangeShapeType="1"/>
              </p:cNvSpPr>
              <p:nvPr/>
            </p:nvSpPr>
            <p:spPr bwMode="auto">
              <a:xfrm>
                <a:off x="1632" y="3012"/>
                <a:ext cx="0" cy="180"/>
              </a:xfrm>
              <a:prstGeom prst="line">
                <a:avLst/>
              </a:prstGeom>
              <a:noFill/>
              <a:ln w="9525">
                <a:solidFill>
                  <a:schemeClr val="tx1"/>
                </a:solidFill>
                <a:round/>
                <a:headEnd/>
                <a:tailEnd/>
              </a:ln>
            </p:spPr>
            <p:txBody>
              <a:bodyPr/>
              <a:lstStyle/>
              <a:p>
                <a:endParaRPr lang="en-US"/>
              </a:p>
            </p:txBody>
          </p:sp>
          <p:sp>
            <p:nvSpPr>
              <p:cNvPr id="3108" name="Line 37"/>
              <p:cNvSpPr>
                <a:spLocks noChangeShapeType="1"/>
              </p:cNvSpPr>
              <p:nvPr/>
            </p:nvSpPr>
            <p:spPr bwMode="auto">
              <a:xfrm>
                <a:off x="2040" y="3000"/>
                <a:ext cx="0" cy="180"/>
              </a:xfrm>
              <a:prstGeom prst="line">
                <a:avLst/>
              </a:prstGeom>
              <a:noFill/>
              <a:ln w="9525">
                <a:solidFill>
                  <a:schemeClr val="tx1"/>
                </a:solidFill>
                <a:round/>
                <a:headEnd/>
                <a:tailEnd/>
              </a:ln>
            </p:spPr>
            <p:txBody>
              <a:bodyPr/>
              <a:lstStyle/>
              <a:p>
                <a:endParaRPr lang="en-US"/>
              </a:p>
            </p:txBody>
          </p:sp>
          <p:sp>
            <p:nvSpPr>
              <p:cNvPr id="3109" name="Line 38"/>
              <p:cNvSpPr>
                <a:spLocks noChangeShapeType="1"/>
              </p:cNvSpPr>
              <p:nvPr/>
            </p:nvSpPr>
            <p:spPr bwMode="auto">
              <a:xfrm>
                <a:off x="2412" y="3000"/>
                <a:ext cx="0" cy="180"/>
              </a:xfrm>
              <a:prstGeom prst="line">
                <a:avLst/>
              </a:prstGeom>
              <a:noFill/>
              <a:ln w="9525">
                <a:solidFill>
                  <a:schemeClr val="tx1"/>
                </a:solidFill>
                <a:round/>
                <a:headEnd/>
                <a:tailEnd/>
              </a:ln>
            </p:spPr>
            <p:txBody>
              <a:bodyPr/>
              <a:lstStyle/>
              <a:p>
                <a:endParaRPr lang="en-US"/>
              </a:p>
            </p:txBody>
          </p:sp>
          <p:sp>
            <p:nvSpPr>
              <p:cNvPr id="3110" name="Line 39"/>
              <p:cNvSpPr>
                <a:spLocks noChangeShapeType="1"/>
              </p:cNvSpPr>
              <p:nvPr/>
            </p:nvSpPr>
            <p:spPr bwMode="auto">
              <a:xfrm>
                <a:off x="2832" y="2988"/>
                <a:ext cx="0" cy="180"/>
              </a:xfrm>
              <a:prstGeom prst="line">
                <a:avLst/>
              </a:prstGeom>
              <a:noFill/>
              <a:ln w="9525">
                <a:solidFill>
                  <a:schemeClr val="tx1"/>
                </a:solidFill>
                <a:round/>
                <a:headEnd/>
                <a:tailEnd/>
              </a:ln>
            </p:spPr>
            <p:txBody>
              <a:bodyPr/>
              <a:lstStyle/>
              <a:p>
                <a:endParaRPr lang="en-US"/>
              </a:p>
            </p:txBody>
          </p:sp>
          <p:sp>
            <p:nvSpPr>
              <p:cNvPr id="3111" name="Line 40"/>
              <p:cNvSpPr>
                <a:spLocks noChangeShapeType="1"/>
              </p:cNvSpPr>
              <p:nvPr/>
            </p:nvSpPr>
            <p:spPr bwMode="auto">
              <a:xfrm>
                <a:off x="3240" y="3000"/>
                <a:ext cx="0" cy="180"/>
              </a:xfrm>
              <a:prstGeom prst="line">
                <a:avLst/>
              </a:prstGeom>
              <a:noFill/>
              <a:ln w="9525">
                <a:solidFill>
                  <a:schemeClr val="tx1"/>
                </a:solidFill>
                <a:round/>
                <a:headEnd/>
                <a:tailEnd/>
              </a:ln>
            </p:spPr>
            <p:txBody>
              <a:bodyPr/>
              <a:lstStyle/>
              <a:p>
                <a:endParaRPr lang="en-US"/>
              </a:p>
            </p:txBody>
          </p:sp>
          <p:sp>
            <p:nvSpPr>
              <p:cNvPr id="3112" name="Line 42"/>
              <p:cNvSpPr>
                <a:spLocks noChangeShapeType="1"/>
              </p:cNvSpPr>
              <p:nvPr/>
            </p:nvSpPr>
            <p:spPr bwMode="auto">
              <a:xfrm>
                <a:off x="4020" y="2988"/>
                <a:ext cx="0" cy="180"/>
              </a:xfrm>
              <a:prstGeom prst="line">
                <a:avLst/>
              </a:prstGeom>
              <a:noFill/>
              <a:ln w="9525">
                <a:solidFill>
                  <a:schemeClr val="tx1"/>
                </a:solidFill>
                <a:round/>
                <a:headEnd/>
                <a:tailEnd/>
              </a:ln>
            </p:spPr>
            <p:txBody>
              <a:bodyPr/>
              <a:lstStyle/>
              <a:p>
                <a:endParaRPr lang="en-US"/>
              </a:p>
            </p:txBody>
          </p:sp>
          <p:sp>
            <p:nvSpPr>
              <p:cNvPr id="3113" name="Line 43"/>
              <p:cNvSpPr>
                <a:spLocks noChangeShapeType="1"/>
              </p:cNvSpPr>
              <p:nvPr/>
            </p:nvSpPr>
            <p:spPr bwMode="auto">
              <a:xfrm>
                <a:off x="4440" y="2976"/>
                <a:ext cx="0" cy="180"/>
              </a:xfrm>
              <a:prstGeom prst="line">
                <a:avLst/>
              </a:prstGeom>
              <a:noFill/>
              <a:ln w="9525">
                <a:solidFill>
                  <a:schemeClr val="tx1"/>
                </a:solidFill>
                <a:round/>
                <a:headEnd/>
                <a:tailEnd/>
              </a:ln>
            </p:spPr>
            <p:txBody>
              <a:bodyP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dissolve">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dissolve">
                                      <p:cBhvr>
                                        <p:cTn id="12" dur="500"/>
                                        <p:tgtEl>
                                          <p:spTgt spid="28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Bit-Pair Recoding of Multipliers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This </a:t>
            </a:r>
            <a:r>
              <a:rPr lang="en-US" i="1" dirty="0" smtClean="0"/>
              <a:t>bit-pair recoding technique</a:t>
            </a:r>
            <a:r>
              <a:rPr lang="en-US" dirty="0" smtClean="0"/>
              <a:t> halves the maximum number of summands. It is derived from the Booth algorithm. </a:t>
            </a:r>
          </a:p>
          <a:p>
            <a:r>
              <a:rPr lang="en-US" dirty="0" smtClean="0"/>
              <a:t>Group the Booth-recoded multiplier bits in pairs, and observe the following: The pair (+1 -1) is equivalent to the pair (0 +1). </a:t>
            </a:r>
          </a:p>
          <a:p>
            <a:r>
              <a:rPr lang="en-US" dirty="0" smtClean="0"/>
              <a:t>That is, instead of adding —1 times the multiplicand M at shift position </a:t>
            </a:r>
            <a:r>
              <a:rPr lang="en-US" dirty="0" err="1" smtClean="0"/>
              <a:t>i</a:t>
            </a:r>
            <a:r>
              <a:rPr lang="en-US" dirty="0" smtClean="0"/>
              <a:t> to + 1 x M at position </a:t>
            </a:r>
            <a:r>
              <a:rPr lang="en-US" i="1" dirty="0" err="1" smtClean="0"/>
              <a:t>i</a:t>
            </a:r>
            <a:r>
              <a:rPr lang="en-US" i="1" dirty="0" smtClean="0"/>
              <a:t> + </a:t>
            </a:r>
            <a:r>
              <a:rPr lang="en-US" dirty="0" smtClean="0"/>
              <a:t>1, the same result is obtained by adding +1 x M at position I Other examples are: (+1 0) is equivalent to (0 +2),(-l +1) is equivalent to (0 —1). and so on</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1554480" y="1981200"/>
            <a:ext cx="5273040" cy="3187382"/>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p:cNvPicPr>
            <a:picLocks noGrp="1" noChangeAspect="1" noChangeArrowheads="1"/>
          </p:cNvPicPr>
          <p:nvPr>
            <p:ph sz="quarter" idx="1"/>
          </p:nvPr>
        </p:nvPicPr>
        <p:blipFill>
          <a:blip r:embed="rId2"/>
          <a:srcRect/>
          <a:stretch>
            <a:fillRect/>
          </a:stretch>
        </p:blipFill>
        <p:spPr bwMode="auto">
          <a:xfrm>
            <a:off x="2544229" y="1600200"/>
            <a:ext cx="4893741" cy="394970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sz="quarter" idx="1"/>
          </p:nvPr>
        </p:nvPicPr>
        <p:blipFill>
          <a:blip r:embed="rId2"/>
          <a:srcRect/>
          <a:stretch>
            <a:fillRect/>
          </a:stretch>
        </p:blipFill>
        <p:spPr bwMode="auto">
          <a:xfrm>
            <a:off x="533400" y="609600"/>
            <a:ext cx="7391400" cy="5864225"/>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figure6"/>
          <p:cNvPicPr>
            <a:picLocks noChangeAspect="1" noChangeArrowheads="1"/>
          </p:cNvPicPr>
          <p:nvPr/>
        </p:nvPicPr>
        <p:blipFill>
          <a:blip r:embed="rId2">
            <a:lum bright="-84000" contrast="18000"/>
            <a:grayscl/>
            <a:biLevel thresh="50000"/>
          </a:blip>
          <a:srcRect b="9607"/>
          <a:stretch>
            <a:fillRect/>
          </a:stretch>
        </p:blipFill>
        <p:spPr bwMode="auto">
          <a:xfrm>
            <a:off x="381000" y="1600200"/>
            <a:ext cx="6870700" cy="4302125"/>
          </a:xfrm>
          <a:prstGeom prst="rect">
            <a:avLst/>
          </a:prstGeom>
          <a:noFill/>
          <a:ln w="9525">
            <a:noFill/>
            <a:miter lim="800000"/>
            <a:headEnd/>
            <a:tailEnd/>
          </a:ln>
        </p:spPr>
      </p:pic>
      <p:sp>
        <p:nvSpPr>
          <p:cNvPr id="3" name="Rectangle 2"/>
          <p:cNvSpPr/>
          <p:nvPr/>
        </p:nvSpPr>
        <p:spPr>
          <a:xfrm>
            <a:off x="990600" y="609600"/>
            <a:ext cx="3281411" cy="369332"/>
          </a:xfrm>
          <a:prstGeom prst="rect">
            <a:avLst/>
          </a:prstGeom>
        </p:spPr>
        <p:txBody>
          <a:bodyPr wrap="none">
            <a:spAutoFit/>
          </a:bodyPr>
          <a:lstStyle/>
          <a:p>
            <a:r>
              <a:rPr lang="en-US" dirty="0" smtClean="0">
                <a:solidFill>
                  <a:srgbClr val="0000FF"/>
                </a:solidFill>
                <a:latin typeface="Calibri" pitchFamily="34" charset="0"/>
              </a:rPr>
              <a:t>.  CARRY SAVE ADDITION method</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0" y="762000"/>
            <a:ext cx="6248400" cy="461963"/>
          </a:xfrm>
          <a:prstGeom prst="rect">
            <a:avLst/>
          </a:prstGeom>
          <a:noFill/>
          <a:ln w="9525">
            <a:noFill/>
            <a:miter lim="800000"/>
            <a:headEnd/>
            <a:tailEnd/>
          </a:ln>
        </p:spPr>
        <p:txBody>
          <a:bodyPr>
            <a:spAutoFit/>
          </a:bodyPr>
          <a:lstStyle/>
          <a:p>
            <a:r>
              <a:rPr lang="en-US">
                <a:solidFill>
                  <a:srgbClr val="0000FF"/>
                </a:solidFill>
                <a:latin typeface="Calibri" pitchFamily="34" charset="0"/>
              </a:rPr>
              <a:t> </a:t>
            </a:r>
            <a:r>
              <a:rPr lang="en-US" sz="2400">
                <a:solidFill>
                  <a:srgbClr val="0000FF"/>
                </a:solidFill>
                <a:latin typeface="Calibri" pitchFamily="34" charset="0"/>
              </a:rPr>
              <a:t>CARRY SAVE ADDITION method</a:t>
            </a:r>
          </a:p>
        </p:txBody>
      </p:sp>
      <p:pic>
        <p:nvPicPr>
          <p:cNvPr id="1026" name="Picture 2"/>
          <p:cNvPicPr>
            <a:picLocks noChangeAspect="1" noChangeArrowheads="1"/>
          </p:cNvPicPr>
          <p:nvPr/>
        </p:nvPicPr>
        <p:blipFill>
          <a:blip r:embed="rId2"/>
          <a:srcRect/>
          <a:stretch>
            <a:fillRect/>
          </a:stretch>
        </p:blipFill>
        <p:spPr bwMode="auto">
          <a:xfrm>
            <a:off x="609600" y="1371600"/>
            <a:ext cx="79248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Integer division</a:t>
            </a:r>
            <a:endParaRPr lang="en-US" dirty="0"/>
          </a:p>
        </p:txBody>
      </p:sp>
      <p:sp>
        <p:nvSpPr>
          <p:cNvPr id="3" name="Content Placeholder 2"/>
          <p:cNvSpPr>
            <a:spLocks noGrp="1"/>
          </p:cNvSpPr>
          <p:nvPr>
            <p:ph sz="quarter" idx="1"/>
          </p:nvPr>
        </p:nvSpPr>
        <p:spPr/>
        <p:txBody>
          <a:bodyPr/>
          <a:lstStyle/>
          <a:p>
            <a:r>
              <a:rPr lang="en-US" b="1" dirty="0"/>
              <a:t>Integer Division</a:t>
            </a:r>
            <a:endParaRPr lang="en-US" dirty="0"/>
          </a:p>
          <a:p>
            <a:r>
              <a:rPr lang="en-US" b="1" dirty="0"/>
              <a:t>Manual Division</a:t>
            </a:r>
            <a:endParaRPr lang="en-US" dirty="0"/>
          </a:p>
          <a:p>
            <a:r>
              <a:rPr lang="en-US" b="1" dirty="0"/>
              <a:t> </a:t>
            </a:r>
            <a:endParaRPr lang="en-US" dirty="0"/>
          </a:p>
          <a:p>
            <a:endParaRPr lang="en-US" dirty="0"/>
          </a:p>
        </p:txBody>
      </p:sp>
      <p:pic>
        <p:nvPicPr>
          <p:cNvPr id="4" name="Picture 3"/>
          <p:cNvPicPr/>
          <p:nvPr/>
        </p:nvPicPr>
        <p:blipFill>
          <a:blip r:embed="rId2">
            <a:lum bright="-42000" contrast="74000"/>
          </a:blip>
          <a:srcRect/>
          <a:stretch>
            <a:fillRect/>
          </a:stretch>
        </p:blipFill>
        <p:spPr bwMode="auto">
          <a:xfrm>
            <a:off x="1447800" y="3033712"/>
            <a:ext cx="5943600" cy="3824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Integer division</a:t>
            </a:r>
            <a:endParaRPr lang="en-US" dirty="0"/>
          </a:p>
        </p:txBody>
      </p:sp>
      <p:sp>
        <p:nvSpPr>
          <p:cNvPr id="3" name="Content Placeholder 2"/>
          <p:cNvSpPr>
            <a:spLocks noGrp="1"/>
          </p:cNvSpPr>
          <p:nvPr>
            <p:ph sz="quarter" idx="1"/>
          </p:nvPr>
        </p:nvSpPr>
        <p:spPr>
          <a:xfrm>
            <a:off x="457200" y="838200"/>
            <a:ext cx="8077200" cy="5635752"/>
          </a:xfrm>
        </p:spPr>
        <p:txBody>
          <a:bodyPr>
            <a:noAutofit/>
          </a:bodyPr>
          <a:lstStyle/>
          <a:p>
            <a:pPr>
              <a:lnSpc>
                <a:spcPct val="80000"/>
              </a:lnSpc>
            </a:pPr>
            <a:r>
              <a:rPr lang="en-US" sz="3500" b="0" dirty="0">
                <a:effectLst/>
                <a:latin typeface="Times New Roman" pitchFamily="18" charset="0"/>
                <a:cs typeface="Times New Roman" pitchFamily="18" charset="0"/>
              </a:rPr>
              <a:t>Longhand Division Steps</a:t>
            </a:r>
          </a:p>
          <a:p>
            <a:pPr lvl="0">
              <a:lnSpc>
                <a:spcPct val="80000"/>
              </a:lnSpc>
            </a:pPr>
            <a:r>
              <a:rPr lang="en-US" sz="3500" b="0" dirty="0">
                <a:effectLst/>
                <a:latin typeface="Times New Roman" pitchFamily="18" charset="0"/>
                <a:cs typeface="Times New Roman" pitchFamily="18" charset="0"/>
              </a:rPr>
              <a:t>Position the divisor appropriately with respect to the dividend and performs a subtraction.</a:t>
            </a:r>
          </a:p>
          <a:p>
            <a:pPr lvl="0">
              <a:lnSpc>
                <a:spcPct val="80000"/>
              </a:lnSpc>
            </a:pPr>
            <a:r>
              <a:rPr lang="en-US" sz="3500" b="0" dirty="0">
                <a:effectLst/>
                <a:latin typeface="Times New Roman" pitchFamily="18" charset="0"/>
                <a:cs typeface="Times New Roman" pitchFamily="18" charset="0"/>
              </a:rPr>
              <a:t> If the remainder is zero or positive, a quotient bit of 1 is determined, the remainder is extended by another bit of the dividend, the divisor is repositioned, and another subtraction is performed.</a:t>
            </a:r>
          </a:p>
          <a:p>
            <a:pPr lvl="0">
              <a:lnSpc>
                <a:spcPct val="80000"/>
              </a:lnSpc>
            </a:pPr>
            <a:r>
              <a:rPr lang="en-US" sz="3500" b="0" dirty="0">
                <a:effectLst/>
                <a:latin typeface="Times New Roman" pitchFamily="18" charset="0"/>
                <a:cs typeface="Times New Roman" pitchFamily="18" charset="0"/>
              </a:rPr>
              <a:t> If the remainder is negative, a quotient bit of 0 is determined, the dividend is restored by adding back the divisor, and the divisor is </a:t>
            </a:r>
            <a:r>
              <a:rPr lang="en-US" sz="3500" b="0" dirty="0" err="1">
                <a:effectLst/>
                <a:latin typeface="Times New Roman" pitchFamily="18" charset="0"/>
                <a:cs typeface="Times New Roman" pitchFamily="18" charset="0"/>
              </a:rPr>
              <a:t>repositione</a:t>
            </a:r>
            <a:r>
              <a:rPr lang="en-US" sz="3500" b="0" dirty="0">
                <a:effectLst/>
                <a:latin typeface="Times New Roman" pitchFamily="18" charset="0"/>
                <a:cs typeface="Times New Roman" pitchFamily="18" charset="0"/>
              </a:rPr>
              <a:t>  for another subtraction.</a:t>
            </a:r>
          </a:p>
          <a:p>
            <a:pPr lvl="0">
              <a:lnSpc>
                <a:spcPct val="80000"/>
              </a:lnSpc>
            </a:pPr>
            <a:r>
              <a:rPr lang="en-US" sz="3500" b="0" dirty="0">
                <a:effectLst/>
                <a:latin typeface="Times New Roman" pitchFamily="18" charset="0"/>
                <a:cs typeface="Times New Roman" pitchFamily="18" charset="0"/>
              </a:rPr>
              <a:t> </a:t>
            </a:r>
          </a:p>
          <a:p>
            <a:pPr algn="just"/>
            <a:endParaRPr lang="en-US" sz="24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Restoring Division</a:t>
            </a:r>
            <a:r>
              <a:rPr lang="en-US" dirty="0" smtClean="0"/>
              <a:t/>
            </a:r>
            <a:br>
              <a:rPr lang="en-US" dirty="0" smtClean="0"/>
            </a:br>
            <a:endParaRPr lang="en-US" dirty="0"/>
          </a:p>
        </p:txBody>
      </p:sp>
      <p:sp>
        <p:nvSpPr>
          <p:cNvPr id="3" name="Content Placeholder 2"/>
          <p:cNvSpPr>
            <a:spLocks noGrp="1"/>
          </p:cNvSpPr>
          <p:nvPr>
            <p:ph sz="quarter" idx="1"/>
          </p:nvPr>
        </p:nvSpPr>
        <p:spPr>
          <a:xfrm>
            <a:off x="457200" y="1066800"/>
            <a:ext cx="7467600" cy="5407152"/>
          </a:xfrm>
        </p:spPr>
        <p:txBody>
          <a:bodyPr/>
          <a:lstStyle/>
          <a:p>
            <a:pPr lvl="0">
              <a:lnSpc>
                <a:spcPct val="80000"/>
              </a:lnSpc>
            </a:pPr>
            <a:r>
              <a:rPr lang="en-US" sz="3500" b="0" dirty="0" smtClean="0">
                <a:effectLst/>
                <a:latin typeface="Times New Roman" pitchFamily="18" charset="0"/>
                <a:cs typeface="Times New Roman" pitchFamily="18" charset="0"/>
              </a:rPr>
              <a:t>Similar </a:t>
            </a:r>
            <a:r>
              <a:rPr lang="en-US" sz="3500" b="0" dirty="0">
                <a:effectLst/>
                <a:latin typeface="Times New Roman" pitchFamily="18" charset="0"/>
                <a:cs typeface="Times New Roman" pitchFamily="18" charset="0"/>
              </a:rPr>
              <a:t>to multiplication circuit </a:t>
            </a:r>
            <a:endParaRPr lang="en-US" sz="3500" b="0" dirty="0" smtClean="0">
              <a:effectLst/>
              <a:latin typeface="Times New Roman" pitchFamily="18" charset="0"/>
              <a:cs typeface="Times New Roman" pitchFamily="18" charset="0"/>
            </a:endParaRPr>
          </a:p>
          <a:p>
            <a:pPr lvl="0">
              <a:lnSpc>
                <a:spcPct val="80000"/>
              </a:lnSpc>
            </a:pPr>
            <a:r>
              <a:rPr lang="en-US" sz="3500" b="0" dirty="0" smtClean="0">
                <a:effectLst/>
                <a:latin typeface="Times New Roman" pitchFamily="18" charset="0"/>
                <a:cs typeface="Times New Roman" pitchFamily="18" charset="0"/>
              </a:rPr>
              <a:t> N-bit positive divisor is loaded into register M and an n-bit positive  dividend is loaded into register Q at the start of the operation.</a:t>
            </a:r>
          </a:p>
          <a:p>
            <a:pPr lvl="0">
              <a:lnSpc>
                <a:spcPct val="80000"/>
              </a:lnSpc>
            </a:pPr>
            <a:r>
              <a:rPr lang="en-US" sz="3500" b="0" dirty="0" smtClean="0">
                <a:effectLst/>
                <a:latin typeface="Times New Roman" pitchFamily="18" charset="0"/>
                <a:cs typeface="Times New Roman" pitchFamily="18" charset="0"/>
              </a:rPr>
              <a:t>Register </a:t>
            </a:r>
            <a:r>
              <a:rPr lang="en-US" sz="3500" b="0" dirty="0">
                <a:effectLst/>
                <a:latin typeface="Times New Roman" pitchFamily="18" charset="0"/>
                <a:cs typeface="Times New Roman" pitchFamily="18" charset="0"/>
              </a:rPr>
              <a:t>A is set to 0</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Restoring Division</a:t>
            </a:r>
            <a:r>
              <a:rPr lang="en-US" dirty="0" smtClean="0"/>
              <a:t/>
            </a:r>
            <a:br>
              <a:rPr lang="en-US" dirty="0" smtClean="0"/>
            </a:br>
            <a:endParaRPr lang="en-US" dirty="0"/>
          </a:p>
        </p:txBody>
      </p:sp>
      <p:sp>
        <p:nvSpPr>
          <p:cNvPr id="3" name="Content Placeholder 2"/>
          <p:cNvSpPr>
            <a:spLocks noGrp="1"/>
          </p:cNvSpPr>
          <p:nvPr>
            <p:ph sz="quarter" idx="1"/>
          </p:nvPr>
        </p:nvSpPr>
        <p:spPr>
          <a:xfrm>
            <a:off x="457200" y="990600"/>
            <a:ext cx="7467600" cy="5483352"/>
          </a:xfrm>
        </p:spPr>
        <p:txBody>
          <a:bodyPr>
            <a:normAutofit fontScale="85000" lnSpcReduction="20000"/>
          </a:bodyPr>
          <a:lstStyle/>
          <a:p>
            <a:pPr>
              <a:lnSpc>
                <a:spcPct val="90000"/>
              </a:lnSpc>
            </a:pPr>
            <a:r>
              <a:rPr lang="en-US" sz="4100" b="0" dirty="0">
                <a:effectLst/>
                <a:latin typeface="Times New Roman" pitchFamily="18" charset="0"/>
                <a:cs typeface="Times New Roman" pitchFamily="18" charset="0"/>
              </a:rPr>
              <a:t>After the division operation is complete, the n-bit quotient is in register Q and the remainder is in register A.</a:t>
            </a:r>
          </a:p>
          <a:p>
            <a:pPr>
              <a:lnSpc>
                <a:spcPct val="90000"/>
              </a:lnSpc>
            </a:pPr>
            <a:r>
              <a:rPr lang="en-US" sz="4100" b="0" dirty="0">
                <a:effectLst/>
                <a:latin typeface="Times New Roman" pitchFamily="18" charset="0"/>
                <a:cs typeface="Times New Roman" pitchFamily="18" charset="0"/>
              </a:rPr>
              <a:t>The required subtractions are facilitated by using 2’s complement arithmetic.</a:t>
            </a:r>
          </a:p>
          <a:p>
            <a:pPr>
              <a:lnSpc>
                <a:spcPct val="90000"/>
              </a:lnSpc>
            </a:pPr>
            <a:r>
              <a:rPr lang="en-US" sz="4100" b="0" dirty="0">
                <a:effectLst/>
                <a:latin typeface="Times New Roman" pitchFamily="18" charset="0"/>
                <a:cs typeface="Times New Roman" pitchFamily="18" charset="0"/>
              </a:rPr>
              <a:t>The extra bit position at the left end of both A and M </a:t>
            </a:r>
            <a:r>
              <a:rPr lang="en-US" sz="4100" b="0" dirty="0" err="1">
                <a:effectLst/>
                <a:latin typeface="Times New Roman" pitchFamily="18" charset="0"/>
                <a:cs typeface="Times New Roman" pitchFamily="18" charset="0"/>
              </a:rPr>
              <a:t>accomodates</a:t>
            </a:r>
            <a:r>
              <a:rPr lang="en-US" sz="4100" b="0" dirty="0">
                <a:effectLst/>
                <a:latin typeface="Times New Roman" pitchFamily="18" charset="0"/>
                <a:cs typeface="Times New Roman" pitchFamily="18" charset="0"/>
              </a:rPr>
              <a:t> the sign bit during subtraction.</a:t>
            </a:r>
          </a:p>
          <a:p>
            <a:pPr>
              <a:lnSpc>
                <a:spcPct val="90000"/>
              </a:lnSpc>
            </a:pPr>
            <a:r>
              <a:rPr lang="en-US" sz="4100" b="0" dirty="0">
                <a:effectLst/>
                <a:latin typeface="Times New Roman" pitchFamily="18" charset="0"/>
                <a:cs typeface="Times New Roman" pitchFamily="18" charset="0"/>
              </a:rPr>
              <a:t>Shift A and Q left one binary position</a:t>
            </a:r>
          </a:p>
          <a:p>
            <a:pPr>
              <a:lnSpc>
                <a:spcPct val="90000"/>
              </a:lnSpc>
            </a:pPr>
            <a:r>
              <a:rPr lang="en-US" sz="4100" b="0" dirty="0">
                <a:effectLst/>
                <a:latin typeface="Times New Roman" pitchFamily="18" charset="0"/>
                <a:cs typeface="Times New Roman" pitchFamily="18" charset="0"/>
              </a:rPr>
              <a:t>Subtract M from A, and place the answer back in A</a:t>
            </a:r>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1108</TotalTime>
  <Words>4028</Words>
  <Application>Microsoft Office PowerPoint</Application>
  <PresentationFormat>On-screen Show (4:3)</PresentationFormat>
  <Paragraphs>417</Paragraphs>
  <Slides>111</Slides>
  <Notes>4</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Oriel</vt:lpstr>
      <vt:lpstr>COMPUTER ORGANIZATION </vt:lpstr>
      <vt:lpstr>Slide 2</vt:lpstr>
      <vt:lpstr>REPRESENTING BINARY INTEGERS </vt:lpstr>
      <vt:lpstr>Slide 4</vt:lpstr>
      <vt:lpstr>Slide 5</vt:lpstr>
      <vt:lpstr>Slide 6</vt:lpstr>
      <vt:lpstr>Slide 7</vt:lpstr>
      <vt:lpstr>Slide 8</vt:lpstr>
      <vt:lpstr>Complements of Binary Numbers </vt:lpstr>
      <vt:lpstr>Complements of Binary Numbers </vt:lpstr>
      <vt:lpstr>Signed Numbers </vt:lpstr>
      <vt:lpstr>Signed Numbers</vt:lpstr>
      <vt:lpstr>Slide 13</vt:lpstr>
      <vt:lpstr>Examples of 2’s complement addition </vt:lpstr>
      <vt:lpstr>Slide 15</vt:lpstr>
      <vt:lpstr>Slide 16</vt:lpstr>
      <vt:lpstr>Binary arithmetic </vt:lpstr>
      <vt:lpstr>Binary Addition</vt:lpstr>
      <vt:lpstr>Binary Addition</vt:lpstr>
      <vt:lpstr>Binary Subtraction </vt:lpstr>
      <vt:lpstr>Binary Subtraction </vt:lpstr>
      <vt:lpstr>EXAMPLE - SUBTRACTION </vt:lpstr>
      <vt:lpstr>Binary Multiplication </vt:lpstr>
      <vt:lpstr>Binary Multiplication </vt:lpstr>
      <vt:lpstr>EXAMPLE - MULTIPLICATION </vt:lpstr>
      <vt:lpstr>Binary Division </vt:lpstr>
      <vt:lpstr>EXAMPLE - DIVISION </vt:lpstr>
      <vt:lpstr>Half Adder </vt:lpstr>
      <vt:lpstr>BLOCK DIAGRAM </vt:lpstr>
      <vt:lpstr>Full Adder</vt:lpstr>
      <vt:lpstr>Full Adder</vt:lpstr>
      <vt:lpstr>FULL ADDER: CIRCUIT DIAGRAM</vt:lpstr>
      <vt:lpstr>Half Subtractors </vt:lpstr>
      <vt:lpstr>Truth table and circuit diagram</vt:lpstr>
      <vt:lpstr>Full Subtractors </vt:lpstr>
      <vt:lpstr>TRUTH TABLE</vt:lpstr>
      <vt:lpstr>Slide 37</vt:lpstr>
      <vt:lpstr>Circuit Diagram</vt:lpstr>
      <vt:lpstr>Ripple  Carry Adder </vt:lpstr>
      <vt:lpstr>Carry Propagation </vt:lpstr>
      <vt:lpstr>Carry Propagation </vt:lpstr>
      <vt:lpstr>Carry Propagation </vt:lpstr>
      <vt:lpstr>4-Bit Adder</vt:lpstr>
      <vt:lpstr>4 BIT ADDER</vt:lpstr>
      <vt:lpstr>Full adder</vt:lpstr>
      <vt:lpstr>Full adder</vt:lpstr>
      <vt:lpstr>Full adder</vt:lpstr>
      <vt:lpstr>Design of Fast adder: carry-lookahead adders  </vt:lpstr>
      <vt:lpstr>Slide 49</vt:lpstr>
      <vt:lpstr>carry-lookahead adders </vt:lpstr>
      <vt:lpstr>carry-lookahead adders </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MULTIPLICATION OF POSITIVE NUMBERS</vt:lpstr>
      <vt:lpstr>Slide 65</vt:lpstr>
      <vt:lpstr>Binary Multiplier: </vt:lpstr>
      <vt:lpstr>Binary Multiplier: </vt:lpstr>
      <vt:lpstr>Slide 68</vt:lpstr>
      <vt:lpstr>Binary Multiplier: </vt:lpstr>
      <vt:lpstr>Binary Multiplier: </vt:lpstr>
      <vt:lpstr>Binary Multiplier: </vt:lpstr>
      <vt:lpstr>Binary Multiplier: </vt:lpstr>
      <vt:lpstr>Binary Multiplier: </vt:lpstr>
      <vt:lpstr>Shift – and – Add multiplier : </vt:lpstr>
      <vt:lpstr>Shift – and – Add multiplier : </vt:lpstr>
      <vt:lpstr>Shift – and – Add multiplier : </vt:lpstr>
      <vt:lpstr>Shift – and – Add multiplier : </vt:lpstr>
      <vt:lpstr>  </vt:lpstr>
      <vt:lpstr>Shift – and – Add multiplier : </vt:lpstr>
      <vt:lpstr>Signed Multiplication Booth Algorithm </vt:lpstr>
      <vt:lpstr>Slide 81</vt:lpstr>
      <vt:lpstr>Slide 82</vt:lpstr>
      <vt:lpstr>Slide 83</vt:lpstr>
      <vt:lpstr>Slide 84</vt:lpstr>
      <vt:lpstr>Slide 85</vt:lpstr>
      <vt:lpstr>Slide 86</vt:lpstr>
      <vt:lpstr>Slide 87</vt:lpstr>
      <vt:lpstr>Slide 88</vt:lpstr>
      <vt:lpstr>FAST MULIPLICATION: </vt:lpstr>
      <vt:lpstr>Bit-Pair Recoding of Multipliers</vt:lpstr>
      <vt:lpstr>Slide 91</vt:lpstr>
      <vt:lpstr>Slide 92</vt:lpstr>
      <vt:lpstr>Slide 93</vt:lpstr>
      <vt:lpstr>Slide 94</vt:lpstr>
      <vt:lpstr>Slide 95</vt:lpstr>
      <vt:lpstr>Integer division</vt:lpstr>
      <vt:lpstr>Integer division</vt:lpstr>
      <vt:lpstr>Restoring Division </vt:lpstr>
      <vt:lpstr>Restoring Division </vt:lpstr>
      <vt:lpstr>Restoring Division </vt:lpstr>
      <vt:lpstr>Slide 101</vt:lpstr>
      <vt:lpstr>   Restoring Division </vt:lpstr>
      <vt:lpstr>Algorithm for Non-restoring division is given in below image : </vt:lpstr>
      <vt:lpstr>Algorithm for Non-restoring division</vt:lpstr>
      <vt:lpstr>Algorithm for Non-restoring division</vt:lpstr>
      <vt:lpstr>Slide 106</vt:lpstr>
      <vt:lpstr>Floating-Point Numbers and Operations</vt:lpstr>
      <vt:lpstr>Slide 108</vt:lpstr>
      <vt:lpstr>Slide 109</vt:lpstr>
      <vt:lpstr>IEEE Standard for Floating-Point Numbers:</vt:lpstr>
      <vt:lpstr>Slide 111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Ganapathy</dc:creator>
  <cp:lastModifiedBy>geetha</cp:lastModifiedBy>
  <cp:revision>86</cp:revision>
  <dcterms:created xsi:type="dcterms:W3CDTF">2015-06-27T15:32:15Z</dcterms:created>
  <dcterms:modified xsi:type="dcterms:W3CDTF">2019-08-19T04:16:22Z</dcterms:modified>
</cp:coreProperties>
</file>