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9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7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6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9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0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4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CBC00F9-24B5-41DF-BDAC-6C63DE470B4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1227ACC-B01D-4D5B-A7B4-0DCC33DBC70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2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D2B3-DF58-4304-89F9-2C89683AD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ANALOG AND DIGITAL ELECTRONICS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D869B-9900-4066-B925-E9BE370D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II AIML &amp; BDA</a:t>
            </a:r>
          </a:p>
          <a:p>
            <a:r>
              <a:rPr lang="en-US"/>
              <a:t>LAB INTRO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1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C403-084E-4AE7-BFD9-2361BDD2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92500"/>
            <a:ext cx="9720072" cy="91228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/>
              <a:t>Exp. 1: </a:t>
            </a:r>
            <a:r>
              <a:rPr lang="en-IN" sz="3600" dirty="0"/>
              <a:t>Design and Implement Half and Full Wave Rectifiers using simulation.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9538-1954-4E4F-BE31-8007B9D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58957"/>
            <a:ext cx="9720073" cy="505040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b="1" dirty="0"/>
              <a:t>Ripple Factor: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Ripple factor is a measure of effectiveness of a rectifier circuit.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It is defined as the ratio of RMS value of the AC component (ripple component) </a:t>
            </a:r>
            <a:r>
              <a:rPr lang="en-US" dirty="0" err="1"/>
              <a:t>I</a:t>
            </a:r>
            <a:r>
              <a:rPr lang="en-US" baseline="-25000" dirty="0" err="1"/>
              <a:t>rms</a:t>
            </a:r>
            <a:r>
              <a:rPr lang="en-US" baseline="-25000" dirty="0"/>
              <a:t> </a:t>
            </a:r>
            <a:r>
              <a:rPr lang="en-US" dirty="0"/>
              <a:t>in the output waveform to the DC component V</a:t>
            </a:r>
            <a:r>
              <a:rPr lang="en-US" baseline="-25000" dirty="0"/>
              <a:t>DC</a:t>
            </a:r>
            <a:r>
              <a:rPr lang="en-US" dirty="0"/>
              <a:t> in the output waveform.</a:t>
            </a:r>
          </a:p>
        </p:txBody>
      </p:sp>
    </p:spTree>
    <p:extLst>
      <p:ext uri="{BB962C8B-B14F-4D97-AF65-F5344CB8AC3E}">
        <p14:creationId xmlns:p14="http://schemas.microsoft.com/office/powerpoint/2010/main" val="365623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C403-084E-4AE7-BFD9-2361BDD2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92500"/>
            <a:ext cx="9720072" cy="91228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/>
              <a:t>Exp. 2: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and implement a Schmitt trigger using Op-Amp using a simulation package and demonstrate its working.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9538-1954-4E4F-BE31-8007B9D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004781"/>
            <a:ext cx="11873948" cy="585322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/>
              <a:t>Schmitt Trigger:</a:t>
            </a:r>
          </a:p>
          <a:p>
            <a:pPr lvl="1" algn="just"/>
            <a:r>
              <a:rPr lang="en-US" sz="2400" dirty="0"/>
              <a:t>A </a:t>
            </a:r>
            <a:r>
              <a:rPr lang="en-US" sz="2400" b="1" dirty="0"/>
              <a:t>Schmitt Trigger</a:t>
            </a:r>
            <a:r>
              <a:rPr lang="en-US" sz="2400" dirty="0"/>
              <a:t> is a comparator circuit with hysteresis implemented by applying positive feedback to the noninverting input of a comparator or differential amplifier.</a:t>
            </a:r>
          </a:p>
          <a:p>
            <a:pPr lvl="1" algn="just"/>
            <a:r>
              <a:rPr lang="en-US" sz="2400" dirty="0"/>
              <a:t>A Schmitt Trigger uses two input different threshold voltage level to avoid noise in the input signal. The action from this dual-threshold is known as hysteresis.</a:t>
            </a:r>
            <a:endParaRPr lang="en-US" sz="2400" b="1" dirty="0"/>
          </a:p>
          <a:p>
            <a:pPr algn="just"/>
            <a:r>
              <a:rPr lang="en-US" sz="2800" b="1" dirty="0"/>
              <a:t>Op Amp:</a:t>
            </a:r>
          </a:p>
          <a:p>
            <a:pPr lvl="1" algn="just"/>
            <a:r>
              <a:rPr lang="en-US" sz="2400" dirty="0"/>
              <a:t>An operational amplifier is a DC-coupled high-gain electronic voltage amplifier with a differential input and, usually, a single-ended output.</a:t>
            </a:r>
          </a:p>
          <a:p>
            <a:pPr algn="just"/>
            <a:r>
              <a:rPr lang="en-US" sz="2800" b="1" dirty="0"/>
              <a:t>Hysteresis:</a:t>
            </a:r>
          </a:p>
          <a:p>
            <a:pPr lvl="1" algn="just"/>
            <a:r>
              <a:rPr lang="en-US" sz="2400" dirty="0"/>
              <a:t>Hysteresis is something that happens with magnetic materials so that, if a varying magnetizing signal is applied, the resulting magnetism that is created follows the applied signal, but with a delay. </a:t>
            </a:r>
          </a:p>
          <a:p>
            <a:pPr lvl="1" algn="just"/>
            <a:r>
              <a:rPr lang="en-US" sz="2400" dirty="0"/>
              <a:t>As a general term, hysteresis means </a:t>
            </a:r>
            <a:r>
              <a:rPr lang="en-US" sz="2400" b="1" dirty="0"/>
              <a:t>a lag between input and output in a system upon a change in direction</a:t>
            </a:r>
            <a:r>
              <a:rPr lang="en-US" sz="2400" dirty="0"/>
              <a:t>.</a:t>
            </a:r>
            <a:endParaRPr lang="en-US" sz="2400" b="1" dirty="0"/>
          </a:p>
          <a:p>
            <a:pPr algn="just"/>
            <a:r>
              <a:rPr lang="en-US" sz="2800" b="1" dirty="0"/>
              <a:t>Regenerative Feedback:</a:t>
            </a:r>
          </a:p>
          <a:p>
            <a:pPr lvl="1" algn="just"/>
            <a:r>
              <a:rPr lang="en-US" sz="2400" dirty="0"/>
              <a:t>Feedback in which the portion of the output signal that is returned to the input has a component that is in phase with the input.</a:t>
            </a:r>
          </a:p>
        </p:txBody>
      </p:sp>
    </p:spTree>
    <p:extLst>
      <p:ext uri="{BB962C8B-B14F-4D97-AF65-F5344CB8AC3E}">
        <p14:creationId xmlns:p14="http://schemas.microsoft.com/office/powerpoint/2010/main" val="370975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124C-8EAA-4CD6-A683-0C47E7ED9D59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9720072"/>
              <a:gd name="connsiteY0" fmla="*/ 0 h 1499616"/>
              <a:gd name="connsiteX1" fmla="*/ 377368 w 9720072"/>
              <a:gd name="connsiteY1" fmla="*/ 0 h 1499616"/>
              <a:gd name="connsiteX2" fmla="*/ 1046337 w 9720072"/>
              <a:gd name="connsiteY2" fmla="*/ 0 h 1499616"/>
              <a:gd name="connsiteX3" fmla="*/ 1423705 w 9720072"/>
              <a:gd name="connsiteY3" fmla="*/ 0 h 1499616"/>
              <a:gd name="connsiteX4" fmla="*/ 1801072 w 9720072"/>
              <a:gd name="connsiteY4" fmla="*/ 0 h 1499616"/>
              <a:gd name="connsiteX5" fmla="*/ 2178440 w 9720072"/>
              <a:gd name="connsiteY5" fmla="*/ 0 h 1499616"/>
              <a:gd name="connsiteX6" fmla="*/ 2555807 w 9720072"/>
              <a:gd name="connsiteY6" fmla="*/ 0 h 1499616"/>
              <a:gd name="connsiteX7" fmla="*/ 2835974 w 9720072"/>
              <a:gd name="connsiteY7" fmla="*/ 0 h 1499616"/>
              <a:gd name="connsiteX8" fmla="*/ 3504944 w 9720072"/>
              <a:gd name="connsiteY8" fmla="*/ 0 h 1499616"/>
              <a:gd name="connsiteX9" fmla="*/ 4173913 w 9720072"/>
              <a:gd name="connsiteY9" fmla="*/ 0 h 1499616"/>
              <a:gd name="connsiteX10" fmla="*/ 4940084 w 9720072"/>
              <a:gd name="connsiteY10" fmla="*/ 0 h 1499616"/>
              <a:gd name="connsiteX11" fmla="*/ 5511853 w 9720072"/>
              <a:gd name="connsiteY11" fmla="*/ 0 h 1499616"/>
              <a:gd name="connsiteX12" fmla="*/ 6083622 w 9720072"/>
              <a:gd name="connsiteY12" fmla="*/ 0 h 1499616"/>
              <a:gd name="connsiteX13" fmla="*/ 6558190 w 9720072"/>
              <a:gd name="connsiteY13" fmla="*/ 0 h 1499616"/>
              <a:gd name="connsiteX14" fmla="*/ 7129959 w 9720072"/>
              <a:gd name="connsiteY14" fmla="*/ 0 h 1499616"/>
              <a:gd name="connsiteX15" fmla="*/ 7507326 w 9720072"/>
              <a:gd name="connsiteY15" fmla="*/ 0 h 1499616"/>
              <a:gd name="connsiteX16" fmla="*/ 8273497 w 9720072"/>
              <a:gd name="connsiteY16" fmla="*/ 0 h 1499616"/>
              <a:gd name="connsiteX17" fmla="*/ 8942466 w 9720072"/>
              <a:gd name="connsiteY17" fmla="*/ 0 h 1499616"/>
              <a:gd name="connsiteX18" fmla="*/ 9720072 w 9720072"/>
              <a:gd name="connsiteY18" fmla="*/ 0 h 1499616"/>
              <a:gd name="connsiteX19" fmla="*/ 9720072 w 9720072"/>
              <a:gd name="connsiteY19" fmla="*/ 469880 h 1499616"/>
              <a:gd name="connsiteX20" fmla="*/ 9720072 w 9720072"/>
              <a:gd name="connsiteY20" fmla="*/ 984748 h 1499616"/>
              <a:gd name="connsiteX21" fmla="*/ 9720072 w 9720072"/>
              <a:gd name="connsiteY21" fmla="*/ 1499616 h 1499616"/>
              <a:gd name="connsiteX22" fmla="*/ 9148303 w 9720072"/>
              <a:gd name="connsiteY22" fmla="*/ 1499616 h 1499616"/>
              <a:gd name="connsiteX23" fmla="*/ 8576534 w 9720072"/>
              <a:gd name="connsiteY23" fmla="*/ 1499616 h 1499616"/>
              <a:gd name="connsiteX24" fmla="*/ 7810364 w 9720072"/>
              <a:gd name="connsiteY24" fmla="*/ 1499616 h 1499616"/>
              <a:gd name="connsiteX25" fmla="*/ 7238595 w 9720072"/>
              <a:gd name="connsiteY25" fmla="*/ 1499616 h 1499616"/>
              <a:gd name="connsiteX26" fmla="*/ 6666826 w 9720072"/>
              <a:gd name="connsiteY26" fmla="*/ 1499616 h 1499616"/>
              <a:gd name="connsiteX27" fmla="*/ 6095057 w 9720072"/>
              <a:gd name="connsiteY27" fmla="*/ 1499616 h 1499616"/>
              <a:gd name="connsiteX28" fmla="*/ 5328887 w 9720072"/>
              <a:gd name="connsiteY28" fmla="*/ 1499616 h 1499616"/>
              <a:gd name="connsiteX29" fmla="*/ 5048720 w 9720072"/>
              <a:gd name="connsiteY29" fmla="*/ 1499616 h 1499616"/>
              <a:gd name="connsiteX30" fmla="*/ 4671352 w 9720072"/>
              <a:gd name="connsiteY30" fmla="*/ 1499616 h 1499616"/>
              <a:gd name="connsiteX31" fmla="*/ 4293985 w 9720072"/>
              <a:gd name="connsiteY31" fmla="*/ 1499616 h 1499616"/>
              <a:gd name="connsiteX32" fmla="*/ 3722216 w 9720072"/>
              <a:gd name="connsiteY32" fmla="*/ 1499616 h 1499616"/>
              <a:gd name="connsiteX33" fmla="*/ 3247648 w 9720072"/>
              <a:gd name="connsiteY33" fmla="*/ 1499616 h 1499616"/>
              <a:gd name="connsiteX34" fmla="*/ 2773079 w 9720072"/>
              <a:gd name="connsiteY34" fmla="*/ 1499616 h 1499616"/>
              <a:gd name="connsiteX35" fmla="*/ 2492913 w 9720072"/>
              <a:gd name="connsiteY35" fmla="*/ 1499616 h 1499616"/>
              <a:gd name="connsiteX36" fmla="*/ 2212746 w 9720072"/>
              <a:gd name="connsiteY36" fmla="*/ 1499616 h 1499616"/>
              <a:gd name="connsiteX37" fmla="*/ 1640977 w 9720072"/>
              <a:gd name="connsiteY37" fmla="*/ 1499616 h 1499616"/>
              <a:gd name="connsiteX38" fmla="*/ 1263609 w 9720072"/>
              <a:gd name="connsiteY38" fmla="*/ 1499616 h 1499616"/>
              <a:gd name="connsiteX39" fmla="*/ 497439 w 9720072"/>
              <a:gd name="connsiteY39" fmla="*/ 1499616 h 1499616"/>
              <a:gd name="connsiteX40" fmla="*/ 0 w 9720072"/>
              <a:gd name="connsiteY40" fmla="*/ 1499616 h 1499616"/>
              <a:gd name="connsiteX41" fmla="*/ 0 w 9720072"/>
              <a:gd name="connsiteY41" fmla="*/ 1029736 h 1499616"/>
              <a:gd name="connsiteX42" fmla="*/ 0 w 9720072"/>
              <a:gd name="connsiteY42" fmla="*/ 514868 h 1499616"/>
              <a:gd name="connsiteX43" fmla="*/ 0 w 9720072"/>
              <a:gd name="connsiteY43" fmla="*/ 0 h 149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720072" h="1499616" fill="none" extrusionOk="0">
                <a:moveTo>
                  <a:pt x="0" y="0"/>
                </a:moveTo>
                <a:cubicBezTo>
                  <a:pt x="170932" y="-36935"/>
                  <a:pt x="294982" y="24981"/>
                  <a:pt x="377368" y="0"/>
                </a:cubicBezTo>
                <a:cubicBezTo>
                  <a:pt x="459754" y="-24981"/>
                  <a:pt x="805074" y="13461"/>
                  <a:pt x="1046337" y="0"/>
                </a:cubicBezTo>
                <a:cubicBezTo>
                  <a:pt x="1287600" y="-13461"/>
                  <a:pt x="1296612" y="5236"/>
                  <a:pt x="1423705" y="0"/>
                </a:cubicBezTo>
                <a:cubicBezTo>
                  <a:pt x="1550798" y="-5236"/>
                  <a:pt x="1685996" y="34535"/>
                  <a:pt x="1801072" y="0"/>
                </a:cubicBezTo>
                <a:cubicBezTo>
                  <a:pt x="1916148" y="-34535"/>
                  <a:pt x="2087350" y="33796"/>
                  <a:pt x="2178440" y="0"/>
                </a:cubicBezTo>
                <a:cubicBezTo>
                  <a:pt x="2269530" y="-33796"/>
                  <a:pt x="2413967" y="32106"/>
                  <a:pt x="2555807" y="0"/>
                </a:cubicBezTo>
                <a:cubicBezTo>
                  <a:pt x="2697647" y="-32106"/>
                  <a:pt x="2706759" y="12224"/>
                  <a:pt x="2835974" y="0"/>
                </a:cubicBezTo>
                <a:cubicBezTo>
                  <a:pt x="2965189" y="-12224"/>
                  <a:pt x="3334598" y="58421"/>
                  <a:pt x="3504944" y="0"/>
                </a:cubicBezTo>
                <a:cubicBezTo>
                  <a:pt x="3675290" y="-58421"/>
                  <a:pt x="3903016" y="35603"/>
                  <a:pt x="4173913" y="0"/>
                </a:cubicBezTo>
                <a:cubicBezTo>
                  <a:pt x="4444810" y="-35603"/>
                  <a:pt x="4580952" y="28646"/>
                  <a:pt x="4940084" y="0"/>
                </a:cubicBezTo>
                <a:cubicBezTo>
                  <a:pt x="5299216" y="-28646"/>
                  <a:pt x="5351132" y="24534"/>
                  <a:pt x="5511853" y="0"/>
                </a:cubicBezTo>
                <a:cubicBezTo>
                  <a:pt x="5672574" y="-24534"/>
                  <a:pt x="5837009" y="59348"/>
                  <a:pt x="6083622" y="0"/>
                </a:cubicBezTo>
                <a:cubicBezTo>
                  <a:pt x="6330235" y="-59348"/>
                  <a:pt x="6325108" y="34850"/>
                  <a:pt x="6558190" y="0"/>
                </a:cubicBezTo>
                <a:cubicBezTo>
                  <a:pt x="6791272" y="-34850"/>
                  <a:pt x="6850141" y="59054"/>
                  <a:pt x="7129959" y="0"/>
                </a:cubicBezTo>
                <a:cubicBezTo>
                  <a:pt x="7409777" y="-59054"/>
                  <a:pt x="7372517" y="13837"/>
                  <a:pt x="7507326" y="0"/>
                </a:cubicBezTo>
                <a:cubicBezTo>
                  <a:pt x="7642135" y="-13837"/>
                  <a:pt x="8043168" y="86087"/>
                  <a:pt x="8273497" y="0"/>
                </a:cubicBezTo>
                <a:cubicBezTo>
                  <a:pt x="8503826" y="-86087"/>
                  <a:pt x="8784353" y="31868"/>
                  <a:pt x="8942466" y="0"/>
                </a:cubicBezTo>
                <a:cubicBezTo>
                  <a:pt x="9100579" y="-31868"/>
                  <a:pt x="9491844" y="17977"/>
                  <a:pt x="9720072" y="0"/>
                </a:cubicBezTo>
                <a:cubicBezTo>
                  <a:pt x="9731635" y="149737"/>
                  <a:pt x="9669399" y="252216"/>
                  <a:pt x="9720072" y="469880"/>
                </a:cubicBezTo>
                <a:cubicBezTo>
                  <a:pt x="9770745" y="687544"/>
                  <a:pt x="9669717" y="809052"/>
                  <a:pt x="9720072" y="984748"/>
                </a:cubicBezTo>
                <a:cubicBezTo>
                  <a:pt x="9770427" y="1160444"/>
                  <a:pt x="9692708" y="1276798"/>
                  <a:pt x="9720072" y="1499616"/>
                </a:cubicBezTo>
                <a:cubicBezTo>
                  <a:pt x="9467365" y="1547736"/>
                  <a:pt x="9288679" y="1481050"/>
                  <a:pt x="9148303" y="1499616"/>
                </a:cubicBezTo>
                <a:cubicBezTo>
                  <a:pt x="9007927" y="1518182"/>
                  <a:pt x="8791114" y="1471926"/>
                  <a:pt x="8576534" y="1499616"/>
                </a:cubicBezTo>
                <a:cubicBezTo>
                  <a:pt x="8361954" y="1527306"/>
                  <a:pt x="8030033" y="1409330"/>
                  <a:pt x="7810364" y="1499616"/>
                </a:cubicBezTo>
                <a:cubicBezTo>
                  <a:pt x="7590695" y="1589902"/>
                  <a:pt x="7503227" y="1465411"/>
                  <a:pt x="7238595" y="1499616"/>
                </a:cubicBezTo>
                <a:cubicBezTo>
                  <a:pt x="6973963" y="1533821"/>
                  <a:pt x="6919343" y="1498369"/>
                  <a:pt x="6666826" y="1499616"/>
                </a:cubicBezTo>
                <a:cubicBezTo>
                  <a:pt x="6414309" y="1500863"/>
                  <a:pt x="6291105" y="1452286"/>
                  <a:pt x="6095057" y="1499616"/>
                </a:cubicBezTo>
                <a:cubicBezTo>
                  <a:pt x="5899009" y="1546946"/>
                  <a:pt x="5543419" y="1436455"/>
                  <a:pt x="5328887" y="1499616"/>
                </a:cubicBezTo>
                <a:cubicBezTo>
                  <a:pt x="5114355" y="1562777"/>
                  <a:pt x="5156234" y="1490745"/>
                  <a:pt x="5048720" y="1499616"/>
                </a:cubicBezTo>
                <a:cubicBezTo>
                  <a:pt x="4941206" y="1508487"/>
                  <a:pt x="4835109" y="1470095"/>
                  <a:pt x="4671352" y="1499616"/>
                </a:cubicBezTo>
                <a:cubicBezTo>
                  <a:pt x="4507595" y="1529137"/>
                  <a:pt x="4451502" y="1493271"/>
                  <a:pt x="4293985" y="1499616"/>
                </a:cubicBezTo>
                <a:cubicBezTo>
                  <a:pt x="4136468" y="1505961"/>
                  <a:pt x="3852493" y="1456815"/>
                  <a:pt x="3722216" y="1499616"/>
                </a:cubicBezTo>
                <a:cubicBezTo>
                  <a:pt x="3591939" y="1542417"/>
                  <a:pt x="3451303" y="1493878"/>
                  <a:pt x="3247648" y="1499616"/>
                </a:cubicBezTo>
                <a:cubicBezTo>
                  <a:pt x="3043993" y="1505354"/>
                  <a:pt x="2889571" y="1461727"/>
                  <a:pt x="2773079" y="1499616"/>
                </a:cubicBezTo>
                <a:cubicBezTo>
                  <a:pt x="2656587" y="1537505"/>
                  <a:pt x="2562123" y="1499463"/>
                  <a:pt x="2492913" y="1499616"/>
                </a:cubicBezTo>
                <a:cubicBezTo>
                  <a:pt x="2423703" y="1499769"/>
                  <a:pt x="2283694" y="1499513"/>
                  <a:pt x="2212746" y="1499616"/>
                </a:cubicBezTo>
                <a:cubicBezTo>
                  <a:pt x="2141798" y="1499719"/>
                  <a:pt x="1901831" y="1434939"/>
                  <a:pt x="1640977" y="1499616"/>
                </a:cubicBezTo>
                <a:cubicBezTo>
                  <a:pt x="1380123" y="1564293"/>
                  <a:pt x="1339585" y="1476017"/>
                  <a:pt x="1263609" y="1499616"/>
                </a:cubicBezTo>
                <a:cubicBezTo>
                  <a:pt x="1187633" y="1523215"/>
                  <a:pt x="799791" y="1467453"/>
                  <a:pt x="497439" y="1499616"/>
                </a:cubicBezTo>
                <a:cubicBezTo>
                  <a:pt x="195087" y="1531779"/>
                  <a:pt x="139315" y="1474020"/>
                  <a:pt x="0" y="1499616"/>
                </a:cubicBezTo>
                <a:cubicBezTo>
                  <a:pt x="-22745" y="1385847"/>
                  <a:pt x="21649" y="1237473"/>
                  <a:pt x="0" y="1029736"/>
                </a:cubicBezTo>
                <a:cubicBezTo>
                  <a:pt x="-21649" y="821999"/>
                  <a:pt x="35986" y="697708"/>
                  <a:pt x="0" y="514868"/>
                </a:cubicBezTo>
                <a:cubicBezTo>
                  <a:pt x="-35986" y="332028"/>
                  <a:pt x="37957" y="161284"/>
                  <a:pt x="0" y="0"/>
                </a:cubicBezTo>
                <a:close/>
              </a:path>
              <a:path w="9720072" h="1499616" stroke="0" extrusionOk="0">
                <a:moveTo>
                  <a:pt x="0" y="0"/>
                </a:moveTo>
                <a:cubicBezTo>
                  <a:pt x="250785" y="-55317"/>
                  <a:pt x="433676" y="5938"/>
                  <a:pt x="766170" y="0"/>
                </a:cubicBezTo>
                <a:cubicBezTo>
                  <a:pt x="1098664" y="-5938"/>
                  <a:pt x="1239263" y="55400"/>
                  <a:pt x="1532341" y="0"/>
                </a:cubicBezTo>
                <a:cubicBezTo>
                  <a:pt x="1825419" y="-55400"/>
                  <a:pt x="1831215" y="5266"/>
                  <a:pt x="2104110" y="0"/>
                </a:cubicBezTo>
                <a:cubicBezTo>
                  <a:pt x="2377005" y="-5266"/>
                  <a:pt x="2468434" y="31713"/>
                  <a:pt x="2675879" y="0"/>
                </a:cubicBezTo>
                <a:cubicBezTo>
                  <a:pt x="2883324" y="-31713"/>
                  <a:pt x="2895877" y="134"/>
                  <a:pt x="2956045" y="0"/>
                </a:cubicBezTo>
                <a:cubicBezTo>
                  <a:pt x="3016213" y="-134"/>
                  <a:pt x="3267657" y="29504"/>
                  <a:pt x="3527814" y="0"/>
                </a:cubicBezTo>
                <a:cubicBezTo>
                  <a:pt x="3787971" y="-29504"/>
                  <a:pt x="3806261" y="43025"/>
                  <a:pt x="3905182" y="0"/>
                </a:cubicBezTo>
                <a:cubicBezTo>
                  <a:pt x="4004103" y="-43025"/>
                  <a:pt x="4247534" y="41020"/>
                  <a:pt x="4379750" y="0"/>
                </a:cubicBezTo>
                <a:cubicBezTo>
                  <a:pt x="4511966" y="-41020"/>
                  <a:pt x="4685436" y="7813"/>
                  <a:pt x="4854318" y="0"/>
                </a:cubicBezTo>
                <a:cubicBezTo>
                  <a:pt x="5023200" y="-7813"/>
                  <a:pt x="5196440" y="31593"/>
                  <a:pt x="5328887" y="0"/>
                </a:cubicBezTo>
                <a:cubicBezTo>
                  <a:pt x="5461334" y="-31593"/>
                  <a:pt x="5760928" y="32642"/>
                  <a:pt x="5900655" y="0"/>
                </a:cubicBezTo>
                <a:cubicBezTo>
                  <a:pt x="6040382" y="-32642"/>
                  <a:pt x="6100668" y="15104"/>
                  <a:pt x="6278023" y="0"/>
                </a:cubicBezTo>
                <a:cubicBezTo>
                  <a:pt x="6455378" y="-15104"/>
                  <a:pt x="6621123" y="22208"/>
                  <a:pt x="6946993" y="0"/>
                </a:cubicBezTo>
                <a:cubicBezTo>
                  <a:pt x="7272863" y="-22208"/>
                  <a:pt x="7535417" y="78927"/>
                  <a:pt x="7713163" y="0"/>
                </a:cubicBezTo>
                <a:cubicBezTo>
                  <a:pt x="7890909" y="-78927"/>
                  <a:pt x="8074038" y="66144"/>
                  <a:pt x="8284932" y="0"/>
                </a:cubicBezTo>
                <a:cubicBezTo>
                  <a:pt x="8495826" y="-66144"/>
                  <a:pt x="8595112" y="13150"/>
                  <a:pt x="8759500" y="0"/>
                </a:cubicBezTo>
                <a:cubicBezTo>
                  <a:pt x="8923888" y="-13150"/>
                  <a:pt x="9468784" y="36757"/>
                  <a:pt x="9720072" y="0"/>
                </a:cubicBezTo>
                <a:cubicBezTo>
                  <a:pt x="9742397" y="210981"/>
                  <a:pt x="9662669" y="389475"/>
                  <a:pt x="9720072" y="529864"/>
                </a:cubicBezTo>
                <a:cubicBezTo>
                  <a:pt x="9777475" y="670253"/>
                  <a:pt x="9693138" y="859684"/>
                  <a:pt x="9720072" y="1029736"/>
                </a:cubicBezTo>
                <a:cubicBezTo>
                  <a:pt x="9747006" y="1199788"/>
                  <a:pt x="9672143" y="1319479"/>
                  <a:pt x="9720072" y="1499616"/>
                </a:cubicBezTo>
                <a:cubicBezTo>
                  <a:pt x="9577381" y="1566099"/>
                  <a:pt x="9403212" y="1468075"/>
                  <a:pt x="9148303" y="1499616"/>
                </a:cubicBezTo>
                <a:cubicBezTo>
                  <a:pt x="8893394" y="1531157"/>
                  <a:pt x="9006095" y="1492408"/>
                  <a:pt x="8868136" y="1499616"/>
                </a:cubicBezTo>
                <a:cubicBezTo>
                  <a:pt x="8730177" y="1506824"/>
                  <a:pt x="8495963" y="1491841"/>
                  <a:pt x="8393568" y="1499616"/>
                </a:cubicBezTo>
                <a:cubicBezTo>
                  <a:pt x="8291173" y="1507391"/>
                  <a:pt x="8056782" y="1491487"/>
                  <a:pt x="7821799" y="1499616"/>
                </a:cubicBezTo>
                <a:cubicBezTo>
                  <a:pt x="7586816" y="1507745"/>
                  <a:pt x="7317357" y="1484338"/>
                  <a:pt x="7152829" y="1499616"/>
                </a:cubicBezTo>
                <a:cubicBezTo>
                  <a:pt x="6988301" y="1514894"/>
                  <a:pt x="6886249" y="1460370"/>
                  <a:pt x="6775462" y="1499616"/>
                </a:cubicBezTo>
                <a:cubicBezTo>
                  <a:pt x="6664675" y="1538862"/>
                  <a:pt x="6314253" y="1447531"/>
                  <a:pt x="6106492" y="1499616"/>
                </a:cubicBezTo>
                <a:cubicBezTo>
                  <a:pt x="5898731" y="1551701"/>
                  <a:pt x="5909741" y="1485390"/>
                  <a:pt x="5729125" y="1499616"/>
                </a:cubicBezTo>
                <a:cubicBezTo>
                  <a:pt x="5548509" y="1513842"/>
                  <a:pt x="5200031" y="1429742"/>
                  <a:pt x="4962954" y="1499616"/>
                </a:cubicBezTo>
                <a:cubicBezTo>
                  <a:pt x="4725877" y="1569490"/>
                  <a:pt x="4810885" y="1474744"/>
                  <a:pt x="4682788" y="1499616"/>
                </a:cubicBezTo>
                <a:cubicBezTo>
                  <a:pt x="4554691" y="1524488"/>
                  <a:pt x="4454051" y="1465494"/>
                  <a:pt x="4305420" y="1499616"/>
                </a:cubicBezTo>
                <a:cubicBezTo>
                  <a:pt x="4156789" y="1533738"/>
                  <a:pt x="3901421" y="1451734"/>
                  <a:pt x="3733651" y="1499616"/>
                </a:cubicBezTo>
                <a:cubicBezTo>
                  <a:pt x="3565881" y="1547498"/>
                  <a:pt x="3286870" y="1431696"/>
                  <a:pt x="2967481" y="1499616"/>
                </a:cubicBezTo>
                <a:cubicBezTo>
                  <a:pt x="2648092" y="1567536"/>
                  <a:pt x="2760302" y="1497848"/>
                  <a:pt x="2687314" y="1499616"/>
                </a:cubicBezTo>
                <a:cubicBezTo>
                  <a:pt x="2614326" y="1501384"/>
                  <a:pt x="2160198" y="1431760"/>
                  <a:pt x="2018344" y="1499616"/>
                </a:cubicBezTo>
                <a:cubicBezTo>
                  <a:pt x="1876490" y="1567472"/>
                  <a:pt x="1731620" y="1486369"/>
                  <a:pt x="1640977" y="1499616"/>
                </a:cubicBezTo>
                <a:cubicBezTo>
                  <a:pt x="1550334" y="1512863"/>
                  <a:pt x="1091224" y="1478099"/>
                  <a:pt x="874806" y="1499616"/>
                </a:cubicBezTo>
                <a:cubicBezTo>
                  <a:pt x="658388" y="1521133"/>
                  <a:pt x="693746" y="1472197"/>
                  <a:pt x="594640" y="1499616"/>
                </a:cubicBezTo>
                <a:cubicBezTo>
                  <a:pt x="495534" y="1527035"/>
                  <a:pt x="248040" y="1478479"/>
                  <a:pt x="0" y="1499616"/>
                </a:cubicBezTo>
                <a:cubicBezTo>
                  <a:pt x="-3310" y="1333752"/>
                  <a:pt x="16783" y="1216618"/>
                  <a:pt x="0" y="984748"/>
                </a:cubicBezTo>
                <a:cubicBezTo>
                  <a:pt x="-16783" y="752878"/>
                  <a:pt x="54185" y="651921"/>
                  <a:pt x="0" y="529864"/>
                </a:cubicBezTo>
                <a:cubicBezTo>
                  <a:pt x="-54185" y="407807"/>
                  <a:pt x="60971" y="14875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81553715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/>
              <a:t>Exp. </a:t>
            </a:r>
            <a:r>
              <a:rPr lang="en-US" dirty="0" err="1"/>
              <a:t>nO.</a:t>
            </a:r>
            <a:r>
              <a:rPr lang="en-US" dirty="0"/>
              <a:t> 2 Schmitt trigger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2752-F264-4C50-BC97-3E3583C2D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53339"/>
          </a:xfrm>
          <a:ln w="38100">
            <a:solidFill>
              <a:srgbClr val="7030A0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output of the Schmitt trigger remains low until the input signal crosses VUT.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the input signal cross this limit VUT, the output signal of the Schmitt trigger remains high until the input signal is below the level of VLT.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B877A-E395-4697-B489-CD9794B2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636" y="3657583"/>
            <a:ext cx="4791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7DB3-180D-4D2F-B97F-30A2391E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87650"/>
            <a:ext cx="10492010" cy="64234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EXERCISES: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9A20-3A81-45A6-B59E-A24CEEF19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862" y="980661"/>
            <a:ext cx="5103145" cy="53286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1. Design and Implement Half and Full Wave Rectifiers using simulation. </a:t>
            </a:r>
          </a:p>
          <a:p>
            <a:r>
              <a:rPr lang="en-IN" dirty="0"/>
              <a:t>2. Design and implement Schmitt trigger using Op-Amp (simulation)</a:t>
            </a:r>
          </a:p>
          <a:p>
            <a:r>
              <a:rPr lang="en-IN" dirty="0"/>
              <a:t>3. Design and implement using simulator a rectangular waveform generator (Op-Amp relaxation oscillator)</a:t>
            </a:r>
          </a:p>
          <a:p>
            <a:r>
              <a:rPr lang="en-IN" dirty="0"/>
              <a:t>4. Design and implement transistor as a switch</a:t>
            </a:r>
          </a:p>
          <a:p>
            <a:r>
              <a:rPr lang="en-IN" dirty="0"/>
              <a:t>5. Design CMOS Inverter, measure propagation delay for rising &amp; falling edge</a:t>
            </a:r>
          </a:p>
          <a:p>
            <a:r>
              <a:rPr lang="en-IN" dirty="0"/>
              <a:t>6. HDL Program to realize delay and stimulus in simple circuit</a:t>
            </a:r>
          </a:p>
          <a:p>
            <a:r>
              <a:rPr lang="en-IN" dirty="0"/>
              <a:t>7. Design and implement  code converters using logic gates simulation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C8A13-3254-448D-9479-590762405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19" y="980661"/>
            <a:ext cx="5526819" cy="53286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8. Design and implement using simulation the combinational circuits</a:t>
            </a:r>
          </a:p>
          <a:p>
            <a:r>
              <a:rPr lang="en-IN" dirty="0"/>
              <a:t>9. HDL program for combinational circuits</a:t>
            </a:r>
          </a:p>
          <a:p>
            <a:r>
              <a:rPr lang="en-IN" dirty="0"/>
              <a:t>10. HDL implementation of Flip-Flop</a:t>
            </a:r>
          </a:p>
          <a:p>
            <a:r>
              <a:rPr lang="en-IN" dirty="0"/>
              <a:t>11. Design and implement using simulation; Synchronous sequential circuits</a:t>
            </a:r>
          </a:p>
          <a:p>
            <a:r>
              <a:rPr lang="en-IN" dirty="0"/>
              <a:t>12. HDL program for Sequential circuits</a:t>
            </a:r>
          </a:p>
          <a:p>
            <a:r>
              <a:rPr lang="en-IN" dirty="0"/>
              <a:t>13. Implement SISO, SIPO, PISO and PIPO shift registers using Flip- flops</a:t>
            </a:r>
          </a:p>
          <a:p>
            <a:r>
              <a:rPr lang="en-IN" dirty="0"/>
              <a:t>14. HDL for Registers and Counters</a:t>
            </a:r>
          </a:p>
          <a:p>
            <a:r>
              <a:rPr lang="en-IN" dirty="0"/>
              <a:t>15. Design and Implement an A/D Converter.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6F02DC-534A-4B30-9CD9-2BB3E382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RESISTOR: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89DEB-BC75-49AF-AA0A-4EDEAC6B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 resistor is a passive two-terminal electrical component that implements electrical resistance as a circuit element.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In electronic circuits, resistors are used to reduce current flow, adjust signal levels, to divide voltages, bias active elements, and terminate transmission lines, among other uses.</a:t>
            </a:r>
            <a:endParaRPr lang="en-IN" dirty="0"/>
          </a:p>
        </p:txBody>
      </p:sp>
      <p:pic>
        <p:nvPicPr>
          <p:cNvPr id="1026" name="Picture 2" descr="Resistor - Wikipedia">
            <a:extLst>
              <a:ext uri="{FF2B5EF4-FFF2-40B4-BE49-F238E27FC236}">
                <a16:creationId xmlns:a16="http://schemas.microsoft.com/office/drawing/2014/main" id="{BEEA40CE-0337-4119-A43F-D8E8BAE2D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06240"/>
            <a:ext cx="4897438" cy="265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5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419F-220F-4245-A39E-4F32AFBB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43DA-CDB8-4E35-B98A-51D7090C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 capacitor is a device that stores electrical energy in an electric field. It is a passive electronic component with two terminals.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effect of a capacitor is known as capacitance.</a:t>
            </a:r>
            <a:endParaRPr lang="en-IN" dirty="0"/>
          </a:p>
        </p:txBody>
      </p:sp>
      <p:pic>
        <p:nvPicPr>
          <p:cNvPr id="2050" name="Picture 2" descr="Capacitor - Wikipedia">
            <a:extLst>
              <a:ext uri="{FF2B5EF4-FFF2-40B4-BE49-F238E27FC236}">
                <a16:creationId xmlns:a16="http://schemas.microsoft.com/office/drawing/2014/main" id="{1B1E8814-33FD-4251-B46E-1E7C7DC95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6" y="3429000"/>
            <a:ext cx="5289274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756C-6584-40A2-A418-4FFC54C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A16B-E32D-4E24-A2FF-DAB4AD3B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An inductor, also called a coil, choke, or reactor, is a passive two-terminal electrical component that stores energy in a magnetic field when electric current flows through it.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An inductor typically consists of an insulated wire wound into a coil.</a:t>
            </a:r>
            <a:endParaRPr lang="en-IN" dirty="0"/>
          </a:p>
        </p:txBody>
      </p:sp>
      <p:pic>
        <p:nvPicPr>
          <p:cNvPr id="3074" name="Picture 2" descr="Inductor - Wikipedia">
            <a:extLst>
              <a:ext uri="{FF2B5EF4-FFF2-40B4-BE49-F238E27FC236}">
                <a16:creationId xmlns:a16="http://schemas.microsoft.com/office/drawing/2014/main" id="{872F1F5D-E3B7-441D-A593-E8DE217E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91" y="3756074"/>
            <a:ext cx="4023409" cy="310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D398-D36E-47F5-B0A2-4ACE5FBE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43371"/>
            <a:ext cx="9720072" cy="610538"/>
          </a:xfrm>
        </p:spPr>
        <p:txBody>
          <a:bodyPr>
            <a:normAutofit fontScale="90000"/>
          </a:bodyPr>
          <a:lstStyle/>
          <a:p>
            <a:r>
              <a:rPr lang="en-US" dirty="0"/>
              <a:t>Resistor color coding scheme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49B5-89DD-48BD-AAD8-6F124377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Resistor Color Code for Engineers | Electronics Basics Guide">
            <a:extLst>
              <a:ext uri="{FF2B5EF4-FFF2-40B4-BE49-F238E27FC236}">
                <a16:creationId xmlns:a16="http://schemas.microsoft.com/office/drawing/2014/main" id="{8CA659CC-2B08-4711-9FEF-59F156A7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853909"/>
            <a:ext cx="10229850" cy="600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3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C403-084E-4AE7-BFD9-2361BDD2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32522"/>
            <a:ext cx="9720072" cy="1046921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000" dirty="0"/>
              <a:t>Exp. 1: </a:t>
            </a:r>
            <a:r>
              <a:rPr lang="en-IN" sz="4000" dirty="0"/>
              <a:t>Design and Implement Half and Full Wave Rectifiers using simulation.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9538-1954-4E4F-BE31-8007B9D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17320"/>
            <a:ext cx="9720073" cy="486421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b="1" dirty="0"/>
              <a:t>Rectifier: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rectifier is a device that converts alternating current (AC) to direct current (DC), a process known as rectification. Rectifiers are essentially of two types –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half wave rectifier and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full wave rectifier.</a:t>
            </a:r>
            <a:endParaRPr lang="en-US" dirty="0"/>
          </a:p>
          <a:p>
            <a:pPr algn="just"/>
            <a:r>
              <a:rPr lang="en-US" b="1" dirty="0"/>
              <a:t>Half Wave Rectifier: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On the positive cycle the diode is forward biased and on the negative cycle the diode is reverse biased. By using a diode we have converted an AC source into a pulsating DC source.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summary we have ‘rectified’ the AC signal.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9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C403-084E-4AE7-BFD9-2361BDD2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310"/>
            <a:ext cx="9720072" cy="1190575"/>
          </a:xfrm>
        </p:spPr>
        <p:txBody>
          <a:bodyPr>
            <a:normAutofit fontScale="90000"/>
          </a:bodyPr>
          <a:lstStyle/>
          <a:p>
            <a:r>
              <a:rPr lang="en-US" dirty="0"/>
              <a:t>Exp. 1: </a:t>
            </a:r>
            <a:r>
              <a:rPr lang="en-IN" dirty="0"/>
              <a:t>Design and Implement Half and Full Wave Rectifiers using simulation.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9538-1954-4E4F-BE31-8007B9D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48885"/>
            <a:ext cx="9720073" cy="50604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b="1" dirty="0"/>
              <a:t>Full Wave Rectifier: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full-wave rectifier is exactly the same as the half-wave, but allows unidirectional current through the load during the entire sinusoidal cycle (as opposed to only half the cycle in the half-wave).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full-wave rectifier converts the whole of the input waveform to one of constant polarity (positive or negative) at its output.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D94580-F6EB-4B4F-A0E6-967AE158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95" y="3848100"/>
            <a:ext cx="5114925" cy="300990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2A0CA4E-7F9C-4423-9864-901A8B10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" y="3848100"/>
            <a:ext cx="5067300" cy="2971800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0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C403-084E-4AE7-BFD9-2361BDD2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293668"/>
            <a:ext cx="9720072" cy="85927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/>
              <a:t>Exp. 1: </a:t>
            </a:r>
            <a:r>
              <a:rPr lang="en-IN" sz="3600" dirty="0"/>
              <a:t>Design and Implement Half and Full Wave Rectifiers using simulation.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9538-1954-4E4F-BE31-8007B9DD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1965"/>
            <a:ext cx="9720073" cy="499739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/>
              <a:t>Root Mean Square Value of the Voltage: (</a:t>
            </a:r>
            <a:r>
              <a:rPr lang="en-US" dirty="0" err="1"/>
              <a:t>V</a:t>
            </a:r>
            <a:r>
              <a:rPr lang="en-US" baseline="-25000" dirty="0" err="1"/>
              <a:t>rms</a:t>
            </a:r>
            <a:r>
              <a:rPr lang="en-US" dirty="0"/>
              <a:t>)</a:t>
            </a:r>
            <a:r>
              <a:rPr lang="en-US" baseline="30000" dirty="0"/>
              <a:t> </a:t>
            </a:r>
          </a:p>
          <a:p>
            <a:pPr algn="just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This is actually the square root of the mean of square of instantaneous values of voltage.</a:t>
            </a:r>
          </a:p>
          <a:p>
            <a:pPr algn="just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Consider the alternating voltage in time domain. With every moment passing the alternating voltage will have some value. </a:t>
            </a:r>
          </a:p>
          <a:p>
            <a:pPr algn="just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Take a square of each of such values and calculate the mean once you have the values for the entire alternating cycle. </a:t>
            </a:r>
          </a:p>
          <a:p>
            <a:pPr algn="just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Now, the square root of this mean is called the rms value of the voltage.</a:t>
            </a:r>
          </a:p>
        </p:txBody>
      </p:sp>
    </p:spTree>
    <p:extLst>
      <p:ext uri="{BB962C8B-B14F-4D97-AF65-F5344CB8AC3E}">
        <p14:creationId xmlns:p14="http://schemas.microsoft.com/office/powerpoint/2010/main" val="4210724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292</TotalTime>
  <Words>906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Lucida Grande</vt:lpstr>
      <vt:lpstr>Times New Roman</vt:lpstr>
      <vt:lpstr>Tw Cen MT</vt:lpstr>
      <vt:lpstr>Tw Cen MT Condensed</vt:lpstr>
      <vt:lpstr>Wingdings 3</vt:lpstr>
      <vt:lpstr>Integral</vt:lpstr>
      <vt:lpstr>ANALOG AND DIGITAL ELECTRONICS</vt:lpstr>
      <vt:lpstr>EXERCISES:</vt:lpstr>
      <vt:lpstr>INTRODUCTION - RESISTOR:</vt:lpstr>
      <vt:lpstr>CAPACITOR</vt:lpstr>
      <vt:lpstr>INDUCTOR</vt:lpstr>
      <vt:lpstr>Resistor color coding scheme</vt:lpstr>
      <vt:lpstr>Exp. 1: Design and Implement Half and Full Wave Rectifiers using simulation. </vt:lpstr>
      <vt:lpstr>Exp. 1: Design and Implement Half and Full Wave Rectifiers using simulation. </vt:lpstr>
      <vt:lpstr>Exp. 1: Design and Implement Half and Full Wave Rectifiers using simulation. </vt:lpstr>
      <vt:lpstr>Exp. 1: Design and Implement Half and Full Wave Rectifiers using simulation. </vt:lpstr>
      <vt:lpstr>Exp. 2: Design and implement a Schmitt trigger using Op-Amp using a simulation package and demonstrate its working.</vt:lpstr>
      <vt:lpstr>Exp. nO. 2 Schmitt trigger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AND DIGITAL ELECTRONICS</dc:title>
  <dc:creator>ARCHANA T</dc:creator>
  <cp:lastModifiedBy>ARCHANA T</cp:lastModifiedBy>
  <cp:revision>5</cp:revision>
  <dcterms:created xsi:type="dcterms:W3CDTF">2021-09-13T05:40:07Z</dcterms:created>
  <dcterms:modified xsi:type="dcterms:W3CDTF">2021-10-06T08:26:59Z</dcterms:modified>
</cp:coreProperties>
</file>