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99" r:id="rId3"/>
    <p:sldId id="422" r:id="rId4"/>
    <p:sldId id="423" r:id="rId5"/>
    <p:sldId id="402" r:id="rId6"/>
    <p:sldId id="409" r:id="rId7"/>
    <p:sldId id="410" r:id="rId8"/>
    <p:sldId id="406" r:id="rId9"/>
    <p:sldId id="408" r:id="rId10"/>
    <p:sldId id="407" r:id="rId11"/>
    <p:sldId id="415" r:id="rId12"/>
    <p:sldId id="417" r:id="rId13"/>
    <p:sldId id="418" r:id="rId14"/>
    <p:sldId id="414" r:id="rId15"/>
    <p:sldId id="421" r:id="rId16"/>
    <p:sldId id="4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2BACD-6DBB-49E3-9D67-A9098336AEF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B4B5-A28E-4E93-9C20-CD0E00CC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6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4EB-98E2-4FAE-8FAC-B3934D3D6BC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0D8-C181-4700-9DCB-84100A0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0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4EB-98E2-4FAE-8FAC-B3934D3D6BC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0D8-C181-4700-9DCB-84100A0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4EB-98E2-4FAE-8FAC-B3934D3D6BC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0D8-C181-4700-9DCB-84100A0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4EB-98E2-4FAE-8FAC-B3934D3D6BC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0D8-C181-4700-9DCB-84100A0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4EB-98E2-4FAE-8FAC-B3934D3D6BC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0D8-C181-4700-9DCB-84100A0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4EB-98E2-4FAE-8FAC-B3934D3D6BC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0D8-C181-4700-9DCB-84100A0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4EB-98E2-4FAE-8FAC-B3934D3D6BC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0D8-C181-4700-9DCB-84100A0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4EB-98E2-4FAE-8FAC-B3934D3D6BC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0D8-C181-4700-9DCB-84100A0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9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4EB-98E2-4FAE-8FAC-B3934D3D6BC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0D8-C181-4700-9DCB-84100A0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4EB-98E2-4FAE-8FAC-B3934D3D6BC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0D8-C181-4700-9DCB-84100A0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4EB-98E2-4FAE-8FAC-B3934D3D6BC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0D8-C181-4700-9DCB-84100A0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C4EB-98E2-4FAE-8FAC-B3934D3D6BC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A0D8-C181-4700-9DCB-84100A02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7900" y="320675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UNIT 1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10287000" cy="1524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to Analog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Electronics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Session-2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33243"/>
              </p:ext>
            </p:extLst>
          </p:nvPr>
        </p:nvGraphicFramePr>
        <p:xfrm>
          <a:off x="1600200" y="3886200"/>
          <a:ext cx="9067800" cy="1512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7800">
                  <a:extLst>
                    <a:ext uri="{9D8B030D-6E8A-4147-A177-3AD203B41FA5}">
                      <a16:colId xmlns:a16="http://schemas.microsoft.com/office/drawing/2014/main" xmlns="" val="196269229"/>
                    </a:ext>
                  </a:extLst>
                </a:gridCol>
              </a:tblGrid>
              <a:tr h="659211"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 of JFET (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 Source,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 Drain and Common Gate configurations)  and uses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63592946"/>
                  </a:ext>
                </a:extLst>
              </a:tr>
              <a:tr h="659211"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Differences between  BJT and  JFET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Garamond" panose="020204040303010108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81375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2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stack.imgur.com/IL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57527"/>
            <a:ext cx="6512482" cy="411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4724400" cy="490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Times" panose="02020603050405020304" pitchFamily="18" charset="0"/>
              </a:rPr>
              <a:t>At the pinch-off point</a:t>
            </a:r>
            <a:r>
              <a:rPr lang="en-US" altLang="en-US" sz="2400" dirty="0">
                <a:latin typeface="Times" panose="02020603050405020304" pitchFamily="18" charset="0"/>
              </a:rPr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" panose="02020603050405020304" pitchFamily="18" charset="0"/>
              </a:rPr>
              <a:t>V</a:t>
            </a:r>
            <a:r>
              <a:rPr lang="en-US" altLang="en-US" sz="2400" baseline="-25000" dirty="0">
                <a:latin typeface="Times" panose="02020603050405020304" pitchFamily="18" charset="0"/>
              </a:rPr>
              <a:t>GS</a:t>
            </a:r>
            <a:r>
              <a:rPr lang="en-US" altLang="en-US" sz="2400" dirty="0">
                <a:latin typeface="Times" panose="02020603050405020304" pitchFamily="18" charset="0"/>
              </a:rPr>
              <a:t> at pinch-off is denoted as </a:t>
            </a:r>
            <a:r>
              <a:rPr lang="en-US" altLang="en-US" sz="2400" dirty="0" err="1">
                <a:latin typeface="Times" panose="02020603050405020304" pitchFamily="18" charset="0"/>
              </a:rPr>
              <a:t>V</a:t>
            </a:r>
            <a:r>
              <a:rPr lang="en-US" altLang="en-US" sz="2400" baseline="-25000" dirty="0" err="1">
                <a:latin typeface="Times" panose="02020603050405020304" pitchFamily="18" charset="0"/>
              </a:rPr>
              <a:t>p</a:t>
            </a:r>
            <a:endParaRPr lang="en-US" altLang="en-US" sz="2400" dirty="0" smtClean="0">
              <a:latin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any </a:t>
            </a:r>
            <a:r>
              <a:rPr lang="en-US" altLang="en-US" sz="2400" dirty="0">
                <a:latin typeface="Times" panose="02020603050405020304" pitchFamily="18" charset="0"/>
              </a:rPr>
              <a:t>further increase in V</a:t>
            </a:r>
            <a:r>
              <a:rPr lang="en-US" altLang="en-US" sz="2400" baseline="-25000" dirty="0">
                <a:latin typeface="Times" panose="02020603050405020304" pitchFamily="18" charset="0"/>
              </a:rPr>
              <a:t>DS</a:t>
            </a:r>
            <a:r>
              <a:rPr lang="en-US" altLang="en-US" sz="2400" dirty="0">
                <a:latin typeface="Times" panose="02020603050405020304" pitchFamily="18" charset="0"/>
              </a:rPr>
              <a:t> does not produce any increase in </a:t>
            </a:r>
            <a:r>
              <a:rPr lang="en-US" altLang="en-US" sz="2400" dirty="0" smtClean="0">
                <a:latin typeface="Times" panose="02020603050405020304" pitchFamily="18" charset="0"/>
              </a:rPr>
              <a:t>I</a:t>
            </a:r>
            <a:r>
              <a:rPr lang="en-US" altLang="en-US" sz="2400" baseline="-25000" dirty="0" smtClean="0">
                <a:latin typeface="Times" panose="02020603050405020304" pitchFamily="18" charset="0"/>
              </a:rPr>
              <a:t>D</a:t>
            </a:r>
            <a:endParaRPr lang="en-US" altLang="en-US" sz="2400" dirty="0">
              <a:latin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" panose="02020603050405020304" pitchFamily="18" charset="0"/>
              </a:rPr>
              <a:t>I</a:t>
            </a:r>
            <a:r>
              <a:rPr lang="en-US" altLang="en-US" sz="2400" baseline="-25000" dirty="0">
                <a:latin typeface="Times" panose="02020603050405020304" pitchFamily="18" charset="0"/>
              </a:rPr>
              <a:t>D</a:t>
            </a:r>
            <a:r>
              <a:rPr lang="en-US" altLang="en-US" sz="2400" dirty="0">
                <a:latin typeface="Times" panose="02020603050405020304" pitchFamily="18" charset="0"/>
              </a:rPr>
              <a:t> is at saturation or maximum. It is referred to as I</a:t>
            </a:r>
            <a:r>
              <a:rPr lang="en-US" altLang="en-US" sz="2400" baseline="-25000" dirty="0">
                <a:latin typeface="Times" panose="02020603050405020304" pitchFamily="18" charset="0"/>
              </a:rPr>
              <a:t>DSS</a:t>
            </a:r>
            <a:r>
              <a:rPr lang="en-US" altLang="en-US" sz="2400" dirty="0">
                <a:latin typeface="Times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>
              <a:latin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>
              <a:latin typeface="Times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92083" y="6126165"/>
            <a:ext cx="3009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(Image source: www.rezzonics.blogspot.com)</a:t>
            </a:r>
            <a:endParaRPr lang="en-US" sz="1200" dirty="0"/>
          </a:p>
        </p:txBody>
      </p:sp>
      <p:sp>
        <p:nvSpPr>
          <p:cNvPr id="7" name="Down Arrow 6"/>
          <p:cNvSpPr/>
          <p:nvPr/>
        </p:nvSpPr>
        <p:spPr>
          <a:xfrm>
            <a:off x="7543800" y="3886200"/>
            <a:ext cx="152400" cy="609600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CS AMPLIFIER CHARACTERISTICS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85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400" b="1" dirty="0" smtClean="0">
                <a:latin typeface="Times" panose="02020603050405020304" pitchFamily="18" charset="0"/>
              </a:rPr>
              <a:t>Important terms in JFET drain characteristics </a:t>
            </a:r>
          </a:p>
          <a:p>
            <a:pPr marL="0" indent="0" algn="just">
              <a:buNone/>
            </a:pPr>
            <a:endParaRPr lang="en-US" altLang="en-US" sz="2400" b="1" dirty="0">
              <a:latin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" panose="02020603050405020304" pitchFamily="18" charset="0"/>
              </a:rPr>
              <a:t>Knee Point</a:t>
            </a:r>
            <a:r>
              <a:rPr lang="en-US" altLang="en-US" sz="2400" dirty="0">
                <a:latin typeface="Times" panose="02020603050405020304" pitchFamily="18" charset="0"/>
              </a:rPr>
              <a:t>: </a:t>
            </a:r>
            <a:r>
              <a:rPr lang="en-US" altLang="en-US" sz="2400" dirty="0" smtClean="0">
                <a:latin typeface="Times" panose="02020603050405020304" pitchFamily="18" charset="0"/>
              </a:rPr>
              <a:t>Where </a:t>
            </a:r>
            <a:r>
              <a:rPr lang="en-US" altLang="en-US" sz="2400" dirty="0">
                <a:latin typeface="Times" panose="02020603050405020304" pitchFamily="18" charset="0"/>
              </a:rPr>
              <a:t>the variation of drain current with drain-source voltage appears to be linear. But </a:t>
            </a:r>
            <a:r>
              <a:rPr lang="en-US" altLang="en-US" sz="2400" dirty="0" smtClean="0">
                <a:latin typeface="Times" panose="02020603050405020304" pitchFamily="18" charset="0"/>
              </a:rPr>
              <a:t>beyond this </a:t>
            </a:r>
            <a:r>
              <a:rPr lang="en-US" altLang="en-US" sz="2400" dirty="0">
                <a:latin typeface="Times" panose="02020603050405020304" pitchFamily="18" charset="0"/>
              </a:rPr>
              <a:t>point, the linearity changes into a curve.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" panose="02020603050405020304" pitchFamily="18" charset="0"/>
              </a:rPr>
              <a:t>Channel </a:t>
            </a:r>
            <a:r>
              <a:rPr lang="en-US" altLang="en-US" sz="2400" b="1" dirty="0" err="1">
                <a:latin typeface="Times" panose="02020603050405020304" pitchFamily="18" charset="0"/>
              </a:rPr>
              <a:t>Ohmic</a:t>
            </a:r>
            <a:r>
              <a:rPr lang="en-US" altLang="en-US" sz="2400" b="1" dirty="0">
                <a:latin typeface="Times" panose="02020603050405020304" pitchFamily="18" charset="0"/>
              </a:rPr>
              <a:t> Region</a:t>
            </a:r>
            <a:r>
              <a:rPr lang="en-US" altLang="en-US" sz="2400" dirty="0">
                <a:latin typeface="Times" panose="02020603050405020304" pitchFamily="18" charset="0"/>
              </a:rPr>
              <a:t>: The region to the left of the knee point in the characteristics </a:t>
            </a:r>
            <a:r>
              <a:rPr lang="en-US" altLang="en-US" sz="2400" dirty="0" smtClean="0">
                <a:latin typeface="Times" panose="02020603050405020304" pitchFamily="18" charset="0"/>
              </a:rPr>
              <a:t>curve.</a:t>
            </a:r>
            <a:endParaRPr lang="en-US" altLang="en-US" sz="2400" dirty="0">
              <a:latin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" panose="02020603050405020304" pitchFamily="18" charset="0"/>
              </a:rPr>
              <a:t>Pinch-off point</a:t>
            </a:r>
            <a:r>
              <a:rPr lang="en-US" altLang="en-US" sz="2400" dirty="0">
                <a:latin typeface="Times" panose="02020603050405020304" pitchFamily="18" charset="0"/>
              </a:rPr>
              <a:t>: The point in the curve </a:t>
            </a:r>
            <a:r>
              <a:rPr lang="en-US" altLang="en-US" sz="2400" dirty="0" smtClean="0">
                <a:latin typeface="Times" panose="02020603050405020304" pitchFamily="18" charset="0"/>
              </a:rPr>
              <a:t>beyond </a:t>
            </a:r>
            <a:r>
              <a:rPr lang="en-US" altLang="en-US" sz="2400" dirty="0">
                <a:latin typeface="Times" panose="02020603050405020304" pitchFamily="18" charset="0"/>
              </a:rPr>
              <a:t>which the drain current </a:t>
            </a:r>
            <a:r>
              <a:rPr lang="en-US" altLang="en-US" sz="2400" dirty="0" smtClean="0">
                <a:latin typeface="Times" panose="02020603050405020304" pitchFamily="18" charset="0"/>
              </a:rPr>
              <a:t>will </a:t>
            </a:r>
            <a:r>
              <a:rPr lang="en-US" altLang="en-US" sz="2400" dirty="0">
                <a:latin typeface="Times" panose="02020603050405020304" pitchFamily="18" charset="0"/>
              </a:rPr>
              <a:t>not </a:t>
            </a:r>
            <a:r>
              <a:rPr lang="en-US" altLang="en-US" sz="2400" dirty="0" smtClean="0">
                <a:latin typeface="Times" panose="02020603050405020304" pitchFamily="18" charset="0"/>
              </a:rPr>
              <a:t>increase </a:t>
            </a:r>
            <a:r>
              <a:rPr lang="en-US" altLang="en-US" sz="2400" dirty="0">
                <a:latin typeface="Times" panose="02020603050405020304" pitchFamily="18" charset="0"/>
              </a:rPr>
              <a:t>further no matter how much we are increasing the drain to source </a:t>
            </a:r>
            <a:r>
              <a:rPr lang="en-US" altLang="en-US" sz="2400" dirty="0" smtClean="0">
                <a:latin typeface="Times" panose="02020603050405020304" pitchFamily="18" charset="0"/>
              </a:rPr>
              <a:t>voltage.</a:t>
            </a:r>
            <a:endParaRPr lang="en-US" altLang="en-US" sz="2400" dirty="0">
              <a:latin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" panose="02020603050405020304" pitchFamily="18" charset="0"/>
              </a:rPr>
              <a:t>Pinch-off Voltage</a:t>
            </a:r>
            <a:r>
              <a:rPr lang="en-US" altLang="en-US" sz="2400" dirty="0">
                <a:latin typeface="Times" panose="02020603050405020304" pitchFamily="18" charset="0"/>
              </a:rPr>
              <a:t>: The voltage at the pinch-off point is termed as pinch-off voltage because at this </a:t>
            </a:r>
            <a:r>
              <a:rPr lang="en-US" altLang="en-US" sz="2400" dirty="0" smtClean="0">
                <a:latin typeface="Times" panose="02020603050405020304" pitchFamily="18" charset="0"/>
              </a:rPr>
              <a:t>voltage, </a:t>
            </a:r>
            <a:r>
              <a:rPr lang="en-US" altLang="en-US" sz="2400" dirty="0">
                <a:latin typeface="Times" panose="02020603050405020304" pitchFamily="18" charset="0"/>
              </a:rPr>
              <a:t>the current is completely turned to be constant.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" panose="02020603050405020304" pitchFamily="18" charset="0"/>
              </a:rPr>
              <a:t>Drain-Source Saturation Current</a:t>
            </a:r>
            <a:r>
              <a:rPr lang="en-US" altLang="en-US" sz="2400" dirty="0">
                <a:latin typeface="Times" panose="02020603050405020304" pitchFamily="18" charset="0"/>
              </a:rPr>
              <a:t>: The drain to source saturation current is the current which becomes constant </a:t>
            </a:r>
            <a:r>
              <a:rPr lang="en-US" altLang="en-US" sz="2400" dirty="0" smtClean="0">
                <a:latin typeface="Times" panose="02020603050405020304" pitchFamily="18" charset="0"/>
              </a:rPr>
              <a:t>and </a:t>
            </a:r>
            <a:r>
              <a:rPr lang="en-US" altLang="en-US" sz="2400" dirty="0">
                <a:latin typeface="Times" panose="02020603050405020304" pitchFamily="18" charset="0"/>
              </a:rPr>
              <a:t>enters </a:t>
            </a:r>
            <a:r>
              <a:rPr lang="en-US" altLang="en-US" sz="2400" dirty="0" smtClean="0">
                <a:latin typeface="Times" panose="02020603050405020304" pitchFamily="18" charset="0"/>
              </a:rPr>
              <a:t>into a </a:t>
            </a:r>
            <a:r>
              <a:rPr lang="en-US" altLang="en-US" sz="2400" dirty="0">
                <a:latin typeface="Times" panose="02020603050405020304" pitchFamily="18" charset="0"/>
              </a:rPr>
              <a:t>saturation state.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dirty="0">
              <a:latin typeface="Times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CS AMPLIFIER CHARACTERISTICS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70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COMMON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DRAIN JFET AMPLIFIER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(Source follower) </a:t>
            </a:r>
            <a:endParaRPr lang="en-US" sz="2800" b="1" dirty="0"/>
          </a:p>
        </p:txBody>
      </p:sp>
      <p:pic>
        <p:nvPicPr>
          <p:cNvPr id="6" name="Picture 4" descr="common drain configu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0385"/>
            <a:ext cx="2743200" cy="21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47700" y="4073544"/>
            <a:ext cx="3238500" cy="156525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voltmeters and ammeters to measure the necessary voltages and currents (as explained in CS amplifier connections)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7458074" cy="44196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419600" y="5638800"/>
            <a:ext cx="3886200" cy="524163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marL="0" indent="0" algn="just"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848600" y="1676400"/>
            <a:ext cx="3657600" cy="52416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characteristics</a:t>
            </a:r>
          </a:p>
          <a:p>
            <a:pPr marL="0" indent="0" algn="just">
              <a:buFont typeface="Arial" pitchFamily="34" charset="0"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COMMON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GATE JFET AMPLIFIER-CHARACTERISTICS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029037"/>
            <a:ext cx="3886200" cy="524163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marL="0" indent="0" algn="just"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instrumentationlab.berkeley.edu/sites/default/files/BSC04/image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88430"/>
            <a:ext cx="3581400" cy="262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nstrumentationlab.berkeley.edu/sites/default/files/BSC04/image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0"/>
            <a:ext cx="3962400" cy="364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ommon gate configu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95400"/>
            <a:ext cx="3276600" cy="24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153400" y="1988974"/>
            <a:ext cx="3657600" cy="52416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characteristics</a:t>
            </a:r>
          </a:p>
          <a:p>
            <a:pPr marL="0" indent="0" algn="just">
              <a:buFont typeface="Arial" pitchFamily="34" charset="0"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5300" y="4073544"/>
            <a:ext cx="3238500" cy="156525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voltmeters and ammeters to measure the necessary voltages and currents (as explained in CS amplifier connections)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9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COMPARISON BETWEEN BJT AND JFET</a:t>
            </a:r>
            <a:endParaRPr lang="en-US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488515"/>
              </p:ext>
            </p:extLst>
          </p:nvPr>
        </p:nvGraphicFramePr>
        <p:xfrm>
          <a:off x="381000" y="838200"/>
          <a:ext cx="11506200" cy="59068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53100">
                  <a:extLst>
                    <a:ext uri="{9D8B030D-6E8A-4147-A177-3AD203B41FA5}">
                      <a16:colId xmlns:a16="http://schemas.microsoft.com/office/drawing/2014/main" xmlns="" val="584894623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xmlns="" val="400168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BJT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JFET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9247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Bipolar device (current condition, by both types of carriers, i.e. majority and minority-electrons and hole).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Unipolar device (current conduction is only due to one type of majority carrier either electron or hole).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3963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operation depends on the injection of minority carries across a forward biased </a:t>
                      </a:r>
                      <a:r>
                        <a:rPr lang="en-US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junction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operation depends on the control of a junction depletion width under reverse bias.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1306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controlled device. The base current controls the output current.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controlled device. The gate voltage controls output current.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3129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noise level. (current conduction through junctions)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noise level</a:t>
                      </a:r>
                      <a:r>
                        <a:rPr lang="en-US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 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conduction is through </a:t>
                      </a:r>
                      <a:r>
                        <a:rPr lang="en-US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n-channel 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</a:t>
                      </a:r>
                      <a:r>
                        <a:rPr lang="en-US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p-channel and no</a:t>
                      </a:r>
                      <a:r>
                        <a:rPr lang="en-US" sz="2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junction crossing</a:t>
                      </a:r>
                      <a:r>
                        <a:rPr lang="en-US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9541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input impedance (due to forward bias at input side).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input impedance (due to reverse bias).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8088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is characterized by voltage gain.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is 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characterised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transconductance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8495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thermal stability. (positive temperature coefficient at high current levels lead to thermal breakdown)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thermal stability.(NTC at high current levels prevent thermal breakdown)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605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Cheaper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Relatively costly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69693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439400" cy="5257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follower is a circuit that provides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CS amplifier,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drain-source current is largest when the gate-source voltage V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is____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JFET amplifier configuration is used in microphone amplifiers?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is a ___ controlled device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04801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UNIT 1 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10287000" cy="1524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to Analog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Electronics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Session-3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58247"/>
              </p:ext>
            </p:extLst>
          </p:nvPr>
        </p:nvGraphicFramePr>
        <p:xfrm>
          <a:off x="1600200" y="3886200"/>
          <a:ext cx="9067800" cy="131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7800">
                  <a:extLst>
                    <a:ext uri="{9D8B030D-6E8A-4147-A177-3AD203B41FA5}">
                      <a16:colId xmlns:a16="http://schemas.microsoft.com/office/drawing/2014/main" xmlns="" val="196269229"/>
                    </a:ext>
                  </a:extLst>
                </a:gridCol>
              </a:tblGrid>
              <a:tr h="659211"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Transistor Amplifier: CE amplifier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63592946"/>
                  </a:ext>
                </a:extLst>
              </a:tr>
              <a:tr h="659211"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Transistor Amplifier: CC ,CB amplifier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8137543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00200" y="2667000"/>
            <a:ext cx="1415772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48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unction field effect transistor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711" y="1295400"/>
            <a:ext cx="6029084" cy="44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0" y="6172200"/>
            <a:ext cx="3002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(Image source: www.electronics-tutorials.ws)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742688" y="5802868"/>
            <a:ext cx="4361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CONSTRUCTION, TYPES &amp; SYMBOLS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JUNCTION FIELD EFFECT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TRANSISTOR 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JFET)</a:t>
            </a:r>
            <a:endParaRPr lang="en-US" sz="2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4572000" cy="490696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" panose="02020603050405020304" pitchFamily="18" charset="0"/>
              </a:rPr>
              <a:t>There are two types of JFET’s: n-channel and p-channel.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" panose="02020603050405020304" pitchFamily="18" charset="0"/>
              </a:rPr>
              <a:t>The </a:t>
            </a:r>
            <a:r>
              <a:rPr lang="en-US" altLang="en-US" sz="2400" b="1" dirty="0">
                <a:latin typeface="Times" panose="02020603050405020304" pitchFamily="18" charset="0"/>
              </a:rPr>
              <a:t>n-channel</a:t>
            </a:r>
            <a:r>
              <a:rPr lang="en-US" altLang="en-US" sz="2400" dirty="0">
                <a:latin typeface="Times" panose="02020603050405020304" pitchFamily="18" charset="0"/>
              </a:rPr>
              <a:t> </a:t>
            </a:r>
            <a:r>
              <a:rPr lang="en-US" altLang="en-US" sz="2400" dirty="0" smtClean="0">
                <a:latin typeface="Times" panose="02020603050405020304" pitchFamily="18" charset="0"/>
              </a:rPr>
              <a:t>is </a:t>
            </a:r>
            <a:r>
              <a:rPr lang="en-US" altLang="en-US" sz="2400" dirty="0">
                <a:latin typeface="Times" panose="02020603050405020304" pitchFamily="18" charset="0"/>
              </a:rPr>
              <a:t>widely used</a:t>
            </a:r>
            <a:r>
              <a:rPr lang="en-US" altLang="en-US" sz="2400" dirty="0" smtClean="0">
                <a:latin typeface="Times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altLang="en-US" sz="2400" dirty="0">
              <a:latin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Three </a:t>
            </a:r>
            <a:r>
              <a:rPr lang="en-US" altLang="en-US" sz="2400" dirty="0">
                <a:latin typeface="Times" panose="02020603050405020304" pitchFamily="18" charset="0"/>
              </a:rPr>
              <a:t>terminals: </a:t>
            </a:r>
            <a:endParaRPr lang="en-US" altLang="en-US" sz="2400" dirty="0" smtClean="0">
              <a:latin typeface="Times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" panose="02020603050405020304" pitchFamily="18" charset="0"/>
              </a:rPr>
              <a:t>Drain </a:t>
            </a:r>
            <a:r>
              <a:rPr lang="en-US" altLang="en-US" sz="2000" dirty="0">
                <a:latin typeface="Times" panose="02020603050405020304" pitchFamily="18" charset="0"/>
              </a:rPr>
              <a:t>(D) and Source (S) are connected to n-channel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" panose="02020603050405020304" pitchFamily="18" charset="0"/>
              </a:rPr>
              <a:t>Gate (G) is connected to the p-type material</a:t>
            </a:r>
            <a:r>
              <a:rPr lang="en-US" altLang="en-US" sz="2000" dirty="0" smtClean="0">
                <a:latin typeface="Times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Gate is always </a:t>
            </a:r>
            <a:r>
              <a:rPr lang="en-US" altLang="en-US" sz="2400" b="1" dirty="0" smtClean="0">
                <a:latin typeface="Times" panose="02020603050405020304" pitchFamily="18" charset="0"/>
              </a:rPr>
              <a:t>reverse biased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Gate current, I</a:t>
            </a:r>
            <a:r>
              <a:rPr lang="en-US" altLang="en-US" sz="2400" baseline="-25000" dirty="0" smtClean="0">
                <a:latin typeface="Times" panose="02020603050405020304" pitchFamily="18" charset="0"/>
              </a:rPr>
              <a:t>G</a:t>
            </a:r>
            <a:r>
              <a:rPr lang="en-US" altLang="en-US" sz="2400" dirty="0" smtClean="0">
                <a:latin typeface="Times" panose="02020603050405020304" pitchFamily="18" charset="0"/>
              </a:rPr>
              <a:t>=0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dirty="0">
              <a:latin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dirty="0">
              <a:latin typeface="Times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0591800" y="309274"/>
            <a:ext cx="101822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876636" y="1124528"/>
            <a:ext cx="4548632" cy="646331"/>
          </a:xfrm>
          <a:prstGeom prst="round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JFET (CS) WORKING</a:t>
            </a:r>
            <a:endParaRPr lang="en-US" sz="2800" b="1" dirty="0"/>
          </a:p>
        </p:txBody>
      </p:sp>
      <p:pic>
        <p:nvPicPr>
          <p:cNvPr id="5" name="Picture 4" descr="boy_f_05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99051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61722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(Adapted from: Electronic devices and Circuit theory, Robert L </a:t>
            </a:r>
            <a:r>
              <a:rPr lang="en-US" sz="1200" dirty="0" err="1" smtClean="0"/>
              <a:t>Boylestad</a:t>
            </a:r>
            <a:r>
              <a:rPr lang="en-US" sz="1200" dirty="0" smtClean="0"/>
              <a:t> and Louis </a:t>
            </a:r>
            <a:r>
              <a:rPr lang="en-US" sz="1200" dirty="0" err="1" smtClean="0"/>
              <a:t>Nashelsky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943600" y="1121825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Open Sans"/>
              </a:rPr>
              <a:t>The </a:t>
            </a:r>
            <a:r>
              <a:rPr lang="en-US" dirty="0" smtClean="0">
                <a:solidFill>
                  <a:srgbClr val="444444"/>
                </a:solidFill>
                <a:latin typeface="Open Sans"/>
              </a:rPr>
              <a:t>depletion 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region becomes thicker with increased reverse bias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91800" y="309274"/>
            <a:ext cx="101822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473" y="2362199"/>
            <a:ext cx="3993981" cy="2884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2057400"/>
            <a:ext cx="2996087" cy="32889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8811" y="5469060"/>
            <a:ext cx="143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Times" panose="02020603050405020304" pitchFamily="18" charset="0"/>
              </a:rPr>
              <a:t>When V</a:t>
            </a:r>
            <a:r>
              <a:rPr lang="en-US" altLang="en-US" baseline="-25000" dirty="0" smtClean="0">
                <a:latin typeface="Times" panose="02020603050405020304" pitchFamily="18" charset="0"/>
              </a:rPr>
              <a:t>GS </a:t>
            </a:r>
            <a:r>
              <a:rPr lang="en-US" altLang="en-US" dirty="0">
                <a:latin typeface="Times" panose="02020603050405020304" pitchFamily="18" charset="0"/>
              </a:rPr>
              <a:t>=0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39200" y="5469060"/>
            <a:ext cx="143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Times" panose="02020603050405020304" pitchFamily="18" charset="0"/>
              </a:rPr>
              <a:t>When V</a:t>
            </a:r>
            <a:r>
              <a:rPr lang="en-US" altLang="en-US" baseline="-25000" dirty="0" smtClean="0">
                <a:latin typeface="Times" panose="02020603050405020304" pitchFamily="18" charset="0"/>
              </a:rPr>
              <a:t>GS </a:t>
            </a:r>
            <a:r>
              <a:rPr lang="en-US" altLang="en-US" dirty="0" smtClean="0">
                <a:latin typeface="Times" panose="02020603050405020304" pitchFamily="18" charset="0"/>
              </a:rPr>
              <a:t>&lt;0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The junction field effect transistor (JFET) is used as a constant current source.</a:t>
            </a:r>
          </a:p>
          <a:p>
            <a:pPr fontAlgn="base"/>
            <a:r>
              <a:rPr lang="en-US" dirty="0"/>
              <a:t>The JFET is used as a buffer amplifier.</a:t>
            </a:r>
          </a:p>
          <a:p>
            <a:pPr fontAlgn="base"/>
            <a:r>
              <a:rPr lang="en-US" dirty="0"/>
              <a:t>The JFET is used as an electronic switch.</a:t>
            </a:r>
          </a:p>
          <a:p>
            <a:pPr fontAlgn="base"/>
            <a:r>
              <a:rPr lang="en-US" dirty="0"/>
              <a:t>The JFET is used as a phase shift oscillator.</a:t>
            </a:r>
          </a:p>
          <a:p>
            <a:pPr fontAlgn="base"/>
            <a:r>
              <a:rPr lang="en-US" dirty="0"/>
              <a:t>The JFET is used as high impedance wide band amplifier.</a:t>
            </a:r>
          </a:p>
          <a:p>
            <a:pPr fontAlgn="base"/>
            <a:r>
              <a:rPr lang="en-US" dirty="0"/>
              <a:t>The JFET is used as a voltage variable resistor (VVR) or voltage development resistor (VDR).</a:t>
            </a:r>
          </a:p>
          <a:p>
            <a:pPr fontAlgn="base"/>
            <a:r>
              <a:rPr lang="en-US" dirty="0"/>
              <a:t>The JFET is used as a chopper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0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JFET AMPLIFIER-CONFIGURATIONS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8610600" cy="5410201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US" sz="2400" b="1" dirty="0" smtClean="0">
                <a:latin typeface="Times" panose="02020603050405020304" pitchFamily="18" charset="0"/>
              </a:rPr>
              <a:t>Common Source (CS) configuration (Good voltage amplifier)</a:t>
            </a:r>
          </a:p>
          <a:p>
            <a:pPr lvl="2" indent="-342900" algn="just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" panose="02020603050405020304" pitchFamily="18" charset="0"/>
              </a:rPr>
              <a:t>Mostly used, Similar to CE transistor</a:t>
            </a:r>
          </a:p>
          <a:p>
            <a:pPr lvl="2" indent="-342900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" panose="02020603050405020304" pitchFamily="18" charset="0"/>
              </a:rPr>
              <a:t>G</a:t>
            </a:r>
            <a:r>
              <a:rPr lang="en-US" altLang="en-US" sz="2000" dirty="0" smtClean="0">
                <a:latin typeface="Times" panose="02020603050405020304" pitchFamily="18" charset="0"/>
              </a:rPr>
              <a:t>enerally </a:t>
            </a:r>
            <a:r>
              <a:rPr lang="en-US" altLang="en-US" sz="2000" dirty="0">
                <a:latin typeface="Times" panose="02020603050405020304" pitchFamily="18" charset="0"/>
              </a:rPr>
              <a:t>used </a:t>
            </a:r>
            <a:r>
              <a:rPr lang="en-US" altLang="en-US" sz="2000" dirty="0" smtClean="0">
                <a:latin typeface="Times" panose="02020603050405020304" pitchFamily="18" charset="0"/>
              </a:rPr>
              <a:t>in </a:t>
            </a:r>
            <a:r>
              <a:rPr lang="en-US" altLang="en-US" sz="2000" u="sng" dirty="0" smtClean="0">
                <a:latin typeface="Times" panose="02020603050405020304" pitchFamily="18" charset="0"/>
              </a:rPr>
              <a:t>audio </a:t>
            </a:r>
            <a:r>
              <a:rPr lang="en-US" altLang="en-US" sz="2000" u="sng" dirty="0">
                <a:latin typeface="Times" panose="02020603050405020304" pitchFamily="18" charset="0"/>
              </a:rPr>
              <a:t>frequency amplifiers</a:t>
            </a:r>
            <a:r>
              <a:rPr lang="en-US" altLang="en-US" sz="2000" dirty="0">
                <a:latin typeface="Times" panose="02020603050405020304" pitchFamily="18" charset="0"/>
              </a:rPr>
              <a:t> and in high input impedance </a:t>
            </a:r>
            <a:r>
              <a:rPr lang="en-US" altLang="en-US" sz="2000" dirty="0" smtClean="0">
                <a:latin typeface="Times" panose="02020603050405020304" pitchFamily="18" charset="0"/>
              </a:rPr>
              <a:t>pre-amplifier stages.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b="1" dirty="0" smtClean="0">
                <a:latin typeface="Times" panose="02020603050405020304" pitchFamily="18" charset="0"/>
              </a:rPr>
              <a:t>Common Drain </a:t>
            </a:r>
            <a:r>
              <a:rPr lang="en-US" altLang="en-US" sz="2400" b="1" dirty="0">
                <a:latin typeface="Times" panose="02020603050405020304" pitchFamily="18" charset="0"/>
              </a:rPr>
              <a:t>(</a:t>
            </a:r>
            <a:r>
              <a:rPr lang="en-US" altLang="en-US" sz="2400" b="1" dirty="0" smtClean="0">
                <a:latin typeface="Times" panose="02020603050405020304" pitchFamily="18" charset="0"/>
              </a:rPr>
              <a:t>CD) configuration (Good voltage buffer)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" panose="02020603050405020304" pitchFamily="18" charset="0"/>
              </a:rPr>
              <a:t>Source follower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" panose="02020603050405020304" pitchFamily="18" charset="0"/>
              </a:rPr>
              <a:t>High </a:t>
            </a:r>
            <a:r>
              <a:rPr lang="en-US" altLang="en-US" sz="2000" dirty="0">
                <a:latin typeface="Times" panose="02020603050405020304" pitchFamily="18" charset="0"/>
              </a:rPr>
              <a:t>input impedance and a low output </a:t>
            </a:r>
            <a:r>
              <a:rPr lang="en-US" altLang="en-US" sz="2000" dirty="0" smtClean="0">
                <a:latin typeface="Times" panose="02020603050405020304" pitchFamily="18" charset="0"/>
              </a:rPr>
              <a:t>impedance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" panose="02020603050405020304" pitchFamily="18" charset="0"/>
              </a:rPr>
              <a:t>Approx. unity </a:t>
            </a:r>
            <a:r>
              <a:rPr lang="en-US" altLang="en-US" sz="2000" dirty="0">
                <a:latin typeface="Times" panose="02020603050405020304" pitchFamily="18" charset="0"/>
              </a:rPr>
              <a:t>voltage </a:t>
            </a:r>
            <a:r>
              <a:rPr lang="en-US" altLang="en-US" sz="2000" dirty="0" smtClean="0">
                <a:latin typeface="Times" panose="02020603050405020304" pitchFamily="18" charset="0"/>
              </a:rPr>
              <a:t>gain-used </a:t>
            </a:r>
            <a:r>
              <a:rPr lang="en-US" altLang="en-US" sz="2000" dirty="0">
                <a:latin typeface="Times" panose="02020603050405020304" pitchFamily="18" charset="0"/>
              </a:rPr>
              <a:t>in </a:t>
            </a:r>
            <a:r>
              <a:rPr lang="en-US" altLang="en-US" sz="2000" u="sng" dirty="0">
                <a:latin typeface="Times" panose="02020603050405020304" pitchFamily="18" charset="0"/>
              </a:rPr>
              <a:t>buffer amplifiers</a:t>
            </a:r>
            <a:r>
              <a:rPr lang="en-US" altLang="en-US" sz="2000" dirty="0">
                <a:latin typeface="Times" panose="02020603050405020304" pitchFamily="18" charset="0"/>
              </a:rPr>
              <a:t>. 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" panose="02020603050405020304" pitchFamily="18" charset="0"/>
              </a:rPr>
              <a:t>referred </a:t>
            </a:r>
            <a:r>
              <a:rPr lang="en-US" altLang="en-US" sz="2000" dirty="0">
                <a:latin typeface="Times" panose="02020603050405020304" pitchFamily="18" charset="0"/>
              </a:rPr>
              <a:t>to as “Common Drain” because there is no signal available at the drain </a:t>
            </a:r>
            <a:r>
              <a:rPr lang="en-US" altLang="en-US" sz="2000" dirty="0" smtClean="0">
                <a:latin typeface="Times" panose="02020603050405020304" pitchFamily="18" charset="0"/>
              </a:rPr>
              <a:t>connection.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b="1" dirty="0" smtClean="0">
                <a:latin typeface="Times" panose="02020603050405020304" pitchFamily="18" charset="0"/>
              </a:rPr>
              <a:t>Common Gate (CG) configuration (Good current buffer)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" panose="02020603050405020304" pitchFamily="18" charset="0"/>
              </a:rPr>
              <a:t>Has </a:t>
            </a:r>
            <a:r>
              <a:rPr lang="en-US" altLang="en-US" sz="2000" dirty="0">
                <a:latin typeface="Times" panose="02020603050405020304" pitchFamily="18" charset="0"/>
              </a:rPr>
              <a:t>a low input impedance, but a high output impedance</a:t>
            </a:r>
            <a:r>
              <a:rPr lang="en-US" altLang="en-US" sz="2000" dirty="0" smtClean="0">
                <a:latin typeface="Times" panose="02020603050405020304" pitchFamily="18" charset="0"/>
              </a:rPr>
              <a:t>.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Times" panose="02020603050405020304" pitchFamily="18" charset="0"/>
              </a:rPr>
              <a:t>Applied </a:t>
            </a:r>
            <a:r>
              <a:rPr lang="en-US" altLang="en-US" sz="2000" dirty="0">
                <a:latin typeface="Times" panose="02020603050405020304" pitchFamily="18" charset="0"/>
              </a:rPr>
              <a:t>in </a:t>
            </a:r>
            <a:r>
              <a:rPr lang="en-US" altLang="en-US" sz="2000" u="sng" dirty="0">
                <a:latin typeface="Times" panose="02020603050405020304" pitchFamily="18" charset="0"/>
              </a:rPr>
              <a:t>high frequency </a:t>
            </a:r>
            <a:r>
              <a:rPr lang="en-US" altLang="en-US" sz="2000" u="sng" dirty="0" smtClean="0">
                <a:latin typeface="Times" panose="02020603050405020304" pitchFamily="18" charset="0"/>
              </a:rPr>
              <a:t>circuits</a:t>
            </a:r>
            <a:r>
              <a:rPr lang="en-US" altLang="en-US" sz="2000" dirty="0" smtClean="0">
                <a:latin typeface="Times" panose="02020603050405020304" pitchFamily="18" charset="0"/>
              </a:rPr>
              <a:t> or </a:t>
            </a:r>
            <a:r>
              <a:rPr lang="en-US" altLang="en-US" sz="2000" dirty="0">
                <a:latin typeface="Times" panose="02020603050405020304" pitchFamily="18" charset="0"/>
              </a:rPr>
              <a:t>in </a:t>
            </a:r>
            <a:r>
              <a:rPr lang="en-US" altLang="en-US" sz="2000" u="sng" dirty="0">
                <a:latin typeface="Times" panose="02020603050405020304" pitchFamily="18" charset="0"/>
              </a:rPr>
              <a:t>impedance matching </a:t>
            </a:r>
            <a:r>
              <a:rPr lang="en-US" altLang="en-US" sz="2000" dirty="0">
                <a:latin typeface="Times" panose="02020603050405020304" pitchFamily="18" charset="0"/>
              </a:rPr>
              <a:t>circuits </a:t>
            </a:r>
            <a:r>
              <a:rPr lang="en-US" altLang="en-US" sz="2000" dirty="0" smtClean="0">
                <a:latin typeface="Times" panose="02020603050405020304" pitchFamily="18" charset="0"/>
              </a:rPr>
              <a:t>where </a:t>
            </a:r>
            <a:r>
              <a:rPr lang="en-US" altLang="en-US" sz="2000" dirty="0">
                <a:latin typeface="Times" panose="02020603050405020304" pitchFamily="18" charset="0"/>
              </a:rPr>
              <a:t>a low input impedance needs to be matched to a high output </a:t>
            </a:r>
            <a:r>
              <a:rPr lang="en-US" altLang="en-US" sz="2000" dirty="0" smtClean="0">
                <a:latin typeface="Times" panose="02020603050405020304" pitchFamily="18" charset="0"/>
              </a:rPr>
              <a:t>impedance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" panose="02020603050405020304" pitchFamily="18" charset="0"/>
              </a:rPr>
              <a:t>Microphone amplifiers</a:t>
            </a:r>
            <a:endParaRPr lang="en-US" altLang="en-US" sz="2000" u="sng" dirty="0" smtClean="0">
              <a:latin typeface="Times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2400" dirty="0">
              <a:latin typeface="Times" panose="02020603050405020304" pitchFamily="18" charset="0"/>
            </a:endParaRPr>
          </a:p>
        </p:txBody>
      </p:sp>
      <p:pic>
        <p:nvPicPr>
          <p:cNvPr id="4098" name="Picture 2" descr="common source configu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50" y="990600"/>
            <a:ext cx="20764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mmon drain configu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50" y="3001260"/>
            <a:ext cx="20764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mmon gate configu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876800"/>
            <a:ext cx="20764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9734550" y="12192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39268" y="11890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" panose="02020603050405020304" pitchFamily="18" charset="0"/>
              </a:rPr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353800" y="3144837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358518" y="311467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353800" y="504049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358518" y="50103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91800" y="309274"/>
            <a:ext cx="101822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COMMON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SOURCE AMPLIFIER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5410200" cy="5105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In CS configuration, the </a:t>
            </a:r>
            <a:r>
              <a:rPr lang="en-US" altLang="en-US" sz="2400" dirty="0">
                <a:latin typeface="Times" panose="02020603050405020304" pitchFamily="18" charset="0"/>
              </a:rPr>
              <a:t>input is </a:t>
            </a:r>
            <a:r>
              <a:rPr lang="en-US" altLang="en-US" sz="2400" dirty="0" smtClean="0">
                <a:latin typeface="Times" panose="02020603050405020304" pitchFamily="18" charset="0"/>
              </a:rPr>
              <a:t>given to </a:t>
            </a:r>
            <a:r>
              <a:rPr lang="en-US" altLang="en-US" sz="2400" dirty="0">
                <a:latin typeface="Times" panose="02020603050405020304" pitchFamily="18" charset="0"/>
              </a:rPr>
              <a:t>the gate and the output is </a:t>
            </a:r>
            <a:r>
              <a:rPr lang="en-US" altLang="en-US" sz="2400" dirty="0" smtClean="0">
                <a:latin typeface="Times" panose="02020603050405020304" pitchFamily="18" charset="0"/>
              </a:rPr>
              <a:t>taken from </a:t>
            </a:r>
            <a:r>
              <a:rPr lang="en-US" altLang="en-US" sz="2400" dirty="0">
                <a:latin typeface="Times" panose="02020603050405020304" pitchFamily="18" charset="0"/>
              </a:rPr>
              <a:t>the drain</a:t>
            </a:r>
            <a:r>
              <a:rPr lang="en-US" altLang="en-US" sz="2400" dirty="0" smtClean="0">
                <a:latin typeface="Times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180 degree </a:t>
            </a:r>
            <a:r>
              <a:rPr lang="en-US" altLang="en-US" sz="2400" dirty="0">
                <a:latin typeface="Times" panose="02020603050405020304" pitchFamily="18" charset="0"/>
              </a:rPr>
              <a:t>phase shift between input and output</a:t>
            </a:r>
            <a:r>
              <a:rPr lang="en-US" altLang="en-US" sz="2400" dirty="0" smtClean="0">
                <a:latin typeface="Times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400" b="1" dirty="0" smtClean="0">
                <a:latin typeface="Times" panose="02020603050405020304" pitchFamily="18" charset="0"/>
              </a:rPr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" panose="02020603050405020304" pitchFamily="18" charset="0"/>
              </a:rPr>
              <a:t>Large voltage gain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Good </a:t>
            </a:r>
            <a:r>
              <a:rPr lang="en-US" altLang="en-US" sz="2400" dirty="0">
                <a:latin typeface="Times" panose="02020603050405020304" pitchFamily="18" charset="0"/>
              </a:rPr>
              <a:t>voltage amplifier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Better </a:t>
            </a:r>
            <a:r>
              <a:rPr lang="en-US" altLang="en-US" sz="2400" dirty="0" err="1">
                <a:latin typeface="Times" panose="02020603050405020304" pitchFamily="18" charset="0"/>
              </a:rPr>
              <a:t>transconductance</a:t>
            </a:r>
            <a:r>
              <a:rPr lang="en-US" altLang="en-US" sz="2400" dirty="0">
                <a:latin typeface="Times" panose="02020603050405020304" pitchFamily="18" charset="0"/>
              </a:rPr>
              <a:t> amplifier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High </a:t>
            </a:r>
            <a:r>
              <a:rPr lang="en-US" altLang="en-US" sz="2400" dirty="0">
                <a:latin typeface="Times" panose="02020603050405020304" pitchFamily="18" charset="0"/>
              </a:rPr>
              <a:t>input resistance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Medium </a:t>
            </a:r>
            <a:r>
              <a:rPr lang="en-US" altLang="en-US" sz="2400" dirty="0">
                <a:latin typeface="Times" panose="02020603050405020304" pitchFamily="18" charset="0"/>
              </a:rPr>
              <a:t>/ high output resistance</a:t>
            </a:r>
            <a:endParaRPr lang="en-US" altLang="en-US" sz="2400" dirty="0" smtClean="0">
              <a:latin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>
              <a:latin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>
              <a:latin typeface="Times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https://www.electronics-tutorials.ws/wp-content/uploads/2013/07/amp14.gif?fit=319%2C2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5239499" cy="422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591800" y="309274"/>
            <a:ext cx="101822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2493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CONNECTION DIAGRAM FOR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DETERMINING THE CS AMPLFIER CHARACTERISTICS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36" y="1600200"/>
            <a:ext cx="7970328" cy="493639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3657600" cy="144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Drain 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Transfer characteristics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>
              <a:latin typeface="Times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3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CS AMPLIFIER CHARACTERISTICS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6236208" cy="490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latin typeface="Times" panose="02020603050405020304" pitchFamily="18" charset="0"/>
              </a:rPr>
              <a:t>Drain or V-I 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u="sng" dirty="0" smtClean="0">
                <a:latin typeface="Times" panose="02020603050405020304" pitchFamily="18" charset="0"/>
              </a:rPr>
              <a:t>Output 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Relationship between Drain current (I</a:t>
            </a:r>
            <a:r>
              <a:rPr lang="en-US" altLang="en-US" sz="2400" baseline="-25000" dirty="0" smtClean="0">
                <a:latin typeface="Times" panose="02020603050405020304" pitchFamily="18" charset="0"/>
              </a:rPr>
              <a:t>D</a:t>
            </a:r>
            <a:r>
              <a:rPr lang="en-US" altLang="en-US" sz="2400" dirty="0" smtClean="0">
                <a:latin typeface="Times" panose="02020603050405020304" pitchFamily="18" charset="0"/>
              </a:rPr>
              <a:t>) and Drain to source voltage (V</a:t>
            </a:r>
            <a:r>
              <a:rPr lang="en-US" altLang="en-US" sz="2400" baseline="-25000" dirty="0" smtClean="0">
                <a:latin typeface="Times" panose="02020603050405020304" pitchFamily="18" charset="0"/>
              </a:rPr>
              <a:t>DS</a:t>
            </a:r>
            <a:r>
              <a:rPr lang="en-US" altLang="en-US" sz="2400" dirty="0" smtClean="0">
                <a:latin typeface="Times" panose="02020603050405020304" pitchFamily="18" charset="0"/>
              </a:rPr>
              <a:t>) for different values of gate to source voltage </a:t>
            </a:r>
            <a:r>
              <a:rPr lang="en-US" altLang="en-US" sz="2400" dirty="0">
                <a:latin typeface="Times" panose="02020603050405020304" pitchFamily="18" charset="0"/>
              </a:rPr>
              <a:t>(V</a:t>
            </a:r>
            <a:r>
              <a:rPr lang="en-US" altLang="en-US" sz="2400" baseline="-25000" dirty="0">
                <a:latin typeface="Times" panose="02020603050405020304" pitchFamily="18" charset="0"/>
              </a:rPr>
              <a:t>GS</a:t>
            </a:r>
            <a:r>
              <a:rPr lang="en-US" altLang="en-US" sz="2400" dirty="0">
                <a:latin typeface="Times" panose="02020603050405020304" pitchFamily="18" charset="0"/>
              </a:rPr>
              <a:t>) </a:t>
            </a:r>
            <a:endParaRPr lang="en-US" altLang="en-US" sz="2400" dirty="0" smtClean="0">
              <a:latin typeface="Times" panose="02020603050405020304" pitchFamily="18" charset="0"/>
            </a:endParaRPr>
          </a:p>
          <a:p>
            <a:pPr marL="0" indent="0">
              <a:buNone/>
            </a:pPr>
            <a:endParaRPr lang="en-US" altLang="en-US" sz="2400" b="1" dirty="0" smtClean="0">
              <a:latin typeface="Times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b="1" dirty="0" smtClean="0">
                <a:latin typeface="Times" panose="02020603050405020304" pitchFamily="18" charset="0"/>
              </a:rPr>
              <a:t>Operation analysis includes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Without </a:t>
            </a:r>
            <a:r>
              <a:rPr lang="en-US" altLang="en-US" sz="2400" dirty="0">
                <a:latin typeface="Times" panose="02020603050405020304" pitchFamily="18" charset="0"/>
              </a:rPr>
              <a:t>external </a:t>
            </a:r>
            <a:r>
              <a:rPr lang="en-US" altLang="en-US" sz="2400" dirty="0" smtClean="0">
                <a:latin typeface="Times" panose="02020603050405020304" pitchFamily="18" charset="0"/>
              </a:rPr>
              <a:t>bias: </a:t>
            </a:r>
            <a:r>
              <a:rPr lang="en-US" altLang="en-US" sz="2400" dirty="0">
                <a:latin typeface="Times" panose="02020603050405020304" pitchFamily="18" charset="0"/>
              </a:rPr>
              <a:t>(</a:t>
            </a:r>
            <a:r>
              <a:rPr lang="en-US" altLang="en-US" sz="2400" dirty="0" smtClean="0">
                <a:latin typeface="Times" panose="02020603050405020304" pitchFamily="18" charset="0"/>
              </a:rPr>
              <a:t>V</a:t>
            </a:r>
            <a:r>
              <a:rPr lang="en-US" altLang="en-US" sz="2400" baseline="-25000" dirty="0" smtClean="0">
                <a:latin typeface="Times" panose="02020603050405020304" pitchFamily="18" charset="0"/>
              </a:rPr>
              <a:t>GS </a:t>
            </a:r>
            <a:r>
              <a:rPr lang="en-US" altLang="en-US" sz="2400" dirty="0" smtClean="0">
                <a:latin typeface="Times" panose="02020603050405020304" pitchFamily="18" charset="0"/>
              </a:rPr>
              <a:t>=0) </a:t>
            </a:r>
            <a:endParaRPr lang="en-US" altLang="en-US" sz="2400" dirty="0">
              <a:latin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" panose="02020603050405020304" pitchFamily="18" charset="0"/>
              </a:rPr>
              <a:t>With </a:t>
            </a:r>
            <a:r>
              <a:rPr lang="en-US" altLang="en-US" sz="2400" dirty="0">
                <a:latin typeface="Times" panose="02020603050405020304" pitchFamily="18" charset="0"/>
              </a:rPr>
              <a:t>external </a:t>
            </a:r>
            <a:r>
              <a:rPr lang="en-US" altLang="en-US" sz="2400" dirty="0" smtClean="0">
                <a:latin typeface="Times" panose="02020603050405020304" pitchFamily="18" charset="0"/>
              </a:rPr>
              <a:t>bias.</a:t>
            </a:r>
            <a:endParaRPr lang="en-US" altLang="en-US" sz="2400" dirty="0">
              <a:latin typeface="Times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08" y="3048000"/>
            <a:ext cx="4812792" cy="30266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69768" y="2514600"/>
            <a:ext cx="31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VS V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FOR V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GS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constant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1204506">
            <a:off x="5028918" y="4049046"/>
            <a:ext cx="2896482" cy="156315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19432">
            <a:off x="4026803" y="4984452"/>
            <a:ext cx="3743427" cy="187525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33600" y="5867400"/>
            <a:ext cx="3429000" cy="579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09800" y="5973996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Times" panose="02020603050405020304" pitchFamily="18" charset="0"/>
              </a:rPr>
              <a:t>V</a:t>
            </a:r>
            <a:r>
              <a:rPr lang="en-US" altLang="en-US" baseline="-25000" dirty="0" smtClean="0">
                <a:latin typeface="Times" panose="02020603050405020304" pitchFamily="18" charset="0"/>
              </a:rPr>
              <a:t>GS</a:t>
            </a:r>
            <a:r>
              <a:rPr lang="en-US" altLang="en-US" dirty="0" smtClean="0">
                <a:latin typeface="Times" panose="02020603050405020304" pitchFamily="18" charset="0"/>
              </a:rPr>
              <a:t>      Depletion layer       I</a:t>
            </a:r>
            <a:r>
              <a:rPr lang="en-US" altLang="en-US" baseline="-25000" dirty="0" smtClean="0">
                <a:latin typeface="Times" panose="02020603050405020304" pitchFamily="18" charset="0"/>
              </a:rPr>
              <a:t>D</a:t>
            </a:r>
            <a:r>
              <a:rPr lang="en-US" altLang="en-US" dirty="0" smtClean="0">
                <a:latin typeface="Times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7450830">
            <a:off x="2643451" y="5998363"/>
            <a:ext cx="287377" cy="1476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7450830">
            <a:off x="4438958" y="6015666"/>
            <a:ext cx="287377" cy="1476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4149170" flipV="1">
            <a:off x="5049847" y="6176225"/>
            <a:ext cx="287377" cy="1476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80936" y="1295400"/>
            <a:ext cx="4296664" cy="6463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6096000" cy="49069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drain current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Vs gate-source voltage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values of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source voltage (V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that the value of drain current varies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 gate-source voltage when the drain-source voltage is constant.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001547"/>
            <a:ext cx="4440936" cy="35031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80936" y="1295400"/>
            <a:ext cx="439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Times" panose="02020603050405020304" pitchFamily="18" charset="0"/>
              </a:rPr>
              <a:t>The transfer characteristics is drawn between</a:t>
            </a:r>
          </a:p>
          <a:p>
            <a:r>
              <a:rPr lang="en-US" altLang="en-US" dirty="0" smtClean="0">
                <a:latin typeface="Times" panose="02020603050405020304" pitchFamily="18" charset="0"/>
              </a:rPr>
              <a:t> input voltage and output current.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5353050"/>
            <a:ext cx="2647950" cy="819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05000" y="5353050"/>
            <a:ext cx="2647950" cy="76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2400" y="5930384"/>
            <a:ext cx="323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VS. 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DS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constant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CS AMPLIFIER CHARACTERISTICS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99" y="76200"/>
            <a:ext cx="184549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972</Words>
  <Application>Microsoft Office PowerPoint</Application>
  <PresentationFormat>Custom</PresentationFormat>
  <Paragraphs>139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UNIT 1 </vt:lpstr>
      <vt:lpstr>JUNCTION FIELD EFFECT TRANSISTOR (JFET)</vt:lpstr>
      <vt:lpstr>JFET (CS) WORKING</vt:lpstr>
      <vt:lpstr>Application</vt:lpstr>
      <vt:lpstr>JFET AMPLIFIER-CONFIGURATIONS</vt:lpstr>
      <vt:lpstr>COMMON SOURCE AMPLIFIER</vt:lpstr>
      <vt:lpstr>CONNECTION DIAGRAM FOR  DETERMINING THE CS AMPLFIER CHARACTERISTICS</vt:lpstr>
      <vt:lpstr>CS AMPLIFIER CHARACTERISTICS</vt:lpstr>
      <vt:lpstr>CS AMPLIFIER CHARACTERISTICS</vt:lpstr>
      <vt:lpstr>CS AMPLIFIER CHARACTERISTICS</vt:lpstr>
      <vt:lpstr>CS AMPLIFIER CHARACTERISTICS</vt:lpstr>
      <vt:lpstr>COMMON DRAIN JFET AMPLIFIER (Source follower) </vt:lpstr>
      <vt:lpstr>COMMON GATE JFET AMPLIFIER-CHARACTERISTICS</vt:lpstr>
      <vt:lpstr>COMPARISON BETWEEN BJT AND JFET</vt:lpstr>
      <vt:lpstr>REVIEW QUESTIONS</vt:lpstr>
      <vt:lpstr>UNIT 1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BARKAVI</dc:creator>
  <cp:lastModifiedBy>SURESH KUMAR</cp:lastModifiedBy>
  <cp:revision>173</cp:revision>
  <dcterms:created xsi:type="dcterms:W3CDTF">2019-07-09T11:10:13Z</dcterms:created>
  <dcterms:modified xsi:type="dcterms:W3CDTF">2020-08-08T05:17:11Z</dcterms:modified>
</cp:coreProperties>
</file>