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embeddedFontLst>
    <p:embeddedFont>
      <p:font typeface="La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iK4BnC0qfn8P+8/EIburM5Mwrf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B71013-E651-4A9D-A085-AA7CAF678B34}">
  <a:tblStyle styleId="{0AB71013-E651-4A9D-A085-AA7CAF678B3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Calibri"/>
              <a:ea typeface="Calibri"/>
              <a:cs typeface="Calibri"/>
              <a:sym typeface="Calibri"/>
            </a:endParaRPr>
          </a:p>
        </p:txBody>
      </p:sp>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Calibri"/>
              <a:buNone/>
            </a:pPr>
            <a:r>
              <a:rPr lang="en-US"/>
              <a:t>RTL had economic advantage in that very few transistors were used. It was important when transistors were expensive to make (more expensive than resistors). Such times have long past.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1" name="Google Shape;22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27" name="Google Shape;2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60" name="Google Shape;2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sz="1800">
              <a:solidFill>
                <a:schemeClr val="dk1"/>
              </a:solidFill>
              <a:latin typeface="Calibri"/>
              <a:ea typeface="Calibri"/>
              <a:cs typeface="Calibri"/>
              <a:sym typeface="Calibri"/>
            </a:endParaRPr>
          </a:p>
        </p:txBody>
      </p:sp>
      <p:sp>
        <p:nvSpPr>
          <p:cNvPr id="267" name="Google Shape;26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sz="1800">
              <a:solidFill>
                <a:schemeClr val="dk1"/>
              </a:solidFill>
              <a:latin typeface="Calibri"/>
              <a:ea typeface="Calibri"/>
              <a:cs typeface="Calibri"/>
              <a:sym typeface="Calibri"/>
            </a:endParaRPr>
          </a:p>
        </p:txBody>
      </p:sp>
      <p:sp>
        <p:nvSpPr>
          <p:cNvPr id="274" name="Google Shape;27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5" name="Google Shape;27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87" name="Google Shape;2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00" name="Google Shape;3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13" name="Google Shape;31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1" name="Google Shape;13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1792288" y="612775"/>
            <a:ext cx="5486400" cy="4114800"/>
          </a:xfrm>
          <a:prstGeom prst="rect">
            <a:avLst/>
          </a:prstGeom>
          <a:noFill/>
          <a:ln>
            <a:noFill/>
          </a:ln>
        </p:spPr>
      </p:sp>
      <p:sp>
        <p:nvSpPr>
          <p:cNvPr id="68" name="Google Shape;68;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Diode%E2%80%93transistor_logic" TargetMode="External"/><Relationship Id="rId4" Type="http://schemas.openxmlformats.org/officeDocument/2006/relationships/hyperlink" Target="https://en.wikipedia.org/wiki/Transistor%E2%80%93transistor_logi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UNIT-II</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800"/>
              <a:buNone/>
            </a:pPr>
            <a:r>
              <a:rPr lang="en-US" sz="4800">
                <a:solidFill>
                  <a:srgbClr val="FF0000"/>
                </a:solidFill>
              </a:rPr>
              <a:t>LOGIC FAMILIES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0"/>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10"/>
          <p:cNvSpPr txBox="1"/>
          <p:nvPr>
            <p:ph type="title"/>
          </p:nvPr>
        </p:nvSpPr>
        <p:spPr>
          <a:xfrm>
            <a:off x="429369" y="238539"/>
            <a:ext cx="8263890" cy="143441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700"/>
              <a:buFont typeface="Calibri"/>
              <a:buNone/>
            </a:pPr>
            <a:r>
              <a:rPr lang="en-US" sz="4700"/>
              <a:t>RTL – NOT Gate</a:t>
            </a:r>
            <a:endParaRPr sz="4700"/>
          </a:p>
        </p:txBody>
      </p:sp>
      <p:sp>
        <p:nvSpPr>
          <p:cNvPr id="184" name="Google Shape;184;p10"/>
          <p:cNvSpPr/>
          <p:nvPr/>
        </p:nvSpPr>
        <p:spPr>
          <a:xfrm>
            <a:off x="429369" y="1681544"/>
            <a:ext cx="8229600" cy="18288"/>
          </a:xfrm>
          <a:custGeom>
            <a:rect b="b" l="l" r="r" t="t"/>
            <a:pathLst>
              <a:path extrusionOk="0" fill="none" h="18288" w="822960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extrusionOk="0" h="18288" w="822960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extrusionOk="0" fill="none" h="18288" w="822960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4901"/>
            </a:schemeClr>
          </a:solidFill>
          <a:ln cap="rnd" cmpd="sng" w="44450">
            <a:solidFill>
              <a:schemeClr val="accent2">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10"/>
          <p:cNvSpPr txBox="1"/>
          <p:nvPr>
            <p:ph idx="1" type="body"/>
          </p:nvPr>
        </p:nvSpPr>
        <p:spPr>
          <a:xfrm>
            <a:off x="429369" y="2071316"/>
            <a:ext cx="5035164" cy="4119172"/>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90000"/>
              </a:lnSpc>
              <a:spcBef>
                <a:spcPts val="0"/>
              </a:spcBef>
              <a:spcAft>
                <a:spcPts val="0"/>
              </a:spcAft>
              <a:buClr>
                <a:schemeClr val="dk1"/>
              </a:buClr>
              <a:buSzPts val="1900"/>
              <a:buChar char="•"/>
            </a:pPr>
            <a:r>
              <a:rPr b="0" i="0" lang="en-US" sz="1900">
                <a:latin typeface="Montserrat"/>
                <a:ea typeface="Montserrat"/>
                <a:cs typeface="Montserrat"/>
                <a:sym typeface="Montserrat"/>
              </a:rPr>
              <a:t>Bipolar transistor switch is the simplest RTL gate. </a:t>
            </a:r>
            <a:endParaRPr/>
          </a:p>
          <a:p>
            <a:pPr indent="-342900" lvl="0" marL="342900" rtl="0" algn="just">
              <a:lnSpc>
                <a:spcPct val="90000"/>
              </a:lnSpc>
              <a:spcBef>
                <a:spcPts val="380"/>
              </a:spcBef>
              <a:spcAft>
                <a:spcPts val="0"/>
              </a:spcAft>
              <a:buClr>
                <a:schemeClr val="dk1"/>
              </a:buClr>
              <a:buSzPts val="1900"/>
              <a:buChar char="•"/>
            </a:pPr>
            <a:r>
              <a:rPr b="0" i="0" lang="en-US" sz="1900">
                <a:latin typeface="Montserrat"/>
                <a:ea typeface="Montserrat"/>
                <a:cs typeface="Montserrat"/>
                <a:sym typeface="Montserrat"/>
              </a:rPr>
              <a:t>The resistor R</a:t>
            </a:r>
            <a:r>
              <a:rPr b="0" baseline="-25000" i="0" lang="en-US" sz="1900">
                <a:latin typeface="Montserrat"/>
                <a:ea typeface="Montserrat"/>
                <a:cs typeface="Montserrat"/>
                <a:sym typeface="Montserrat"/>
              </a:rPr>
              <a:t>1</a:t>
            </a:r>
            <a:r>
              <a:rPr b="0" i="0" lang="en-US" sz="1900">
                <a:latin typeface="Montserrat"/>
                <a:ea typeface="Montserrat"/>
                <a:cs typeface="Montserrat"/>
                <a:sym typeface="Montserrat"/>
              </a:rPr>
              <a:t> in the circuit is used across the base and input terminals. </a:t>
            </a:r>
            <a:endParaRPr/>
          </a:p>
          <a:p>
            <a:pPr indent="-342900" lvl="0" marL="342900" rtl="0" algn="just">
              <a:lnSpc>
                <a:spcPct val="90000"/>
              </a:lnSpc>
              <a:spcBef>
                <a:spcPts val="380"/>
              </a:spcBef>
              <a:spcAft>
                <a:spcPts val="0"/>
              </a:spcAft>
              <a:buClr>
                <a:schemeClr val="dk1"/>
              </a:buClr>
              <a:buSzPts val="1900"/>
              <a:buChar char="•"/>
            </a:pPr>
            <a:r>
              <a:rPr b="0" i="0" lang="en-US" sz="1900">
                <a:latin typeface="Montserrat"/>
                <a:ea typeface="Montserrat"/>
                <a:cs typeface="Montserrat"/>
                <a:sym typeface="Montserrat"/>
              </a:rPr>
              <a:t>This resistor increases the voltage drop from 0.7 V to 1 V by converting the input voltage into current. </a:t>
            </a:r>
            <a:endParaRPr/>
          </a:p>
          <a:p>
            <a:pPr indent="-342900" lvl="0" marL="342900" rtl="0" algn="just">
              <a:lnSpc>
                <a:spcPct val="90000"/>
              </a:lnSpc>
              <a:spcBef>
                <a:spcPts val="380"/>
              </a:spcBef>
              <a:spcAft>
                <a:spcPts val="0"/>
              </a:spcAft>
              <a:buClr>
                <a:schemeClr val="dk1"/>
              </a:buClr>
              <a:buSzPts val="1900"/>
              <a:buChar char="•"/>
            </a:pPr>
            <a:r>
              <a:rPr b="0" i="0" lang="en-US" sz="1900">
                <a:latin typeface="Montserrat"/>
                <a:ea typeface="Montserrat"/>
                <a:cs typeface="Montserrat"/>
                <a:sym typeface="Montserrat"/>
              </a:rPr>
              <a:t>The resistance R</a:t>
            </a:r>
            <a:r>
              <a:rPr b="0" baseline="-25000" i="0" lang="en-US" sz="1900">
                <a:latin typeface="Montserrat"/>
                <a:ea typeface="Montserrat"/>
                <a:cs typeface="Montserrat"/>
                <a:sym typeface="Montserrat"/>
              </a:rPr>
              <a:t>1</a:t>
            </a:r>
            <a:r>
              <a:rPr b="0" i="0" lang="en-US" sz="1900">
                <a:latin typeface="Montserrat"/>
                <a:ea typeface="Montserrat"/>
                <a:cs typeface="Montserrat"/>
                <a:sym typeface="Montserrat"/>
              </a:rPr>
              <a:t> is chosen in such a way that it saturates the transistor and obtains high input resistance. </a:t>
            </a:r>
            <a:endParaRPr/>
          </a:p>
          <a:p>
            <a:pPr indent="-342900" lvl="0" marL="342900" rtl="0" algn="just">
              <a:lnSpc>
                <a:spcPct val="90000"/>
              </a:lnSpc>
              <a:spcBef>
                <a:spcPts val="380"/>
              </a:spcBef>
              <a:spcAft>
                <a:spcPts val="0"/>
              </a:spcAft>
              <a:buClr>
                <a:schemeClr val="dk1"/>
              </a:buClr>
              <a:buSzPts val="1900"/>
              <a:buChar char="•"/>
            </a:pPr>
            <a:r>
              <a:rPr b="0" i="0" lang="en-US" sz="1900">
                <a:latin typeface="Montserrat"/>
                <a:ea typeface="Montserrat"/>
                <a:cs typeface="Montserrat"/>
                <a:sym typeface="Montserrat"/>
              </a:rPr>
              <a:t>The collector resistor R</a:t>
            </a:r>
            <a:r>
              <a:rPr b="0" baseline="-25000" i="0" lang="en-US" sz="1900">
                <a:latin typeface="Montserrat"/>
                <a:ea typeface="Montserrat"/>
                <a:cs typeface="Montserrat"/>
                <a:sym typeface="Montserrat"/>
              </a:rPr>
              <a:t>2</a:t>
            </a:r>
            <a:r>
              <a:rPr b="0" i="0" lang="en-US" sz="1900">
                <a:latin typeface="Montserrat"/>
                <a:ea typeface="Montserrat"/>
                <a:cs typeface="Montserrat"/>
                <a:sym typeface="Montserrat"/>
              </a:rPr>
              <a:t> converts collector current into voltage. </a:t>
            </a:r>
            <a:endParaRPr/>
          </a:p>
          <a:p>
            <a:pPr indent="-342900" lvl="0" marL="342900" rtl="0" algn="just">
              <a:lnSpc>
                <a:spcPct val="90000"/>
              </a:lnSpc>
              <a:spcBef>
                <a:spcPts val="380"/>
              </a:spcBef>
              <a:spcAft>
                <a:spcPts val="0"/>
              </a:spcAft>
              <a:buClr>
                <a:schemeClr val="dk1"/>
              </a:buClr>
              <a:buSzPts val="1900"/>
              <a:buChar char="•"/>
            </a:pPr>
            <a:r>
              <a:rPr b="0" i="0" lang="en-US" sz="1900">
                <a:latin typeface="Montserrat"/>
                <a:ea typeface="Montserrat"/>
                <a:cs typeface="Montserrat"/>
                <a:sym typeface="Montserrat"/>
              </a:rPr>
              <a:t>The resistance of R</a:t>
            </a:r>
            <a:r>
              <a:rPr b="0" baseline="-25000" i="0" lang="en-US" sz="1900">
                <a:latin typeface="Montserrat"/>
                <a:ea typeface="Montserrat"/>
                <a:cs typeface="Montserrat"/>
                <a:sym typeface="Montserrat"/>
              </a:rPr>
              <a:t>2</a:t>
            </a:r>
            <a:r>
              <a:rPr b="0" i="0" lang="en-US" sz="1900">
                <a:latin typeface="Montserrat"/>
                <a:ea typeface="Montserrat"/>
                <a:cs typeface="Montserrat"/>
                <a:sym typeface="Montserrat"/>
              </a:rPr>
              <a:t> is high to saturate the transistor and low to obtain output resistance.</a:t>
            </a:r>
            <a:endParaRPr sz="1900"/>
          </a:p>
        </p:txBody>
      </p:sp>
      <p:pic>
        <p:nvPicPr>
          <p:cNvPr descr="RTL NOT gate, Resistor-Transistor Logic (RTL)" id="186" name="Google Shape;186;p10"/>
          <p:cNvPicPr preferRelativeResize="0"/>
          <p:nvPr/>
        </p:nvPicPr>
        <p:blipFill rotWithShape="1">
          <a:blip r:embed="rId3">
            <a:alphaModFix/>
          </a:blip>
          <a:srcRect b="-3" l="22764" r="-3" t="0"/>
          <a:stretch/>
        </p:blipFill>
        <p:spPr>
          <a:xfrm>
            <a:off x="5756743" y="2093976"/>
            <a:ext cx="2955798" cy="4096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B3D3F"/>
              </a:buClr>
              <a:buSzPct val="100000"/>
              <a:buFont typeface="Lato"/>
              <a:buNone/>
            </a:pPr>
            <a:r>
              <a:rPr b="1" i="0" lang="en-US">
                <a:solidFill>
                  <a:srgbClr val="3B3D3F"/>
                </a:solidFill>
                <a:latin typeface="Lato"/>
                <a:ea typeface="Lato"/>
                <a:cs typeface="Lato"/>
                <a:sym typeface="Lato"/>
              </a:rPr>
              <a:t>Advantages and Limitations of RTL</a:t>
            </a:r>
            <a:endParaRPr/>
          </a:p>
        </p:txBody>
      </p:sp>
      <p:sp>
        <p:nvSpPr>
          <p:cNvPr id="192" name="Google Shape;19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rgbClr val="3B3D3F"/>
              </a:buClr>
              <a:buSzPts val="3200"/>
              <a:buChar char="•"/>
            </a:pPr>
            <a:r>
              <a:rPr b="0" i="0" lang="en-US">
                <a:solidFill>
                  <a:srgbClr val="3B3D3F"/>
                </a:solidFill>
                <a:latin typeface="Montserrat"/>
                <a:ea typeface="Montserrat"/>
                <a:cs typeface="Montserrat"/>
                <a:sym typeface="Montserrat"/>
              </a:rPr>
              <a:t>Minimum transistors are required to implement logic expressions. </a:t>
            </a:r>
            <a:endParaRPr/>
          </a:p>
          <a:p>
            <a:pPr indent="-342900" lvl="0" marL="342900" rtl="0" algn="just">
              <a:spcBef>
                <a:spcPts val="640"/>
              </a:spcBef>
              <a:spcAft>
                <a:spcPts val="0"/>
              </a:spcAft>
              <a:buClr>
                <a:srgbClr val="3B3D3F"/>
              </a:buClr>
              <a:buSzPts val="3200"/>
              <a:buChar char="•"/>
            </a:pPr>
            <a:r>
              <a:rPr b="0" i="0" lang="en-US">
                <a:solidFill>
                  <a:srgbClr val="3B3D3F"/>
                </a:solidFill>
                <a:latin typeface="Montserrat"/>
                <a:ea typeface="Montserrat"/>
                <a:cs typeface="Montserrat"/>
                <a:sym typeface="Montserrat"/>
              </a:rPr>
              <a:t>RTL leads to the much-improved logic families like diode–transistor logic and then transistor-transistor logic.</a:t>
            </a:r>
            <a:endParaRPr/>
          </a:p>
          <a:p>
            <a:pPr indent="-342900" lvl="0" marL="342900" rtl="0" algn="just">
              <a:spcBef>
                <a:spcPts val="640"/>
              </a:spcBef>
              <a:spcAft>
                <a:spcPts val="0"/>
              </a:spcAft>
              <a:buClr>
                <a:srgbClr val="3B3D3F"/>
              </a:buClr>
              <a:buSzPts val="3200"/>
              <a:buChar char="•"/>
            </a:pPr>
            <a:r>
              <a:rPr b="0" i="0" lang="en-US">
                <a:solidFill>
                  <a:srgbClr val="3B3D3F"/>
                </a:solidFill>
                <a:latin typeface="Montserrat"/>
                <a:ea typeface="Montserrat"/>
                <a:cs typeface="Montserrat"/>
                <a:sym typeface="Montserrat"/>
              </a:rPr>
              <a:t>The </a:t>
            </a:r>
            <a:r>
              <a:rPr b="0" i="0" lang="en-US">
                <a:solidFill>
                  <a:srgbClr val="FF0000"/>
                </a:solidFill>
                <a:latin typeface="Montserrat"/>
                <a:ea typeface="Montserrat"/>
                <a:cs typeface="Montserrat"/>
                <a:sym typeface="Montserrat"/>
              </a:rPr>
              <a:t>disadvantage</a:t>
            </a:r>
            <a:r>
              <a:rPr b="0" i="0" lang="en-US">
                <a:solidFill>
                  <a:srgbClr val="3B3D3F"/>
                </a:solidFill>
                <a:latin typeface="Montserrat"/>
                <a:ea typeface="Montserrat"/>
                <a:cs typeface="Montserrat"/>
                <a:sym typeface="Montserrat"/>
              </a:rPr>
              <a:t> is that the RTL has high power dissipation especially when the transistor is at logic 1.</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b="0" l="0" r="0" t="0"/>
          <a:stretch/>
        </p:blipFill>
        <p:spPr>
          <a:xfrm>
            <a:off x="1066800" y="3124200"/>
            <a:ext cx="1143000" cy="704850"/>
          </a:xfrm>
          <a:prstGeom prst="rect">
            <a:avLst/>
          </a:prstGeom>
          <a:noFill/>
          <a:ln>
            <a:noFill/>
          </a:ln>
        </p:spPr>
      </p:pic>
      <p:sp>
        <p:nvSpPr>
          <p:cNvPr id="199" name="Google Shape;199;p12"/>
          <p:cNvSpPr txBox="1"/>
          <p:nvPr/>
        </p:nvSpPr>
        <p:spPr>
          <a:xfrm>
            <a:off x="2387600" y="3276600"/>
            <a:ext cx="355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p:txBody>
      </p:sp>
      <p:sp>
        <p:nvSpPr>
          <p:cNvPr id="200" name="Google Shape;200;p12"/>
          <p:cNvSpPr txBox="1"/>
          <p:nvPr/>
        </p:nvSpPr>
        <p:spPr>
          <a:xfrm>
            <a:off x="838200" y="381000"/>
            <a:ext cx="8153400" cy="22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Times New Roman"/>
              <a:buNone/>
            </a:pPr>
            <a:r>
              <a:rPr b="1" i="0" lang="en-US" sz="2800" u="none" cap="none" strike="noStrike">
                <a:solidFill>
                  <a:srgbClr val="FF0000"/>
                </a:solidFill>
                <a:latin typeface="Times New Roman"/>
                <a:ea typeface="Times New Roman"/>
                <a:cs typeface="Times New Roman"/>
                <a:sym typeface="Times New Roman"/>
              </a:rPr>
              <a:t>Diode-Transistor Logic (DTL)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Essentially diode logic with transistor amplification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Reduced power consumption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Faster than RTL</a:t>
            </a:r>
            <a:endParaRPr b="0" i="0" sz="1800" u="none" cap="none" strike="noStrike">
              <a:solidFill>
                <a:schemeClr val="dk1"/>
              </a:solidFill>
              <a:latin typeface="Calibri"/>
              <a:ea typeface="Calibri"/>
              <a:cs typeface="Calibri"/>
              <a:sym typeface="Calibri"/>
            </a:endParaRPr>
          </a:p>
        </p:txBody>
      </p:sp>
      <p:sp>
        <p:nvSpPr>
          <p:cNvPr id="201" name="Google Shape;201;p12"/>
          <p:cNvSpPr txBox="1"/>
          <p:nvPr/>
        </p:nvSpPr>
        <p:spPr>
          <a:xfrm>
            <a:off x="4572000" y="5715000"/>
            <a:ext cx="20559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DL  AND gate</a:t>
            </a:r>
            <a:endParaRPr b="0" i="0" sz="1800" u="none" cap="none" strike="noStrike">
              <a:solidFill>
                <a:schemeClr val="dk1"/>
              </a:solidFill>
              <a:latin typeface="Calibri"/>
              <a:ea typeface="Calibri"/>
              <a:cs typeface="Calibri"/>
              <a:sym typeface="Calibri"/>
            </a:endParaRPr>
          </a:p>
        </p:txBody>
      </p:sp>
      <p:sp>
        <p:nvSpPr>
          <p:cNvPr id="202" name="Google Shape;202;p12"/>
          <p:cNvSpPr txBox="1"/>
          <p:nvPr/>
        </p:nvSpPr>
        <p:spPr>
          <a:xfrm>
            <a:off x="7162800" y="5791200"/>
            <a:ext cx="12969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inverter</a:t>
            </a:r>
            <a:endParaRPr b="0" i="0" sz="1800" u="none" cap="none" strike="noStrike">
              <a:solidFill>
                <a:schemeClr val="dk1"/>
              </a:solidFill>
              <a:latin typeface="Calibri"/>
              <a:ea typeface="Calibri"/>
              <a:cs typeface="Calibri"/>
              <a:sym typeface="Calibri"/>
            </a:endParaRPr>
          </a:p>
        </p:txBody>
      </p:sp>
      <p:sp>
        <p:nvSpPr>
          <p:cNvPr id="203" name="Google Shape;203;p1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800" u="none" cap="none" strike="noStrike">
              <a:solidFill>
                <a:schemeClr val="dk1"/>
              </a:solidFill>
              <a:latin typeface="Calibri"/>
              <a:ea typeface="Calibri"/>
              <a:cs typeface="Calibri"/>
              <a:sym typeface="Calibri"/>
            </a:endParaRPr>
          </a:p>
        </p:txBody>
      </p:sp>
      <p:graphicFrame>
        <p:nvGraphicFramePr>
          <p:cNvPr id="204" name="Google Shape;204;p12"/>
          <p:cNvGraphicFramePr/>
          <p:nvPr/>
        </p:nvGraphicFramePr>
        <p:xfrm>
          <a:off x="381000" y="4191000"/>
          <a:ext cx="3000000" cy="3000000"/>
        </p:xfrm>
        <a:graphic>
          <a:graphicData uri="http://schemas.openxmlformats.org/drawingml/2006/table">
            <a:tbl>
              <a:tblPr>
                <a:noFill/>
                <a:tableStyleId>{0AB71013-E651-4A9D-A085-AA7CAF678B34}</a:tableStyleId>
              </a:tblPr>
              <a:tblGrid>
                <a:gridCol w="736600"/>
                <a:gridCol w="736600"/>
                <a:gridCol w="1193800"/>
              </a:tblGrid>
              <a:tr h="639750">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A</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B</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NAND o/p</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67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5125">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67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65125">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sz="1800" u="none" cap="none" strike="noStrike"/>
                    </a:p>
                  </a:txBody>
                  <a:tcPr marT="45725" marB="45725"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pic>
        <p:nvPicPr>
          <p:cNvPr id="205" name="Google Shape;205;p12"/>
          <p:cNvPicPr preferRelativeResize="0"/>
          <p:nvPr/>
        </p:nvPicPr>
        <p:blipFill rotWithShape="1">
          <a:blip r:embed="rId4">
            <a:alphaModFix/>
          </a:blip>
          <a:srcRect b="0" l="0" r="0" t="0"/>
          <a:stretch/>
        </p:blipFill>
        <p:spPr>
          <a:xfrm>
            <a:off x="4267200" y="2895600"/>
            <a:ext cx="3981450" cy="2828925"/>
          </a:xfrm>
          <a:prstGeom prst="rect">
            <a:avLst/>
          </a:prstGeom>
          <a:noFill/>
          <a:ln>
            <a:noFill/>
          </a:ln>
        </p:spPr>
      </p:pic>
      <p:sp>
        <p:nvSpPr>
          <p:cNvPr id="206" name="Google Shape;20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10/25/2021</a:t>
            </a:r>
            <a:endParaRPr/>
          </a:p>
        </p:txBody>
      </p:sp>
      <p:sp>
        <p:nvSpPr>
          <p:cNvPr id="207" name="Google Shape;20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251520" y="12576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2900"/>
              <a:buFont typeface="Calibri"/>
              <a:buNone/>
            </a:pPr>
            <a:r>
              <a:rPr b="1" lang="en-US" sz="2900">
                <a:solidFill>
                  <a:srgbClr val="FF0000"/>
                </a:solidFill>
              </a:rPr>
              <a:t>Disadvantages of RTL &amp; DTL</a:t>
            </a:r>
            <a:endParaRPr/>
          </a:p>
        </p:txBody>
      </p:sp>
      <p:sp>
        <p:nvSpPr>
          <p:cNvPr id="213" name="Google Shape;213;p13"/>
          <p:cNvSpPr txBox="1"/>
          <p:nvPr/>
        </p:nvSpPr>
        <p:spPr>
          <a:xfrm>
            <a:off x="179512" y="2852936"/>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900"/>
              <a:buFont typeface="Calibri"/>
              <a:buNone/>
            </a:pPr>
            <a:r>
              <a:t/>
            </a:r>
            <a:endParaRPr b="1" i="0" sz="2900" u="none" cap="none" strike="noStrike">
              <a:solidFill>
                <a:srgbClr val="FF0000"/>
              </a:solidFill>
              <a:latin typeface="Calibri"/>
              <a:ea typeface="Calibri"/>
              <a:cs typeface="Calibri"/>
              <a:sym typeface="Calibri"/>
            </a:endParaRPr>
          </a:p>
        </p:txBody>
      </p:sp>
      <p:sp>
        <p:nvSpPr>
          <p:cNvPr id="214" name="Google Shape;214;p13"/>
          <p:cNvSpPr/>
          <p:nvPr/>
        </p:nvSpPr>
        <p:spPr>
          <a:xfrm>
            <a:off x="899592" y="1340768"/>
            <a:ext cx="80547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FF0000"/>
                </a:solidFill>
                <a:latin typeface="Calibri"/>
                <a:ea typeface="Calibri"/>
                <a:cs typeface="Calibri"/>
                <a:sym typeface="Calibri"/>
              </a:rPr>
              <a:t>RTL : </a:t>
            </a:r>
            <a:endParaRPr sz="2200">
              <a:solidFill>
                <a:schemeClr val="dk1"/>
              </a:solidFill>
              <a:latin typeface="Calibri"/>
              <a:ea typeface="Calibri"/>
              <a:cs typeface="Calibri"/>
              <a:sym typeface="Calibri"/>
            </a:endParaRPr>
          </a:p>
        </p:txBody>
      </p:sp>
      <p:sp>
        <p:nvSpPr>
          <p:cNvPr id="215" name="Google Shape;215;p13"/>
          <p:cNvSpPr/>
          <p:nvPr/>
        </p:nvSpPr>
        <p:spPr>
          <a:xfrm>
            <a:off x="1502251" y="1844824"/>
            <a:ext cx="3213765" cy="207120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Poor Noise Margin</a:t>
            </a:r>
            <a:endParaRPr/>
          </a:p>
          <a:p>
            <a:pPr indent="-342900" lvl="0" marL="342900" marR="0" rtl="0" algn="l">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Poor Fan out</a:t>
            </a:r>
            <a:endParaRPr/>
          </a:p>
          <a:p>
            <a:pPr indent="-342900" lvl="0" marL="342900" marR="0" rtl="0" algn="l">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Low Speed</a:t>
            </a:r>
            <a:endParaRPr/>
          </a:p>
          <a:p>
            <a:pPr indent="-342900" lvl="0" marL="342900" marR="0" rtl="0" algn="l">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High power dissipation</a:t>
            </a:r>
            <a:endParaRPr/>
          </a:p>
        </p:txBody>
      </p:sp>
      <p:sp>
        <p:nvSpPr>
          <p:cNvPr id="216" name="Google Shape;216;p13"/>
          <p:cNvSpPr/>
          <p:nvPr/>
        </p:nvSpPr>
        <p:spPr>
          <a:xfrm>
            <a:off x="971600" y="4221088"/>
            <a:ext cx="823495"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FF0000"/>
                </a:solidFill>
                <a:latin typeface="Calibri"/>
                <a:ea typeface="Calibri"/>
                <a:cs typeface="Calibri"/>
                <a:sym typeface="Calibri"/>
              </a:rPr>
              <a:t>DTL : </a:t>
            </a:r>
            <a:endParaRPr sz="2200">
              <a:solidFill>
                <a:schemeClr val="dk1"/>
              </a:solidFill>
              <a:latin typeface="Calibri"/>
              <a:ea typeface="Calibri"/>
              <a:cs typeface="Calibri"/>
              <a:sym typeface="Calibri"/>
            </a:endParaRPr>
          </a:p>
        </p:txBody>
      </p:sp>
      <p:sp>
        <p:nvSpPr>
          <p:cNvPr id="217" name="Google Shape;217;p13"/>
          <p:cNvSpPr/>
          <p:nvPr/>
        </p:nvSpPr>
        <p:spPr>
          <a:xfrm>
            <a:off x="1591589" y="4893735"/>
            <a:ext cx="4348563" cy="105554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Slow Speed</a:t>
            </a:r>
            <a:endParaRPr/>
          </a:p>
          <a:p>
            <a:pPr indent="-342900" lvl="0" marL="342900" marR="0" rtl="0" algn="l">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Improved noise margin &amp; Fan out</a:t>
            </a:r>
            <a:endParaRPr/>
          </a:p>
        </p:txBody>
      </p:sp>
      <p:sp>
        <p:nvSpPr>
          <p:cNvPr id="218" name="Google Shape;218;p13"/>
          <p:cNvSpPr/>
          <p:nvPr/>
        </p:nvSpPr>
        <p:spPr>
          <a:xfrm>
            <a:off x="4262037" y="0"/>
            <a:ext cx="4881963" cy="4221088"/>
          </a:xfrm>
          <a:prstGeom prst="cloud">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just">
              <a:lnSpc>
                <a:spcPct val="150000"/>
              </a:lnSpc>
              <a:spcBef>
                <a:spcPts val="0"/>
              </a:spcBef>
              <a:spcAft>
                <a:spcPts val="0"/>
              </a:spcAft>
              <a:buNone/>
            </a:pPr>
            <a:r>
              <a:rPr b="0" i="0" lang="en-US" sz="1600" u="none" cap="none" strike="noStrike">
                <a:solidFill>
                  <a:schemeClr val="lt1"/>
                </a:solidFill>
                <a:latin typeface="Times New Roman"/>
                <a:ea typeface="Times New Roman"/>
                <a:cs typeface="Times New Roman"/>
                <a:sym typeface="Times New Roman"/>
              </a:rPr>
              <a:t>The unwanted signals are referred to as </a:t>
            </a:r>
            <a:r>
              <a:rPr b="0" i="1" lang="en-US" sz="1600" u="none" cap="none" strike="noStrike">
                <a:solidFill>
                  <a:schemeClr val="lt1"/>
                </a:solidFill>
                <a:latin typeface="Times New Roman"/>
                <a:ea typeface="Times New Roman"/>
                <a:cs typeface="Times New Roman"/>
                <a:sym typeface="Times New Roman"/>
              </a:rPr>
              <a:t>noise</a:t>
            </a:r>
            <a:r>
              <a:rPr b="0" i="0" lang="en-US" sz="1600" u="none" cap="none" strike="noStrike">
                <a:solidFill>
                  <a:schemeClr val="lt1"/>
                </a:solidFill>
                <a:latin typeface="Times New Roman"/>
                <a:ea typeface="Times New Roman"/>
                <a:cs typeface="Times New Roman"/>
                <a:sym typeface="Times New Roman"/>
              </a:rPr>
              <a:t> </a:t>
            </a:r>
            <a:endParaRPr b="0" i="0" sz="1600" u="none" cap="none" strike="noStrike">
              <a:solidFill>
                <a:schemeClr val="lt1"/>
              </a:solidFill>
              <a:latin typeface="Calibri"/>
              <a:ea typeface="Calibri"/>
              <a:cs typeface="Calibri"/>
              <a:sym typeface="Calibri"/>
            </a:endParaRPr>
          </a:p>
          <a:p>
            <a:pPr indent="0" lvl="1" marL="457200" marR="0" rtl="0" algn="just">
              <a:lnSpc>
                <a:spcPct val="150000"/>
              </a:lnSpc>
              <a:spcBef>
                <a:spcPts val="0"/>
              </a:spcBef>
              <a:spcAft>
                <a:spcPts val="0"/>
              </a:spcAft>
              <a:buNone/>
            </a:pPr>
            <a:r>
              <a:t/>
            </a:r>
            <a:endParaRPr b="0" i="0" sz="1600" u="none" cap="none" strike="noStrike">
              <a:solidFill>
                <a:schemeClr val="lt1"/>
              </a:solidFill>
              <a:latin typeface="Times New Roman"/>
              <a:ea typeface="Times New Roman"/>
              <a:cs typeface="Times New Roman"/>
              <a:sym typeface="Times New Roman"/>
            </a:endParaRPr>
          </a:p>
          <a:p>
            <a:pPr indent="0" lvl="1" marL="457200" marR="0" rtl="0" algn="just">
              <a:lnSpc>
                <a:spcPct val="150000"/>
              </a:lnSpc>
              <a:spcBef>
                <a:spcPts val="0"/>
              </a:spcBef>
              <a:spcAft>
                <a:spcPts val="0"/>
              </a:spcAft>
              <a:buNone/>
            </a:pPr>
            <a:r>
              <a:rPr b="0" i="0" lang="en-US" sz="1600" u="none" cap="none" strike="noStrike">
                <a:solidFill>
                  <a:schemeClr val="lt1"/>
                </a:solidFill>
                <a:latin typeface="Times New Roman"/>
                <a:ea typeface="Times New Roman"/>
                <a:cs typeface="Times New Roman"/>
                <a:sym typeface="Times New Roman"/>
              </a:rPr>
              <a:t>Noise margin is the </a:t>
            </a:r>
            <a:r>
              <a:rPr b="0" i="1" lang="en-US" sz="1600" u="none" cap="none" strike="noStrike">
                <a:solidFill>
                  <a:schemeClr val="lt1"/>
                </a:solidFill>
                <a:latin typeface="Times New Roman"/>
                <a:ea typeface="Times New Roman"/>
                <a:cs typeface="Times New Roman"/>
                <a:sym typeface="Times New Roman"/>
              </a:rPr>
              <a:t>maximum noise</a:t>
            </a:r>
            <a:r>
              <a:rPr b="0" i="0" lang="en-US" sz="1600" u="none" cap="none" strike="noStrike">
                <a:solidFill>
                  <a:schemeClr val="lt1"/>
                </a:solidFill>
                <a:latin typeface="Times New Roman"/>
                <a:ea typeface="Times New Roman"/>
                <a:cs typeface="Times New Roman"/>
                <a:sym typeface="Times New Roman"/>
              </a:rPr>
              <a:t> added to an input signal of a digital circuit that does not cause an undesirable change in the circuit output .</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title"/>
          </p:nvPr>
        </p:nvSpPr>
        <p:spPr>
          <a:xfrm>
            <a:off x="262596" y="10556"/>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Times"/>
              <a:buNone/>
            </a:pPr>
            <a:r>
              <a:rPr b="1" lang="en-US" sz="2900">
                <a:solidFill>
                  <a:srgbClr val="FF0000"/>
                </a:solidFill>
                <a:latin typeface="Times"/>
                <a:ea typeface="Times"/>
                <a:cs typeface="Times"/>
                <a:sym typeface="Times"/>
              </a:rPr>
              <a:t>TTL (Transistor-Transistor Logic)</a:t>
            </a:r>
            <a:endParaRPr/>
          </a:p>
        </p:txBody>
      </p:sp>
      <p:sp>
        <p:nvSpPr>
          <p:cNvPr id="224" name="Google Shape;224;p14"/>
          <p:cNvSpPr txBox="1"/>
          <p:nvPr/>
        </p:nvSpPr>
        <p:spPr>
          <a:xfrm>
            <a:off x="485336" y="905028"/>
            <a:ext cx="8458200" cy="60876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The original basic TTL gate was a slight improvement over the DTL gate.</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Introduced several TTL subfamilies or series</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lang="en-US" sz="1900">
                <a:solidFill>
                  <a:schemeClr val="dk1"/>
                </a:solidFill>
                <a:latin typeface="Times"/>
                <a:ea typeface="Times"/>
                <a:cs typeface="Times"/>
                <a:sym typeface="Times"/>
              </a:rPr>
              <a:t>F</a:t>
            </a:r>
            <a:r>
              <a:rPr b="0" i="0" lang="en-US" sz="1900" u="none">
                <a:solidFill>
                  <a:schemeClr val="dk1"/>
                </a:solidFill>
                <a:latin typeface="Times"/>
                <a:ea typeface="Times"/>
                <a:cs typeface="Times"/>
                <a:sym typeface="Times"/>
              </a:rPr>
              <a:t>irst introduced by in 1964 (Texas Instruments)</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TTL has shaped digital technology in many ways</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Transistor alone performs the logical operation &amp; Logic gate operations </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Transistors operated in </a:t>
            </a:r>
            <a:r>
              <a:rPr lang="en-US" sz="1900">
                <a:solidFill>
                  <a:schemeClr val="dk1"/>
                </a:solidFill>
                <a:latin typeface="Times"/>
                <a:ea typeface="Times"/>
                <a:cs typeface="Times"/>
                <a:sym typeface="Times"/>
              </a:rPr>
              <a:t>saturation</a:t>
            </a:r>
            <a:r>
              <a:rPr b="0" i="0" lang="en-US" sz="1900" u="none">
                <a:solidFill>
                  <a:schemeClr val="dk1"/>
                </a:solidFill>
                <a:latin typeface="Times"/>
                <a:ea typeface="Times"/>
                <a:cs typeface="Times"/>
                <a:sym typeface="Times"/>
              </a:rPr>
              <a:t> mode and cut off mode.</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Fastest of the saturated logic families</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Good speed</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Low manufacturing cost</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Wide range of circuits &amp; applications</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Availability in SSI &amp; MSI</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Char char="•"/>
            </a:pPr>
            <a:r>
              <a:rPr b="0" i="0" lang="en-US" sz="1900" u="none">
                <a:solidFill>
                  <a:schemeClr val="dk1"/>
                </a:solidFill>
                <a:latin typeface="Times"/>
                <a:ea typeface="Times"/>
                <a:cs typeface="Times"/>
                <a:sym typeface="Times"/>
              </a:rPr>
              <a:t>Relatively high-power consumption</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900"/>
              <a:buFont typeface="Arial"/>
              <a:buNone/>
            </a:pPr>
            <a:r>
              <a:t/>
            </a:r>
            <a:endParaRPr b="0" i="0" sz="1900" u="none">
              <a:solidFill>
                <a:srgbClr val="FF0000"/>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900"/>
              <a:buFont typeface="Calibri"/>
              <a:buNone/>
            </a:pPr>
            <a:r>
              <a:t/>
            </a:r>
            <a:endParaRPr b="0" i="0" sz="1900" u="none">
              <a:solidFill>
                <a:srgbClr val="FF0000"/>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457200" y="12576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imes"/>
              <a:buNone/>
            </a:pPr>
            <a:r>
              <a:rPr b="1" i="0" lang="en-US" sz="2900" u="none">
                <a:solidFill>
                  <a:srgbClr val="FF0000"/>
                </a:solidFill>
                <a:latin typeface="Times"/>
                <a:ea typeface="Times"/>
                <a:cs typeface="Times"/>
                <a:sym typeface="Times"/>
              </a:rPr>
              <a:t>TTL (Transistor-Transistor</a:t>
            </a:r>
            <a:r>
              <a:rPr b="0" i="0" lang="en-US" sz="2900" u="none">
                <a:solidFill>
                  <a:srgbClr val="FF0000"/>
                </a:solidFill>
                <a:latin typeface="Calibri"/>
                <a:ea typeface="Calibri"/>
                <a:cs typeface="Calibri"/>
                <a:sym typeface="Calibri"/>
              </a:rPr>
              <a:t> Logic)</a:t>
            </a:r>
            <a:endParaRPr sz="2900"/>
          </a:p>
        </p:txBody>
      </p:sp>
      <p:sp>
        <p:nvSpPr>
          <p:cNvPr id="230" name="Google Shape;230;p15"/>
          <p:cNvSpPr txBox="1"/>
          <p:nvPr/>
        </p:nvSpPr>
        <p:spPr>
          <a:xfrm>
            <a:off x="533400" y="1041400"/>
            <a:ext cx="8153400" cy="5816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B0F0"/>
              </a:buClr>
              <a:buSzPts val="2000"/>
              <a:buFont typeface="Times"/>
              <a:buNone/>
            </a:pPr>
            <a:r>
              <a:rPr b="1" i="0" lang="en-US" sz="2000" u="none">
                <a:solidFill>
                  <a:srgbClr val="00B0F0"/>
                </a:solidFill>
                <a:latin typeface="Times"/>
                <a:ea typeface="Times"/>
                <a:cs typeface="Times"/>
                <a:sym typeface="Times"/>
              </a:rPr>
              <a:t>TTL subfamilies</a:t>
            </a:r>
            <a:endParaRPr sz="1800">
              <a:solidFill>
                <a:schemeClr val="dk1"/>
              </a:solidFill>
              <a:latin typeface="Calibri"/>
              <a:ea typeface="Calibri"/>
              <a:cs typeface="Calibri"/>
              <a:sym typeface="Calibri"/>
            </a:endParaRPr>
          </a:p>
          <a:p>
            <a:pPr indent="-127000" lvl="1"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a:ea typeface="Times"/>
                <a:cs typeface="Times"/>
                <a:sym typeface="Times"/>
              </a:rPr>
              <a:t>Standard TTL</a:t>
            </a:r>
            <a:endParaRPr b="0" i="0" sz="1800" u="none" cap="none" strike="noStrike">
              <a:solidFill>
                <a:schemeClr val="dk1"/>
              </a:solidFill>
              <a:latin typeface="Calibri"/>
              <a:ea typeface="Calibri"/>
              <a:cs typeface="Calibri"/>
              <a:sym typeface="Calibri"/>
            </a:endParaRPr>
          </a:p>
          <a:p>
            <a:pPr indent="-127000" lvl="1"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a:ea typeface="Times"/>
                <a:cs typeface="Times"/>
                <a:sym typeface="Times"/>
              </a:rPr>
              <a:t>High speed TTL</a:t>
            </a:r>
            <a:endParaRPr b="0" i="0" sz="1800" u="none" cap="none" strike="noStrike">
              <a:solidFill>
                <a:schemeClr val="dk1"/>
              </a:solidFill>
              <a:latin typeface="Calibri"/>
              <a:ea typeface="Calibri"/>
              <a:cs typeface="Calibri"/>
              <a:sym typeface="Calibri"/>
            </a:endParaRPr>
          </a:p>
          <a:p>
            <a:pPr indent="-127000" lvl="1"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a:ea typeface="Times"/>
                <a:cs typeface="Times"/>
                <a:sym typeface="Times"/>
              </a:rPr>
              <a:t>Low power TTL</a:t>
            </a:r>
            <a:endParaRPr b="0" i="0" sz="1800" u="none" cap="none" strike="noStrike">
              <a:solidFill>
                <a:schemeClr val="dk1"/>
              </a:solidFill>
              <a:latin typeface="Calibri"/>
              <a:ea typeface="Calibri"/>
              <a:cs typeface="Calibri"/>
              <a:sym typeface="Calibri"/>
            </a:endParaRPr>
          </a:p>
          <a:p>
            <a:pPr indent="-127000" lvl="1"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a:ea typeface="Times"/>
                <a:cs typeface="Times"/>
                <a:sym typeface="Times"/>
              </a:rPr>
              <a:t>Schottky TTL</a:t>
            </a:r>
            <a:endParaRPr b="0" i="0" sz="1800" u="none" cap="none" strike="noStrike">
              <a:solidFill>
                <a:schemeClr val="dk1"/>
              </a:solidFill>
              <a:latin typeface="Calibri"/>
              <a:ea typeface="Calibri"/>
              <a:cs typeface="Calibri"/>
              <a:sym typeface="Calibri"/>
            </a:endParaRPr>
          </a:p>
          <a:p>
            <a:pPr indent="-127000" lvl="1"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a:ea typeface="Times"/>
                <a:cs typeface="Times"/>
                <a:sym typeface="Times"/>
              </a:rPr>
              <a:t>Low power Schottky TTL</a:t>
            </a:r>
            <a:endParaRPr b="0" i="0" sz="1800" u="none" cap="none" strike="noStrike">
              <a:solidFill>
                <a:schemeClr val="dk1"/>
              </a:solidFill>
              <a:latin typeface="Calibri"/>
              <a:ea typeface="Calibri"/>
              <a:cs typeface="Calibri"/>
              <a:sym typeface="Calibri"/>
            </a:endParaRPr>
          </a:p>
          <a:p>
            <a:pPr indent="-127000" lvl="1" marL="4572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a:ea typeface="Times"/>
                <a:cs typeface="Times"/>
                <a:sym typeface="Times"/>
              </a:rPr>
              <a:t>Fast TTL</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B0F0"/>
              </a:buClr>
              <a:buSzPts val="2000"/>
              <a:buFont typeface="Times"/>
              <a:buNone/>
            </a:pPr>
            <a:r>
              <a:rPr b="1" i="0" lang="en-US" sz="2000" u="none">
                <a:solidFill>
                  <a:srgbClr val="00B0F0"/>
                </a:solidFill>
                <a:latin typeface="Times"/>
                <a:ea typeface="Times"/>
                <a:cs typeface="Times"/>
                <a:sym typeface="Times"/>
              </a:rPr>
              <a:t>Three different types of output configurations</a:t>
            </a:r>
            <a:endParaRPr sz="1800">
              <a:solidFill>
                <a:schemeClr val="dk1"/>
              </a:solidFill>
              <a:latin typeface="Calibri"/>
              <a:ea typeface="Calibri"/>
              <a:cs typeface="Calibri"/>
              <a:sym typeface="Calibri"/>
            </a:endParaRPr>
          </a:p>
          <a:p>
            <a:pPr indent="-127000" lvl="1" marL="457200" marR="0" rtl="0" algn="just">
              <a:lnSpc>
                <a:spcPct val="150000"/>
              </a:lnSpc>
              <a:spcBef>
                <a:spcPts val="0"/>
              </a:spcBef>
              <a:spcAft>
                <a:spcPts val="0"/>
              </a:spcAft>
              <a:buClr>
                <a:schemeClr val="dk1"/>
              </a:buClr>
              <a:buSzPts val="2000"/>
              <a:buFont typeface="Times"/>
              <a:buAutoNum type="arabicPeriod"/>
            </a:pPr>
            <a:r>
              <a:rPr b="0" i="0" lang="en-US" sz="2000" u="none" cap="none" strike="noStrike">
                <a:solidFill>
                  <a:schemeClr val="dk1"/>
                </a:solidFill>
                <a:latin typeface="Times"/>
                <a:ea typeface="Times"/>
                <a:cs typeface="Times"/>
                <a:sym typeface="Times"/>
              </a:rPr>
              <a:t> Open-collector output</a:t>
            </a:r>
            <a:endParaRPr b="0" i="0" sz="1800" u="none" cap="none" strike="noStrike">
              <a:solidFill>
                <a:schemeClr val="dk1"/>
              </a:solidFill>
              <a:latin typeface="Calibri"/>
              <a:ea typeface="Calibri"/>
              <a:cs typeface="Calibri"/>
              <a:sym typeface="Calibri"/>
            </a:endParaRPr>
          </a:p>
          <a:p>
            <a:pPr indent="-127000" lvl="1" marL="457200" marR="0" rtl="0" algn="just">
              <a:lnSpc>
                <a:spcPct val="150000"/>
              </a:lnSpc>
              <a:spcBef>
                <a:spcPts val="0"/>
              </a:spcBef>
              <a:spcAft>
                <a:spcPts val="0"/>
              </a:spcAft>
              <a:buClr>
                <a:schemeClr val="dk1"/>
              </a:buClr>
              <a:buSzPts val="2000"/>
              <a:buFont typeface="Times"/>
              <a:buAutoNum type="arabicPeriod"/>
            </a:pPr>
            <a:r>
              <a:rPr b="0" i="0" lang="en-US" sz="2000" u="none" cap="none" strike="noStrike">
                <a:solidFill>
                  <a:schemeClr val="dk1"/>
                </a:solidFill>
                <a:latin typeface="Times"/>
                <a:ea typeface="Times"/>
                <a:cs typeface="Times"/>
                <a:sym typeface="Times"/>
              </a:rPr>
              <a:t> Totem-pole output</a:t>
            </a:r>
            <a:endParaRPr b="0" i="0" sz="1800" u="none" cap="none" strike="noStrike">
              <a:solidFill>
                <a:schemeClr val="dk1"/>
              </a:solidFill>
              <a:latin typeface="Calibri"/>
              <a:ea typeface="Calibri"/>
              <a:cs typeface="Calibri"/>
              <a:sym typeface="Calibri"/>
            </a:endParaRPr>
          </a:p>
          <a:p>
            <a:pPr indent="-127000" lvl="1" marL="457200" marR="0" rtl="0" algn="just">
              <a:lnSpc>
                <a:spcPct val="150000"/>
              </a:lnSpc>
              <a:spcBef>
                <a:spcPts val="0"/>
              </a:spcBef>
              <a:spcAft>
                <a:spcPts val="0"/>
              </a:spcAft>
              <a:buClr>
                <a:schemeClr val="dk1"/>
              </a:buClr>
              <a:buSzPts val="2000"/>
              <a:buFont typeface="Times"/>
              <a:buAutoNum type="arabicPeriod"/>
            </a:pPr>
            <a:r>
              <a:rPr b="0" i="0" lang="en-US" sz="2000" u="none" cap="none" strike="noStrike">
                <a:solidFill>
                  <a:schemeClr val="dk1"/>
                </a:solidFill>
                <a:latin typeface="Times"/>
                <a:ea typeface="Times"/>
                <a:cs typeface="Times"/>
                <a:sym typeface="Times"/>
              </a:rPr>
              <a:t> Three-state (or tristate) output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2100"/>
              <a:buFont typeface="Calibri"/>
              <a:buNone/>
            </a:pPr>
            <a:r>
              <a:t/>
            </a:r>
            <a:endParaRPr b="0" i="0" sz="2100" u="none">
              <a:solidFill>
                <a:schemeClr val="dk1"/>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323528" y="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2800"/>
              <a:buFont typeface="Times"/>
              <a:buNone/>
            </a:pPr>
            <a:r>
              <a:rPr b="1" lang="en-US" sz="2800">
                <a:solidFill>
                  <a:srgbClr val="FF0000"/>
                </a:solidFill>
                <a:latin typeface="Times"/>
                <a:ea typeface="Times"/>
                <a:cs typeface="Times"/>
                <a:sym typeface="Times"/>
              </a:rPr>
              <a:t>Transistor Operation</a:t>
            </a:r>
            <a:endParaRPr/>
          </a:p>
        </p:txBody>
      </p:sp>
      <p:pic>
        <p:nvPicPr>
          <p:cNvPr id="236" name="Google Shape;236;p16"/>
          <p:cNvPicPr preferRelativeResize="0"/>
          <p:nvPr/>
        </p:nvPicPr>
        <p:blipFill rotWithShape="1">
          <a:blip r:embed="rId3">
            <a:alphaModFix/>
          </a:blip>
          <a:srcRect b="0" l="0" r="0" t="0"/>
          <a:stretch/>
        </p:blipFill>
        <p:spPr>
          <a:xfrm>
            <a:off x="408220" y="838632"/>
            <a:ext cx="3456384" cy="3164512"/>
          </a:xfrm>
          <a:prstGeom prst="rect">
            <a:avLst/>
          </a:prstGeom>
          <a:noFill/>
          <a:ln cap="flat" cmpd="sng" w="9525">
            <a:solidFill>
              <a:srgbClr val="0F243E"/>
            </a:solidFill>
            <a:prstDash val="solid"/>
            <a:miter lim="800000"/>
            <a:headEnd len="sm" w="sm" type="none"/>
            <a:tailEnd len="sm" w="sm" type="none"/>
          </a:ln>
        </p:spPr>
      </p:pic>
      <p:sp>
        <p:nvSpPr>
          <p:cNvPr id="237" name="Google Shape;237;p16"/>
          <p:cNvSpPr/>
          <p:nvPr/>
        </p:nvSpPr>
        <p:spPr>
          <a:xfrm>
            <a:off x="755576" y="4221088"/>
            <a:ext cx="7776864" cy="2031325"/>
          </a:xfrm>
          <a:prstGeom prst="rect">
            <a:avLst/>
          </a:prstGeom>
          <a:noFill/>
          <a:ln>
            <a:noFill/>
          </a:ln>
        </p:spPr>
        <p:txBody>
          <a:bodyPr anchorCtr="0" anchor="t" bIns="45700" lIns="91425" spcFirstLastPara="1" rIns="91425" wrap="square" tIns="45700">
            <a:spAutoFit/>
          </a:bodyPr>
          <a:lstStyle/>
          <a:p>
            <a:pPr indent="-133350" lvl="0" marL="0" marR="0" rtl="0" algn="just">
              <a:lnSpc>
                <a:spcPct val="150000"/>
              </a:lnSpc>
              <a:spcBef>
                <a:spcPts val="0"/>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 When Vin equals 1 (+5V), the transistor is turned on (saturation) and Vout equals 0 (0V).</a:t>
            </a:r>
            <a:endParaRPr/>
          </a:p>
          <a:p>
            <a:pPr indent="-133350" lvl="0" marL="0" marR="0" rtl="0" algn="just">
              <a:lnSpc>
                <a:spcPct val="150000"/>
              </a:lnSpc>
              <a:spcBef>
                <a:spcPts val="0"/>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 When Vin equals 0 (0V), the transistor is turned off and Vout equals 1 (5V)</a:t>
            </a:r>
            <a:endParaRPr/>
          </a:p>
        </p:txBody>
      </p:sp>
      <p:pic>
        <p:nvPicPr>
          <p:cNvPr descr="Open Collector Output of Transistor Transistor Logic" id="238" name="Google Shape;238;p16"/>
          <p:cNvPicPr preferRelativeResize="0"/>
          <p:nvPr/>
        </p:nvPicPr>
        <p:blipFill rotWithShape="1">
          <a:blip r:embed="rId4">
            <a:alphaModFix/>
          </a:blip>
          <a:srcRect b="0" l="0" r="0" t="0"/>
          <a:stretch/>
        </p:blipFill>
        <p:spPr>
          <a:xfrm>
            <a:off x="4408469" y="304801"/>
            <a:ext cx="4735531" cy="3916288"/>
          </a:xfrm>
          <a:prstGeom prst="rect">
            <a:avLst/>
          </a:prstGeom>
          <a:noFill/>
          <a:ln cap="flat" cmpd="sng" w="9525">
            <a:solidFill>
              <a:srgbClr val="00206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0" y="0"/>
            <a:ext cx="8553128"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2000"/>
              <a:buFont typeface="Times"/>
              <a:buNone/>
            </a:pPr>
            <a:r>
              <a:rPr b="1" lang="en-US" sz="2000">
                <a:solidFill>
                  <a:srgbClr val="FF0000"/>
                </a:solidFill>
                <a:latin typeface="Times"/>
                <a:ea typeface="Times"/>
                <a:cs typeface="Times"/>
                <a:sym typeface="Times"/>
              </a:rPr>
              <a:t>Open Collector TTL – NAND Gate</a:t>
            </a:r>
            <a:endParaRPr/>
          </a:p>
        </p:txBody>
      </p:sp>
      <p:sp>
        <p:nvSpPr>
          <p:cNvPr id="244" name="Google Shape;244;p17"/>
          <p:cNvSpPr/>
          <p:nvPr/>
        </p:nvSpPr>
        <p:spPr>
          <a:xfrm>
            <a:off x="520036" y="5288340"/>
            <a:ext cx="8395363" cy="1569660"/>
          </a:xfrm>
          <a:prstGeom prst="rect">
            <a:avLst/>
          </a:prstGeom>
          <a:noFill/>
          <a:ln cap="flat" cmpd="sng" w="9525">
            <a:solidFill>
              <a:srgbClr val="3F315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spcBef>
                <a:spcPts val="0"/>
              </a:spcBef>
              <a:spcAft>
                <a:spcPts val="0"/>
              </a:spcAft>
              <a:buClr>
                <a:srgbClr val="666666"/>
              </a:buClr>
              <a:buSzPts val="2400"/>
              <a:buFont typeface="Arial"/>
              <a:buChar char="•"/>
            </a:pPr>
            <a:r>
              <a:rPr b="0" i="0" lang="en-US" sz="2400">
                <a:solidFill>
                  <a:srgbClr val="666666"/>
                </a:solidFill>
                <a:latin typeface="Arial"/>
                <a:ea typeface="Arial"/>
                <a:cs typeface="Arial"/>
                <a:sym typeface="Arial"/>
              </a:rPr>
              <a:t>Similarly, when all inputs are high, all base-emitter junctions of Q1 are reverse biased and transistor Q2 and Q3 get enough base current and are in saturation mode. </a:t>
            </a:r>
            <a:endParaRPr/>
          </a:p>
          <a:p>
            <a:pPr indent="-342900" lvl="0" marL="342900" marR="0" rtl="0" algn="just">
              <a:spcBef>
                <a:spcPts val="0"/>
              </a:spcBef>
              <a:spcAft>
                <a:spcPts val="0"/>
              </a:spcAft>
              <a:buClr>
                <a:srgbClr val="666666"/>
              </a:buClr>
              <a:buSzPts val="2400"/>
              <a:buFont typeface="Arial"/>
              <a:buChar char="•"/>
            </a:pPr>
            <a:r>
              <a:rPr b="0" i="0" lang="en-US" sz="2400">
                <a:solidFill>
                  <a:srgbClr val="666666"/>
                </a:solidFill>
                <a:latin typeface="Arial"/>
                <a:ea typeface="Arial"/>
                <a:cs typeface="Arial"/>
                <a:sym typeface="Arial"/>
              </a:rPr>
              <a:t>The output is at logic low.</a:t>
            </a:r>
            <a:endParaRPr/>
          </a:p>
        </p:txBody>
      </p:sp>
      <p:pic>
        <p:nvPicPr>
          <p:cNvPr descr="Open Collector Output of Transistor Transistor Logic" id="245" name="Google Shape;245;p17"/>
          <p:cNvPicPr preferRelativeResize="0"/>
          <p:nvPr/>
        </p:nvPicPr>
        <p:blipFill rotWithShape="1">
          <a:blip r:embed="rId3">
            <a:alphaModFix/>
          </a:blip>
          <a:srcRect b="0" l="0" r="0" t="0"/>
          <a:stretch/>
        </p:blipFill>
        <p:spPr>
          <a:xfrm>
            <a:off x="4408469" y="304801"/>
            <a:ext cx="4735531" cy="3916288"/>
          </a:xfrm>
          <a:prstGeom prst="rect">
            <a:avLst/>
          </a:prstGeom>
          <a:noFill/>
          <a:ln cap="flat" cmpd="sng" w="9525">
            <a:solidFill>
              <a:srgbClr val="002060"/>
            </a:solidFill>
            <a:prstDash val="solid"/>
            <a:round/>
            <a:headEnd len="sm" w="sm" type="none"/>
            <a:tailEnd len="sm" w="sm" type="none"/>
          </a:ln>
        </p:spPr>
      </p:pic>
      <p:sp>
        <p:nvSpPr>
          <p:cNvPr id="246" name="Google Shape;246;p17"/>
          <p:cNvSpPr txBox="1"/>
          <p:nvPr/>
        </p:nvSpPr>
        <p:spPr>
          <a:xfrm>
            <a:off x="0" y="1143000"/>
            <a:ext cx="4267200" cy="4093428"/>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just">
              <a:spcBef>
                <a:spcPts val="0"/>
              </a:spcBef>
              <a:spcAft>
                <a:spcPts val="0"/>
              </a:spcAft>
              <a:buClr>
                <a:srgbClr val="666666"/>
              </a:buClr>
              <a:buSzPts val="2000"/>
              <a:buFont typeface="Arial"/>
              <a:buChar char="•"/>
            </a:pPr>
            <a:r>
              <a:rPr b="0" i="0" lang="en-US" sz="2000">
                <a:solidFill>
                  <a:srgbClr val="666666"/>
                </a:solidFill>
                <a:latin typeface="Arial"/>
                <a:ea typeface="Arial"/>
                <a:cs typeface="Arial"/>
                <a:sym typeface="Arial"/>
              </a:rPr>
              <a:t>Transistor Q1 behaves as a cluster of diodes placed back to back. </a:t>
            </a:r>
            <a:endParaRPr/>
          </a:p>
          <a:p>
            <a:pPr indent="-285750" lvl="0" marL="285750" marR="0" rtl="0" algn="just">
              <a:spcBef>
                <a:spcPts val="0"/>
              </a:spcBef>
              <a:spcAft>
                <a:spcPts val="0"/>
              </a:spcAft>
              <a:buClr>
                <a:srgbClr val="666666"/>
              </a:buClr>
              <a:buSzPts val="2000"/>
              <a:buFont typeface="Arial"/>
              <a:buChar char="•"/>
            </a:pPr>
            <a:r>
              <a:rPr b="0" i="0" lang="en-US" sz="2000">
                <a:solidFill>
                  <a:srgbClr val="666666"/>
                </a:solidFill>
                <a:latin typeface="Arial"/>
                <a:ea typeface="Arial"/>
                <a:cs typeface="Arial"/>
                <a:sym typeface="Arial"/>
              </a:rPr>
              <a:t>With any of the input at logic low, the corresponding emitter-base junction is forward biased and the voltage drop across the base of Q1 is around 0.9V, not enough for the transistors Q2 and Q3 to conduct. </a:t>
            </a:r>
            <a:endParaRPr/>
          </a:p>
          <a:p>
            <a:pPr indent="-285750" lvl="0" marL="285750" marR="0" rtl="0" algn="just">
              <a:spcBef>
                <a:spcPts val="0"/>
              </a:spcBef>
              <a:spcAft>
                <a:spcPts val="0"/>
              </a:spcAft>
              <a:buClr>
                <a:srgbClr val="666666"/>
              </a:buClr>
              <a:buSzPts val="2000"/>
              <a:buFont typeface="Arial"/>
              <a:buChar char="•"/>
            </a:pPr>
            <a:r>
              <a:rPr b="0" i="0" lang="en-US" sz="2000">
                <a:solidFill>
                  <a:srgbClr val="666666"/>
                </a:solidFill>
                <a:latin typeface="Arial"/>
                <a:ea typeface="Arial"/>
                <a:cs typeface="Arial"/>
                <a:sym typeface="Arial"/>
              </a:rPr>
              <a:t>Thus the output is either floating or Vcc, i.e. High level.</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Totem-Pole Output?</a:t>
            </a:r>
            <a:endParaRPr/>
          </a:p>
        </p:txBody>
      </p:sp>
      <p:sp>
        <p:nvSpPr>
          <p:cNvPr id="252" name="Google Shape;25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333333"/>
              </a:buClr>
              <a:buSzPts val="3200"/>
              <a:buChar char="•"/>
            </a:pPr>
            <a:r>
              <a:rPr b="0" i="0" lang="en-US">
                <a:solidFill>
                  <a:srgbClr val="333333"/>
                </a:solidFill>
                <a:latin typeface="Verdana"/>
                <a:ea typeface="Verdana"/>
                <a:cs typeface="Verdana"/>
                <a:sym typeface="Verdana"/>
              </a:rPr>
              <a:t>A type of output structure used with integrated circuits in which one transistor drives the output high while another transistor connected below it pulls the output low.</a:t>
            </a: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graphicFrame>
        <p:nvGraphicFramePr>
          <p:cNvPr id="257" name="Google Shape;257;p19"/>
          <p:cNvGraphicFramePr/>
          <p:nvPr/>
        </p:nvGraphicFramePr>
        <p:xfrm>
          <a:off x="660847" y="643466"/>
          <a:ext cx="3000000" cy="3000000"/>
        </p:xfrm>
        <a:graphic>
          <a:graphicData uri="http://schemas.openxmlformats.org/drawingml/2006/table">
            <a:tbl>
              <a:tblPr>
                <a:noFill/>
                <a:tableStyleId>{0AB71013-E651-4A9D-A085-AA7CAF678B34}</a:tableStyleId>
              </a:tblPr>
              <a:tblGrid>
                <a:gridCol w="3927725"/>
                <a:gridCol w="3751325"/>
              </a:tblGrid>
              <a:tr h="601075">
                <a:tc>
                  <a:txBody>
                    <a:bodyPr/>
                    <a:lstStyle/>
                    <a:p>
                      <a:pPr indent="0" lvl="0" marL="0" marR="0" rtl="0" algn="l">
                        <a:spcBef>
                          <a:spcPts val="0"/>
                        </a:spcBef>
                        <a:spcAft>
                          <a:spcPts val="0"/>
                        </a:spcAft>
                        <a:buNone/>
                      </a:pPr>
                      <a:r>
                        <a:rPr b="1" lang="en-US" sz="2000" u="none" cap="none" strike="noStrike">
                          <a:solidFill>
                            <a:schemeClr val="dk1"/>
                          </a:solidFill>
                        </a:rPr>
                        <a:t>Totem Pole</a:t>
                      </a:r>
                      <a:endParaRPr/>
                    </a:p>
                  </a:txBody>
                  <a:tcPr marT="121575" marB="121575" marR="116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2000" u="none" cap="none" strike="noStrike">
                          <a:solidFill>
                            <a:schemeClr val="dk1"/>
                          </a:solidFill>
                        </a:rPr>
                        <a:t>Open Collector</a:t>
                      </a:r>
                      <a:endParaRPr/>
                    </a:p>
                  </a:txBody>
                  <a:tcPr marT="121575" marB="121575" marR="116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87375">
                <a:tc>
                  <a:txBody>
                    <a:bodyPr/>
                    <a:lstStyle/>
                    <a:p>
                      <a:pPr indent="0" lvl="0" marL="0" marR="0" rtl="0" algn="l">
                        <a:spcBef>
                          <a:spcPts val="0"/>
                        </a:spcBef>
                        <a:spcAft>
                          <a:spcPts val="0"/>
                        </a:spcAft>
                        <a:buNone/>
                      </a:pPr>
                      <a:r>
                        <a:rPr b="0" lang="en-US" sz="1500" u="none" cap="none" strike="noStrike">
                          <a:solidFill>
                            <a:schemeClr val="dk1"/>
                          </a:solidFill>
                        </a:rPr>
                        <a:t>Output stage of totem pole circuit consists of pull-up transistor, diode resistor and a pull down transistor.</a:t>
                      </a:r>
                      <a:endParaRPr/>
                    </a:p>
                  </a:txBody>
                  <a:tcPr marT="170200" marB="170200" marR="121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rPr b="0" lang="en-US" sz="1500" u="none" cap="none" strike="noStrike">
                          <a:solidFill>
                            <a:schemeClr val="dk1"/>
                          </a:solidFill>
                        </a:rPr>
                        <a:t>Output stage of Open collector consists of only pull down transistor.</a:t>
                      </a:r>
                      <a:endParaRPr/>
                    </a:p>
                  </a:txBody>
                  <a:tcPr marT="170200" marB="170200" marR="121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1"/>
                      </a:solidFill>
                      <a:prstDash val="solid"/>
                      <a:round/>
                      <a:headEnd len="sm" w="sm" type="none"/>
                      <a:tailEnd len="sm" w="sm" type="none"/>
                    </a:lnB>
                  </a:tcPr>
                </a:tc>
              </a:tr>
              <a:tr h="853950">
                <a:tc>
                  <a:txBody>
                    <a:bodyPr/>
                    <a:lstStyle/>
                    <a:p>
                      <a:pPr indent="0" lvl="0" marL="0" marR="0" rtl="0" algn="l">
                        <a:spcBef>
                          <a:spcPts val="0"/>
                        </a:spcBef>
                        <a:spcAft>
                          <a:spcPts val="0"/>
                        </a:spcAft>
                        <a:buNone/>
                      </a:pPr>
                      <a:r>
                        <a:rPr b="0" lang="en-US" sz="1500" u="none" cap="none" strike="noStrike">
                          <a:solidFill>
                            <a:schemeClr val="dk1"/>
                          </a:solidFill>
                        </a:rPr>
                        <a:t>Outputs of the two gates cannot be tied up together</a:t>
                      </a:r>
                      <a:endParaRPr/>
                    </a:p>
                  </a:txBody>
                  <a:tcPr marT="170200" marB="170200" marR="121575" marL="5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b="0" lang="en-US" sz="1500" u="none" cap="none" strike="noStrike">
                          <a:solidFill>
                            <a:schemeClr val="dk1"/>
                          </a:solidFill>
                        </a:rPr>
                        <a:t>output of two gates can be tied together using a wired AND method.</a:t>
                      </a:r>
                      <a:endParaRPr/>
                    </a:p>
                  </a:txBody>
                  <a:tcPr marT="170200" marB="170200" marR="121575" marL="5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5F1"/>
                    </a:solidFill>
                  </a:tcPr>
                </a:tc>
              </a:tr>
              <a:tr h="853950">
                <a:tc>
                  <a:txBody>
                    <a:bodyPr/>
                    <a:lstStyle/>
                    <a:p>
                      <a:pPr indent="0" lvl="0" marL="0" marR="0" rtl="0" algn="l">
                        <a:spcBef>
                          <a:spcPts val="0"/>
                        </a:spcBef>
                        <a:spcAft>
                          <a:spcPts val="0"/>
                        </a:spcAft>
                        <a:buNone/>
                      </a:pPr>
                      <a:r>
                        <a:rPr b="0" lang="en-US" sz="1500" u="none" cap="none" strike="noStrike">
                          <a:solidFill>
                            <a:schemeClr val="dk1"/>
                          </a:solidFill>
                        </a:rPr>
                        <a:t>Operating speed of totem pole circuit is high as compared to open collector</a:t>
                      </a:r>
                      <a:endParaRPr/>
                    </a:p>
                  </a:txBody>
                  <a:tcPr marT="170200" marB="170200" marR="121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rPr b="0" lang="en-US" sz="1500" u="none" cap="none" strike="noStrike">
                          <a:solidFill>
                            <a:schemeClr val="dk1"/>
                          </a:solidFill>
                        </a:rPr>
                        <a:t>Operating speed is low for open collector</a:t>
                      </a:r>
                      <a:endParaRPr/>
                    </a:p>
                  </a:txBody>
                  <a:tcPr marT="170200" marB="170200" marR="121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1"/>
                      </a:solidFill>
                      <a:prstDash val="solid"/>
                      <a:round/>
                      <a:headEnd len="sm" w="sm" type="none"/>
                      <a:tailEnd len="sm" w="sm" type="none"/>
                    </a:lnB>
                  </a:tcPr>
                </a:tc>
              </a:tr>
              <a:tr h="1087375">
                <a:tc>
                  <a:txBody>
                    <a:bodyPr/>
                    <a:lstStyle/>
                    <a:p>
                      <a:pPr indent="0" lvl="0" marL="0" marR="0" rtl="0" algn="l">
                        <a:spcBef>
                          <a:spcPts val="0"/>
                        </a:spcBef>
                        <a:spcAft>
                          <a:spcPts val="0"/>
                        </a:spcAft>
                        <a:buNone/>
                      </a:pPr>
                      <a:r>
                        <a:rPr b="0" lang="en-US" sz="1500" u="none" cap="none" strike="noStrike">
                          <a:solidFill>
                            <a:schemeClr val="dk1"/>
                          </a:solidFill>
                        </a:rPr>
                        <a:t>External pull up resistor is not required in case of totem pole</a:t>
                      </a:r>
                      <a:endParaRPr/>
                    </a:p>
                  </a:txBody>
                  <a:tcPr marT="170200" marB="170200" marR="121575" marL="5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5F1"/>
                    </a:solidFill>
                  </a:tcPr>
                </a:tc>
                <a:tc>
                  <a:txBody>
                    <a:bodyPr/>
                    <a:lstStyle/>
                    <a:p>
                      <a:pPr indent="0" lvl="0" marL="0" marR="0" rtl="0" algn="l">
                        <a:spcBef>
                          <a:spcPts val="0"/>
                        </a:spcBef>
                        <a:spcAft>
                          <a:spcPts val="0"/>
                        </a:spcAft>
                        <a:buNone/>
                      </a:pPr>
                      <a:r>
                        <a:rPr b="0" lang="en-US" sz="1500" u="none" cap="none" strike="noStrike">
                          <a:solidFill>
                            <a:schemeClr val="dk1"/>
                          </a:solidFill>
                        </a:rPr>
                        <a:t>External pull up resistor is required for proper operation of gate in open collectors</a:t>
                      </a:r>
                      <a:endParaRPr/>
                    </a:p>
                  </a:txBody>
                  <a:tcPr marT="170200" marB="170200" marR="121575" marL="5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AE5F1"/>
                    </a:solidFill>
                  </a:tcPr>
                </a:tc>
              </a:tr>
              <a:tr h="1087375">
                <a:tc>
                  <a:txBody>
                    <a:bodyPr/>
                    <a:lstStyle/>
                    <a:p>
                      <a:pPr indent="0" lvl="0" marL="0" marR="0" rtl="0" algn="l">
                        <a:spcBef>
                          <a:spcPts val="0"/>
                        </a:spcBef>
                        <a:spcAft>
                          <a:spcPts val="0"/>
                        </a:spcAft>
                        <a:buNone/>
                      </a:pPr>
                      <a:r>
                        <a:rPr b="0" lang="en-US" sz="1500" u="none" cap="none" strike="noStrike">
                          <a:solidFill>
                            <a:schemeClr val="dk1"/>
                          </a:solidFill>
                        </a:rPr>
                        <a:t>Due to the presence of pull up transistor, power dissipation is low in totem pole circuits</a:t>
                      </a:r>
                      <a:endParaRPr/>
                    </a:p>
                  </a:txBody>
                  <a:tcPr marT="170200" marB="170200" marR="121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500" u="none" cap="none" strike="noStrike">
                          <a:solidFill>
                            <a:schemeClr val="dk1"/>
                          </a:solidFill>
                        </a:rPr>
                        <a:t>In case of open collector, power dissipation is high due to the current flowing trough the extra resistors.</a:t>
                      </a:r>
                      <a:endParaRPr/>
                    </a:p>
                  </a:txBody>
                  <a:tcPr marT="170200" marB="170200" marR="121575"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CONTENTS</a:t>
            </a:r>
            <a:endParaRPr/>
          </a:p>
        </p:txBody>
      </p:sp>
      <p:grpSp>
        <p:nvGrpSpPr>
          <p:cNvPr id="95" name="Google Shape;95;p2"/>
          <p:cNvGrpSpPr/>
          <p:nvPr/>
        </p:nvGrpSpPr>
        <p:grpSpPr>
          <a:xfrm>
            <a:off x="228600" y="1602633"/>
            <a:ext cx="8686800" cy="4978295"/>
            <a:chOff x="0" y="2433"/>
            <a:chExt cx="8686800" cy="4978295"/>
          </a:xfrm>
        </p:grpSpPr>
        <p:cxnSp>
          <p:nvCxnSpPr>
            <p:cNvPr id="96" name="Google Shape;96;p2"/>
            <p:cNvCxnSpPr/>
            <p:nvPr/>
          </p:nvCxnSpPr>
          <p:spPr>
            <a:xfrm>
              <a:off x="0" y="2433"/>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97" name="Google Shape;97;p2"/>
            <p:cNvSpPr/>
            <p:nvPr/>
          </p:nvSpPr>
          <p:spPr>
            <a:xfrm>
              <a:off x="0" y="2433"/>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0" y="2433"/>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highlight>
                    <a:srgbClr val="00FF00"/>
                  </a:highlight>
                  <a:latin typeface="Calibri"/>
                  <a:ea typeface="Calibri"/>
                  <a:cs typeface="Calibri"/>
                  <a:sym typeface="Calibri"/>
                </a:rPr>
                <a:t>Transistor as a Switch, </a:t>
              </a:r>
              <a:endParaRPr/>
            </a:p>
          </p:txBody>
        </p:sp>
        <p:cxnSp>
          <p:nvCxnSpPr>
            <p:cNvPr id="99" name="Google Shape;99;p2"/>
            <p:cNvCxnSpPr/>
            <p:nvPr/>
          </p:nvCxnSpPr>
          <p:spPr>
            <a:xfrm>
              <a:off x="0" y="455005"/>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00" name="Google Shape;100;p2"/>
            <p:cNvSpPr/>
            <p:nvPr/>
          </p:nvSpPr>
          <p:spPr>
            <a:xfrm>
              <a:off x="0" y="455005"/>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0" y="455005"/>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Characteristics of Digital ICs, DL, RTL, DTL, TTL, ECL, IIL, </a:t>
              </a:r>
              <a:endParaRPr/>
            </a:p>
          </p:txBody>
        </p:sp>
        <p:cxnSp>
          <p:nvCxnSpPr>
            <p:cNvPr id="102" name="Google Shape;102;p2"/>
            <p:cNvCxnSpPr/>
            <p:nvPr/>
          </p:nvCxnSpPr>
          <p:spPr>
            <a:xfrm>
              <a:off x="0" y="907577"/>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03" name="Google Shape;103;p2"/>
            <p:cNvSpPr/>
            <p:nvPr/>
          </p:nvSpPr>
          <p:spPr>
            <a:xfrm>
              <a:off x="0" y="907577"/>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0" y="907577"/>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Characteristics and uses of MOSFET (CS, Common drain and Common gate),</a:t>
              </a:r>
              <a:endParaRPr/>
            </a:p>
          </p:txBody>
        </p:sp>
        <p:cxnSp>
          <p:nvCxnSpPr>
            <p:cNvPr id="105" name="Google Shape;105;p2"/>
            <p:cNvCxnSpPr/>
            <p:nvPr/>
          </p:nvCxnSpPr>
          <p:spPr>
            <a:xfrm>
              <a:off x="0" y="1360150"/>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06" name="Google Shape;106;p2"/>
            <p:cNvSpPr/>
            <p:nvPr/>
          </p:nvSpPr>
          <p:spPr>
            <a:xfrm>
              <a:off x="0" y="1360150"/>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0" y="1360150"/>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MOSFET Logic, PMOS,NMOS, CMOS Logic, </a:t>
              </a:r>
              <a:endParaRPr/>
            </a:p>
          </p:txBody>
        </p:sp>
        <p:cxnSp>
          <p:nvCxnSpPr>
            <p:cNvPr id="108" name="Google Shape;108;p2"/>
            <p:cNvCxnSpPr/>
            <p:nvPr/>
          </p:nvCxnSpPr>
          <p:spPr>
            <a:xfrm>
              <a:off x="0" y="1812722"/>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09" name="Google Shape;109;p2"/>
            <p:cNvSpPr/>
            <p:nvPr/>
          </p:nvSpPr>
          <p:spPr>
            <a:xfrm>
              <a:off x="0" y="1812722"/>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0" y="1812722"/>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Propagation delay, </a:t>
              </a:r>
              <a:endParaRPr/>
            </a:p>
          </p:txBody>
        </p:sp>
        <p:cxnSp>
          <p:nvCxnSpPr>
            <p:cNvPr id="111" name="Google Shape;111;p2"/>
            <p:cNvCxnSpPr/>
            <p:nvPr/>
          </p:nvCxnSpPr>
          <p:spPr>
            <a:xfrm>
              <a:off x="0" y="2265294"/>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12" name="Google Shape;112;p2"/>
            <p:cNvSpPr/>
            <p:nvPr/>
          </p:nvSpPr>
          <p:spPr>
            <a:xfrm>
              <a:off x="0" y="2265294"/>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0" y="2265294"/>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Tristate Logic, Tristate Logic Applications, </a:t>
              </a:r>
              <a:endParaRPr/>
            </a:p>
          </p:txBody>
        </p:sp>
        <p:cxnSp>
          <p:nvCxnSpPr>
            <p:cNvPr id="114" name="Google Shape;114;p2"/>
            <p:cNvCxnSpPr/>
            <p:nvPr/>
          </p:nvCxnSpPr>
          <p:spPr>
            <a:xfrm>
              <a:off x="0" y="2717867"/>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15" name="Google Shape;115;p2"/>
            <p:cNvSpPr/>
            <p:nvPr/>
          </p:nvSpPr>
          <p:spPr>
            <a:xfrm>
              <a:off x="0" y="2717867"/>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0" y="2717867"/>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FPGA Basics, </a:t>
              </a:r>
              <a:endParaRPr/>
            </a:p>
          </p:txBody>
        </p:sp>
        <p:cxnSp>
          <p:nvCxnSpPr>
            <p:cNvPr id="117" name="Google Shape;117;p2"/>
            <p:cNvCxnSpPr/>
            <p:nvPr/>
          </p:nvCxnSpPr>
          <p:spPr>
            <a:xfrm>
              <a:off x="0" y="3170439"/>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18" name="Google Shape;118;p2"/>
            <p:cNvSpPr/>
            <p:nvPr/>
          </p:nvSpPr>
          <p:spPr>
            <a:xfrm>
              <a:off x="0" y="3170439"/>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0" y="3170439"/>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Introduction to HDL and logic simulation, </a:t>
              </a:r>
              <a:endParaRPr/>
            </a:p>
          </p:txBody>
        </p:sp>
        <p:cxnSp>
          <p:nvCxnSpPr>
            <p:cNvPr id="120" name="Google Shape;120;p2"/>
            <p:cNvCxnSpPr/>
            <p:nvPr/>
          </p:nvCxnSpPr>
          <p:spPr>
            <a:xfrm>
              <a:off x="0" y="3623011"/>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21" name="Google Shape;121;p2"/>
            <p:cNvSpPr/>
            <p:nvPr/>
          </p:nvSpPr>
          <p:spPr>
            <a:xfrm>
              <a:off x="0" y="3623011"/>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0" y="3623011"/>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HDL System primitives, </a:t>
              </a:r>
              <a:endParaRPr/>
            </a:p>
          </p:txBody>
        </p:sp>
        <p:cxnSp>
          <p:nvCxnSpPr>
            <p:cNvPr id="123" name="Google Shape;123;p2"/>
            <p:cNvCxnSpPr/>
            <p:nvPr/>
          </p:nvCxnSpPr>
          <p:spPr>
            <a:xfrm>
              <a:off x="0" y="4075584"/>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24" name="Google Shape;124;p2"/>
            <p:cNvSpPr/>
            <p:nvPr/>
          </p:nvSpPr>
          <p:spPr>
            <a:xfrm>
              <a:off x="0" y="4075584"/>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0" y="4075584"/>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defined primitives, </a:t>
              </a:r>
              <a:endParaRPr/>
            </a:p>
          </p:txBody>
        </p:sp>
        <p:cxnSp>
          <p:nvCxnSpPr>
            <p:cNvPr id="126" name="Google Shape;126;p2"/>
            <p:cNvCxnSpPr/>
            <p:nvPr/>
          </p:nvCxnSpPr>
          <p:spPr>
            <a:xfrm>
              <a:off x="0" y="4528156"/>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27" name="Google Shape;127;p2"/>
            <p:cNvSpPr/>
            <p:nvPr/>
          </p:nvSpPr>
          <p:spPr>
            <a:xfrm>
              <a:off x="0" y="4528156"/>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0" y="4528156"/>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Stimulus to the design,</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0"/>
          <p:cNvPicPr preferRelativeResize="0"/>
          <p:nvPr/>
        </p:nvPicPr>
        <p:blipFill rotWithShape="1">
          <a:blip r:embed="rId3">
            <a:alphaModFix/>
          </a:blip>
          <a:srcRect b="0" l="0" r="0" t="0"/>
          <a:stretch/>
        </p:blipFill>
        <p:spPr>
          <a:xfrm>
            <a:off x="387708" y="2590800"/>
            <a:ext cx="5098692" cy="3286472"/>
          </a:xfrm>
          <a:prstGeom prst="rect">
            <a:avLst/>
          </a:prstGeom>
          <a:noFill/>
          <a:ln>
            <a:noFill/>
          </a:ln>
        </p:spPr>
      </p:pic>
      <p:sp>
        <p:nvSpPr>
          <p:cNvPr id="263" name="Google Shape;263;p20"/>
          <p:cNvSpPr/>
          <p:nvPr/>
        </p:nvSpPr>
        <p:spPr>
          <a:xfrm>
            <a:off x="152400" y="152400"/>
            <a:ext cx="2178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0000"/>
                </a:solidFill>
                <a:latin typeface="Times"/>
                <a:ea typeface="Times"/>
                <a:cs typeface="Times"/>
                <a:sym typeface="Times"/>
              </a:rPr>
              <a:t>TTL  – NAND Gate </a:t>
            </a:r>
            <a:endParaRPr sz="1800">
              <a:solidFill>
                <a:schemeClr val="dk1"/>
              </a:solidFill>
              <a:latin typeface="Calibri"/>
              <a:ea typeface="Calibri"/>
              <a:cs typeface="Calibri"/>
              <a:sym typeface="Calibri"/>
            </a:endParaRPr>
          </a:p>
        </p:txBody>
      </p:sp>
      <p:pic>
        <p:nvPicPr>
          <p:cNvPr descr="Open Collector Output of Transistor Transistor Logic" id="264" name="Google Shape;264;p20"/>
          <p:cNvPicPr preferRelativeResize="0"/>
          <p:nvPr/>
        </p:nvPicPr>
        <p:blipFill rotWithShape="1">
          <a:blip r:embed="rId4">
            <a:alphaModFix/>
          </a:blip>
          <a:srcRect b="0" l="0" r="0" t="0"/>
          <a:stretch/>
        </p:blipFill>
        <p:spPr>
          <a:xfrm>
            <a:off x="5334000" y="304801"/>
            <a:ext cx="3810000" cy="3150873"/>
          </a:xfrm>
          <a:prstGeom prst="rect">
            <a:avLst/>
          </a:prstGeom>
          <a:noFill/>
          <a:ln cap="flat" cmpd="sng" w="9525">
            <a:solidFill>
              <a:srgbClr val="00206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idx="4294967295" type="title"/>
          </p:nvPr>
        </p:nvSpPr>
        <p:spPr>
          <a:xfrm>
            <a:off x="539552" y="-24340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a:buNone/>
            </a:pPr>
            <a:r>
              <a:rPr b="1" i="0" lang="en-US" sz="2900" u="none" cap="none" strike="noStrike">
                <a:solidFill>
                  <a:srgbClr val="FF0000"/>
                </a:solidFill>
                <a:latin typeface="Times"/>
                <a:ea typeface="Times"/>
                <a:cs typeface="Times"/>
                <a:sym typeface="Times"/>
              </a:rPr>
              <a:t>TTL Gate with Totem-Pole Output </a:t>
            </a:r>
            <a:endParaRPr sz="2900"/>
          </a:p>
        </p:txBody>
      </p:sp>
      <p:pic>
        <p:nvPicPr>
          <p:cNvPr id="271" name="Google Shape;271;p21"/>
          <p:cNvPicPr preferRelativeResize="0"/>
          <p:nvPr/>
        </p:nvPicPr>
        <p:blipFill rotWithShape="1">
          <a:blip r:embed="rId3">
            <a:alphaModFix/>
          </a:blip>
          <a:srcRect b="0" l="0" r="0" t="0"/>
          <a:stretch/>
        </p:blipFill>
        <p:spPr>
          <a:xfrm>
            <a:off x="323528" y="836712"/>
            <a:ext cx="8524875" cy="56559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idx="4294967295" type="title"/>
          </p:nvPr>
        </p:nvSpPr>
        <p:spPr>
          <a:xfrm>
            <a:off x="539552" y="-24340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a:buNone/>
            </a:pPr>
            <a:r>
              <a:rPr b="1" i="0" lang="en-US" sz="2900" u="none" cap="none" strike="noStrike">
                <a:solidFill>
                  <a:srgbClr val="FF0000"/>
                </a:solidFill>
                <a:latin typeface="Times"/>
                <a:ea typeface="Times"/>
                <a:cs typeface="Times"/>
                <a:sym typeface="Times"/>
              </a:rPr>
              <a:t>TTL Gate with Totem-Pole Output </a:t>
            </a:r>
            <a:endParaRPr sz="2900"/>
          </a:p>
        </p:txBody>
      </p:sp>
      <p:pic>
        <p:nvPicPr>
          <p:cNvPr id="278" name="Google Shape;278;p22"/>
          <p:cNvPicPr preferRelativeResize="0"/>
          <p:nvPr/>
        </p:nvPicPr>
        <p:blipFill rotWithShape="1">
          <a:blip r:embed="rId3">
            <a:alphaModFix/>
          </a:blip>
          <a:srcRect b="0" l="0" r="0" t="0"/>
          <a:stretch/>
        </p:blipFill>
        <p:spPr>
          <a:xfrm>
            <a:off x="323528" y="836712"/>
            <a:ext cx="8524875" cy="56559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imes"/>
              <a:buNone/>
            </a:pPr>
            <a:r>
              <a:rPr b="1" i="0" lang="en-US" sz="2900" u="none">
                <a:solidFill>
                  <a:srgbClr val="FF0000"/>
                </a:solidFill>
                <a:latin typeface="Times"/>
                <a:ea typeface="Times"/>
                <a:cs typeface="Times"/>
                <a:sym typeface="Times"/>
              </a:rPr>
              <a:t>TTL Gate with Totem-Pole Output </a:t>
            </a:r>
            <a:endParaRPr sz="2900"/>
          </a:p>
        </p:txBody>
      </p:sp>
      <p:sp>
        <p:nvSpPr>
          <p:cNvPr id="284" name="Google Shape;284;p23"/>
          <p:cNvSpPr txBox="1"/>
          <p:nvPr>
            <p:ph idx="1" type="body"/>
          </p:nvPr>
        </p:nvSpPr>
        <p:spPr>
          <a:xfrm>
            <a:off x="457200" y="1447800"/>
            <a:ext cx="8382000" cy="4678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O</a:t>
            </a:r>
            <a:r>
              <a:rPr b="0" i="0" lang="en-US" sz="2200" u="none" cap="none" strike="noStrike">
                <a:solidFill>
                  <a:schemeClr val="dk1"/>
                </a:solidFill>
                <a:latin typeface="Times New Roman"/>
                <a:ea typeface="Times New Roman"/>
                <a:cs typeface="Times New Roman"/>
                <a:sym typeface="Times New Roman"/>
              </a:rPr>
              <a:t>/p impedance of the gate normally resistive &amp;capacitive loads.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Capacitive load consist of capacitance of o/p transistor, capacitance of fan-out gates and any stray wiring capacitances.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When o/p changes from low to high, the o/p transistor of the gate goes from saturation to cut-off and the total load capacitance ‘C’ charges from low to high with time constant RC.</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For open collector gate Rl=4kohm, c=15pf ,tpd=35ns. With active pull-up is replaced by passive pull-up circuit tpd is reduced to 10ns. This is called totem pole output.</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When o/p Y=low, Q2&amp;Q3 are in saturation. VcQ2=Vbe(Q3)+Vce(Q2)=0.7+0.2=0.9v, Vce(Q3)=0.2V</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Q4 is cut-off bcos base of Q4 require 2*0..6=1.2V.</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5334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imes"/>
              <a:buNone/>
            </a:pPr>
            <a:r>
              <a:rPr b="1" i="0" lang="en-US" sz="2900" u="none">
                <a:solidFill>
                  <a:srgbClr val="FF0000"/>
                </a:solidFill>
                <a:latin typeface="Times"/>
                <a:ea typeface="Times"/>
                <a:cs typeface="Times"/>
                <a:sym typeface="Times"/>
              </a:rPr>
              <a:t>TTL Gate with Totem-Pole Output </a:t>
            </a:r>
            <a:endParaRPr sz="2900"/>
          </a:p>
        </p:txBody>
      </p:sp>
      <p:sp>
        <p:nvSpPr>
          <p:cNvPr id="290" name="Google Shape;290;p24"/>
          <p:cNvSpPr txBox="1"/>
          <p:nvPr>
            <p:ph idx="1" type="body"/>
          </p:nvPr>
        </p:nvSpPr>
        <p:spPr>
          <a:xfrm>
            <a:off x="457200" y="1066800"/>
            <a:ext cx="8382000" cy="45261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When o/p Y=high, one of the i/p drops to low ,Q2&amp;Q3 are in cut-off. o/p remains low bcos the voltage across the load capacitance cannot change instantaneously. As soon as Q2 turns off Q4 conducts  bcos base is connected to Vcc through 1.6Kohm. </a:t>
            </a:r>
            <a:endParaRPr/>
          </a:p>
          <a:p>
            <a:pPr indent="-342900" lvl="0" marL="34290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The current needed to charge the load ‘ C’ causes Q4 to saturate, o/p voltage rises  with time constant RC. </a:t>
            </a:r>
            <a:endParaRPr/>
          </a:p>
          <a:p>
            <a:pPr indent="-342900" lvl="0" marL="34290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R=130ohm+Rsat(Q4)+Rd~=150ohm less compare to passive pull up resistor, so transition from low to high is faster.</a:t>
            </a:r>
            <a:endParaRPr/>
          </a:p>
          <a:p>
            <a:pPr indent="-342900" lvl="0" marL="34290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When C charges ,o/p voltage rises and current in Q4 decreases  so Q4 comes to active region. Final o/p=5v-Vbedrop in Q4-D1 drop=3.6v Q3 goes cut-off very fast.  But initial transition Both Q3 &amp;Q4 are on ,peak ct’ is drawn from the supply. This ct’ spikes generates noise.</a:t>
            </a:r>
            <a:endParaRPr/>
          </a:p>
          <a:p>
            <a:pPr indent="-342900" lvl="0" marL="34290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Change of state is frequent current spikes  increases and PD also increases.</a:t>
            </a:r>
            <a:endParaRPr/>
          </a:p>
          <a:p>
            <a:pPr indent="-342900" lvl="0" marL="34290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Times New Roman"/>
                <a:ea typeface="Times New Roman"/>
                <a:cs typeface="Times New Roman"/>
                <a:sym typeface="Times New Roman"/>
              </a:rPr>
              <a:t>Wired connection is not allowed.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Tri-State Logic</a:t>
            </a:r>
            <a:endParaRPr/>
          </a:p>
        </p:txBody>
      </p:sp>
      <p:pic>
        <p:nvPicPr>
          <p:cNvPr id="296" name="Google Shape;296;p25"/>
          <p:cNvPicPr preferRelativeResize="0"/>
          <p:nvPr/>
        </p:nvPicPr>
        <p:blipFill rotWithShape="1">
          <a:blip r:embed="rId3">
            <a:alphaModFix/>
          </a:blip>
          <a:srcRect b="0" l="0" r="0" t="0"/>
          <a:stretch/>
        </p:blipFill>
        <p:spPr>
          <a:xfrm>
            <a:off x="1719262" y="1143000"/>
            <a:ext cx="5595937" cy="5251450"/>
          </a:xfrm>
          <a:prstGeom prst="rect">
            <a:avLst/>
          </a:prstGeom>
          <a:noFill/>
          <a:ln>
            <a:noFill/>
          </a:ln>
        </p:spPr>
      </p:pic>
      <p:sp>
        <p:nvSpPr>
          <p:cNvPr id="297" name="Google Shape;297;p25"/>
          <p:cNvSpPr txBox="1"/>
          <p:nvPr/>
        </p:nvSpPr>
        <p:spPr>
          <a:xfrm>
            <a:off x="152400" y="1828800"/>
            <a:ext cx="2743200" cy="1200329"/>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 can be in 3 states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1. Logic High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Logic Low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High Impedance State</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6"/>
          <p:cNvPicPr preferRelativeResize="0"/>
          <p:nvPr/>
        </p:nvPicPr>
        <p:blipFill rotWithShape="1">
          <a:blip r:embed="rId3">
            <a:alphaModFix/>
          </a:blip>
          <a:srcRect b="0" l="0" r="0" t="0"/>
          <a:stretch/>
        </p:blipFill>
        <p:spPr>
          <a:xfrm>
            <a:off x="1719262" y="1143000"/>
            <a:ext cx="5595937" cy="5251450"/>
          </a:xfrm>
          <a:prstGeom prst="rect">
            <a:avLst/>
          </a:prstGeom>
          <a:noFill/>
          <a:ln>
            <a:noFill/>
          </a:ln>
        </p:spPr>
      </p:pic>
      <p:sp>
        <p:nvSpPr>
          <p:cNvPr id="303" name="Google Shape;303;p26"/>
          <p:cNvSpPr txBox="1"/>
          <p:nvPr/>
        </p:nvSpPr>
        <p:spPr>
          <a:xfrm>
            <a:off x="1524000" y="457200"/>
            <a:ext cx="6477000" cy="47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500"/>
              <a:buFont typeface="Times"/>
              <a:buNone/>
            </a:pPr>
            <a:r>
              <a:rPr b="1" i="0" lang="en-US" sz="2500" u="none">
                <a:solidFill>
                  <a:srgbClr val="FF0000"/>
                </a:solidFill>
                <a:latin typeface="Times"/>
                <a:ea typeface="Times"/>
                <a:cs typeface="Times"/>
                <a:sym typeface="Times"/>
              </a:rPr>
              <a:t>Three-state TTL with Inverter operation</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a:buNone/>
            </a:pPr>
            <a:r>
              <a:rPr b="1" i="0" lang="en-US" sz="4400" u="none">
                <a:solidFill>
                  <a:srgbClr val="FF0000"/>
                </a:solidFill>
                <a:latin typeface="Times"/>
                <a:ea typeface="Times"/>
                <a:cs typeface="Times"/>
                <a:sym typeface="Times"/>
              </a:rPr>
              <a:t>Three-state TTL with Inverter operation</a:t>
            </a:r>
            <a:endParaRPr/>
          </a:p>
        </p:txBody>
      </p:sp>
      <p:sp>
        <p:nvSpPr>
          <p:cNvPr id="309" name="Google Shape;30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310" name="Google Shape;310;p27"/>
          <p:cNvPicPr preferRelativeResize="0"/>
          <p:nvPr/>
        </p:nvPicPr>
        <p:blipFill rotWithShape="1">
          <a:blip r:embed="rId3">
            <a:alphaModFix/>
          </a:blip>
          <a:srcRect b="0" l="0" r="0" t="0"/>
          <a:stretch/>
        </p:blipFill>
        <p:spPr>
          <a:xfrm>
            <a:off x="-12510" y="1600200"/>
            <a:ext cx="9144000" cy="526631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8"/>
          <p:cNvPicPr preferRelativeResize="0"/>
          <p:nvPr/>
        </p:nvPicPr>
        <p:blipFill rotWithShape="1">
          <a:blip r:embed="rId3">
            <a:alphaModFix/>
          </a:blip>
          <a:srcRect b="0" l="0" r="0" t="0"/>
          <a:stretch/>
        </p:blipFill>
        <p:spPr>
          <a:xfrm>
            <a:off x="1719262" y="1143000"/>
            <a:ext cx="5595937" cy="5251450"/>
          </a:xfrm>
          <a:prstGeom prst="rect">
            <a:avLst/>
          </a:prstGeom>
          <a:noFill/>
          <a:ln>
            <a:noFill/>
          </a:ln>
        </p:spPr>
      </p:pic>
      <p:sp>
        <p:nvSpPr>
          <p:cNvPr id="316" name="Google Shape;316;p28"/>
          <p:cNvSpPr txBox="1"/>
          <p:nvPr/>
        </p:nvSpPr>
        <p:spPr>
          <a:xfrm>
            <a:off x="1524000" y="457200"/>
            <a:ext cx="6477000" cy="47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500"/>
              <a:buFont typeface="Times"/>
              <a:buNone/>
            </a:pPr>
            <a:r>
              <a:rPr b="1" i="0" lang="en-US" sz="2500" u="none">
                <a:solidFill>
                  <a:srgbClr val="FF0000"/>
                </a:solidFill>
                <a:latin typeface="Times"/>
                <a:ea typeface="Times"/>
                <a:cs typeface="Times"/>
                <a:sym typeface="Times"/>
              </a:rPr>
              <a:t>Three-state TTL with Inverter operation</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IC digital logic families</a:t>
            </a:r>
            <a:endParaRPr/>
          </a:p>
        </p:txBody>
      </p:sp>
      <p:sp>
        <p:nvSpPr>
          <p:cNvPr id="134" name="Google Shape;13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10/25/2021</a:t>
            </a:r>
            <a:endParaRPr/>
          </a:p>
        </p:txBody>
      </p:sp>
      <p:sp>
        <p:nvSpPr>
          <p:cNvPr id="135" name="Google Shape;13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36" name="Google Shape;136;p3"/>
          <p:cNvSpPr txBox="1"/>
          <p:nvPr/>
        </p:nvSpPr>
        <p:spPr>
          <a:xfrm>
            <a:off x="990600" y="1524000"/>
            <a:ext cx="76962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IC digital logic families </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  DL(Diode-logic)</a:t>
            </a:r>
            <a:endParaRPr b="0" i="0" sz="2400" u="none" cap="none" strike="noStrike">
              <a:solidFill>
                <a:schemeClr val="dk1"/>
              </a:solidFill>
              <a:latin typeface="Times New Roman"/>
              <a:ea typeface="Times New Roman"/>
              <a:cs typeface="Times New Roman"/>
              <a:sym typeface="Times New Roman"/>
            </a:endParaRPr>
          </a:p>
          <a:p>
            <a:pPr indent="-285750" lvl="1" marL="742950" marR="0" rtl="0" algn="just">
              <a:lnSpc>
                <a:spcPct val="15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RTL(Resistor-transistor logic）</a:t>
            </a:r>
            <a:endParaRPr b="0" i="0" sz="1800" u="none" cap="none" strike="noStrike">
              <a:solidFill>
                <a:schemeClr val="dk1"/>
              </a:solidFill>
              <a:latin typeface="Calibri"/>
              <a:ea typeface="Calibri"/>
              <a:cs typeface="Calibri"/>
              <a:sym typeface="Calibri"/>
            </a:endParaRPr>
          </a:p>
          <a:p>
            <a:pPr indent="-285750" lvl="1" marL="742950" marR="0" rtl="0" algn="just">
              <a:lnSpc>
                <a:spcPct val="15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DTL(Diode-transistor logic）</a:t>
            </a:r>
            <a:endParaRPr b="0" i="0" sz="1800" u="none" cap="none" strike="noStrike">
              <a:solidFill>
                <a:schemeClr val="dk1"/>
              </a:solidFill>
              <a:latin typeface="Calibri"/>
              <a:ea typeface="Calibri"/>
              <a:cs typeface="Calibri"/>
              <a:sym typeface="Calibri"/>
            </a:endParaRPr>
          </a:p>
          <a:p>
            <a:pPr indent="-285750" lvl="1" marL="742950" marR="0" rtl="0" algn="just">
              <a:lnSpc>
                <a:spcPct val="15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TTL(Transistor -transistor logic）</a:t>
            </a:r>
            <a:endParaRPr b="0" i="0" sz="1800" u="none" cap="none" strike="noStrike">
              <a:solidFill>
                <a:schemeClr val="dk1"/>
              </a:solidFill>
              <a:latin typeface="Calibri"/>
              <a:ea typeface="Calibri"/>
              <a:cs typeface="Calibri"/>
              <a:sym typeface="Calibri"/>
            </a:endParaRPr>
          </a:p>
          <a:p>
            <a:pPr indent="-285750" lvl="1" marL="742950" marR="0" rtl="0" algn="just">
              <a:lnSpc>
                <a:spcPct val="15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ECL(Emitter-coupled logic）</a:t>
            </a:r>
            <a:endParaRPr b="0" i="0" sz="1800" u="none" cap="none" strike="noStrike">
              <a:solidFill>
                <a:schemeClr val="dk1"/>
              </a:solidFill>
              <a:latin typeface="Calibri"/>
              <a:ea typeface="Calibri"/>
              <a:cs typeface="Calibri"/>
              <a:sym typeface="Calibri"/>
            </a:endParaRPr>
          </a:p>
          <a:p>
            <a:pPr indent="-285750" lvl="1" marL="742950" marR="0" rtl="0" algn="just">
              <a:lnSpc>
                <a:spcPct val="15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CMOS(Complementary Metal-oxide semiconductor）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B3B3B"/>
              </a:buClr>
              <a:buSzPts val="4400"/>
              <a:buFont typeface="Georgia"/>
              <a:buNone/>
            </a:pPr>
            <a:r>
              <a:rPr b="1" i="0" lang="en-US" cap="none">
                <a:solidFill>
                  <a:srgbClr val="3B3B3B"/>
                </a:solidFill>
                <a:latin typeface="Georgia"/>
                <a:ea typeface="Georgia"/>
                <a:cs typeface="Georgia"/>
                <a:sym typeface="Georgia"/>
              </a:rPr>
              <a:t>TYPES OF LOGIC FAMILY</a:t>
            </a:r>
            <a:endParaRPr/>
          </a:p>
        </p:txBody>
      </p:sp>
      <p:pic>
        <p:nvPicPr>
          <p:cNvPr descr="Classification of Logic Families - Block Diagram" id="142" name="Google Shape;142;p4"/>
          <p:cNvPicPr preferRelativeResize="0"/>
          <p:nvPr/>
        </p:nvPicPr>
        <p:blipFill rotWithShape="1">
          <a:blip r:embed="rId3">
            <a:alphaModFix/>
          </a:blip>
          <a:srcRect b="0" l="0" r="0" t="0"/>
          <a:stretch/>
        </p:blipFill>
        <p:spPr>
          <a:xfrm>
            <a:off x="1" y="1524001"/>
            <a:ext cx="8991600" cy="5059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5"/>
          <p:cNvSpPr txBox="1"/>
          <p:nvPr>
            <p:ph type="title"/>
          </p:nvPr>
        </p:nvSpPr>
        <p:spPr>
          <a:xfrm>
            <a:off x="486696" y="152400"/>
            <a:ext cx="2629122" cy="1622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Calibri"/>
              <a:buNone/>
            </a:pPr>
            <a:r>
              <a:rPr lang="en-US" sz="2400"/>
              <a:t>What is meant by Saturated and Non-Saturated Logic</a:t>
            </a:r>
            <a:endParaRPr sz="2400"/>
          </a:p>
        </p:txBody>
      </p:sp>
      <p:sp>
        <p:nvSpPr>
          <p:cNvPr id="148" name="Google Shape;148;p5"/>
          <p:cNvSpPr txBox="1"/>
          <p:nvPr>
            <p:ph idx="1" type="body"/>
          </p:nvPr>
        </p:nvSpPr>
        <p:spPr>
          <a:xfrm>
            <a:off x="0" y="1524000"/>
            <a:ext cx="3479292" cy="469981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Bipolar logic families are classified as belonging to either </a:t>
            </a:r>
            <a:r>
              <a:rPr lang="en-US" sz="2000">
                <a:highlight>
                  <a:srgbClr val="FFFF00"/>
                </a:highlight>
              </a:rPr>
              <a:t>saturated or non-saturated logic families</a:t>
            </a:r>
            <a:r>
              <a:rPr lang="en-US" sz="2000"/>
              <a:t>. </a:t>
            </a:r>
            <a:endParaRPr/>
          </a:p>
          <a:p>
            <a:pPr indent="-342900" lvl="0" marL="342900" rtl="0" algn="l">
              <a:spcBef>
                <a:spcPts val="400"/>
              </a:spcBef>
              <a:spcAft>
                <a:spcPts val="0"/>
              </a:spcAft>
              <a:buClr>
                <a:schemeClr val="dk1"/>
              </a:buClr>
              <a:buSzPts val="2000"/>
              <a:buChar char="•"/>
            </a:pPr>
            <a:r>
              <a:rPr lang="en-US" sz="2000"/>
              <a:t>In saturated logic, the transistor is switched between the </a:t>
            </a:r>
            <a:r>
              <a:rPr lang="en-US" sz="2000">
                <a:highlight>
                  <a:srgbClr val="00FF00"/>
                </a:highlight>
              </a:rPr>
              <a:t>off and saturation regions</a:t>
            </a:r>
            <a:r>
              <a:rPr lang="en-US" sz="2000"/>
              <a:t>, while in non-saturated logic, the transistor is switched between the </a:t>
            </a:r>
            <a:r>
              <a:rPr lang="en-US" sz="2000">
                <a:highlight>
                  <a:srgbClr val="FF00FF"/>
                </a:highlight>
              </a:rPr>
              <a:t>off and active regions.</a:t>
            </a:r>
            <a:endParaRPr>
              <a:highlight>
                <a:srgbClr val="FF00FF"/>
              </a:highlight>
            </a:endParaRPr>
          </a:p>
        </p:txBody>
      </p:sp>
      <p:sp>
        <p:nvSpPr>
          <p:cNvPr id="149" name="Google Shape;149;p5"/>
          <p:cNvSpPr/>
          <p:nvPr/>
        </p:nvSpPr>
        <p:spPr>
          <a:xfrm>
            <a:off x="3479292" y="0"/>
            <a:ext cx="5664708"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5"/>
          <p:cNvSpPr/>
          <p:nvPr/>
        </p:nvSpPr>
        <p:spPr>
          <a:xfrm>
            <a:off x="3842766" y="557784"/>
            <a:ext cx="4938073" cy="5739187"/>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hart&#10;&#10;Description automatically generated" id="151" name="Google Shape;151;p5"/>
          <p:cNvPicPr preferRelativeResize="0"/>
          <p:nvPr/>
        </p:nvPicPr>
        <p:blipFill rotWithShape="1">
          <a:blip r:embed="rId3">
            <a:alphaModFix/>
          </a:blip>
          <a:srcRect b="0" l="0" r="0" t="0"/>
          <a:stretch/>
        </p:blipFill>
        <p:spPr>
          <a:xfrm>
            <a:off x="3842766" y="1637885"/>
            <a:ext cx="4938072" cy="35789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457200" y="168275"/>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Diode Logic</a:t>
            </a:r>
            <a:endParaRPr/>
          </a:p>
        </p:txBody>
      </p:sp>
      <p:sp>
        <p:nvSpPr>
          <p:cNvPr id="157" name="Google Shape;157;p6"/>
          <p:cNvSpPr txBox="1"/>
          <p:nvPr>
            <p:ph idx="1" type="body"/>
          </p:nvPr>
        </p:nvSpPr>
        <p:spPr>
          <a:xfrm>
            <a:off x="457200" y="731837"/>
            <a:ext cx="8229600" cy="5957887"/>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400"/>
              <a:buChar char="•"/>
            </a:pPr>
            <a:r>
              <a:rPr b="0" i="0" lang="en-US" sz="2400">
                <a:latin typeface="Times New Roman"/>
                <a:ea typeface="Times New Roman"/>
                <a:cs typeface="Times New Roman"/>
                <a:sym typeface="Times New Roman"/>
              </a:rPr>
              <a:t>The diode logic uses </a:t>
            </a:r>
            <a:r>
              <a:rPr b="0" i="0" lang="en-US" sz="2400">
                <a:highlight>
                  <a:srgbClr val="FF00FF"/>
                </a:highlight>
                <a:latin typeface="Times New Roman"/>
                <a:ea typeface="Times New Roman"/>
                <a:cs typeface="Times New Roman"/>
                <a:sym typeface="Times New Roman"/>
              </a:rPr>
              <a:t>diodes and resistors</a:t>
            </a:r>
            <a:r>
              <a:rPr b="0" i="0" lang="en-US" sz="2400">
                <a:latin typeface="Times New Roman"/>
                <a:ea typeface="Times New Roman"/>
                <a:cs typeface="Times New Roman"/>
                <a:sym typeface="Times New Roman"/>
              </a:rPr>
              <a:t> to implement Boolean functions. </a:t>
            </a:r>
            <a:endParaRPr/>
          </a:p>
          <a:p>
            <a:pPr indent="-342900" lvl="0" marL="342900" rtl="0" algn="just">
              <a:spcBef>
                <a:spcPts val="480"/>
              </a:spcBef>
              <a:spcAft>
                <a:spcPts val="0"/>
              </a:spcAft>
              <a:buClr>
                <a:schemeClr val="dk1"/>
              </a:buClr>
              <a:buSzPts val="2400"/>
              <a:buChar char="•"/>
            </a:pPr>
            <a:r>
              <a:rPr b="0" i="0" lang="en-US" sz="2400">
                <a:latin typeface="Times New Roman"/>
                <a:ea typeface="Times New Roman"/>
                <a:cs typeface="Times New Roman"/>
                <a:sym typeface="Times New Roman"/>
              </a:rPr>
              <a:t>Diodes function as a switch that conducts only during the forward biasing condition. </a:t>
            </a:r>
            <a:endParaRPr/>
          </a:p>
          <a:p>
            <a:pPr indent="-342900" lvl="0" marL="342900" rtl="0" algn="just">
              <a:spcBef>
                <a:spcPts val="480"/>
              </a:spcBef>
              <a:spcAft>
                <a:spcPts val="0"/>
              </a:spcAft>
              <a:buClr>
                <a:schemeClr val="dk1"/>
              </a:buClr>
              <a:buSzPts val="2400"/>
              <a:buChar char="•"/>
            </a:pPr>
            <a:r>
              <a:rPr b="0" i="0" lang="en-US" sz="2400">
                <a:latin typeface="Times New Roman"/>
                <a:ea typeface="Times New Roman"/>
                <a:cs typeface="Times New Roman"/>
                <a:sym typeface="Times New Roman"/>
              </a:rPr>
              <a:t>The simplicity in the circuits is the main advantage of diode logic but it </a:t>
            </a:r>
            <a:r>
              <a:rPr b="0" i="0" lang="en-US" sz="2400">
                <a:highlight>
                  <a:srgbClr val="FF00FF"/>
                </a:highlight>
                <a:latin typeface="Times New Roman"/>
                <a:ea typeface="Times New Roman"/>
                <a:cs typeface="Times New Roman"/>
                <a:sym typeface="Times New Roman"/>
              </a:rPr>
              <a:t>lacks amplification </a:t>
            </a:r>
            <a:r>
              <a:rPr b="0" i="0" lang="en-US" sz="2400">
                <a:latin typeface="Times New Roman"/>
                <a:ea typeface="Times New Roman"/>
                <a:cs typeface="Times New Roman"/>
                <a:sym typeface="Times New Roman"/>
              </a:rPr>
              <a:t>of the input signal. This limits the application of diode logic. </a:t>
            </a:r>
            <a:endParaRPr/>
          </a:p>
          <a:p>
            <a:pPr indent="-342900" lvl="0" marL="342900" rtl="0" algn="just">
              <a:spcBef>
                <a:spcPts val="480"/>
              </a:spcBef>
              <a:spcAft>
                <a:spcPts val="0"/>
              </a:spcAft>
              <a:buClr>
                <a:schemeClr val="dk1"/>
              </a:buClr>
              <a:buSzPts val="2400"/>
              <a:buChar char="•"/>
            </a:pPr>
            <a:r>
              <a:rPr b="0" i="0" lang="en-US" sz="2400">
                <a:latin typeface="Times New Roman"/>
                <a:ea typeface="Times New Roman"/>
                <a:cs typeface="Times New Roman"/>
                <a:sym typeface="Times New Roman"/>
              </a:rPr>
              <a:t>The diode logic can implement only </a:t>
            </a:r>
            <a:r>
              <a:rPr b="0" i="0" lang="en-US" sz="2400">
                <a:highlight>
                  <a:srgbClr val="FFFF00"/>
                </a:highlight>
                <a:latin typeface="Times New Roman"/>
                <a:ea typeface="Times New Roman"/>
                <a:cs typeface="Times New Roman"/>
                <a:sym typeface="Times New Roman"/>
              </a:rPr>
              <a:t>logic OR and logic AND </a:t>
            </a:r>
            <a:r>
              <a:rPr b="0" i="0" lang="en-US" sz="2400">
                <a:latin typeface="Times New Roman"/>
                <a:ea typeface="Times New Roman"/>
                <a:cs typeface="Times New Roman"/>
                <a:sym typeface="Times New Roman"/>
              </a:rPr>
              <a:t>operations that are non-inverting. </a:t>
            </a:r>
            <a:endParaRPr/>
          </a:p>
          <a:p>
            <a:pPr indent="-342900" lvl="0" marL="342900" rtl="0" algn="just">
              <a:spcBef>
                <a:spcPts val="480"/>
              </a:spcBef>
              <a:spcAft>
                <a:spcPts val="0"/>
              </a:spcAft>
              <a:buClr>
                <a:schemeClr val="dk1"/>
              </a:buClr>
              <a:buSzPts val="2400"/>
              <a:buChar char="•"/>
            </a:pPr>
            <a:r>
              <a:rPr b="0" i="0" lang="en-US" sz="2400">
                <a:latin typeface="Times New Roman"/>
                <a:ea typeface="Times New Roman"/>
                <a:cs typeface="Times New Roman"/>
                <a:sym typeface="Times New Roman"/>
              </a:rPr>
              <a:t>All other logic operations cannot be implemented using diode logic. </a:t>
            </a:r>
            <a:endParaRPr/>
          </a:p>
          <a:p>
            <a:pPr indent="-342900" lvl="0" marL="342900" rtl="0" algn="just">
              <a:spcBef>
                <a:spcPts val="480"/>
              </a:spcBef>
              <a:spcAft>
                <a:spcPts val="0"/>
              </a:spcAft>
              <a:buClr>
                <a:schemeClr val="dk1"/>
              </a:buClr>
              <a:buSzPts val="2400"/>
              <a:buChar char="•"/>
            </a:pPr>
            <a:r>
              <a:rPr b="0" i="0" lang="en-US" sz="2400">
                <a:latin typeface="Times New Roman"/>
                <a:ea typeface="Times New Roman"/>
                <a:cs typeface="Times New Roman"/>
                <a:sym typeface="Times New Roman"/>
              </a:rPr>
              <a:t>The diodes and resistors are either connected in parallel or series that function as electronic switches controlled by input logical variables. </a:t>
            </a:r>
            <a:endParaRPr/>
          </a:p>
          <a:p>
            <a:pPr indent="-342900" lvl="0" marL="342900" rtl="0" algn="just">
              <a:spcBef>
                <a:spcPts val="480"/>
              </a:spcBef>
              <a:spcAft>
                <a:spcPts val="0"/>
              </a:spcAft>
              <a:buClr>
                <a:schemeClr val="dk1"/>
              </a:buClr>
              <a:buSzPts val="2400"/>
              <a:buChar char="•"/>
            </a:pPr>
            <a:r>
              <a:rPr b="0" i="0" lang="en-US" sz="2400">
                <a:latin typeface="Times New Roman"/>
                <a:ea typeface="Times New Roman"/>
                <a:cs typeface="Times New Roman"/>
                <a:sym typeface="Times New Roman"/>
              </a:rPr>
              <a:t>When the diode is </a:t>
            </a:r>
            <a:r>
              <a:rPr b="0" i="0" lang="en-US" sz="2400">
                <a:highlight>
                  <a:srgbClr val="008080"/>
                </a:highlight>
                <a:latin typeface="Times New Roman"/>
                <a:ea typeface="Times New Roman"/>
                <a:cs typeface="Times New Roman"/>
                <a:sym typeface="Times New Roman"/>
              </a:rPr>
              <a:t>forward biased </a:t>
            </a:r>
            <a:r>
              <a:rPr b="0" i="0" lang="en-US" sz="2400">
                <a:latin typeface="Times New Roman"/>
                <a:ea typeface="Times New Roman"/>
                <a:cs typeface="Times New Roman"/>
                <a:sym typeface="Times New Roman"/>
              </a:rPr>
              <a:t>the switch is </a:t>
            </a:r>
            <a:r>
              <a:rPr b="0" i="0" lang="en-US" sz="2400">
                <a:highlight>
                  <a:srgbClr val="008080"/>
                </a:highlight>
                <a:latin typeface="Times New Roman"/>
                <a:ea typeface="Times New Roman"/>
                <a:cs typeface="Times New Roman"/>
                <a:sym typeface="Times New Roman"/>
              </a:rPr>
              <a:t>closed</a:t>
            </a:r>
            <a:r>
              <a:rPr b="0" i="0" lang="en-US" sz="2400">
                <a:latin typeface="Times New Roman"/>
                <a:ea typeface="Times New Roman"/>
                <a:cs typeface="Times New Roman"/>
                <a:sym typeface="Times New Roman"/>
              </a:rPr>
              <a:t> and when the diode is </a:t>
            </a:r>
            <a:r>
              <a:rPr b="0" i="0" lang="en-US" sz="2400">
                <a:highlight>
                  <a:srgbClr val="808000"/>
                </a:highlight>
                <a:latin typeface="Times New Roman"/>
                <a:ea typeface="Times New Roman"/>
                <a:cs typeface="Times New Roman"/>
                <a:sym typeface="Times New Roman"/>
              </a:rPr>
              <a:t>reverse biased</a:t>
            </a:r>
            <a:r>
              <a:rPr b="0" i="0" lang="en-US" sz="2400">
                <a:latin typeface="Times New Roman"/>
                <a:ea typeface="Times New Roman"/>
                <a:cs typeface="Times New Roman"/>
                <a:sym typeface="Times New Roman"/>
              </a:rPr>
              <a:t> the switch is </a:t>
            </a:r>
            <a:r>
              <a:rPr b="0" i="0" lang="en-US" sz="2400">
                <a:highlight>
                  <a:srgbClr val="808000"/>
                </a:highlight>
                <a:latin typeface="Times New Roman"/>
                <a:ea typeface="Times New Roman"/>
                <a:cs typeface="Times New Roman"/>
                <a:sym typeface="Times New Roman"/>
              </a:rPr>
              <a:t>open</a:t>
            </a:r>
            <a:r>
              <a:rPr b="0" i="0"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idx="1" type="body"/>
          </p:nvPr>
        </p:nvSpPr>
        <p:spPr>
          <a:xfrm>
            <a:off x="457200" y="685800"/>
            <a:ext cx="4038600" cy="5440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DL OR GATE</a:t>
            </a:r>
            <a:endParaRPr/>
          </a:p>
        </p:txBody>
      </p:sp>
      <p:sp>
        <p:nvSpPr>
          <p:cNvPr id="163" name="Google Shape;163;p7"/>
          <p:cNvSpPr txBox="1"/>
          <p:nvPr>
            <p:ph idx="2" type="body"/>
          </p:nvPr>
        </p:nvSpPr>
        <p:spPr>
          <a:xfrm>
            <a:off x="4648200" y="685800"/>
            <a:ext cx="4038600" cy="5440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DL AND GATE</a:t>
            </a:r>
            <a:endParaRPr/>
          </a:p>
        </p:txBody>
      </p:sp>
      <p:pic>
        <p:nvPicPr>
          <p:cNvPr descr="Diode logic OR gate" id="164" name="Google Shape;164;p7"/>
          <p:cNvPicPr preferRelativeResize="0"/>
          <p:nvPr/>
        </p:nvPicPr>
        <p:blipFill rotWithShape="1">
          <a:blip r:embed="rId3">
            <a:alphaModFix/>
          </a:blip>
          <a:srcRect b="0" l="0" r="0" t="0"/>
          <a:stretch/>
        </p:blipFill>
        <p:spPr>
          <a:xfrm>
            <a:off x="1143000" y="2214489"/>
            <a:ext cx="1828800" cy="2286000"/>
          </a:xfrm>
          <a:prstGeom prst="rect">
            <a:avLst/>
          </a:prstGeom>
          <a:noFill/>
          <a:ln>
            <a:noFill/>
          </a:ln>
        </p:spPr>
      </p:pic>
      <p:pic>
        <p:nvPicPr>
          <p:cNvPr descr="Diode logic AND gate" id="165" name="Google Shape;165;p7"/>
          <p:cNvPicPr preferRelativeResize="0"/>
          <p:nvPr/>
        </p:nvPicPr>
        <p:blipFill rotWithShape="1">
          <a:blip r:embed="rId4">
            <a:alphaModFix/>
          </a:blip>
          <a:srcRect b="0" l="0" r="0" t="0"/>
          <a:stretch/>
        </p:blipFill>
        <p:spPr>
          <a:xfrm>
            <a:off x="5029202" y="2182837"/>
            <a:ext cx="2286000" cy="22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B3D3F"/>
              </a:buClr>
              <a:buSzPct val="100000"/>
              <a:buFont typeface="Lato"/>
              <a:buNone/>
            </a:pPr>
            <a:r>
              <a:rPr b="1" i="0" lang="en-US">
                <a:solidFill>
                  <a:srgbClr val="3B3D3F"/>
                </a:solidFill>
                <a:latin typeface="Lato"/>
                <a:ea typeface="Lato"/>
                <a:cs typeface="Lato"/>
                <a:sym typeface="Lato"/>
              </a:rPr>
              <a:t>Disadvantages of Diode Logic</a:t>
            </a:r>
            <a:endParaRPr/>
          </a:p>
        </p:txBody>
      </p:sp>
      <p:sp>
        <p:nvSpPr>
          <p:cNvPr id="171" name="Google Shape;171;p8"/>
          <p:cNvSpPr txBox="1"/>
          <p:nvPr>
            <p:ph idx="1" type="body"/>
          </p:nvPr>
        </p:nvSpPr>
        <p:spPr>
          <a:xfrm>
            <a:off x="457200" y="990600"/>
            <a:ext cx="8229600" cy="5715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Font typeface="Arial"/>
              <a:buChar char="•"/>
            </a:pPr>
            <a:r>
              <a:rPr b="0" i="0" lang="en-US" sz="2400">
                <a:latin typeface="Times New Roman"/>
                <a:ea typeface="Times New Roman"/>
                <a:cs typeface="Times New Roman"/>
                <a:sym typeface="Times New Roman"/>
              </a:rPr>
              <a:t>Diode logic </a:t>
            </a:r>
            <a:r>
              <a:rPr b="0" i="0" lang="en-US" sz="2400">
                <a:highlight>
                  <a:srgbClr val="FFFF00"/>
                </a:highlight>
                <a:latin typeface="Times New Roman"/>
                <a:ea typeface="Times New Roman"/>
                <a:cs typeface="Times New Roman"/>
                <a:sym typeface="Times New Roman"/>
              </a:rPr>
              <a:t>only permits </a:t>
            </a:r>
            <a:r>
              <a:rPr b="0" i="0" lang="en-US" sz="2400">
                <a:latin typeface="Times New Roman"/>
                <a:ea typeface="Times New Roman"/>
                <a:cs typeface="Times New Roman"/>
                <a:sym typeface="Times New Roman"/>
              </a:rPr>
              <a:t>the OR and AND functions.</a:t>
            </a:r>
            <a:endParaRPr/>
          </a:p>
          <a:p>
            <a:pPr indent="-342900" lvl="0" marL="342900" rtl="0" algn="just">
              <a:spcBef>
                <a:spcPts val="444"/>
              </a:spcBef>
              <a:spcAft>
                <a:spcPts val="0"/>
              </a:spcAft>
              <a:buClr>
                <a:schemeClr val="dk1"/>
              </a:buClr>
              <a:buSzPct val="100000"/>
              <a:buFont typeface="Arial"/>
              <a:buChar char="•"/>
            </a:pPr>
            <a:r>
              <a:rPr b="0" i="0" lang="en-US" sz="2400">
                <a:latin typeface="Times New Roman"/>
                <a:ea typeface="Times New Roman"/>
                <a:cs typeface="Times New Roman"/>
                <a:sym typeface="Times New Roman"/>
              </a:rPr>
              <a:t>Diode logic suffers from </a:t>
            </a:r>
            <a:r>
              <a:rPr b="0" i="0" lang="en-US" sz="2400">
                <a:highlight>
                  <a:srgbClr val="00FF00"/>
                </a:highlight>
                <a:latin typeface="Times New Roman"/>
                <a:ea typeface="Times New Roman"/>
                <a:cs typeface="Times New Roman"/>
                <a:sym typeface="Times New Roman"/>
              </a:rPr>
              <a:t>voltage drop </a:t>
            </a:r>
            <a:r>
              <a:rPr b="0" i="0" lang="en-US" sz="2400">
                <a:latin typeface="Times New Roman"/>
                <a:ea typeface="Times New Roman"/>
                <a:cs typeface="Times New Roman"/>
                <a:sym typeface="Times New Roman"/>
              </a:rPr>
              <a:t>from one stage to the next. Unlike the active logic gates that can be integrated to larger components, the diode logic cannot be cascaded as they face few problems.</a:t>
            </a:r>
            <a:endParaRPr/>
          </a:p>
          <a:p>
            <a:pPr indent="-285750" lvl="1" marL="742950" rtl="0" algn="just">
              <a:spcBef>
                <a:spcPts val="370"/>
              </a:spcBef>
              <a:spcAft>
                <a:spcPts val="0"/>
              </a:spcAft>
              <a:buClr>
                <a:schemeClr val="dk1"/>
              </a:buClr>
              <a:buSzPct val="100000"/>
              <a:buFont typeface="Arial"/>
              <a:buChar char="•"/>
            </a:pPr>
            <a:r>
              <a:rPr b="0" i="0" lang="en-US" sz="2000">
                <a:latin typeface="Times New Roman"/>
                <a:ea typeface="Times New Roman"/>
                <a:cs typeface="Times New Roman"/>
                <a:sym typeface="Times New Roman"/>
              </a:rPr>
              <a:t>– The diodes possess a voltage drop of 0.65 V during the forward bias condition. When the identical diodes are cascaded, this voltage is either added to or subtracted from the input of every gate. Thus, this voltage accumulates at each stage. </a:t>
            </a:r>
            <a:endParaRPr/>
          </a:p>
          <a:p>
            <a:pPr indent="-285750" lvl="1" marL="742950" rtl="0" algn="just">
              <a:spcBef>
                <a:spcPts val="370"/>
              </a:spcBef>
              <a:spcAft>
                <a:spcPts val="0"/>
              </a:spcAft>
              <a:buClr>
                <a:schemeClr val="dk1"/>
              </a:buClr>
              <a:buSzPct val="100000"/>
              <a:buFont typeface="Arial"/>
              <a:buChar char="•"/>
            </a:pPr>
            <a:r>
              <a:rPr b="0" i="0" lang="en-US" sz="2000">
                <a:latin typeface="Times New Roman"/>
                <a:ea typeface="Times New Roman"/>
                <a:cs typeface="Times New Roman"/>
                <a:sym typeface="Times New Roman"/>
              </a:rPr>
              <a:t>– The second problem the diodes face during cascading is that of the voltage divider. The input voltage sources possess an internal resistance that joins the gate resistor to produce a voltage divider action on the voltage levels. The source resistance decreases logic 1 level in an OR gate. In an AND gate, the gate resistance increases logic 0 level.</a:t>
            </a:r>
            <a:endParaRPr/>
          </a:p>
          <a:p>
            <a:pPr indent="-342900" lvl="0" marL="342900" rtl="0" algn="just">
              <a:spcBef>
                <a:spcPts val="444"/>
              </a:spcBef>
              <a:spcAft>
                <a:spcPts val="0"/>
              </a:spcAft>
              <a:buClr>
                <a:schemeClr val="dk1"/>
              </a:buClr>
              <a:buSzPct val="100000"/>
              <a:buFont typeface="Arial"/>
              <a:buChar char="•"/>
            </a:pPr>
            <a:r>
              <a:rPr b="0" i="0" lang="en-US" sz="2400">
                <a:latin typeface="Times New Roman"/>
                <a:ea typeface="Times New Roman"/>
                <a:cs typeface="Times New Roman"/>
                <a:sym typeface="Times New Roman"/>
              </a:rPr>
              <a:t>Diode logic is used extensively to produce simple logic functions but </a:t>
            </a:r>
            <a:r>
              <a:rPr b="0" i="0" lang="en-US" sz="2400">
                <a:highlight>
                  <a:srgbClr val="00FFFF"/>
                </a:highlight>
                <a:latin typeface="Times New Roman"/>
                <a:ea typeface="Times New Roman"/>
                <a:cs typeface="Times New Roman"/>
                <a:sym typeface="Times New Roman"/>
              </a:rPr>
              <a:t>not in integrated circuits</a:t>
            </a:r>
            <a:r>
              <a:rPr b="0" i="0" lang="en-US" sz="2400">
                <a:latin typeface="Times New Roman"/>
                <a:ea typeface="Times New Roman"/>
                <a:cs typeface="Times New Roman"/>
                <a:sym typeface="Times New Roman"/>
              </a:rPr>
              <a:t>.</a:t>
            </a:r>
            <a:endParaRPr/>
          </a:p>
          <a:p>
            <a:pPr indent="-342900" lvl="0" marL="342900" rtl="0" algn="just">
              <a:spcBef>
                <a:spcPts val="444"/>
              </a:spcBef>
              <a:spcAft>
                <a:spcPts val="0"/>
              </a:spcAft>
              <a:buClr>
                <a:schemeClr val="dk1"/>
              </a:buClr>
              <a:buSzPct val="100000"/>
              <a:buFont typeface="Arial"/>
              <a:buChar char="•"/>
            </a:pPr>
            <a:r>
              <a:rPr b="0" i="0" lang="en-US" sz="2400">
                <a:latin typeface="Times New Roman"/>
                <a:ea typeface="Times New Roman"/>
                <a:cs typeface="Times New Roman"/>
                <a:sym typeface="Times New Roman"/>
              </a:rPr>
              <a:t>These issues restrict the usage of diode logic and have made them </a:t>
            </a:r>
            <a:r>
              <a:rPr b="0" i="0" lang="en-US" sz="2400">
                <a:highlight>
                  <a:srgbClr val="FF00FF"/>
                </a:highlight>
                <a:latin typeface="Times New Roman"/>
                <a:ea typeface="Times New Roman"/>
                <a:cs typeface="Times New Roman"/>
                <a:sym typeface="Times New Roman"/>
              </a:rPr>
              <a:t>obsolete</a:t>
            </a:r>
            <a:r>
              <a:rPr b="0" i="0" lang="en-US" sz="2400">
                <a:latin typeface="Times New Roman"/>
                <a:ea typeface="Times New Roman"/>
                <a:cs typeface="Times New Roman"/>
                <a:sym typeface="Times New Roman"/>
              </a:rPr>
              <a:t>.</a:t>
            </a:r>
            <a:endParaRPr/>
          </a:p>
          <a:p>
            <a:pPr indent="-201930" lvl="0" marL="342900" rtl="0" algn="just">
              <a:spcBef>
                <a:spcPts val="444"/>
              </a:spcBef>
              <a:spcAft>
                <a:spcPts val="0"/>
              </a:spcAft>
              <a:buClr>
                <a:schemeClr val="dk1"/>
              </a:buClr>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Resistor – Transistor Logic</a:t>
            </a:r>
            <a:endParaRPr/>
          </a:p>
        </p:txBody>
      </p:sp>
      <p:sp>
        <p:nvSpPr>
          <p:cNvPr id="177" name="Google Shape;17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rgbClr val="3B3D3F"/>
              </a:buClr>
              <a:buSzPct val="100000"/>
              <a:buChar char="•"/>
            </a:pPr>
            <a:r>
              <a:rPr b="0" i="0" lang="en-US" sz="2800">
                <a:solidFill>
                  <a:srgbClr val="3B3D3F"/>
                </a:solidFill>
                <a:latin typeface="Times New Roman"/>
                <a:ea typeface="Times New Roman"/>
                <a:cs typeface="Times New Roman"/>
                <a:sym typeface="Times New Roman"/>
              </a:rPr>
              <a:t>The resistor-transistor logic (RTL) are digital circuits that are constructed using resistors and bipolar junction transistors (BJTs). </a:t>
            </a:r>
            <a:endParaRPr/>
          </a:p>
          <a:p>
            <a:pPr indent="-342900" lvl="0" marL="342900" rtl="0" algn="just">
              <a:spcBef>
                <a:spcPts val="518"/>
              </a:spcBef>
              <a:spcAft>
                <a:spcPts val="0"/>
              </a:spcAft>
              <a:buClr>
                <a:srgbClr val="3B3D3F"/>
              </a:buClr>
              <a:buSzPct val="100000"/>
              <a:buChar char="•"/>
            </a:pPr>
            <a:r>
              <a:rPr b="0" i="0" lang="en-US" sz="2800">
                <a:solidFill>
                  <a:srgbClr val="3B3D3F"/>
                </a:solidFill>
                <a:latin typeface="Times New Roman"/>
                <a:ea typeface="Times New Roman"/>
                <a:cs typeface="Times New Roman"/>
                <a:sym typeface="Times New Roman"/>
              </a:rPr>
              <a:t>The resistors are the input network while the transistors function as switching devices. </a:t>
            </a:r>
            <a:endParaRPr/>
          </a:p>
          <a:p>
            <a:pPr indent="-342900" lvl="0" marL="342900" rtl="0" algn="just">
              <a:spcBef>
                <a:spcPts val="518"/>
              </a:spcBef>
              <a:spcAft>
                <a:spcPts val="0"/>
              </a:spcAft>
              <a:buClr>
                <a:srgbClr val="3B3D3F"/>
              </a:buClr>
              <a:buSzPct val="100000"/>
              <a:buChar char="•"/>
            </a:pPr>
            <a:r>
              <a:rPr b="0" i="0" lang="en-US" sz="2800">
                <a:solidFill>
                  <a:srgbClr val="3B3D3F"/>
                </a:solidFill>
                <a:latin typeface="Times New Roman"/>
                <a:ea typeface="Times New Roman"/>
                <a:cs typeface="Times New Roman"/>
                <a:sym typeface="Times New Roman"/>
              </a:rPr>
              <a:t>The disadvantage of Diode logic (DL) is overcome using RTL since the transistors not only operate as switches but also amplify signals.</a:t>
            </a:r>
            <a:endParaRPr/>
          </a:p>
          <a:p>
            <a:pPr indent="-342900" lvl="0" marL="342900" rtl="0" algn="just">
              <a:spcBef>
                <a:spcPts val="518"/>
              </a:spcBef>
              <a:spcAft>
                <a:spcPts val="0"/>
              </a:spcAft>
              <a:buClr>
                <a:srgbClr val="3B3D3F"/>
              </a:buClr>
              <a:buSzPct val="100000"/>
              <a:buChar char="•"/>
            </a:pPr>
            <a:r>
              <a:rPr b="0" i="0" lang="en-US" sz="2800">
                <a:solidFill>
                  <a:srgbClr val="3B3D3F"/>
                </a:solidFill>
                <a:latin typeface="Times New Roman"/>
                <a:ea typeface="Times New Roman"/>
                <a:cs typeface="Times New Roman"/>
                <a:sym typeface="Times New Roman"/>
              </a:rPr>
              <a:t>RTL family was the first developed transistor logic circuits that were later improved to form the other classes like </a:t>
            </a:r>
            <a:endParaRPr/>
          </a:p>
          <a:p>
            <a:pPr indent="-285750" lvl="1" marL="742950" rtl="0" algn="just">
              <a:spcBef>
                <a:spcPts val="444"/>
              </a:spcBef>
              <a:spcAft>
                <a:spcPts val="0"/>
              </a:spcAft>
              <a:buClr>
                <a:srgbClr val="333333"/>
              </a:buClr>
              <a:buSzPct val="100000"/>
              <a:buChar char="–"/>
            </a:pPr>
            <a:r>
              <a:rPr b="0" i="0" lang="en-US" sz="2400" u="sng">
                <a:solidFill>
                  <a:srgbClr val="333333"/>
                </a:solidFill>
                <a:latin typeface="Times New Roman"/>
                <a:ea typeface="Times New Roman"/>
                <a:cs typeface="Times New Roman"/>
                <a:sym typeface="Times New Roman"/>
                <a:hlinkClick r:id="rId3">
                  <a:extLst>
                    <a:ext uri="{A12FA001-AC4F-418D-AE19-62706E023703}">
                      <ahyp:hlinkClr val="tx"/>
                    </a:ext>
                  </a:extLst>
                </a:hlinkClick>
              </a:rPr>
              <a:t>diode–transistor logic</a:t>
            </a:r>
            <a:r>
              <a:rPr b="0" i="0" lang="en-US" sz="2400">
                <a:solidFill>
                  <a:srgbClr val="3B3D3F"/>
                </a:solidFill>
                <a:latin typeface="Times New Roman"/>
                <a:ea typeface="Times New Roman"/>
                <a:cs typeface="Times New Roman"/>
                <a:sym typeface="Times New Roman"/>
              </a:rPr>
              <a:t> (DTL) and </a:t>
            </a:r>
            <a:endParaRPr/>
          </a:p>
          <a:p>
            <a:pPr indent="-285750" lvl="1" marL="742950" rtl="0" algn="just">
              <a:spcBef>
                <a:spcPts val="444"/>
              </a:spcBef>
              <a:spcAft>
                <a:spcPts val="0"/>
              </a:spcAft>
              <a:buClr>
                <a:srgbClr val="333333"/>
              </a:buClr>
              <a:buSzPct val="100000"/>
              <a:buChar char="–"/>
            </a:pPr>
            <a:r>
              <a:rPr b="0" i="0" lang="en-US" sz="2400" u="sng">
                <a:solidFill>
                  <a:srgbClr val="333333"/>
                </a:solidFill>
                <a:latin typeface="Times New Roman"/>
                <a:ea typeface="Times New Roman"/>
                <a:cs typeface="Times New Roman"/>
                <a:sym typeface="Times New Roman"/>
                <a:hlinkClick r:id="rId4">
                  <a:extLst>
                    <a:ext uri="{A12FA001-AC4F-418D-AE19-62706E023703}">
                      <ahyp:hlinkClr val="tx"/>
                    </a:ext>
                  </a:extLst>
                </a:hlinkClick>
              </a:rPr>
              <a:t>transistor-transistor</a:t>
            </a:r>
            <a:r>
              <a:rPr b="0" i="0" lang="en-US" sz="2400">
                <a:solidFill>
                  <a:srgbClr val="3B3D3F"/>
                </a:solidFill>
                <a:latin typeface="Times New Roman"/>
                <a:ea typeface="Times New Roman"/>
                <a:cs typeface="Times New Roman"/>
                <a:sym typeface="Times New Roman"/>
              </a:rPr>
              <a:t> logic (TTL).</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chandrasekar anuradha</dc:creator>
</cp:coreProperties>
</file>