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dm/vRYd2M7mSNliKha7SkWv5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0225D7-3356-480F-A5CE-55DBB2DBF99C}">
  <a:tblStyle styleId="{570225D7-3356-480F-A5CE-55DBB2DBF99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A0C8EE8-6AB4-4BE3-ABC0-34229590AEA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font" Target="fonts/ArialBlac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0" name="Google Shape;120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1" name="Google Shape;121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 rot="5400000">
            <a:off x="2286000" y="-762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4572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457200" y="4572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87630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457200" y="66294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Small checker board" id="93" name="Google Shape;93;p13"/>
          <p:cNvSpPr/>
          <p:nvPr/>
        </p:nvSpPr>
        <p:spPr>
          <a:xfrm>
            <a:off x="685800" y="6096000"/>
            <a:ext cx="77724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mall checker board" id="94" name="Google Shape;94;p13"/>
          <p:cNvSpPr/>
          <p:nvPr/>
        </p:nvSpPr>
        <p:spPr>
          <a:xfrm>
            <a:off x="685800" y="1295400"/>
            <a:ext cx="77724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24200" y="6248400"/>
            <a:ext cx="396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ACOE419 – Digital IC and VLSI Design</a:t>
            </a:r>
            <a:endParaRPr b="1" baseline="3000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 dir="ou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png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1.bin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7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6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2</a:t>
            </a:r>
            <a:endParaRPr/>
          </a:p>
        </p:txBody>
      </p:sp>
      <p:graphicFrame>
        <p:nvGraphicFramePr>
          <p:cNvPr id="165" name="Google Shape;165;p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{570225D7-3356-480F-A5CE-55DBB2DBF99C}</a:tableStyleId>
              </a:tblPr>
              <a:tblGrid>
                <a:gridCol w="685800"/>
                <a:gridCol w="990600"/>
                <a:gridCol w="6477000"/>
              </a:tblGrid>
              <a:tr h="723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S-7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00" marL="53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SLO-1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00" marL="53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PMOS,NMOS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00" marL="53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SLO-2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00" marL="53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CMOS Logic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00" marL="53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CMOS NOR Gate</a:t>
            </a:r>
            <a:endParaRPr/>
          </a:p>
        </p:txBody>
      </p:sp>
      <p:graphicFrame>
        <p:nvGraphicFramePr>
          <p:cNvPr id="282" name="Google Shape;282;p10"/>
          <p:cNvGraphicFramePr/>
          <p:nvPr/>
        </p:nvGraphicFramePr>
        <p:xfrm>
          <a:off x="838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{1A0C8EE8-6AB4-4BE3-ABC0-34229590AEA1}</a:tableStyleId>
              </a:tblPr>
              <a:tblGrid>
                <a:gridCol w="723900"/>
                <a:gridCol w="723900"/>
                <a:gridCol w="723900"/>
              </a:tblGrid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10"/>
          <p:cNvGraphicFramePr/>
          <p:nvPr/>
        </p:nvGraphicFramePr>
        <p:xfrm>
          <a:off x="1219200" y="4495800"/>
          <a:ext cx="1284288" cy="1524000"/>
        </p:xfrm>
        <a:graphic>
          <a:graphicData uri="http://schemas.openxmlformats.org/presentationml/2006/ole">
            <mc:AlternateContent>
              <mc:Choice Requires="v">
                <p:oleObj r:id="rId4" imgH="1524000" imgW="1284288" progId="Visio.Drawing.6" spid="_x0000_s1">
                  <p:embed/>
                </p:oleObj>
              </mc:Choice>
              <mc:Fallback>
                <p:oleObj r:id="rId5" imgH="1524000" imgW="1284288" progId="Visio.Drawing.6">
                  <p:embed/>
                  <p:pic>
                    <p:nvPicPr>
                      <p:cNvPr id="283" name="Google Shape;283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4495800"/>
                        <a:ext cx="12842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Google Shape;284;p10"/>
          <p:cNvGraphicFramePr/>
          <p:nvPr/>
        </p:nvGraphicFramePr>
        <p:xfrm>
          <a:off x="3505200" y="1600200"/>
          <a:ext cx="5181600" cy="4275138"/>
        </p:xfrm>
        <a:graphic>
          <a:graphicData uri="http://schemas.openxmlformats.org/presentationml/2006/ole">
            <mc:AlternateContent>
              <mc:Choice Requires="v">
                <p:oleObj r:id="rId7" imgH="4275138" imgW="5181600" progId="Visio.Drawing.6" spid="_x0000_s2">
                  <p:embed/>
                </p:oleObj>
              </mc:Choice>
              <mc:Fallback>
                <p:oleObj r:id="rId8" imgH="4275138" imgW="5181600" progId="Visio.Drawing.6">
                  <p:embed/>
                  <p:pic>
                    <p:nvPicPr>
                      <p:cNvPr id="284" name="Google Shape;284;p10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05200" y="1600200"/>
                        <a:ext cx="5181600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nMOS Transistor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Four terminals: gate, source, drain, body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Gate – oxide – body stack looks like a capacitor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Gate and body are conductors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SiO</a:t>
            </a:r>
            <a:r>
              <a:rPr baseline="-25000" lang="en-US"/>
              <a:t>2</a:t>
            </a:r>
            <a:r>
              <a:rPr lang="en-US"/>
              <a:t> (oxide) is a very good insulator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Called metal – oxide – semiconductor (MOS) capacitor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Even though gate is 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	no longer made of metal</a:t>
            </a:r>
            <a:endParaRPr/>
          </a:p>
        </p:txBody>
      </p:sp>
      <p:graphicFrame>
        <p:nvGraphicFramePr>
          <p:cNvPr id="172" name="Google Shape;172;p2"/>
          <p:cNvGraphicFramePr/>
          <p:nvPr/>
        </p:nvGraphicFramePr>
        <p:xfrm>
          <a:off x="4822491" y="4232275"/>
          <a:ext cx="4289425" cy="2168525"/>
        </p:xfrm>
        <a:graphic>
          <a:graphicData uri="http://schemas.openxmlformats.org/presentationml/2006/ole">
            <mc:AlternateContent>
              <mc:Choice Requires="v">
                <p:oleObj r:id="rId4" imgH="2168525" imgW="4289425" progId="Visio.Drawing.11" spid="_x0000_s1">
                  <p:embed/>
                </p:oleObj>
              </mc:Choice>
              <mc:Fallback>
                <p:oleObj r:id="rId5" imgH="2168525" imgW="4289425" progId="Visio.Drawing.11">
                  <p:embed/>
                  <p:pic>
                    <p:nvPicPr>
                      <p:cNvPr id="172" name="Google Shape;172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22491" y="4232275"/>
                        <a:ext cx="428942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nMOS Operation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Body is usually tied to ground (0 V)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When the gate is at a low voltage: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P-type body is at low voltage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Source-body and drain-body diodes are OFF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 current flows, transistor is OFF</a:t>
            </a:r>
            <a:endParaRPr/>
          </a:p>
        </p:txBody>
      </p:sp>
      <p:graphicFrame>
        <p:nvGraphicFramePr>
          <p:cNvPr id="179" name="Google Shape;179;p3"/>
          <p:cNvGraphicFramePr/>
          <p:nvPr/>
        </p:nvGraphicFramePr>
        <p:xfrm>
          <a:off x="2209800" y="3733800"/>
          <a:ext cx="4191000" cy="2303463"/>
        </p:xfrm>
        <a:graphic>
          <a:graphicData uri="http://schemas.openxmlformats.org/presentationml/2006/ole">
            <mc:AlternateContent>
              <mc:Choice Requires="v">
                <p:oleObj r:id="rId4" imgH="2303463" imgW="4191000" progId="Visio.Drawing.11" spid="_x0000_s1">
                  <p:embed/>
                </p:oleObj>
              </mc:Choice>
              <mc:Fallback>
                <p:oleObj r:id="rId5" imgH="2303463" imgW="4191000" progId="Visio.Drawing.11">
                  <p:embed/>
                  <p:pic>
                    <p:nvPicPr>
                      <p:cNvPr id="179" name="Google Shape;179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09800" y="3733800"/>
                        <a:ext cx="41910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nMOS Operation Cont.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When the gate is at a high voltage: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Positive charge on gate of MOS capacitor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Negative charge attracted to body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Inverts a channel under gate to n-type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Now current can flow through n-type silicon from source through channel to drain, transistor is ON</a:t>
            </a:r>
            <a:endParaRPr/>
          </a:p>
        </p:txBody>
      </p:sp>
      <p:graphicFrame>
        <p:nvGraphicFramePr>
          <p:cNvPr id="186" name="Google Shape;186;p4"/>
          <p:cNvGraphicFramePr/>
          <p:nvPr/>
        </p:nvGraphicFramePr>
        <p:xfrm>
          <a:off x="2819399" y="4114800"/>
          <a:ext cx="4991837" cy="2743200"/>
        </p:xfrm>
        <a:graphic>
          <a:graphicData uri="http://schemas.openxmlformats.org/presentationml/2006/ole">
            <mc:AlternateContent>
              <mc:Choice Requires="v">
                <p:oleObj r:id="rId4" imgH="2743200" imgW="4991837" progId="Visio.Drawing.11" spid="_x0000_s1">
                  <p:embed/>
                </p:oleObj>
              </mc:Choice>
              <mc:Fallback>
                <p:oleObj r:id="rId5" imgH="2743200" imgW="4991837" progId="Visio.Drawing.11">
                  <p:embed/>
                  <p:pic>
                    <p:nvPicPr>
                      <p:cNvPr id="186" name="Google Shape;186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19399" y="4114800"/>
                        <a:ext cx="4991837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pMOS Transistor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Similar, but doping and voltages reversed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Body tied to high voltage (V</a:t>
            </a:r>
            <a:r>
              <a:rPr baseline="-25000" lang="en-US"/>
              <a:t>DD</a:t>
            </a:r>
            <a:r>
              <a:rPr lang="en-US"/>
              <a:t>)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Gate low: transistor ON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Gate high: transistor OFF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Bubble indicates inverted behavior</a:t>
            </a:r>
            <a:endParaRPr/>
          </a:p>
        </p:txBody>
      </p:sp>
      <p:graphicFrame>
        <p:nvGraphicFramePr>
          <p:cNvPr id="193" name="Google Shape;193;p5"/>
          <p:cNvGraphicFramePr/>
          <p:nvPr/>
        </p:nvGraphicFramePr>
        <p:xfrm>
          <a:off x="2057399" y="3733800"/>
          <a:ext cx="6168633" cy="3124200"/>
        </p:xfrm>
        <a:graphic>
          <a:graphicData uri="http://schemas.openxmlformats.org/presentationml/2006/ole">
            <mc:AlternateContent>
              <mc:Choice Requires="v">
                <p:oleObj r:id="rId4" imgH="3124200" imgW="6168633" progId="Visio.Drawing.11" spid="_x0000_s1">
                  <p:embed/>
                </p:oleObj>
              </mc:Choice>
              <mc:Fallback>
                <p:oleObj r:id="rId5" imgH="3124200" imgW="6168633" progId="Visio.Drawing.11">
                  <p:embed/>
                  <p:pic>
                    <p:nvPicPr>
                      <p:cNvPr id="193" name="Google Shape;193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399" y="3733800"/>
                        <a:ext cx="616863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Voltage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GND = 0 V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In 1980’s, V</a:t>
            </a:r>
            <a:r>
              <a:rPr baseline="-25000" lang="en-US"/>
              <a:t>DD</a:t>
            </a:r>
            <a:r>
              <a:rPr lang="en-US"/>
              <a:t> = 5V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V</a:t>
            </a:r>
            <a:r>
              <a:rPr baseline="-25000" lang="en-US"/>
              <a:t>DD</a:t>
            </a:r>
            <a:r>
              <a:rPr lang="en-US"/>
              <a:t> has decreased in modern processes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High V</a:t>
            </a:r>
            <a:r>
              <a:rPr baseline="-25000" lang="en-US"/>
              <a:t>DD</a:t>
            </a:r>
            <a:r>
              <a:rPr lang="en-US"/>
              <a:t> would damage modern tiny transistors</a:t>
            </a:r>
            <a:endParaRPr/>
          </a:p>
          <a:p>
            <a:pPr indent="-285750" lvl="1" marL="8556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Lower V</a:t>
            </a:r>
            <a:r>
              <a:rPr baseline="-25000" lang="en-US"/>
              <a:t>DD</a:t>
            </a:r>
            <a:r>
              <a:rPr lang="en-US"/>
              <a:t> saves power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V</a:t>
            </a:r>
            <a:r>
              <a:rPr baseline="-25000" lang="en-US"/>
              <a:t>DD</a:t>
            </a:r>
            <a:r>
              <a:rPr lang="en-US"/>
              <a:t> = 3.3, 2.5, 1.8, 1.5, 1.2, 1.0, …</a:t>
            </a:r>
            <a:endParaRPr/>
          </a:p>
        </p:txBody>
      </p:sp>
    </p:spTree>
  </p:cSld>
  <p:clrMapOvr>
    <a:masterClrMapping/>
  </p:clrMapOvr>
  <p:transition>
    <p:zoom dir="ou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Transistors as Switches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3" lvl="0" marL="4556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We can view MOS transistors as electrically controlled switches</a:t>
            </a:r>
            <a:endParaRPr/>
          </a:p>
          <a:p>
            <a:pPr indent="-455613" lvl="0" marL="4556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Voltage at gate controls path from source to drain</a:t>
            </a:r>
            <a:endParaRPr/>
          </a:p>
        </p:txBody>
      </p:sp>
      <p:graphicFrame>
        <p:nvGraphicFramePr>
          <p:cNvPr id="206" name="Google Shape;206;p7"/>
          <p:cNvGraphicFramePr/>
          <p:nvPr/>
        </p:nvGraphicFramePr>
        <p:xfrm>
          <a:off x="990600" y="2590800"/>
          <a:ext cx="7162800" cy="3408363"/>
        </p:xfrm>
        <a:graphic>
          <a:graphicData uri="http://schemas.openxmlformats.org/presentationml/2006/ole">
            <mc:AlternateContent>
              <mc:Choice Requires="v">
                <p:oleObj r:id="rId4" imgH="3408363" imgW="7162800" progId="Visio.Drawing.6" spid="_x0000_s1">
                  <p:embed/>
                </p:oleObj>
              </mc:Choice>
              <mc:Fallback>
                <p:oleObj r:id="rId5" imgH="3408363" imgW="7162800" progId="Visio.Drawing.6">
                  <p:embed/>
                  <p:pic>
                    <p:nvPicPr>
                      <p:cNvPr id="206" name="Google Shape;206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90600" y="2590800"/>
                        <a:ext cx="7162800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/>
        </p:nvSpPr>
        <p:spPr>
          <a:xfrm>
            <a:off x="4800600" y="3276600"/>
            <a:ext cx="35401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4191000" y="1524000"/>
          <a:ext cx="3594100" cy="4724400"/>
        </p:xfrm>
        <a:graphic>
          <a:graphicData uri="http://schemas.openxmlformats.org/presentationml/2006/ole">
            <mc:AlternateContent>
              <mc:Choice Requires="v">
                <p:oleObj r:id="rId4" imgH="4724400" imgW="3594100" progId="Visio.Drawing.11" spid="_x0000_s1">
                  <p:embed/>
                </p:oleObj>
              </mc:Choice>
              <mc:Fallback>
                <p:oleObj r:id="rId5" imgH="4724400" imgW="3594100" progId="Visio.Drawing.11">
                  <p:embed/>
                  <p:pic>
                    <p:nvPicPr>
                      <p:cNvPr id="212" name="Google Shape;212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91000" y="152400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Google Shape;213;p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CMOS Inverter</a:t>
            </a:r>
            <a:endParaRPr/>
          </a:p>
        </p:txBody>
      </p:sp>
      <p:graphicFrame>
        <p:nvGraphicFramePr>
          <p:cNvPr id="214" name="Google Shape;214;p8"/>
          <p:cNvGraphicFramePr/>
          <p:nvPr/>
        </p:nvGraphicFramePr>
        <p:xfrm>
          <a:off x="8382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{1A0C8EE8-6AB4-4BE3-ABC0-34229590AEA1}</a:tableStyleId>
              </a:tblPr>
              <a:tblGrid>
                <a:gridCol w="723900"/>
                <a:gridCol w="723900"/>
              </a:tblGrid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8"/>
          <p:cNvGraphicFramePr/>
          <p:nvPr/>
        </p:nvGraphicFramePr>
        <p:xfrm>
          <a:off x="762000" y="4572000"/>
          <a:ext cx="3733800" cy="1087438"/>
        </p:xfrm>
        <a:graphic>
          <a:graphicData uri="http://schemas.openxmlformats.org/presentationml/2006/ole">
            <mc:AlternateContent>
              <mc:Choice Requires="v">
                <p:oleObj r:id="rId7" imgH="1087438" imgW="3733800" progId="Visio.Drawing.6" spid="_x0000_s2">
                  <p:embed/>
                </p:oleObj>
              </mc:Choice>
              <mc:Fallback>
                <p:oleObj r:id="rId8" imgH="1087438" imgW="3733800" progId="Visio.Drawing.6">
                  <p:embed/>
                  <p:pic>
                    <p:nvPicPr>
                      <p:cNvPr id="215" name="Google Shape;215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Google Shape;216;p8"/>
          <p:cNvSpPr/>
          <p:nvPr/>
        </p:nvSpPr>
        <p:spPr>
          <a:xfrm>
            <a:off x="1600200" y="25146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600200" y="30480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914400" y="25146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914400" y="30480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5943600" y="4114800"/>
            <a:ext cx="79216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5943600" y="3048000"/>
            <a:ext cx="725488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5943600" y="30480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4114800"/>
            <a:ext cx="7620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4800600" y="3276600"/>
            <a:ext cx="35401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5867400" y="4114800"/>
            <a:ext cx="838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5867400" y="3048000"/>
            <a:ext cx="79216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5943600" y="3048000"/>
            <a:ext cx="609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867400" y="4114800"/>
            <a:ext cx="914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4800600" y="3276600"/>
            <a:ext cx="3048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CMOS NAND Gate</a:t>
            </a:r>
            <a:endParaRPr/>
          </a:p>
        </p:txBody>
      </p:sp>
      <p:graphicFrame>
        <p:nvGraphicFramePr>
          <p:cNvPr id="235" name="Google Shape;235;p9"/>
          <p:cNvGraphicFramePr/>
          <p:nvPr/>
        </p:nvGraphicFramePr>
        <p:xfrm>
          <a:off x="838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{1A0C8EE8-6AB4-4BE3-ABC0-34229590AEA1}</a:tableStyleId>
              </a:tblPr>
              <a:tblGrid>
                <a:gridCol w="723900"/>
                <a:gridCol w="723900"/>
                <a:gridCol w="723900"/>
              </a:tblGrid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9"/>
          <p:cNvGraphicFramePr/>
          <p:nvPr/>
        </p:nvGraphicFramePr>
        <p:xfrm>
          <a:off x="1295400" y="4572000"/>
          <a:ext cx="1273175" cy="1511300"/>
        </p:xfrm>
        <a:graphic>
          <a:graphicData uri="http://schemas.openxmlformats.org/presentationml/2006/ole">
            <mc:AlternateContent>
              <mc:Choice Requires="v">
                <p:oleObj r:id="rId4" imgH="1511300" imgW="1273175" progId="Visio.Drawing.6" spid="_x0000_s1">
                  <p:embed/>
                </p:oleObj>
              </mc:Choice>
              <mc:Fallback>
                <p:oleObj r:id="rId5" imgH="1511300" imgW="1273175" progId="Visio.Drawing.6">
                  <p:embed/>
                  <p:pic>
                    <p:nvPicPr>
                      <p:cNvPr id="236" name="Google Shape;236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Google Shape;237;p9"/>
          <p:cNvSpPr/>
          <p:nvPr/>
        </p:nvSpPr>
        <p:spPr>
          <a:xfrm>
            <a:off x="2362200" y="22860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2362200" y="28194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2362200" y="34290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2362200" y="39624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4267200" y="2133600"/>
            <a:ext cx="3581400" cy="2590800"/>
            <a:chOff x="2688" y="1344"/>
            <a:chExt cx="2256" cy="1632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368" y="1344"/>
              <a:ext cx="499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408" y="1344"/>
              <a:ext cx="499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4368" y="2688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4368" y="2112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2688" y="2544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2688" y="1968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>
            <a:off x="4267200" y="2133600"/>
            <a:ext cx="3581400" cy="2590800"/>
            <a:chOff x="2688" y="1344"/>
            <a:chExt cx="2256" cy="1632"/>
          </a:xfrm>
        </p:grpSpPr>
        <p:sp>
          <p:nvSpPr>
            <p:cNvPr id="249" name="Google Shape;249;p9"/>
            <p:cNvSpPr txBox="1"/>
            <p:nvPr/>
          </p:nvSpPr>
          <p:spPr>
            <a:xfrm>
              <a:off x="4368" y="1344"/>
              <a:ext cx="499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3408" y="1344"/>
              <a:ext cx="510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  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4368" y="2688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4368" y="2112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2688" y="2544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2688" y="1968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55" name="Google Shape;255;p9"/>
          <p:cNvGrpSpPr/>
          <p:nvPr/>
        </p:nvGrpSpPr>
        <p:grpSpPr>
          <a:xfrm>
            <a:off x="4267200" y="2209800"/>
            <a:ext cx="3581400" cy="2590800"/>
            <a:chOff x="-2016" y="3600"/>
            <a:chExt cx="2256" cy="1632"/>
          </a:xfrm>
        </p:grpSpPr>
        <p:sp>
          <p:nvSpPr>
            <p:cNvPr id="256" name="Google Shape;256;p9"/>
            <p:cNvSpPr txBox="1"/>
            <p:nvPr/>
          </p:nvSpPr>
          <p:spPr>
            <a:xfrm>
              <a:off x="-336" y="3600"/>
              <a:ext cx="510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  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-1296" y="3600"/>
              <a:ext cx="499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-336" y="494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-336" y="4368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-2016" y="4800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-2016" y="4224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4267200" y="2209800"/>
            <a:ext cx="3581400" cy="2590800"/>
            <a:chOff x="2688" y="1344"/>
            <a:chExt cx="2256" cy="1632"/>
          </a:xfrm>
        </p:grpSpPr>
        <p:sp>
          <p:nvSpPr>
            <p:cNvPr id="263" name="Google Shape;263;p9"/>
            <p:cNvSpPr txBox="1"/>
            <p:nvPr/>
          </p:nvSpPr>
          <p:spPr>
            <a:xfrm>
              <a:off x="4368" y="1344"/>
              <a:ext cx="510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  </a:t>
              </a:r>
              <a:endParaRPr/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3408" y="1344"/>
              <a:ext cx="510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ON  </a:t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4368" y="2688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4368" y="2112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267" name="Google Shape;267;p9"/>
            <p:cNvSpPr txBox="1"/>
            <p:nvPr/>
          </p:nvSpPr>
          <p:spPr>
            <a:xfrm>
              <a:off x="2688" y="2544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2688" y="1968"/>
              <a:ext cx="223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4267200" y="2209800"/>
            <a:ext cx="3429000" cy="2590800"/>
            <a:chOff x="2688" y="1344"/>
            <a:chExt cx="2160" cy="1632"/>
          </a:xfrm>
        </p:grpSpPr>
        <p:sp>
          <p:nvSpPr>
            <p:cNvPr id="270" name="Google Shape;270;p9"/>
            <p:cNvSpPr/>
            <p:nvPr/>
          </p:nvSpPr>
          <p:spPr>
            <a:xfrm>
              <a:off x="2688" y="2544"/>
              <a:ext cx="19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688" y="1920"/>
              <a:ext cx="19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4368" y="2688"/>
              <a:ext cx="43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368" y="2112"/>
              <a:ext cx="43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416" y="1344"/>
              <a:ext cx="43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408" y="1344"/>
              <a:ext cx="432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276" name="Google Shape;276;p9"/>
          <p:cNvGraphicFramePr/>
          <p:nvPr/>
        </p:nvGraphicFramePr>
        <p:xfrm>
          <a:off x="3505200" y="1905000"/>
          <a:ext cx="5029200" cy="3836988"/>
        </p:xfrm>
        <a:graphic>
          <a:graphicData uri="http://schemas.openxmlformats.org/presentationml/2006/ole">
            <mc:AlternateContent>
              <mc:Choice Requires="v">
                <p:oleObj r:id="rId7" imgH="3836988" imgW="5029200" progId="Visio.Drawing.6" spid="_x0000_s2">
                  <p:embed/>
                </p:oleObj>
              </mc:Choice>
              <mc:Fallback>
                <p:oleObj r:id="rId8" imgH="3836988" imgW="5029200" progId="Visio.Drawing.6">
                  <p:embed/>
                  <p:pic>
                    <p:nvPicPr>
                      <p:cNvPr id="276" name="Google Shape;276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05200" y="19050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SURESH KUMAR</dc:creator>
</cp:coreProperties>
</file>