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A4049-1B34-482F-A3FF-099B76B83A68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1A701-5926-4F58-9CE4-87BB53588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896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3</a:t>
            </a:fld>
            <a:endParaRPr/>
          </a:p>
        </p:txBody>
      </p:sp>
      <p:sp>
        <p:nvSpPr>
          <p:cNvPr id="255" name="Google Shape;25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6" name="Google Shape;25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itle and Tab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528763" y="304800"/>
            <a:ext cx="756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1481137" y="6248400"/>
            <a:ext cx="1782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ED31C82-B522-469A-9824-8CA1CD6869B5}" type="datetime1">
              <a:rPr lang="en-US" smtClean="0"/>
              <a:pPr/>
              <a:t>8/24/2020</a:t>
            </a:fld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37973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7226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259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UNIT-II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solidFill>
                  <a:srgbClr val="FF0000"/>
                </a:solidFill>
              </a:rPr>
              <a:t>LOGIC FAMILIES</a:t>
            </a:r>
            <a:endParaRPr lang="en-IN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 families: propagation delay</a:t>
            </a:r>
            <a:endParaRPr lang="en-IN" dirty="0"/>
          </a:p>
        </p:txBody>
      </p:sp>
      <p:pic>
        <p:nvPicPr>
          <p:cNvPr id="4" name="Google Shape;166;p24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304800" y="1676400"/>
            <a:ext cx="8229600" cy="18799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143000" y="4419600"/>
            <a:ext cx="6934199" cy="710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dk1"/>
              </a:buClr>
              <a:buSzPts val="2400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IN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PD,HL</a:t>
            </a: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input-to-output propagation delay from HI to LO output</a:t>
            </a:r>
            <a:endParaRPr lang="en-IN" dirty="0"/>
          </a:p>
          <a:p>
            <a:pPr marL="342900" lvl="0" indent="-342900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IN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PD,LH</a:t>
            </a: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input-to-output propagation delay from LO to HI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452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dissipation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logic gate draws some current from the supply for its operation</a:t>
            </a:r>
            <a:endParaRPr lang="en-IN" dirty="0"/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current drawn in HIGH state is different from that drawn in LOW state.</a:t>
            </a:r>
            <a:endParaRPr lang="en-IN" dirty="0"/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dissipation of a logic gate is  the power required by the gate to operate  with 50% duty cycle at specified frequency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IN" dirty="0"/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power needed by the gate expressed in </a:t>
            </a:r>
            <a:r>
              <a:rPr lang="en-IN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mW</a:t>
            </a:r>
            <a:endParaRPr lang="en-IN" dirty="0"/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IN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Vcc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IN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Icc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IN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)*n. where </a:t>
            </a:r>
            <a:r>
              <a:rPr lang="en-IN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Vcc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gate supply voltage, </a:t>
            </a:r>
            <a:r>
              <a:rPr lang="en-IN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Icc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IN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the average current drawn from the supply by the entire IC, n is the number of gates in the IC.</a:t>
            </a:r>
            <a:endParaRPr lang="en-IN" dirty="0"/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Icc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IN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(ICCH+ICCL)/2</a:t>
            </a:r>
            <a:endParaRPr lang="en-IN" dirty="0"/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ICCH-current drawn by the IC when all the gates in the IC are in HIGH state,</a:t>
            </a:r>
            <a:endParaRPr lang="en-IN" dirty="0"/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ICCL-current drawn by the IC when all the gates in the IC are in LOW state,</a:t>
            </a:r>
            <a:endParaRPr lang="en-IN" dirty="0"/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power consumed by an IC is equal to the product of the power dissipated by each gate and the no. of gates in that IC.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871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Fan-in and Fan-out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 algn="just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ts val="2300"/>
              <a:buFont typeface="Arial"/>
              <a:buChar char="•"/>
            </a:pPr>
            <a:r>
              <a:rPr lang="en-IN" sz="23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Fan-in</a:t>
            </a:r>
            <a:r>
              <a:rPr lang="en-IN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:The fan-in of a logic gate is defined as the number of inputs that the gate is designed to handle.</a:t>
            </a:r>
            <a:endParaRPr lang="en-IN" dirty="0"/>
          </a:p>
          <a:p>
            <a:pPr lvl="1" algn="just">
              <a:spcBef>
                <a:spcPts val="0"/>
              </a:spcBef>
              <a:buClr>
                <a:schemeClr val="dk1"/>
              </a:buClr>
              <a:buSzPts val="2300"/>
              <a:buNone/>
            </a:pPr>
            <a:endParaRPr lang="en-IN"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ts val="2300"/>
              <a:buFont typeface="Arial"/>
              <a:buChar char="•"/>
            </a:pPr>
            <a:r>
              <a:rPr lang="en-IN" sz="23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Fan-out: </a:t>
            </a:r>
            <a:r>
              <a:rPr lang="en-IN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standard loads can be connected to the output of the gate without degrading its normal operation. Sometimes the term </a:t>
            </a:r>
            <a:r>
              <a:rPr lang="en-IN" sz="2300" i="1" dirty="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loading</a:t>
            </a:r>
            <a:r>
              <a:rPr lang="en-IN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used</a:t>
            </a:r>
            <a:endParaRPr lang="en-IN" dirty="0"/>
          </a:p>
          <a:p>
            <a:pPr marL="914400" lvl="2" indent="0" algn="just">
              <a:spcBef>
                <a:spcPts val="0"/>
              </a:spcBef>
              <a:buClr>
                <a:schemeClr val="dk1"/>
              </a:buClr>
              <a:buSzPts val="2300"/>
              <a:buNone/>
            </a:pPr>
            <a:endParaRPr lang="en-IN"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2" indent="-146050" algn="just">
              <a:spcBef>
                <a:spcPts val="0"/>
              </a:spcBef>
              <a:buClr>
                <a:schemeClr val="dk1"/>
              </a:buClr>
              <a:buSzPts val="2300"/>
              <a:buFont typeface="Arial"/>
              <a:buChar char="•"/>
            </a:pPr>
            <a:r>
              <a:rPr lang="en-IN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state fan-out : the fan-out of the gate when its output is logic 1-driving gate  sources current</a:t>
            </a:r>
            <a:endParaRPr lang="en-IN" dirty="0"/>
          </a:p>
          <a:p>
            <a:pPr marL="914400" lvl="2" indent="-146050" algn="just">
              <a:spcBef>
                <a:spcPts val="0"/>
              </a:spcBef>
              <a:buClr>
                <a:schemeClr val="dk1"/>
              </a:buClr>
              <a:buSzPts val="2300"/>
              <a:buFont typeface="Arial"/>
              <a:buChar char="•"/>
            </a:pPr>
            <a:r>
              <a:rPr lang="en-IN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state fan-out :  the fan-out of the gate when its output is logic 0- driving gate sinks current</a:t>
            </a:r>
            <a:endParaRPr lang="en-IN" dirty="0"/>
          </a:p>
          <a:p>
            <a:pPr marL="914400" lvl="2" indent="-146050" algn="just">
              <a:spcBef>
                <a:spcPts val="0"/>
              </a:spcBef>
              <a:buClr>
                <a:schemeClr val="dk1"/>
              </a:buClr>
              <a:buSzPts val="2300"/>
              <a:buFont typeface="Arial"/>
              <a:buChar char="•"/>
            </a:pPr>
            <a:r>
              <a:rPr lang="en-IN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 fan out is smaller of these two numbers.</a:t>
            </a:r>
            <a:endParaRPr lang="en-IN" dirty="0"/>
          </a:p>
          <a:p>
            <a:pPr marL="0" lvl="0" indent="0">
              <a:spcBef>
                <a:spcPts val="0"/>
              </a:spcBef>
              <a:buNone/>
            </a:pPr>
            <a:endParaRPr lang="en-IN"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102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 families: Voltage levels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IN" sz="22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V</a:t>
            </a:r>
            <a:r>
              <a:rPr lang="en-IN" sz="2200" baseline="-250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OH</a:t>
            </a:r>
            <a:r>
              <a:rPr lang="en-IN" sz="22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(min) – The minimum voltage level at an output in the logical “1” state under defined load conditions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r>
              <a:rPr lang="en-IN" sz="22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	V</a:t>
            </a:r>
            <a:r>
              <a:rPr lang="en-IN" sz="2200" baseline="-250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OL</a:t>
            </a:r>
            <a:r>
              <a:rPr lang="en-IN" sz="22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(max) – The maximum voltage level at an output in the logical “0” state under defined load conditions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r>
              <a:rPr lang="en-IN" sz="22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	V</a:t>
            </a:r>
            <a:r>
              <a:rPr lang="en-IN" sz="2200" baseline="-250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IH</a:t>
            </a:r>
            <a:r>
              <a:rPr lang="en-IN" sz="22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(min) – The minimum voltage required at an input to be recognized as “1” logical state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r>
              <a:rPr lang="en-IN" sz="22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	V</a:t>
            </a:r>
            <a:r>
              <a:rPr lang="en-IN" sz="2200" baseline="-250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IL</a:t>
            </a:r>
            <a:r>
              <a:rPr lang="en-IN" sz="22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(max) – The maximum voltage required at an input that still will be recognized as “0” logical state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Google Shape;207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400" y="4191000"/>
            <a:ext cx="7867650" cy="2462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216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 families: current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IN" sz="2200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OH</a:t>
            </a: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Current flowing into an output in the logical “1” state under specified load conditions</a:t>
            </a:r>
            <a:endParaRPr lang="en-IN" sz="2200" dirty="0"/>
          </a:p>
          <a:p>
            <a:pPr lvl="0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</a:t>
            </a:r>
            <a:r>
              <a:rPr lang="en-IN" sz="2200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</a:t>
            </a: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Current flowing into an output in the logical “0” state under specified load conditions</a:t>
            </a:r>
            <a:endParaRPr lang="en-IN" sz="2200" dirty="0"/>
          </a:p>
          <a:p>
            <a:pPr lvl="0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</a:t>
            </a:r>
            <a:r>
              <a:rPr lang="en-IN" sz="2200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IH</a:t>
            </a: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Current flowing into an input when a specified HI level is applied to that input </a:t>
            </a:r>
            <a:endParaRPr lang="en-IN" sz="2200" dirty="0"/>
          </a:p>
          <a:p>
            <a:pPr lvl="0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</a:t>
            </a:r>
            <a:r>
              <a:rPr lang="en-IN" sz="2200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</a:t>
            </a: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Current flowing into an input when a specified LO level is applied to that input</a:t>
            </a:r>
            <a:endParaRPr lang="en-IN" sz="2200" dirty="0"/>
          </a:p>
          <a:p>
            <a:endParaRPr lang="en-IN" dirty="0"/>
          </a:p>
        </p:txBody>
      </p:sp>
      <p:pic>
        <p:nvPicPr>
          <p:cNvPr id="4" name="Google Shape;2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400" y="4800600"/>
            <a:ext cx="7867650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2718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 margin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300"/>
              <a:buFont typeface="Arial"/>
              <a:buChar char="•"/>
            </a:pPr>
            <a:r>
              <a:rPr lang="en-IN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unwanted signals are referred to as </a:t>
            </a:r>
            <a:r>
              <a:rPr lang="en-IN" sz="2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</a:t>
            </a:r>
            <a:r>
              <a:rPr lang="en-IN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IN" dirty="0"/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300"/>
              <a:buFont typeface="Arial"/>
              <a:buChar char="•"/>
            </a:pPr>
            <a:r>
              <a:rPr lang="en-IN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 margin is the </a:t>
            </a:r>
            <a:r>
              <a:rPr lang="en-IN" sz="2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noise</a:t>
            </a:r>
            <a:r>
              <a:rPr lang="en-IN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added to an input signal of a digital circuit that does not cause an undesirable change in the circuit output .</a:t>
            </a:r>
            <a:endParaRPr lang="en-IN" dirty="0"/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300"/>
              <a:buFont typeface="Arial"/>
              <a:buChar char="•"/>
            </a:pPr>
            <a:r>
              <a:rPr lang="en-IN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state noise margin is the difference between the lowest possible high output and the minimum input voltage required for a HIGH.</a:t>
            </a:r>
            <a:endParaRPr lang="en-IN" dirty="0"/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300"/>
              <a:buFont typeface="Arial"/>
              <a:buChar char="•"/>
            </a:pPr>
            <a:r>
              <a:rPr lang="en-IN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state noise margin is the difference between the largest possible low output and the maximum input voltage required for a LOW.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937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2;p33"/>
          <p:cNvSpPr txBox="1"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460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lang="en-US" sz="22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000" b="0" i="0" u="none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- </a:t>
            </a:r>
            <a:r>
              <a:rPr lang="en-US" sz="2000" b="1" i="0" u="none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operating temperature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The IC gates and other circuits are temperature sensitive.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They  are designed to operate satisfactorily over a specified range of temperature.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Range for commercial application is 0֯ to70֯ C, industrial 0֯ to85֯ C and for military applications -55֯ to 125֯ C.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Speed power product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Multiply the gate propagation delay by the gate power dissipation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Smaller value is desirable. The smaller value gives better overall performance.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It has the units of energy and expressed in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picco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-joules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The IC has an average propagation delay of 10ns and an average power dissipation of 5mw, the speed power product is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10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ns*5mw=5*10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^-12 watts-seconds=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5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picco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-joules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613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COMPARISON OF LOGIC FAMILIES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8077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467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Transistor as a switch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1" y="1607574"/>
            <a:ext cx="4182794" cy="448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7595" y="1447800"/>
            <a:ext cx="419920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8094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>
            <a:spLocks noGrp="1"/>
          </p:cNvSpPr>
          <p:nvPr>
            <p:ph type="title"/>
          </p:nvPr>
        </p:nvSpPr>
        <p:spPr>
          <a:xfrm>
            <a:off x="762000" y="152400"/>
            <a:ext cx="756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 npn Transistor Parameters</a:t>
            </a:r>
            <a:endParaRPr/>
          </a:p>
        </p:txBody>
      </p:sp>
      <p:graphicFrame>
        <p:nvGraphicFramePr>
          <p:cNvPr id="259" name="Google Shape;259;p34"/>
          <p:cNvGraphicFramePr/>
          <p:nvPr/>
        </p:nvGraphicFramePr>
        <p:xfrm>
          <a:off x="1219200" y="1752600"/>
          <a:ext cx="6692900" cy="4114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3225"/>
                <a:gridCol w="1673225"/>
                <a:gridCol w="1673225"/>
                <a:gridCol w="1673225"/>
              </a:tblGrid>
              <a:tr h="1028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Region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lang="en-US" sz="28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 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(V)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lang="en-US" sz="28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 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(V)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Current Relation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Cutoff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0.7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 circuit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2800" b="0" i="0" u="none" strike="noStrike" cap="none" baseline="-25000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US" sz="2800" b="0" i="0" u="none" strike="noStrike" cap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=I</a:t>
                      </a:r>
                      <a:r>
                        <a:rPr lang="en-US" sz="2800" b="0" i="0" u="none" strike="noStrike" cap="none" baseline="-25000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US" sz="2800" b="0" i="0" u="none" strike="noStrike" cap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=0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Active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0.7-0.8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0.8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2800" b="0" i="0" u="none" strike="noStrike" cap="none" baseline="-25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US" sz="2800" b="0" i="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=h</a:t>
                      </a:r>
                      <a:r>
                        <a:rPr lang="en-US" sz="2800" b="0" i="0" u="none" strike="noStrike" cap="none" baseline="-25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</a:t>
                      </a:r>
                      <a:r>
                        <a:rPr lang="en-US" sz="2800" b="0" i="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2800" b="0" i="0" u="none" strike="noStrike" cap="none" baseline="-25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fol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Saturation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fol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0.8-0.9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fol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fol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2800" b="0" i="0" u="none" strike="noStrike" cap="none" baseline="-25000">
                          <a:solidFill>
                            <a:schemeClr val="fol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US" sz="2800" b="0" i="0" u="none" strike="noStrike" cap="none">
                          <a:solidFill>
                            <a:schemeClr val="fol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≥I</a:t>
                      </a:r>
                      <a:r>
                        <a:rPr lang="en-US" sz="2800" b="0" i="0" u="none" strike="noStrike" cap="none" baseline="-25000">
                          <a:solidFill>
                            <a:schemeClr val="fol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US" sz="2800" b="0" i="0" u="none" strike="noStrike" cap="none">
                          <a:solidFill>
                            <a:schemeClr val="fol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/h</a:t>
                      </a:r>
                      <a:r>
                        <a:rPr lang="en-US" sz="2800" b="0" i="0" u="none" strike="noStrike" cap="none" baseline="-25000">
                          <a:solidFill>
                            <a:schemeClr val="fol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5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u="sng" dirty="0">
                <a:solidFill>
                  <a:srgbClr val="00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Characteristics of digital </a:t>
            </a:r>
            <a:r>
              <a:rPr lang="en-US" b="1" u="sng" dirty="0" err="1" smtClean="0">
                <a:solidFill>
                  <a:srgbClr val="00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Ics</a:t>
            </a:r>
            <a:r>
              <a:rPr lang="en-US" b="1" u="sng" dirty="0" smtClean="0">
                <a:solidFill>
                  <a:srgbClr val="00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b="1" u="sng" dirty="0" smtClean="0">
                <a:solidFill>
                  <a:srgbClr val="00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Levels</a:t>
            </a:r>
            <a:r>
              <a:rPr lang="en-US" b="1" u="sng" dirty="0">
                <a:solidFill>
                  <a:srgbClr val="00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b="1" u="sng" dirty="0">
                <a:solidFill>
                  <a:srgbClr val="00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dirty="0"/>
          </a:p>
        </p:txBody>
      </p:sp>
      <p:sp>
        <p:nvSpPr>
          <p:cNvPr id="4" name="Google Shape;120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Gate/transistor ratio is roughly 1/10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SSI(Small Scale Integration)	&lt; 12 gates/chip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MSI(Medium Scale Integration) &lt; 100 gates/chip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LSI(Large Scale Integration)	…1K gates/chip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VLSI(Very  Large Scale Integration )…10K gates/chip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ULSI(Ultra Large Scale Integration )…100K gates/chip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GSI(Giant Scale Integration )	…1Meg 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gates/chip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endParaRPr dirty="0"/>
          </a:p>
        </p:txBody>
      </p:sp>
      <p:pic>
        <p:nvPicPr>
          <p:cNvPr id="5" name="Google Shape;12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6800" y="4724400"/>
            <a:ext cx="26670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4445810"/>
            <a:ext cx="2632636" cy="210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1668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Moore’s law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prediction made by Moore (a co-founder of Intel) in 1965: </a:t>
            </a:r>
            <a:endParaRPr lang="en-IN" dirty="0"/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“a number of transistors to double every 2 years.”</a:t>
            </a:r>
            <a:endParaRPr lang="en-IN" dirty="0"/>
          </a:p>
          <a:p>
            <a:endParaRPr lang="en-IN" dirty="0"/>
          </a:p>
        </p:txBody>
      </p:sp>
      <p:pic>
        <p:nvPicPr>
          <p:cNvPr id="4" name="Google Shape;12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14600" y="3505200"/>
            <a:ext cx="4800601" cy="2614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41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 logic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I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Positive logic:  H  is set to be binary 1</a:t>
            </a:r>
            <a:endParaRPr lang="en-IN" dirty="0"/>
          </a:p>
          <a:p>
            <a:pPr marL="0" lvl="0" indent="0">
              <a:spcBef>
                <a:spcPts val="900"/>
              </a:spcBef>
              <a:buClr>
                <a:schemeClr val="dk1"/>
              </a:buClr>
              <a:buSzPts val="1800"/>
              <a:buNone/>
            </a:pPr>
            <a:r>
              <a:rPr lang="en-I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L  is set to be binary 0  </a:t>
            </a:r>
            <a:endParaRPr lang="en-IN" dirty="0"/>
          </a:p>
          <a:p>
            <a:endParaRPr lang="en-IN" dirty="0"/>
          </a:p>
        </p:txBody>
      </p:sp>
      <p:pic>
        <p:nvPicPr>
          <p:cNvPr id="4" name="Google Shape;136;p20" descr="AACFLVV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0050" y="3200400"/>
            <a:ext cx="5978526" cy="251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818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3400" y="5181600"/>
            <a:ext cx="3048000" cy="1390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p21"/>
          <p:cNvGraphicFramePr/>
          <p:nvPr/>
        </p:nvGraphicFramePr>
        <p:xfrm>
          <a:off x="1828800" y="2606675"/>
          <a:ext cx="4572000" cy="219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4000"/>
                <a:gridCol w="1524000"/>
                <a:gridCol w="1524000"/>
              </a:tblGrid>
              <a:tr h="3651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/>
                    </a:p>
                  </a:txBody>
                  <a:tcPr marL="0" marR="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/>
                    </a:p>
                  </a:txBody>
                  <a:tcPr marL="0" marR="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L="0" marR="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/>
                    </a:p>
                  </a:txBody>
                  <a:tcPr marL="0" marR="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/>
                    </a:p>
                  </a:txBody>
                  <a:tcPr marL="0" marR="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/>
                    </a:p>
                  </a:txBody>
                  <a:tcPr marL="0" marR="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/>
                    </a:p>
                  </a:txBody>
                  <a:tcPr marL="0" marR="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/>
                    </a:p>
                  </a:txBody>
                  <a:tcPr marL="0" marR="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/>
                    </a:p>
                  </a:txBody>
                  <a:tcPr marL="0" marR="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/>
                    </a:p>
                  </a:txBody>
                  <a:tcPr marL="0" marR="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/>
                    </a:p>
                  </a:txBody>
                  <a:tcPr marL="0" marR="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/>
                    </a:p>
                  </a:txBody>
                  <a:tcPr marL="0" marR="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0" marR="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45" name="Google Shape;145;p21"/>
          <p:cNvSpPr txBox="1"/>
          <p:nvPr/>
        </p:nvSpPr>
        <p:spPr>
          <a:xfrm>
            <a:off x="1524000" y="1143000"/>
            <a:ext cx="57912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Negative logic:  L  is set to be binary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H is set to be binary 0  </a:t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Negative logic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863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IC specifications (or) characteristics of digital logic families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useful specifications or feature to be concerned of IC logic families:</a:t>
            </a:r>
            <a:endParaRPr lang="en-IN" dirty="0"/>
          </a:p>
          <a:p>
            <a:pPr lvl="1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</a:pP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Threshold voltage</a:t>
            </a:r>
            <a:endParaRPr lang="en-IN" dirty="0"/>
          </a:p>
          <a:p>
            <a:pPr lvl="1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</a:pP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Propagation delay</a:t>
            </a:r>
            <a:endParaRPr lang="en-IN" dirty="0"/>
          </a:p>
          <a:p>
            <a:pPr lvl="1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</a:pP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dissipation</a:t>
            </a:r>
            <a:endParaRPr lang="en-IN" dirty="0"/>
          </a:p>
          <a:p>
            <a:pPr lvl="1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</a:pP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Fan-in</a:t>
            </a:r>
            <a:endParaRPr lang="en-IN" dirty="0"/>
          </a:p>
          <a:p>
            <a:pPr lvl="1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</a:pP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Fan-out</a:t>
            </a:r>
            <a:endParaRPr lang="en-IN" dirty="0"/>
          </a:p>
          <a:p>
            <a:pPr lvl="1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</a:pP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Voltage and current requirement</a:t>
            </a:r>
            <a:endParaRPr lang="en-IN" dirty="0"/>
          </a:p>
          <a:p>
            <a:pPr lvl="1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</a:pP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 Margin</a:t>
            </a:r>
            <a:endParaRPr lang="en-IN" dirty="0"/>
          </a:p>
          <a:p>
            <a:pPr lvl="1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</a:pP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temperature</a:t>
            </a:r>
            <a:endParaRPr lang="en-IN" dirty="0"/>
          </a:p>
          <a:p>
            <a:pPr lvl="1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</a:pP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 power product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55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IC Specifications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 algn="just">
              <a:lnSpc>
                <a:spcPct val="150000"/>
              </a:lnSpc>
              <a:spcBef>
                <a:spcPts val="400"/>
              </a:spcBef>
              <a:buClr>
                <a:srgbClr val="0070C0"/>
              </a:buClr>
              <a:buSzPts val="2000"/>
              <a:buFont typeface="Arial"/>
              <a:buChar char="–"/>
            </a:pPr>
            <a:r>
              <a:rPr lang="en-IN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Threshold voltage: 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voltage at the input of a gate which causes a change in the state of the output from one logic level to the other.</a:t>
            </a:r>
            <a:endParaRPr lang="en-IN" dirty="0"/>
          </a:p>
          <a:p>
            <a:pPr lvl="1" algn="just">
              <a:lnSpc>
                <a:spcPct val="150000"/>
              </a:lnSpc>
              <a:spcBef>
                <a:spcPts val="400"/>
              </a:spcBef>
              <a:buClr>
                <a:srgbClr val="0070C0"/>
              </a:buClr>
              <a:buSzPts val="2000"/>
              <a:buFont typeface="Arial"/>
              <a:buChar char="–"/>
            </a:pPr>
            <a:r>
              <a:rPr lang="en-IN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Propagation delay</a:t>
            </a:r>
            <a:r>
              <a:rPr lang="en-IN" sz="2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Time interval b/w the application of  an i/p pulse &amp; occurrence of resulting o/p pulse.</a:t>
            </a:r>
            <a:r>
              <a:rPr lang="en-IN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IN" dirty="0"/>
          </a:p>
          <a:p>
            <a:pPr lvl="2" algn="just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average </a:t>
            </a:r>
            <a:r>
              <a:rPr lang="en-IN" sz="20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transition-delay time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the signal to propagate from input to output when the binary signal changes in value.</a:t>
            </a:r>
            <a:endParaRPr lang="en-IN" dirty="0"/>
          </a:p>
          <a:p>
            <a:pPr lvl="2" algn="just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pulse through a gate takes a certain amount of time to propagate from input to output. This interval of time is known as the propagation delay of the gate.</a:t>
            </a:r>
            <a:endParaRPr lang="en-IN" dirty="0"/>
          </a:p>
          <a:p>
            <a:pPr lvl="2" algn="just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transition delay time </a:t>
            </a:r>
            <a:r>
              <a:rPr lang="en-IN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tpd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lang="en-IN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tPLH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IN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tPHL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/2</a:t>
            </a:r>
            <a:endParaRPr lang="en-IN" dirty="0"/>
          </a:p>
          <a:p>
            <a:pPr lvl="0" indent="-215900"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lang="en-IN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15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830</Words>
  <Application>Microsoft Office PowerPoint</Application>
  <PresentationFormat>On-screen Show (4:3)</PresentationFormat>
  <Paragraphs>121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UNIT-II</vt:lpstr>
      <vt:lpstr>Transistor as a switch</vt:lpstr>
      <vt:lpstr> Typical npn Transistor Parameters</vt:lpstr>
      <vt:lpstr>Characteristics of digital Ics Integration Levels </vt:lpstr>
      <vt:lpstr>Moore’s law</vt:lpstr>
      <vt:lpstr>Positive logic </vt:lpstr>
      <vt:lpstr>PowerPoint Presentation</vt:lpstr>
      <vt:lpstr>Digital IC specifications (or) characteristics of digital logic families</vt:lpstr>
      <vt:lpstr>Digital IC Specifications </vt:lpstr>
      <vt:lpstr>Logic families: propagation delay</vt:lpstr>
      <vt:lpstr>Power dissipation </vt:lpstr>
      <vt:lpstr>Fan-in and Fan-out</vt:lpstr>
      <vt:lpstr>Logic families: Voltage levels</vt:lpstr>
      <vt:lpstr>Logic families: current requirements</vt:lpstr>
      <vt:lpstr>Noise margin </vt:lpstr>
      <vt:lpstr>PowerPoint Presentation</vt:lpstr>
      <vt:lpstr>COMPARISON OF LOGIC FAMILIES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chandrasekar anuradha</dc:creator>
  <cp:lastModifiedBy>SURESH KUMAR</cp:lastModifiedBy>
  <cp:revision>3</cp:revision>
  <dcterms:created xsi:type="dcterms:W3CDTF">2006-08-16T00:00:00Z</dcterms:created>
  <dcterms:modified xsi:type="dcterms:W3CDTF">2020-08-24T07:02:51Z</dcterms:modified>
</cp:coreProperties>
</file>