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  <p:sldMasterId id="2147483744" r:id="rId2"/>
  </p:sldMasterIdLst>
  <p:notesMasterIdLst>
    <p:notesMasterId r:id="rId15"/>
  </p:notesMasterIdLst>
  <p:handoutMasterIdLst>
    <p:handoutMasterId r:id="rId16"/>
  </p:handoutMasterIdLst>
  <p:sldIdLst>
    <p:sldId id="491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DDDDD"/>
    <a:srgbClr val="996633"/>
    <a:srgbClr val="CC00CC"/>
    <a:srgbClr val="66FF99"/>
    <a:srgbClr val="FFFF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9827" autoAdjust="0"/>
  </p:normalViewPr>
  <p:slideViewPr>
    <p:cSldViewPr>
      <p:cViewPr>
        <p:scale>
          <a:sx n="77" d="100"/>
          <a:sy n="77" d="100"/>
        </p:scale>
        <p:origin x="-123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948" y="-90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Princess Sumaya University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Dr. Bassam Kahhaleh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953224EC-FF4C-4121-AE30-19B2CA40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Princess Sumaya University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Dr. Bassam Kahhaleh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B44C4B36-DAA5-4515-9F44-C616EB0B6B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35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52" name="AutoShape 20"/>
          <p:cNvSpPr>
            <a:spLocks noChangeArrowheads="1"/>
          </p:cNvSpPr>
          <p:nvPr userDrawn="1"/>
        </p:nvSpPr>
        <p:spPr bwMode="auto">
          <a:xfrm>
            <a:off x="3348038" y="4724400"/>
            <a:ext cx="5111750" cy="865188"/>
          </a:xfrm>
          <a:prstGeom prst="roundRect">
            <a:avLst>
              <a:gd name="adj" fmla="val 16667"/>
            </a:avLst>
          </a:prstGeom>
          <a:solidFill>
            <a:srgbClr val="99CCFF">
              <a:alpha val="37000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0037" name="Text Box 5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0046" name="Rectangle 14"/>
          <p:cNvSpPr>
            <a:spLocks noChangeArrowheads="1"/>
          </p:cNvSpPr>
          <p:nvPr userDrawn="1"/>
        </p:nvSpPr>
        <p:spPr bwMode="auto">
          <a:xfrm>
            <a:off x="0" y="0"/>
            <a:ext cx="2987675" cy="4905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0047" name="Rectangle 15"/>
          <p:cNvSpPr>
            <a:spLocks noChangeArrowheads="1"/>
          </p:cNvSpPr>
          <p:nvPr userDrawn="1"/>
        </p:nvSpPr>
        <p:spPr bwMode="auto">
          <a:xfrm>
            <a:off x="0" y="0"/>
            <a:ext cx="3167063" cy="5013325"/>
          </a:xfrm>
          <a:prstGeom prst="rect">
            <a:avLst/>
          </a:prstGeom>
          <a:solidFill>
            <a:srgbClr val="0000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300048" name="Picture 16" descr="logoyil3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163" y="1052513"/>
            <a:ext cx="1143000" cy="1152525"/>
          </a:xfrm>
          <a:prstGeom prst="rect">
            <a:avLst/>
          </a:prstGeom>
          <a:noFill/>
        </p:spPr>
      </p:pic>
      <p:sp>
        <p:nvSpPr>
          <p:cNvPr id="300049" name="AutoShape 17"/>
          <p:cNvSpPr>
            <a:spLocks noChangeArrowheads="1"/>
          </p:cNvSpPr>
          <p:nvPr userDrawn="1"/>
        </p:nvSpPr>
        <p:spPr bwMode="auto">
          <a:xfrm>
            <a:off x="2339975" y="1052513"/>
            <a:ext cx="6661150" cy="21971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0050" name="Text Box 18"/>
          <p:cNvSpPr txBox="1">
            <a:spLocks noChangeArrowheads="1"/>
          </p:cNvSpPr>
          <p:nvPr userDrawn="1"/>
        </p:nvSpPr>
        <p:spPr bwMode="auto">
          <a:xfrm>
            <a:off x="2555875" y="1268413"/>
            <a:ext cx="6084888" cy="1684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tr-TR" sz="4800"/>
              <a:t>Digital Logic Design</a:t>
            </a:r>
          </a:p>
          <a:p>
            <a:r>
              <a:rPr lang="tr-TR" sz="4800"/>
              <a:t>Combinational Logic</a:t>
            </a:r>
            <a:endParaRPr lang="en-US" sz="4800"/>
          </a:p>
        </p:txBody>
      </p:sp>
      <p:sp>
        <p:nvSpPr>
          <p:cNvPr id="300051" name="Text Box 19"/>
          <p:cNvSpPr txBox="1">
            <a:spLocks noChangeArrowheads="1"/>
          </p:cNvSpPr>
          <p:nvPr userDrawn="1"/>
        </p:nvSpPr>
        <p:spPr bwMode="auto">
          <a:xfrm>
            <a:off x="3167063" y="4905375"/>
            <a:ext cx="5329237" cy="438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tr-TR" sz="3200"/>
              <a:t>Mustafa Kemal Uyguroğlu</a:t>
            </a:r>
            <a:endParaRPr lang="en-US" sz="3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11682-D93F-4E8D-A0A5-8458CFE0998D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188913"/>
            <a:ext cx="2070100" cy="402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6059487" cy="402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F816C-9DEE-43C7-A9D1-D640201EB775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9CCE-DACD-4170-8DC2-93AD35898C5F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B2C6-6C8C-4380-8DA7-0B17AC5E3533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5959-22D6-4FE0-AF1F-E081369F60EA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579F-DB74-46D8-A269-EF9B2341069C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C9B-57C2-474B-BE5F-6C5A7C034627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7D30-1865-45A2-8D90-648ED7922366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F02-F93E-47C4-955B-BDC149CF75E9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A99C-6021-4405-8088-2FCB7EF4C87E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4B2C6-6C8C-4380-8DA7-0B17AC5E3533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2B6A-0C9B-48F2-A179-B247E63DAFCF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1682-D93F-4E8D-A0A5-8458CFE0998D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816C-9DEE-43C7-A9D1-D640201EB775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784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981200"/>
            <a:ext cx="3784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AED25766-65A9-41C6-A1AE-59959F38F78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C5959-22D6-4FE0-AF1F-E081369F60EA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2579F-DB74-46D8-A269-EF9B2341069C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FAC9B-57C2-474B-BE5F-6C5A7C034627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B7D30-1865-45A2-8D90-648ED7922366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3EF02-F93E-47C4-955B-BDC149CF75E9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DA99C-6021-4405-8088-2FCB7EF4C87E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12B6A-0C9B-48F2-A179-B247E63DAFCF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6" name="Rectangle 18"/>
          <p:cNvSpPr>
            <a:spLocks noChangeArrowheads="1"/>
          </p:cNvSpPr>
          <p:nvPr userDrawn="1"/>
        </p:nvSpPr>
        <p:spPr bwMode="auto">
          <a:xfrm>
            <a:off x="431800" y="0"/>
            <a:ext cx="8712200" cy="765175"/>
          </a:xfrm>
          <a:prstGeom prst="rect">
            <a:avLst/>
          </a:prstGeom>
          <a:solidFill>
            <a:srgbClr val="FF9900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6144" name="Rectangle 16"/>
          <p:cNvSpPr>
            <a:spLocks noChangeArrowheads="1"/>
          </p:cNvSpPr>
          <p:nvPr userDrawn="1"/>
        </p:nvSpPr>
        <p:spPr bwMode="auto">
          <a:xfrm>
            <a:off x="0" y="0"/>
            <a:ext cx="431800" cy="4689475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921625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89025"/>
            <a:ext cx="8280400" cy="312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V="1">
            <a:off x="431800" y="800100"/>
            <a:ext cx="8712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34" name="Text Box 6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89700"/>
            <a:ext cx="2520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6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89700"/>
            <a:ext cx="3311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E8A9CCE-DACD-4170-8DC2-93AD35898C5F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  <p:pic>
        <p:nvPicPr>
          <p:cNvPr id="176142" name="Picture 14" descr="logoyil3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22313" cy="728663"/>
          </a:xfrm>
          <a:prstGeom prst="rect">
            <a:avLst/>
          </a:prstGeom>
          <a:noFill/>
        </p:spPr>
      </p:pic>
      <p:sp>
        <p:nvSpPr>
          <p:cNvPr id="176143" name="Rectangle 15"/>
          <p:cNvSpPr>
            <a:spLocks noChangeArrowheads="1"/>
          </p:cNvSpPr>
          <p:nvPr userDrawn="1"/>
        </p:nvSpPr>
        <p:spPr bwMode="auto">
          <a:xfrm>
            <a:off x="0" y="0"/>
            <a:ext cx="431800" cy="4508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6145" name="Rectangle 17"/>
          <p:cNvSpPr>
            <a:spLocks noChangeArrowheads="1"/>
          </p:cNvSpPr>
          <p:nvPr userDrawn="1"/>
        </p:nvSpPr>
        <p:spPr bwMode="auto">
          <a:xfrm>
            <a:off x="0" y="0"/>
            <a:ext cx="8712200" cy="908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488" indent="-3429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9CCE-DACD-4170-8DC2-93AD35898C5F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-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4400" dirty="0"/>
              <a:t>Hardware Description Language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Verilog</a:t>
            </a:r>
          </a:p>
        </p:txBody>
      </p:sp>
      <p:sp>
        <p:nvSpPr>
          <p:cNvPr id="16387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Verilog HDL has a syntax that describes precisely the legal constructs that can be used in the language.</a:t>
            </a:r>
          </a:p>
          <a:p>
            <a:pPr eaLnBrk="1" hangingPunct="1"/>
            <a:r>
              <a:rPr lang="en-US" sz="2400"/>
              <a:t>It uses about 100 keywords pre-defined, lowercase, identifiers that define the language constructs.</a:t>
            </a:r>
          </a:p>
          <a:p>
            <a:pPr eaLnBrk="1" hangingPunct="1"/>
            <a:r>
              <a:rPr lang="en-US" sz="2400"/>
              <a:t>Example of keywords: </a:t>
            </a:r>
            <a:r>
              <a:rPr lang="en-US" sz="2400" i="1"/>
              <a:t>module, endmodule, input, output wire, and, or, not</a:t>
            </a:r>
            <a:r>
              <a:rPr lang="en-US" sz="2400"/>
              <a:t> , etc.,</a:t>
            </a:r>
          </a:p>
          <a:p>
            <a:pPr eaLnBrk="1" hangingPunct="1"/>
            <a:r>
              <a:rPr lang="en-US" sz="2400"/>
              <a:t>Any text between two slashes (//) and the end of line is interpreted as a comment.</a:t>
            </a:r>
          </a:p>
          <a:p>
            <a:pPr eaLnBrk="1" hangingPunct="1"/>
            <a:r>
              <a:rPr lang="en-US" sz="2400"/>
              <a:t>Blank spaces are ignored and names are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42856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err="1"/>
              <a:t>Verilog</a:t>
            </a:r>
            <a:r>
              <a:rPr lang="en-US" sz="3600" dirty="0"/>
              <a:t>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pPr eaLnBrk="1" hangingPunct="1"/>
            <a:r>
              <a:rPr lang="en-US" sz="2400"/>
              <a:t>A </a:t>
            </a:r>
            <a:r>
              <a:rPr lang="en-US" sz="2400" i="1"/>
              <a:t>module</a:t>
            </a:r>
            <a:r>
              <a:rPr lang="en-US" sz="2400"/>
              <a:t> is the building block in Verilog.</a:t>
            </a:r>
          </a:p>
          <a:p>
            <a:pPr eaLnBrk="1" hangingPunct="1"/>
            <a:r>
              <a:rPr lang="en-US" sz="2400"/>
              <a:t>It is declared by the keyword </a:t>
            </a:r>
            <a:r>
              <a:rPr lang="en-US" sz="2400" i="1"/>
              <a:t>module</a:t>
            </a:r>
            <a:r>
              <a:rPr lang="en-US" sz="2400"/>
              <a:t> and is always terminated by the keyword </a:t>
            </a:r>
            <a:r>
              <a:rPr lang="en-US" sz="2400" i="1"/>
              <a:t>endmodule</a:t>
            </a:r>
            <a:r>
              <a:rPr lang="en-US" sz="2400"/>
              <a:t>.</a:t>
            </a:r>
          </a:p>
          <a:p>
            <a:pPr eaLnBrk="1" hangingPunct="1"/>
            <a:r>
              <a:rPr lang="en-US" sz="2400"/>
              <a:t>Each statement is terminated with a semicolon, but there is no semi-colon after </a:t>
            </a:r>
            <a:r>
              <a:rPr lang="en-US" sz="2400" i="1"/>
              <a:t>endmodule</a:t>
            </a:r>
            <a:r>
              <a:rPr lang="en-US" sz="2400"/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5"/>
          <a:stretch>
            <a:fillRect/>
          </a:stretch>
        </p:blipFill>
        <p:spPr bwMode="auto">
          <a:xfrm>
            <a:off x="1066800" y="4191000"/>
            <a:ext cx="71628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32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378700" cy="838200"/>
          </a:xfrm>
        </p:spPr>
        <p:txBody>
          <a:bodyPr/>
          <a:lstStyle/>
          <a:p>
            <a:pPr eaLnBrk="1" hangingPunct="1"/>
            <a:r>
              <a:rPr lang="en-US" sz="3600" dirty="0" err="1"/>
              <a:t>Verilog</a:t>
            </a:r>
            <a:r>
              <a:rPr lang="en-US" sz="3600" dirty="0"/>
              <a:t> Module for simple circuit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HDL Example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smpl_circuit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A,B,C,x,y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input</a:t>
            </a:r>
            <a:r>
              <a:rPr lang="en-US" dirty="0">
                <a:latin typeface="Courier New" pitchFamily="49" charset="0"/>
              </a:rPr>
              <a:t>  A,B,C;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output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wire</a:t>
            </a:r>
            <a:r>
              <a:rPr lang="en-US" dirty="0">
                <a:latin typeface="Courier New" pitchFamily="49" charset="0"/>
              </a:rPr>
              <a:t> e;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	g1(</a:t>
            </a:r>
            <a:r>
              <a:rPr lang="en-US" dirty="0" err="1">
                <a:latin typeface="Courier New" pitchFamily="49" charset="0"/>
              </a:rPr>
              <a:t>e,A,B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not</a:t>
            </a:r>
            <a:r>
              <a:rPr lang="en-US" dirty="0">
                <a:latin typeface="Courier New" pitchFamily="49" charset="0"/>
              </a:rPr>
              <a:t>	g2(</a:t>
            </a:r>
            <a:r>
              <a:rPr lang="en-US" dirty="0" err="1">
                <a:latin typeface="Courier New" pitchFamily="49" charset="0"/>
              </a:rPr>
              <a:t>y,C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or</a:t>
            </a:r>
            <a:r>
              <a:rPr lang="en-US" dirty="0">
                <a:latin typeface="Courier New" pitchFamily="49" charset="0"/>
              </a:rPr>
              <a:t>	g3(</a:t>
            </a:r>
            <a:r>
              <a:rPr lang="en-US" dirty="0" err="1">
                <a:latin typeface="Courier New" pitchFamily="49" charset="0"/>
              </a:rPr>
              <a:t>x,e,y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endmodule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3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Hardware Description Language - 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HDL is a language that describes the hardware of digital systems in a textual form.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It resembles a programming language, but is specifically oriented to describing hardware structures and behaviors.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main difference with the traditional programming languages is HDL’s representation of extensive parallel operations whereas traditional ones represents mostly serial operations.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most common use of a HDL is to provide an alternative to schematics.</a:t>
            </a:r>
          </a:p>
        </p:txBody>
      </p:sp>
    </p:spTree>
    <p:extLst>
      <p:ext uri="{BB962C8B-B14F-4D97-AF65-F5344CB8AC3E}">
        <p14:creationId xmlns:p14="http://schemas.microsoft.com/office/powerpoint/2010/main" val="25422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889000"/>
          </a:xfrm>
        </p:spPr>
        <p:txBody>
          <a:bodyPr/>
          <a:lstStyle/>
          <a:p>
            <a:pPr eaLnBrk="1" hangingPunct="1"/>
            <a:r>
              <a:rPr lang="en-US" sz="3600" dirty="0"/>
              <a:t>HDL – 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sz="2400"/>
              <a:t>When a language is used for the above purpose (i.e. to provide an alternative to schematics), it is referred to as a </a:t>
            </a:r>
            <a:r>
              <a:rPr lang="en-US" sz="2400" i="1"/>
              <a:t>structural description</a:t>
            </a:r>
            <a:r>
              <a:rPr lang="en-US" sz="2400"/>
              <a:t> in which the language describes an interconnection of components.  </a:t>
            </a:r>
          </a:p>
          <a:p>
            <a:pPr eaLnBrk="1" hangingPunct="1"/>
            <a:r>
              <a:rPr lang="en-US" sz="2400"/>
              <a:t>Such a structural description can be used as input to logic simulation just as a schematic is used. </a:t>
            </a:r>
          </a:p>
          <a:p>
            <a:pPr eaLnBrk="1" hangingPunct="1"/>
            <a:r>
              <a:rPr lang="en-US" sz="2400"/>
              <a:t>Models for each of the primitive components are required. </a:t>
            </a:r>
          </a:p>
          <a:p>
            <a:pPr eaLnBrk="1" hangingPunct="1"/>
            <a:r>
              <a:rPr lang="en-US" sz="2400"/>
              <a:t>If an HDL is used, then these models can also be written in the HDL providing a more uniform, portable representation for simulation input. </a:t>
            </a:r>
          </a:p>
        </p:txBody>
      </p:sp>
    </p:spTree>
    <p:extLst>
      <p:ext uri="{BB962C8B-B14F-4D97-AF65-F5344CB8AC3E}">
        <p14:creationId xmlns:p14="http://schemas.microsoft.com/office/powerpoint/2010/main" val="25143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HDL – Introduction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HDL can be used to represent logic diagrams, Boolean expressions, and other more complex digital circuits.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Thus, in top down design, a very high-level description of a entire system can be precisely specified using an HDL.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This high-level description can then be refined and partitioned into lower-level descriptions as a part of the design process. </a:t>
            </a:r>
          </a:p>
        </p:txBody>
      </p:sp>
    </p:spTree>
    <p:extLst>
      <p:ext uri="{BB962C8B-B14F-4D97-AF65-F5344CB8AC3E}">
        <p14:creationId xmlns:p14="http://schemas.microsoft.com/office/powerpoint/2010/main" val="363860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HDL – 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As a documentation language, HDL is used to represent and document digital systems in a form that can be read by both humans and computers and is suitable as an exchange language between designers. </a:t>
            </a:r>
          </a:p>
          <a:p>
            <a:pPr eaLnBrk="1" hangingPunct="1"/>
            <a:r>
              <a:rPr lang="en-US" sz="2400"/>
              <a:t>The language content can be stored and retrieved easily and processed by computer software in an efficient manner.</a:t>
            </a:r>
          </a:p>
          <a:p>
            <a:pPr eaLnBrk="1" hangingPunct="1"/>
            <a:r>
              <a:rPr lang="en-US" sz="2400"/>
              <a:t>There are two applications of HDL processing: </a:t>
            </a:r>
            <a:r>
              <a:rPr lang="en-US" sz="2400" b="1" i="1"/>
              <a:t>Simulation </a:t>
            </a:r>
            <a:r>
              <a:rPr lang="en-US" sz="2400"/>
              <a:t>and </a:t>
            </a:r>
            <a:r>
              <a:rPr lang="en-US" sz="2400" b="1" i="1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383609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37870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Logic Simulation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pPr eaLnBrk="1" hangingPunct="1"/>
            <a:r>
              <a:rPr lang="en-US" sz="2400"/>
              <a:t>A simulator interprets the HDL description and produces a readable output, such as a timing diagram, that predicts how the hardware will behave before its is actually fabricated.</a:t>
            </a:r>
          </a:p>
          <a:p>
            <a:pPr eaLnBrk="1" hangingPunct="1"/>
            <a:r>
              <a:rPr lang="en-US" sz="2400"/>
              <a:t>Simulation allows the detection of functional errors in a design without having to physically create the circuit.</a:t>
            </a:r>
          </a:p>
        </p:txBody>
      </p:sp>
    </p:spTree>
    <p:extLst>
      <p:ext uri="{BB962C8B-B14F-4D97-AF65-F5344CB8AC3E}">
        <p14:creationId xmlns:p14="http://schemas.microsoft.com/office/powerpoint/2010/main" val="228224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Logic Simulation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The stimulus that tests the functionality of the design is called a test bench.</a:t>
            </a:r>
          </a:p>
          <a:p>
            <a:pPr eaLnBrk="1" hangingPunct="1"/>
            <a:r>
              <a:rPr lang="en-US" sz="2400"/>
              <a:t>To simulate a digital system</a:t>
            </a:r>
          </a:p>
          <a:p>
            <a:pPr lvl="1" eaLnBrk="1" hangingPunct="1"/>
            <a:r>
              <a:rPr lang="en-US" sz="2000"/>
              <a:t>Design is first described in HDL</a:t>
            </a:r>
          </a:p>
          <a:p>
            <a:pPr lvl="1" eaLnBrk="1" hangingPunct="1"/>
            <a:r>
              <a:rPr lang="en-US" sz="2000"/>
              <a:t>Verified by simulating the design and checking it with a test bench which is also written in HDL.</a:t>
            </a:r>
          </a:p>
        </p:txBody>
      </p:sp>
    </p:spTree>
    <p:extLst>
      <p:ext uri="{BB962C8B-B14F-4D97-AF65-F5344CB8AC3E}">
        <p14:creationId xmlns:p14="http://schemas.microsoft.com/office/powerpoint/2010/main" val="403488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sz="4000"/>
              <a:t>Logic Simulation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3914775" cy="4343400"/>
          </a:xfrm>
        </p:spPr>
        <p:txBody>
          <a:bodyPr/>
          <a:lstStyle/>
          <a:p>
            <a:pPr eaLnBrk="1" hangingPunct="1"/>
            <a:r>
              <a:rPr lang="en-US" sz="2400"/>
              <a:t>Logic simulation is a fast, accurate method of analyzing a circuit to see its waveforms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4713" y="1981200"/>
          <a:ext cx="3762375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48" name="Visio" r:id="rId3" imgW="4181475" imgH="4572000" progId="">
                  <p:embed/>
                </p:oleObj>
              </mc:Choice>
              <mc:Fallback>
                <p:oleObj name="Visio" r:id="rId3" imgW="4181475" imgH="4572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1981200"/>
                        <a:ext cx="3762375" cy="411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82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Types of HDL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There are two standard HDL’s that are supported by IEEE.</a:t>
            </a:r>
          </a:p>
          <a:p>
            <a:pPr lvl="1" eaLnBrk="1" hangingPunct="1"/>
            <a:r>
              <a:rPr lang="en-US" sz="2400" b="1"/>
              <a:t>VHDL</a:t>
            </a:r>
            <a:r>
              <a:rPr lang="en-US" sz="2400"/>
              <a:t> (</a:t>
            </a:r>
            <a:r>
              <a:rPr lang="en-US" sz="2400" i="1"/>
              <a:t>Very-High-Speed Integrated Circuits Hardware Description Language</a:t>
            </a:r>
            <a:r>
              <a:rPr lang="en-US" sz="2400"/>
              <a:t>) - Sometimes referred to as VHSIC HDL, this was developed from an initiative by US. Dept. of Defense.</a:t>
            </a:r>
          </a:p>
          <a:p>
            <a:pPr lvl="1" eaLnBrk="1" hangingPunct="1"/>
            <a:r>
              <a:rPr lang="en-US" sz="2400" b="1"/>
              <a:t>Verilog HDL</a:t>
            </a:r>
            <a:r>
              <a:rPr lang="en-US" sz="2400"/>
              <a:t> – developed by Cadence Data systems and later transferred to a consortium called </a:t>
            </a:r>
            <a:r>
              <a:rPr lang="en-US" sz="2400" i="1"/>
              <a:t>Open Verilog International</a:t>
            </a:r>
            <a:r>
              <a:rPr lang="en-US" sz="2400"/>
              <a:t> (OVI).</a:t>
            </a:r>
          </a:p>
        </p:txBody>
      </p:sp>
    </p:spTree>
    <p:extLst>
      <p:ext uri="{BB962C8B-B14F-4D97-AF65-F5344CB8AC3E}">
        <p14:creationId xmlns:p14="http://schemas.microsoft.com/office/powerpoint/2010/main" val="18675581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35475</TotalTime>
  <Words>628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Design</vt:lpstr>
      <vt:lpstr>Office Theme</vt:lpstr>
      <vt:lpstr>Visio</vt:lpstr>
      <vt:lpstr>Unit - II</vt:lpstr>
      <vt:lpstr>Hardware Description Language - Introduction</vt:lpstr>
      <vt:lpstr>HDL – Introduction</vt:lpstr>
      <vt:lpstr>HDL – Introduction </vt:lpstr>
      <vt:lpstr>HDL – Introduction</vt:lpstr>
      <vt:lpstr>Logic Simulation</vt:lpstr>
      <vt:lpstr>Logic Simulation</vt:lpstr>
      <vt:lpstr>Logic Simulation</vt:lpstr>
      <vt:lpstr>Types of HDL</vt:lpstr>
      <vt:lpstr>Verilog</vt:lpstr>
      <vt:lpstr>Verilog Module</vt:lpstr>
      <vt:lpstr>Verilog Module for simple circuit</vt:lpstr>
    </vt:vector>
  </TitlesOfParts>
  <Company>Princess Sumaya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anuradha</cp:lastModifiedBy>
  <cp:revision>90</cp:revision>
  <dcterms:created xsi:type="dcterms:W3CDTF">2003-02-07T19:59:33Z</dcterms:created>
  <dcterms:modified xsi:type="dcterms:W3CDTF">2020-09-01T09:47:18Z</dcterms:modified>
</cp:coreProperties>
</file>