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61" r:id="rId3"/>
    <p:sldId id="259" r:id="rId4"/>
    <p:sldId id="266" r:id="rId5"/>
    <p:sldId id="263" r:id="rId6"/>
    <p:sldId id="268" r:id="rId7"/>
    <p:sldId id="269" r:id="rId8"/>
    <p:sldId id="270"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6" r:id="rId22"/>
    <p:sldId id="287" r:id="rId23"/>
    <p:sldId id="288" r:id="rId24"/>
    <p:sldId id="28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2" autoAdjust="0"/>
    <p:restoredTop sz="94660"/>
  </p:normalViewPr>
  <p:slideViewPr>
    <p:cSldViewPr>
      <p:cViewPr>
        <p:scale>
          <a:sx n="74" d="100"/>
          <a:sy n="74" d="100"/>
        </p:scale>
        <p:origin x="-111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D61092-3556-45F6-9948-66114389467A}" type="datetimeFigureOut">
              <a:rPr lang="en-IN" smtClean="0"/>
              <a:t>31-07-2020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C01FAC-BDB3-4B9E-A7F4-389D2B835ECE}" type="slidenum">
              <a:rPr lang="en-IN" smtClean="0"/>
              <a:t>‹#›</a:t>
            </a:fld>
            <a:endParaRPr lang="en-IN"/>
          </a:p>
        </p:txBody>
      </p:sp>
    </p:spTree>
    <p:extLst>
      <p:ext uri="{BB962C8B-B14F-4D97-AF65-F5344CB8AC3E}">
        <p14:creationId xmlns:p14="http://schemas.microsoft.com/office/powerpoint/2010/main" val="44256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78" name="Google Shape;27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61" name="Google Shape;361;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15</a:t>
            </a:fld>
            <a:endParaRPr/>
          </a:p>
        </p:txBody>
      </p:sp>
      <p:sp>
        <p:nvSpPr>
          <p:cNvPr id="367" name="Google Shape;367;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68" name="Google Shape;368;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74" name="Google Shape;37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79" name="Google Shape;379;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85" name="Google Shape;385;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19</a:t>
            </a:fld>
            <a:endParaRPr/>
          </a:p>
        </p:txBody>
      </p:sp>
      <p:sp>
        <p:nvSpPr>
          <p:cNvPr id="391" name="Google Shape;391;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92" name="Google Shape;392;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98" name="Google Shape;398;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404" name="Google Shape;404;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409" name="Google Shape;409;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49" name="Google Shape;349;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14" name="Google Shape;314;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09" name="Google Shape;309;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a:t>
            </a:fld>
            <a:endParaRPr/>
          </a:p>
        </p:txBody>
      </p:sp>
      <p:sp>
        <p:nvSpPr>
          <p:cNvPr id="301" name="Google Shape;30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02" name="Google Shape;302;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6</a:t>
            </a:fld>
            <a:endParaRPr/>
          </a:p>
        </p:txBody>
      </p:sp>
      <p:sp>
        <p:nvSpPr>
          <p:cNvPr id="323" name="Google Shape;323;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24" name="Google Shape;324;p27:notes"/>
          <p:cNvSpPr txBox="1">
            <a:spLocks noGrp="1"/>
          </p:cNvSpPr>
          <p:nvPr>
            <p:ph type="body" idx="1"/>
          </p:nvPr>
        </p:nvSpPr>
        <p:spPr>
          <a:xfrm>
            <a:off x="685800" y="4343400"/>
            <a:ext cx="54864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RTL had economic advantage in that very few transistors were used. It was important when transistors were expensive to make (more expensive than resistors). Such times have long past.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a:t>
            </a:fld>
            <a:endParaRPr/>
          </a:p>
        </p:txBody>
      </p:sp>
      <p:sp>
        <p:nvSpPr>
          <p:cNvPr id="336" name="Google Shape;33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37" name="Google Shape;337;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a:t>
            </a:fld>
            <a:endParaRPr/>
          </a:p>
        </p:txBody>
      </p:sp>
      <p:sp>
        <p:nvSpPr>
          <p:cNvPr id="343" name="Google Shape;343;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44" name="Google Shape;344;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49" name="Google Shape;349;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55" name="Google Shape;355;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UNIT-II</a:t>
            </a:r>
            <a:endParaRPr lang="en-IN" dirty="0"/>
          </a:p>
        </p:txBody>
      </p:sp>
      <p:sp>
        <p:nvSpPr>
          <p:cNvPr id="3" name="Subtitle 2"/>
          <p:cNvSpPr>
            <a:spLocks noGrp="1"/>
          </p:cNvSpPr>
          <p:nvPr>
            <p:ph type="subTitle" idx="1"/>
          </p:nvPr>
        </p:nvSpPr>
        <p:spPr/>
        <p:txBody>
          <a:bodyPr>
            <a:normAutofit/>
          </a:bodyPr>
          <a:lstStyle/>
          <a:p>
            <a:r>
              <a:rPr lang="en-IN" sz="4800" dirty="0" smtClean="0">
                <a:solidFill>
                  <a:srgbClr val="FF0000"/>
                </a:solidFill>
              </a:rPr>
              <a:t>LOGIC FAMILIES</a:t>
            </a:r>
            <a:endParaRPr lang="en-IN" sz="4800" dirty="0">
              <a:solidFill>
                <a:srgbClr val="FF0000"/>
              </a:solidFill>
            </a:endParaRPr>
          </a:p>
        </p:txBody>
      </p:sp>
    </p:spTree>
    <p:extLst>
      <p:ext uri="{BB962C8B-B14F-4D97-AF65-F5344CB8AC3E}">
        <p14:creationId xmlns:p14="http://schemas.microsoft.com/office/powerpoint/2010/main" val="1298554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5760"/>
            <a:ext cx="8229600" cy="1143000"/>
          </a:xfrm>
        </p:spPr>
        <p:txBody>
          <a:bodyPr>
            <a:normAutofit/>
          </a:bodyPr>
          <a:lstStyle/>
          <a:p>
            <a:r>
              <a:rPr lang="en-IN" sz="2900" b="1" dirty="0" smtClean="0">
                <a:solidFill>
                  <a:srgbClr val="FF0000"/>
                </a:solidFill>
              </a:rPr>
              <a:t>Disadvantages of RTL &amp; DTL</a:t>
            </a:r>
            <a:endParaRPr lang="en-IN" sz="2900" b="1" dirty="0">
              <a:solidFill>
                <a:srgbClr val="FF0000"/>
              </a:solidFill>
            </a:endParaRPr>
          </a:p>
        </p:txBody>
      </p:sp>
      <p:sp>
        <p:nvSpPr>
          <p:cNvPr id="3" name="Title 1"/>
          <p:cNvSpPr txBox="1">
            <a:spLocks/>
          </p:cNvSpPr>
          <p:nvPr/>
        </p:nvSpPr>
        <p:spPr>
          <a:xfrm>
            <a:off x="179512" y="2852936"/>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900" b="1" i="0" u="none" strike="noStrike" kern="1200" cap="none" spc="0" normalizeH="0" baseline="0" noProof="0" dirty="0" smtClean="0">
              <a:ln>
                <a:noFill/>
              </a:ln>
              <a:solidFill>
                <a:srgbClr val="FF0000"/>
              </a:solidFill>
              <a:effectLst/>
              <a:uLnTx/>
              <a:uFillTx/>
              <a:latin typeface="+mj-lt"/>
              <a:ea typeface="+mj-ea"/>
              <a:cs typeface="+mj-cs"/>
            </a:endParaRPr>
          </a:p>
        </p:txBody>
      </p:sp>
      <p:sp>
        <p:nvSpPr>
          <p:cNvPr id="4" name="Rectangle 3"/>
          <p:cNvSpPr/>
          <p:nvPr/>
        </p:nvSpPr>
        <p:spPr>
          <a:xfrm>
            <a:off x="899592" y="1340768"/>
            <a:ext cx="805477" cy="430887"/>
          </a:xfrm>
          <a:prstGeom prst="rect">
            <a:avLst/>
          </a:prstGeom>
        </p:spPr>
        <p:txBody>
          <a:bodyPr wrap="none">
            <a:spAutoFit/>
          </a:bodyPr>
          <a:lstStyle/>
          <a:p>
            <a:r>
              <a:rPr lang="en-IN" sz="2200" b="1" dirty="0" smtClean="0">
                <a:solidFill>
                  <a:srgbClr val="FF0000"/>
                </a:solidFill>
              </a:rPr>
              <a:t>RTL : </a:t>
            </a:r>
            <a:endParaRPr lang="en-IN" sz="2200" dirty="0"/>
          </a:p>
        </p:txBody>
      </p:sp>
      <p:sp>
        <p:nvSpPr>
          <p:cNvPr id="5" name="Rectangle 4"/>
          <p:cNvSpPr/>
          <p:nvPr/>
        </p:nvSpPr>
        <p:spPr>
          <a:xfrm>
            <a:off x="1502251" y="1844824"/>
            <a:ext cx="3213765" cy="2071208"/>
          </a:xfrm>
          <a:prstGeom prst="rect">
            <a:avLst/>
          </a:prstGeom>
        </p:spPr>
        <p:txBody>
          <a:bodyPr wrap="none">
            <a:spAutoFit/>
          </a:bodyPr>
          <a:lstStyle/>
          <a:p>
            <a:pPr marL="342900" indent="-342900">
              <a:lnSpc>
                <a:spcPct val="150000"/>
              </a:lnSpc>
              <a:buAutoNum type="arabicPeriod"/>
            </a:pPr>
            <a:r>
              <a:rPr lang="en-IN" sz="2200" dirty="0" smtClean="0"/>
              <a:t>Poor Noise Margin</a:t>
            </a:r>
          </a:p>
          <a:p>
            <a:pPr marL="342900" indent="-342900">
              <a:lnSpc>
                <a:spcPct val="150000"/>
              </a:lnSpc>
              <a:buAutoNum type="arabicPeriod"/>
            </a:pPr>
            <a:r>
              <a:rPr lang="en-IN" sz="2200" dirty="0" smtClean="0"/>
              <a:t>Poor Fan out</a:t>
            </a:r>
          </a:p>
          <a:p>
            <a:pPr marL="342900" indent="-342900">
              <a:lnSpc>
                <a:spcPct val="150000"/>
              </a:lnSpc>
              <a:buAutoNum type="arabicPeriod"/>
            </a:pPr>
            <a:r>
              <a:rPr lang="en-IN" sz="2200" dirty="0" smtClean="0"/>
              <a:t>Low Speed</a:t>
            </a:r>
          </a:p>
          <a:p>
            <a:pPr marL="342900" indent="-342900">
              <a:lnSpc>
                <a:spcPct val="150000"/>
              </a:lnSpc>
              <a:buAutoNum type="arabicPeriod"/>
            </a:pPr>
            <a:r>
              <a:rPr lang="en-IN" sz="2200" dirty="0" smtClean="0"/>
              <a:t>High power dissipation</a:t>
            </a:r>
            <a:endParaRPr lang="en-IN" sz="2200" dirty="0"/>
          </a:p>
        </p:txBody>
      </p:sp>
      <p:sp>
        <p:nvSpPr>
          <p:cNvPr id="6" name="Rectangle 5"/>
          <p:cNvSpPr/>
          <p:nvPr/>
        </p:nvSpPr>
        <p:spPr>
          <a:xfrm>
            <a:off x="971600" y="4221088"/>
            <a:ext cx="823495" cy="430887"/>
          </a:xfrm>
          <a:prstGeom prst="rect">
            <a:avLst/>
          </a:prstGeom>
        </p:spPr>
        <p:txBody>
          <a:bodyPr wrap="none">
            <a:spAutoFit/>
          </a:bodyPr>
          <a:lstStyle/>
          <a:p>
            <a:r>
              <a:rPr lang="en-IN" sz="2200" b="1" dirty="0">
                <a:solidFill>
                  <a:srgbClr val="FF0000"/>
                </a:solidFill>
              </a:rPr>
              <a:t>D</a:t>
            </a:r>
            <a:r>
              <a:rPr lang="en-IN" sz="2200" b="1" dirty="0" smtClean="0">
                <a:solidFill>
                  <a:srgbClr val="FF0000"/>
                </a:solidFill>
              </a:rPr>
              <a:t>TL : </a:t>
            </a:r>
            <a:endParaRPr lang="en-IN" sz="2200" dirty="0"/>
          </a:p>
        </p:txBody>
      </p:sp>
      <p:sp>
        <p:nvSpPr>
          <p:cNvPr id="7" name="Rectangle 6"/>
          <p:cNvSpPr/>
          <p:nvPr/>
        </p:nvSpPr>
        <p:spPr>
          <a:xfrm>
            <a:off x="1591589" y="4893735"/>
            <a:ext cx="4348563" cy="1055545"/>
          </a:xfrm>
          <a:prstGeom prst="rect">
            <a:avLst/>
          </a:prstGeom>
        </p:spPr>
        <p:txBody>
          <a:bodyPr wrap="none">
            <a:spAutoFit/>
          </a:bodyPr>
          <a:lstStyle/>
          <a:p>
            <a:pPr marL="342900" indent="-342900">
              <a:lnSpc>
                <a:spcPct val="150000"/>
              </a:lnSpc>
              <a:buAutoNum type="arabicPeriod"/>
            </a:pPr>
            <a:r>
              <a:rPr lang="en-IN" sz="2200" dirty="0" smtClean="0"/>
              <a:t>Slow Speed</a:t>
            </a:r>
          </a:p>
          <a:p>
            <a:pPr marL="342900" indent="-342900">
              <a:lnSpc>
                <a:spcPct val="150000"/>
              </a:lnSpc>
              <a:buAutoNum type="arabicPeriod"/>
            </a:pPr>
            <a:r>
              <a:rPr lang="en-IN" sz="2200" dirty="0" smtClean="0"/>
              <a:t>Improved noise margin &amp; Fan out</a:t>
            </a:r>
          </a:p>
        </p:txBody>
      </p:sp>
    </p:spTree>
    <p:extLst>
      <p:ext uri="{BB962C8B-B14F-4D97-AF65-F5344CB8AC3E}">
        <p14:creationId xmlns:p14="http://schemas.microsoft.com/office/powerpoint/2010/main" val="3640453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6"/>
          <p:cNvSpPr txBox="1">
            <a:spLocks noGrp="1"/>
          </p:cNvSpPr>
          <p:nvPr>
            <p:ph type="title"/>
          </p:nvPr>
        </p:nvSpPr>
        <p:spPr>
          <a:xfrm>
            <a:off x="262596" y="10556"/>
            <a:ext cx="8229600" cy="1143000"/>
          </a:xfrm>
          <a:prstGeom prst="rect">
            <a:avLst/>
          </a:prstGeom>
          <a:noFill/>
          <a:ln>
            <a:noFill/>
          </a:ln>
        </p:spPr>
        <p:txBody>
          <a:bodyPr spcFirstLastPara="1" wrap="square" lIns="91425" tIns="45700" rIns="91425" bIns="45700" anchor="ctr" anchorCtr="0">
            <a:noAutofit/>
          </a:bodyPr>
          <a:lstStyle/>
          <a:p>
            <a:pPr lvl="0">
              <a:buClr>
                <a:srgbClr val="FF0000"/>
              </a:buClr>
              <a:buSzPts val="3200"/>
            </a:pPr>
            <a:r>
              <a:rPr lang="en-US" sz="2900" b="1" dirty="0" smtClean="0">
                <a:solidFill>
                  <a:srgbClr val="FF0000"/>
                </a:solidFill>
                <a:latin typeface="Times"/>
                <a:ea typeface="Times"/>
                <a:cs typeface="Times"/>
                <a:sym typeface="Times"/>
              </a:rPr>
              <a:t>TTL (</a:t>
            </a:r>
            <a:r>
              <a:rPr lang="en-US" sz="2900" b="1" dirty="0">
                <a:solidFill>
                  <a:srgbClr val="FF0000"/>
                </a:solidFill>
                <a:latin typeface="Times"/>
                <a:ea typeface="Times"/>
                <a:cs typeface="Times"/>
                <a:sym typeface="Times"/>
              </a:rPr>
              <a:t>Transistor-Transistor Logic</a:t>
            </a:r>
            <a:r>
              <a:rPr lang="en-US" sz="2900" b="1" dirty="0" smtClean="0">
                <a:solidFill>
                  <a:srgbClr val="FF0000"/>
                </a:solidFill>
                <a:latin typeface="Times"/>
                <a:ea typeface="Times"/>
                <a:cs typeface="Times"/>
                <a:sym typeface="Times"/>
              </a:rPr>
              <a:t>)</a:t>
            </a:r>
            <a:endParaRPr lang="en-US" sz="2900" b="1" dirty="0">
              <a:solidFill>
                <a:srgbClr val="FF0000"/>
              </a:solidFill>
              <a:latin typeface="Times"/>
              <a:ea typeface="Times"/>
              <a:cs typeface="Times"/>
              <a:sym typeface="Times"/>
            </a:endParaRPr>
          </a:p>
        </p:txBody>
      </p:sp>
      <p:sp>
        <p:nvSpPr>
          <p:cNvPr id="352" name="Google Shape;352;p46"/>
          <p:cNvSpPr txBox="1"/>
          <p:nvPr/>
        </p:nvSpPr>
        <p:spPr>
          <a:xfrm>
            <a:off x="485336" y="905028"/>
            <a:ext cx="8458200" cy="617850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1900"/>
              <a:buFont typeface="Arial"/>
              <a:buChar char="•"/>
            </a:pPr>
            <a:r>
              <a:rPr lang="en-US" sz="1900" b="0" i="0" u="none" dirty="0">
                <a:solidFill>
                  <a:schemeClr val="dk1"/>
                </a:solidFill>
                <a:latin typeface="Times"/>
                <a:ea typeface="Times"/>
                <a:cs typeface="Times"/>
                <a:sym typeface="Times"/>
              </a:rPr>
              <a:t>The original basic TTL gate was a slight improvement over the DTL gate.</a:t>
            </a:r>
            <a:endParaRPr dirty="0"/>
          </a:p>
          <a:p>
            <a:pPr marL="285750" marR="0" lvl="0" indent="-285750" algn="just" rtl="0">
              <a:lnSpc>
                <a:spcPct val="150000"/>
              </a:lnSpc>
              <a:spcBef>
                <a:spcPts val="0"/>
              </a:spcBef>
              <a:spcAft>
                <a:spcPts val="0"/>
              </a:spcAft>
              <a:buClr>
                <a:schemeClr val="dk1"/>
              </a:buClr>
              <a:buSzPts val="1900"/>
              <a:buFont typeface="Arial"/>
              <a:buChar char="•"/>
            </a:pPr>
            <a:r>
              <a:rPr lang="en-US" sz="1900" b="0" i="0" u="none" dirty="0" smtClean="0">
                <a:solidFill>
                  <a:schemeClr val="dk1"/>
                </a:solidFill>
                <a:latin typeface="Times"/>
                <a:ea typeface="Times"/>
                <a:cs typeface="Times"/>
                <a:sym typeface="Times"/>
              </a:rPr>
              <a:t>Introduced several </a:t>
            </a:r>
            <a:r>
              <a:rPr lang="en-US" sz="1900" b="0" i="0" u="none" dirty="0">
                <a:solidFill>
                  <a:schemeClr val="dk1"/>
                </a:solidFill>
                <a:latin typeface="Times"/>
                <a:ea typeface="Times"/>
                <a:cs typeface="Times"/>
                <a:sym typeface="Times"/>
              </a:rPr>
              <a:t>TTL subfamilies or </a:t>
            </a:r>
            <a:r>
              <a:rPr lang="en-US" sz="1900" b="0" i="0" u="none" dirty="0" smtClean="0">
                <a:solidFill>
                  <a:schemeClr val="dk1"/>
                </a:solidFill>
                <a:latin typeface="Times"/>
                <a:ea typeface="Times"/>
                <a:cs typeface="Times"/>
                <a:sym typeface="Times"/>
              </a:rPr>
              <a:t>series</a:t>
            </a:r>
            <a:endParaRPr dirty="0"/>
          </a:p>
          <a:p>
            <a:pPr marL="285750" marR="0" lvl="0" indent="-285750" algn="just" rtl="0">
              <a:lnSpc>
                <a:spcPct val="150000"/>
              </a:lnSpc>
              <a:spcBef>
                <a:spcPts val="0"/>
              </a:spcBef>
              <a:spcAft>
                <a:spcPts val="0"/>
              </a:spcAft>
              <a:buClr>
                <a:schemeClr val="dk1"/>
              </a:buClr>
              <a:buSzPts val="1900"/>
              <a:buFont typeface="Arial"/>
              <a:buChar char="•"/>
            </a:pPr>
            <a:r>
              <a:rPr lang="en-US" sz="1900" dirty="0">
                <a:solidFill>
                  <a:schemeClr val="dk1"/>
                </a:solidFill>
                <a:latin typeface="Times"/>
                <a:ea typeface="Times"/>
                <a:cs typeface="Times"/>
                <a:sym typeface="Times"/>
              </a:rPr>
              <a:t>F</a:t>
            </a:r>
            <a:r>
              <a:rPr lang="en-US" sz="1900" b="0" i="0" u="none" dirty="0" smtClean="0">
                <a:solidFill>
                  <a:schemeClr val="dk1"/>
                </a:solidFill>
                <a:latin typeface="Times"/>
                <a:ea typeface="Times"/>
                <a:cs typeface="Times"/>
                <a:sym typeface="Times"/>
              </a:rPr>
              <a:t>irst </a:t>
            </a:r>
            <a:r>
              <a:rPr lang="en-US" sz="1900" b="0" i="0" u="none" dirty="0">
                <a:solidFill>
                  <a:schemeClr val="dk1"/>
                </a:solidFill>
                <a:latin typeface="Times"/>
                <a:ea typeface="Times"/>
                <a:cs typeface="Times"/>
                <a:sym typeface="Times"/>
              </a:rPr>
              <a:t>introduced by in 1964 (Texas Instruments)</a:t>
            </a:r>
            <a:endParaRPr dirty="0"/>
          </a:p>
          <a:p>
            <a:pPr marL="285750" marR="0" lvl="0" indent="-285750" algn="just" rtl="0">
              <a:lnSpc>
                <a:spcPct val="150000"/>
              </a:lnSpc>
              <a:spcBef>
                <a:spcPts val="0"/>
              </a:spcBef>
              <a:spcAft>
                <a:spcPts val="0"/>
              </a:spcAft>
              <a:buClr>
                <a:schemeClr val="dk1"/>
              </a:buClr>
              <a:buSzPts val="1900"/>
              <a:buFont typeface="Arial"/>
              <a:buChar char="•"/>
            </a:pPr>
            <a:r>
              <a:rPr lang="en-US" sz="1900" b="0" i="0" u="none" dirty="0">
                <a:solidFill>
                  <a:schemeClr val="dk1"/>
                </a:solidFill>
                <a:latin typeface="Times"/>
                <a:ea typeface="Times"/>
                <a:cs typeface="Times"/>
                <a:sym typeface="Times"/>
              </a:rPr>
              <a:t>TTL has shaped digital technology in many ways</a:t>
            </a:r>
            <a:endParaRPr dirty="0"/>
          </a:p>
          <a:p>
            <a:pPr marL="285750" marR="0" lvl="0" indent="-285750" algn="just" rtl="0">
              <a:lnSpc>
                <a:spcPct val="150000"/>
              </a:lnSpc>
              <a:spcBef>
                <a:spcPts val="0"/>
              </a:spcBef>
              <a:spcAft>
                <a:spcPts val="0"/>
              </a:spcAft>
              <a:buClr>
                <a:schemeClr val="dk1"/>
              </a:buClr>
              <a:buSzPts val="1900"/>
              <a:buFont typeface="Arial"/>
              <a:buChar char="•"/>
            </a:pPr>
            <a:r>
              <a:rPr lang="en-US" sz="1900" b="0" i="0" u="none" dirty="0">
                <a:solidFill>
                  <a:schemeClr val="dk1"/>
                </a:solidFill>
                <a:latin typeface="Times"/>
                <a:ea typeface="Times"/>
                <a:cs typeface="Times"/>
                <a:sym typeface="Times"/>
              </a:rPr>
              <a:t>Transistor alone performs the logical </a:t>
            </a:r>
            <a:r>
              <a:rPr lang="en-US" sz="1900" b="0" i="0" u="none" dirty="0" smtClean="0">
                <a:solidFill>
                  <a:schemeClr val="dk1"/>
                </a:solidFill>
                <a:latin typeface="Times"/>
                <a:ea typeface="Times"/>
                <a:cs typeface="Times"/>
                <a:sym typeface="Times"/>
              </a:rPr>
              <a:t>operation &amp; Logic gate operations </a:t>
            </a:r>
            <a:endParaRPr dirty="0"/>
          </a:p>
          <a:p>
            <a:pPr marL="285750" marR="0" lvl="0" indent="-285750" algn="just" rtl="0">
              <a:lnSpc>
                <a:spcPct val="150000"/>
              </a:lnSpc>
              <a:spcBef>
                <a:spcPts val="0"/>
              </a:spcBef>
              <a:spcAft>
                <a:spcPts val="0"/>
              </a:spcAft>
              <a:buClr>
                <a:schemeClr val="dk1"/>
              </a:buClr>
              <a:buSzPts val="1900"/>
              <a:buFont typeface="Arial"/>
              <a:buChar char="•"/>
            </a:pPr>
            <a:r>
              <a:rPr lang="en-US" sz="1900" b="0" i="0" u="none" dirty="0">
                <a:solidFill>
                  <a:schemeClr val="dk1"/>
                </a:solidFill>
                <a:latin typeface="Times"/>
                <a:ea typeface="Times"/>
                <a:cs typeface="Times"/>
                <a:sym typeface="Times"/>
              </a:rPr>
              <a:t>Transistors operated in saturated </a:t>
            </a:r>
            <a:r>
              <a:rPr lang="en-US" sz="1900" b="0" i="0" u="none" dirty="0" smtClean="0">
                <a:solidFill>
                  <a:schemeClr val="dk1"/>
                </a:solidFill>
                <a:latin typeface="Times"/>
                <a:ea typeface="Times"/>
                <a:cs typeface="Times"/>
                <a:sym typeface="Times"/>
              </a:rPr>
              <a:t>mode and cut off mode.</a:t>
            </a:r>
            <a:endParaRPr dirty="0"/>
          </a:p>
          <a:p>
            <a:pPr marL="285750" marR="0" lvl="0" indent="-285750" algn="just" rtl="0">
              <a:lnSpc>
                <a:spcPct val="150000"/>
              </a:lnSpc>
              <a:spcBef>
                <a:spcPts val="0"/>
              </a:spcBef>
              <a:spcAft>
                <a:spcPts val="0"/>
              </a:spcAft>
              <a:buClr>
                <a:schemeClr val="dk1"/>
              </a:buClr>
              <a:buSzPts val="1900"/>
              <a:buFont typeface="Arial"/>
              <a:buChar char="•"/>
            </a:pPr>
            <a:r>
              <a:rPr lang="en-US" sz="1900" b="0" i="0" u="none" dirty="0">
                <a:solidFill>
                  <a:schemeClr val="dk1"/>
                </a:solidFill>
                <a:latin typeface="Times"/>
                <a:ea typeface="Times"/>
                <a:cs typeface="Times"/>
                <a:sym typeface="Times"/>
              </a:rPr>
              <a:t>Fastest of the saturated logic families</a:t>
            </a:r>
            <a:endParaRPr dirty="0"/>
          </a:p>
          <a:p>
            <a:pPr marL="285750" marR="0" lvl="0" indent="-285750" algn="just" rtl="0">
              <a:lnSpc>
                <a:spcPct val="150000"/>
              </a:lnSpc>
              <a:spcBef>
                <a:spcPts val="0"/>
              </a:spcBef>
              <a:spcAft>
                <a:spcPts val="0"/>
              </a:spcAft>
              <a:buClr>
                <a:schemeClr val="dk1"/>
              </a:buClr>
              <a:buSzPts val="1900"/>
              <a:buFont typeface="Arial"/>
              <a:buChar char="•"/>
            </a:pPr>
            <a:r>
              <a:rPr lang="en-US" sz="1900" b="0" i="0" u="none" dirty="0">
                <a:solidFill>
                  <a:schemeClr val="dk1"/>
                </a:solidFill>
                <a:latin typeface="Times"/>
                <a:ea typeface="Times"/>
                <a:cs typeface="Times"/>
                <a:sym typeface="Times"/>
              </a:rPr>
              <a:t>Good speed</a:t>
            </a:r>
            <a:endParaRPr dirty="0"/>
          </a:p>
          <a:p>
            <a:pPr marL="285750" marR="0" lvl="0" indent="-285750" algn="just" rtl="0">
              <a:lnSpc>
                <a:spcPct val="150000"/>
              </a:lnSpc>
              <a:spcBef>
                <a:spcPts val="0"/>
              </a:spcBef>
              <a:spcAft>
                <a:spcPts val="0"/>
              </a:spcAft>
              <a:buClr>
                <a:schemeClr val="dk1"/>
              </a:buClr>
              <a:buSzPts val="1900"/>
              <a:buFont typeface="Arial"/>
              <a:buChar char="•"/>
            </a:pPr>
            <a:r>
              <a:rPr lang="en-US" sz="1900" b="0" i="0" u="none" dirty="0">
                <a:solidFill>
                  <a:schemeClr val="dk1"/>
                </a:solidFill>
                <a:latin typeface="Times"/>
                <a:ea typeface="Times"/>
                <a:cs typeface="Times"/>
                <a:sym typeface="Times"/>
              </a:rPr>
              <a:t>Low manufacturing cost</a:t>
            </a:r>
            <a:endParaRPr dirty="0"/>
          </a:p>
          <a:p>
            <a:pPr marL="285750" marR="0" lvl="0" indent="-285750" algn="just" rtl="0">
              <a:lnSpc>
                <a:spcPct val="150000"/>
              </a:lnSpc>
              <a:spcBef>
                <a:spcPts val="0"/>
              </a:spcBef>
              <a:spcAft>
                <a:spcPts val="0"/>
              </a:spcAft>
              <a:buClr>
                <a:schemeClr val="dk1"/>
              </a:buClr>
              <a:buSzPts val="1900"/>
              <a:buFont typeface="Arial"/>
              <a:buChar char="•"/>
            </a:pPr>
            <a:r>
              <a:rPr lang="en-US" sz="1900" b="0" i="0" u="none" dirty="0">
                <a:solidFill>
                  <a:schemeClr val="dk1"/>
                </a:solidFill>
                <a:latin typeface="Times"/>
                <a:ea typeface="Times"/>
                <a:cs typeface="Times"/>
                <a:sym typeface="Times"/>
              </a:rPr>
              <a:t>Wide range of </a:t>
            </a:r>
            <a:r>
              <a:rPr lang="en-US" sz="1900" b="0" i="0" u="none" dirty="0" smtClean="0">
                <a:solidFill>
                  <a:schemeClr val="dk1"/>
                </a:solidFill>
                <a:latin typeface="Times"/>
                <a:ea typeface="Times"/>
                <a:cs typeface="Times"/>
                <a:sym typeface="Times"/>
              </a:rPr>
              <a:t>circuits &amp; applications</a:t>
            </a:r>
            <a:endParaRPr dirty="0"/>
          </a:p>
          <a:p>
            <a:pPr marL="285750" marR="0" lvl="0" indent="-285750" algn="just" rtl="0">
              <a:lnSpc>
                <a:spcPct val="150000"/>
              </a:lnSpc>
              <a:spcBef>
                <a:spcPts val="0"/>
              </a:spcBef>
              <a:spcAft>
                <a:spcPts val="0"/>
              </a:spcAft>
              <a:buClr>
                <a:schemeClr val="dk1"/>
              </a:buClr>
              <a:buSzPts val="1900"/>
              <a:buFont typeface="Arial"/>
              <a:buChar char="•"/>
            </a:pPr>
            <a:r>
              <a:rPr lang="en-US" sz="1900" b="0" i="0" u="none" dirty="0" smtClean="0">
                <a:solidFill>
                  <a:schemeClr val="dk1"/>
                </a:solidFill>
                <a:latin typeface="Times"/>
                <a:ea typeface="Times"/>
                <a:cs typeface="Times"/>
                <a:sym typeface="Times"/>
              </a:rPr>
              <a:t>Availability </a:t>
            </a:r>
            <a:r>
              <a:rPr lang="en-US" sz="1900" b="0" i="0" u="none" dirty="0">
                <a:solidFill>
                  <a:schemeClr val="dk1"/>
                </a:solidFill>
                <a:latin typeface="Times"/>
                <a:ea typeface="Times"/>
                <a:cs typeface="Times"/>
                <a:sym typeface="Times"/>
              </a:rPr>
              <a:t>in SSI &amp; MSI</a:t>
            </a:r>
            <a:endParaRPr dirty="0"/>
          </a:p>
          <a:p>
            <a:pPr marL="285750" marR="0" lvl="0" indent="-285750" algn="just" rtl="0">
              <a:lnSpc>
                <a:spcPct val="150000"/>
              </a:lnSpc>
              <a:spcBef>
                <a:spcPts val="0"/>
              </a:spcBef>
              <a:spcAft>
                <a:spcPts val="0"/>
              </a:spcAft>
              <a:buClr>
                <a:schemeClr val="dk1"/>
              </a:buClr>
              <a:buSzPts val="1900"/>
              <a:buFont typeface="Arial"/>
              <a:buChar char="•"/>
            </a:pPr>
            <a:r>
              <a:rPr lang="en-US" sz="1900" b="0" i="0" u="none" dirty="0">
                <a:solidFill>
                  <a:schemeClr val="dk1"/>
                </a:solidFill>
                <a:latin typeface="Times"/>
                <a:ea typeface="Times"/>
                <a:cs typeface="Times"/>
                <a:sym typeface="Times"/>
              </a:rPr>
              <a:t>Relatively high power consumption</a:t>
            </a:r>
            <a:endParaRPr dirty="0"/>
          </a:p>
          <a:p>
            <a:pPr marL="285750" marR="0" lvl="0" indent="-285750" algn="just" rtl="0">
              <a:lnSpc>
                <a:spcPct val="150000"/>
              </a:lnSpc>
              <a:spcBef>
                <a:spcPts val="0"/>
              </a:spcBef>
              <a:spcAft>
                <a:spcPts val="0"/>
              </a:spcAft>
              <a:buClr>
                <a:schemeClr val="dk1"/>
              </a:buClr>
              <a:buSzPts val="1900"/>
              <a:buFont typeface="Arial"/>
              <a:buNone/>
            </a:pPr>
            <a:endParaRPr sz="1900" b="0" i="0" u="none" dirty="0">
              <a:solidFill>
                <a:srgbClr val="FF0000"/>
              </a:solidFill>
              <a:latin typeface="Times"/>
              <a:ea typeface="Times"/>
              <a:cs typeface="Times"/>
              <a:sym typeface="Times"/>
            </a:endParaRPr>
          </a:p>
          <a:p>
            <a:pPr marL="0" marR="0" lvl="0" indent="0" algn="l" rtl="0">
              <a:lnSpc>
                <a:spcPct val="100000"/>
              </a:lnSpc>
              <a:spcBef>
                <a:spcPts val="0"/>
              </a:spcBef>
              <a:spcAft>
                <a:spcPts val="0"/>
              </a:spcAft>
              <a:buNone/>
            </a:pPr>
            <a:endParaRPr sz="1900" b="0" i="0" u="none" dirty="0">
              <a:solidFill>
                <a:srgbClr val="FF0000"/>
              </a:solidFill>
              <a:latin typeface="Times"/>
              <a:ea typeface="Times"/>
              <a:cs typeface="Times"/>
              <a:sym typeface="Times"/>
            </a:endParaRPr>
          </a:p>
        </p:txBody>
      </p:sp>
    </p:spTree>
    <p:extLst>
      <p:ext uri="{BB962C8B-B14F-4D97-AF65-F5344CB8AC3E}">
        <p14:creationId xmlns:p14="http://schemas.microsoft.com/office/powerpoint/2010/main" val="37782869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7"/>
          <p:cNvSpPr txBox="1">
            <a:spLocks noGrp="1"/>
          </p:cNvSpPr>
          <p:nvPr>
            <p:ph type="title"/>
          </p:nvPr>
        </p:nvSpPr>
        <p:spPr>
          <a:xfrm>
            <a:off x="457200" y="12576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200"/>
              <a:buFont typeface="Times"/>
              <a:buNone/>
            </a:pPr>
            <a:r>
              <a:rPr lang="en-US" sz="2900" b="1" i="0" u="none" dirty="0" smtClean="0">
                <a:solidFill>
                  <a:srgbClr val="FF0000"/>
                </a:solidFill>
                <a:latin typeface="Times"/>
                <a:ea typeface="Times"/>
                <a:cs typeface="Times"/>
                <a:sym typeface="Times"/>
              </a:rPr>
              <a:t>TTL (</a:t>
            </a:r>
            <a:r>
              <a:rPr lang="en-US" sz="2900" b="1" i="0" u="none" dirty="0">
                <a:solidFill>
                  <a:srgbClr val="FF0000"/>
                </a:solidFill>
                <a:latin typeface="Times"/>
                <a:ea typeface="Times"/>
                <a:cs typeface="Times"/>
                <a:sym typeface="Times"/>
              </a:rPr>
              <a:t>Transistor-Transistor</a:t>
            </a:r>
            <a:r>
              <a:rPr lang="en-US" sz="2900" b="0" i="0" u="none" dirty="0">
                <a:solidFill>
                  <a:srgbClr val="FF0000"/>
                </a:solidFill>
                <a:latin typeface="Calibri"/>
                <a:ea typeface="Calibri"/>
                <a:cs typeface="Calibri"/>
                <a:sym typeface="Calibri"/>
              </a:rPr>
              <a:t> Logic)</a:t>
            </a:r>
            <a:endParaRPr sz="2900" dirty="0"/>
          </a:p>
        </p:txBody>
      </p:sp>
      <p:sp>
        <p:nvSpPr>
          <p:cNvPr id="358" name="Google Shape;358;p47"/>
          <p:cNvSpPr txBox="1"/>
          <p:nvPr/>
        </p:nvSpPr>
        <p:spPr>
          <a:xfrm>
            <a:off x="533400" y="1041400"/>
            <a:ext cx="8153400" cy="58167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B0F0"/>
              </a:buClr>
              <a:buSzPts val="2000"/>
              <a:buFont typeface="Times"/>
              <a:buNone/>
            </a:pPr>
            <a:r>
              <a:rPr lang="en-US" sz="2000" b="1" i="0" u="none" dirty="0">
                <a:solidFill>
                  <a:srgbClr val="00B0F0"/>
                </a:solidFill>
                <a:latin typeface="Times"/>
                <a:ea typeface="Times"/>
                <a:cs typeface="Times"/>
                <a:sym typeface="Times"/>
              </a:rPr>
              <a:t>TTL subfamilies</a:t>
            </a:r>
            <a:endParaRPr dirty="0"/>
          </a:p>
          <a:p>
            <a:pPr lvl="1" indent="-127000">
              <a:lnSpc>
                <a:spcPct val="150000"/>
              </a:lnSpc>
              <a:buClr>
                <a:schemeClr val="dk1"/>
              </a:buClr>
              <a:buSzPts val="2000"/>
              <a:buFont typeface="Arial"/>
              <a:buChar char="•"/>
            </a:pPr>
            <a:r>
              <a:rPr lang="en-US" sz="2000" b="0" i="0" u="none" dirty="0">
                <a:solidFill>
                  <a:schemeClr val="dk1"/>
                </a:solidFill>
                <a:latin typeface="Times"/>
                <a:ea typeface="Times"/>
                <a:cs typeface="Times"/>
                <a:sym typeface="Times"/>
              </a:rPr>
              <a:t>Standard TTL</a:t>
            </a:r>
            <a:endParaRPr dirty="0"/>
          </a:p>
          <a:p>
            <a:pPr lvl="1" indent="-127000">
              <a:lnSpc>
                <a:spcPct val="150000"/>
              </a:lnSpc>
              <a:buClr>
                <a:schemeClr val="dk1"/>
              </a:buClr>
              <a:buSzPts val="2000"/>
              <a:buFont typeface="Arial"/>
              <a:buChar char="•"/>
            </a:pPr>
            <a:r>
              <a:rPr lang="en-US" sz="2000" b="0" i="0" u="none" dirty="0">
                <a:solidFill>
                  <a:schemeClr val="dk1"/>
                </a:solidFill>
                <a:latin typeface="Times"/>
                <a:ea typeface="Times"/>
                <a:cs typeface="Times"/>
                <a:sym typeface="Times"/>
              </a:rPr>
              <a:t>High speed TTL</a:t>
            </a:r>
            <a:endParaRPr dirty="0"/>
          </a:p>
          <a:p>
            <a:pPr lvl="1" indent="-127000">
              <a:lnSpc>
                <a:spcPct val="150000"/>
              </a:lnSpc>
              <a:buClr>
                <a:schemeClr val="dk1"/>
              </a:buClr>
              <a:buSzPts val="2000"/>
              <a:buFont typeface="Arial"/>
              <a:buChar char="•"/>
            </a:pPr>
            <a:r>
              <a:rPr lang="en-US" sz="2000" b="0" i="0" u="none" dirty="0">
                <a:solidFill>
                  <a:schemeClr val="dk1"/>
                </a:solidFill>
                <a:latin typeface="Times"/>
                <a:ea typeface="Times"/>
                <a:cs typeface="Times"/>
                <a:sym typeface="Times"/>
              </a:rPr>
              <a:t>Low power TTL</a:t>
            </a:r>
            <a:endParaRPr dirty="0"/>
          </a:p>
          <a:p>
            <a:pPr lvl="1" indent="-127000">
              <a:lnSpc>
                <a:spcPct val="150000"/>
              </a:lnSpc>
              <a:buClr>
                <a:schemeClr val="dk1"/>
              </a:buClr>
              <a:buSzPts val="2000"/>
              <a:buFont typeface="Arial"/>
              <a:buChar char="•"/>
            </a:pPr>
            <a:r>
              <a:rPr lang="en-US" sz="2000" b="0" i="0" u="none" dirty="0" err="1">
                <a:solidFill>
                  <a:schemeClr val="dk1"/>
                </a:solidFill>
                <a:latin typeface="Times"/>
                <a:ea typeface="Times"/>
                <a:cs typeface="Times"/>
                <a:sym typeface="Times"/>
              </a:rPr>
              <a:t>Schottky</a:t>
            </a:r>
            <a:r>
              <a:rPr lang="en-US" sz="2000" b="0" i="0" u="none" dirty="0">
                <a:solidFill>
                  <a:schemeClr val="dk1"/>
                </a:solidFill>
                <a:latin typeface="Times"/>
                <a:ea typeface="Times"/>
                <a:cs typeface="Times"/>
                <a:sym typeface="Times"/>
              </a:rPr>
              <a:t> TTL</a:t>
            </a:r>
            <a:endParaRPr dirty="0"/>
          </a:p>
          <a:p>
            <a:pPr lvl="1" indent="-127000">
              <a:lnSpc>
                <a:spcPct val="150000"/>
              </a:lnSpc>
              <a:buClr>
                <a:schemeClr val="dk1"/>
              </a:buClr>
              <a:buSzPts val="2000"/>
              <a:buFont typeface="Arial"/>
              <a:buChar char="•"/>
            </a:pPr>
            <a:r>
              <a:rPr lang="en-US" sz="2000" b="0" i="0" u="none" dirty="0">
                <a:solidFill>
                  <a:schemeClr val="dk1"/>
                </a:solidFill>
                <a:latin typeface="Times"/>
                <a:ea typeface="Times"/>
                <a:cs typeface="Times"/>
                <a:sym typeface="Times"/>
              </a:rPr>
              <a:t>Low power </a:t>
            </a:r>
            <a:r>
              <a:rPr lang="en-US" sz="2000" b="0" i="0" u="none" dirty="0" err="1">
                <a:solidFill>
                  <a:schemeClr val="dk1"/>
                </a:solidFill>
                <a:latin typeface="Times"/>
                <a:ea typeface="Times"/>
                <a:cs typeface="Times"/>
                <a:sym typeface="Times"/>
              </a:rPr>
              <a:t>Schottky</a:t>
            </a:r>
            <a:r>
              <a:rPr lang="en-US" sz="2000" b="0" i="0" u="none" dirty="0">
                <a:solidFill>
                  <a:schemeClr val="dk1"/>
                </a:solidFill>
                <a:latin typeface="Times"/>
                <a:ea typeface="Times"/>
                <a:cs typeface="Times"/>
                <a:sym typeface="Times"/>
              </a:rPr>
              <a:t> TTL</a:t>
            </a:r>
            <a:endParaRPr dirty="0"/>
          </a:p>
          <a:p>
            <a:pPr lvl="1" indent="-127000">
              <a:lnSpc>
                <a:spcPct val="150000"/>
              </a:lnSpc>
              <a:buClr>
                <a:schemeClr val="dk1"/>
              </a:buClr>
              <a:buSzPts val="2000"/>
              <a:buFont typeface="Arial"/>
              <a:buChar char="•"/>
            </a:pPr>
            <a:r>
              <a:rPr lang="en-US" sz="2000" b="0" i="0" u="none" dirty="0">
                <a:solidFill>
                  <a:schemeClr val="dk1"/>
                </a:solidFill>
                <a:latin typeface="Times"/>
                <a:ea typeface="Times"/>
                <a:cs typeface="Times"/>
                <a:sym typeface="Times"/>
              </a:rPr>
              <a:t>Fast TTL</a:t>
            </a:r>
            <a:endParaRPr dirty="0"/>
          </a:p>
          <a:p>
            <a:pPr marL="0" marR="0" lvl="0" indent="0" algn="just" rtl="0">
              <a:lnSpc>
                <a:spcPct val="150000"/>
              </a:lnSpc>
              <a:spcBef>
                <a:spcPts val="0"/>
              </a:spcBef>
              <a:spcAft>
                <a:spcPts val="0"/>
              </a:spcAft>
              <a:buClr>
                <a:srgbClr val="00B0F0"/>
              </a:buClr>
              <a:buSzPts val="2000"/>
              <a:buFont typeface="Times"/>
              <a:buNone/>
            </a:pPr>
            <a:r>
              <a:rPr lang="en-US" sz="2000" b="1" i="0" u="none" dirty="0">
                <a:solidFill>
                  <a:srgbClr val="00B0F0"/>
                </a:solidFill>
                <a:latin typeface="Times"/>
                <a:ea typeface="Times"/>
                <a:cs typeface="Times"/>
                <a:sym typeface="Times"/>
              </a:rPr>
              <a:t>Three different types of output </a:t>
            </a:r>
            <a:r>
              <a:rPr lang="en-US" sz="2000" b="1" i="0" u="none" dirty="0" smtClean="0">
                <a:solidFill>
                  <a:srgbClr val="00B0F0"/>
                </a:solidFill>
                <a:latin typeface="Times"/>
                <a:ea typeface="Times"/>
                <a:cs typeface="Times"/>
                <a:sym typeface="Times"/>
              </a:rPr>
              <a:t>configurations</a:t>
            </a:r>
            <a:endParaRPr dirty="0"/>
          </a:p>
          <a:p>
            <a:pPr lvl="1" indent="-127000" algn="just">
              <a:lnSpc>
                <a:spcPct val="150000"/>
              </a:lnSpc>
              <a:buClr>
                <a:schemeClr val="dk1"/>
              </a:buClr>
              <a:buSzPts val="2000"/>
              <a:buFont typeface="Times"/>
              <a:buAutoNum type="arabicPeriod"/>
            </a:pPr>
            <a:r>
              <a:rPr lang="en-US" sz="2000" b="0" i="0" u="none" dirty="0" smtClean="0">
                <a:solidFill>
                  <a:schemeClr val="dk1"/>
                </a:solidFill>
                <a:latin typeface="Times"/>
                <a:ea typeface="Times"/>
                <a:cs typeface="Times"/>
                <a:sym typeface="Times"/>
              </a:rPr>
              <a:t> Open-collector </a:t>
            </a:r>
            <a:r>
              <a:rPr lang="en-US" sz="2000" b="0" i="0" u="none" dirty="0">
                <a:solidFill>
                  <a:schemeClr val="dk1"/>
                </a:solidFill>
                <a:latin typeface="Times"/>
                <a:ea typeface="Times"/>
                <a:cs typeface="Times"/>
                <a:sym typeface="Times"/>
              </a:rPr>
              <a:t>output</a:t>
            </a:r>
            <a:endParaRPr dirty="0"/>
          </a:p>
          <a:p>
            <a:pPr lvl="1" indent="-127000" algn="just">
              <a:lnSpc>
                <a:spcPct val="150000"/>
              </a:lnSpc>
              <a:buClr>
                <a:schemeClr val="dk1"/>
              </a:buClr>
              <a:buSzPts val="2000"/>
              <a:buFont typeface="Times"/>
              <a:buAutoNum type="arabicPeriod"/>
            </a:pPr>
            <a:r>
              <a:rPr lang="en-US" sz="2000" b="0" i="0" u="none" dirty="0" smtClean="0">
                <a:solidFill>
                  <a:schemeClr val="dk1"/>
                </a:solidFill>
                <a:latin typeface="Times"/>
                <a:ea typeface="Times"/>
                <a:cs typeface="Times"/>
                <a:sym typeface="Times"/>
              </a:rPr>
              <a:t> Totem-pole </a:t>
            </a:r>
            <a:r>
              <a:rPr lang="en-US" sz="2000" b="0" i="0" u="none" dirty="0">
                <a:solidFill>
                  <a:schemeClr val="dk1"/>
                </a:solidFill>
                <a:latin typeface="Times"/>
                <a:ea typeface="Times"/>
                <a:cs typeface="Times"/>
                <a:sym typeface="Times"/>
              </a:rPr>
              <a:t>output</a:t>
            </a:r>
            <a:endParaRPr dirty="0"/>
          </a:p>
          <a:p>
            <a:pPr lvl="1" indent="-127000" algn="just">
              <a:lnSpc>
                <a:spcPct val="150000"/>
              </a:lnSpc>
              <a:buClr>
                <a:schemeClr val="dk1"/>
              </a:buClr>
              <a:buSzPts val="2000"/>
              <a:buFont typeface="Times"/>
              <a:buAutoNum type="arabicPeriod"/>
            </a:pPr>
            <a:r>
              <a:rPr lang="en-US" sz="2000" b="0" i="0" u="none" dirty="0" smtClean="0">
                <a:solidFill>
                  <a:schemeClr val="dk1"/>
                </a:solidFill>
                <a:latin typeface="Times"/>
                <a:ea typeface="Times"/>
                <a:cs typeface="Times"/>
                <a:sym typeface="Times"/>
              </a:rPr>
              <a:t> Three-state </a:t>
            </a:r>
            <a:r>
              <a:rPr lang="en-US" sz="2000" b="0" i="0" u="none" dirty="0">
                <a:solidFill>
                  <a:schemeClr val="dk1"/>
                </a:solidFill>
                <a:latin typeface="Times"/>
                <a:ea typeface="Times"/>
                <a:cs typeface="Times"/>
                <a:sym typeface="Times"/>
              </a:rPr>
              <a:t>(or </a:t>
            </a:r>
            <a:r>
              <a:rPr lang="en-US" sz="2000" b="0" i="0" u="none" dirty="0" err="1">
                <a:solidFill>
                  <a:schemeClr val="dk1"/>
                </a:solidFill>
                <a:latin typeface="Times"/>
                <a:ea typeface="Times"/>
                <a:cs typeface="Times"/>
                <a:sym typeface="Times"/>
              </a:rPr>
              <a:t>tristate</a:t>
            </a:r>
            <a:r>
              <a:rPr lang="en-US" sz="2000" b="0" i="0" u="none" dirty="0">
                <a:solidFill>
                  <a:schemeClr val="dk1"/>
                </a:solidFill>
                <a:latin typeface="Times"/>
                <a:ea typeface="Times"/>
                <a:cs typeface="Times"/>
                <a:sym typeface="Times"/>
              </a:rPr>
              <a:t>) output </a:t>
            </a:r>
            <a:endParaRPr dirty="0"/>
          </a:p>
          <a:p>
            <a:pPr marL="0" marR="0" lvl="0" indent="0" algn="l" rtl="0">
              <a:lnSpc>
                <a:spcPct val="100000"/>
              </a:lnSpc>
              <a:spcBef>
                <a:spcPts val="0"/>
              </a:spcBef>
              <a:spcAft>
                <a:spcPts val="0"/>
              </a:spcAft>
              <a:buClr>
                <a:schemeClr val="dk1"/>
              </a:buClr>
              <a:buSzPts val="2100"/>
              <a:buFont typeface="Arial"/>
              <a:buNone/>
            </a:pPr>
            <a:endParaRPr sz="2100" b="0" i="0" u="none" dirty="0">
              <a:solidFill>
                <a:schemeClr val="dk1"/>
              </a:solidFill>
              <a:latin typeface="Times"/>
              <a:ea typeface="Times"/>
              <a:cs typeface="Times"/>
              <a:sym typeface="Times"/>
            </a:endParaRPr>
          </a:p>
          <a:p>
            <a:pPr marL="0" marR="0" lvl="0" indent="0" algn="l" rtl="0">
              <a:lnSpc>
                <a:spcPct val="100000"/>
              </a:lnSpc>
              <a:spcBef>
                <a:spcPts val="0"/>
              </a:spcBef>
              <a:spcAft>
                <a:spcPts val="0"/>
              </a:spcAft>
              <a:buNone/>
            </a:pPr>
            <a:endParaRPr sz="2100" b="0" i="0" u="none" dirty="0">
              <a:solidFill>
                <a:schemeClr val="dk1"/>
              </a:solidFill>
              <a:latin typeface="Times"/>
              <a:ea typeface="Times"/>
              <a:cs typeface="Times"/>
              <a:sym typeface="Times"/>
            </a:endParaRPr>
          </a:p>
        </p:txBody>
      </p:sp>
    </p:spTree>
    <p:extLst>
      <p:ext uri="{BB962C8B-B14F-4D97-AF65-F5344CB8AC3E}">
        <p14:creationId xmlns:p14="http://schemas.microsoft.com/office/powerpoint/2010/main" val="1657503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229600" cy="1143000"/>
          </a:xfrm>
        </p:spPr>
        <p:txBody>
          <a:bodyPr>
            <a:normAutofit/>
          </a:bodyPr>
          <a:lstStyle/>
          <a:p>
            <a:r>
              <a:rPr lang="en-IN" sz="2800" b="1" dirty="0" smtClean="0">
                <a:solidFill>
                  <a:srgbClr val="FF0000"/>
                </a:solidFill>
                <a:latin typeface="Times" pitchFamily="18" charset="0"/>
                <a:cs typeface="Times" pitchFamily="18" charset="0"/>
              </a:rPr>
              <a:t>Transistor Operation</a:t>
            </a:r>
            <a:endParaRPr lang="en-IN" sz="2800" b="1" dirty="0">
              <a:solidFill>
                <a:srgbClr val="FF0000"/>
              </a:solidFill>
              <a:latin typeface="Times" pitchFamily="18" charset="0"/>
              <a:cs typeface="Times"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2411760" y="836712"/>
            <a:ext cx="3456384" cy="3164512"/>
          </a:xfrm>
          <a:prstGeom prst="rect">
            <a:avLst/>
          </a:prstGeom>
          <a:noFill/>
          <a:ln w="9525">
            <a:noFill/>
            <a:miter lim="800000"/>
            <a:headEnd/>
            <a:tailEnd/>
          </a:ln>
        </p:spPr>
      </p:pic>
      <p:sp>
        <p:nvSpPr>
          <p:cNvPr id="4" name="Rectangle 3"/>
          <p:cNvSpPr/>
          <p:nvPr/>
        </p:nvSpPr>
        <p:spPr>
          <a:xfrm>
            <a:off x="755576" y="4221088"/>
            <a:ext cx="7776864" cy="2031325"/>
          </a:xfrm>
          <a:prstGeom prst="rect">
            <a:avLst/>
          </a:prstGeom>
        </p:spPr>
        <p:txBody>
          <a:bodyPr wrap="square">
            <a:spAutoFit/>
          </a:bodyPr>
          <a:lstStyle/>
          <a:p>
            <a:pPr algn="just">
              <a:lnSpc>
                <a:spcPct val="150000"/>
              </a:lnSpc>
              <a:buFont typeface="Wingdings" pitchFamily="2" charset="2"/>
              <a:buChar char="v"/>
            </a:pPr>
            <a:r>
              <a:rPr lang="en-IN" sz="2100" dirty="0" smtClean="0"/>
              <a:t> When Vin equals 1 (+5V), the transistor is turned on (saturation) and Vout equals 0 (0V).</a:t>
            </a:r>
          </a:p>
          <a:p>
            <a:pPr algn="just">
              <a:lnSpc>
                <a:spcPct val="150000"/>
              </a:lnSpc>
              <a:buFont typeface="Wingdings" pitchFamily="2" charset="2"/>
              <a:buChar char="v"/>
            </a:pPr>
            <a:r>
              <a:rPr lang="en-IN" sz="2100" dirty="0" smtClean="0"/>
              <a:t> When Vin equals 0 (0V), the transistor is turned off and Vout equals 1 (5V)</a:t>
            </a:r>
            <a:endParaRPr lang="en-IN" sz="2100" dirty="0"/>
          </a:p>
        </p:txBody>
      </p:sp>
      <p:sp>
        <p:nvSpPr>
          <p:cNvPr id="5" name="Rectangle 4"/>
          <p:cNvSpPr/>
          <p:nvPr/>
        </p:nvSpPr>
        <p:spPr>
          <a:xfrm>
            <a:off x="5652120" y="2420888"/>
            <a:ext cx="1138453" cy="369332"/>
          </a:xfrm>
          <a:prstGeom prst="rect">
            <a:avLst/>
          </a:prstGeom>
        </p:spPr>
        <p:txBody>
          <a:bodyPr wrap="none">
            <a:spAutoFit/>
          </a:bodyPr>
          <a:lstStyle/>
          <a:p>
            <a:r>
              <a:rPr lang="en-IN" dirty="0" smtClean="0"/>
              <a:t>   </a:t>
            </a:r>
            <a:r>
              <a:rPr lang="en-IN" dirty="0" err="1" smtClean="0"/>
              <a:t>Ic</a:t>
            </a:r>
            <a:r>
              <a:rPr lang="en-IN" dirty="0" smtClean="0"/>
              <a:t> = </a:t>
            </a:r>
            <a:r>
              <a:rPr lang="el-GR" dirty="0" smtClean="0"/>
              <a:t>β</a:t>
            </a:r>
            <a:r>
              <a:rPr lang="en-IN" dirty="0" smtClean="0"/>
              <a:t>*</a:t>
            </a:r>
            <a:r>
              <a:rPr lang="en-IN" dirty="0" err="1" smtClean="0"/>
              <a:t>Ib</a:t>
            </a:r>
            <a:endParaRPr lang="en-IN" dirty="0"/>
          </a:p>
        </p:txBody>
      </p:sp>
    </p:spTree>
    <p:extLst>
      <p:ext uri="{BB962C8B-B14F-4D97-AF65-F5344CB8AC3E}">
        <p14:creationId xmlns:p14="http://schemas.microsoft.com/office/powerpoint/2010/main" val="34013968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200"/>
              <a:buFont typeface="Times"/>
              <a:buNone/>
            </a:pPr>
            <a:r>
              <a:rPr lang="en-US" sz="2900" b="1" i="0" u="none" dirty="0">
                <a:solidFill>
                  <a:srgbClr val="FF0000"/>
                </a:solidFill>
                <a:latin typeface="Times"/>
                <a:ea typeface="Times"/>
                <a:cs typeface="Times"/>
                <a:sym typeface="Times"/>
              </a:rPr>
              <a:t>TTL(Transistor-Transistor Logic)</a:t>
            </a:r>
            <a:endParaRPr sz="2900" dirty="0"/>
          </a:p>
        </p:txBody>
      </p:sp>
      <p:sp>
        <p:nvSpPr>
          <p:cNvPr id="364" name="Google Shape;364;p48"/>
          <p:cNvSpPr txBox="1">
            <a:spLocks noGrp="1"/>
          </p:cNvSpPr>
          <p:nvPr>
            <p:ph type="body" idx="1"/>
          </p:nvPr>
        </p:nvSpPr>
        <p:spPr>
          <a:xfrm>
            <a:off x="457200" y="1196752"/>
            <a:ext cx="8458200" cy="50292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100"/>
              <a:buFont typeface="Arial"/>
              <a:buChar char="•"/>
            </a:pPr>
            <a:r>
              <a:rPr lang="en-US" sz="2100" b="0" i="0" u="none" strike="noStrike" cap="none" dirty="0" smtClean="0">
                <a:solidFill>
                  <a:schemeClr val="dk1"/>
                </a:solidFill>
                <a:latin typeface="Times New Roman"/>
                <a:ea typeface="Times New Roman"/>
                <a:cs typeface="Times New Roman"/>
                <a:sym typeface="Times New Roman"/>
              </a:rPr>
              <a:t>TTL can overcome disadvantages of  RTL and DTL. </a:t>
            </a:r>
          </a:p>
          <a:p>
            <a:pPr marL="342900" marR="0" lvl="0" indent="-342900" algn="just" rtl="0">
              <a:lnSpc>
                <a:spcPct val="100000"/>
              </a:lnSpc>
              <a:spcBef>
                <a:spcPts val="0"/>
              </a:spcBef>
              <a:spcAft>
                <a:spcPts val="0"/>
              </a:spcAft>
              <a:buClr>
                <a:schemeClr val="dk1"/>
              </a:buClr>
              <a:buSzPts val="2100"/>
              <a:buFont typeface="Arial"/>
              <a:buChar char="•"/>
            </a:pPr>
            <a:r>
              <a:rPr lang="en-US" sz="2100" b="0" i="0" u="none" strike="noStrike" cap="none" dirty="0" smtClean="0">
                <a:solidFill>
                  <a:schemeClr val="dk1"/>
                </a:solidFill>
                <a:latin typeface="Times New Roman"/>
                <a:ea typeface="Times New Roman"/>
                <a:cs typeface="Times New Roman"/>
                <a:sym typeface="Times New Roman"/>
              </a:rPr>
              <a:t>The </a:t>
            </a:r>
            <a:r>
              <a:rPr lang="en-US" sz="2100" b="0" i="0" u="none" strike="noStrike" cap="none" dirty="0">
                <a:solidFill>
                  <a:schemeClr val="dk1"/>
                </a:solidFill>
                <a:latin typeface="Times New Roman"/>
                <a:ea typeface="Times New Roman"/>
                <a:cs typeface="Times New Roman"/>
                <a:sym typeface="Times New Roman"/>
              </a:rPr>
              <a:t>basic gate was constructed with </a:t>
            </a:r>
            <a:r>
              <a:rPr lang="en-US" sz="2100" b="1" i="0" u="none" strike="noStrike" cap="none" dirty="0">
                <a:latin typeface="Times New Roman"/>
                <a:ea typeface="Times New Roman"/>
                <a:cs typeface="Times New Roman"/>
                <a:sym typeface="Times New Roman"/>
              </a:rPr>
              <a:t>different resistor value </a:t>
            </a:r>
            <a:r>
              <a:rPr lang="en-US" sz="2100" b="0" i="0" u="none" strike="noStrike" cap="none" dirty="0">
                <a:solidFill>
                  <a:schemeClr val="dk1"/>
                </a:solidFill>
                <a:latin typeface="Times New Roman"/>
                <a:ea typeface="Times New Roman"/>
                <a:cs typeface="Times New Roman"/>
                <a:sym typeface="Times New Roman"/>
              </a:rPr>
              <a:t>to produce gate with </a:t>
            </a:r>
            <a:r>
              <a:rPr lang="en-US" sz="2100" b="1" i="0" u="none" strike="noStrike" cap="none" dirty="0">
                <a:solidFill>
                  <a:schemeClr val="dk1"/>
                </a:solidFill>
                <a:latin typeface="Times New Roman"/>
                <a:ea typeface="Times New Roman"/>
                <a:cs typeface="Times New Roman"/>
                <a:sym typeface="Times New Roman"/>
              </a:rPr>
              <a:t>lower dissipation or higher speed.</a:t>
            </a:r>
            <a:endParaRPr b="1" dirty="0"/>
          </a:p>
          <a:p>
            <a:pPr marL="342900" marR="0" lvl="0" indent="-342900" algn="just" rtl="0">
              <a:lnSpc>
                <a:spcPct val="100000"/>
              </a:lnSpc>
              <a:spcBef>
                <a:spcPts val="420"/>
              </a:spcBef>
              <a:spcAft>
                <a:spcPts val="0"/>
              </a:spcAft>
              <a:buClr>
                <a:schemeClr val="dk1"/>
              </a:buClr>
              <a:buSzPts val="2100"/>
              <a:buFont typeface="Arial"/>
              <a:buChar char="•"/>
            </a:pPr>
            <a:r>
              <a:rPr lang="en-US" sz="2100" b="0" i="0" u="none" strike="noStrike" cap="none" dirty="0">
                <a:solidFill>
                  <a:schemeClr val="dk1"/>
                </a:solidFill>
                <a:latin typeface="Times New Roman"/>
                <a:ea typeface="Times New Roman"/>
                <a:cs typeface="Times New Roman"/>
                <a:sym typeface="Times New Roman"/>
              </a:rPr>
              <a:t>The </a:t>
            </a:r>
            <a:r>
              <a:rPr lang="en-US" sz="2100" b="1" i="0" u="none" strike="noStrike" cap="none" dirty="0">
                <a:solidFill>
                  <a:schemeClr val="dk1"/>
                </a:solidFill>
                <a:latin typeface="Times New Roman"/>
                <a:ea typeface="Times New Roman"/>
                <a:cs typeface="Times New Roman"/>
                <a:sym typeface="Times New Roman"/>
              </a:rPr>
              <a:t>propagation delay </a:t>
            </a:r>
            <a:r>
              <a:rPr lang="en-US" sz="2100" b="0" i="0" u="none" strike="noStrike" cap="none" dirty="0">
                <a:solidFill>
                  <a:schemeClr val="dk1"/>
                </a:solidFill>
                <a:latin typeface="Times New Roman"/>
                <a:ea typeface="Times New Roman"/>
                <a:cs typeface="Times New Roman"/>
                <a:sym typeface="Times New Roman"/>
              </a:rPr>
              <a:t>of a saturated logic family depends largely on </a:t>
            </a:r>
            <a:r>
              <a:rPr lang="en-US" sz="2100" b="1" i="0" u="none" strike="noStrike" cap="none" dirty="0">
                <a:solidFill>
                  <a:schemeClr val="dk1"/>
                </a:solidFill>
                <a:latin typeface="Times New Roman"/>
                <a:ea typeface="Times New Roman"/>
                <a:cs typeface="Times New Roman"/>
                <a:sym typeface="Times New Roman"/>
              </a:rPr>
              <a:t>storage time and RC time constants</a:t>
            </a:r>
            <a:r>
              <a:rPr lang="en-US" sz="2100" b="0" i="0" u="none" strike="noStrike" cap="none" dirty="0">
                <a:solidFill>
                  <a:schemeClr val="dk1"/>
                </a:solidFill>
                <a:latin typeface="Times New Roman"/>
                <a:ea typeface="Times New Roman"/>
                <a:cs typeface="Times New Roman"/>
                <a:sym typeface="Times New Roman"/>
              </a:rPr>
              <a:t>.</a:t>
            </a:r>
            <a:endParaRPr dirty="0"/>
          </a:p>
          <a:p>
            <a:pPr marL="342900" marR="0" lvl="0" indent="-342900" algn="just" rtl="0">
              <a:lnSpc>
                <a:spcPct val="100000"/>
              </a:lnSpc>
              <a:spcBef>
                <a:spcPts val="420"/>
              </a:spcBef>
              <a:spcAft>
                <a:spcPts val="0"/>
              </a:spcAft>
              <a:buClr>
                <a:schemeClr val="dk1"/>
              </a:buClr>
              <a:buSzPts val="2100"/>
              <a:buFont typeface="Arial"/>
              <a:buChar char="•"/>
            </a:pPr>
            <a:r>
              <a:rPr lang="en-US" sz="2100" b="0" i="0" u="none" strike="noStrike" cap="none" dirty="0">
                <a:solidFill>
                  <a:schemeClr val="dk1"/>
                </a:solidFill>
                <a:latin typeface="Times New Roman"/>
                <a:ea typeface="Times New Roman"/>
                <a:cs typeface="Times New Roman"/>
                <a:sym typeface="Times New Roman"/>
              </a:rPr>
              <a:t>Reduce the storage time </a:t>
            </a:r>
            <a:r>
              <a:rPr lang="en-US" sz="2100" b="0" i="0" u="none" strike="noStrike" cap="none" dirty="0" smtClean="0">
                <a:solidFill>
                  <a:schemeClr val="dk1"/>
                </a:solidFill>
                <a:latin typeface="Times New Roman"/>
                <a:ea typeface="Times New Roman"/>
                <a:cs typeface="Times New Roman"/>
                <a:sym typeface="Times New Roman"/>
              </a:rPr>
              <a:t>- decrease </a:t>
            </a:r>
            <a:r>
              <a:rPr lang="en-US" sz="2100" b="0" i="0" u="none" strike="noStrike" cap="none" dirty="0">
                <a:solidFill>
                  <a:schemeClr val="dk1"/>
                </a:solidFill>
                <a:latin typeface="Times New Roman"/>
                <a:ea typeface="Times New Roman"/>
                <a:cs typeface="Times New Roman"/>
                <a:sym typeface="Times New Roman"/>
              </a:rPr>
              <a:t>the propagation delay.</a:t>
            </a:r>
            <a:endParaRPr dirty="0"/>
          </a:p>
          <a:p>
            <a:pPr marL="342900" marR="0" lvl="0" indent="-342900" algn="just" rtl="0">
              <a:lnSpc>
                <a:spcPct val="100000"/>
              </a:lnSpc>
              <a:spcBef>
                <a:spcPts val="420"/>
              </a:spcBef>
              <a:spcAft>
                <a:spcPts val="0"/>
              </a:spcAft>
              <a:buClr>
                <a:schemeClr val="dk1"/>
              </a:buClr>
              <a:buSzPts val="2100"/>
              <a:buFont typeface="Arial"/>
              <a:buChar char="•"/>
            </a:pPr>
            <a:r>
              <a:rPr lang="en-US" sz="2100" b="1" i="0" u="none" strike="noStrike" cap="none" dirty="0">
                <a:solidFill>
                  <a:schemeClr val="dk1"/>
                </a:solidFill>
                <a:latin typeface="Times New Roman"/>
                <a:ea typeface="Times New Roman"/>
                <a:cs typeface="Times New Roman"/>
                <a:sym typeface="Times New Roman"/>
              </a:rPr>
              <a:t>Reduce the resistor values in the circuit, decreases the time constant (RC) and decreases the propagation delay. </a:t>
            </a:r>
            <a:r>
              <a:rPr lang="en-US" sz="2100" b="0" i="0" u="none" strike="noStrike" cap="none" dirty="0">
                <a:solidFill>
                  <a:schemeClr val="dk1"/>
                </a:solidFill>
                <a:latin typeface="Times New Roman"/>
                <a:ea typeface="Times New Roman"/>
                <a:cs typeface="Times New Roman"/>
                <a:sym typeface="Times New Roman"/>
              </a:rPr>
              <a:t>But power dissipation is high due to lower resistance draw more current from the supply.</a:t>
            </a:r>
            <a:endParaRPr dirty="0"/>
          </a:p>
          <a:p>
            <a:pPr marL="342900" marR="0" lvl="0" indent="-342900" algn="just" rtl="0">
              <a:lnSpc>
                <a:spcPct val="100000"/>
              </a:lnSpc>
              <a:spcBef>
                <a:spcPts val="420"/>
              </a:spcBef>
              <a:spcAft>
                <a:spcPts val="0"/>
              </a:spcAft>
              <a:buClr>
                <a:schemeClr val="dk1"/>
              </a:buClr>
              <a:buSzPts val="2100"/>
              <a:buFont typeface="Arial"/>
              <a:buChar char="•"/>
            </a:pPr>
            <a:r>
              <a:rPr lang="en-US" sz="2100" b="1" i="0" u="none" strike="noStrike" cap="none" dirty="0">
                <a:solidFill>
                  <a:schemeClr val="dk1"/>
                </a:solidFill>
                <a:latin typeface="Times New Roman"/>
                <a:ea typeface="Times New Roman"/>
                <a:cs typeface="Times New Roman"/>
                <a:sym typeface="Times New Roman"/>
              </a:rPr>
              <a:t>Speed of the gate is inversely proportional to propagation delay</a:t>
            </a:r>
            <a:r>
              <a:rPr lang="en-US" sz="2100" b="0" i="0" u="none" strike="noStrike" cap="none" dirty="0">
                <a:solidFill>
                  <a:schemeClr val="dk1"/>
                </a:solidFill>
                <a:latin typeface="Times New Roman"/>
                <a:ea typeface="Times New Roman"/>
                <a:cs typeface="Times New Roman"/>
                <a:sym typeface="Times New Roman"/>
              </a:rPr>
              <a:t>.</a:t>
            </a:r>
            <a:endParaRPr dirty="0"/>
          </a:p>
          <a:p>
            <a:pPr marL="342900" marR="0" lvl="0" indent="-342900" algn="just" rtl="0">
              <a:lnSpc>
                <a:spcPct val="100000"/>
              </a:lnSpc>
              <a:spcBef>
                <a:spcPts val="420"/>
              </a:spcBef>
              <a:spcAft>
                <a:spcPts val="0"/>
              </a:spcAft>
              <a:buClr>
                <a:schemeClr val="dk1"/>
              </a:buClr>
              <a:buSzPts val="2100"/>
              <a:buFont typeface="Arial"/>
              <a:buChar char="•"/>
            </a:pPr>
            <a:r>
              <a:rPr lang="en-US" sz="2100" b="0" i="0" u="none" strike="noStrike" cap="none" dirty="0">
                <a:solidFill>
                  <a:schemeClr val="dk1"/>
                </a:solidFill>
                <a:latin typeface="Times New Roman"/>
                <a:ea typeface="Times New Roman"/>
                <a:cs typeface="Times New Roman"/>
                <a:sym typeface="Times New Roman"/>
              </a:rPr>
              <a:t>In low power TTL the resistor values are higher than standard TTL gate to reduce power dissipation, but increase propagation delay.</a:t>
            </a:r>
            <a:endParaRPr dirty="0"/>
          </a:p>
          <a:p>
            <a:pPr marL="342900" marR="0" lvl="0" indent="-342900" algn="just" rtl="0">
              <a:lnSpc>
                <a:spcPct val="100000"/>
              </a:lnSpc>
              <a:spcBef>
                <a:spcPts val="420"/>
              </a:spcBef>
              <a:spcAft>
                <a:spcPts val="0"/>
              </a:spcAft>
              <a:buClr>
                <a:schemeClr val="dk1"/>
              </a:buClr>
              <a:buSzPts val="2100"/>
              <a:buFont typeface="Arial"/>
              <a:buChar char="•"/>
            </a:pPr>
            <a:r>
              <a:rPr lang="en-US" sz="2100" b="0" i="0" u="none" strike="noStrike" cap="none" dirty="0">
                <a:solidFill>
                  <a:schemeClr val="dk1"/>
                </a:solidFill>
                <a:latin typeface="Times New Roman"/>
                <a:ea typeface="Times New Roman"/>
                <a:cs typeface="Times New Roman"/>
                <a:sym typeface="Times New Roman"/>
              </a:rPr>
              <a:t>In high speed TTL resistor values are lowered to reduce the propagation delay but the power dissipation is increased.</a:t>
            </a:r>
            <a:endParaRPr dirty="0"/>
          </a:p>
        </p:txBody>
      </p:sp>
    </p:spTree>
    <p:extLst>
      <p:ext uri="{BB962C8B-B14F-4D97-AF65-F5344CB8AC3E}">
        <p14:creationId xmlns:p14="http://schemas.microsoft.com/office/powerpoint/2010/main" val="7136921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9"/>
          <p:cNvSpPr txBox="1">
            <a:spLocks noGrp="1"/>
          </p:cNvSpPr>
          <p:nvPr>
            <p:ph type="title" idx="4294967295"/>
          </p:nvPr>
        </p:nvSpPr>
        <p:spPr>
          <a:xfrm>
            <a:off x="539552" y="-24340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3200"/>
              <a:buFont typeface="Times"/>
              <a:buNone/>
            </a:pPr>
            <a:r>
              <a:rPr lang="en-US" sz="2900" b="1" i="0" u="none" strike="noStrike" cap="none" dirty="0">
                <a:solidFill>
                  <a:srgbClr val="FF0000"/>
                </a:solidFill>
                <a:latin typeface="Times"/>
                <a:ea typeface="Times"/>
                <a:cs typeface="Times"/>
                <a:sym typeface="Times"/>
              </a:rPr>
              <a:t>TTL Gate with Totem-Pole Output </a:t>
            </a:r>
            <a:endParaRPr sz="2900" dirty="0"/>
          </a:p>
        </p:txBody>
      </p:sp>
      <p:pic>
        <p:nvPicPr>
          <p:cNvPr id="2051" name="Picture 3"/>
          <p:cNvPicPr>
            <a:picLocks noChangeAspect="1" noChangeArrowheads="1"/>
          </p:cNvPicPr>
          <p:nvPr/>
        </p:nvPicPr>
        <p:blipFill>
          <a:blip r:embed="rId3" cstate="print"/>
          <a:srcRect/>
          <a:stretch>
            <a:fillRect/>
          </a:stretch>
        </p:blipFill>
        <p:spPr bwMode="auto">
          <a:xfrm>
            <a:off x="323528" y="836712"/>
            <a:ext cx="8524875" cy="5655940"/>
          </a:xfrm>
          <a:prstGeom prst="rect">
            <a:avLst/>
          </a:prstGeom>
          <a:noFill/>
          <a:ln w="9525">
            <a:noFill/>
            <a:miter lim="800000"/>
            <a:headEnd/>
            <a:tailEnd/>
          </a:ln>
        </p:spPr>
      </p:pic>
    </p:spTree>
    <p:extLst>
      <p:ext uri="{BB962C8B-B14F-4D97-AF65-F5344CB8AC3E}">
        <p14:creationId xmlns:p14="http://schemas.microsoft.com/office/powerpoint/2010/main" val="29379567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387708" y="1155006"/>
            <a:ext cx="8504772" cy="4722266"/>
          </a:xfrm>
          <a:prstGeom prst="rect">
            <a:avLst/>
          </a:prstGeom>
          <a:noFill/>
          <a:ln w="9525">
            <a:noFill/>
            <a:miter lim="800000"/>
            <a:headEnd/>
            <a:tailEnd/>
          </a:ln>
        </p:spPr>
      </p:pic>
      <p:sp>
        <p:nvSpPr>
          <p:cNvPr id="4" name="Rectangle 3"/>
          <p:cNvSpPr/>
          <p:nvPr/>
        </p:nvSpPr>
        <p:spPr>
          <a:xfrm>
            <a:off x="6372200" y="332656"/>
            <a:ext cx="2178866" cy="369332"/>
          </a:xfrm>
          <a:prstGeom prst="rect">
            <a:avLst/>
          </a:prstGeom>
        </p:spPr>
        <p:txBody>
          <a:bodyPr wrap="none">
            <a:spAutoFit/>
          </a:bodyPr>
          <a:lstStyle/>
          <a:p>
            <a:r>
              <a:rPr lang="en-US" b="1" i="0" u="none" strike="noStrike" cap="none" dirty="0" smtClean="0">
                <a:solidFill>
                  <a:srgbClr val="FF0000"/>
                </a:solidFill>
                <a:latin typeface="Times"/>
                <a:ea typeface="Times"/>
                <a:cs typeface="Times"/>
                <a:sym typeface="Times"/>
              </a:rPr>
              <a:t>TTL  – NAND Gate </a:t>
            </a:r>
            <a:endParaRPr lang="en-IN" dirty="0"/>
          </a:p>
        </p:txBody>
      </p:sp>
    </p:spTree>
    <p:extLst>
      <p:ext uri="{BB962C8B-B14F-4D97-AF65-F5344CB8AC3E}">
        <p14:creationId xmlns:p14="http://schemas.microsoft.com/office/powerpoint/2010/main" val="3462664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200"/>
              <a:buFont typeface="Times"/>
              <a:buNone/>
            </a:pPr>
            <a:r>
              <a:rPr lang="en-US" sz="2900" b="1" i="0" u="none" dirty="0">
                <a:solidFill>
                  <a:srgbClr val="FF0000"/>
                </a:solidFill>
                <a:latin typeface="Times"/>
                <a:ea typeface="Times"/>
                <a:cs typeface="Times"/>
                <a:sym typeface="Times"/>
              </a:rPr>
              <a:t>TTL Gate with Totem-Pole Output </a:t>
            </a:r>
            <a:endParaRPr sz="2900" dirty="0"/>
          </a:p>
        </p:txBody>
      </p:sp>
      <p:sp>
        <p:nvSpPr>
          <p:cNvPr id="382" name="Google Shape;382;p51"/>
          <p:cNvSpPr txBox="1">
            <a:spLocks noGrp="1"/>
          </p:cNvSpPr>
          <p:nvPr>
            <p:ph type="body" idx="1"/>
          </p:nvPr>
        </p:nvSpPr>
        <p:spPr>
          <a:xfrm>
            <a:off x="457200" y="1447800"/>
            <a:ext cx="8382000" cy="46785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200"/>
              <a:buFont typeface="Arial"/>
              <a:buChar char="•"/>
            </a:pPr>
            <a:r>
              <a:rPr lang="en-US" sz="2200" dirty="0">
                <a:solidFill>
                  <a:schemeClr val="dk1"/>
                </a:solidFill>
                <a:latin typeface="Times New Roman"/>
                <a:ea typeface="Times New Roman"/>
                <a:cs typeface="Times New Roman"/>
                <a:sym typeface="Times New Roman"/>
              </a:rPr>
              <a:t>O</a:t>
            </a:r>
            <a:r>
              <a:rPr lang="en-US" sz="2200" b="0" i="0" u="none" strike="noStrike" cap="none" dirty="0" smtClean="0">
                <a:solidFill>
                  <a:schemeClr val="dk1"/>
                </a:solidFill>
                <a:latin typeface="Times New Roman"/>
                <a:ea typeface="Times New Roman"/>
                <a:cs typeface="Times New Roman"/>
                <a:sym typeface="Times New Roman"/>
              </a:rPr>
              <a:t>/p </a:t>
            </a:r>
            <a:r>
              <a:rPr lang="en-US" sz="2200" b="0" i="0" u="none" strike="noStrike" cap="none" dirty="0">
                <a:solidFill>
                  <a:schemeClr val="dk1"/>
                </a:solidFill>
                <a:latin typeface="Times New Roman"/>
                <a:ea typeface="Times New Roman"/>
                <a:cs typeface="Times New Roman"/>
                <a:sym typeface="Times New Roman"/>
              </a:rPr>
              <a:t>impedance of the gate normally resistive &amp;capacitive loads.</a:t>
            </a:r>
            <a:endParaRPr dirty="0"/>
          </a:p>
          <a:p>
            <a:pPr marL="342900" marR="0" lvl="0" indent="-342900" algn="just" rtl="0">
              <a:lnSpc>
                <a:spcPct val="100000"/>
              </a:lnSpc>
              <a:spcBef>
                <a:spcPts val="440"/>
              </a:spcBef>
              <a:spcAft>
                <a:spcPts val="0"/>
              </a:spcAft>
              <a:buClr>
                <a:schemeClr val="dk1"/>
              </a:buClr>
              <a:buSzPts val="2200"/>
              <a:buFont typeface="Arial"/>
              <a:buChar char="•"/>
            </a:pPr>
            <a:r>
              <a:rPr lang="en-US" sz="2200" b="0" i="0" u="none" strike="noStrike" cap="none" dirty="0">
                <a:solidFill>
                  <a:schemeClr val="dk1"/>
                </a:solidFill>
                <a:latin typeface="Times New Roman"/>
                <a:ea typeface="Times New Roman"/>
                <a:cs typeface="Times New Roman"/>
                <a:sym typeface="Times New Roman"/>
              </a:rPr>
              <a:t>Capacitive load consist of capacitance of o/p transistor, capacitance of fan-out gates and any stray wiring capacitances.</a:t>
            </a:r>
            <a:endParaRPr dirty="0"/>
          </a:p>
          <a:p>
            <a:pPr marL="342900" marR="0" lvl="0" indent="-342900" algn="just" rtl="0">
              <a:lnSpc>
                <a:spcPct val="100000"/>
              </a:lnSpc>
              <a:spcBef>
                <a:spcPts val="440"/>
              </a:spcBef>
              <a:spcAft>
                <a:spcPts val="0"/>
              </a:spcAft>
              <a:buClr>
                <a:schemeClr val="dk1"/>
              </a:buClr>
              <a:buSzPts val="2200"/>
              <a:buFont typeface="Arial"/>
              <a:buChar char="•"/>
            </a:pPr>
            <a:r>
              <a:rPr lang="en-US" sz="2200" b="0" i="0" u="none" strike="noStrike" cap="none" dirty="0">
                <a:solidFill>
                  <a:schemeClr val="dk1"/>
                </a:solidFill>
                <a:latin typeface="Times New Roman"/>
                <a:ea typeface="Times New Roman"/>
                <a:cs typeface="Times New Roman"/>
                <a:sym typeface="Times New Roman"/>
              </a:rPr>
              <a:t>When o/p changes from low to high, the o/p transistor of the gate goes from saturation to cut-off and the total load capacitance ‘C’ charges from low to high with time constant RC.</a:t>
            </a:r>
            <a:endParaRPr dirty="0"/>
          </a:p>
          <a:p>
            <a:pPr marL="342900" marR="0" lvl="0" indent="-342900" algn="just" rtl="0">
              <a:lnSpc>
                <a:spcPct val="100000"/>
              </a:lnSpc>
              <a:spcBef>
                <a:spcPts val="440"/>
              </a:spcBef>
              <a:spcAft>
                <a:spcPts val="0"/>
              </a:spcAft>
              <a:buClr>
                <a:schemeClr val="dk1"/>
              </a:buClr>
              <a:buSzPts val="2200"/>
              <a:buFont typeface="Arial"/>
              <a:buChar char="•"/>
            </a:pPr>
            <a:r>
              <a:rPr lang="en-US" sz="2200" b="0" i="0" u="none" strike="noStrike" cap="none" dirty="0">
                <a:solidFill>
                  <a:schemeClr val="dk1"/>
                </a:solidFill>
                <a:latin typeface="Times New Roman"/>
                <a:ea typeface="Times New Roman"/>
                <a:cs typeface="Times New Roman"/>
                <a:sym typeface="Times New Roman"/>
              </a:rPr>
              <a:t>For open collector gate </a:t>
            </a:r>
            <a:r>
              <a:rPr lang="en-US" sz="2200" b="0" i="0" u="none" strike="noStrike" cap="none" dirty="0" err="1">
                <a:solidFill>
                  <a:schemeClr val="dk1"/>
                </a:solidFill>
                <a:latin typeface="Times New Roman"/>
                <a:ea typeface="Times New Roman"/>
                <a:cs typeface="Times New Roman"/>
                <a:sym typeface="Times New Roman"/>
              </a:rPr>
              <a:t>Rl</a:t>
            </a:r>
            <a:r>
              <a:rPr lang="en-US" sz="2200" b="0" i="0" u="none" strike="noStrike" cap="none" dirty="0">
                <a:solidFill>
                  <a:schemeClr val="dk1"/>
                </a:solidFill>
                <a:latin typeface="Times New Roman"/>
                <a:ea typeface="Times New Roman"/>
                <a:cs typeface="Times New Roman"/>
                <a:sym typeface="Times New Roman"/>
              </a:rPr>
              <a:t>=4kohm, c=15pf ,</a:t>
            </a:r>
            <a:r>
              <a:rPr lang="en-US" sz="2200" b="0" i="0" u="none" strike="noStrike" cap="none" dirty="0" err="1">
                <a:solidFill>
                  <a:schemeClr val="dk1"/>
                </a:solidFill>
                <a:latin typeface="Times New Roman"/>
                <a:ea typeface="Times New Roman"/>
                <a:cs typeface="Times New Roman"/>
                <a:sym typeface="Times New Roman"/>
              </a:rPr>
              <a:t>tpd</a:t>
            </a:r>
            <a:r>
              <a:rPr lang="en-US" sz="2200" b="0" i="0" u="none" strike="noStrike" cap="none" dirty="0">
                <a:solidFill>
                  <a:schemeClr val="dk1"/>
                </a:solidFill>
                <a:latin typeface="Times New Roman"/>
                <a:ea typeface="Times New Roman"/>
                <a:cs typeface="Times New Roman"/>
                <a:sym typeface="Times New Roman"/>
              </a:rPr>
              <a:t>=35ns. With active pull-up is replaced by passive pull-up circuit </a:t>
            </a:r>
            <a:r>
              <a:rPr lang="en-US" sz="2200" b="0" i="0" u="none" strike="noStrike" cap="none" dirty="0" err="1">
                <a:solidFill>
                  <a:schemeClr val="dk1"/>
                </a:solidFill>
                <a:latin typeface="Times New Roman"/>
                <a:ea typeface="Times New Roman"/>
                <a:cs typeface="Times New Roman"/>
                <a:sym typeface="Times New Roman"/>
              </a:rPr>
              <a:t>tpd</a:t>
            </a:r>
            <a:r>
              <a:rPr lang="en-US" sz="2200" b="0" i="0" u="none" strike="noStrike" cap="none" dirty="0">
                <a:solidFill>
                  <a:schemeClr val="dk1"/>
                </a:solidFill>
                <a:latin typeface="Times New Roman"/>
                <a:ea typeface="Times New Roman"/>
                <a:cs typeface="Times New Roman"/>
                <a:sym typeface="Times New Roman"/>
              </a:rPr>
              <a:t> is reduced to 10ns. This is called totem pole output.</a:t>
            </a:r>
            <a:endParaRPr dirty="0"/>
          </a:p>
          <a:p>
            <a:pPr marL="342900" marR="0" lvl="0" indent="-342900" algn="just" rtl="0">
              <a:lnSpc>
                <a:spcPct val="100000"/>
              </a:lnSpc>
              <a:spcBef>
                <a:spcPts val="440"/>
              </a:spcBef>
              <a:spcAft>
                <a:spcPts val="0"/>
              </a:spcAft>
              <a:buClr>
                <a:schemeClr val="dk1"/>
              </a:buClr>
              <a:buSzPts val="2200"/>
              <a:buFont typeface="Arial"/>
              <a:buChar char="•"/>
            </a:pPr>
            <a:r>
              <a:rPr lang="en-US" sz="2200" b="0" i="0" u="none" strike="noStrike" cap="none" dirty="0">
                <a:solidFill>
                  <a:schemeClr val="dk1"/>
                </a:solidFill>
                <a:latin typeface="Times New Roman"/>
                <a:ea typeface="Times New Roman"/>
                <a:cs typeface="Times New Roman"/>
                <a:sym typeface="Times New Roman"/>
              </a:rPr>
              <a:t>When o/p Y=low, Q2&amp;Q3 are in saturation. VcQ2=</a:t>
            </a:r>
            <a:r>
              <a:rPr lang="en-US" sz="2200" b="0" i="0" u="none" strike="noStrike" cap="none" dirty="0" err="1">
                <a:solidFill>
                  <a:schemeClr val="dk1"/>
                </a:solidFill>
                <a:latin typeface="Times New Roman"/>
                <a:ea typeface="Times New Roman"/>
                <a:cs typeface="Times New Roman"/>
                <a:sym typeface="Times New Roman"/>
              </a:rPr>
              <a:t>Vbe</a:t>
            </a:r>
            <a:r>
              <a:rPr lang="en-US" sz="2200" b="0" i="0" u="none" strike="noStrike" cap="none" dirty="0">
                <a:solidFill>
                  <a:schemeClr val="dk1"/>
                </a:solidFill>
                <a:latin typeface="Times New Roman"/>
                <a:ea typeface="Times New Roman"/>
                <a:cs typeface="Times New Roman"/>
                <a:sym typeface="Times New Roman"/>
              </a:rPr>
              <a:t>(Q3)+</a:t>
            </a:r>
            <a:r>
              <a:rPr lang="en-US" sz="2200" b="0" i="0" u="none" strike="noStrike" cap="none" dirty="0" err="1">
                <a:solidFill>
                  <a:schemeClr val="dk1"/>
                </a:solidFill>
                <a:latin typeface="Times New Roman"/>
                <a:ea typeface="Times New Roman"/>
                <a:cs typeface="Times New Roman"/>
                <a:sym typeface="Times New Roman"/>
              </a:rPr>
              <a:t>Vce</a:t>
            </a:r>
            <a:r>
              <a:rPr lang="en-US" sz="2200" b="0" i="0" u="none" strike="noStrike" cap="none" dirty="0">
                <a:solidFill>
                  <a:schemeClr val="dk1"/>
                </a:solidFill>
                <a:latin typeface="Times New Roman"/>
                <a:ea typeface="Times New Roman"/>
                <a:cs typeface="Times New Roman"/>
                <a:sym typeface="Times New Roman"/>
              </a:rPr>
              <a:t>(Q2)=0.7+0.2=0.9v, </a:t>
            </a:r>
            <a:r>
              <a:rPr lang="en-US" sz="2200" b="0" i="0" u="none" strike="noStrike" cap="none" dirty="0" err="1">
                <a:solidFill>
                  <a:schemeClr val="dk1"/>
                </a:solidFill>
                <a:latin typeface="Times New Roman"/>
                <a:ea typeface="Times New Roman"/>
                <a:cs typeface="Times New Roman"/>
                <a:sym typeface="Times New Roman"/>
              </a:rPr>
              <a:t>Vce</a:t>
            </a:r>
            <a:r>
              <a:rPr lang="en-US" sz="2200" b="0" i="0" u="none" strike="noStrike" cap="none" dirty="0">
                <a:solidFill>
                  <a:schemeClr val="dk1"/>
                </a:solidFill>
                <a:latin typeface="Times New Roman"/>
                <a:ea typeface="Times New Roman"/>
                <a:cs typeface="Times New Roman"/>
                <a:sym typeface="Times New Roman"/>
              </a:rPr>
              <a:t>(Q3)=0.2V</a:t>
            </a:r>
            <a:endParaRPr dirty="0"/>
          </a:p>
          <a:p>
            <a:pPr marL="342900" marR="0" lvl="0" indent="-342900" algn="just" rtl="0">
              <a:lnSpc>
                <a:spcPct val="100000"/>
              </a:lnSpc>
              <a:spcBef>
                <a:spcPts val="440"/>
              </a:spcBef>
              <a:spcAft>
                <a:spcPts val="0"/>
              </a:spcAft>
              <a:buClr>
                <a:schemeClr val="dk1"/>
              </a:buClr>
              <a:buSzPts val="2200"/>
              <a:buFont typeface="Arial"/>
              <a:buChar char="•"/>
            </a:pPr>
            <a:r>
              <a:rPr lang="en-US" sz="2200" b="0" i="0" u="none" strike="noStrike" cap="none" dirty="0">
                <a:solidFill>
                  <a:schemeClr val="dk1"/>
                </a:solidFill>
                <a:latin typeface="Times New Roman"/>
                <a:ea typeface="Times New Roman"/>
                <a:cs typeface="Times New Roman"/>
                <a:sym typeface="Times New Roman"/>
              </a:rPr>
              <a:t>Q4 is cut-off </a:t>
            </a:r>
            <a:r>
              <a:rPr lang="en-US" sz="2200" b="0" i="0" u="none" strike="noStrike" cap="none" dirty="0" err="1">
                <a:solidFill>
                  <a:schemeClr val="dk1"/>
                </a:solidFill>
                <a:latin typeface="Times New Roman"/>
                <a:ea typeface="Times New Roman"/>
                <a:cs typeface="Times New Roman"/>
                <a:sym typeface="Times New Roman"/>
              </a:rPr>
              <a:t>bcos</a:t>
            </a:r>
            <a:r>
              <a:rPr lang="en-US" sz="2200" b="0" i="0" u="none" strike="noStrike" cap="none" dirty="0">
                <a:solidFill>
                  <a:schemeClr val="dk1"/>
                </a:solidFill>
                <a:latin typeface="Times New Roman"/>
                <a:ea typeface="Times New Roman"/>
                <a:cs typeface="Times New Roman"/>
                <a:sym typeface="Times New Roman"/>
              </a:rPr>
              <a:t> base of Q4 require 2*0..6=1.2V.</a:t>
            </a:r>
            <a:endParaRPr dirty="0"/>
          </a:p>
        </p:txBody>
      </p:sp>
    </p:spTree>
    <p:extLst>
      <p:ext uri="{BB962C8B-B14F-4D97-AF65-F5344CB8AC3E}">
        <p14:creationId xmlns:p14="http://schemas.microsoft.com/office/powerpoint/2010/main" val="1821446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2"/>
          <p:cNvSpPr txBox="1">
            <a:spLocks noGrp="1"/>
          </p:cNvSpPr>
          <p:nvPr>
            <p:ph type="title"/>
          </p:nvPr>
        </p:nvSpPr>
        <p:spPr>
          <a:xfrm>
            <a:off x="533400" y="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200"/>
              <a:buFont typeface="Times"/>
              <a:buNone/>
            </a:pPr>
            <a:r>
              <a:rPr lang="en-US" sz="2900" b="1" i="0" u="none" dirty="0">
                <a:solidFill>
                  <a:srgbClr val="FF0000"/>
                </a:solidFill>
                <a:latin typeface="Times"/>
                <a:ea typeface="Times"/>
                <a:cs typeface="Times"/>
                <a:sym typeface="Times"/>
              </a:rPr>
              <a:t>TTL Gate with Totem-Pole Output </a:t>
            </a:r>
            <a:endParaRPr sz="2900" dirty="0"/>
          </a:p>
        </p:txBody>
      </p:sp>
      <p:sp>
        <p:nvSpPr>
          <p:cNvPr id="388" name="Google Shape;388;p52"/>
          <p:cNvSpPr txBox="1">
            <a:spLocks noGrp="1"/>
          </p:cNvSpPr>
          <p:nvPr>
            <p:ph type="body" idx="1"/>
          </p:nvPr>
        </p:nvSpPr>
        <p:spPr>
          <a:xfrm>
            <a:off x="457200" y="1066800"/>
            <a:ext cx="8382000" cy="45261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100"/>
              <a:buFont typeface="Arial"/>
              <a:buChar char="•"/>
            </a:pPr>
            <a:r>
              <a:rPr lang="en-US" sz="2100" b="0" i="0" u="none" strike="noStrike" cap="none">
                <a:solidFill>
                  <a:schemeClr val="dk1"/>
                </a:solidFill>
                <a:latin typeface="Times New Roman"/>
                <a:ea typeface="Times New Roman"/>
                <a:cs typeface="Times New Roman"/>
                <a:sym typeface="Times New Roman"/>
              </a:rPr>
              <a:t>When o/p Y=high, one of the i/p drops to low ,Q2&amp;Q3 are in cut-off. o/p remains low bcos the voltage across the load capacitance cannot change instantaneously. As soon as Q2 turns off Q4 conducts  bcos base is connected to Vcc through 1.6Kohm. </a:t>
            </a:r>
            <a:endParaRPr/>
          </a:p>
          <a:p>
            <a:pPr marL="342900" marR="0" lvl="0" indent="-342900" algn="just" rtl="0">
              <a:lnSpc>
                <a:spcPct val="100000"/>
              </a:lnSpc>
              <a:spcBef>
                <a:spcPts val="420"/>
              </a:spcBef>
              <a:spcAft>
                <a:spcPts val="0"/>
              </a:spcAft>
              <a:buClr>
                <a:schemeClr val="dk1"/>
              </a:buClr>
              <a:buSzPts val="2100"/>
              <a:buFont typeface="Arial"/>
              <a:buChar char="•"/>
            </a:pPr>
            <a:r>
              <a:rPr lang="en-US" sz="2100" b="0" i="0" u="none" strike="noStrike" cap="none">
                <a:solidFill>
                  <a:schemeClr val="dk1"/>
                </a:solidFill>
                <a:latin typeface="Times New Roman"/>
                <a:ea typeface="Times New Roman"/>
                <a:cs typeface="Times New Roman"/>
                <a:sym typeface="Times New Roman"/>
              </a:rPr>
              <a:t>The current needed to charge the load ‘ C’ causes Q4 to saturate, o/p voltage rises  with time constant RC. </a:t>
            </a:r>
            <a:endParaRPr/>
          </a:p>
          <a:p>
            <a:pPr marL="342900" marR="0" lvl="0" indent="-342900" algn="just" rtl="0">
              <a:lnSpc>
                <a:spcPct val="100000"/>
              </a:lnSpc>
              <a:spcBef>
                <a:spcPts val="420"/>
              </a:spcBef>
              <a:spcAft>
                <a:spcPts val="0"/>
              </a:spcAft>
              <a:buClr>
                <a:schemeClr val="dk1"/>
              </a:buClr>
              <a:buSzPts val="2100"/>
              <a:buFont typeface="Arial"/>
              <a:buChar char="•"/>
            </a:pPr>
            <a:r>
              <a:rPr lang="en-US" sz="2100" b="0" i="0" u="none" strike="noStrike" cap="none">
                <a:solidFill>
                  <a:schemeClr val="dk1"/>
                </a:solidFill>
                <a:latin typeface="Times New Roman"/>
                <a:ea typeface="Times New Roman"/>
                <a:cs typeface="Times New Roman"/>
                <a:sym typeface="Times New Roman"/>
              </a:rPr>
              <a:t>R=130ohm+Rsat(Q4)+Rd~=150ohm less compare to passive pull up resistor, so transition from low to high is faster.</a:t>
            </a:r>
            <a:endParaRPr/>
          </a:p>
          <a:p>
            <a:pPr marL="342900" marR="0" lvl="0" indent="-342900" algn="just" rtl="0">
              <a:lnSpc>
                <a:spcPct val="100000"/>
              </a:lnSpc>
              <a:spcBef>
                <a:spcPts val="420"/>
              </a:spcBef>
              <a:spcAft>
                <a:spcPts val="0"/>
              </a:spcAft>
              <a:buClr>
                <a:schemeClr val="dk1"/>
              </a:buClr>
              <a:buSzPts val="2100"/>
              <a:buFont typeface="Arial"/>
              <a:buChar char="•"/>
            </a:pPr>
            <a:r>
              <a:rPr lang="en-US" sz="2100" b="0" i="0" u="none" strike="noStrike" cap="none">
                <a:solidFill>
                  <a:schemeClr val="dk1"/>
                </a:solidFill>
                <a:latin typeface="Times New Roman"/>
                <a:ea typeface="Times New Roman"/>
                <a:cs typeface="Times New Roman"/>
                <a:sym typeface="Times New Roman"/>
              </a:rPr>
              <a:t>When C charges ,o/p voltage rises and current in Q4 decreases  so Q4 comes to active region. Final o/p=5v-Vbedrop in Q4-D1 drop=3.6v Q3 goes cut-off very fast.  But initial transition Both Q3 &amp;Q4 are on ,peak ct’ is drawn from the supply. This ct’ spikes generates noise.</a:t>
            </a:r>
            <a:endParaRPr/>
          </a:p>
          <a:p>
            <a:pPr marL="342900" marR="0" lvl="0" indent="-342900" algn="just" rtl="0">
              <a:lnSpc>
                <a:spcPct val="100000"/>
              </a:lnSpc>
              <a:spcBef>
                <a:spcPts val="420"/>
              </a:spcBef>
              <a:spcAft>
                <a:spcPts val="0"/>
              </a:spcAft>
              <a:buClr>
                <a:schemeClr val="dk1"/>
              </a:buClr>
              <a:buSzPts val="2100"/>
              <a:buFont typeface="Arial"/>
              <a:buChar char="•"/>
            </a:pPr>
            <a:r>
              <a:rPr lang="en-US" sz="2100" b="0" i="0" u="none" strike="noStrike" cap="none">
                <a:solidFill>
                  <a:schemeClr val="dk1"/>
                </a:solidFill>
                <a:latin typeface="Times New Roman"/>
                <a:ea typeface="Times New Roman"/>
                <a:cs typeface="Times New Roman"/>
                <a:sym typeface="Times New Roman"/>
              </a:rPr>
              <a:t>Change of state is frequent current spikes  increases and PD also increases.</a:t>
            </a:r>
            <a:endParaRPr/>
          </a:p>
          <a:p>
            <a:pPr marL="342900" marR="0" lvl="0" indent="-342900" algn="just" rtl="0">
              <a:lnSpc>
                <a:spcPct val="100000"/>
              </a:lnSpc>
              <a:spcBef>
                <a:spcPts val="420"/>
              </a:spcBef>
              <a:spcAft>
                <a:spcPts val="0"/>
              </a:spcAft>
              <a:buClr>
                <a:schemeClr val="dk1"/>
              </a:buClr>
              <a:buSzPts val="2100"/>
              <a:buFont typeface="Arial"/>
              <a:buChar char="•"/>
            </a:pPr>
            <a:r>
              <a:rPr lang="en-US" sz="2100" b="0" i="0" u="none" strike="noStrike" cap="none">
                <a:solidFill>
                  <a:schemeClr val="dk1"/>
                </a:solidFill>
                <a:latin typeface="Times New Roman"/>
                <a:ea typeface="Times New Roman"/>
                <a:cs typeface="Times New Roman"/>
                <a:sym typeface="Times New Roman"/>
              </a:rPr>
              <a:t>Wired connection is not allowed.</a:t>
            </a:r>
            <a:endParaRPr/>
          </a:p>
        </p:txBody>
      </p:sp>
    </p:spTree>
    <p:extLst>
      <p:ext uri="{BB962C8B-B14F-4D97-AF65-F5344CB8AC3E}">
        <p14:creationId xmlns:p14="http://schemas.microsoft.com/office/powerpoint/2010/main" val="27804372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3"/>
          <p:cNvSpPr txBox="1">
            <a:spLocks noGrp="1"/>
          </p:cNvSpPr>
          <p:nvPr>
            <p:ph type="title" idx="4294967295"/>
          </p:nvPr>
        </p:nvSpPr>
        <p:spPr>
          <a:xfrm>
            <a:off x="467544" y="0"/>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3200"/>
              <a:buFont typeface="Times"/>
              <a:buNone/>
            </a:pPr>
            <a:r>
              <a:rPr lang="en-US" sz="2900" b="1" i="0" u="none" strike="noStrike" cap="none" dirty="0">
                <a:solidFill>
                  <a:srgbClr val="FF0000"/>
                </a:solidFill>
                <a:latin typeface="Times"/>
                <a:ea typeface="Times"/>
                <a:cs typeface="Times"/>
                <a:sym typeface="Times"/>
              </a:rPr>
              <a:t>Open-collector TTL </a:t>
            </a:r>
            <a:r>
              <a:rPr lang="en-US" sz="2900" b="1" i="0" u="none" strike="noStrike" cap="none" dirty="0" smtClean="0">
                <a:solidFill>
                  <a:srgbClr val="FF0000"/>
                </a:solidFill>
                <a:latin typeface="Times"/>
                <a:ea typeface="Times"/>
                <a:cs typeface="Times"/>
                <a:sym typeface="Times"/>
              </a:rPr>
              <a:t>– NAND Gate </a:t>
            </a:r>
            <a:endParaRPr sz="2900" dirty="0"/>
          </a:p>
        </p:txBody>
      </p:sp>
      <p:pic>
        <p:nvPicPr>
          <p:cNvPr id="4098" name="Picture 2"/>
          <p:cNvPicPr>
            <a:picLocks noChangeAspect="1" noChangeArrowheads="1"/>
          </p:cNvPicPr>
          <p:nvPr/>
        </p:nvPicPr>
        <p:blipFill>
          <a:blip r:embed="rId3" cstate="print"/>
          <a:srcRect/>
          <a:stretch>
            <a:fillRect/>
          </a:stretch>
        </p:blipFill>
        <p:spPr bwMode="auto">
          <a:xfrm>
            <a:off x="591271" y="1340768"/>
            <a:ext cx="5339901" cy="468052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6012160" y="2564904"/>
            <a:ext cx="2883867" cy="2160240"/>
          </a:xfrm>
          <a:prstGeom prst="rect">
            <a:avLst/>
          </a:prstGeom>
          <a:noFill/>
          <a:ln w="9525">
            <a:noFill/>
            <a:miter lim="800000"/>
            <a:headEnd/>
            <a:tailEnd/>
          </a:ln>
        </p:spPr>
      </p:pic>
      <p:sp>
        <p:nvSpPr>
          <p:cNvPr id="6" name="Rectangle 5"/>
          <p:cNvSpPr/>
          <p:nvPr/>
        </p:nvSpPr>
        <p:spPr>
          <a:xfrm>
            <a:off x="6660232" y="2060848"/>
            <a:ext cx="1441420" cy="369332"/>
          </a:xfrm>
          <a:prstGeom prst="rect">
            <a:avLst/>
          </a:prstGeom>
        </p:spPr>
        <p:txBody>
          <a:bodyPr wrap="none">
            <a:spAutoFit/>
          </a:bodyPr>
          <a:lstStyle/>
          <a:p>
            <a:r>
              <a:rPr lang="en-US" b="1" i="0" u="none" strike="noStrike" cap="none" dirty="0" smtClean="0">
                <a:solidFill>
                  <a:srgbClr val="FF0000"/>
                </a:solidFill>
                <a:latin typeface="Times"/>
                <a:ea typeface="Times"/>
                <a:cs typeface="Times"/>
                <a:sym typeface="Times"/>
              </a:rPr>
              <a:t>NAND Gate </a:t>
            </a:r>
            <a:endParaRPr lang="en-IN" dirty="0"/>
          </a:p>
        </p:txBody>
      </p:sp>
    </p:spTree>
    <p:extLst>
      <p:ext uri="{BB962C8B-B14F-4D97-AF65-F5344CB8AC3E}">
        <p14:creationId xmlns:p14="http://schemas.microsoft.com/office/powerpoint/2010/main" val="3997326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200"/>
              <a:buFont typeface="Times New Roman"/>
              <a:buNone/>
            </a:pPr>
            <a:r>
              <a:rPr lang="en-US" sz="3200" b="1" i="0" u="none">
                <a:solidFill>
                  <a:srgbClr val="FF0000"/>
                </a:solidFill>
                <a:latin typeface="Times New Roman"/>
                <a:ea typeface="Times New Roman"/>
                <a:cs typeface="Times New Roman"/>
                <a:sym typeface="Times New Roman"/>
              </a:rPr>
              <a:t>IC digital logic families</a:t>
            </a:r>
            <a:endParaRPr/>
          </a:p>
        </p:txBody>
      </p:sp>
      <p:sp>
        <p:nvSpPr>
          <p:cNvPr id="4" name="Date Placeholder 3"/>
          <p:cNvSpPr>
            <a:spLocks noGrp="1"/>
          </p:cNvSpPr>
          <p:nvPr>
            <p:ph type="dt" sz="half" idx="10"/>
          </p:nvPr>
        </p:nvSpPr>
        <p:spPr/>
        <p:txBody>
          <a:bodyPr/>
          <a:lstStyle/>
          <a:p>
            <a:fld id="{67152594-4DFA-40DE-883E-F61D72916430}" type="datetime1">
              <a:rPr lang="en-US" smtClean="0"/>
              <a:pPr/>
              <a:t>7/31/2020</a:t>
            </a:fld>
            <a:endParaRPr lang="en-IN"/>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2</a:t>
            </a:fld>
            <a:endParaRPr lang="en-US"/>
          </a:p>
        </p:txBody>
      </p:sp>
      <p:sp>
        <p:nvSpPr>
          <p:cNvPr id="281" name="Google Shape;281;p37"/>
          <p:cNvSpPr txBox="1"/>
          <p:nvPr/>
        </p:nvSpPr>
        <p:spPr>
          <a:xfrm>
            <a:off x="990600" y="1524000"/>
            <a:ext cx="7696200" cy="41148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2400"/>
              <a:buFont typeface="Arial"/>
              <a:buChar char="•"/>
            </a:pPr>
            <a:r>
              <a:rPr lang="en-US" sz="2400" b="0" i="0" u="none" dirty="0">
                <a:solidFill>
                  <a:schemeClr val="dk1"/>
                </a:solidFill>
                <a:latin typeface="Times New Roman"/>
                <a:ea typeface="Times New Roman"/>
                <a:cs typeface="Times New Roman"/>
                <a:sym typeface="Times New Roman"/>
              </a:rPr>
              <a:t>IC digital logic families </a:t>
            </a:r>
            <a:endParaRPr lang="en-US" sz="2400" b="0" i="0" u="none" dirty="0" smtClean="0">
              <a:solidFill>
                <a:schemeClr val="dk1"/>
              </a:solidFill>
              <a:latin typeface="Times New Roman"/>
              <a:ea typeface="Times New Roman"/>
              <a:cs typeface="Times New Roman"/>
              <a:sym typeface="Times New Roman"/>
            </a:endParaRPr>
          </a:p>
          <a:p>
            <a:pPr marL="342900" lvl="0" indent="-342900" algn="just">
              <a:lnSpc>
                <a:spcPct val="150000"/>
              </a:lnSpc>
              <a:buClr>
                <a:schemeClr val="dk1"/>
              </a:buClr>
              <a:buSzPts val="2400"/>
              <a:buFont typeface="Arial"/>
              <a:buChar char="•"/>
            </a:pPr>
            <a:r>
              <a:rPr lang="en-US" sz="2400" dirty="0" smtClean="0">
                <a:solidFill>
                  <a:schemeClr val="dk1"/>
                </a:solidFill>
                <a:latin typeface="Times New Roman"/>
                <a:cs typeface="Times New Roman"/>
                <a:sym typeface="Times New Roman"/>
              </a:rPr>
              <a:t>  --  </a:t>
            </a:r>
            <a:r>
              <a:rPr lang="en-US" sz="2400" dirty="0" smtClean="0">
                <a:latin typeface="Times New Roman" pitchFamily="18" charset="0"/>
                <a:ea typeface="Arial"/>
                <a:cs typeface="Times New Roman" pitchFamily="18" charset="0"/>
                <a:sym typeface="Arial"/>
              </a:rPr>
              <a:t>DL(Diode-logic)</a:t>
            </a:r>
            <a:endParaRPr sz="2400" dirty="0">
              <a:latin typeface="Times New Roman" pitchFamily="18" charset="0"/>
              <a:cs typeface="Times New Roman" pitchFamily="18" charset="0"/>
            </a:endParaRPr>
          </a:p>
          <a:p>
            <a:pPr marL="742950" marR="0" lvl="1" indent="-285750" algn="just" rtl="0">
              <a:lnSpc>
                <a:spcPct val="150000"/>
              </a:lnSpc>
              <a:spcBef>
                <a:spcPts val="480"/>
              </a:spcBef>
              <a:spcAft>
                <a:spcPts val="0"/>
              </a:spcAft>
              <a:buClr>
                <a:schemeClr val="dk1"/>
              </a:buClr>
              <a:buSzPts val="2400"/>
              <a:buFont typeface="Arial"/>
              <a:buChar char="–"/>
            </a:pPr>
            <a:r>
              <a:rPr lang="en-US" sz="2400" b="0" i="0" u="none" strike="noStrike" cap="none" dirty="0">
                <a:solidFill>
                  <a:schemeClr val="dk1"/>
                </a:solidFill>
                <a:latin typeface="Times New Roman"/>
                <a:ea typeface="Times New Roman"/>
                <a:cs typeface="Times New Roman"/>
                <a:sym typeface="Times New Roman"/>
              </a:rPr>
              <a:t>RTL(Resistor-transistor logic）</a:t>
            </a:r>
            <a:endParaRPr dirty="0"/>
          </a:p>
          <a:p>
            <a:pPr marL="742950" marR="0" lvl="1" indent="-285750" algn="just" rtl="0">
              <a:lnSpc>
                <a:spcPct val="150000"/>
              </a:lnSpc>
              <a:spcBef>
                <a:spcPts val="480"/>
              </a:spcBef>
              <a:spcAft>
                <a:spcPts val="0"/>
              </a:spcAft>
              <a:buClr>
                <a:schemeClr val="dk1"/>
              </a:buClr>
              <a:buSzPts val="2400"/>
              <a:buFont typeface="Arial"/>
              <a:buChar char="–"/>
            </a:pPr>
            <a:r>
              <a:rPr lang="en-US" sz="2400" b="0" i="0" u="none" strike="noStrike" cap="none" dirty="0">
                <a:solidFill>
                  <a:schemeClr val="dk1"/>
                </a:solidFill>
                <a:latin typeface="Times New Roman"/>
                <a:ea typeface="Times New Roman"/>
                <a:cs typeface="Times New Roman"/>
                <a:sym typeface="Times New Roman"/>
              </a:rPr>
              <a:t>DTL(Diode-transistor logic）</a:t>
            </a:r>
            <a:endParaRPr dirty="0"/>
          </a:p>
          <a:p>
            <a:pPr marL="742950" marR="0" lvl="1" indent="-285750" algn="just" rtl="0">
              <a:lnSpc>
                <a:spcPct val="150000"/>
              </a:lnSpc>
              <a:spcBef>
                <a:spcPts val="480"/>
              </a:spcBef>
              <a:spcAft>
                <a:spcPts val="0"/>
              </a:spcAft>
              <a:buClr>
                <a:schemeClr val="dk1"/>
              </a:buClr>
              <a:buSzPts val="2400"/>
              <a:buFont typeface="Arial"/>
              <a:buChar char="–"/>
            </a:pPr>
            <a:r>
              <a:rPr lang="en-US" sz="2400" b="0" i="0" u="none" strike="noStrike" cap="none" dirty="0">
                <a:solidFill>
                  <a:schemeClr val="dk1"/>
                </a:solidFill>
                <a:latin typeface="Times New Roman"/>
                <a:ea typeface="Times New Roman"/>
                <a:cs typeface="Times New Roman"/>
                <a:sym typeface="Times New Roman"/>
              </a:rPr>
              <a:t>TTL(Transistor -transistor logic）</a:t>
            </a:r>
            <a:endParaRPr dirty="0"/>
          </a:p>
          <a:p>
            <a:pPr marL="742950" marR="0" lvl="1" indent="-285750" algn="just" rtl="0">
              <a:lnSpc>
                <a:spcPct val="150000"/>
              </a:lnSpc>
              <a:spcBef>
                <a:spcPts val="480"/>
              </a:spcBef>
              <a:spcAft>
                <a:spcPts val="0"/>
              </a:spcAft>
              <a:buClr>
                <a:schemeClr val="dk1"/>
              </a:buClr>
              <a:buSzPts val="2400"/>
              <a:buFont typeface="Arial"/>
              <a:buChar char="–"/>
            </a:pPr>
            <a:r>
              <a:rPr lang="en-US" sz="2400" b="0" i="0" u="none" strike="noStrike" cap="none" dirty="0">
                <a:solidFill>
                  <a:schemeClr val="dk1"/>
                </a:solidFill>
                <a:latin typeface="Times New Roman"/>
                <a:ea typeface="Times New Roman"/>
                <a:cs typeface="Times New Roman"/>
                <a:sym typeface="Times New Roman"/>
              </a:rPr>
              <a:t>ECL(Emitter-coupled logic）</a:t>
            </a:r>
            <a:endParaRPr dirty="0"/>
          </a:p>
          <a:p>
            <a:pPr marL="742950" marR="0" lvl="1" indent="-285750" algn="just" rtl="0">
              <a:lnSpc>
                <a:spcPct val="150000"/>
              </a:lnSpc>
              <a:spcBef>
                <a:spcPts val="480"/>
              </a:spcBef>
              <a:spcAft>
                <a:spcPts val="0"/>
              </a:spcAft>
              <a:buClr>
                <a:schemeClr val="dk1"/>
              </a:buClr>
              <a:buSzPts val="2400"/>
              <a:buFont typeface="Arial"/>
              <a:buChar char="–"/>
            </a:pPr>
            <a:r>
              <a:rPr lang="en-US" sz="2400" b="0" i="0" u="none" strike="noStrike" cap="none" dirty="0">
                <a:solidFill>
                  <a:schemeClr val="dk1"/>
                </a:solidFill>
                <a:latin typeface="Times New Roman"/>
                <a:ea typeface="Times New Roman"/>
                <a:cs typeface="Times New Roman"/>
                <a:sym typeface="Times New Roman"/>
              </a:rPr>
              <a:t>CMOS(Complementary Metal-oxide semiconductor）</a:t>
            </a:r>
            <a:endParaRPr dirty="0"/>
          </a:p>
        </p:txBody>
      </p:sp>
    </p:spTree>
    <p:extLst>
      <p:ext uri="{BB962C8B-B14F-4D97-AF65-F5344CB8AC3E}">
        <p14:creationId xmlns:p14="http://schemas.microsoft.com/office/powerpoint/2010/main" val="5036049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4"/>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Calibri"/>
              <a:buNone/>
            </a:pPr>
            <a:r>
              <a:rPr lang="en-US" sz="2800" b="1" i="0" u="none" dirty="0">
                <a:solidFill>
                  <a:srgbClr val="FF0000"/>
                </a:solidFill>
                <a:latin typeface="Times" pitchFamily="18" charset="0"/>
                <a:ea typeface="Calibri"/>
                <a:cs typeface="Times" pitchFamily="18" charset="0"/>
                <a:sym typeface="Calibri"/>
              </a:rPr>
              <a:t>Open-collector TTL </a:t>
            </a:r>
            <a:r>
              <a:rPr lang="en-US" sz="2800" b="1" i="0" u="none" dirty="0" smtClean="0">
                <a:solidFill>
                  <a:srgbClr val="FF0000"/>
                </a:solidFill>
                <a:latin typeface="Times" pitchFamily="18" charset="0"/>
                <a:ea typeface="Calibri"/>
                <a:cs typeface="Times" pitchFamily="18" charset="0"/>
                <a:sym typeface="Calibri"/>
              </a:rPr>
              <a:t>– NAND Gate </a:t>
            </a:r>
            <a:endParaRPr sz="2800" b="1" dirty="0">
              <a:latin typeface="Times" pitchFamily="18" charset="0"/>
              <a:cs typeface="Times" pitchFamily="18" charset="0"/>
            </a:endParaRPr>
          </a:p>
        </p:txBody>
      </p:sp>
      <p:sp>
        <p:nvSpPr>
          <p:cNvPr id="401" name="Google Shape;401;p54"/>
          <p:cNvSpPr txBox="1">
            <a:spLocks noGrp="1"/>
          </p:cNvSpPr>
          <p:nvPr>
            <p:ph type="body" idx="1"/>
          </p:nvPr>
        </p:nvSpPr>
        <p:spPr>
          <a:xfrm>
            <a:off x="381000" y="1052736"/>
            <a:ext cx="8534400" cy="49833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100"/>
              <a:buFont typeface="Arial"/>
              <a:buChar char="•"/>
            </a:pPr>
            <a:r>
              <a:rPr lang="en-US" sz="2100" b="0" i="0" u="none" strike="noStrike" cap="none" dirty="0">
                <a:solidFill>
                  <a:schemeClr val="dk1"/>
                </a:solidFill>
                <a:latin typeface="Times New Roman"/>
                <a:ea typeface="Times New Roman"/>
                <a:cs typeface="Times New Roman"/>
                <a:sym typeface="Times New Roman"/>
              </a:rPr>
              <a:t>Multiple emitter of Q1 connected to </a:t>
            </a:r>
            <a:r>
              <a:rPr lang="en-US" sz="2100" b="0" i="0" u="none" strike="noStrike" cap="none" dirty="0" err="1">
                <a:solidFill>
                  <a:schemeClr val="dk1"/>
                </a:solidFill>
                <a:latin typeface="Times New Roman"/>
                <a:ea typeface="Times New Roman"/>
                <a:cs typeface="Times New Roman"/>
                <a:sym typeface="Times New Roman"/>
              </a:rPr>
              <a:t>i</a:t>
            </a:r>
            <a:r>
              <a:rPr lang="en-US" sz="2100" b="0" i="0" u="none" strike="noStrike" cap="none" dirty="0">
                <a:solidFill>
                  <a:schemeClr val="dk1"/>
                </a:solidFill>
                <a:latin typeface="Times New Roman"/>
                <a:ea typeface="Times New Roman"/>
                <a:cs typeface="Times New Roman"/>
                <a:sym typeface="Times New Roman"/>
              </a:rPr>
              <a:t>/ps. Compare to DTL ,</a:t>
            </a:r>
            <a:r>
              <a:rPr lang="en-US" sz="2100" b="0" i="0" u="none" strike="noStrike" cap="none" dirty="0" err="1">
                <a:solidFill>
                  <a:schemeClr val="dk1"/>
                </a:solidFill>
                <a:latin typeface="Times New Roman"/>
                <a:ea typeface="Times New Roman"/>
                <a:cs typeface="Times New Roman"/>
                <a:sym typeface="Times New Roman"/>
              </a:rPr>
              <a:t>i</a:t>
            </a:r>
            <a:r>
              <a:rPr lang="en-US" sz="2100" b="0" i="0" u="none" strike="noStrike" cap="none" dirty="0">
                <a:solidFill>
                  <a:schemeClr val="dk1"/>
                </a:solidFill>
                <a:latin typeface="Times New Roman"/>
                <a:ea typeface="Times New Roman"/>
                <a:cs typeface="Times New Roman"/>
                <a:sym typeface="Times New Roman"/>
              </a:rPr>
              <a:t>/p diodes--Q1, D1--B-C </a:t>
            </a:r>
            <a:r>
              <a:rPr lang="en-US" sz="2100" b="0" i="0" u="none" strike="noStrike" cap="none" dirty="0" err="1">
                <a:solidFill>
                  <a:schemeClr val="dk1"/>
                </a:solidFill>
                <a:latin typeface="Times New Roman"/>
                <a:ea typeface="Times New Roman"/>
                <a:cs typeface="Times New Roman"/>
                <a:sym typeface="Times New Roman"/>
              </a:rPr>
              <a:t>jn</a:t>
            </a:r>
            <a:r>
              <a:rPr lang="en-US" sz="2100" b="0" i="0" u="none" strike="noStrike" cap="none" dirty="0">
                <a:solidFill>
                  <a:schemeClr val="dk1"/>
                </a:solidFill>
                <a:latin typeface="Times New Roman"/>
                <a:ea typeface="Times New Roman"/>
                <a:cs typeface="Times New Roman"/>
                <a:sym typeface="Times New Roman"/>
              </a:rPr>
              <a:t>, D2—Q2.</a:t>
            </a:r>
            <a:endParaRPr dirty="0"/>
          </a:p>
          <a:p>
            <a:pPr marL="342900" marR="0" lvl="0" indent="-342900" algn="just" rtl="0">
              <a:lnSpc>
                <a:spcPct val="100000"/>
              </a:lnSpc>
              <a:spcBef>
                <a:spcPts val="420"/>
              </a:spcBef>
              <a:spcAft>
                <a:spcPts val="0"/>
              </a:spcAft>
              <a:buClr>
                <a:schemeClr val="dk1"/>
              </a:buClr>
              <a:buSzPts val="2100"/>
              <a:buFont typeface="Arial"/>
              <a:buChar char="•"/>
            </a:pPr>
            <a:r>
              <a:rPr lang="en-US" sz="2100" b="0" i="0" u="none" strike="noStrike" cap="none" dirty="0">
                <a:solidFill>
                  <a:schemeClr val="dk1"/>
                </a:solidFill>
                <a:latin typeface="Times New Roman"/>
                <a:ea typeface="Times New Roman"/>
                <a:cs typeface="Times New Roman"/>
                <a:sym typeface="Times New Roman"/>
              </a:rPr>
              <a:t>o/p is taken from open collector of Q3.</a:t>
            </a:r>
            <a:endParaRPr dirty="0"/>
          </a:p>
          <a:p>
            <a:pPr marL="342900" marR="0" lvl="0" indent="-342900" algn="just" rtl="0">
              <a:lnSpc>
                <a:spcPct val="100000"/>
              </a:lnSpc>
              <a:spcBef>
                <a:spcPts val="420"/>
              </a:spcBef>
              <a:spcAft>
                <a:spcPts val="0"/>
              </a:spcAft>
              <a:buClr>
                <a:schemeClr val="dk1"/>
              </a:buClr>
              <a:buSzPts val="2100"/>
              <a:buFont typeface="Arial"/>
              <a:buChar char="•"/>
            </a:pPr>
            <a:r>
              <a:rPr lang="en-US" sz="2100" b="0" i="0" u="none" strike="noStrike" cap="none" dirty="0">
                <a:solidFill>
                  <a:schemeClr val="dk1"/>
                </a:solidFill>
                <a:latin typeface="Times New Roman"/>
                <a:ea typeface="Times New Roman"/>
                <a:cs typeface="Times New Roman"/>
                <a:sym typeface="Times New Roman"/>
              </a:rPr>
              <a:t>Pull up resistor connected to </a:t>
            </a:r>
            <a:r>
              <a:rPr lang="en-US" sz="2100" b="0" i="0" u="none" strike="noStrike" cap="none" dirty="0" err="1">
                <a:solidFill>
                  <a:schemeClr val="dk1"/>
                </a:solidFill>
                <a:latin typeface="Times New Roman"/>
                <a:ea typeface="Times New Roman"/>
                <a:cs typeface="Times New Roman"/>
                <a:sym typeface="Times New Roman"/>
              </a:rPr>
              <a:t>Vcc</a:t>
            </a:r>
            <a:r>
              <a:rPr lang="en-US" sz="2100" b="0" i="0" u="none" strike="noStrike" cap="none" dirty="0">
                <a:solidFill>
                  <a:schemeClr val="dk1"/>
                </a:solidFill>
                <a:latin typeface="Times New Roman"/>
                <a:ea typeface="Times New Roman"/>
                <a:cs typeface="Times New Roman"/>
                <a:sym typeface="Times New Roman"/>
              </a:rPr>
              <a:t>, to pull up the o/p to high level when Q3 is off. Otherwise the o/p acts as an open circuit.</a:t>
            </a:r>
            <a:endParaRPr dirty="0"/>
          </a:p>
          <a:p>
            <a:pPr marL="342900" marR="0" lvl="0" indent="-342900" algn="just" rtl="0">
              <a:lnSpc>
                <a:spcPct val="100000"/>
              </a:lnSpc>
              <a:spcBef>
                <a:spcPts val="420"/>
              </a:spcBef>
              <a:spcAft>
                <a:spcPts val="0"/>
              </a:spcAft>
              <a:buClr>
                <a:schemeClr val="dk1"/>
              </a:buClr>
              <a:buSzPts val="2100"/>
              <a:buFont typeface="Arial"/>
              <a:buChar char="•"/>
            </a:pPr>
            <a:r>
              <a:rPr lang="en-US" sz="2100" b="0" i="0" u="none" strike="noStrike" cap="none" dirty="0">
                <a:solidFill>
                  <a:schemeClr val="dk1"/>
                </a:solidFill>
                <a:latin typeface="Times New Roman"/>
                <a:ea typeface="Times New Roman"/>
                <a:cs typeface="Times New Roman"/>
                <a:sym typeface="Times New Roman"/>
              </a:rPr>
              <a:t>0.2v for low level,2.4 to 5v for high level.</a:t>
            </a:r>
            <a:endParaRPr dirty="0"/>
          </a:p>
          <a:p>
            <a:pPr marL="342900" marR="0" lvl="0" indent="-342900" algn="just" rtl="0">
              <a:lnSpc>
                <a:spcPct val="100000"/>
              </a:lnSpc>
              <a:spcBef>
                <a:spcPts val="420"/>
              </a:spcBef>
              <a:spcAft>
                <a:spcPts val="0"/>
              </a:spcAft>
              <a:buClr>
                <a:schemeClr val="dk1"/>
              </a:buClr>
              <a:buSzPts val="2100"/>
              <a:buFont typeface="Arial"/>
              <a:buChar char="•"/>
            </a:pPr>
            <a:r>
              <a:rPr lang="en-US" sz="2100" b="0" i="0" u="none" strike="noStrike" cap="none" dirty="0">
                <a:solidFill>
                  <a:schemeClr val="dk1"/>
                </a:solidFill>
                <a:latin typeface="Times New Roman"/>
                <a:ea typeface="Times New Roman"/>
                <a:cs typeface="Times New Roman"/>
                <a:sym typeface="Times New Roman"/>
              </a:rPr>
              <a:t>If any </a:t>
            </a:r>
            <a:r>
              <a:rPr lang="en-US" sz="2100" b="0" i="0" u="none" strike="noStrike" cap="none" dirty="0" err="1">
                <a:solidFill>
                  <a:schemeClr val="dk1"/>
                </a:solidFill>
                <a:latin typeface="Times New Roman"/>
                <a:ea typeface="Times New Roman"/>
                <a:cs typeface="Times New Roman"/>
                <a:sym typeface="Times New Roman"/>
              </a:rPr>
              <a:t>i</a:t>
            </a:r>
            <a:r>
              <a:rPr lang="en-US" sz="2100" b="0" i="0" u="none" strike="noStrike" cap="none" dirty="0">
                <a:solidFill>
                  <a:schemeClr val="dk1"/>
                </a:solidFill>
                <a:latin typeface="Times New Roman"/>
                <a:ea typeface="Times New Roman"/>
                <a:cs typeface="Times New Roman"/>
                <a:sym typeface="Times New Roman"/>
              </a:rPr>
              <a:t>/p is low , corresponding B-E </a:t>
            </a:r>
            <a:r>
              <a:rPr lang="en-US" sz="2100" b="0" i="0" u="none" strike="noStrike" cap="none" dirty="0" err="1">
                <a:solidFill>
                  <a:schemeClr val="dk1"/>
                </a:solidFill>
                <a:latin typeface="Times New Roman"/>
                <a:ea typeface="Times New Roman"/>
                <a:cs typeface="Times New Roman"/>
                <a:sym typeface="Times New Roman"/>
              </a:rPr>
              <a:t>jn</a:t>
            </a:r>
            <a:r>
              <a:rPr lang="en-US" sz="2100" b="0" i="0" u="none" strike="noStrike" cap="none" dirty="0">
                <a:solidFill>
                  <a:schemeClr val="dk1"/>
                </a:solidFill>
                <a:latin typeface="Times New Roman"/>
                <a:ea typeface="Times New Roman"/>
                <a:cs typeface="Times New Roman"/>
                <a:sym typeface="Times New Roman"/>
              </a:rPr>
              <a:t> of Q1 is F.B. the voltage at base of Q1 is 0.9v(</a:t>
            </a:r>
            <a:r>
              <a:rPr lang="en-US" sz="2100" b="0" i="0" u="none" strike="noStrike" cap="none" dirty="0" err="1">
                <a:solidFill>
                  <a:schemeClr val="dk1"/>
                </a:solidFill>
                <a:latin typeface="Times New Roman"/>
                <a:ea typeface="Times New Roman"/>
                <a:cs typeface="Times New Roman"/>
                <a:sym typeface="Times New Roman"/>
              </a:rPr>
              <a:t>i</a:t>
            </a:r>
            <a:r>
              <a:rPr lang="en-US" sz="2100" b="0" i="0" u="none" strike="noStrike" cap="none" dirty="0">
                <a:solidFill>
                  <a:schemeClr val="dk1"/>
                </a:solidFill>
                <a:latin typeface="Times New Roman"/>
                <a:ea typeface="Times New Roman"/>
                <a:cs typeface="Times New Roman"/>
                <a:sym typeface="Times New Roman"/>
              </a:rPr>
              <a:t>/p 0.2+Vbe drop 0.7).</a:t>
            </a:r>
            <a:endParaRPr dirty="0"/>
          </a:p>
          <a:p>
            <a:pPr marL="342900" marR="0" lvl="0" indent="-342900" algn="just" rtl="0">
              <a:lnSpc>
                <a:spcPct val="100000"/>
              </a:lnSpc>
              <a:spcBef>
                <a:spcPts val="420"/>
              </a:spcBef>
              <a:spcAft>
                <a:spcPts val="0"/>
              </a:spcAft>
              <a:buClr>
                <a:schemeClr val="dk1"/>
              </a:buClr>
              <a:buSzPts val="2100"/>
              <a:buFont typeface="Arial"/>
              <a:buChar char="•"/>
            </a:pPr>
            <a:r>
              <a:rPr lang="en-US" sz="2100" b="0" i="0" u="none" strike="noStrike" cap="none" dirty="0">
                <a:solidFill>
                  <a:schemeClr val="dk1"/>
                </a:solidFill>
                <a:latin typeface="Times New Roman"/>
                <a:ea typeface="Times New Roman"/>
                <a:cs typeface="Times New Roman"/>
                <a:sym typeface="Times New Roman"/>
              </a:rPr>
              <a:t>In order for Q3 to start conducting the path from Q1-Q3 must overcome the potential 1.8v (Diode drop in  B-C </a:t>
            </a:r>
            <a:r>
              <a:rPr lang="en-US" sz="2100" b="0" i="0" u="none" strike="noStrike" cap="none" dirty="0" err="1">
                <a:solidFill>
                  <a:schemeClr val="dk1"/>
                </a:solidFill>
                <a:latin typeface="Times New Roman"/>
                <a:ea typeface="Times New Roman"/>
                <a:cs typeface="Times New Roman"/>
                <a:sym typeface="Times New Roman"/>
              </a:rPr>
              <a:t>jn</a:t>
            </a:r>
            <a:r>
              <a:rPr lang="en-US" sz="2100" b="0" i="0" u="none" strike="noStrike" cap="none" dirty="0">
                <a:solidFill>
                  <a:schemeClr val="dk1"/>
                </a:solidFill>
                <a:latin typeface="Times New Roman"/>
                <a:ea typeface="Times New Roman"/>
                <a:cs typeface="Times New Roman"/>
                <a:sym typeface="Times New Roman"/>
              </a:rPr>
              <a:t> drop+ two </a:t>
            </a:r>
            <a:r>
              <a:rPr lang="en-US" sz="2100" b="0" i="0" u="none" strike="noStrike" cap="none" dirty="0" err="1">
                <a:solidFill>
                  <a:schemeClr val="dk1"/>
                </a:solidFill>
                <a:latin typeface="Times New Roman"/>
                <a:ea typeface="Times New Roman"/>
                <a:cs typeface="Times New Roman"/>
                <a:sym typeface="Times New Roman"/>
              </a:rPr>
              <a:t>Vbe</a:t>
            </a:r>
            <a:r>
              <a:rPr lang="en-US" sz="2100" b="0" i="0" u="none" strike="noStrike" cap="none" dirty="0">
                <a:solidFill>
                  <a:schemeClr val="dk1"/>
                </a:solidFill>
                <a:latin typeface="Times New Roman"/>
                <a:ea typeface="Times New Roman"/>
                <a:cs typeface="Times New Roman"/>
                <a:sym typeface="Times New Roman"/>
              </a:rPr>
              <a:t> drop of  Q2,Q3). But at Q1 is 0.9v  so Q3 is cut-off , o/p is high.</a:t>
            </a:r>
            <a:endParaRPr dirty="0"/>
          </a:p>
          <a:p>
            <a:pPr marL="342900" marR="0" lvl="0" indent="-342900" algn="just" rtl="0">
              <a:lnSpc>
                <a:spcPct val="100000"/>
              </a:lnSpc>
              <a:spcBef>
                <a:spcPts val="420"/>
              </a:spcBef>
              <a:spcAft>
                <a:spcPts val="0"/>
              </a:spcAft>
              <a:buClr>
                <a:schemeClr val="dk1"/>
              </a:buClr>
              <a:buSzPts val="2100"/>
              <a:buFont typeface="Arial"/>
              <a:buChar char="•"/>
            </a:pPr>
            <a:r>
              <a:rPr lang="en-US" sz="2100" b="0" i="0" u="none" strike="noStrike" cap="none" dirty="0">
                <a:solidFill>
                  <a:schemeClr val="dk1"/>
                </a:solidFill>
                <a:latin typeface="Times New Roman"/>
                <a:ea typeface="Times New Roman"/>
                <a:cs typeface="Times New Roman"/>
                <a:sym typeface="Times New Roman"/>
              </a:rPr>
              <a:t>If all </a:t>
            </a:r>
            <a:r>
              <a:rPr lang="en-US" sz="2100" b="0" i="0" u="none" strike="noStrike" cap="none" dirty="0" err="1">
                <a:solidFill>
                  <a:schemeClr val="dk1"/>
                </a:solidFill>
                <a:latin typeface="Times New Roman"/>
                <a:ea typeface="Times New Roman"/>
                <a:cs typeface="Times New Roman"/>
                <a:sym typeface="Times New Roman"/>
              </a:rPr>
              <a:t>i</a:t>
            </a:r>
            <a:r>
              <a:rPr lang="en-US" sz="2100" b="0" i="0" u="none" strike="noStrike" cap="none" dirty="0">
                <a:solidFill>
                  <a:schemeClr val="dk1"/>
                </a:solidFill>
                <a:latin typeface="Times New Roman"/>
                <a:ea typeface="Times New Roman"/>
                <a:cs typeface="Times New Roman"/>
                <a:sym typeface="Times New Roman"/>
              </a:rPr>
              <a:t>/</a:t>
            </a:r>
            <a:r>
              <a:rPr lang="en-US" sz="2100" b="0" i="0" u="none" strike="noStrike" cap="none" dirty="0" err="1">
                <a:solidFill>
                  <a:schemeClr val="dk1"/>
                </a:solidFill>
                <a:latin typeface="Times New Roman"/>
                <a:ea typeface="Times New Roman"/>
                <a:cs typeface="Times New Roman"/>
                <a:sym typeface="Times New Roman"/>
              </a:rPr>
              <a:t>ps</a:t>
            </a:r>
            <a:r>
              <a:rPr lang="en-US" sz="2100" b="0" i="0" u="none" strike="noStrike" cap="none" dirty="0">
                <a:solidFill>
                  <a:schemeClr val="dk1"/>
                </a:solidFill>
                <a:latin typeface="Times New Roman"/>
                <a:ea typeface="Times New Roman"/>
                <a:cs typeface="Times New Roman"/>
                <a:sym typeface="Times New Roman"/>
              </a:rPr>
              <a:t> are high Q2, Q3 conduct and saturate. B-E </a:t>
            </a:r>
            <a:r>
              <a:rPr lang="en-US" sz="2100" b="0" i="0" u="none" strike="noStrike" cap="none" dirty="0" err="1">
                <a:solidFill>
                  <a:schemeClr val="dk1"/>
                </a:solidFill>
                <a:latin typeface="Times New Roman"/>
                <a:ea typeface="Times New Roman"/>
                <a:cs typeface="Times New Roman"/>
                <a:sym typeface="Times New Roman"/>
              </a:rPr>
              <a:t>jns</a:t>
            </a:r>
            <a:r>
              <a:rPr lang="en-US" sz="2100" b="0" i="0" u="none" strike="noStrike" cap="none" dirty="0">
                <a:solidFill>
                  <a:schemeClr val="dk1"/>
                </a:solidFill>
                <a:latin typeface="Times New Roman"/>
                <a:ea typeface="Times New Roman"/>
                <a:cs typeface="Times New Roman"/>
                <a:sym typeface="Times New Roman"/>
              </a:rPr>
              <a:t> of Q1 are all R.B. when Q3 saturates o/p goes low to 0.2v.</a:t>
            </a:r>
            <a:endParaRPr dirty="0"/>
          </a:p>
          <a:p>
            <a:pPr marL="342900" marR="0" lvl="0" indent="-342900" algn="just" rtl="0">
              <a:lnSpc>
                <a:spcPct val="100000"/>
              </a:lnSpc>
              <a:spcBef>
                <a:spcPts val="420"/>
              </a:spcBef>
              <a:spcAft>
                <a:spcPts val="0"/>
              </a:spcAft>
              <a:buClr>
                <a:schemeClr val="dk1"/>
              </a:buClr>
              <a:buSzPts val="2100"/>
              <a:buFont typeface="Arial"/>
              <a:buChar char="•"/>
            </a:pPr>
            <a:r>
              <a:rPr lang="en-US" sz="2100" b="0" i="0" u="none" strike="noStrike" cap="none" dirty="0">
                <a:solidFill>
                  <a:schemeClr val="dk1"/>
                </a:solidFill>
                <a:latin typeface="Times New Roman"/>
                <a:ea typeface="Times New Roman"/>
                <a:cs typeface="Times New Roman"/>
                <a:sym typeface="Times New Roman"/>
              </a:rPr>
              <a:t>Applications are driving a lamp or relay, performing wired logic and construction of common bus system</a:t>
            </a:r>
            <a:endParaRPr dirty="0"/>
          </a:p>
        </p:txBody>
      </p:sp>
    </p:spTree>
    <p:extLst>
      <p:ext uri="{BB962C8B-B14F-4D97-AF65-F5344CB8AC3E}">
        <p14:creationId xmlns:p14="http://schemas.microsoft.com/office/powerpoint/2010/main" val="4808216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pic>
        <p:nvPicPr>
          <p:cNvPr id="406" name="Google Shape;406;p55"/>
          <p:cNvPicPr preferRelativeResize="0">
            <a:picLocks noGrp="1"/>
          </p:cNvPicPr>
          <p:nvPr>
            <p:ph type="body" idx="1"/>
          </p:nvPr>
        </p:nvPicPr>
        <p:blipFill rotWithShape="1">
          <a:blip r:embed="rId3" cstate="print">
            <a:alphaModFix/>
          </a:blip>
          <a:srcRect/>
          <a:stretch/>
        </p:blipFill>
        <p:spPr>
          <a:xfrm>
            <a:off x="1043608" y="548680"/>
            <a:ext cx="7086600" cy="5257800"/>
          </a:xfrm>
          <a:prstGeom prst="rect">
            <a:avLst/>
          </a:prstGeom>
          <a:noFill/>
          <a:ln>
            <a:noFill/>
          </a:ln>
        </p:spPr>
      </p:pic>
    </p:spTree>
    <p:extLst>
      <p:ext uri="{BB962C8B-B14F-4D97-AF65-F5344CB8AC3E}">
        <p14:creationId xmlns:p14="http://schemas.microsoft.com/office/powerpoint/2010/main" val="2953788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pic>
        <p:nvPicPr>
          <p:cNvPr id="411" name="Google Shape;411;p56"/>
          <p:cNvPicPr preferRelativeResize="0"/>
          <p:nvPr/>
        </p:nvPicPr>
        <p:blipFill rotWithShape="1">
          <a:blip r:embed="rId3" cstate="print">
            <a:alphaModFix/>
          </a:blip>
          <a:srcRect/>
          <a:stretch/>
        </p:blipFill>
        <p:spPr>
          <a:xfrm>
            <a:off x="1719262" y="1143000"/>
            <a:ext cx="5595937" cy="5251450"/>
          </a:xfrm>
          <a:prstGeom prst="rect">
            <a:avLst/>
          </a:prstGeom>
          <a:noFill/>
          <a:ln>
            <a:noFill/>
          </a:ln>
        </p:spPr>
      </p:pic>
      <p:sp>
        <p:nvSpPr>
          <p:cNvPr id="412" name="Google Shape;412;p56"/>
          <p:cNvSpPr txBox="1"/>
          <p:nvPr/>
        </p:nvSpPr>
        <p:spPr>
          <a:xfrm>
            <a:off x="1524000" y="457200"/>
            <a:ext cx="6477000" cy="477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500"/>
              <a:buFont typeface="Times"/>
              <a:buNone/>
            </a:pPr>
            <a:r>
              <a:rPr lang="en-US" sz="2500" b="1" i="0" u="none">
                <a:solidFill>
                  <a:srgbClr val="FF0000"/>
                </a:solidFill>
                <a:latin typeface="Times"/>
                <a:ea typeface="Times"/>
                <a:cs typeface="Times"/>
                <a:sym typeface="Times"/>
              </a:rPr>
              <a:t>Three-state TTL with Inverter operation</a:t>
            </a:r>
            <a:endParaRPr/>
          </a:p>
        </p:txBody>
      </p:sp>
    </p:spTree>
    <p:extLst>
      <p:ext uri="{BB962C8B-B14F-4D97-AF65-F5344CB8AC3E}">
        <p14:creationId xmlns:p14="http://schemas.microsoft.com/office/powerpoint/2010/main" val="7784541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normAutofit/>
          </a:bodyPr>
          <a:lstStyle/>
          <a:p>
            <a:r>
              <a:rPr lang="en-IN" sz="2700" b="1" dirty="0" smtClean="0">
                <a:solidFill>
                  <a:srgbClr val="FF0000"/>
                </a:solidFill>
              </a:rPr>
              <a:t>TTL family Evolution</a:t>
            </a:r>
            <a:endParaRPr lang="en-IN" sz="2700" b="1" dirty="0">
              <a:solidFill>
                <a:srgbClr val="FF0000"/>
              </a:solidFill>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467544" y="908720"/>
            <a:ext cx="8208912" cy="4608512"/>
          </a:xfrm>
          <a:prstGeom prst="rect">
            <a:avLst/>
          </a:prstGeom>
          <a:noFill/>
          <a:ln w="9525">
            <a:noFill/>
            <a:miter lim="800000"/>
            <a:headEnd/>
            <a:tailEnd/>
          </a:ln>
        </p:spPr>
      </p:pic>
      <p:sp>
        <p:nvSpPr>
          <p:cNvPr id="5" name="Rectangle 4"/>
          <p:cNvSpPr/>
          <p:nvPr/>
        </p:nvSpPr>
        <p:spPr>
          <a:xfrm>
            <a:off x="827584" y="5517232"/>
            <a:ext cx="1831784" cy="646331"/>
          </a:xfrm>
          <a:prstGeom prst="rect">
            <a:avLst/>
          </a:prstGeom>
        </p:spPr>
        <p:txBody>
          <a:bodyPr wrap="none">
            <a:spAutoFit/>
          </a:bodyPr>
          <a:lstStyle/>
          <a:p>
            <a:r>
              <a:rPr lang="en-IN" b="1" dirty="0" smtClean="0">
                <a:solidFill>
                  <a:srgbClr val="002060"/>
                </a:solidFill>
              </a:rPr>
              <a:t>Legacy: don’t use</a:t>
            </a:r>
          </a:p>
          <a:p>
            <a:r>
              <a:rPr lang="en-IN" b="1" dirty="0" smtClean="0">
                <a:solidFill>
                  <a:srgbClr val="002060"/>
                </a:solidFill>
              </a:rPr>
              <a:t> in new designs</a:t>
            </a:r>
            <a:endParaRPr lang="en-IN" b="1" dirty="0">
              <a:solidFill>
                <a:srgbClr val="002060"/>
              </a:solidFill>
            </a:endParaRPr>
          </a:p>
        </p:txBody>
      </p:sp>
      <p:sp>
        <p:nvSpPr>
          <p:cNvPr id="6" name="Rectangle 5"/>
          <p:cNvSpPr/>
          <p:nvPr/>
        </p:nvSpPr>
        <p:spPr>
          <a:xfrm>
            <a:off x="3635896" y="5661248"/>
            <a:ext cx="2010487" cy="369332"/>
          </a:xfrm>
          <a:prstGeom prst="rect">
            <a:avLst/>
          </a:prstGeom>
        </p:spPr>
        <p:txBody>
          <a:bodyPr wrap="none">
            <a:spAutoFit/>
          </a:bodyPr>
          <a:lstStyle/>
          <a:p>
            <a:r>
              <a:rPr lang="en-IN" b="1" dirty="0" smtClean="0">
                <a:solidFill>
                  <a:srgbClr val="002060"/>
                </a:solidFill>
              </a:rPr>
              <a:t>Widely used today </a:t>
            </a:r>
            <a:endParaRPr lang="en-IN" b="1" dirty="0">
              <a:solidFill>
                <a:srgbClr val="002060"/>
              </a:solidFill>
            </a:endParaRPr>
          </a:p>
        </p:txBody>
      </p:sp>
    </p:spTree>
    <p:extLst>
      <p:ext uri="{BB962C8B-B14F-4D97-AF65-F5344CB8AC3E}">
        <p14:creationId xmlns:p14="http://schemas.microsoft.com/office/powerpoint/2010/main" val="4401333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6"/>
          <p:cNvSpPr txBox="1">
            <a:spLocks noGrp="1"/>
          </p:cNvSpPr>
          <p:nvPr>
            <p:ph type="title"/>
          </p:nvPr>
        </p:nvSpPr>
        <p:spPr>
          <a:xfrm>
            <a:off x="262596" y="10556"/>
            <a:ext cx="8229600" cy="1143000"/>
          </a:xfrm>
          <a:prstGeom prst="rect">
            <a:avLst/>
          </a:prstGeom>
          <a:noFill/>
          <a:ln>
            <a:noFill/>
          </a:ln>
        </p:spPr>
        <p:txBody>
          <a:bodyPr spcFirstLastPara="1" wrap="square" lIns="91425" tIns="45700" rIns="91425" bIns="45700" anchor="ctr" anchorCtr="0">
            <a:noAutofit/>
          </a:bodyPr>
          <a:lstStyle/>
          <a:p>
            <a:pPr lvl="0">
              <a:buClr>
                <a:srgbClr val="FF0000"/>
              </a:buClr>
              <a:buSzPts val="3200"/>
            </a:pPr>
            <a:r>
              <a:rPr lang="en-US" sz="2900" b="1" dirty="0" smtClean="0">
                <a:solidFill>
                  <a:srgbClr val="FF0000"/>
                </a:solidFill>
                <a:latin typeface="Times"/>
                <a:ea typeface="Times"/>
                <a:cs typeface="Times"/>
                <a:sym typeface="Times"/>
              </a:rPr>
              <a:t>TTL (</a:t>
            </a:r>
            <a:r>
              <a:rPr lang="en-US" sz="2900" b="1" dirty="0">
                <a:solidFill>
                  <a:srgbClr val="FF0000"/>
                </a:solidFill>
                <a:latin typeface="Times"/>
                <a:ea typeface="Times"/>
                <a:cs typeface="Times"/>
                <a:sym typeface="Times"/>
              </a:rPr>
              <a:t>Transistor-Transistor Logic</a:t>
            </a:r>
            <a:r>
              <a:rPr lang="en-US" sz="2900" b="1" dirty="0" smtClean="0">
                <a:solidFill>
                  <a:srgbClr val="FF0000"/>
                </a:solidFill>
                <a:latin typeface="Times"/>
                <a:ea typeface="Times"/>
                <a:cs typeface="Times"/>
                <a:sym typeface="Times"/>
              </a:rPr>
              <a:t>)</a:t>
            </a:r>
            <a:endParaRPr lang="en-US" sz="2900" b="1" dirty="0">
              <a:solidFill>
                <a:srgbClr val="FF0000"/>
              </a:solidFill>
              <a:latin typeface="Times"/>
              <a:ea typeface="Times"/>
              <a:cs typeface="Times"/>
              <a:sym typeface="Times"/>
            </a:endParaRPr>
          </a:p>
        </p:txBody>
      </p:sp>
      <p:sp>
        <p:nvSpPr>
          <p:cNvPr id="352" name="Google Shape;352;p46"/>
          <p:cNvSpPr txBox="1"/>
          <p:nvPr/>
        </p:nvSpPr>
        <p:spPr>
          <a:xfrm>
            <a:off x="485336" y="905028"/>
            <a:ext cx="8458200" cy="617850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1900"/>
              <a:buFont typeface="Arial"/>
              <a:buChar char="•"/>
            </a:pPr>
            <a:r>
              <a:rPr lang="en-US" sz="1900" b="0" i="0" u="none" dirty="0">
                <a:solidFill>
                  <a:schemeClr val="dk1"/>
                </a:solidFill>
                <a:latin typeface="Times"/>
                <a:ea typeface="Times"/>
                <a:cs typeface="Times"/>
                <a:sym typeface="Times"/>
              </a:rPr>
              <a:t>The original basic TTL gate was a slight improvement over the DTL gate.</a:t>
            </a:r>
            <a:endParaRPr dirty="0"/>
          </a:p>
          <a:p>
            <a:pPr marL="285750" marR="0" lvl="0" indent="-285750" algn="just" rtl="0">
              <a:lnSpc>
                <a:spcPct val="150000"/>
              </a:lnSpc>
              <a:spcBef>
                <a:spcPts val="0"/>
              </a:spcBef>
              <a:spcAft>
                <a:spcPts val="0"/>
              </a:spcAft>
              <a:buClr>
                <a:schemeClr val="dk1"/>
              </a:buClr>
              <a:buSzPts val="1900"/>
              <a:buFont typeface="Arial"/>
              <a:buChar char="•"/>
            </a:pPr>
            <a:r>
              <a:rPr lang="en-US" sz="1900" b="0" i="0" u="none" dirty="0" smtClean="0">
                <a:solidFill>
                  <a:schemeClr val="dk1"/>
                </a:solidFill>
                <a:latin typeface="Times"/>
                <a:ea typeface="Times"/>
                <a:cs typeface="Times"/>
                <a:sym typeface="Times"/>
              </a:rPr>
              <a:t>Introduced several </a:t>
            </a:r>
            <a:r>
              <a:rPr lang="en-US" sz="1900" b="0" i="0" u="none" dirty="0">
                <a:solidFill>
                  <a:schemeClr val="dk1"/>
                </a:solidFill>
                <a:latin typeface="Times"/>
                <a:ea typeface="Times"/>
                <a:cs typeface="Times"/>
                <a:sym typeface="Times"/>
              </a:rPr>
              <a:t>TTL subfamilies or </a:t>
            </a:r>
            <a:r>
              <a:rPr lang="en-US" sz="1900" b="0" i="0" u="none" dirty="0" smtClean="0">
                <a:solidFill>
                  <a:schemeClr val="dk1"/>
                </a:solidFill>
                <a:latin typeface="Times"/>
                <a:ea typeface="Times"/>
                <a:cs typeface="Times"/>
                <a:sym typeface="Times"/>
              </a:rPr>
              <a:t>series</a:t>
            </a:r>
            <a:endParaRPr dirty="0"/>
          </a:p>
          <a:p>
            <a:pPr marL="285750" marR="0" lvl="0" indent="-285750" algn="just" rtl="0">
              <a:lnSpc>
                <a:spcPct val="150000"/>
              </a:lnSpc>
              <a:spcBef>
                <a:spcPts val="0"/>
              </a:spcBef>
              <a:spcAft>
                <a:spcPts val="0"/>
              </a:spcAft>
              <a:buClr>
                <a:schemeClr val="dk1"/>
              </a:buClr>
              <a:buSzPts val="1900"/>
              <a:buFont typeface="Arial"/>
              <a:buChar char="•"/>
            </a:pPr>
            <a:r>
              <a:rPr lang="en-US" sz="1900" dirty="0">
                <a:solidFill>
                  <a:schemeClr val="dk1"/>
                </a:solidFill>
                <a:latin typeface="Times"/>
                <a:ea typeface="Times"/>
                <a:cs typeface="Times"/>
                <a:sym typeface="Times"/>
              </a:rPr>
              <a:t>F</a:t>
            </a:r>
            <a:r>
              <a:rPr lang="en-US" sz="1900" b="0" i="0" u="none" dirty="0" smtClean="0">
                <a:solidFill>
                  <a:schemeClr val="dk1"/>
                </a:solidFill>
                <a:latin typeface="Times"/>
                <a:ea typeface="Times"/>
                <a:cs typeface="Times"/>
                <a:sym typeface="Times"/>
              </a:rPr>
              <a:t>irst </a:t>
            </a:r>
            <a:r>
              <a:rPr lang="en-US" sz="1900" b="0" i="0" u="none" dirty="0">
                <a:solidFill>
                  <a:schemeClr val="dk1"/>
                </a:solidFill>
                <a:latin typeface="Times"/>
                <a:ea typeface="Times"/>
                <a:cs typeface="Times"/>
                <a:sym typeface="Times"/>
              </a:rPr>
              <a:t>introduced by in 1964 (Texas Instruments)</a:t>
            </a:r>
            <a:endParaRPr dirty="0"/>
          </a:p>
          <a:p>
            <a:pPr marL="285750" marR="0" lvl="0" indent="-285750" algn="just" rtl="0">
              <a:lnSpc>
                <a:spcPct val="150000"/>
              </a:lnSpc>
              <a:spcBef>
                <a:spcPts val="0"/>
              </a:spcBef>
              <a:spcAft>
                <a:spcPts val="0"/>
              </a:spcAft>
              <a:buClr>
                <a:schemeClr val="dk1"/>
              </a:buClr>
              <a:buSzPts val="1900"/>
              <a:buFont typeface="Arial"/>
              <a:buChar char="•"/>
            </a:pPr>
            <a:r>
              <a:rPr lang="en-US" sz="1900" b="0" i="0" u="none" dirty="0">
                <a:solidFill>
                  <a:schemeClr val="dk1"/>
                </a:solidFill>
                <a:latin typeface="Times"/>
                <a:ea typeface="Times"/>
                <a:cs typeface="Times"/>
                <a:sym typeface="Times"/>
              </a:rPr>
              <a:t>TTL has shaped digital technology in many ways</a:t>
            </a:r>
            <a:endParaRPr dirty="0"/>
          </a:p>
          <a:p>
            <a:pPr marL="285750" marR="0" lvl="0" indent="-285750" algn="just" rtl="0">
              <a:lnSpc>
                <a:spcPct val="150000"/>
              </a:lnSpc>
              <a:spcBef>
                <a:spcPts val="0"/>
              </a:spcBef>
              <a:spcAft>
                <a:spcPts val="0"/>
              </a:spcAft>
              <a:buClr>
                <a:schemeClr val="dk1"/>
              </a:buClr>
              <a:buSzPts val="1900"/>
              <a:buFont typeface="Arial"/>
              <a:buChar char="•"/>
            </a:pPr>
            <a:r>
              <a:rPr lang="en-US" sz="1900" b="0" i="0" u="none" dirty="0">
                <a:solidFill>
                  <a:schemeClr val="dk1"/>
                </a:solidFill>
                <a:latin typeface="Times"/>
                <a:ea typeface="Times"/>
                <a:cs typeface="Times"/>
                <a:sym typeface="Times"/>
              </a:rPr>
              <a:t>Transistor alone performs the logical </a:t>
            </a:r>
            <a:r>
              <a:rPr lang="en-US" sz="1900" b="0" i="0" u="none" dirty="0" smtClean="0">
                <a:solidFill>
                  <a:schemeClr val="dk1"/>
                </a:solidFill>
                <a:latin typeface="Times"/>
                <a:ea typeface="Times"/>
                <a:cs typeface="Times"/>
                <a:sym typeface="Times"/>
              </a:rPr>
              <a:t>operation &amp; Logic gate operations </a:t>
            </a:r>
            <a:endParaRPr dirty="0"/>
          </a:p>
          <a:p>
            <a:pPr marL="285750" marR="0" lvl="0" indent="-285750" algn="just" rtl="0">
              <a:lnSpc>
                <a:spcPct val="150000"/>
              </a:lnSpc>
              <a:spcBef>
                <a:spcPts val="0"/>
              </a:spcBef>
              <a:spcAft>
                <a:spcPts val="0"/>
              </a:spcAft>
              <a:buClr>
                <a:schemeClr val="dk1"/>
              </a:buClr>
              <a:buSzPts val="1900"/>
              <a:buFont typeface="Arial"/>
              <a:buChar char="•"/>
            </a:pPr>
            <a:r>
              <a:rPr lang="en-US" sz="1900" b="0" i="0" u="none" dirty="0">
                <a:solidFill>
                  <a:schemeClr val="dk1"/>
                </a:solidFill>
                <a:latin typeface="Times"/>
                <a:ea typeface="Times"/>
                <a:cs typeface="Times"/>
                <a:sym typeface="Times"/>
              </a:rPr>
              <a:t>Transistors operated in saturated </a:t>
            </a:r>
            <a:r>
              <a:rPr lang="en-US" sz="1900" b="0" i="0" u="none" dirty="0" smtClean="0">
                <a:solidFill>
                  <a:schemeClr val="dk1"/>
                </a:solidFill>
                <a:latin typeface="Times"/>
                <a:ea typeface="Times"/>
                <a:cs typeface="Times"/>
                <a:sym typeface="Times"/>
              </a:rPr>
              <a:t>mode and cut off mode.</a:t>
            </a:r>
            <a:endParaRPr dirty="0"/>
          </a:p>
          <a:p>
            <a:pPr marL="285750" marR="0" lvl="0" indent="-285750" algn="just" rtl="0">
              <a:lnSpc>
                <a:spcPct val="150000"/>
              </a:lnSpc>
              <a:spcBef>
                <a:spcPts val="0"/>
              </a:spcBef>
              <a:spcAft>
                <a:spcPts val="0"/>
              </a:spcAft>
              <a:buClr>
                <a:schemeClr val="dk1"/>
              </a:buClr>
              <a:buSzPts val="1900"/>
              <a:buFont typeface="Arial"/>
              <a:buChar char="•"/>
            </a:pPr>
            <a:r>
              <a:rPr lang="en-US" sz="1900" b="0" i="0" u="none" dirty="0">
                <a:solidFill>
                  <a:schemeClr val="dk1"/>
                </a:solidFill>
                <a:latin typeface="Times"/>
                <a:ea typeface="Times"/>
                <a:cs typeface="Times"/>
                <a:sym typeface="Times"/>
              </a:rPr>
              <a:t>Fastest of the saturated logic families</a:t>
            </a:r>
            <a:endParaRPr dirty="0"/>
          </a:p>
          <a:p>
            <a:pPr marL="285750" marR="0" lvl="0" indent="-285750" algn="just" rtl="0">
              <a:lnSpc>
                <a:spcPct val="150000"/>
              </a:lnSpc>
              <a:spcBef>
                <a:spcPts val="0"/>
              </a:spcBef>
              <a:spcAft>
                <a:spcPts val="0"/>
              </a:spcAft>
              <a:buClr>
                <a:schemeClr val="dk1"/>
              </a:buClr>
              <a:buSzPts val="1900"/>
              <a:buFont typeface="Arial"/>
              <a:buChar char="•"/>
            </a:pPr>
            <a:r>
              <a:rPr lang="en-US" sz="1900" b="0" i="0" u="none" dirty="0">
                <a:solidFill>
                  <a:schemeClr val="dk1"/>
                </a:solidFill>
                <a:latin typeface="Times"/>
                <a:ea typeface="Times"/>
                <a:cs typeface="Times"/>
                <a:sym typeface="Times"/>
              </a:rPr>
              <a:t>Good speed</a:t>
            </a:r>
            <a:endParaRPr dirty="0"/>
          </a:p>
          <a:p>
            <a:pPr marL="285750" marR="0" lvl="0" indent="-285750" algn="just" rtl="0">
              <a:lnSpc>
                <a:spcPct val="150000"/>
              </a:lnSpc>
              <a:spcBef>
                <a:spcPts val="0"/>
              </a:spcBef>
              <a:spcAft>
                <a:spcPts val="0"/>
              </a:spcAft>
              <a:buClr>
                <a:schemeClr val="dk1"/>
              </a:buClr>
              <a:buSzPts val="1900"/>
              <a:buFont typeface="Arial"/>
              <a:buChar char="•"/>
            </a:pPr>
            <a:r>
              <a:rPr lang="en-US" sz="1900" b="0" i="0" u="none" dirty="0">
                <a:solidFill>
                  <a:schemeClr val="dk1"/>
                </a:solidFill>
                <a:latin typeface="Times"/>
                <a:ea typeface="Times"/>
                <a:cs typeface="Times"/>
                <a:sym typeface="Times"/>
              </a:rPr>
              <a:t>Low manufacturing cost</a:t>
            </a:r>
            <a:endParaRPr dirty="0"/>
          </a:p>
          <a:p>
            <a:pPr marL="285750" marR="0" lvl="0" indent="-285750" algn="just" rtl="0">
              <a:lnSpc>
                <a:spcPct val="150000"/>
              </a:lnSpc>
              <a:spcBef>
                <a:spcPts val="0"/>
              </a:spcBef>
              <a:spcAft>
                <a:spcPts val="0"/>
              </a:spcAft>
              <a:buClr>
                <a:schemeClr val="dk1"/>
              </a:buClr>
              <a:buSzPts val="1900"/>
              <a:buFont typeface="Arial"/>
              <a:buChar char="•"/>
            </a:pPr>
            <a:r>
              <a:rPr lang="en-US" sz="1900" b="0" i="0" u="none" dirty="0">
                <a:solidFill>
                  <a:schemeClr val="dk1"/>
                </a:solidFill>
                <a:latin typeface="Times"/>
                <a:ea typeface="Times"/>
                <a:cs typeface="Times"/>
                <a:sym typeface="Times"/>
              </a:rPr>
              <a:t>Wide range of </a:t>
            </a:r>
            <a:r>
              <a:rPr lang="en-US" sz="1900" b="0" i="0" u="none" dirty="0" smtClean="0">
                <a:solidFill>
                  <a:schemeClr val="dk1"/>
                </a:solidFill>
                <a:latin typeface="Times"/>
                <a:ea typeface="Times"/>
                <a:cs typeface="Times"/>
                <a:sym typeface="Times"/>
              </a:rPr>
              <a:t>circuits &amp; applications</a:t>
            </a:r>
            <a:endParaRPr dirty="0"/>
          </a:p>
          <a:p>
            <a:pPr marL="285750" marR="0" lvl="0" indent="-285750" algn="just" rtl="0">
              <a:lnSpc>
                <a:spcPct val="150000"/>
              </a:lnSpc>
              <a:spcBef>
                <a:spcPts val="0"/>
              </a:spcBef>
              <a:spcAft>
                <a:spcPts val="0"/>
              </a:spcAft>
              <a:buClr>
                <a:schemeClr val="dk1"/>
              </a:buClr>
              <a:buSzPts val="1900"/>
              <a:buFont typeface="Arial"/>
              <a:buChar char="•"/>
            </a:pPr>
            <a:r>
              <a:rPr lang="en-US" sz="1900" b="0" i="0" u="none" dirty="0" smtClean="0">
                <a:solidFill>
                  <a:schemeClr val="dk1"/>
                </a:solidFill>
                <a:latin typeface="Times"/>
                <a:ea typeface="Times"/>
                <a:cs typeface="Times"/>
                <a:sym typeface="Times"/>
              </a:rPr>
              <a:t>Availability </a:t>
            </a:r>
            <a:r>
              <a:rPr lang="en-US" sz="1900" b="0" i="0" u="none" dirty="0">
                <a:solidFill>
                  <a:schemeClr val="dk1"/>
                </a:solidFill>
                <a:latin typeface="Times"/>
                <a:ea typeface="Times"/>
                <a:cs typeface="Times"/>
                <a:sym typeface="Times"/>
              </a:rPr>
              <a:t>in SSI &amp; MSI</a:t>
            </a:r>
            <a:endParaRPr dirty="0"/>
          </a:p>
          <a:p>
            <a:pPr marL="285750" marR="0" lvl="0" indent="-285750" algn="just" rtl="0">
              <a:lnSpc>
                <a:spcPct val="150000"/>
              </a:lnSpc>
              <a:spcBef>
                <a:spcPts val="0"/>
              </a:spcBef>
              <a:spcAft>
                <a:spcPts val="0"/>
              </a:spcAft>
              <a:buClr>
                <a:schemeClr val="dk1"/>
              </a:buClr>
              <a:buSzPts val="1900"/>
              <a:buFont typeface="Arial"/>
              <a:buChar char="•"/>
            </a:pPr>
            <a:r>
              <a:rPr lang="en-US" sz="1900" b="0" i="0" u="none" dirty="0">
                <a:solidFill>
                  <a:schemeClr val="dk1"/>
                </a:solidFill>
                <a:latin typeface="Times"/>
                <a:ea typeface="Times"/>
                <a:cs typeface="Times"/>
                <a:sym typeface="Times"/>
              </a:rPr>
              <a:t>Relatively high power consumption</a:t>
            </a:r>
            <a:endParaRPr dirty="0"/>
          </a:p>
          <a:p>
            <a:pPr marL="285750" marR="0" lvl="0" indent="-285750" algn="just" rtl="0">
              <a:lnSpc>
                <a:spcPct val="150000"/>
              </a:lnSpc>
              <a:spcBef>
                <a:spcPts val="0"/>
              </a:spcBef>
              <a:spcAft>
                <a:spcPts val="0"/>
              </a:spcAft>
              <a:buClr>
                <a:schemeClr val="dk1"/>
              </a:buClr>
              <a:buSzPts val="1900"/>
              <a:buFont typeface="Arial"/>
              <a:buNone/>
            </a:pPr>
            <a:endParaRPr sz="1900" b="0" i="0" u="none" dirty="0">
              <a:solidFill>
                <a:srgbClr val="FF0000"/>
              </a:solidFill>
              <a:latin typeface="Times"/>
              <a:ea typeface="Times"/>
              <a:cs typeface="Times"/>
              <a:sym typeface="Times"/>
            </a:endParaRPr>
          </a:p>
          <a:p>
            <a:pPr marL="0" marR="0" lvl="0" indent="0" algn="l" rtl="0">
              <a:lnSpc>
                <a:spcPct val="100000"/>
              </a:lnSpc>
              <a:spcBef>
                <a:spcPts val="0"/>
              </a:spcBef>
              <a:spcAft>
                <a:spcPts val="0"/>
              </a:spcAft>
              <a:buNone/>
            </a:pPr>
            <a:endParaRPr sz="1900" b="0" i="0" u="none" dirty="0">
              <a:solidFill>
                <a:srgbClr val="FF0000"/>
              </a:solidFill>
              <a:latin typeface="Times"/>
              <a:ea typeface="Times"/>
              <a:cs typeface="Times"/>
              <a:sym typeface="Times"/>
            </a:endParaRPr>
          </a:p>
        </p:txBody>
      </p:sp>
    </p:spTree>
    <p:extLst>
      <p:ext uri="{BB962C8B-B14F-4D97-AF65-F5344CB8AC3E}">
        <p14:creationId xmlns:p14="http://schemas.microsoft.com/office/powerpoint/2010/main" val="3761824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2"/>
          <p:cNvSpPr txBox="1"/>
          <p:nvPr/>
        </p:nvSpPr>
        <p:spPr>
          <a:xfrm>
            <a:off x="533400" y="533400"/>
            <a:ext cx="3962400" cy="2892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800"/>
              <a:buFont typeface="Arial"/>
              <a:buNone/>
            </a:pPr>
            <a:r>
              <a:rPr lang="en-US" sz="2800" b="1" i="0" u="none" dirty="0">
                <a:solidFill>
                  <a:srgbClr val="FF0000"/>
                </a:solidFill>
                <a:latin typeface="Arial"/>
                <a:ea typeface="Arial"/>
                <a:cs typeface="Arial"/>
                <a:sym typeface="Arial"/>
              </a:rPr>
              <a:t>Diode Logic (DL)</a:t>
            </a:r>
            <a:endParaRPr dirty="0"/>
          </a:p>
          <a:p>
            <a:pPr marL="0" marR="0" lvl="0" indent="0" algn="l" rtl="0">
              <a:lnSpc>
                <a:spcPct val="100000"/>
              </a:lnSpc>
              <a:spcBef>
                <a:spcPts val="0"/>
              </a:spcBef>
              <a:spcAft>
                <a:spcPts val="0"/>
              </a:spcAft>
              <a:buClr>
                <a:schemeClr val="dk1"/>
              </a:buClr>
              <a:buSzPts val="2800"/>
              <a:buFont typeface="Arial"/>
              <a:buNone/>
            </a:pPr>
            <a:endParaRPr sz="2800" b="0" i="0" u="none" dirty="0">
              <a:solidFill>
                <a:schemeClr val="dk1"/>
              </a:solidFill>
              <a:latin typeface="Times New Roman"/>
              <a:ea typeface="Times New Roman"/>
              <a:cs typeface="Times New Roman"/>
              <a:sym typeface="Times New Roman"/>
            </a:endParaRPr>
          </a:p>
          <a:p>
            <a:pPr marL="0" marR="0" lvl="0" indent="-177800" algn="l" rtl="0">
              <a:lnSpc>
                <a:spcPct val="150000"/>
              </a:lnSpc>
              <a:spcBef>
                <a:spcPts val="0"/>
              </a:spcBef>
              <a:spcAft>
                <a:spcPts val="0"/>
              </a:spcAft>
              <a:buClr>
                <a:schemeClr val="dk1"/>
              </a:buClr>
              <a:buSzPts val="2800"/>
              <a:buFont typeface="Times New Roman"/>
              <a:buChar char="•"/>
            </a:pPr>
            <a:r>
              <a:rPr lang="en-US" sz="2800" b="0" i="0" u="none" dirty="0">
                <a:solidFill>
                  <a:schemeClr val="dk1"/>
                </a:solidFill>
                <a:latin typeface="Times New Roman"/>
                <a:ea typeface="Times New Roman"/>
                <a:cs typeface="Times New Roman"/>
                <a:sym typeface="Times New Roman"/>
              </a:rPr>
              <a:t> simplest; does not scale</a:t>
            </a:r>
            <a:endParaRPr dirty="0"/>
          </a:p>
          <a:p>
            <a:pPr marL="0" marR="0" lvl="0" indent="-177800" algn="l" rtl="0">
              <a:lnSpc>
                <a:spcPct val="150000"/>
              </a:lnSpc>
              <a:spcBef>
                <a:spcPts val="0"/>
              </a:spcBef>
              <a:spcAft>
                <a:spcPts val="0"/>
              </a:spcAft>
              <a:buClr>
                <a:schemeClr val="dk1"/>
              </a:buClr>
              <a:buSzPts val="2800"/>
              <a:buFont typeface="Times New Roman"/>
              <a:buChar char="•"/>
            </a:pPr>
            <a:r>
              <a:rPr lang="en-US" sz="2800" b="0" i="0" u="none" dirty="0">
                <a:solidFill>
                  <a:schemeClr val="dk1"/>
                </a:solidFill>
                <a:latin typeface="Times New Roman"/>
                <a:ea typeface="Times New Roman"/>
                <a:cs typeface="Times New Roman"/>
                <a:sym typeface="Times New Roman"/>
              </a:rPr>
              <a:t> NOT </a:t>
            </a:r>
            <a:r>
              <a:rPr lang="en-US" sz="2800" b="0" i="0" u="none" dirty="0" err="1">
                <a:solidFill>
                  <a:schemeClr val="dk1"/>
                </a:solidFill>
                <a:latin typeface="Times New Roman"/>
                <a:ea typeface="Times New Roman"/>
                <a:cs typeface="Times New Roman"/>
                <a:sym typeface="Times New Roman"/>
              </a:rPr>
              <a:t>not</a:t>
            </a:r>
            <a:r>
              <a:rPr lang="en-US" sz="2800" b="0" i="0" u="none" dirty="0">
                <a:solidFill>
                  <a:schemeClr val="dk1"/>
                </a:solidFill>
                <a:latin typeface="Times New Roman"/>
                <a:ea typeface="Times New Roman"/>
                <a:cs typeface="Times New Roman"/>
                <a:sym typeface="Times New Roman"/>
              </a:rPr>
              <a:t> possible (need an active element)</a:t>
            </a:r>
            <a:endParaRPr dirty="0"/>
          </a:p>
        </p:txBody>
      </p:sp>
      <p:pic>
        <p:nvPicPr>
          <p:cNvPr id="317" name="Google Shape;317;p42"/>
          <p:cNvPicPr preferRelativeResize="0"/>
          <p:nvPr/>
        </p:nvPicPr>
        <p:blipFill rotWithShape="1">
          <a:blip r:embed="rId3">
            <a:alphaModFix/>
          </a:blip>
          <a:srcRect/>
          <a:stretch/>
        </p:blipFill>
        <p:spPr>
          <a:xfrm>
            <a:off x="2971800" y="3581400"/>
            <a:ext cx="3114675" cy="2095500"/>
          </a:xfrm>
          <a:prstGeom prst="rect">
            <a:avLst/>
          </a:prstGeom>
          <a:noFill/>
          <a:ln>
            <a:noFill/>
          </a:ln>
        </p:spPr>
      </p:pic>
      <p:sp>
        <p:nvSpPr>
          <p:cNvPr id="318" name="Google Shape;318;p42"/>
          <p:cNvSpPr txBox="1"/>
          <p:nvPr/>
        </p:nvSpPr>
        <p:spPr>
          <a:xfrm>
            <a:off x="2540000" y="4419600"/>
            <a:ext cx="3555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p:txBody>
      </p:sp>
      <p:graphicFrame>
        <p:nvGraphicFramePr>
          <p:cNvPr id="319" name="Google Shape;319;p42"/>
          <p:cNvGraphicFramePr/>
          <p:nvPr/>
        </p:nvGraphicFramePr>
        <p:xfrm>
          <a:off x="5638800" y="1600200"/>
          <a:ext cx="2667000" cy="2104690"/>
        </p:xfrm>
        <a:graphic>
          <a:graphicData uri="http://schemas.openxmlformats.org/drawingml/2006/table">
            <a:tbl>
              <a:tblPr>
                <a:noFill/>
              </a:tblPr>
              <a:tblGrid>
                <a:gridCol w="736600"/>
                <a:gridCol w="736600"/>
                <a:gridCol w="1193800"/>
              </a:tblGrid>
              <a:tr h="639750">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A</a:t>
                      </a:r>
                      <a:endParaRPr/>
                    </a:p>
                  </a:txBody>
                  <a:tcPr marL="0" marR="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B</a:t>
                      </a:r>
                      <a:endParaRPr/>
                    </a:p>
                  </a:txBody>
                  <a:tcPr marL="0" marR="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AND o/p</a:t>
                      </a:r>
                      <a:endParaRPr/>
                    </a:p>
                  </a:txBody>
                  <a:tcPr marL="0" marR="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r>
              <a:tr h="366700">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0</a:t>
                      </a:r>
                      <a:endParaRPr/>
                    </a:p>
                  </a:txBody>
                  <a:tcPr marL="0" marR="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0</a:t>
                      </a:r>
                      <a:endParaRPr/>
                    </a:p>
                  </a:txBody>
                  <a:tcPr marL="0" marR="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0</a:t>
                      </a:r>
                      <a:endParaRPr/>
                    </a:p>
                  </a:txBody>
                  <a:tcPr marL="0" marR="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r>
              <a:tr h="365125">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0</a:t>
                      </a:r>
                      <a:endParaRPr/>
                    </a:p>
                  </a:txBody>
                  <a:tcPr marL="0" marR="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1</a:t>
                      </a:r>
                      <a:endParaRPr/>
                    </a:p>
                  </a:txBody>
                  <a:tcPr marL="0" marR="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0</a:t>
                      </a:r>
                      <a:endParaRPr/>
                    </a:p>
                  </a:txBody>
                  <a:tcPr marL="0" marR="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r>
              <a:tr h="366700">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1</a:t>
                      </a:r>
                      <a:endParaRPr/>
                    </a:p>
                  </a:txBody>
                  <a:tcPr marL="0" marR="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0</a:t>
                      </a:r>
                      <a:endParaRPr/>
                    </a:p>
                  </a:txBody>
                  <a:tcPr marL="0" marR="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0</a:t>
                      </a:r>
                      <a:endParaRPr/>
                    </a:p>
                  </a:txBody>
                  <a:tcPr marL="0" marR="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r>
              <a:tr h="365125">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1</a:t>
                      </a:r>
                      <a:endParaRPr/>
                    </a:p>
                  </a:txBody>
                  <a:tcPr marL="0" marR="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1</a:t>
                      </a:r>
                      <a:endParaRPr/>
                    </a:p>
                  </a:txBody>
                  <a:tcPr marL="0" marR="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1</a:t>
                      </a:r>
                      <a:endParaRPr/>
                    </a:p>
                  </a:txBody>
                  <a:tcPr marL="0" marR="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r>
            </a:tbl>
          </a:graphicData>
        </a:graphic>
      </p:graphicFrame>
      <p:pic>
        <p:nvPicPr>
          <p:cNvPr id="320" name="Google Shape;320;p42"/>
          <p:cNvPicPr preferRelativeResize="0"/>
          <p:nvPr/>
        </p:nvPicPr>
        <p:blipFill rotWithShape="1">
          <a:blip r:embed="rId4">
            <a:alphaModFix/>
          </a:blip>
          <a:srcRect/>
          <a:stretch/>
        </p:blipFill>
        <p:spPr>
          <a:xfrm>
            <a:off x="1295400" y="4267200"/>
            <a:ext cx="1152525" cy="685800"/>
          </a:xfrm>
          <a:prstGeom prst="rect">
            <a:avLst/>
          </a:prstGeom>
          <a:noFill/>
          <a:ln>
            <a:noFill/>
          </a:ln>
        </p:spPr>
      </p:pic>
      <p:sp>
        <p:nvSpPr>
          <p:cNvPr id="7" name="Date Placeholder 6"/>
          <p:cNvSpPr>
            <a:spLocks noGrp="1"/>
          </p:cNvSpPr>
          <p:nvPr>
            <p:ph type="dt" sz="half" idx="10"/>
          </p:nvPr>
        </p:nvSpPr>
        <p:spPr/>
        <p:txBody>
          <a:bodyPr/>
          <a:lstStyle/>
          <a:p>
            <a:fld id="{DB2DCE22-D090-414A-8D40-02F4199CF11E}" type="datetime1">
              <a:rPr lang="en-US" smtClean="0"/>
              <a:pPr/>
              <a:t>7/31/2020</a:t>
            </a:fld>
            <a:endParaRPr lang="en-IN"/>
          </a:p>
        </p:txBody>
      </p:sp>
      <p:sp>
        <p:nvSpPr>
          <p:cNvPr id="8" name="Slide Number Placeholder 7"/>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3</a:t>
            </a:fld>
            <a:endParaRPr lang="en-US"/>
          </a:p>
        </p:txBody>
      </p:sp>
    </p:spTree>
    <p:extLst>
      <p:ext uri="{BB962C8B-B14F-4D97-AF65-F5344CB8AC3E}">
        <p14:creationId xmlns:p14="http://schemas.microsoft.com/office/powerpoint/2010/main" val="2066117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1"/>
          <p:cNvSpPr txBox="1"/>
          <p:nvPr/>
        </p:nvSpPr>
        <p:spPr>
          <a:xfrm>
            <a:off x="533400" y="1079500"/>
            <a:ext cx="7924800" cy="38466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FF0000"/>
              </a:buClr>
              <a:buSzPts val="3200"/>
              <a:buFont typeface="Times New Roman"/>
              <a:buNone/>
            </a:pPr>
            <a:r>
              <a:rPr lang="en-US" sz="3200" b="1" i="0" u="none">
                <a:solidFill>
                  <a:srgbClr val="FF0000"/>
                </a:solidFill>
                <a:latin typeface="Times New Roman"/>
                <a:ea typeface="Times New Roman"/>
                <a:cs typeface="Times New Roman"/>
                <a:sym typeface="Times New Roman"/>
              </a:rPr>
              <a:t>          Resistor-Transistor Logic (RTL) </a:t>
            </a:r>
            <a:endParaRPr/>
          </a:p>
          <a:p>
            <a:pPr marL="0" marR="0" lvl="0" indent="-152400" algn="l" rtl="0">
              <a:lnSpc>
                <a:spcPct val="25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  O/p voltage drops about 1v when the fan-out is 5</a:t>
            </a:r>
            <a:endParaRPr/>
          </a:p>
          <a:p>
            <a:pPr marL="0" marR="0" lvl="0" indent="-152400" algn="l" rtl="0">
              <a:lnSpc>
                <a:spcPct val="25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  Power dissipation is about 12mw.</a:t>
            </a:r>
            <a:endParaRPr/>
          </a:p>
          <a:p>
            <a:pPr marL="0" marR="0" lvl="0" indent="-152400" algn="l" rtl="0">
              <a:lnSpc>
                <a:spcPct val="25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  Propagation delay averages 25ns.</a:t>
            </a:r>
            <a:endParaRPr/>
          </a:p>
        </p:txBody>
      </p:sp>
      <p:sp>
        <p:nvSpPr>
          <p:cNvPr id="3" name="Date Placeholder 2"/>
          <p:cNvSpPr>
            <a:spLocks noGrp="1"/>
          </p:cNvSpPr>
          <p:nvPr>
            <p:ph type="dt" sz="half" idx="10"/>
          </p:nvPr>
        </p:nvSpPr>
        <p:spPr/>
        <p:txBody>
          <a:bodyPr/>
          <a:lstStyle/>
          <a:p>
            <a:fld id="{0AAB55E2-37FF-46E1-BC2C-AF785797376D}" type="datetime1">
              <a:rPr lang="en-US" smtClean="0"/>
              <a:pPr/>
              <a:t>7/31/2020</a:t>
            </a:fld>
            <a:endParaRPr lang="en-IN"/>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4</a:t>
            </a:fld>
            <a:endParaRPr lang="en-US"/>
          </a:p>
        </p:txBody>
      </p:sp>
    </p:spTree>
    <p:extLst>
      <p:ext uri="{BB962C8B-B14F-4D97-AF65-F5344CB8AC3E}">
        <p14:creationId xmlns:p14="http://schemas.microsoft.com/office/powerpoint/2010/main" val="2172556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5" name="Date Placeholder 4"/>
          <p:cNvSpPr>
            <a:spLocks noGrp="1"/>
          </p:cNvSpPr>
          <p:nvPr>
            <p:ph type="dt" sz="half" idx="10"/>
          </p:nvPr>
        </p:nvSpPr>
        <p:spPr/>
        <p:txBody>
          <a:bodyPr/>
          <a:lstStyle/>
          <a:p>
            <a:fld id="{684936BC-6C88-40D1-BDFB-87158923D944}" type="datetime1">
              <a:rPr lang="en-US" smtClean="0"/>
              <a:pPr/>
              <a:t>7/31/2020</a:t>
            </a:fld>
            <a:endParaRPr lang="en-IN"/>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5</a:t>
            </a:fld>
            <a:endParaRPr lang="en-US"/>
          </a:p>
        </p:txBody>
      </p:sp>
      <p:sp>
        <p:nvSpPr>
          <p:cNvPr id="304" name="Google Shape;304;p40"/>
          <p:cNvSpPr txBox="1">
            <a:spLocks noGrp="1"/>
          </p:cNvSpPr>
          <p:nvPr>
            <p:ph type="title" idx="4294967295"/>
          </p:nvPr>
        </p:nvSpPr>
        <p:spPr>
          <a:xfrm>
            <a:off x="0" y="-76200"/>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3200"/>
              <a:buFont typeface="Times New Roman"/>
              <a:buNone/>
            </a:pPr>
            <a:r>
              <a:rPr lang="en-US" sz="3200" b="1" i="0" u="none" strike="noStrike" cap="none">
                <a:solidFill>
                  <a:srgbClr val="FF0000"/>
                </a:solidFill>
                <a:latin typeface="Times New Roman"/>
                <a:ea typeface="Times New Roman"/>
                <a:cs typeface="Times New Roman"/>
                <a:sym typeface="Times New Roman"/>
              </a:rPr>
              <a:t>RTL--NOR</a:t>
            </a:r>
            <a:endParaRPr/>
          </a:p>
        </p:txBody>
      </p:sp>
      <p:pic>
        <p:nvPicPr>
          <p:cNvPr id="305" name="Google Shape;305;p40"/>
          <p:cNvPicPr preferRelativeResize="0"/>
          <p:nvPr/>
        </p:nvPicPr>
        <p:blipFill rotWithShape="1">
          <a:blip r:embed="rId3">
            <a:alphaModFix/>
          </a:blip>
          <a:srcRect/>
          <a:stretch/>
        </p:blipFill>
        <p:spPr>
          <a:xfrm>
            <a:off x="2590800" y="1066800"/>
            <a:ext cx="3814762" cy="2743200"/>
          </a:xfrm>
          <a:prstGeom prst="rect">
            <a:avLst/>
          </a:prstGeom>
          <a:noFill/>
          <a:ln>
            <a:noFill/>
          </a:ln>
        </p:spPr>
      </p:pic>
      <p:pic>
        <p:nvPicPr>
          <p:cNvPr id="306" name="Google Shape;306;p40"/>
          <p:cNvPicPr preferRelativeResize="0"/>
          <p:nvPr/>
        </p:nvPicPr>
        <p:blipFill rotWithShape="1">
          <a:blip r:embed="rId4">
            <a:alphaModFix/>
          </a:blip>
          <a:srcRect/>
          <a:stretch/>
        </p:blipFill>
        <p:spPr>
          <a:xfrm>
            <a:off x="1905000" y="4191000"/>
            <a:ext cx="5686425" cy="2019300"/>
          </a:xfrm>
          <a:prstGeom prst="rect">
            <a:avLst/>
          </a:prstGeom>
          <a:noFill/>
          <a:ln>
            <a:noFill/>
          </a:ln>
        </p:spPr>
      </p:pic>
    </p:spTree>
    <p:extLst>
      <p:ext uri="{BB962C8B-B14F-4D97-AF65-F5344CB8AC3E}">
        <p14:creationId xmlns:p14="http://schemas.microsoft.com/office/powerpoint/2010/main" val="3719266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326" name="Google Shape;326;p43"/>
          <p:cNvPicPr preferRelativeResize="0"/>
          <p:nvPr/>
        </p:nvPicPr>
        <p:blipFill rotWithShape="1">
          <a:blip r:embed="rId3">
            <a:alphaModFix/>
          </a:blip>
          <a:srcRect/>
          <a:stretch/>
        </p:blipFill>
        <p:spPr>
          <a:xfrm>
            <a:off x="1066800" y="3124200"/>
            <a:ext cx="1143000" cy="704850"/>
          </a:xfrm>
          <a:prstGeom prst="rect">
            <a:avLst/>
          </a:prstGeom>
          <a:noFill/>
          <a:ln>
            <a:noFill/>
          </a:ln>
        </p:spPr>
      </p:pic>
      <p:sp>
        <p:nvSpPr>
          <p:cNvPr id="327" name="Google Shape;327;p43"/>
          <p:cNvSpPr txBox="1"/>
          <p:nvPr/>
        </p:nvSpPr>
        <p:spPr>
          <a:xfrm>
            <a:off x="2387600" y="3276600"/>
            <a:ext cx="3555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p:txBody>
      </p:sp>
      <p:sp>
        <p:nvSpPr>
          <p:cNvPr id="328" name="Google Shape;328;p43"/>
          <p:cNvSpPr txBox="1"/>
          <p:nvPr/>
        </p:nvSpPr>
        <p:spPr>
          <a:xfrm>
            <a:off x="838200" y="381000"/>
            <a:ext cx="8153400" cy="2246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800"/>
              <a:buFont typeface="Times New Roman"/>
              <a:buNone/>
            </a:pPr>
            <a:r>
              <a:rPr lang="en-US" sz="2800" b="1" i="0" u="none">
                <a:solidFill>
                  <a:srgbClr val="FF0000"/>
                </a:solidFill>
                <a:latin typeface="Times New Roman"/>
                <a:ea typeface="Times New Roman"/>
                <a:cs typeface="Times New Roman"/>
                <a:sym typeface="Times New Roman"/>
              </a:rPr>
              <a:t>Diode-Transistor Logic (DTL) </a:t>
            </a:r>
            <a:endParaRPr/>
          </a:p>
          <a:p>
            <a:pPr marL="0" marR="0" lvl="0" indent="0" algn="l" rtl="0">
              <a:lnSpc>
                <a:spcPct val="100000"/>
              </a:lnSpc>
              <a:spcBef>
                <a:spcPts val="0"/>
              </a:spcBef>
              <a:spcAft>
                <a:spcPts val="0"/>
              </a:spcAft>
              <a:buClr>
                <a:schemeClr val="dk1"/>
              </a:buClr>
              <a:buSzPts val="2800"/>
              <a:buFont typeface="Arial"/>
              <a:buNone/>
            </a:pPr>
            <a:endParaRPr sz="2800" b="0" i="0" u="none">
              <a:solidFill>
                <a:schemeClr val="dk1"/>
              </a:solidFill>
              <a:latin typeface="Times New Roman"/>
              <a:ea typeface="Times New Roman"/>
              <a:cs typeface="Times New Roman"/>
              <a:sym typeface="Times New Roman"/>
            </a:endParaRPr>
          </a:p>
          <a:p>
            <a:pPr marL="0" marR="0" lvl="0" indent="-177800" algn="l" rtl="0">
              <a:lnSpc>
                <a:spcPct val="100000"/>
              </a:lnSpc>
              <a:spcBef>
                <a:spcPts val="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 essentially diode logic with transistor amplification</a:t>
            </a:r>
            <a:endParaRPr/>
          </a:p>
          <a:p>
            <a:pPr marL="0" marR="0" lvl="0" indent="-177800" algn="l" rtl="0">
              <a:lnSpc>
                <a:spcPct val="100000"/>
              </a:lnSpc>
              <a:spcBef>
                <a:spcPts val="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 reduced power consumption</a:t>
            </a:r>
            <a:endParaRPr/>
          </a:p>
          <a:p>
            <a:pPr marL="0" marR="0" lvl="0" indent="-177800" algn="l" rtl="0">
              <a:lnSpc>
                <a:spcPct val="100000"/>
              </a:lnSpc>
              <a:spcBef>
                <a:spcPts val="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 faster than RTL</a:t>
            </a:r>
            <a:endParaRPr/>
          </a:p>
        </p:txBody>
      </p:sp>
      <p:sp>
        <p:nvSpPr>
          <p:cNvPr id="329" name="Google Shape;329;p43"/>
          <p:cNvSpPr txBox="1"/>
          <p:nvPr/>
        </p:nvSpPr>
        <p:spPr>
          <a:xfrm>
            <a:off x="4572000" y="5715000"/>
            <a:ext cx="2055900" cy="4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DL  AND gate</a:t>
            </a:r>
            <a:endParaRPr/>
          </a:p>
        </p:txBody>
      </p:sp>
      <p:sp>
        <p:nvSpPr>
          <p:cNvPr id="330" name="Google Shape;330;p43"/>
          <p:cNvSpPr txBox="1"/>
          <p:nvPr/>
        </p:nvSpPr>
        <p:spPr>
          <a:xfrm>
            <a:off x="7162800" y="5791200"/>
            <a:ext cx="1296900" cy="4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inverter</a:t>
            </a:r>
            <a:endParaRPr/>
          </a:p>
        </p:txBody>
      </p:sp>
      <p:sp>
        <p:nvSpPr>
          <p:cNvPr id="331" name="Google Shape;331;p43"/>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400"/>
                <a:buFont typeface="Times New Roman"/>
                <a:buNone/>
              </a:pPr>
              <a:t>6</a:t>
            </a:fld>
            <a:endParaRPr/>
          </a:p>
        </p:txBody>
      </p:sp>
      <p:graphicFrame>
        <p:nvGraphicFramePr>
          <p:cNvPr id="332" name="Google Shape;332;p43"/>
          <p:cNvGraphicFramePr/>
          <p:nvPr/>
        </p:nvGraphicFramePr>
        <p:xfrm>
          <a:off x="381000" y="4191000"/>
          <a:ext cx="2667000" cy="2104690"/>
        </p:xfrm>
        <a:graphic>
          <a:graphicData uri="http://schemas.openxmlformats.org/drawingml/2006/table">
            <a:tbl>
              <a:tblPr>
                <a:noFill/>
              </a:tblPr>
              <a:tblGrid>
                <a:gridCol w="736600"/>
                <a:gridCol w="736600"/>
                <a:gridCol w="1193800"/>
              </a:tblGrid>
              <a:tr h="639750">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A</a:t>
                      </a:r>
                      <a:endParaRPr/>
                    </a:p>
                  </a:txBody>
                  <a:tcPr marL="0" marR="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B</a:t>
                      </a:r>
                      <a:endParaRPr/>
                    </a:p>
                  </a:txBody>
                  <a:tcPr marL="0" marR="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NAND o/p</a:t>
                      </a:r>
                      <a:endParaRPr/>
                    </a:p>
                  </a:txBody>
                  <a:tcPr marL="0" marR="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r>
              <a:tr h="366700">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0</a:t>
                      </a:r>
                      <a:endParaRPr/>
                    </a:p>
                  </a:txBody>
                  <a:tcPr marL="0" marR="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0</a:t>
                      </a:r>
                      <a:endParaRPr/>
                    </a:p>
                  </a:txBody>
                  <a:tcPr marL="0" marR="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1</a:t>
                      </a:r>
                      <a:endParaRPr/>
                    </a:p>
                  </a:txBody>
                  <a:tcPr marL="0" marR="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r>
              <a:tr h="365125">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0</a:t>
                      </a:r>
                      <a:endParaRPr/>
                    </a:p>
                  </a:txBody>
                  <a:tcPr marL="0" marR="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1</a:t>
                      </a:r>
                      <a:endParaRPr/>
                    </a:p>
                  </a:txBody>
                  <a:tcPr marL="0" marR="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1</a:t>
                      </a:r>
                      <a:endParaRPr/>
                    </a:p>
                  </a:txBody>
                  <a:tcPr marL="0" marR="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r>
              <a:tr h="366700">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1</a:t>
                      </a:r>
                      <a:endParaRPr/>
                    </a:p>
                  </a:txBody>
                  <a:tcPr marL="0" marR="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0</a:t>
                      </a:r>
                      <a:endParaRPr/>
                    </a:p>
                  </a:txBody>
                  <a:tcPr marL="0" marR="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1</a:t>
                      </a:r>
                      <a:endParaRPr/>
                    </a:p>
                  </a:txBody>
                  <a:tcPr marL="0" marR="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r>
              <a:tr h="365125">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1</a:t>
                      </a:r>
                      <a:endParaRPr/>
                    </a:p>
                  </a:txBody>
                  <a:tcPr marL="0" marR="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1</a:t>
                      </a:r>
                      <a:endParaRPr/>
                    </a:p>
                  </a:txBody>
                  <a:tcPr marL="0" marR="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0</a:t>
                      </a:r>
                      <a:endParaRPr/>
                    </a:p>
                  </a:txBody>
                  <a:tcPr marL="0" marR="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r>
            </a:tbl>
          </a:graphicData>
        </a:graphic>
      </p:graphicFrame>
      <p:pic>
        <p:nvPicPr>
          <p:cNvPr id="333" name="Google Shape;333;p43"/>
          <p:cNvPicPr preferRelativeResize="0"/>
          <p:nvPr/>
        </p:nvPicPr>
        <p:blipFill rotWithShape="1">
          <a:blip r:embed="rId4">
            <a:alphaModFix/>
          </a:blip>
          <a:srcRect/>
          <a:stretch/>
        </p:blipFill>
        <p:spPr>
          <a:xfrm>
            <a:off x="4267200" y="2895600"/>
            <a:ext cx="3981450" cy="2828925"/>
          </a:xfrm>
          <a:prstGeom prst="rect">
            <a:avLst/>
          </a:prstGeom>
          <a:noFill/>
          <a:ln>
            <a:noFill/>
          </a:ln>
        </p:spPr>
      </p:pic>
      <p:sp>
        <p:nvSpPr>
          <p:cNvPr id="10" name="Date Placeholder 9"/>
          <p:cNvSpPr>
            <a:spLocks noGrp="1"/>
          </p:cNvSpPr>
          <p:nvPr>
            <p:ph type="dt" sz="half" idx="10"/>
          </p:nvPr>
        </p:nvSpPr>
        <p:spPr/>
        <p:txBody>
          <a:bodyPr/>
          <a:lstStyle/>
          <a:p>
            <a:fld id="{E9996B04-3140-4BEF-9066-24D39A1A92CF}" type="datetime1">
              <a:rPr lang="en-US" smtClean="0"/>
              <a:pPr/>
              <a:t>7/31/2020</a:t>
            </a:fld>
            <a:endParaRPr lang="en-IN"/>
          </a:p>
        </p:txBody>
      </p:sp>
      <p:sp>
        <p:nvSpPr>
          <p:cNvPr id="11" name="Slide Number Placeholder 10"/>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6</a:t>
            </a:fld>
            <a:endParaRPr lang="en-US"/>
          </a:p>
        </p:txBody>
      </p:sp>
    </p:spTree>
    <p:extLst>
      <p:ext uri="{BB962C8B-B14F-4D97-AF65-F5344CB8AC3E}">
        <p14:creationId xmlns:p14="http://schemas.microsoft.com/office/powerpoint/2010/main" val="975367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4" name="Date Placeholder 3"/>
          <p:cNvSpPr>
            <a:spLocks noGrp="1"/>
          </p:cNvSpPr>
          <p:nvPr>
            <p:ph type="dt" sz="half" idx="10"/>
          </p:nvPr>
        </p:nvSpPr>
        <p:spPr/>
        <p:txBody>
          <a:bodyPr/>
          <a:lstStyle/>
          <a:p>
            <a:fld id="{72F52FCE-F616-4820-9097-6AEB57A700C6}" type="datetime1">
              <a:rPr lang="en-US" smtClean="0"/>
              <a:pPr/>
              <a:t>7/31/2020</a:t>
            </a:fld>
            <a:endParaRPr lang="en-IN"/>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7</a:t>
            </a:fld>
            <a:endParaRPr lang="en-US"/>
          </a:p>
        </p:txBody>
      </p:sp>
      <p:sp>
        <p:nvSpPr>
          <p:cNvPr id="339" name="Google Shape;339;p44"/>
          <p:cNvSpPr txBox="1">
            <a:spLocks noGrp="1"/>
          </p:cNvSpPr>
          <p:nvPr>
            <p:ph type="title" idx="4294967295"/>
          </p:nvPr>
        </p:nvSpPr>
        <p:spPr>
          <a:xfrm>
            <a:off x="0" y="-152400"/>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3200"/>
              <a:buFont typeface="Times New Roman"/>
              <a:buNone/>
            </a:pPr>
            <a:r>
              <a:rPr lang="en-US" sz="3200" b="1" i="0" u="none" strike="noStrike" cap="none">
                <a:solidFill>
                  <a:srgbClr val="FF0000"/>
                </a:solidFill>
                <a:latin typeface="Times New Roman"/>
                <a:ea typeface="Times New Roman"/>
                <a:cs typeface="Times New Roman"/>
                <a:sym typeface="Times New Roman"/>
              </a:rPr>
              <a:t>DTL-NAND</a:t>
            </a:r>
            <a:endParaRPr/>
          </a:p>
        </p:txBody>
      </p:sp>
      <p:sp>
        <p:nvSpPr>
          <p:cNvPr id="340" name="Google Shape;340;p44"/>
          <p:cNvSpPr txBox="1"/>
          <p:nvPr/>
        </p:nvSpPr>
        <p:spPr>
          <a:xfrm>
            <a:off x="152400" y="838200"/>
            <a:ext cx="8686800" cy="5632271"/>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00000"/>
              </a:lnSpc>
              <a:spcBef>
                <a:spcPts val="0"/>
              </a:spcBef>
              <a:spcAft>
                <a:spcPts val="0"/>
              </a:spcAft>
              <a:buClr>
                <a:schemeClr val="dk1"/>
              </a:buClr>
              <a:buSzPts val="1700"/>
              <a:buFont typeface="Arial"/>
              <a:buChar char="•"/>
            </a:pPr>
            <a:r>
              <a:rPr lang="en-US" sz="2000" b="0" i="0" u="none" dirty="0">
                <a:solidFill>
                  <a:schemeClr val="dk1"/>
                </a:solidFill>
                <a:latin typeface="Times New Roman" pitchFamily="18" charset="0"/>
                <a:ea typeface="Times"/>
                <a:cs typeface="Times New Roman" pitchFamily="18" charset="0"/>
                <a:sym typeface="Times"/>
              </a:rPr>
              <a:t>Input Diodes </a:t>
            </a:r>
            <a:r>
              <a:rPr lang="en-US" sz="2000" b="0" i="0" u="none" dirty="0" err="1">
                <a:solidFill>
                  <a:schemeClr val="dk1"/>
                </a:solidFill>
                <a:latin typeface="Times New Roman" pitchFamily="18" charset="0"/>
                <a:ea typeface="Times"/>
                <a:cs typeface="Times New Roman" pitchFamily="18" charset="0"/>
                <a:sym typeface="Times"/>
              </a:rPr>
              <a:t>Da,Db,Dc</a:t>
            </a:r>
            <a:r>
              <a:rPr lang="en-US" sz="2000" b="0" i="0" u="none" dirty="0">
                <a:solidFill>
                  <a:schemeClr val="dk1"/>
                </a:solidFill>
                <a:latin typeface="Times New Roman" pitchFamily="18" charset="0"/>
                <a:ea typeface="Times"/>
                <a:cs typeface="Times New Roman" pitchFamily="18" charset="0"/>
                <a:sym typeface="Times"/>
              </a:rPr>
              <a:t> conduct through resistor R, if the corresponding input is in the LOW state, while the corresponding to HIGH state  the is non conducting.</a:t>
            </a:r>
            <a:endParaRPr sz="2000" dirty="0">
              <a:latin typeface="Times New Roman" pitchFamily="18" charset="0"/>
              <a:cs typeface="Times New Roman" pitchFamily="18" charset="0"/>
            </a:endParaRPr>
          </a:p>
          <a:p>
            <a:pPr marL="457200" marR="0" lvl="0" indent="-457200" algn="just" rtl="0">
              <a:lnSpc>
                <a:spcPct val="100000"/>
              </a:lnSpc>
              <a:spcBef>
                <a:spcPts val="0"/>
              </a:spcBef>
              <a:spcAft>
                <a:spcPts val="0"/>
              </a:spcAft>
              <a:buClr>
                <a:schemeClr val="dk1"/>
              </a:buClr>
              <a:buSzPts val="1700"/>
              <a:buFont typeface="Arial"/>
              <a:buChar char="•"/>
            </a:pPr>
            <a:r>
              <a:rPr lang="en-US" sz="2000" b="0" i="0" u="none" dirty="0">
                <a:solidFill>
                  <a:schemeClr val="dk1"/>
                </a:solidFill>
                <a:latin typeface="Times New Roman" pitchFamily="18" charset="0"/>
                <a:ea typeface="Times"/>
                <a:cs typeface="Times New Roman" pitchFamily="18" charset="0"/>
                <a:sym typeface="Times"/>
              </a:rPr>
              <a:t>If at least one of the input is LOW, the diode connected to their input conducts and the voltage at the output is one diode drop above the low level voltage at the input. this voltage keep the transistor in cut-off. The output of transistor is </a:t>
            </a:r>
            <a:r>
              <a:rPr lang="en-US" sz="2000" b="0" i="0" u="none" dirty="0" err="1">
                <a:solidFill>
                  <a:schemeClr val="dk1"/>
                </a:solidFill>
                <a:latin typeface="Times New Roman" pitchFamily="18" charset="0"/>
                <a:ea typeface="Times"/>
                <a:cs typeface="Times New Roman" pitchFamily="18" charset="0"/>
                <a:sym typeface="Times"/>
              </a:rPr>
              <a:t>Vcc</a:t>
            </a:r>
            <a:r>
              <a:rPr lang="en-US" sz="2000" b="0" i="0" u="none" dirty="0">
                <a:solidFill>
                  <a:schemeClr val="dk1"/>
                </a:solidFill>
                <a:latin typeface="Times New Roman" pitchFamily="18" charset="0"/>
                <a:ea typeface="Times"/>
                <a:cs typeface="Times New Roman" pitchFamily="18" charset="0"/>
                <a:sym typeface="Times"/>
              </a:rPr>
              <a:t>.</a:t>
            </a:r>
            <a:endParaRPr sz="2000" dirty="0">
              <a:latin typeface="Times New Roman" pitchFamily="18" charset="0"/>
              <a:cs typeface="Times New Roman" pitchFamily="18" charset="0"/>
            </a:endParaRPr>
          </a:p>
          <a:p>
            <a:pPr marL="457200" marR="0" lvl="0" indent="-457200" algn="just" rtl="0">
              <a:lnSpc>
                <a:spcPct val="100000"/>
              </a:lnSpc>
              <a:spcBef>
                <a:spcPts val="0"/>
              </a:spcBef>
              <a:spcAft>
                <a:spcPts val="0"/>
              </a:spcAft>
              <a:buClr>
                <a:schemeClr val="dk1"/>
              </a:buClr>
              <a:buSzPts val="1700"/>
              <a:buFont typeface="Arial"/>
              <a:buChar char="•"/>
            </a:pPr>
            <a:r>
              <a:rPr lang="en-US" sz="2000" b="0" i="0" u="none" dirty="0">
                <a:solidFill>
                  <a:schemeClr val="dk1"/>
                </a:solidFill>
                <a:latin typeface="Times New Roman" pitchFamily="18" charset="0"/>
                <a:ea typeface="Times"/>
                <a:cs typeface="Times New Roman" pitchFamily="18" charset="0"/>
                <a:sym typeface="Times"/>
              </a:rPr>
              <a:t>If all the three i/</a:t>
            </a:r>
            <a:r>
              <a:rPr lang="en-US" sz="2000" b="0" i="0" u="none" dirty="0" err="1">
                <a:solidFill>
                  <a:schemeClr val="dk1"/>
                </a:solidFill>
                <a:latin typeface="Times New Roman" pitchFamily="18" charset="0"/>
                <a:ea typeface="Times"/>
                <a:cs typeface="Times New Roman" pitchFamily="18" charset="0"/>
                <a:sym typeface="Times"/>
              </a:rPr>
              <a:t>ps</a:t>
            </a:r>
            <a:r>
              <a:rPr lang="en-US" sz="2000" b="0" i="0" u="none" dirty="0">
                <a:solidFill>
                  <a:schemeClr val="dk1"/>
                </a:solidFill>
                <a:latin typeface="Times New Roman" pitchFamily="18" charset="0"/>
                <a:ea typeface="Times"/>
                <a:cs typeface="Times New Roman" pitchFamily="18" charset="0"/>
                <a:sym typeface="Times"/>
              </a:rPr>
              <a:t> are in High state ,the i/p diodes are cut-off and current flowing from </a:t>
            </a:r>
            <a:r>
              <a:rPr lang="en-US" sz="2000" b="0" i="0" u="none" dirty="0" err="1">
                <a:solidFill>
                  <a:schemeClr val="dk1"/>
                </a:solidFill>
                <a:latin typeface="Times New Roman" pitchFamily="18" charset="0"/>
                <a:ea typeface="Times"/>
                <a:cs typeface="Times New Roman" pitchFamily="18" charset="0"/>
                <a:sym typeface="Times"/>
              </a:rPr>
              <a:t>Vcc</a:t>
            </a:r>
            <a:r>
              <a:rPr lang="en-US" sz="2000" b="0" i="0" u="none" dirty="0">
                <a:solidFill>
                  <a:schemeClr val="dk1"/>
                </a:solidFill>
                <a:latin typeface="Times New Roman" pitchFamily="18" charset="0"/>
                <a:ea typeface="Times"/>
                <a:cs typeface="Times New Roman" pitchFamily="18" charset="0"/>
                <a:sym typeface="Times"/>
              </a:rPr>
              <a:t> through R should be sufficient to drive transistor in saturation. Therefore the o/p of transistor is </a:t>
            </a:r>
            <a:r>
              <a:rPr lang="en-US" sz="2000" b="0" i="0" u="none" dirty="0" err="1">
                <a:solidFill>
                  <a:schemeClr val="dk1"/>
                </a:solidFill>
                <a:latin typeface="Times New Roman" pitchFamily="18" charset="0"/>
                <a:ea typeface="Times"/>
                <a:cs typeface="Times New Roman" pitchFamily="18" charset="0"/>
                <a:sym typeface="Times"/>
              </a:rPr>
              <a:t>Vce</a:t>
            </a:r>
            <a:r>
              <a:rPr lang="en-US" sz="2000" b="0" i="0" u="none" dirty="0">
                <a:solidFill>
                  <a:schemeClr val="dk1"/>
                </a:solidFill>
                <a:latin typeface="Times New Roman" pitchFamily="18" charset="0"/>
                <a:ea typeface="Times"/>
                <a:cs typeface="Times New Roman" pitchFamily="18" charset="0"/>
                <a:sym typeface="Times"/>
              </a:rPr>
              <a:t>(sat).</a:t>
            </a:r>
            <a:endParaRPr sz="2000" dirty="0">
              <a:latin typeface="Times New Roman" pitchFamily="18" charset="0"/>
              <a:cs typeface="Times New Roman" pitchFamily="18" charset="0"/>
            </a:endParaRPr>
          </a:p>
          <a:p>
            <a:pPr marL="457200" marR="0" lvl="0" indent="-457200" algn="just" rtl="0">
              <a:lnSpc>
                <a:spcPct val="100000"/>
              </a:lnSpc>
              <a:spcBef>
                <a:spcPts val="0"/>
              </a:spcBef>
              <a:spcAft>
                <a:spcPts val="0"/>
              </a:spcAft>
              <a:buClr>
                <a:schemeClr val="dk1"/>
              </a:buClr>
              <a:buSzPts val="1700"/>
              <a:buFont typeface="Arial"/>
              <a:buChar char="•"/>
            </a:pPr>
            <a:r>
              <a:rPr lang="en-US" sz="2000" b="0" i="0" u="none" dirty="0">
                <a:solidFill>
                  <a:schemeClr val="dk1"/>
                </a:solidFill>
                <a:latin typeface="Times New Roman" pitchFamily="18" charset="0"/>
                <a:ea typeface="Times"/>
                <a:cs typeface="Times New Roman" pitchFamily="18" charset="0"/>
                <a:sym typeface="Times"/>
              </a:rPr>
              <a:t>Voltage corresponds to logic 1 and logic 0 as </a:t>
            </a:r>
            <a:r>
              <a:rPr lang="en-US" sz="2000" b="0" i="0" u="none" dirty="0" err="1">
                <a:solidFill>
                  <a:schemeClr val="dk1"/>
                </a:solidFill>
                <a:latin typeface="Times New Roman" pitchFamily="18" charset="0"/>
                <a:ea typeface="Times"/>
                <a:cs typeface="Times New Roman" pitchFamily="18" charset="0"/>
                <a:sym typeface="Times"/>
              </a:rPr>
              <a:t>Vcc</a:t>
            </a:r>
            <a:r>
              <a:rPr lang="en-US" sz="2000" b="0" i="0" u="none" dirty="0">
                <a:solidFill>
                  <a:schemeClr val="dk1"/>
                </a:solidFill>
                <a:latin typeface="Times New Roman" pitchFamily="18" charset="0"/>
                <a:ea typeface="Times"/>
                <a:cs typeface="Times New Roman" pitchFamily="18" charset="0"/>
                <a:sym typeface="Times"/>
              </a:rPr>
              <a:t> and </a:t>
            </a:r>
            <a:r>
              <a:rPr lang="en-US" sz="2000" b="0" i="0" u="none" dirty="0" err="1">
                <a:solidFill>
                  <a:schemeClr val="dk1"/>
                </a:solidFill>
                <a:latin typeface="Times New Roman" pitchFamily="18" charset="0"/>
                <a:ea typeface="Times"/>
                <a:cs typeface="Times New Roman" pitchFamily="18" charset="0"/>
                <a:sym typeface="Times"/>
              </a:rPr>
              <a:t>Vce</a:t>
            </a:r>
            <a:r>
              <a:rPr lang="en-US" sz="2000" b="0" i="0" u="none" dirty="0">
                <a:solidFill>
                  <a:schemeClr val="dk1"/>
                </a:solidFill>
                <a:latin typeface="Times New Roman" pitchFamily="18" charset="0"/>
                <a:ea typeface="Times"/>
                <a:cs typeface="Times New Roman" pitchFamily="18" charset="0"/>
                <a:sym typeface="Times"/>
              </a:rPr>
              <a:t>(sat).</a:t>
            </a:r>
            <a:endParaRPr sz="2000" dirty="0">
              <a:latin typeface="Times New Roman" pitchFamily="18" charset="0"/>
              <a:cs typeface="Times New Roman" pitchFamily="18" charset="0"/>
            </a:endParaRPr>
          </a:p>
          <a:p>
            <a:pPr marL="457200" marR="0" lvl="0" indent="-457200" algn="just" rtl="0">
              <a:lnSpc>
                <a:spcPct val="100000"/>
              </a:lnSpc>
              <a:spcBef>
                <a:spcPts val="0"/>
              </a:spcBef>
              <a:spcAft>
                <a:spcPts val="0"/>
              </a:spcAft>
              <a:buClr>
                <a:schemeClr val="dk1"/>
              </a:buClr>
              <a:buSzPts val="1700"/>
              <a:buFont typeface="Arial"/>
              <a:buChar char="•"/>
            </a:pPr>
            <a:r>
              <a:rPr lang="en-US" sz="2000" b="0" i="0" u="none" dirty="0">
                <a:solidFill>
                  <a:schemeClr val="dk1"/>
                </a:solidFill>
                <a:latin typeface="Times New Roman" pitchFamily="18" charset="0"/>
                <a:ea typeface="Times"/>
                <a:cs typeface="Times New Roman" pitchFamily="18" charset="0"/>
                <a:sym typeface="Times"/>
              </a:rPr>
              <a:t>Delays are associated with the turning on and off of the output transistor.</a:t>
            </a:r>
            <a:endParaRPr sz="2000" dirty="0">
              <a:latin typeface="Times New Roman" pitchFamily="18" charset="0"/>
              <a:cs typeface="Times New Roman" pitchFamily="18" charset="0"/>
            </a:endParaRPr>
          </a:p>
          <a:p>
            <a:pPr marL="457200" marR="0" lvl="0" indent="-457200" algn="just" rtl="0">
              <a:lnSpc>
                <a:spcPct val="100000"/>
              </a:lnSpc>
              <a:spcBef>
                <a:spcPts val="0"/>
              </a:spcBef>
              <a:spcAft>
                <a:spcPts val="0"/>
              </a:spcAft>
              <a:buClr>
                <a:schemeClr val="dk1"/>
              </a:buClr>
              <a:buSzPts val="1700"/>
              <a:buFont typeface="Arial"/>
              <a:buChar char="•"/>
            </a:pPr>
            <a:r>
              <a:rPr lang="en-US" sz="2000" b="0" i="0" u="none" dirty="0">
                <a:solidFill>
                  <a:schemeClr val="dk1"/>
                </a:solidFill>
                <a:latin typeface="Times New Roman" pitchFamily="18" charset="0"/>
                <a:ea typeface="Times"/>
                <a:cs typeface="Times New Roman" pitchFamily="18" charset="0"/>
                <a:sym typeface="Times"/>
              </a:rPr>
              <a:t>While turning on, any capacitance shunting the output of the gate discharges rapidly through the low impedance of the o/p transistor in saturation</a:t>
            </a:r>
            <a:endParaRPr sz="2000" dirty="0">
              <a:latin typeface="Times New Roman" pitchFamily="18" charset="0"/>
              <a:cs typeface="Times New Roman" pitchFamily="18" charset="0"/>
            </a:endParaRPr>
          </a:p>
          <a:p>
            <a:pPr marL="457200" marR="0" lvl="0" indent="-457200" algn="just" rtl="0">
              <a:lnSpc>
                <a:spcPct val="100000"/>
              </a:lnSpc>
              <a:spcBef>
                <a:spcPts val="0"/>
              </a:spcBef>
              <a:spcAft>
                <a:spcPts val="0"/>
              </a:spcAft>
              <a:buClr>
                <a:schemeClr val="dk1"/>
              </a:buClr>
              <a:buSzPts val="1700"/>
              <a:buFont typeface="Arial"/>
              <a:buChar char="•"/>
            </a:pPr>
            <a:r>
              <a:rPr lang="en-US" sz="2000" b="0" i="0" u="none" dirty="0">
                <a:solidFill>
                  <a:schemeClr val="dk1"/>
                </a:solidFill>
                <a:latin typeface="Times New Roman" pitchFamily="18" charset="0"/>
                <a:ea typeface="Times"/>
                <a:cs typeface="Times New Roman" pitchFamily="18" charset="0"/>
                <a:sym typeface="Times"/>
              </a:rPr>
              <a:t>At turn off,  the shunt capacitor must charge through the pull-up resistor </a:t>
            </a:r>
            <a:r>
              <a:rPr lang="en-US" sz="2000" b="0" i="0" u="none" dirty="0" err="1">
                <a:solidFill>
                  <a:schemeClr val="dk1"/>
                </a:solidFill>
                <a:latin typeface="Times New Roman" pitchFamily="18" charset="0"/>
                <a:ea typeface="Times"/>
                <a:cs typeface="Times New Roman" pitchFamily="18" charset="0"/>
                <a:sym typeface="Times"/>
              </a:rPr>
              <a:t>Rc</a:t>
            </a:r>
            <a:r>
              <a:rPr lang="en-US" sz="2000" b="0" i="0" u="none" dirty="0">
                <a:solidFill>
                  <a:schemeClr val="dk1"/>
                </a:solidFill>
                <a:latin typeface="Times New Roman" pitchFamily="18" charset="0"/>
                <a:ea typeface="Times"/>
                <a:cs typeface="Times New Roman" pitchFamily="18" charset="0"/>
                <a:sym typeface="Times"/>
              </a:rPr>
              <a:t> in addition to the storage time delay. Turn off delay is larger than turn on delay by a factor of 2 or 3.</a:t>
            </a:r>
            <a:endParaRPr sz="2000" dirty="0">
              <a:latin typeface="Times New Roman" pitchFamily="18" charset="0"/>
              <a:cs typeface="Times New Roman" pitchFamily="18" charset="0"/>
            </a:endParaRPr>
          </a:p>
          <a:p>
            <a:pPr marL="457200" marR="0" lvl="0" indent="-457200" algn="just" rtl="0">
              <a:lnSpc>
                <a:spcPct val="100000"/>
              </a:lnSpc>
              <a:spcBef>
                <a:spcPts val="0"/>
              </a:spcBef>
              <a:spcAft>
                <a:spcPts val="0"/>
              </a:spcAft>
              <a:buClr>
                <a:schemeClr val="dk1"/>
              </a:buClr>
              <a:buSzPts val="1700"/>
              <a:buFont typeface="Arial"/>
              <a:buChar char="•"/>
            </a:pPr>
            <a:r>
              <a:rPr lang="en-US" sz="2000" b="0" i="0" u="none" dirty="0">
                <a:solidFill>
                  <a:schemeClr val="dk1"/>
                </a:solidFill>
                <a:latin typeface="Times New Roman" pitchFamily="18" charset="0"/>
                <a:ea typeface="Times"/>
                <a:cs typeface="Times New Roman" pitchFamily="18" charset="0"/>
                <a:sym typeface="Times"/>
              </a:rPr>
              <a:t>Propagation delay of DTL gates are 30 to 80ns.</a:t>
            </a:r>
            <a:endParaRPr sz="2000" dirty="0">
              <a:latin typeface="Times New Roman" pitchFamily="18" charset="0"/>
              <a:cs typeface="Times New Roman" pitchFamily="18" charset="0"/>
            </a:endParaRPr>
          </a:p>
        </p:txBody>
      </p:sp>
    </p:spTree>
    <p:extLst>
      <p:ext uri="{BB962C8B-B14F-4D97-AF65-F5344CB8AC3E}">
        <p14:creationId xmlns:p14="http://schemas.microsoft.com/office/powerpoint/2010/main" val="2409456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Google Shape;346;p45"/>
          <p:cNvPicPr preferRelativeResize="0"/>
          <p:nvPr/>
        </p:nvPicPr>
        <p:blipFill rotWithShape="1">
          <a:blip r:embed="rId3">
            <a:alphaModFix/>
          </a:blip>
          <a:srcRect/>
          <a:stretch/>
        </p:blipFill>
        <p:spPr>
          <a:xfrm>
            <a:off x="685800" y="609600"/>
            <a:ext cx="7848600" cy="5886450"/>
          </a:xfrm>
          <a:prstGeom prst="rect">
            <a:avLst/>
          </a:prstGeom>
          <a:noFill/>
          <a:ln>
            <a:noFill/>
          </a:ln>
        </p:spPr>
      </p:pic>
      <p:sp>
        <p:nvSpPr>
          <p:cNvPr id="3" name="Date Placeholder 2"/>
          <p:cNvSpPr>
            <a:spLocks noGrp="1"/>
          </p:cNvSpPr>
          <p:nvPr>
            <p:ph type="dt" sz="half" idx="10"/>
          </p:nvPr>
        </p:nvSpPr>
        <p:spPr/>
        <p:txBody>
          <a:bodyPr/>
          <a:lstStyle/>
          <a:p>
            <a:fld id="{673F9AAB-CE43-4111-B2F8-75B4EA66E29C}" type="datetime1">
              <a:rPr lang="en-US" smtClean="0"/>
              <a:pPr/>
              <a:t>7/31/2020</a:t>
            </a:fld>
            <a:endParaRPr lang="en-IN"/>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8</a:t>
            </a:fld>
            <a:endParaRPr lang="en-US"/>
          </a:p>
        </p:txBody>
      </p:sp>
    </p:spTree>
    <p:extLst>
      <p:ext uri="{BB962C8B-B14F-4D97-AF65-F5344CB8AC3E}">
        <p14:creationId xmlns:p14="http://schemas.microsoft.com/office/powerpoint/2010/main" val="3638972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276872"/>
            <a:ext cx="8229600" cy="1143000"/>
          </a:xfrm>
        </p:spPr>
        <p:txBody>
          <a:bodyPr>
            <a:normAutofit fontScale="90000"/>
          </a:bodyPr>
          <a:lstStyle/>
          <a:p>
            <a:r>
              <a:rPr lang="en-US" b="1" dirty="0" smtClean="0">
                <a:solidFill>
                  <a:srgbClr val="FF0000"/>
                </a:solidFill>
                <a:latin typeface="Times"/>
                <a:ea typeface="Times"/>
                <a:cs typeface="Times"/>
                <a:sym typeface="Times"/>
              </a:rPr>
              <a:t>TTL (Transistor-Transistor Logic)</a:t>
            </a:r>
            <a:endParaRPr lang="en-IN" dirty="0"/>
          </a:p>
        </p:txBody>
      </p:sp>
    </p:spTree>
    <p:extLst>
      <p:ext uri="{BB962C8B-B14F-4D97-AF65-F5344CB8AC3E}">
        <p14:creationId xmlns:p14="http://schemas.microsoft.com/office/powerpoint/2010/main" val="22718555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1406</Words>
  <Application>Microsoft Office PowerPoint</Application>
  <PresentationFormat>On-screen Show (4:3)</PresentationFormat>
  <Paragraphs>182</Paragraphs>
  <Slides>24</Slides>
  <Notes>19</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UNIT-II</vt:lpstr>
      <vt:lpstr>IC digital logic families</vt:lpstr>
      <vt:lpstr>PowerPoint Presentation</vt:lpstr>
      <vt:lpstr>PowerPoint Presentation</vt:lpstr>
      <vt:lpstr>RTL--NOR</vt:lpstr>
      <vt:lpstr>PowerPoint Presentation</vt:lpstr>
      <vt:lpstr>DTL-NAND</vt:lpstr>
      <vt:lpstr>PowerPoint Presentation</vt:lpstr>
      <vt:lpstr>TTL (Transistor-Transistor Logic)</vt:lpstr>
      <vt:lpstr>Disadvantages of RTL &amp; DTL</vt:lpstr>
      <vt:lpstr>TTL (Transistor-Transistor Logic)</vt:lpstr>
      <vt:lpstr>TTL (Transistor-Transistor Logic)</vt:lpstr>
      <vt:lpstr>Transistor Operation</vt:lpstr>
      <vt:lpstr>TTL(Transistor-Transistor Logic)</vt:lpstr>
      <vt:lpstr>TTL Gate with Totem-Pole Output </vt:lpstr>
      <vt:lpstr>PowerPoint Presentation</vt:lpstr>
      <vt:lpstr>TTL Gate with Totem-Pole Output </vt:lpstr>
      <vt:lpstr>TTL Gate with Totem-Pole Output </vt:lpstr>
      <vt:lpstr>Open-collector TTL – NAND Gate </vt:lpstr>
      <vt:lpstr>Open-collector TTL – NAND Gate </vt:lpstr>
      <vt:lpstr>PowerPoint Presentation</vt:lpstr>
      <vt:lpstr>PowerPoint Presentation</vt:lpstr>
      <vt:lpstr>TTL family Evolution</vt:lpstr>
      <vt:lpstr>TTL (Transistor-Transistor Logic)</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chandrasekar anuradha</dc:creator>
  <cp:lastModifiedBy>anuradha</cp:lastModifiedBy>
  <cp:revision>8</cp:revision>
  <dcterms:created xsi:type="dcterms:W3CDTF">2006-08-16T00:00:00Z</dcterms:created>
  <dcterms:modified xsi:type="dcterms:W3CDTF">2020-07-31T05:47:39Z</dcterms:modified>
</cp:coreProperties>
</file>