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EB7C9-3506-4625-ACA4-09291EF0171D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12927-9958-423B-A477-C12F13AF9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82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415" name="Google Shape;41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16" name="Google Shape;416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UNIT-II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800" dirty="0" smtClean="0">
                <a:solidFill>
                  <a:srgbClr val="FF0000"/>
                </a:solidFill>
              </a:rPr>
              <a:t>LOGIC FAMILIES</a:t>
            </a:r>
            <a:endParaRPr lang="en-IN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74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7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"/>
              <a:buNone/>
            </a:pPr>
            <a:r>
              <a:rPr lang="en-US" sz="3200" b="1" i="0" u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Emitter-Coupled Logic (ECL) </a:t>
            </a:r>
            <a:endParaRPr/>
          </a:p>
        </p:txBody>
      </p:sp>
      <p:sp>
        <p:nvSpPr>
          <p:cNvPr id="419" name="Google Shape;419;p57"/>
          <p:cNvSpPr txBox="1">
            <a:spLocks noGrp="1"/>
          </p:cNvSpPr>
          <p:nvPr>
            <p:ph type="body" idx="1"/>
          </p:nvPr>
        </p:nvSpPr>
        <p:spPr>
          <a:xfrm>
            <a:off x="381000" y="1341437"/>
            <a:ext cx="85344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saturated digital logic family &amp; Used in </a:t>
            </a:r>
            <a:r>
              <a:rPr lang="en-US" sz="2300" b="1" i="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high speed circuits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46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Arial"/>
              <a:buChar char="•"/>
            </a:pPr>
            <a:r>
              <a:rPr lang="en-US" sz="2300" b="1" i="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Propagation rate as low as 1-2ns 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46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Arial"/>
              <a:buChar char="•"/>
            </a:pPr>
            <a:r>
              <a:rPr lang="en-US" sz="2300" b="1" i="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Noise immunity and power dissipation is high compare of all logic families. 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Including </a:t>
            </a:r>
            <a:endParaRPr/>
          </a:p>
          <a:p>
            <a:pPr marL="742950" lvl="1" indent="-285750" algn="just" rtl="0">
              <a:lnSpc>
                <a:spcPct val="15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en-US" sz="23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Differential input amplifier</a:t>
            </a:r>
            <a:endParaRPr/>
          </a:p>
          <a:p>
            <a:pPr marL="742950" lvl="1" indent="-285750" algn="just" rtl="0">
              <a:lnSpc>
                <a:spcPct val="15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en-US" sz="23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temperature and voltage compensated bias network</a:t>
            </a:r>
            <a:endParaRPr/>
          </a:p>
          <a:p>
            <a:pPr marL="742950" lvl="1" indent="-285750" algn="just" rtl="0">
              <a:lnSpc>
                <a:spcPct val="15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en-US" sz="23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Emitter-follower outputs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817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8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Times"/>
              <a:buNone/>
            </a:pPr>
            <a:r>
              <a:rPr lang="en-US" sz="3000" b="1" i="0" u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ECL NOR / OR</a:t>
            </a:r>
            <a:endParaRPr/>
          </a:p>
        </p:txBody>
      </p:sp>
      <p:sp>
        <p:nvSpPr>
          <p:cNvPr id="425" name="Google Shape;425;p58"/>
          <p:cNvSpPr txBox="1">
            <a:spLocks noGrp="1"/>
          </p:cNvSpPr>
          <p:nvPr>
            <p:ph type="body" idx="1"/>
          </p:nvPr>
        </p:nvSpPr>
        <p:spPr>
          <a:xfrm>
            <a:off x="533400" y="17986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circuit has 2 outputs- inverting and non inverting output, input low is 3.6 V, input high is 4.4V.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A=B=0,  so Q1, Q2 are OFF, then Out1=High and Out2=Low.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 A=B=1, so Q1, Q2 are ON, then Out1= low and Out2=High.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0548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Calibri"/>
              <a:buNone/>
            </a:pPr>
            <a:r>
              <a:rPr lang="en-US" sz="3000" b="1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ECL  (NOR/OR GATE)</a:t>
            </a:r>
            <a:endParaRPr/>
          </a:p>
        </p:txBody>
      </p:sp>
      <p:pic>
        <p:nvPicPr>
          <p:cNvPr id="431" name="Google Shape;431;p5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44537" y="1503362"/>
            <a:ext cx="7713600" cy="459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572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b="1" dirty="0">
                <a:solidFill>
                  <a:srgbClr val="FF0000"/>
                </a:solidFill>
              </a:rPr>
              <a:t>Operating Principles of I</a:t>
            </a:r>
            <a:r>
              <a:rPr lang="en-IN" b="1" baseline="30000" dirty="0">
                <a:solidFill>
                  <a:srgbClr val="FF0000"/>
                </a:solidFill>
              </a:rPr>
              <a:t>2</a:t>
            </a:r>
            <a:r>
              <a:rPr lang="en-IN" b="1" dirty="0">
                <a:solidFill>
                  <a:srgbClr val="FF0000"/>
                </a:solidFill>
              </a:rPr>
              <a:t>L gates</a:t>
            </a:r>
            <a:r>
              <a:rPr lang="en-IN" dirty="0">
                <a:solidFill>
                  <a:srgbClr val="FF0000"/>
                </a:solidFill>
              </a:rPr>
              <a:t/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/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Integrated Injection Logic Operation is explained as follows. To understand the working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of a typical I</a:t>
            </a:r>
            <a:r>
              <a:rPr lang="en-IN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 gate,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consider the figure,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which consists of five transistors, connected as shown.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can be seen that the base current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B1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is derived from +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CC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through the input terminal B. The base-bias current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B3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transistor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and the collector current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C1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are obtained from the collector current of transistor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0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whose injector (emitter) also is connected to +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CC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71800"/>
            <a:ext cx="5715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027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>
            <a:noAutofit/>
          </a:bodyPr>
          <a:lstStyle/>
          <a:p>
            <a:pPr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B1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is sufficient, the base-to-emitter voltage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BE1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will become the saturation base-emitter voltage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BES1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(= 0.8 volt), and in this condition, its collector-to-emitter voltage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CE1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will become saturation base-emitter voltage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CES1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(= 0.2 volt).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we find that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is in the ON-state and its output is at logic-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level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Since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CES1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0.2 volt, the collector current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C2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will flow through the collector of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as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C1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BE3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0.2 V =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CES1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means that at this moment,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is OFF and its collector-emitter voltage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CE3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0.8 volt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Now, let the input voltage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0 V. This makes transistor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 be in OFF-state, and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C2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to flow through the base of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Thus,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BE3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BES3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= 0.8 V. This makes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CE1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BES3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= logic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CE3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CES3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= logic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Thus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the transistors perform inversion operation, with logic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CES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0.2 V, and logic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BES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0.8 V.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voltage swing of this gate, therefore, is</a:t>
            </a:r>
            <a:br>
              <a:rPr lang="en-IN" sz="2000" dirty="0">
                <a:latin typeface="Times New Roman" pitchFamily="18" charset="0"/>
                <a:cs typeface="Times New Roman" pitchFamily="18" charset="0"/>
              </a:rPr>
            </a:b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i="1" dirty="0">
                <a:latin typeface="Times New Roman" pitchFamily="18" charset="0"/>
                <a:cs typeface="Times New Roman" pitchFamily="18" charset="0"/>
              </a:rPr>
            </a:b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2000" baseline="-25000" dirty="0" err="1">
                <a:latin typeface="Times New Roman" pitchFamily="18" charset="0"/>
                <a:cs typeface="Times New Roman" pitchFamily="18" charset="0"/>
              </a:rPr>
              <a:t>wing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=V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BES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 – V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CES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= 0.8 – 0.2 = 0.6 volt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                                    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It can be seen that the logic swing of I</a:t>
            </a:r>
            <a:r>
              <a:rPr lang="en-IN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 gates is very low and this is a major defect of these gates.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2886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Advantages of I</a:t>
            </a:r>
            <a:r>
              <a:rPr lang="en-IN" b="1" baseline="30000" dirty="0">
                <a:solidFill>
                  <a:srgbClr val="FF0000"/>
                </a:solidFill>
              </a:rPr>
              <a:t>2</a:t>
            </a:r>
            <a:r>
              <a:rPr lang="en-IN" b="1" dirty="0">
                <a:solidFill>
                  <a:srgbClr val="FF0000"/>
                </a:solidFill>
              </a:rPr>
              <a:t>L Gates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25000" lnSpcReduction="20000"/>
          </a:bodyPr>
          <a:lstStyle/>
          <a:p>
            <a:pPr lvl="0">
              <a:lnSpc>
                <a:spcPct val="170000"/>
              </a:lnSpc>
            </a:pPr>
            <a:r>
              <a:rPr lang="en-IN" dirty="0"/>
              <a:t> 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8000" dirty="0">
                <a:latin typeface="Times New Roman" pitchFamily="18" charset="0"/>
                <a:cs typeface="Times New Roman" pitchFamily="18" charset="0"/>
              </a:rPr>
              <a:t>Since I</a:t>
            </a:r>
            <a:r>
              <a:rPr lang="en-IN" sz="8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8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IN" sz="8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8000" dirty="0">
                <a:latin typeface="Times New Roman" pitchFamily="18" charset="0"/>
                <a:cs typeface="Times New Roman" pitchFamily="18" charset="0"/>
              </a:rPr>
              <a:t>gates are made up only of</a:t>
            </a:r>
            <a:r>
              <a:rPr lang="en-IN" sz="8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8000" dirty="0">
                <a:latin typeface="Times New Roman" pitchFamily="18" charset="0"/>
                <a:cs typeface="Times New Roman" pitchFamily="18" charset="0"/>
              </a:rPr>
              <a:t>BJTs, they possess high speed of </a:t>
            </a:r>
            <a:r>
              <a:rPr lang="en-IN" sz="8000" dirty="0" smtClean="0">
                <a:latin typeface="Times New Roman" pitchFamily="18" charset="0"/>
                <a:cs typeface="Times New Roman" pitchFamily="18" charset="0"/>
              </a:rPr>
              <a:t>operation. Because </a:t>
            </a:r>
            <a:r>
              <a:rPr lang="en-IN" sz="8000" dirty="0">
                <a:latin typeface="Times New Roman" pitchFamily="18" charset="0"/>
                <a:cs typeface="Times New Roman" pitchFamily="18" charset="0"/>
              </a:rPr>
              <a:t>only transistors are used for the construction, I</a:t>
            </a:r>
            <a:r>
              <a:rPr lang="en-IN" sz="8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8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IN" sz="8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8000" dirty="0">
                <a:latin typeface="Times New Roman" pitchFamily="18" charset="0"/>
                <a:cs typeface="Times New Roman" pitchFamily="18" charset="0"/>
              </a:rPr>
              <a:t>gates have high packing density, and are hence suitable for construction of VLSI circuits</a:t>
            </a:r>
            <a:r>
              <a:rPr lang="en-IN" sz="8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IN" sz="8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sz="8000" dirty="0">
                <a:latin typeface="Times New Roman" pitchFamily="18" charset="0"/>
                <a:cs typeface="Times New Roman" pitchFamily="18" charset="0"/>
              </a:rPr>
              <a:t>·        Very low power-supply requirement (1 volt) </a:t>
            </a:r>
            <a:r>
              <a:rPr lang="en-IN" sz="8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IN" sz="8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sz="8000" dirty="0">
                <a:latin typeface="Times New Roman" pitchFamily="18" charset="0"/>
                <a:cs typeface="Times New Roman" pitchFamily="18" charset="0"/>
              </a:rPr>
              <a:t>·        Low power </a:t>
            </a:r>
            <a:r>
              <a:rPr lang="en-IN" sz="8000" dirty="0" smtClean="0">
                <a:latin typeface="Times New Roman" pitchFamily="18" charset="0"/>
                <a:cs typeface="Times New Roman" pitchFamily="18" charset="0"/>
              </a:rPr>
              <a:t>dissipation</a:t>
            </a:r>
          </a:p>
          <a:p>
            <a:pPr lvl="0"/>
            <a:r>
              <a:rPr lang="en-IN" sz="8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8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sz="8000" dirty="0">
                <a:latin typeface="Times New Roman" pitchFamily="18" charset="0"/>
                <a:cs typeface="Times New Roman" pitchFamily="18" charset="0"/>
              </a:rPr>
              <a:t>·        Number of processing steps required is small; hence cost per gate is low</a:t>
            </a:r>
            <a:r>
              <a:rPr lang="en-IN" sz="8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IN" sz="8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sz="8000" dirty="0">
                <a:latin typeface="Times New Roman" pitchFamily="18" charset="0"/>
                <a:cs typeface="Times New Roman" pitchFamily="18" charset="0"/>
              </a:rPr>
              <a:t>·        Several functions are possible on the same chip</a:t>
            </a:r>
            <a:r>
              <a:rPr lang="en-IN" sz="8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IN" sz="8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sz="8000" dirty="0">
                <a:latin typeface="Times New Roman" pitchFamily="18" charset="0"/>
                <a:cs typeface="Times New Roman" pitchFamily="18" charset="0"/>
              </a:rPr>
              <a:t>·        Using bipolar technology, it is possible to combine I</a:t>
            </a:r>
            <a:r>
              <a:rPr lang="en-IN" sz="8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8000" dirty="0">
                <a:latin typeface="Times New Roman" pitchFamily="18" charset="0"/>
                <a:cs typeface="Times New Roman" pitchFamily="18" charset="0"/>
              </a:rPr>
              <a:t>L gates with other logic families.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5961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Disadvantages of I</a:t>
            </a:r>
            <a:r>
              <a:rPr lang="en-IN" b="1" baseline="30000" dirty="0">
                <a:solidFill>
                  <a:srgbClr val="FF0000"/>
                </a:solidFill>
              </a:rPr>
              <a:t>2</a:t>
            </a:r>
            <a:r>
              <a:rPr lang="en-IN" b="1" dirty="0">
                <a:solidFill>
                  <a:srgbClr val="FF0000"/>
                </a:solidFill>
              </a:rPr>
              <a:t>L Gates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Very low voltage swing (≈ 0.6 V); the swing is between </a:t>
            </a:r>
            <a:r>
              <a:rPr lang="en-IN" sz="3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3000" baseline="-25000" dirty="0">
                <a:latin typeface="Times New Roman" pitchFamily="18" charset="0"/>
                <a:cs typeface="Times New Roman" pitchFamily="18" charset="0"/>
              </a:rPr>
              <a:t>BES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(0.8 V) and </a:t>
            </a:r>
            <a:r>
              <a:rPr lang="en-IN" sz="3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3000" baseline="-25000" dirty="0">
                <a:latin typeface="Times New Roman" pitchFamily="18" charset="0"/>
                <a:cs typeface="Times New Roman" pitchFamily="18" charset="0"/>
              </a:rPr>
              <a:t>CES 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(0.2 V).</a:t>
            </a:r>
          </a:p>
          <a:p>
            <a:pPr lvl="0"/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·        Lower packing density than NMOS.</a:t>
            </a:r>
          </a:p>
          <a:p>
            <a:pPr lvl="0"/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·        Lower noise margin.</a:t>
            </a:r>
          </a:p>
          <a:p>
            <a:pPr lvl="0"/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·        External resistance required for proper 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    functioning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0"/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·        I</a:t>
            </a:r>
            <a:r>
              <a:rPr lang="en-IN" sz="3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L technology, at present, is dormant.</a:t>
            </a:r>
          </a:p>
          <a:p>
            <a:r>
              <a:rPr lang="en-IN" sz="3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000" dirty="0">
                <a:latin typeface="Times New Roman" pitchFamily="18" charset="0"/>
                <a:cs typeface="Times New Roman" pitchFamily="18" charset="0"/>
              </a:rPr>
            </a:br>
            <a:endParaRPr lang="en-IN" sz="30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360</Words>
  <Application>Microsoft Office PowerPoint</Application>
  <PresentationFormat>On-screen Show (4:3)</PresentationFormat>
  <Paragraphs>46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UNIT-II</vt:lpstr>
      <vt:lpstr>Emitter-Coupled Logic (ECL) </vt:lpstr>
      <vt:lpstr>ECL NOR / OR</vt:lpstr>
      <vt:lpstr>ECL  (NOR/OR GATE)</vt:lpstr>
      <vt:lpstr> Operating Principles of I2L gates   </vt:lpstr>
      <vt:lpstr>PowerPoint Presentation</vt:lpstr>
      <vt:lpstr>Advantages of I2L Gates </vt:lpstr>
      <vt:lpstr>Disadvantages of I2L Gates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chandrasekar anuradha</dc:creator>
  <cp:lastModifiedBy>SURESH KUMAR</cp:lastModifiedBy>
  <cp:revision>10</cp:revision>
  <dcterms:created xsi:type="dcterms:W3CDTF">2006-08-16T00:00:00Z</dcterms:created>
  <dcterms:modified xsi:type="dcterms:W3CDTF">2020-08-24T09:51:48Z</dcterms:modified>
</cp:coreProperties>
</file>