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50"/>
  </p:notesMasterIdLst>
  <p:handoutMasterIdLst>
    <p:handoutMasterId r:id="rId5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391" r:id="rId11"/>
    <p:sldId id="392" r:id="rId12"/>
    <p:sldId id="393" r:id="rId13"/>
    <p:sldId id="403" r:id="rId14"/>
    <p:sldId id="395" r:id="rId15"/>
    <p:sldId id="396" r:id="rId16"/>
    <p:sldId id="397" r:id="rId17"/>
    <p:sldId id="398" r:id="rId18"/>
    <p:sldId id="317" r:id="rId19"/>
    <p:sldId id="368" r:id="rId20"/>
    <p:sldId id="399" r:id="rId21"/>
    <p:sldId id="400" r:id="rId22"/>
    <p:sldId id="402" r:id="rId23"/>
    <p:sldId id="404" r:id="rId24"/>
    <p:sldId id="405" r:id="rId25"/>
    <p:sldId id="406" r:id="rId26"/>
    <p:sldId id="407" r:id="rId27"/>
    <p:sldId id="408" r:id="rId28"/>
    <p:sldId id="263" r:id="rId29"/>
    <p:sldId id="437" r:id="rId30"/>
    <p:sldId id="442" r:id="rId31"/>
    <p:sldId id="436" r:id="rId32"/>
    <p:sldId id="441" r:id="rId33"/>
    <p:sldId id="444" r:id="rId34"/>
    <p:sldId id="440" r:id="rId35"/>
    <p:sldId id="447" r:id="rId36"/>
    <p:sldId id="443" r:id="rId37"/>
    <p:sldId id="445" r:id="rId38"/>
    <p:sldId id="448" r:id="rId39"/>
    <p:sldId id="446" r:id="rId40"/>
    <p:sldId id="265" r:id="rId41"/>
    <p:sldId id="415" r:id="rId42"/>
    <p:sldId id="451" r:id="rId43"/>
    <p:sldId id="450" r:id="rId44"/>
    <p:sldId id="452" r:id="rId45"/>
    <p:sldId id="453" r:id="rId46"/>
    <p:sldId id="454" r:id="rId47"/>
    <p:sldId id="417" r:id="rId48"/>
    <p:sldId id="26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2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FDC1-BCEC-49D6-B1BE-7B504863502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5B4C0-126A-44A7-A33E-2D15FEC4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03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106D-9BD7-4F4E-8E62-3B316F7DC4F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5575-0331-4717-82A7-1C1568F4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40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485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AC723F-8862-4EE9-8E3F-58F25D4E93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289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15D5E6-9EE5-4E52-BB60-3746B14C6E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5975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47C250-6434-40FE-AF29-D88437E29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2796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1EBD0E-9E4F-412E-B32A-38822212DD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14794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018EA6-0F80-4CEF-A4DD-AF945FB2A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3452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4C7F02-C8A9-409C-90A9-969E8C7A8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55775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49467A-66B4-4CCF-B8CB-9FF4C8CAE8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81409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87E301-5850-4B4A-92A9-66491A1C42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421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D1BCDB-7461-4D19-89BC-5B72E7A27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6962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782825-36DF-4411-989B-64E73C50D6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2901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754058-4077-41D2-8246-9230A1ACD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6094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772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E30193-264D-467E-8E49-4D438C838A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785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NJIT ECE 271  Dr, </a:t>
            </a:r>
            <a:r>
              <a:rPr lang="en-US" err="1"/>
              <a:t>Serhiy</a:t>
            </a:r>
            <a:r>
              <a:rPr lang="en-US"/>
              <a:t> </a:t>
            </a:r>
            <a:r>
              <a:rPr lang="en-US" err="1"/>
              <a:t>Levkov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 Topic 8 - </a:t>
            </a:r>
            <a:fld id="{B0BAA9B6-9301-46C5-908F-BF59387BC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40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NJIT ECE 271  Dr, Serhiy Levkov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 Topic 8 - </a:t>
            </a:r>
            <a:fld id="{0F94E494-BB94-4225-A516-E8C57BC460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0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NJIT ECE 271  Dr, Serhiy Levkov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 Topic 8 - </a:t>
            </a:r>
            <a:fld id="{C860816A-EEFE-4C63-A36B-2DA31F374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50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b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NJIT ECE 271  Dr, Serhiy Levkov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 Topic 8 - </a:t>
            </a:r>
            <a:fld id="{B6C7C066-B74C-49BA-9CB0-796292E58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03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b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NJIT ECE 271  Dr, Serhiy Levkov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 Topic 8 - </a:t>
            </a:r>
            <a:fld id="{505E6B46-D454-4AB1-8E2A-B3627BEC3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3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NJIT ECE 271  Dr, Serhiy Levkov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 Topic 8 - </a:t>
            </a:r>
            <a:fld id="{E7B0C85F-CDEA-4C25-86D5-BA209EC7B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NJIT ECE 271  Dr, Serhiy Levkov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 Topic 8 - </a:t>
            </a:r>
            <a:fld id="{F7405754-42AA-4979-8CE2-1307BAA73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5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b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NJIT ECE 271  Dr, Serhiy Levkov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 Topic 8 - </a:t>
            </a:r>
            <a:fld id="{F29E4D17-2ECF-406B-8951-CB82FEACE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690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b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NJIT ECE 271  Dr, Serhiy Levkov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 Topic 8 - </a:t>
            </a:r>
            <a:fld id="{48A5155F-8A36-4FA9-911D-50B50B948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00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1: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B11652-17C6-4831-B824-364556C754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457200"/>
            <a:ext cx="0" cy="6172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457200" y="457200"/>
            <a:ext cx="830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8763000" y="457200"/>
            <a:ext cx="0" cy="6172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7200" y="6629400"/>
            <a:ext cx="830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5" name="Rectangle 11" descr="Small checker board"/>
          <p:cNvSpPr>
            <a:spLocks noChangeArrowheads="1"/>
          </p:cNvSpPr>
          <p:nvPr userDrawn="1"/>
        </p:nvSpPr>
        <p:spPr bwMode="auto">
          <a:xfrm>
            <a:off x="685800" y="6096000"/>
            <a:ext cx="7772400" cy="1524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6" name="Rectangle 12" descr="Small checker board"/>
          <p:cNvSpPr>
            <a:spLocks noChangeArrowheads="1"/>
          </p:cNvSpPr>
          <p:nvPr userDrawn="1"/>
        </p:nvSpPr>
        <p:spPr bwMode="auto">
          <a:xfrm>
            <a:off x="685800" y="1295400"/>
            <a:ext cx="7772400" cy="1524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0000FF"/>
                </a:solidFill>
              </a:rPr>
              <a:t>ACOE419 – Digital IC and VLSI Design</a:t>
            </a:r>
            <a:endParaRPr lang="en-US" sz="1400" b="1" baseline="30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zoom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455613" indent="-455613" algn="l" rtl="0" fontAlgn="base">
        <a:spcBef>
          <a:spcPct val="20000"/>
        </a:spcBef>
        <a:spcAft>
          <a:spcPct val="0"/>
        </a:spcAft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98563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>
              <a:defRPr/>
            </a:pPr>
            <a:r>
              <a:rPr lang="en-US"/>
              <a:t>Jaeger/Blalock     5/25/10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r>
              <a:rPr lang="en-US"/>
              <a:t>NJIT ECE 271  Dr, Serhiy Levkov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83363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r>
              <a:rPr lang="en-US"/>
              <a:t> Topic 8 - </a:t>
            </a:r>
            <a:fld id="{6BC3E2FE-AACD-485E-987F-9D5DB072D5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1524000"/>
            <a:ext cx="777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44834"/>
              </p:ext>
            </p:extLst>
          </p:nvPr>
        </p:nvGraphicFramePr>
        <p:xfrm>
          <a:off x="457200" y="1600200"/>
          <a:ext cx="815339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0">
                <a:tc rowSpan="2"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S-7</a:t>
                      </a:r>
                      <a:endParaRPr lang="en-US" sz="1700" dirty="0"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SLO-1</a:t>
                      </a:r>
                      <a:endParaRPr lang="en-US" sz="1700" dirty="0"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highlight>
                            <a:srgbClr val="FFFFFF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PMOS,NMOS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SLO-2</a:t>
                      </a:r>
                      <a:endParaRPr lang="en-US" sz="1700" dirty="0"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CMOS Logic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6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States of the CMOS Inverter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no dc current exists.</a:t>
            </a:r>
          </a:p>
        </p:txBody>
      </p:sp>
      <p:pic>
        <p:nvPicPr>
          <p:cNvPr id="29702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703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297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970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10668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5146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4238" y="1785938"/>
            <a:ext cx="171926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1463675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0425" y="2105025"/>
            <a:ext cx="946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3513" y="1609725"/>
            <a:ext cx="2746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2588" y="1862138"/>
            <a:ext cx="444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States of the CMOS Inverter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no dc current exists.</a:t>
            </a:r>
          </a:p>
        </p:txBody>
      </p:sp>
      <p:pic>
        <p:nvPicPr>
          <p:cNvPr id="31750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751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317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175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10668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5146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4238" y="1785938"/>
            <a:ext cx="171926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0425" y="2105025"/>
            <a:ext cx="946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4238" y="1422400"/>
            <a:ext cx="5175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13500" y="1443038"/>
            <a:ext cx="347663" cy="30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3513" y="1609725"/>
            <a:ext cx="2746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2588" y="1862138"/>
            <a:ext cx="444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States of the CMOS Inverter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no dc current exists.</a:t>
            </a:r>
          </a:p>
        </p:txBody>
      </p:sp>
      <p:pic>
        <p:nvPicPr>
          <p:cNvPr id="32774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5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327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277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10668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5146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4238" y="1785938"/>
            <a:ext cx="171926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0425" y="2105025"/>
            <a:ext cx="946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3513" y="1609725"/>
            <a:ext cx="2746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2588" y="1862138"/>
            <a:ext cx="444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States of the CMOS Inverter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no dc current exists.</a:t>
            </a:r>
          </a:p>
        </p:txBody>
      </p:sp>
      <p:pic>
        <p:nvPicPr>
          <p:cNvPr id="33798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799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337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380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10668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5146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4238" y="1785938"/>
            <a:ext cx="171926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2588" y="1862138"/>
            <a:ext cx="444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States of the CMOS Inverter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no dc current exists.</a:t>
            </a:r>
          </a:p>
        </p:txBody>
      </p:sp>
      <p:pic>
        <p:nvPicPr>
          <p:cNvPr id="34822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823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348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482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10668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5146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States of the CMOS Inverter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no dc current exists.</a:t>
            </a:r>
          </a:p>
        </p:txBody>
      </p:sp>
      <p:pic>
        <p:nvPicPr>
          <p:cNvPr id="35846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847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358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584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5146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States of the CMOS Inverter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</a:t>
            </a:r>
            <a:r>
              <a:rPr lang="en-US" sz="1800">
                <a:ea typeface="ＭＳ Ｐゴシック" pitchFamily="34" charset="-128"/>
              </a:rPr>
              <a:t>.</a:t>
            </a:r>
          </a:p>
        </p:txBody>
      </p:sp>
      <p:pic>
        <p:nvPicPr>
          <p:cNvPr id="36870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871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368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Characteristics of the CMOS Inverter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exists.</a:t>
            </a:r>
          </a:p>
        </p:txBody>
      </p:sp>
      <p:pic>
        <p:nvPicPr>
          <p:cNvPr id="37894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6" descr="fig0704"/>
          <p:cNvPicPr>
            <a:picLocks noChangeAspect="1" noChangeArrowheads="1"/>
          </p:cNvPicPr>
          <p:nvPr/>
        </p:nvPicPr>
        <p:blipFill>
          <a:blip r:embed="rId3"/>
          <a:srcRect l="54546"/>
          <a:stretch>
            <a:fillRect/>
          </a:stretch>
        </p:blipFill>
        <p:spPr bwMode="auto">
          <a:xfrm>
            <a:off x="609600" y="3810000"/>
            <a:ext cx="32083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896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378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4148138" y="3733800"/>
          <a:ext cx="4940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6" imgW="3771900" imgH="965200" progId="Equation.DSMT4">
                  <p:embed/>
                </p:oleObj>
              </mc:Choice>
              <mc:Fallback>
                <p:oleObj name="Equation" r:id="rId6" imgW="3771900" imgH="965200" progId="Equation.DSMT4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33800"/>
                        <a:ext cx="4940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51054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ＭＳ Ｐゴシック" charset="-128"/>
              </a:rPr>
              <a:t>The capacitor charges through </a:t>
            </a:r>
            <a:r>
              <a:rPr lang="en-US" sz="1800" i="1" kern="0" dirty="0" err="1">
                <a:latin typeface="+mn-lt"/>
                <a:cs typeface="ＭＳ Ｐゴシック" charset="-128"/>
              </a:rPr>
              <a:t>R</a:t>
            </a:r>
            <a:r>
              <a:rPr lang="en-US" sz="1800" i="1" kern="0" baseline="-25000" dirty="0" err="1">
                <a:latin typeface="+mn-lt"/>
                <a:cs typeface="ＭＳ Ｐゴシック" charset="-128"/>
              </a:rPr>
              <a:t>onP</a:t>
            </a:r>
            <a:r>
              <a:rPr lang="en-US" sz="1800" kern="0" dirty="0">
                <a:latin typeface="+mn-lt"/>
                <a:cs typeface="ＭＳ Ｐゴシック" charset="-128"/>
              </a:rPr>
              <a:t> , current exists only during charging, no dc current exists.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" y="44196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" y="3505200"/>
            <a:ext cx="861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90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36576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1054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75313" y="4364038"/>
            <a:ext cx="3436937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10413" y="3717925"/>
            <a:ext cx="587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77000" y="3733799"/>
            <a:ext cx="346075" cy="23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7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50" y="4038600"/>
            <a:ext cx="2851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33513" y="4322763"/>
            <a:ext cx="274637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750" y="5165725"/>
            <a:ext cx="2746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6075" y="4497388"/>
            <a:ext cx="5381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Characteristics of the CMOS Inverter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exists.</a:t>
            </a:r>
          </a:p>
        </p:txBody>
      </p:sp>
      <p:pic>
        <p:nvPicPr>
          <p:cNvPr id="38918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6" descr="fig0704"/>
          <p:cNvPicPr>
            <a:picLocks noChangeAspect="1" noChangeArrowheads="1"/>
          </p:cNvPicPr>
          <p:nvPr/>
        </p:nvPicPr>
        <p:blipFill>
          <a:blip r:embed="rId3"/>
          <a:srcRect l="54546"/>
          <a:stretch>
            <a:fillRect/>
          </a:stretch>
        </p:blipFill>
        <p:spPr bwMode="auto">
          <a:xfrm>
            <a:off x="609600" y="3810000"/>
            <a:ext cx="32083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920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389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4148138" y="3733800"/>
          <a:ext cx="4940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6" imgW="3771900" imgH="965200" progId="Equation.DSMT4">
                  <p:embed/>
                </p:oleObj>
              </mc:Choice>
              <mc:Fallback>
                <p:oleObj name="Equation" r:id="rId6" imgW="3771900" imgH="965200" progId="Equation.DSMT4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33800"/>
                        <a:ext cx="4940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51054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ＭＳ Ｐゴシック" charset="-128"/>
              </a:rPr>
              <a:t>The capacitor charges through </a:t>
            </a:r>
            <a:r>
              <a:rPr lang="en-US" sz="1800" i="1" kern="0" dirty="0" err="1">
                <a:latin typeface="+mn-lt"/>
                <a:cs typeface="ＭＳ Ｐゴシック" charset="-128"/>
              </a:rPr>
              <a:t>R</a:t>
            </a:r>
            <a:r>
              <a:rPr lang="en-US" sz="1800" i="1" kern="0" baseline="-25000" dirty="0" err="1">
                <a:latin typeface="+mn-lt"/>
                <a:cs typeface="ＭＳ Ｐゴシック" charset="-128"/>
              </a:rPr>
              <a:t>onP</a:t>
            </a:r>
            <a:r>
              <a:rPr lang="en-US" sz="1800" kern="0" dirty="0">
                <a:latin typeface="+mn-lt"/>
                <a:cs typeface="ＭＳ Ｐゴシック" charset="-128"/>
              </a:rPr>
              <a:t> , current exists only during charging, no dc current exists.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" y="44196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" y="3505200"/>
            <a:ext cx="861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9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36576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7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1054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46750" y="4364038"/>
            <a:ext cx="343693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50" y="4038600"/>
            <a:ext cx="2851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33513" y="4322763"/>
            <a:ext cx="274637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1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750" y="5165725"/>
            <a:ext cx="2746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6075" y="4497388"/>
            <a:ext cx="5381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Characteristics of the CMOS Inverter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exists.</a:t>
            </a:r>
          </a:p>
        </p:txBody>
      </p:sp>
      <p:pic>
        <p:nvPicPr>
          <p:cNvPr id="39942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6" descr="fig0704"/>
          <p:cNvPicPr>
            <a:picLocks noChangeAspect="1" noChangeArrowheads="1"/>
          </p:cNvPicPr>
          <p:nvPr/>
        </p:nvPicPr>
        <p:blipFill>
          <a:blip r:embed="rId3"/>
          <a:srcRect l="54546"/>
          <a:stretch>
            <a:fillRect/>
          </a:stretch>
        </p:blipFill>
        <p:spPr bwMode="auto">
          <a:xfrm>
            <a:off x="609600" y="3810000"/>
            <a:ext cx="32083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944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399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4148138" y="3733800"/>
          <a:ext cx="4940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6" imgW="3771900" imgH="965200" progId="Equation.DSMT4">
                  <p:embed/>
                </p:oleObj>
              </mc:Choice>
              <mc:Fallback>
                <p:oleObj name="Equation" r:id="rId6" imgW="3771900" imgH="965200" progId="Equation.DSMT4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33800"/>
                        <a:ext cx="4940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51054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ＭＳ Ｐゴシック" charset="-128"/>
              </a:rPr>
              <a:t>The capacitor charges through </a:t>
            </a:r>
            <a:r>
              <a:rPr lang="en-US" sz="1800" i="1" kern="0" dirty="0" err="1">
                <a:latin typeface="+mn-lt"/>
                <a:cs typeface="ＭＳ Ｐゴシック" charset="-128"/>
              </a:rPr>
              <a:t>R</a:t>
            </a:r>
            <a:r>
              <a:rPr lang="en-US" sz="1800" i="1" kern="0" baseline="-25000" dirty="0" err="1">
                <a:latin typeface="+mn-lt"/>
                <a:cs typeface="ＭＳ Ｐゴシック" charset="-128"/>
              </a:rPr>
              <a:t>onP</a:t>
            </a:r>
            <a:r>
              <a:rPr lang="en-US" sz="1800" kern="0" dirty="0">
                <a:latin typeface="+mn-lt"/>
                <a:cs typeface="ＭＳ Ｐゴシック" charset="-128"/>
              </a:rPr>
              <a:t> , current exists only during charging, no dc current exists.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" y="44196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" y="3505200"/>
            <a:ext cx="861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9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36576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1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1054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9950" y="4319588"/>
            <a:ext cx="18907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0425" y="4668838"/>
            <a:ext cx="946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50" y="4038600"/>
            <a:ext cx="2851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33513" y="4322763"/>
            <a:ext cx="274637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6075" y="4497388"/>
            <a:ext cx="5381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nMOS Transistor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Four terminals: gate, source, drain, body</a:t>
            </a:r>
          </a:p>
          <a:p>
            <a:r>
              <a:rPr lang="en-US"/>
              <a:t>Gate – oxide – body stack looks like a capacitor</a:t>
            </a:r>
          </a:p>
          <a:p>
            <a:pPr lvl="1"/>
            <a:r>
              <a:rPr lang="en-US"/>
              <a:t>Gate and body are conductors</a:t>
            </a:r>
          </a:p>
          <a:p>
            <a:pPr lvl="1"/>
            <a:r>
              <a:rPr lang="en-US"/>
              <a:t>SiO</a:t>
            </a:r>
            <a:r>
              <a:rPr lang="en-US" baseline="-25000"/>
              <a:t>2</a:t>
            </a:r>
            <a:r>
              <a:rPr lang="en-US"/>
              <a:t> (oxide) is a very good insulator</a:t>
            </a:r>
          </a:p>
          <a:p>
            <a:pPr lvl="1"/>
            <a:r>
              <a:rPr lang="en-US"/>
              <a:t>Called metal – oxide – semiconductor (MOS) capacitor</a:t>
            </a:r>
          </a:p>
          <a:p>
            <a:pPr lvl="1"/>
            <a:r>
              <a:rPr lang="en-US"/>
              <a:t>Even though gate is </a:t>
            </a:r>
          </a:p>
          <a:p>
            <a:pPr lvl="1">
              <a:buFontTx/>
              <a:buNone/>
            </a:pPr>
            <a:r>
              <a:rPr lang="en-US"/>
              <a:t>	no longer made of metal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4267200" y="3800475"/>
          <a:ext cx="428942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2460929" imgH="1244876" progId="Visio.Drawing.11">
                  <p:embed/>
                </p:oleObj>
              </mc:Choice>
              <mc:Fallback>
                <p:oleObj name="Visio" r:id="rId4" imgW="2460929" imgH="12448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00475"/>
                        <a:ext cx="428942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477669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Characteristics of the CMOS Inverter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exists.</a:t>
            </a:r>
          </a:p>
        </p:txBody>
      </p:sp>
      <p:pic>
        <p:nvPicPr>
          <p:cNvPr id="41990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6" descr="fig0704"/>
          <p:cNvPicPr>
            <a:picLocks noChangeAspect="1" noChangeArrowheads="1"/>
          </p:cNvPicPr>
          <p:nvPr/>
        </p:nvPicPr>
        <p:blipFill>
          <a:blip r:embed="rId3"/>
          <a:srcRect l="54546"/>
          <a:stretch>
            <a:fillRect/>
          </a:stretch>
        </p:blipFill>
        <p:spPr bwMode="auto">
          <a:xfrm>
            <a:off x="609600" y="3810000"/>
            <a:ext cx="32083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92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419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4148138" y="3733800"/>
          <a:ext cx="4940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6" imgW="3771900" imgH="965200" progId="Equation.DSMT4">
                  <p:embed/>
                </p:oleObj>
              </mc:Choice>
              <mc:Fallback>
                <p:oleObj name="Equation" r:id="rId6" imgW="3771900" imgH="965200" progId="Equation.DSMT4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33800"/>
                        <a:ext cx="4940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51054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ＭＳ Ｐゴシック" charset="-128"/>
              </a:rPr>
              <a:t>The capacitor charges through </a:t>
            </a:r>
            <a:r>
              <a:rPr lang="en-US" sz="1800" i="1" kern="0" dirty="0" err="1">
                <a:latin typeface="+mn-lt"/>
                <a:cs typeface="ＭＳ Ｐゴシック" charset="-128"/>
              </a:rPr>
              <a:t>R</a:t>
            </a:r>
            <a:r>
              <a:rPr lang="en-US" sz="1800" i="1" kern="0" baseline="-25000" dirty="0" err="1">
                <a:latin typeface="+mn-lt"/>
                <a:cs typeface="ＭＳ Ｐゴシック" charset="-128"/>
              </a:rPr>
              <a:t>onP</a:t>
            </a:r>
            <a:r>
              <a:rPr lang="en-US" sz="1800" kern="0" dirty="0">
                <a:latin typeface="+mn-lt"/>
                <a:cs typeface="ＭＳ Ｐゴシック" charset="-128"/>
              </a:rPr>
              <a:t> , current exists only during charging, no dc current exists.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" y="44196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" y="3505200"/>
            <a:ext cx="861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99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36576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1054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0425" y="4668838"/>
            <a:ext cx="946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1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70738" y="4003675"/>
            <a:ext cx="7096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2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86204" y="4054475"/>
            <a:ext cx="50006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9950" y="4319588"/>
            <a:ext cx="18907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33513" y="4322763"/>
            <a:ext cx="274637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6075" y="4497388"/>
            <a:ext cx="5381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Characteristics of the CMOS Inverter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exists.</a:t>
            </a:r>
          </a:p>
        </p:txBody>
      </p:sp>
      <p:pic>
        <p:nvPicPr>
          <p:cNvPr id="43014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 descr="fig0704"/>
          <p:cNvPicPr>
            <a:picLocks noChangeAspect="1" noChangeArrowheads="1"/>
          </p:cNvPicPr>
          <p:nvPr/>
        </p:nvPicPr>
        <p:blipFill>
          <a:blip r:embed="rId3"/>
          <a:srcRect l="54546"/>
          <a:stretch>
            <a:fillRect/>
          </a:stretch>
        </p:blipFill>
        <p:spPr bwMode="auto">
          <a:xfrm>
            <a:off x="609600" y="3810000"/>
            <a:ext cx="32083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016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430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4148138" y="3733800"/>
          <a:ext cx="4940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6" imgW="3771900" imgH="965200" progId="Equation.DSMT4">
                  <p:embed/>
                </p:oleObj>
              </mc:Choice>
              <mc:Fallback>
                <p:oleObj name="Equation" r:id="rId6" imgW="3771900" imgH="965200" progId="Equation.DSMT4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33800"/>
                        <a:ext cx="4940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51054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ＭＳ Ｐゴシック" charset="-128"/>
              </a:rPr>
              <a:t>The capacitor charges through </a:t>
            </a:r>
            <a:r>
              <a:rPr lang="en-US" sz="1800" i="1" kern="0" dirty="0" err="1">
                <a:latin typeface="+mn-lt"/>
                <a:cs typeface="ＭＳ Ｐゴシック" charset="-128"/>
              </a:rPr>
              <a:t>R</a:t>
            </a:r>
            <a:r>
              <a:rPr lang="en-US" sz="1800" i="1" kern="0" baseline="-25000" dirty="0" err="1">
                <a:latin typeface="+mn-lt"/>
                <a:cs typeface="ＭＳ Ｐゴシック" charset="-128"/>
              </a:rPr>
              <a:t>onP</a:t>
            </a:r>
            <a:r>
              <a:rPr lang="en-US" sz="1800" kern="0" dirty="0">
                <a:latin typeface="+mn-lt"/>
                <a:cs typeface="ＭＳ Ｐゴシック" charset="-128"/>
              </a:rPr>
              <a:t> , current exists only during charging, no dc current exists.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" y="44196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" y="3505200"/>
            <a:ext cx="861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02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36576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1054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0425" y="4668838"/>
            <a:ext cx="946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9950" y="4319588"/>
            <a:ext cx="18907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33513" y="4322763"/>
            <a:ext cx="274637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7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6075" y="4497388"/>
            <a:ext cx="5381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Characteristics of the CMOS Inverter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exists.</a:t>
            </a:r>
          </a:p>
        </p:txBody>
      </p:sp>
      <p:pic>
        <p:nvPicPr>
          <p:cNvPr id="44038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6" descr="fig0704"/>
          <p:cNvPicPr>
            <a:picLocks noChangeAspect="1" noChangeArrowheads="1"/>
          </p:cNvPicPr>
          <p:nvPr/>
        </p:nvPicPr>
        <p:blipFill>
          <a:blip r:embed="rId3"/>
          <a:srcRect l="54546"/>
          <a:stretch>
            <a:fillRect/>
          </a:stretch>
        </p:blipFill>
        <p:spPr bwMode="auto">
          <a:xfrm>
            <a:off x="609600" y="3810000"/>
            <a:ext cx="32083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040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440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4148138" y="3733800"/>
          <a:ext cx="4940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6" imgW="3771900" imgH="965200" progId="Equation.DSMT4">
                  <p:embed/>
                </p:oleObj>
              </mc:Choice>
              <mc:Fallback>
                <p:oleObj name="Equation" r:id="rId6" imgW="3771900" imgH="965200" progId="Equation.DSMT4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33800"/>
                        <a:ext cx="4940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51054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ＭＳ Ｐゴシック" charset="-128"/>
              </a:rPr>
              <a:t>The capacitor charges through </a:t>
            </a:r>
            <a:r>
              <a:rPr lang="en-US" sz="1800" i="1" kern="0" dirty="0" err="1">
                <a:latin typeface="+mn-lt"/>
                <a:cs typeface="ＭＳ Ｐゴシック" charset="-128"/>
              </a:rPr>
              <a:t>R</a:t>
            </a:r>
            <a:r>
              <a:rPr lang="en-US" sz="1800" i="1" kern="0" baseline="-25000" dirty="0" err="1">
                <a:latin typeface="+mn-lt"/>
                <a:cs typeface="ＭＳ Ｐゴシック" charset="-128"/>
              </a:rPr>
              <a:t>onP</a:t>
            </a:r>
            <a:r>
              <a:rPr lang="en-US" sz="1800" kern="0" dirty="0">
                <a:latin typeface="+mn-lt"/>
                <a:cs typeface="ＭＳ Ｐゴシック" charset="-128"/>
              </a:rPr>
              <a:t> , current exists only during charging, no dc current exists.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" y="44196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" y="3505200"/>
            <a:ext cx="861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04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36576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7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1054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9950" y="4319588"/>
            <a:ext cx="18907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6075" y="4497388"/>
            <a:ext cx="5381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Characteristics of the CMOS Inverter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exists.</a:t>
            </a:r>
          </a:p>
        </p:txBody>
      </p:sp>
      <p:pic>
        <p:nvPicPr>
          <p:cNvPr id="45062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6" descr="fig0704"/>
          <p:cNvPicPr>
            <a:picLocks noChangeAspect="1" noChangeArrowheads="1"/>
          </p:cNvPicPr>
          <p:nvPr/>
        </p:nvPicPr>
        <p:blipFill>
          <a:blip r:embed="rId3"/>
          <a:srcRect l="54546"/>
          <a:stretch>
            <a:fillRect/>
          </a:stretch>
        </p:blipFill>
        <p:spPr bwMode="auto">
          <a:xfrm>
            <a:off x="609600" y="3810000"/>
            <a:ext cx="32083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5064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450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4148138" y="3733800"/>
          <a:ext cx="4940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6" imgW="3771900" imgH="965200" progId="Equation.DSMT4">
                  <p:embed/>
                </p:oleObj>
              </mc:Choice>
              <mc:Fallback>
                <p:oleObj name="Equation" r:id="rId6" imgW="3771900" imgH="965200" progId="Equation.DSMT4">
                  <p:embed/>
                  <p:pic>
                    <p:nvPicPr>
                      <p:cNvPr id="45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33800"/>
                        <a:ext cx="4940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51054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ＭＳ Ｐゴシック" charset="-128"/>
              </a:rPr>
              <a:t>The capacitor charges through </a:t>
            </a:r>
            <a:r>
              <a:rPr lang="en-US" sz="1800" i="1" kern="0" dirty="0" err="1">
                <a:latin typeface="+mn-lt"/>
                <a:cs typeface="ＭＳ Ｐゴシック" charset="-128"/>
              </a:rPr>
              <a:t>R</a:t>
            </a:r>
            <a:r>
              <a:rPr lang="en-US" sz="1800" i="1" kern="0" baseline="-25000" dirty="0" err="1">
                <a:latin typeface="+mn-lt"/>
                <a:cs typeface="ＭＳ Ｐゴシック" charset="-128"/>
              </a:rPr>
              <a:t>onP</a:t>
            </a:r>
            <a:r>
              <a:rPr lang="en-US" sz="1800" kern="0" dirty="0">
                <a:latin typeface="+mn-lt"/>
                <a:cs typeface="ＭＳ Ｐゴシック" charset="-128"/>
              </a:rPr>
              <a:t> , current exists only during charging, no dc current exists.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" y="44196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" y="3505200"/>
            <a:ext cx="861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07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36576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71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1054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Characteristics of the CMOS Inverter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exists.</a:t>
            </a:r>
          </a:p>
        </p:txBody>
      </p:sp>
      <p:pic>
        <p:nvPicPr>
          <p:cNvPr id="46086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6" descr="fig0704"/>
          <p:cNvPicPr>
            <a:picLocks noChangeAspect="1" noChangeArrowheads="1"/>
          </p:cNvPicPr>
          <p:nvPr/>
        </p:nvPicPr>
        <p:blipFill>
          <a:blip r:embed="rId3"/>
          <a:srcRect l="54546"/>
          <a:stretch>
            <a:fillRect/>
          </a:stretch>
        </p:blipFill>
        <p:spPr bwMode="auto">
          <a:xfrm>
            <a:off x="609600" y="3810000"/>
            <a:ext cx="32083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6088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460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4148138" y="3733800"/>
          <a:ext cx="4940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6" imgW="3771900" imgH="965200" progId="Equation.DSMT4">
                  <p:embed/>
                </p:oleObj>
              </mc:Choice>
              <mc:Fallback>
                <p:oleObj name="Equation" r:id="rId6" imgW="3771900" imgH="965200" progId="Equation.DSMT4">
                  <p:embed/>
                  <p:pic>
                    <p:nvPicPr>
                      <p:cNvPr id="46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33800"/>
                        <a:ext cx="4940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51054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ＭＳ Ｐゴシック" charset="-128"/>
              </a:rPr>
              <a:t>The capacitor charges through </a:t>
            </a:r>
            <a:r>
              <a:rPr lang="en-US" sz="1800" i="1" kern="0" dirty="0" err="1">
                <a:latin typeface="+mn-lt"/>
                <a:cs typeface="ＭＳ Ｐゴシック" charset="-128"/>
              </a:rPr>
              <a:t>R</a:t>
            </a:r>
            <a:r>
              <a:rPr lang="en-US" sz="1800" i="1" kern="0" baseline="-25000" dirty="0" err="1">
                <a:latin typeface="+mn-lt"/>
                <a:cs typeface="ＭＳ Ｐゴシック" charset="-128"/>
              </a:rPr>
              <a:t>onP</a:t>
            </a:r>
            <a:r>
              <a:rPr lang="en-US" sz="1800" kern="0" dirty="0">
                <a:latin typeface="+mn-lt"/>
                <a:cs typeface="ＭＳ Ｐゴシック" charset="-128"/>
              </a:rPr>
              <a:t> , current exists only during charging, no dc current exists.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" y="44196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" y="3505200"/>
            <a:ext cx="861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09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1054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Characteristics of the CMOS Inverter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 b="1">
                <a:ea typeface="ＭＳ Ｐゴシック" pitchFamily="34" charset="-128"/>
              </a:rPr>
              <a:t>no dc current exists.</a:t>
            </a:r>
          </a:p>
        </p:txBody>
      </p:sp>
      <p:pic>
        <p:nvPicPr>
          <p:cNvPr id="47110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6" descr="fig0704"/>
          <p:cNvPicPr>
            <a:picLocks noChangeAspect="1" noChangeArrowheads="1"/>
          </p:cNvPicPr>
          <p:nvPr/>
        </p:nvPicPr>
        <p:blipFill>
          <a:blip r:embed="rId3"/>
          <a:srcRect l="54546"/>
          <a:stretch>
            <a:fillRect/>
          </a:stretch>
        </p:blipFill>
        <p:spPr bwMode="auto">
          <a:xfrm>
            <a:off x="609600" y="3810000"/>
            <a:ext cx="32083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7112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471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148138" y="3733800"/>
          <a:ext cx="4940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6" imgW="3771900" imgH="965200" progId="Equation.DSMT4">
                  <p:embed/>
                </p:oleObj>
              </mc:Choice>
              <mc:Fallback>
                <p:oleObj name="Equation" r:id="rId6" imgW="3771900" imgH="965200" progId="Equation.DSMT4">
                  <p:embed/>
                  <p:pic>
                    <p:nvPicPr>
                      <p:cNvPr id="47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33800"/>
                        <a:ext cx="4940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51054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ＭＳ Ｐゴシック" charset="-128"/>
              </a:rPr>
              <a:t>The capacitor charges through </a:t>
            </a:r>
            <a:r>
              <a:rPr lang="en-US" sz="1800" i="1" kern="0" dirty="0" err="1">
                <a:latin typeface="+mn-lt"/>
                <a:cs typeface="ＭＳ Ｐゴシック" charset="-128"/>
              </a:rPr>
              <a:t>R</a:t>
            </a:r>
            <a:r>
              <a:rPr lang="en-US" sz="1800" i="1" kern="0" baseline="-25000" dirty="0" err="1">
                <a:latin typeface="+mn-lt"/>
                <a:cs typeface="ＭＳ Ｐゴシック" charset="-128"/>
              </a:rPr>
              <a:t>onP</a:t>
            </a:r>
            <a:r>
              <a:rPr lang="en-US" sz="1800" kern="0" dirty="0">
                <a:latin typeface="+mn-lt"/>
                <a:cs typeface="ＭＳ Ｐゴシック" charset="-128"/>
              </a:rPr>
              <a:t> , current exists only during charging, </a:t>
            </a:r>
            <a:br>
              <a:rPr lang="en-US" sz="1800" kern="0" dirty="0">
                <a:latin typeface="+mn-lt"/>
                <a:cs typeface="ＭＳ Ｐゴシック" charset="-128"/>
              </a:rPr>
            </a:br>
            <a:r>
              <a:rPr lang="en-US" sz="1800" b="1" kern="0" dirty="0">
                <a:latin typeface="+mn-lt"/>
                <a:cs typeface="ＭＳ Ｐゴシック" charset="-128"/>
              </a:rPr>
              <a:t>no dc current exists.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" y="44196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" y="3505200"/>
            <a:ext cx="861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1" name="Text Box 57"/>
          <p:cNvSpPr txBox="1">
            <a:spLocks noChangeArrowheads="1"/>
          </p:cNvSpPr>
          <p:nvPr/>
        </p:nvSpPr>
        <p:spPr bwMode="auto">
          <a:xfrm>
            <a:off x="4800600" y="3276600"/>
            <a:ext cx="354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</a:rPr>
              <a:t>0</a:t>
            </a:r>
          </a:p>
        </p:txBody>
      </p:sp>
      <p:graphicFrame>
        <p:nvGraphicFramePr>
          <p:cNvPr id="67629" name="Object 45"/>
          <p:cNvGraphicFramePr>
            <a:graphicFrameLocks noChangeAspect="1"/>
          </p:cNvGraphicFramePr>
          <p:nvPr/>
        </p:nvGraphicFramePr>
        <p:xfrm>
          <a:off x="4191000" y="1524000"/>
          <a:ext cx="35941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Visio" r:id="rId4" imgW="769786" imgH="1012797" progId="Visio.Drawing.11">
                  <p:embed/>
                </p:oleObj>
              </mc:Choice>
              <mc:Fallback>
                <p:oleObj name="Visio" r:id="rId4" imgW="769786" imgH="1012797" progId="Visio.Drawing.11">
                  <p:embed/>
                  <p:pic>
                    <p:nvPicPr>
                      <p:cNvPr id="6762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24000"/>
                        <a:ext cx="35941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CMOS Inverter</a:t>
            </a:r>
          </a:p>
        </p:txBody>
      </p:sp>
      <p:graphicFrame>
        <p:nvGraphicFramePr>
          <p:cNvPr id="67633" name="Group 49"/>
          <p:cNvGraphicFramePr>
            <a:graphicFrameLocks noGrp="1"/>
          </p:cNvGraphicFramePr>
          <p:nvPr/>
        </p:nvGraphicFramePr>
        <p:xfrm>
          <a:off x="838200" y="1905000"/>
          <a:ext cx="1447800" cy="1676401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630" name="Object 46"/>
          <p:cNvGraphicFramePr>
            <a:graphicFrameLocks noChangeAspect="1"/>
          </p:cNvGraphicFramePr>
          <p:nvPr/>
        </p:nvGraphicFramePr>
        <p:xfrm>
          <a:off x="762000" y="4572000"/>
          <a:ext cx="3733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VISIO" r:id="rId6" imgW="969840" imgH="282600" progId="Visio.Drawing.6">
                  <p:embed/>
                </p:oleObj>
              </mc:Choice>
              <mc:Fallback>
                <p:oleObj name="VISIO" r:id="rId6" imgW="969840" imgH="282600" progId="Visio.Drawing.6">
                  <p:embed/>
                  <p:pic>
                    <p:nvPicPr>
                      <p:cNvPr id="6763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3733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1600200" y="2514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1600200" y="30480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642" name="Rectangle 58"/>
          <p:cNvSpPr>
            <a:spLocks noChangeArrowheads="1"/>
          </p:cNvSpPr>
          <p:nvPr/>
        </p:nvSpPr>
        <p:spPr bwMode="auto">
          <a:xfrm>
            <a:off x="914400" y="2514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643" name="Rectangle 59"/>
          <p:cNvSpPr>
            <a:spLocks noChangeArrowheads="1"/>
          </p:cNvSpPr>
          <p:nvPr/>
        </p:nvSpPr>
        <p:spPr bwMode="auto">
          <a:xfrm>
            <a:off x="914400" y="30480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639" name="Text Box 55"/>
          <p:cNvSpPr txBox="1">
            <a:spLocks noChangeArrowheads="1"/>
          </p:cNvSpPr>
          <p:nvPr/>
        </p:nvSpPr>
        <p:spPr bwMode="auto">
          <a:xfrm>
            <a:off x="5943600" y="4114800"/>
            <a:ext cx="7921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</a:rPr>
              <a:t>OFF</a:t>
            </a:r>
          </a:p>
        </p:txBody>
      </p:sp>
      <p:sp>
        <p:nvSpPr>
          <p:cNvPr id="67640" name="Text Box 56"/>
          <p:cNvSpPr txBox="1">
            <a:spLocks noChangeArrowheads="1"/>
          </p:cNvSpPr>
          <p:nvPr/>
        </p:nvSpPr>
        <p:spPr bwMode="auto">
          <a:xfrm>
            <a:off x="5943600" y="3048000"/>
            <a:ext cx="725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</a:rPr>
              <a:t>ON </a:t>
            </a:r>
          </a:p>
        </p:txBody>
      </p:sp>
      <p:sp>
        <p:nvSpPr>
          <p:cNvPr id="67645" name="Rectangle 61"/>
          <p:cNvSpPr>
            <a:spLocks noChangeArrowheads="1"/>
          </p:cNvSpPr>
          <p:nvPr/>
        </p:nvSpPr>
        <p:spPr bwMode="auto">
          <a:xfrm>
            <a:off x="5943600" y="30480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646" name="Rectangle 62"/>
          <p:cNvSpPr>
            <a:spLocks noChangeArrowheads="1"/>
          </p:cNvSpPr>
          <p:nvPr/>
        </p:nvSpPr>
        <p:spPr bwMode="auto">
          <a:xfrm>
            <a:off x="5943600" y="4114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638" name="Text Box 54"/>
          <p:cNvSpPr txBox="1">
            <a:spLocks noChangeArrowheads="1"/>
          </p:cNvSpPr>
          <p:nvPr/>
        </p:nvSpPr>
        <p:spPr bwMode="auto">
          <a:xfrm>
            <a:off x="4800600" y="3276600"/>
            <a:ext cx="354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7635" name="Text Box 51"/>
          <p:cNvSpPr txBox="1">
            <a:spLocks noChangeArrowheads="1"/>
          </p:cNvSpPr>
          <p:nvPr/>
        </p:nvSpPr>
        <p:spPr bwMode="auto">
          <a:xfrm>
            <a:off x="5867400" y="41148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67636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7921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</a:rPr>
              <a:t>OFF</a:t>
            </a:r>
          </a:p>
        </p:txBody>
      </p:sp>
      <p:sp>
        <p:nvSpPr>
          <p:cNvPr id="67647" name="Rectangle 63"/>
          <p:cNvSpPr>
            <a:spLocks noChangeArrowheads="1"/>
          </p:cNvSpPr>
          <p:nvPr/>
        </p:nvSpPr>
        <p:spPr bwMode="auto">
          <a:xfrm>
            <a:off x="5943600" y="30480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648" name="Rectangle 64"/>
          <p:cNvSpPr>
            <a:spLocks noChangeArrowheads="1"/>
          </p:cNvSpPr>
          <p:nvPr/>
        </p:nvSpPr>
        <p:spPr bwMode="auto">
          <a:xfrm>
            <a:off x="5867400" y="4114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644" name="Rectangle 60"/>
          <p:cNvSpPr>
            <a:spLocks noChangeArrowheads="1"/>
          </p:cNvSpPr>
          <p:nvPr/>
        </p:nvSpPr>
        <p:spPr bwMode="auto">
          <a:xfrm>
            <a:off x="4800600" y="3276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7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7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4" grpId="0" animBg="1"/>
      <p:bldP spid="67637" grpId="0" animBg="1"/>
      <p:bldP spid="67642" grpId="0" animBg="1"/>
      <p:bldP spid="67643" grpId="0" animBg="1"/>
      <p:bldP spid="67645" grpId="0" animBg="1"/>
      <p:bldP spid="67646" grpId="0" animBg="1"/>
      <p:bldP spid="67638" grpId="0" animBg="1"/>
      <p:bldP spid="67635" grpId="0" animBg="1"/>
      <p:bldP spid="67636" grpId="0" animBg="1"/>
      <p:bldP spid="67647" grpId="0" animBg="1"/>
      <p:bldP spid="67648" grpId="0" animBg="1"/>
      <p:bldP spid="676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Logic Design</a:t>
            </a: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07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800"/>
              <a:t>The design of logic gates for CMOC inverter is different from the similar logic design for NMOS inverters that we considered earlier.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800"/>
              <a:t>For NMOS gates, the logic involved only the switching transistor.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800"/>
              <a:t>For CMOS, both transistors are involved, since the input affects both in symmetrical way.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800"/>
              <a:t>Thus, for each logic input variable in CMOS gate there is </a:t>
            </a:r>
            <a:r>
              <a:rPr lang="en-US" sz="1800" i="1"/>
              <a:t>one transistor in NMOS </a:t>
            </a:r>
            <a:r>
              <a:rPr lang="en-US" sz="1800"/>
              <a:t>network and </a:t>
            </a:r>
            <a:r>
              <a:rPr lang="en-US" sz="1800" i="1"/>
              <a:t>one transistor in PMOS </a:t>
            </a:r>
            <a:r>
              <a:rPr lang="en-US" sz="1800"/>
              <a:t>network.  </a:t>
            </a: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124200"/>
            <a:ext cx="32766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Text Box 11"/>
          <p:cNvSpPr txBox="1">
            <a:spLocks noChangeArrowheads="1"/>
          </p:cNvSpPr>
          <p:nvPr/>
        </p:nvSpPr>
        <p:spPr bwMode="auto">
          <a:xfrm>
            <a:off x="5164138" y="6111875"/>
            <a:ext cx="3352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logic gate structure</a:t>
            </a:r>
          </a:p>
        </p:txBody>
      </p:sp>
      <p:sp>
        <p:nvSpPr>
          <p:cNvPr id="63497" name="Text Box 11"/>
          <p:cNvSpPr txBox="1">
            <a:spLocks noChangeArrowheads="1"/>
          </p:cNvSpPr>
          <p:nvPr/>
        </p:nvSpPr>
        <p:spPr bwMode="auto">
          <a:xfrm>
            <a:off x="1143000" y="6248400"/>
            <a:ext cx="3352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NMOS logic gate structure</a:t>
            </a:r>
          </a:p>
        </p:txBody>
      </p: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609600" y="3218335"/>
            <a:ext cx="3276600" cy="3030065"/>
            <a:chOff x="609600" y="3200400"/>
            <a:chExt cx="3276600" cy="314584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3200400"/>
              <a:ext cx="3276600" cy="3145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2051" y="4107051"/>
              <a:ext cx="1143000" cy="414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>
              <a:off x="2209800" y="4038600"/>
              <a:ext cx="1066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Load transistor</a:t>
              </a:r>
            </a:p>
          </p:txBody>
        </p: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2285" y="4130298"/>
              <a:ext cx="1447800" cy="1181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18094" y="5257800"/>
              <a:ext cx="420411" cy="214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5105400"/>
              <a:ext cx="502479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645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1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1600"/>
          </a:p>
        </p:txBody>
      </p:sp>
      <p:sp>
        <p:nvSpPr>
          <p:cNvPr id="12" name="Freeform 11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4524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65543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655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5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rgbClr val="0070C0"/>
                </a:solidFill>
              </a:rPr>
              <a:t>For the two input NOR gate, the NMOS portion of the gate is identical to the NMOS gate.</a:t>
            </a:r>
          </a:p>
        </p:txBody>
      </p:sp>
      <p:sp>
        <p:nvSpPr>
          <p:cNvPr id="61" name="Freeform 60"/>
          <p:cNvSpPr/>
          <p:nvPr/>
        </p:nvSpPr>
        <p:spPr bwMode="auto">
          <a:xfrm>
            <a:off x="2963863" y="4191000"/>
            <a:ext cx="2595562" cy="1295400"/>
          </a:xfrm>
          <a:custGeom>
            <a:avLst/>
            <a:gdLst>
              <a:gd name="connsiteX0" fmla="*/ 207970 w 2595120"/>
              <a:gd name="connsiteY0" fmla="*/ 501706 h 1456567"/>
              <a:gd name="connsiteX1" fmla="*/ 240338 w 2595120"/>
              <a:gd name="connsiteY1" fmla="*/ 428878 h 1456567"/>
              <a:gd name="connsiteX2" fmla="*/ 272706 w 2595120"/>
              <a:gd name="connsiteY2" fmla="*/ 372234 h 1456567"/>
              <a:gd name="connsiteX3" fmla="*/ 321258 w 2595120"/>
              <a:gd name="connsiteY3" fmla="*/ 323682 h 1456567"/>
              <a:gd name="connsiteX4" fmla="*/ 394087 w 2595120"/>
              <a:gd name="connsiteY4" fmla="*/ 267037 h 1456567"/>
              <a:gd name="connsiteX5" fmla="*/ 442639 w 2595120"/>
              <a:gd name="connsiteY5" fmla="*/ 242761 h 1456567"/>
              <a:gd name="connsiteX6" fmla="*/ 466915 w 2595120"/>
              <a:gd name="connsiteY6" fmla="*/ 218485 h 1456567"/>
              <a:gd name="connsiteX7" fmla="*/ 499283 w 2595120"/>
              <a:gd name="connsiteY7" fmla="*/ 210393 h 1456567"/>
              <a:gd name="connsiteX8" fmla="*/ 531651 w 2595120"/>
              <a:gd name="connsiteY8" fmla="*/ 194209 h 1456567"/>
              <a:gd name="connsiteX9" fmla="*/ 604480 w 2595120"/>
              <a:gd name="connsiteY9" fmla="*/ 178025 h 1456567"/>
              <a:gd name="connsiteX10" fmla="*/ 636848 w 2595120"/>
              <a:gd name="connsiteY10" fmla="*/ 169933 h 1456567"/>
              <a:gd name="connsiteX11" fmla="*/ 685400 w 2595120"/>
              <a:gd name="connsiteY11" fmla="*/ 153749 h 1456567"/>
              <a:gd name="connsiteX12" fmla="*/ 717768 w 2595120"/>
              <a:gd name="connsiteY12" fmla="*/ 145657 h 1456567"/>
              <a:gd name="connsiteX13" fmla="*/ 742044 w 2595120"/>
              <a:gd name="connsiteY13" fmla="*/ 137565 h 1456567"/>
              <a:gd name="connsiteX14" fmla="*/ 839149 w 2595120"/>
              <a:gd name="connsiteY14" fmla="*/ 121381 h 1456567"/>
              <a:gd name="connsiteX15" fmla="*/ 903885 w 2595120"/>
              <a:gd name="connsiteY15" fmla="*/ 105197 h 1456567"/>
              <a:gd name="connsiteX16" fmla="*/ 928161 w 2595120"/>
              <a:gd name="connsiteY16" fmla="*/ 97105 h 1456567"/>
              <a:gd name="connsiteX17" fmla="*/ 1065726 w 2595120"/>
              <a:gd name="connsiteY17" fmla="*/ 72828 h 1456567"/>
              <a:gd name="connsiteX18" fmla="*/ 1146646 w 2595120"/>
              <a:gd name="connsiteY18" fmla="*/ 56644 h 1456567"/>
              <a:gd name="connsiteX19" fmla="*/ 1195198 w 2595120"/>
              <a:gd name="connsiteY19" fmla="*/ 40460 h 1456567"/>
              <a:gd name="connsiteX20" fmla="*/ 1219474 w 2595120"/>
              <a:gd name="connsiteY20" fmla="*/ 32368 h 1456567"/>
              <a:gd name="connsiteX21" fmla="*/ 1332763 w 2595120"/>
              <a:gd name="connsiteY21" fmla="*/ 16184 h 1456567"/>
              <a:gd name="connsiteX22" fmla="*/ 1397499 w 2595120"/>
              <a:gd name="connsiteY22" fmla="*/ 8092 h 1456567"/>
              <a:gd name="connsiteX23" fmla="*/ 1874929 w 2595120"/>
              <a:gd name="connsiteY23" fmla="*/ 0 h 1456567"/>
              <a:gd name="connsiteX24" fmla="*/ 2004402 w 2595120"/>
              <a:gd name="connsiteY24" fmla="*/ 8092 h 1456567"/>
              <a:gd name="connsiteX25" fmla="*/ 2028678 w 2595120"/>
              <a:gd name="connsiteY25" fmla="*/ 16184 h 1456567"/>
              <a:gd name="connsiteX26" fmla="*/ 2085322 w 2595120"/>
              <a:gd name="connsiteY26" fmla="*/ 24276 h 1456567"/>
              <a:gd name="connsiteX27" fmla="*/ 2166242 w 2595120"/>
              <a:gd name="connsiteY27" fmla="*/ 48552 h 1456567"/>
              <a:gd name="connsiteX28" fmla="*/ 2198611 w 2595120"/>
              <a:gd name="connsiteY28" fmla="*/ 64736 h 1456567"/>
              <a:gd name="connsiteX29" fmla="*/ 2230979 w 2595120"/>
              <a:gd name="connsiteY29" fmla="*/ 72828 h 1456567"/>
              <a:gd name="connsiteX30" fmla="*/ 2271439 w 2595120"/>
              <a:gd name="connsiteY30" fmla="*/ 89013 h 1456567"/>
              <a:gd name="connsiteX31" fmla="*/ 2311899 w 2595120"/>
              <a:gd name="connsiteY31" fmla="*/ 129473 h 1456567"/>
              <a:gd name="connsiteX32" fmla="*/ 2360451 w 2595120"/>
              <a:gd name="connsiteY32" fmla="*/ 161841 h 1456567"/>
              <a:gd name="connsiteX33" fmla="*/ 2441372 w 2595120"/>
              <a:gd name="connsiteY33" fmla="*/ 234669 h 1456567"/>
              <a:gd name="connsiteX34" fmla="*/ 2489924 w 2595120"/>
              <a:gd name="connsiteY34" fmla="*/ 307498 h 1456567"/>
              <a:gd name="connsiteX35" fmla="*/ 2506108 w 2595120"/>
              <a:gd name="connsiteY35" fmla="*/ 331774 h 1456567"/>
              <a:gd name="connsiteX36" fmla="*/ 2530384 w 2595120"/>
              <a:gd name="connsiteY36" fmla="*/ 396510 h 1456567"/>
              <a:gd name="connsiteX37" fmla="*/ 2546568 w 2595120"/>
              <a:gd name="connsiteY37" fmla="*/ 420786 h 1456567"/>
              <a:gd name="connsiteX38" fmla="*/ 2554660 w 2595120"/>
              <a:gd name="connsiteY38" fmla="*/ 485522 h 1456567"/>
              <a:gd name="connsiteX39" fmla="*/ 2570844 w 2595120"/>
              <a:gd name="connsiteY39" fmla="*/ 509798 h 1456567"/>
              <a:gd name="connsiteX40" fmla="*/ 2578936 w 2595120"/>
              <a:gd name="connsiteY40" fmla="*/ 574535 h 1456567"/>
              <a:gd name="connsiteX41" fmla="*/ 2587028 w 2595120"/>
              <a:gd name="connsiteY41" fmla="*/ 606903 h 1456567"/>
              <a:gd name="connsiteX42" fmla="*/ 2595120 w 2595120"/>
              <a:gd name="connsiteY42" fmla="*/ 768744 h 1456567"/>
              <a:gd name="connsiteX43" fmla="*/ 2570844 w 2595120"/>
              <a:gd name="connsiteY43" fmla="*/ 914400 h 1456567"/>
              <a:gd name="connsiteX44" fmla="*/ 2562752 w 2595120"/>
              <a:gd name="connsiteY44" fmla="*/ 946768 h 1456567"/>
              <a:gd name="connsiteX45" fmla="*/ 2546568 w 2595120"/>
              <a:gd name="connsiteY45" fmla="*/ 971044 h 1456567"/>
              <a:gd name="connsiteX46" fmla="*/ 2530384 w 2595120"/>
              <a:gd name="connsiteY46" fmla="*/ 1003413 h 1456567"/>
              <a:gd name="connsiteX47" fmla="*/ 2522292 w 2595120"/>
              <a:gd name="connsiteY47" fmla="*/ 1027689 h 1456567"/>
              <a:gd name="connsiteX48" fmla="*/ 2465648 w 2595120"/>
              <a:gd name="connsiteY48" fmla="*/ 1108609 h 1456567"/>
              <a:gd name="connsiteX49" fmla="*/ 2433280 w 2595120"/>
              <a:gd name="connsiteY49" fmla="*/ 1157161 h 1456567"/>
              <a:gd name="connsiteX50" fmla="*/ 2409004 w 2595120"/>
              <a:gd name="connsiteY50" fmla="*/ 1173345 h 1456567"/>
              <a:gd name="connsiteX51" fmla="*/ 2392819 w 2595120"/>
              <a:gd name="connsiteY51" fmla="*/ 1189529 h 1456567"/>
              <a:gd name="connsiteX52" fmla="*/ 2368543 w 2595120"/>
              <a:gd name="connsiteY52" fmla="*/ 1197621 h 1456567"/>
              <a:gd name="connsiteX53" fmla="*/ 2344267 w 2595120"/>
              <a:gd name="connsiteY53" fmla="*/ 1221898 h 1456567"/>
              <a:gd name="connsiteX54" fmla="*/ 2263347 w 2595120"/>
              <a:gd name="connsiteY54" fmla="*/ 1270450 h 1456567"/>
              <a:gd name="connsiteX55" fmla="*/ 2198611 w 2595120"/>
              <a:gd name="connsiteY55" fmla="*/ 1294726 h 1456567"/>
              <a:gd name="connsiteX56" fmla="*/ 2174334 w 2595120"/>
              <a:gd name="connsiteY56" fmla="*/ 1302818 h 1456567"/>
              <a:gd name="connsiteX57" fmla="*/ 2117690 w 2595120"/>
              <a:gd name="connsiteY57" fmla="*/ 1335186 h 1456567"/>
              <a:gd name="connsiteX58" fmla="*/ 2036770 w 2595120"/>
              <a:gd name="connsiteY58" fmla="*/ 1359462 h 1456567"/>
              <a:gd name="connsiteX59" fmla="*/ 2004402 w 2595120"/>
              <a:gd name="connsiteY59" fmla="*/ 1375646 h 1456567"/>
              <a:gd name="connsiteX60" fmla="*/ 1980126 w 2595120"/>
              <a:gd name="connsiteY60" fmla="*/ 1383738 h 1456567"/>
              <a:gd name="connsiteX61" fmla="*/ 1866837 w 2595120"/>
              <a:gd name="connsiteY61" fmla="*/ 1408014 h 1456567"/>
              <a:gd name="connsiteX62" fmla="*/ 1794009 w 2595120"/>
              <a:gd name="connsiteY62" fmla="*/ 1424198 h 1456567"/>
              <a:gd name="connsiteX63" fmla="*/ 1559340 w 2595120"/>
              <a:gd name="connsiteY63" fmla="*/ 1432290 h 1456567"/>
              <a:gd name="connsiteX64" fmla="*/ 1373223 w 2595120"/>
              <a:gd name="connsiteY64" fmla="*/ 1448474 h 1456567"/>
              <a:gd name="connsiteX65" fmla="*/ 1017173 w 2595120"/>
              <a:gd name="connsiteY65" fmla="*/ 1456567 h 1456567"/>
              <a:gd name="connsiteX66" fmla="*/ 612572 w 2595120"/>
              <a:gd name="connsiteY66" fmla="*/ 1448474 h 1456567"/>
              <a:gd name="connsiteX67" fmla="*/ 588296 w 2595120"/>
              <a:gd name="connsiteY67" fmla="*/ 1440382 h 1456567"/>
              <a:gd name="connsiteX68" fmla="*/ 515467 w 2595120"/>
              <a:gd name="connsiteY68" fmla="*/ 1416106 h 1456567"/>
              <a:gd name="connsiteX69" fmla="*/ 466915 w 2595120"/>
              <a:gd name="connsiteY69" fmla="*/ 1383738 h 1456567"/>
              <a:gd name="connsiteX70" fmla="*/ 361719 w 2595120"/>
              <a:gd name="connsiteY70" fmla="*/ 1343278 h 1456567"/>
              <a:gd name="connsiteX71" fmla="*/ 345534 w 2595120"/>
              <a:gd name="connsiteY71" fmla="*/ 1327094 h 1456567"/>
              <a:gd name="connsiteX72" fmla="*/ 272706 w 2595120"/>
              <a:gd name="connsiteY72" fmla="*/ 1286634 h 1456567"/>
              <a:gd name="connsiteX73" fmla="*/ 199878 w 2595120"/>
              <a:gd name="connsiteY73" fmla="*/ 1213805 h 1456567"/>
              <a:gd name="connsiteX74" fmla="*/ 135142 w 2595120"/>
              <a:gd name="connsiteY74" fmla="*/ 1165253 h 1456567"/>
              <a:gd name="connsiteX75" fmla="*/ 94681 w 2595120"/>
              <a:gd name="connsiteY75" fmla="*/ 1124793 h 1456567"/>
              <a:gd name="connsiteX76" fmla="*/ 62313 w 2595120"/>
              <a:gd name="connsiteY76" fmla="*/ 1068149 h 1456567"/>
              <a:gd name="connsiteX77" fmla="*/ 46129 w 2595120"/>
              <a:gd name="connsiteY77" fmla="*/ 1035781 h 1456567"/>
              <a:gd name="connsiteX78" fmla="*/ 13761 w 2595120"/>
              <a:gd name="connsiteY78" fmla="*/ 930584 h 1456567"/>
              <a:gd name="connsiteX79" fmla="*/ 13761 w 2595120"/>
              <a:gd name="connsiteY79" fmla="*/ 744467 h 1456567"/>
              <a:gd name="connsiteX80" fmla="*/ 29945 w 2595120"/>
              <a:gd name="connsiteY80" fmla="*/ 679731 h 1456567"/>
              <a:gd name="connsiteX81" fmla="*/ 54221 w 2595120"/>
              <a:gd name="connsiteY81" fmla="*/ 655455 h 1456567"/>
              <a:gd name="connsiteX82" fmla="*/ 102773 w 2595120"/>
              <a:gd name="connsiteY82" fmla="*/ 566443 h 1456567"/>
              <a:gd name="connsiteX83" fmla="*/ 110865 w 2595120"/>
              <a:gd name="connsiteY83" fmla="*/ 525982 h 1456567"/>
              <a:gd name="connsiteX84" fmla="*/ 151326 w 2595120"/>
              <a:gd name="connsiteY84" fmla="*/ 477430 h 1456567"/>
              <a:gd name="connsiteX85" fmla="*/ 167510 w 2595120"/>
              <a:gd name="connsiteY85" fmla="*/ 453154 h 1456567"/>
              <a:gd name="connsiteX86" fmla="*/ 191786 w 2595120"/>
              <a:gd name="connsiteY86" fmla="*/ 445062 h 1456567"/>
              <a:gd name="connsiteX87" fmla="*/ 232246 w 2595120"/>
              <a:gd name="connsiteY87" fmla="*/ 412694 h 145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595120" h="1456567">
                <a:moveTo>
                  <a:pt x="207970" y="501706"/>
                </a:moveTo>
                <a:cubicBezTo>
                  <a:pt x="236227" y="416935"/>
                  <a:pt x="209562" y="482736"/>
                  <a:pt x="240338" y="428878"/>
                </a:cubicBezTo>
                <a:cubicBezTo>
                  <a:pt x="252061" y="408363"/>
                  <a:pt x="256934" y="389977"/>
                  <a:pt x="272706" y="372234"/>
                </a:cubicBezTo>
                <a:cubicBezTo>
                  <a:pt x="287912" y="355128"/>
                  <a:pt x="305074" y="339866"/>
                  <a:pt x="321258" y="323682"/>
                </a:cubicBezTo>
                <a:cubicBezTo>
                  <a:pt x="359291" y="285648"/>
                  <a:pt x="336006" y="305757"/>
                  <a:pt x="394087" y="267037"/>
                </a:cubicBezTo>
                <a:cubicBezTo>
                  <a:pt x="425461" y="246121"/>
                  <a:pt x="409136" y="253929"/>
                  <a:pt x="442639" y="242761"/>
                </a:cubicBezTo>
                <a:cubicBezTo>
                  <a:pt x="450731" y="234669"/>
                  <a:pt x="456979" y="224163"/>
                  <a:pt x="466915" y="218485"/>
                </a:cubicBezTo>
                <a:cubicBezTo>
                  <a:pt x="476571" y="212967"/>
                  <a:pt x="488870" y="214298"/>
                  <a:pt x="499283" y="210393"/>
                </a:cubicBezTo>
                <a:cubicBezTo>
                  <a:pt x="510578" y="206157"/>
                  <a:pt x="520356" y="198445"/>
                  <a:pt x="531651" y="194209"/>
                </a:cubicBezTo>
                <a:cubicBezTo>
                  <a:pt x="546005" y="188826"/>
                  <a:pt x="591894" y="180822"/>
                  <a:pt x="604480" y="178025"/>
                </a:cubicBezTo>
                <a:cubicBezTo>
                  <a:pt x="615337" y="175612"/>
                  <a:pt x="626196" y="173129"/>
                  <a:pt x="636848" y="169933"/>
                </a:cubicBezTo>
                <a:cubicBezTo>
                  <a:pt x="653188" y="165031"/>
                  <a:pt x="668850" y="157887"/>
                  <a:pt x="685400" y="153749"/>
                </a:cubicBezTo>
                <a:cubicBezTo>
                  <a:pt x="696189" y="151052"/>
                  <a:pt x="707075" y="148712"/>
                  <a:pt x="717768" y="145657"/>
                </a:cubicBezTo>
                <a:cubicBezTo>
                  <a:pt x="725970" y="143314"/>
                  <a:pt x="733769" y="139634"/>
                  <a:pt x="742044" y="137565"/>
                </a:cubicBezTo>
                <a:cubicBezTo>
                  <a:pt x="773598" y="129676"/>
                  <a:pt x="807176" y="125949"/>
                  <a:pt x="839149" y="121381"/>
                </a:cubicBezTo>
                <a:cubicBezTo>
                  <a:pt x="894641" y="102884"/>
                  <a:pt x="825766" y="124727"/>
                  <a:pt x="903885" y="105197"/>
                </a:cubicBezTo>
                <a:cubicBezTo>
                  <a:pt x="912160" y="103128"/>
                  <a:pt x="919850" y="99023"/>
                  <a:pt x="928161" y="97105"/>
                </a:cubicBezTo>
                <a:cubicBezTo>
                  <a:pt x="1046196" y="69866"/>
                  <a:pt x="969083" y="89883"/>
                  <a:pt x="1065726" y="72828"/>
                </a:cubicBezTo>
                <a:cubicBezTo>
                  <a:pt x="1092815" y="68047"/>
                  <a:pt x="1120550" y="65343"/>
                  <a:pt x="1146646" y="56644"/>
                </a:cubicBezTo>
                <a:lnTo>
                  <a:pt x="1195198" y="40460"/>
                </a:lnTo>
                <a:cubicBezTo>
                  <a:pt x="1203290" y="37763"/>
                  <a:pt x="1211030" y="33574"/>
                  <a:pt x="1219474" y="32368"/>
                </a:cubicBezTo>
                <a:lnTo>
                  <a:pt x="1332763" y="16184"/>
                </a:lnTo>
                <a:cubicBezTo>
                  <a:pt x="1354342" y="13487"/>
                  <a:pt x="1375762" y="8741"/>
                  <a:pt x="1397499" y="8092"/>
                </a:cubicBezTo>
                <a:cubicBezTo>
                  <a:pt x="1556594" y="3343"/>
                  <a:pt x="1715786" y="2697"/>
                  <a:pt x="1874929" y="0"/>
                </a:cubicBezTo>
                <a:cubicBezTo>
                  <a:pt x="1918087" y="2697"/>
                  <a:pt x="1961398" y="3565"/>
                  <a:pt x="2004402" y="8092"/>
                </a:cubicBezTo>
                <a:cubicBezTo>
                  <a:pt x="2012885" y="8985"/>
                  <a:pt x="2020314" y="14511"/>
                  <a:pt x="2028678" y="16184"/>
                </a:cubicBezTo>
                <a:cubicBezTo>
                  <a:pt x="2047381" y="19925"/>
                  <a:pt x="2066441" y="21579"/>
                  <a:pt x="2085322" y="24276"/>
                </a:cubicBezTo>
                <a:cubicBezTo>
                  <a:pt x="2161993" y="62612"/>
                  <a:pt x="2065493" y="18328"/>
                  <a:pt x="2166242" y="48552"/>
                </a:cubicBezTo>
                <a:cubicBezTo>
                  <a:pt x="2177796" y="52018"/>
                  <a:pt x="2187316" y="60500"/>
                  <a:pt x="2198611" y="64736"/>
                </a:cubicBezTo>
                <a:cubicBezTo>
                  <a:pt x="2209024" y="68641"/>
                  <a:pt x="2220428" y="69311"/>
                  <a:pt x="2230979" y="72828"/>
                </a:cubicBezTo>
                <a:cubicBezTo>
                  <a:pt x="2244759" y="77422"/>
                  <a:pt x="2257952" y="83618"/>
                  <a:pt x="2271439" y="89013"/>
                </a:cubicBezTo>
                <a:cubicBezTo>
                  <a:pt x="2284926" y="102500"/>
                  <a:pt x="2297137" y="117395"/>
                  <a:pt x="2311899" y="129473"/>
                </a:cubicBezTo>
                <a:cubicBezTo>
                  <a:pt x="2326953" y="141790"/>
                  <a:pt x="2344890" y="150171"/>
                  <a:pt x="2360451" y="161841"/>
                </a:cubicBezTo>
                <a:cubicBezTo>
                  <a:pt x="2388309" y="182734"/>
                  <a:pt x="2422010" y="205627"/>
                  <a:pt x="2441372" y="234669"/>
                </a:cubicBezTo>
                <a:lnTo>
                  <a:pt x="2489924" y="307498"/>
                </a:lnTo>
                <a:cubicBezTo>
                  <a:pt x="2495319" y="315590"/>
                  <a:pt x="2503033" y="322548"/>
                  <a:pt x="2506108" y="331774"/>
                </a:cubicBezTo>
                <a:cubicBezTo>
                  <a:pt x="2513111" y="352784"/>
                  <a:pt x="2520708" y="377158"/>
                  <a:pt x="2530384" y="396510"/>
                </a:cubicBezTo>
                <a:cubicBezTo>
                  <a:pt x="2534733" y="405209"/>
                  <a:pt x="2541173" y="412694"/>
                  <a:pt x="2546568" y="420786"/>
                </a:cubicBezTo>
                <a:cubicBezTo>
                  <a:pt x="2549265" y="442365"/>
                  <a:pt x="2548938" y="464542"/>
                  <a:pt x="2554660" y="485522"/>
                </a:cubicBezTo>
                <a:cubicBezTo>
                  <a:pt x="2557219" y="494905"/>
                  <a:pt x="2568285" y="500415"/>
                  <a:pt x="2570844" y="509798"/>
                </a:cubicBezTo>
                <a:cubicBezTo>
                  <a:pt x="2576566" y="530779"/>
                  <a:pt x="2575361" y="553084"/>
                  <a:pt x="2578936" y="574535"/>
                </a:cubicBezTo>
                <a:cubicBezTo>
                  <a:pt x="2580764" y="585505"/>
                  <a:pt x="2584331" y="596114"/>
                  <a:pt x="2587028" y="606903"/>
                </a:cubicBezTo>
                <a:cubicBezTo>
                  <a:pt x="2589725" y="660850"/>
                  <a:pt x="2595120" y="714730"/>
                  <a:pt x="2595120" y="768744"/>
                </a:cubicBezTo>
                <a:cubicBezTo>
                  <a:pt x="2595120" y="895183"/>
                  <a:pt x="2592305" y="828556"/>
                  <a:pt x="2570844" y="914400"/>
                </a:cubicBezTo>
                <a:cubicBezTo>
                  <a:pt x="2568147" y="925189"/>
                  <a:pt x="2567133" y="936546"/>
                  <a:pt x="2562752" y="946768"/>
                </a:cubicBezTo>
                <a:cubicBezTo>
                  <a:pt x="2558921" y="955707"/>
                  <a:pt x="2551393" y="962600"/>
                  <a:pt x="2546568" y="971044"/>
                </a:cubicBezTo>
                <a:cubicBezTo>
                  <a:pt x="2540583" y="981518"/>
                  <a:pt x="2535136" y="992325"/>
                  <a:pt x="2530384" y="1003413"/>
                </a:cubicBezTo>
                <a:cubicBezTo>
                  <a:pt x="2527024" y="1011253"/>
                  <a:pt x="2526434" y="1020233"/>
                  <a:pt x="2522292" y="1027689"/>
                </a:cubicBezTo>
                <a:cubicBezTo>
                  <a:pt x="2501336" y="1065410"/>
                  <a:pt x="2488495" y="1075971"/>
                  <a:pt x="2465648" y="1108609"/>
                </a:cubicBezTo>
                <a:cubicBezTo>
                  <a:pt x="2454494" y="1124544"/>
                  <a:pt x="2449464" y="1146372"/>
                  <a:pt x="2433280" y="1157161"/>
                </a:cubicBezTo>
                <a:cubicBezTo>
                  <a:pt x="2425188" y="1162556"/>
                  <a:pt x="2416598" y="1167270"/>
                  <a:pt x="2409004" y="1173345"/>
                </a:cubicBezTo>
                <a:cubicBezTo>
                  <a:pt x="2403046" y="1178111"/>
                  <a:pt x="2399361" y="1185604"/>
                  <a:pt x="2392819" y="1189529"/>
                </a:cubicBezTo>
                <a:cubicBezTo>
                  <a:pt x="2385505" y="1193917"/>
                  <a:pt x="2376635" y="1194924"/>
                  <a:pt x="2368543" y="1197621"/>
                </a:cubicBezTo>
                <a:cubicBezTo>
                  <a:pt x="2360451" y="1205713"/>
                  <a:pt x="2353676" y="1215384"/>
                  <a:pt x="2344267" y="1221898"/>
                </a:cubicBezTo>
                <a:cubicBezTo>
                  <a:pt x="2318404" y="1239803"/>
                  <a:pt x="2293189" y="1260503"/>
                  <a:pt x="2263347" y="1270450"/>
                </a:cubicBezTo>
                <a:cubicBezTo>
                  <a:pt x="2208239" y="1288819"/>
                  <a:pt x="2276029" y="1265695"/>
                  <a:pt x="2198611" y="1294726"/>
                </a:cubicBezTo>
                <a:cubicBezTo>
                  <a:pt x="2190624" y="1297721"/>
                  <a:pt x="2182426" y="1300121"/>
                  <a:pt x="2174334" y="1302818"/>
                </a:cubicBezTo>
                <a:cubicBezTo>
                  <a:pt x="2149954" y="1319071"/>
                  <a:pt x="2146437" y="1322866"/>
                  <a:pt x="2117690" y="1335186"/>
                </a:cubicBezTo>
                <a:cubicBezTo>
                  <a:pt x="2091627" y="1346356"/>
                  <a:pt x="2062833" y="1348292"/>
                  <a:pt x="2036770" y="1359462"/>
                </a:cubicBezTo>
                <a:cubicBezTo>
                  <a:pt x="2025682" y="1364214"/>
                  <a:pt x="2015490" y="1370894"/>
                  <a:pt x="2004402" y="1375646"/>
                </a:cubicBezTo>
                <a:cubicBezTo>
                  <a:pt x="1996562" y="1379006"/>
                  <a:pt x="1988355" y="1381494"/>
                  <a:pt x="1980126" y="1383738"/>
                </a:cubicBezTo>
                <a:cubicBezTo>
                  <a:pt x="1880875" y="1410806"/>
                  <a:pt x="1951047" y="1391172"/>
                  <a:pt x="1866837" y="1408014"/>
                </a:cubicBezTo>
                <a:cubicBezTo>
                  <a:pt x="1846471" y="1412087"/>
                  <a:pt x="1814030" y="1423020"/>
                  <a:pt x="1794009" y="1424198"/>
                </a:cubicBezTo>
                <a:cubicBezTo>
                  <a:pt x="1715875" y="1428794"/>
                  <a:pt x="1637563" y="1429593"/>
                  <a:pt x="1559340" y="1432290"/>
                </a:cubicBezTo>
                <a:cubicBezTo>
                  <a:pt x="1491702" y="1439805"/>
                  <a:pt x="1444507" y="1446016"/>
                  <a:pt x="1373223" y="1448474"/>
                </a:cubicBezTo>
                <a:cubicBezTo>
                  <a:pt x="1254580" y="1452565"/>
                  <a:pt x="1135856" y="1453869"/>
                  <a:pt x="1017173" y="1456567"/>
                </a:cubicBezTo>
                <a:lnTo>
                  <a:pt x="612572" y="1448474"/>
                </a:lnTo>
                <a:cubicBezTo>
                  <a:pt x="604048" y="1448152"/>
                  <a:pt x="596283" y="1443377"/>
                  <a:pt x="588296" y="1440382"/>
                </a:cubicBezTo>
                <a:cubicBezTo>
                  <a:pt x="527353" y="1417529"/>
                  <a:pt x="569703" y="1429665"/>
                  <a:pt x="515467" y="1416106"/>
                </a:cubicBezTo>
                <a:cubicBezTo>
                  <a:pt x="499283" y="1405317"/>
                  <a:pt x="484541" y="1391963"/>
                  <a:pt x="466915" y="1383738"/>
                </a:cubicBezTo>
                <a:cubicBezTo>
                  <a:pt x="424136" y="1363774"/>
                  <a:pt x="397415" y="1367075"/>
                  <a:pt x="361719" y="1343278"/>
                </a:cubicBezTo>
                <a:cubicBezTo>
                  <a:pt x="355371" y="1339046"/>
                  <a:pt x="351742" y="1331528"/>
                  <a:pt x="345534" y="1327094"/>
                </a:cubicBezTo>
                <a:cubicBezTo>
                  <a:pt x="321824" y="1310159"/>
                  <a:pt x="298361" y="1299462"/>
                  <a:pt x="272706" y="1286634"/>
                </a:cubicBezTo>
                <a:cubicBezTo>
                  <a:pt x="244772" y="1244733"/>
                  <a:pt x="258678" y="1260846"/>
                  <a:pt x="199878" y="1213805"/>
                </a:cubicBezTo>
                <a:cubicBezTo>
                  <a:pt x="178815" y="1196955"/>
                  <a:pt x="154215" y="1184326"/>
                  <a:pt x="135142" y="1165253"/>
                </a:cubicBezTo>
                <a:cubicBezTo>
                  <a:pt x="121655" y="1151766"/>
                  <a:pt x="103211" y="1141853"/>
                  <a:pt x="94681" y="1124793"/>
                </a:cubicBezTo>
                <a:cubicBezTo>
                  <a:pt x="45774" y="1026980"/>
                  <a:pt x="108064" y="1148212"/>
                  <a:pt x="62313" y="1068149"/>
                </a:cubicBezTo>
                <a:cubicBezTo>
                  <a:pt x="56328" y="1057676"/>
                  <a:pt x="51524" y="1046570"/>
                  <a:pt x="46129" y="1035781"/>
                </a:cubicBezTo>
                <a:cubicBezTo>
                  <a:pt x="28038" y="945323"/>
                  <a:pt x="45204" y="977748"/>
                  <a:pt x="13761" y="930584"/>
                </a:cubicBezTo>
                <a:cubicBezTo>
                  <a:pt x="4937" y="842339"/>
                  <a:pt x="0" y="840794"/>
                  <a:pt x="13761" y="744467"/>
                </a:cubicBezTo>
                <a:cubicBezTo>
                  <a:pt x="16907" y="722448"/>
                  <a:pt x="14217" y="695459"/>
                  <a:pt x="29945" y="679731"/>
                </a:cubicBezTo>
                <a:lnTo>
                  <a:pt x="54221" y="655455"/>
                </a:lnTo>
                <a:cubicBezTo>
                  <a:pt x="81572" y="573401"/>
                  <a:pt x="57206" y="596821"/>
                  <a:pt x="102773" y="566443"/>
                </a:cubicBezTo>
                <a:cubicBezTo>
                  <a:pt x="105470" y="552956"/>
                  <a:pt x="106036" y="538860"/>
                  <a:pt x="110865" y="525982"/>
                </a:cubicBezTo>
                <a:cubicBezTo>
                  <a:pt x="119083" y="504067"/>
                  <a:pt x="137017" y="494601"/>
                  <a:pt x="151326" y="477430"/>
                </a:cubicBezTo>
                <a:cubicBezTo>
                  <a:pt x="157552" y="469959"/>
                  <a:pt x="159916" y="459229"/>
                  <a:pt x="167510" y="453154"/>
                </a:cubicBezTo>
                <a:cubicBezTo>
                  <a:pt x="174171" y="447826"/>
                  <a:pt x="184157" y="448877"/>
                  <a:pt x="191786" y="445062"/>
                </a:cubicBezTo>
                <a:cubicBezTo>
                  <a:pt x="212202" y="434854"/>
                  <a:pt x="217193" y="427747"/>
                  <a:pt x="232246" y="412694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" name="Freeform 61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5549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nMOS Operation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Body is usually tied to ground (0 V)</a:t>
            </a:r>
          </a:p>
          <a:p>
            <a:r>
              <a:rPr lang="en-US"/>
              <a:t>When the gate is at a low voltage:</a:t>
            </a:r>
          </a:p>
          <a:p>
            <a:pPr lvl="1"/>
            <a:r>
              <a:rPr lang="en-US"/>
              <a:t>P-type body is at low voltage</a:t>
            </a:r>
          </a:p>
          <a:p>
            <a:pPr lvl="1"/>
            <a:r>
              <a:rPr lang="en-US"/>
              <a:t>Source-body and drain-body diodes are OFF</a:t>
            </a:r>
          </a:p>
          <a:p>
            <a:pPr lvl="1"/>
            <a:r>
              <a:rPr lang="en-US"/>
              <a:t>No current flows, transistor is OFF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209800" y="3733800"/>
          <a:ext cx="41910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2507643" imgH="1377563" progId="Visio.Drawing.11">
                  <p:embed/>
                </p:oleObj>
              </mc:Choice>
              <mc:Fallback>
                <p:oleObj name="Visio" r:id="rId4" imgW="2507643" imgH="13775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419100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395257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665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9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For the two input NOR gate, the NMOS portion of the gate is identical to the NMOS gate.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rgbClr val="0070C0"/>
                </a:solidFill>
              </a:rPr>
              <a:t>In the CMOS gate, we must ensure that static current path does not exist through the logic gate, and this requires switching also in the PMOS transistor network </a:t>
            </a:r>
            <a:r>
              <a:rPr lang="en-US" sz="1600">
                <a:solidFill>
                  <a:srgbClr val="0070C0"/>
                </a:solidFill>
                <a:sym typeface="Wingdings" pitchFamily="2" charset="2"/>
              </a:rPr>
              <a:t> 2 PMOS transistors.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3171825" y="2387600"/>
            <a:ext cx="1868488" cy="1952625"/>
          </a:xfrm>
          <a:custGeom>
            <a:avLst/>
            <a:gdLst>
              <a:gd name="connsiteX0" fmla="*/ 307497 w 1867753"/>
              <a:gd name="connsiteY0" fmla="*/ 291314 h 1953848"/>
              <a:gd name="connsiteX1" fmla="*/ 202301 w 1867753"/>
              <a:gd name="connsiteY1" fmla="*/ 299406 h 1953848"/>
              <a:gd name="connsiteX2" fmla="*/ 169933 w 1867753"/>
              <a:gd name="connsiteY2" fmla="*/ 347958 h 1953848"/>
              <a:gd name="connsiteX3" fmla="*/ 145657 w 1867753"/>
              <a:gd name="connsiteY3" fmla="*/ 372234 h 1953848"/>
              <a:gd name="connsiteX4" fmla="*/ 129472 w 1867753"/>
              <a:gd name="connsiteY4" fmla="*/ 445062 h 1953848"/>
              <a:gd name="connsiteX5" fmla="*/ 121380 w 1867753"/>
              <a:gd name="connsiteY5" fmla="*/ 477431 h 1953848"/>
              <a:gd name="connsiteX6" fmla="*/ 97104 w 1867753"/>
              <a:gd name="connsiteY6" fmla="*/ 574535 h 1953848"/>
              <a:gd name="connsiteX7" fmla="*/ 89012 w 1867753"/>
              <a:gd name="connsiteY7" fmla="*/ 598811 h 1953848"/>
              <a:gd name="connsiteX8" fmla="*/ 72828 w 1867753"/>
              <a:gd name="connsiteY8" fmla="*/ 623087 h 1953848"/>
              <a:gd name="connsiteX9" fmla="*/ 64736 w 1867753"/>
              <a:gd name="connsiteY9" fmla="*/ 679731 h 1953848"/>
              <a:gd name="connsiteX10" fmla="*/ 56644 w 1867753"/>
              <a:gd name="connsiteY10" fmla="*/ 704008 h 1953848"/>
              <a:gd name="connsiteX11" fmla="*/ 48552 w 1867753"/>
              <a:gd name="connsiteY11" fmla="*/ 776836 h 1953848"/>
              <a:gd name="connsiteX12" fmla="*/ 32368 w 1867753"/>
              <a:gd name="connsiteY12" fmla="*/ 898216 h 1953848"/>
              <a:gd name="connsiteX13" fmla="*/ 24276 w 1867753"/>
              <a:gd name="connsiteY13" fmla="*/ 938677 h 1953848"/>
              <a:gd name="connsiteX14" fmla="*/ 16184 w 1867753"/>
              <a:gd name="connsiteY14" fmla="*/ 1051965 h 1953848"/>
              <a:gd name="connsiteX15" fmla="*/ 8092 w 1867753"/>
              <a:gd name="connsiteY15" fmla="*/ 1100517 h 1953848"/>
              <a:gd name="connsiteX16" fmla="*/ 0 w 1867753"/>
              <a:gd name="connsiteY16" fmla="*/ 1229990 h 1953848"/>
              <a:gd name="connsiteX17" fmla="*/ 8092 w 1867753"/>
              <a:gd name="connsiteY17" fmla="*/ 1626500 h 1953848"/>
              <a:gd name="connsiteX18" fmla="*/ 24276 w 1867753"/>
              <a:gd name="connsiteY18" fmla="*/ 1707420 h 1953848"/>
              <a:gd name="connsiteX19" fmla="*/ 32368 w 1867753"/>
              <a:gd name="connsiteY19" fmla="*/ 1731696 h 1953848"/>
              <a:gd name="connsiteX20" fmla="*/ 48552 w 1867753"/>
              <a:gd name="connsiteY20" fmla="*/ 1755972 h 1953848"/>
              <a:gd name="connsiteX21" fmla="*/ 56644 w 1867753"/>
              <a:gd name="connsiteY21" fmla="*/ 1780248 h 1953848"/>
              <a:gd name="connsiteX22" fmla="*/ 72828 w 1867753"/>
              <a:gd name="connsiteY22" fmla="*/ 1804524 h 1953848"/>
              <a:gd name="connsiteX23" fmla="*/ 137564 w 1867753"/>
              <a:gd name="connsiteY23" fmla="*/ 1861169 h 1953848"/>
              <a:gd name="connsiteX24" fmla="*/ 161841 w 1867753"/>
              <a:gd name="connsiteY24" fmla="*/ 1869261 h 1953848"/>
              <a:gd name="connsiteX25" fmla="*/ 202301 w 1867753"/>
              <a:gd name="connsiteY25" fmla="*/ 1885445 h 1953848"/>
              <a:gd name="connsiteX26" fmla="*/ 226577 w 1867753"/>
              <a:gd name="connsiteY26" fmla="*/ 1893537 h 1953848"/>
              <a:gd name="connsiteX27" fmla="*/ 283221 w 1867753"/>
              <a:gd name="connsiteY27" fmla="*/ 1925905 h 1953848"/>
              <a:gd name="connsiteX28" fmla="*/ 323681 w 1867753"/>
              <a:gd name="connsiteY28" fmla="*/ 1933997 h 1953848"/>
              <a:gd name="connsiteX29" fmla="*/ 347957 w 1867753"/>
              <a:gd name="connsiteY29" fmla="*/ 1942089 h 1953848"/>
              <a:gd name="connsiteX30" fmla="*/ 485522 w 1867753"/>
              <a:gd name="connsiteY30" fmla="*/ 1950181 h 1953848"/>
              <a:gd name="connsiteX31" fmla="*/ 962952 w 1867753"/>
              <a:gd name="connsiteY31" fmla="*/ 1925905 h 1953848"/>
              <a:gd name="connsiteX32" fmla="*/ 987228 w 1867753"/>
              <a:gd name="connsiteY32" fmla="*/ 1917813 h 1953848"/>
              <a:gd name="connsiteX33" fmla="*/ 1027688 w 1867753"/>
              <a:gd name="connsiteY33" fmla="*/ 1909721 h 1953848"/>
              <a:gd name="connsiteX34" fmla="*/ 1060057 w 1867753"/>
              <a:gd name="connsiteY34" fmla="*/ 1893537 h 1953848"/>
              <a:gd name="connsiteX35" fmla="*/ 1084333 w 1867753"/>
              <a:gd name="connsiteY35" fmla="*/ 1877353 h 1953848"/>
              <a:gd name="connsiteX36" fmla="*/ 1157161 w 1867753"/>
              <a:gd name="connsiteY36" fmla="*/ 1820708 h 1953848"/>
              <a:gd name="connsiteX37" fmla="*/ 1238081 w 1867753"/>
              <a:gd name="connsiteY37" fmla="*/ 1788340 h 1953848"/>
              <a:gd name="connsiteX38" fmla="*/ 1286634 w 1867753"/>
              <a:gd name="connsiteY38" fmla="*/ 1747880 h 1953848"/>
              <a:gd name="connsiteX39" fmla="*/ 1335186 w 1867753"/>
              <a:gd name="connsiteY39" fmla="*/ 1715512 h 1953848"/>
              <a:gd name="connsiteX40" fmla="*/ 1375646 w 1867753"/>
              <a:gd name="connsiteY40" fmla="*/ 1683144 h 1953848"/>
              <a:gd name="connsiteX41" fmla="*/ 1424198 w 1867753"/>
              <a:gd name="connsiteY41" fmla="*/ 1642684 h 1953848"/>
              <a:gd name="connsiteX42" fmla="*/ 1448474 w 1867753"/>
              <a:gd name="connsiteY42" fmla="*/ 1626500 h 1953848"/>
              <a:gd name="connsiteX43" fmla="*/ 1464658 w 1867753"/>
              <a:gd name="connsiteY43" fmla="*/ 1610315 h 1953848"/>
              <a:gd name="connsiteX44" fmla="*/ 1488934 w 1867753"/>
              <a:gd name="connsiteY44" fmla="*/ 1594131 h 1953848"/>
              <a:gd name="connsiteX45" fmla="*/ 1553671 w 1867753"/>
              <a:gd name="connsiteY45" fmla="*/ 1537487 h 1953848"/>
              <a:gd name="connsiteX46" fmla="*/ 1602223 w 1867753"/>
              <a:gd name="connsiteY46" fmla="*/ 1472751 h 1953848"/>
              <a:gd name="connsiteX47" fmla="*/ 1642683 w 1867753"/>
              <a:gd name="connsiteY47" fmla="*/ 1408015 h 1953848"/>
              <a:gd name="connsiteX48" fmla="*/ 1658867 w 1867753"/>
              <a:gd name="connsiteY48" fmla="*/ 1375646 h 1953848"/>
              <a:gd name="connsiteX49" fmla="*/ 1675051 w 1867753"/>
              <a:gd name="connsiteY49" fmla="*/ 1351370 h 1953848"/>
              <a:gd name="connsiteX50" fmla="*/ 1707419 w 1867753"/>
              <a:gd name="connsiteY50" fmla="*/ 1286634 h 1953848"/>
              <a:gd name="connsiteX51" fmla="*/ 1715511 w 1867753"/>
              <a:gd name="connsiteY51" fmla="*/ 1254266 h 1953848"/>
              <a:gd name="connsiteX52" fmla="*/ 1739787 w 1867753"/>
              <a:gd name="connsiteY52" fmla="*/ 1229990 h 1953848"/>
              <a:gd name="connsiteX53" fmla="*/ 1747880 w 1867753"/>
              <a:gd name="connsiteY53" fmla="*/ 1165254 h 1953848"/>
              <a:gd name="connsiteX54" fmla="*/ 1780248 w 1867753"/>
              <a:gd name="connsiteY54" fmla="*/ 1092425 h 1953848"/>
              <a:gd name="connsiteX55" fmla="*/ 1788340 w 1867753"/>
              <a:gd name="connsiteY55" fmla="*/ 1035781 h 1953848"/>
              <a:gd name="connsiteX56" fmla="*/ 1796432 w 1867753"/>
              <a:gd name="connsiteY56" fmla="*/ 1011505 h 1953848"/>
              <a:gd name="connsiteX57" fmla="*/ 1804524 w 1867753"/>
              <a:gd name="connsiteY57" fmla="*/ 979137 h 1953848"/>
              <a:gd name="connsiteX58" fmla="*/ 1820708 w 1867753"/>
              <a:gd name="connsiteY58" fmla="*/ 930585 h 1953848"/>
              <a:gd name="connsiteX59" fmla="*/ 1836892 w 1867753"/>
              <a:gd name="connsiteY59" fmla="*/ 865848 h 1953848"/>
              <a:gd name="connsiteX60" fmla="*/ 1853076 w 1867753"/>
              <a:gd name="connsiteY60" fmla="*/ 712100 h 1953848"/>
              <a:gd name="connsiteX61" fmla="*/ 1861168 w 1867753"/>
              <a:gd name="connsiteY61" fmla="*/ 606903 h 1953848"/>
              <a:gd name="connsiteX62" fmla="*/ 1844984 w 1867753"/>
              <a:gd name="connsiteY62" fmla="*/ 283222 h 1953848"/>
              <a:gd name="connsiteX63" fmla="*/ 1836892 w 1867753"/>
              <a:gd name="connsiteY63" fmla="*/ 242762 h 1953848"/>
              <a:gd name="connsiteX64" fmla="*/ 1812616 w 1867753"/>
              <a:gd name="connsiteY64" fmla="*/ 210393 h 1953848"/>
              <a:gd name="connsiteX65" fmla="*/ 1796432 w 1867753"/>
              <a:gd name="connsiteY65" fmla="*/ 186117 h 1953848"/>
              <a:gd name="connsiteX66" fmla="*/ 1788340 w 1867753"/>
              <a:gd name="connsiteY66" fmla="*/ 161841 h 1953848"/>
              <a:gd name="connsiteX67" fmla="*/ 1764064 w 1867753"/>
              <a:gd name="connsiteY67" fmla="*/ 145657 h 1953848"/>
              <a:gd name="connsiteX68" fmla="*/ 1731695 w 1867753"/>
              <a:gd name="connsiteY68" fmla="*/ 105197 h 1953848"/>
              <a:gd name="connsiteX69" fmla="*/ 1723603 w 1867753"/>
              <a:gd name="connsiteY69" fmla="*/ 80921 h 1953848"/>
              <a:gd name="connsiteX70" fmla="*/ 1642683 w 1867753"/>
              <a:gd name="connsiteY70" fmla="*/ 40461 h 1953848"/>
              <a:gd name="connsiteX71" fmla="*/ 1618407 w 1867753"/>
              <a:gd name="connsiteY71" fmla="*/ 32369 h 1953848"/>
              <a:gd name="connsiteX72" fmla="*/ 1586039 w 1867753"/>
              <a:gd name="connsiteY72" fmla="*/ 24277 h 1953848"/>
              <a:gd name="connsiteX73" fmla="*/ 1561763 w 1867753"/>
              <a:gd name="connsiteY73" fmla="*/ 16185 h 1953848"/>
              <a:gd name="connsiteX74" fmla="*/ 1464658 w 1867753"/>
              <a:gd name="connsiteY74" fmla="*/ 8092 h 1953848"/>
              <a:gd name="connsiteX75" fmla="*/ 1408014 w 1867753"/>
              <a:gd name="connsiteY75" fmla="*/ 0 h 1953848"/>
              <a:gd name="connsiteX76" fmla="*/ 1173345 w 1867753"/>
              <a:gd name="connsiteY76" fmla="*/ 8092 h 1953848"/>
              <a:gd name="connsiteX77" fmla="*/ 1060057 w 1867753"/>
              <a:gd name="connsiteY77" fmla="*/ 24277 h 1953848"/>
              <a:gd name="connsiteX78" fmla="*/ 1003412 w 1867753"/>
              <a:gd name="connsiteY78" fmla="*/ 32369 h 1953848"/>
              <a:gd name="connsiteX79" fmla="*/ 971044 w 1867753"/>
              <a:gd name="connsiteY79" fmla="*/ 40461 h 1953848"/>
              <a:gd name="connsiteX80" fmla="*/ 857756 w 1867753"/>
              <a:gd name="connsiteY80" fmla="*/ 56645 h 1953848"/>
              <a:gd name="connsiteX81" fmla="*/ 825387 w 1867753"/>
              <a:gd name="connsiteY81" fmla="*/ 64737 h 1953848"/>
              <a:gd name="connsiteX82" fmla="*/ 768743 w 1867753"/>
              <a:gd name="connsiteY82" fmla="*/ 72829 h 1953848"/>
              <a:gd name="connsiteX83" fmla="*/ 728283 w 1867753"/>
              <a:gd name="connsiteY83" fmla="*/ 80921 h 1953848"/>
              <a:gd name="connsiteX84" fmla="*/ 623087 w 1867753"/>
              <a:gd name="connsiteY84" fmla="*/ 97105 h 1953848"/>
              <a:gd name="connsiteX85" fmla="*/ 534074 w 1867753"/>
              <a:gd name="connsiteY85" fmla="*/ 121381 h 1953848"/>
              <a:gd name="connsiteX86" fmla="*/ 501706 w 1867753"/>
              <a:gd name="connsiteY86" fmla="*/ 137565 h 1953848"/>
              <a:gd name="connsiteX87" fmla="*/ 477430 w 1867753"/>
              <a:gd name="connsiteY87" fmla="*/ 153749 h 1953848"/>
              <a:gd name="connsiteX88" fmla="*/ 445062 w 1867753"/>
              <a:gd name="connsiteY88" fmla="*/ 161841 h 1953848"/>
              <a:gd name="connsiteX89" fmla="*/ 396510 w 1867753"/>
              <a:gd name="connsiteY89" fmla="*/ 186117 h 1953848"/>
              <a:gd name="connsiteX90" fmla="*/ 347957 w 1867753"/>
              <a:gd name="connsiteY90" fmla="*/ 210393 h 1953848"/>
              <a:gd name="connsiteX91" fmla="*/ 299405 w 1867753"/>
              <a:gd name="connsiteY91" fmla="*/ 234669 h 1953848"/>
              <a:gd name="connsiteX92" fmla="*/ 275129 w 1867753"/>
              <a:gd name="connsiteY92" fmla="*/ 250854 h 1953848"/>
              <a:gd name="connsiteX93" fmla="*/ 218485 w 1867753"/>
              <a:gd name="connsiteY93" fmla="*/ 283222 h 195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867753" h="1953848">
                <a:moveTo>
                  <a:pt x="307497" y="291314"/>
                </a:moveTo>
                <a:cubicBezTo>
                  <a:pt x="272432" y="294011"/>
                  <a:pt x="236868" y="292925"/>
                  <a:pt x="202301" y="299406"/>
                </a:cubicBezTo>
                <a:cubicBezTo>
                  <a:pt x="165894" y="306232"/>
                  <a:pt x="183674" y="323910"/>
                  <a:pt x="169933" y="347958"/>
                </a:cubicBezTo>
                <a:cubicBezTo>
                  <a:pt x="164255" y="357894"/>
                  <a:pt x="153749" y="364142"/>
                  <a:pt x="145657" y="372234"/>
                </a:cubicBezTo>
                <a:cubicBezTo>
                  <a:pt x="125931" y="451128"/>
                  <a:pt x="150006" y="352660"/>
                  <a:pt x="129472" y="445062"/>
                </a:cubicBezTo>
                <a:cubicBezTo>
                  <a:pt x="127059" y="455919"/>
                  <a:pt x="123561" y="466525"/>
                  <a:pt x="121380" y="477431"/>
                </a:cubicBezTo>
                <a:cubicBezTo>
                  <a:pt x="105036" y="559154"/>
                  <a:pt x="124141" y="493425"/>
                  <a:pt x="97104" y="574535"/>
                </a:cubicBezTo>
                <a:cubicBezTo>
                  <a:pt x="94407" y="582627"/>
                  <a:pt x="93743" y="591714"/>
                  <a:pt x="89012" y="598811"/>
                </a:cubicBezTo>
                <a:lnTo>
                  <a:pt x="72828" y="623087"/>
                </a:lnTo>
                <a:cubicBezTo>
                  <a:pt x="70131" y="641968"/>
                  <a:pt x="68476" y="661028"/>
                  <a:pt x="64736" y="679731"/>
                </a:cubicBezTo>
                <a:cubicBezTo>
                  <a:pt x="63063" y="688095"/>
                  <a:pt x="58046" y="695594"/>
                  <a:pt x="56644" y="704008"/>
                </a:cubicBezTo>
                <a:cubicBezTo>
                  <a:pt x="52629" y="728101"/>
                  <a:pt x="51406" y="752578"/>
                  <a:pt x="48552" y="776836"/>
                </a:cubicBezTo>
                <a:cubicBezTo>
                  <a:pt x="45279" y="804658"/>
                  <a:pt x="37234" y="869019"/>
                  <a:pt x="32368" y="898216"/>
                </a:cubicBezTo>
                <a:cubicBezTo>
                  <a:pt x="30107" y="911783"/>
                  <a:pt x="26973" y="925190"/>
                  <a:pt x="24276" y="938677"/>
                </a:cubicBezTo>
                <a:cubicBezTo>
                  <a:pt x="21579" y="976440"/>
                  <a:pt x="19951" y="1014294"/>
                  <a:pt x="16184" y="1051965"/>
                </a:cubicBezTo>
                <a:cubicBezTo>
                  <a:pt x="14551" y="1068291"/>
                  <a:pt x="9577" y="1084177"/>
                  <a:pt x="8092" y="1100517"/>
                </a:cubicBezTo>
                <a:cubicBezTo>
                  <a:pt x="4177" y="1143581"/>
                  <a:pt x="2697" y="1186832"/>
                  <a:pt x="0" y="1229990"/>
                </a:cubicBezTo>
                <a:cubicBezTo>
                  <a:pt x="2697" y="1362160"/>
                  <a:pt x="1379" y="1494473"/>
                  <a:pt x="8092" y="1626500"/>
                </a:cubicBezTo>
                <a:cubicBezTo>
                  <a:pt x="9489" y="1653972"/>
                  <a:pt x="15577" y="1681324"/>
                  <a:pt x="24276" y="1707420"/>
                </a:cubicBezTo>
                <a:cubicBezTo>
                  <a:pt x="26973" y="1715512"/>
                  <a:pt x="28553" y="1724067"/>
                  <a:pt x="32368" y="1731696"/>
                </a:cubicBezTo>
                <a:cubicBezTo>
                  <a:pt x="36717" y="1740395"/>
                  <a:pt x="44203" y="1747273"/>
                  <a:pt x="48552" y="1755972"/>
                </a:cubicBezTo>
                <a:cubicBezTo>
                  <a:pt x="52367" y="1763601"/>
                  <a:pt x="52829" y="1772619"/>
                  <a:pt x="56644" y="1780248"/>
                </a:cubicBezTo>
                <a:cubicBezTo>
                  <a:pt x="60993" y="1788947"/>
                  <a:pt x="66424" y="1797205"/>
                  <a:pt x="72828" y="1804524"/>
                </a:cubicBezTo>
                <a:cubicBezTo>
                  <a:pt x="89234" y="1823274"/>
                  <a:pt x="113190" y="1848982"/>
                  <a:pt x="137564" y="1861169"/>
                </a:cubicBezTo>
                <a:cubicBezTo>
                  <a:pt x="145194" y="1864984"/>
                  <a:pt x="153854" y="1866266"/>
                  <a:pt x="161841" y="1869261"/>
                </a:cubicBezTo>
                <a:cubicBezTo>
                  <a:pt x="175442" y="1874361"/>
                  <a:pt x="188700" y="1880345"/>
                  <a:pt x="202301" y="1885445"/>
                </a:cubicBezTo>
                <a:cubicBezTo>
                  <a:pt x="210288" y="1888440"/>
                  <a:pt x="218948" y="1889722"/>
                  <a:pt x="226577" y="1893537"/>
                </a:cubicBezTo>
                <a:cubicBezTo>
                  <a:pt x="262094" y="1911295"/>
                  <a:pt x="240661" y="1911718"/>
                  <a:pt x="283221" y="1925905"/>
                </a:cubicBezTo>
                <a:cubicBezTo>
                  <a:pt x="296269" y="1930254"/>
                  <a:pt x="310338" y="1930661"/>
                  <a:pt x="323681" y="1933997"/>
                </a:cubicBezTo>
                <a:cubicBezTo>
                  <a:pt x="331956" y="1936066"/>
                  <a:pt x="339470" y="1941240"/>
                  <a:pt x="347957" y="1942089"/>
                </a:cubicBezTo>
                <a:cubicBezTo>
                  <a:pt x="393663" y="1946660"/>
                  <a:pt x="439667" y="1947484"/>
                  <a:pt x="485522" y="1950181"/>
                </a:cubicBezTo>
                <a:cubicBezTo>
                  <a:pt x="925367" y="1933264"/>
                  <a:pt x="767353" y="1953848"/>
                  <a:pt x="962952" y="1925905"/>
                </a:cubicBezTo>
                <a:cubicBezTo>
                  <a:pt x="971044" y="1923208"/>
                  <a:pt x="978953" y="1919882"/>
                  <a:pt x="987228" y="1917813"/>
                </a:cubicBezTo>
                <a:cubicBezTo>
                  <a:pt x="1000571" y="1914477"/>
                  <a:pt x="1014640" y="1914070"/>
                  <a:pt x="1027688" y="1909721"/>
                </a:cubicBezTo>
                <a:cubicBezTo>
                  <a:pt x="1039132" y="1905906"/>
                  <a:pt x="1049583" y="1899522"/>
                  <a:pt x="1060057" y="1893537"/>
                </a:cubicBezTo>
                <a:cubicBezTo>
                  <a:pt x="1068501" y="1888712"/>
                  <a:pt x="1076862" y="1883579"/>
                  <a:pt x="1084333" y="1877353"/>
                </a:cubicBezTo>
                <a:cubicBezTo>
                  <a:pt x="1112260" y="1854081"/>
                  <a:pt x="1116259" y="1834342"/>
                  <a:pt x="1157161" y="1820708"/>
                </a:cubicBezTo>
                <a:cubicBezTo>
                  <a:pt x="1188291" y="1810331"/>
                  <a:pt x="1210866" y="1805349"/>
                  <a:pt x="1238081" y="1788340"/>
                </a:cubicBezTo>
                <a:cubicBezTo>
                  <a:pt x="1329005" y="1731512"/>
                  <a:pt x="1231240" y="1789425"/>
                  <a:pt x="1286634" y="1747880"/>
                </a:cubicBezTo>
                <a:cubicBezTo>
                  <a:pt x="1302195" y="1736210"/>
                  <a:pt x="1319002" y="1726301"/>
                  <a:pt x="1335186" y="1715512"/>
                </a:cubicBezTo>
                <a:cubicBezTo>
                  <a:pt x="1371381" y="1661220"/>
                  <a:pt x="1328743" y="1714413"/>
                  <a:pt x="1375646" y="1683144"/>
                </a:cubicBezTo>
                <a:cubicBezTo>
                  <a:pt x="1393175" y="1671458"/>
                  <a:pt x="1407569" y="1655618"/>
                  <a:pt x="1424198" y="1642684"/>
                </a:cubicBezTo>
                <a:cubicBezTo>
                  <a:pt x="1431875" y="1636713"/>
                  <a:pt x="1440880" y="1632576"/>
                  <a:pt x="1448474" y="1626500"/>
                </a:cubicBezTo>
                <a:cubicBezTo>
                  <a:pt x="1454432" y="1621734"/>
                  <a:pt x="1458700" y="1615081"/>
                  <a:pt x="1464658" y="1610315"/>
                </a:cubicBezTo>
                <a:cubicBezTo>
                  <a:pt x="1472252" y="1604239"/>
                  <a:pt x="1481615" y="1600535"/>
                  <a:pt x="1488934" y="1594131"/>
                </a:cubicBezTo>
                <a:cubicBezTo>
                  <a:pt x="1564674" y="1527859"/>
                  <a:pt x="1499043" y="1573906"/>
                  <a:pt x="1553671" y="1537487"/>
                </a:cubicBezTo>
                <a:cubicBezTo>
                  <a:pt x="1598552" y="1425284"/>
                  <a:pt x="1536240" y="1560728"/>
                  <a:pt x="1602223" y="1472751"/>
                </a:cubicBezTo>
                <a:cubicBezTo>
                  <a:pt x="1694177" y="1350146"/>
                  <a:pt x="1551790" y="1498908"/>
                  <a:pt x="1642683" y="1408015"/>
                </a:cubicBezTo>
                <a:cubicBezTo>
                  <a:pt x="1648078" y="1397225"/>
                  <a:pt x="1652882" y="1386120"/>
                  <a:pt x="1658867" y="1375646"/>
                </a:cubicBezTo>
                <a:cubicBezTo>
                  <a:pt x="1663692" y="1367202"/>
                  <a:pt x="1670702" y="1360069"/>
                  <a:pt x="1675051" y="1351370"/>
                </a:cubicBezTo>
                <a:cubicBezTo>
                  <a:pt x="1714643" y="1272186"/>
                  <a:pt x="1669924" y="1342877"/>
                  <a:pt x="1707419" y="1286634"/>
                </a:cubicBezTo>
                <a:cubicBezTo>
                  <a:pt x="1710116" y="1275845"/>
                  <a:pt x="1709993" y="1263922"/>
                  <a:pt x="1715511" y="1254266"/>
                </a:cubicBezTo>
                <a:cubicBezTo>
                  <a:pt x="1721189" y="1244330"/>
                  <a:pt x="1735876" y="1240745"/>
                  <a:pt x="1739787" y="1229990"/>
                </a:cubicBezTo>
                <a:cubicBezTo>
                  <a:pt x="1747219" y="1209553"/>
                  <a:pt x="1743323" y="1186518"/>
                  <a:pt x="1747880" y="1165254"/>
                </a:cubicBezTo>
                <a:cubicBezTo>
                  <a:pt x="1757004" y="1122678"/>
                  <a:pt x="1760379" y="1122228"/>
                  <a:pt x="1780248" y="1092425"/>
                </a:cubicBezTo>
                <a:cubicBezTo>
                  <a:pt x="1782945" y="1073544"/>
                  <a:pt x="1784599" y="1054484"/>
                  <a:pt x="1788340" y="1035781"/>
                </a:cubicBezTo>
                <a:cubicBezTo>
                  <a:pt x="1790013" y="1027417"/>
                  <a:pt x="1794089" y="1019707"/>
                  <a:pt x="1796432" y="1011505"/>
                </a:cubicBezTo>
                <a:cubicBezTo>
                  <a:pt x="1799487" y="1000812"/>
                  <a:pt x="1801328" y="989789"/>
                  <a:pt x="1804524" y="979137"/>
                </a:cubicBezTo>
                <a:cubicBezTo>
                  <a:pt x="1809426" y="962797"/>
                  <a:pt x="1816021" y="946988"/>
                  <a:pt x="1820708" y="930585"/>
                </a:cubicBezTo>
                <a:cubicBezTo>
                  <a:pt x="1826819" y="909198"/>
                  <a:pt x="1831497" y="887427"/>
                  <a:pt x="1836892" y="865848"/>
                </a:cubicBezTo>
                <a:cubicBezTo>
                  <a:pt x="1842289" y="817277"/>
                  <a:pt x="1848867" y="760502"/>
                  <a:pt x="1853076" y="712100"/>
                </a:cubicBezTo>
                <a:cubicBezTo>
                  <a:pt x="1856123" y="677063"/>
                  <a:pt x="1858471" y="641969"/>
                  <a:pt x="1861168" y="606903"/>
                </a:cubicBezTo>
                <a:cubicBezTo>
                  <a:pt x="1854867" y="392678"/>
                  <a:pt x="1867753" y="408451"/>
                  <a:pt x="1844984" y="283222"/>
                </a:cubicBezTo>
                <a:cubicBezTo>
                  <a:pt x="1842524" y="269690"/>
                  <a:pt x="1842478" y="255330"/>
                  <a:pt x="1836892" y="242762"/>
                </a:cubicBezTo>
                <a:cubicBezTo>
                  <a:pt x="1831415" y="230437"/>
                  <a:pt x="1820455" y="221368"/>
                  <a:pt x="1812616" y="210393"/>
                </a:cubicBezTo>
                <a:cubicBezTo>
                  <a:pt x="1806963" y="202479"/>
                  <a:pt x="1800781" y="194816"/>
                  <a:pt x="1796432" y="186117"/>
                </a:cubicBezTo>
                <a:cubicBezTo>
                  <a:pt x="1792617" y="178488"/>
                  <a:pt x="1793668" y="168502"/>
                  <a:pt x="1788340" y="161841"/>
                </a:cubicBezTo>
                <a:cubicBezTo>
                  <a:pt x="1782265" y="154247"/>
                  <a:pt x="1772156" y="151052"/>
                  <a:pt x="1764064" y="145657"/>
                </a:cubicBezTo>
                <a:cubicBezTo>
                  <a:pt x="1743725" y="84639"/>
                  <a:pt x="1773527" y="157485"/>
                  <a:pt x="1731695" y="105197"/>
                </a:cubicBezTo>
                <a:cubicBezTo>
                  <a:pt x="1726366" y="98536"/>
                  <a:pt x="1729634" y="86952"/>
                  <a:pt x="1723603" y="80921"/>
                </a:cubicBezTo>
                <a:cubicBezTo>
                  <a:pt x="1688293" y="45611"/>
                  <a:pt x="1681059" y="51426"/>
                  <a:pt x="1642683" y="40461"/>
                </a:cubicBezTo>
                <a:cubicBezTo>
                  <a:pt x="1634481" y="38118"/>
                  <a:pt x="1626609" y="34712"/>
                  <a:pt x="1618407" y="32369"/>
                </a:cubicBezTo>
                <a:cubicBezTo>
                  <a:pt x="1607714" y="29314"/>
                  <a:pt x="1596732" y="27332"/>
                  <a:pt x="1586039" y="24277"/>
                </a:cubicBezTo>
                <a:cubicBezTo>
                  <a:pt x="1577837" y="21934"/>
                  <a:pt x="1570218" y="17312"/>
                  <a:pt x="1561763" y="16185"/>
                </a:cubicBezTo>
                <a:cubicBezTo>
                  <a:pt x="1529567" y="11892"/>
                  <a:pt x="1496960" y="11492"/>
                  <a:pt x="1464658" y="8092"/>
                </a:cubicBezTo>
                <a:cubicBezTo>
                  <a:pt x="1445690" y="6095"/>
                  <a:pt x="1426895" y="2697"/>
                  <a:pt x="1408014" y="0"/>
                </a:cubicBezTo>
                <a:lnTo>
                  <a:pt x="1173345" y="8092"/>
                </a:lnTo>
                <a:cubicBezTo>
                  <a:pt x="1097775" y="12070"/>
                  <a:pt x="1118315" y="14567"/>
                  <a:pt x="1060057" y="24277"/>
                </a:cubicBezTo>
                <a:cubicBezTo>
                  <a:pt x="1041243" y="27413"/>
                  <a:pt x="1022178" y="28957"/>
                  <a:pt x="1003412" y="32369"/>
                </a:cubicBezTo>
                <a:cubicBezTo>
                  <a:pt x="992470" y="34358"/>
                  <a:pt x="982014" y="38633"/>
                  <a:pt x="971044" y="40461"/>
                </a:cubicBezTo>
                <a:cubicBezTo>
                  <a:pt x="881533" y="55380"/>
                  <a:pt x="934168" y="41363"/>
                  <a:pt x="857756" y="56645"/>
                </a:cubicBezTo>
                <a:cubicBezTo>
                  <a:pt x="846850" y="58826"/>
                  <a:pt x="836329" y="62748"/>
                  <a:pt x="825387" y="64737"/>
                </a:cubicBezTo>
                <a:cubicBezTo>
                  <a:pt x="806622" y="68149"/>
                  <a:pt x="787557" y="69693"/>
                  <a:pt x="768743" y="72829"/>
                </a:cubicBezTo>
                <a:cubicBezTo>
                  <a:pt x="755176" y="75090"/>
                  <a:pt x="741850" y="78660"/>
                  <a:pt x="728283" y="80921"/>
                </a:cubicBezTo>
                <a:cubicBezTo>
                  <a:pt x="697263" y="86091"/>
                  <a:pt x="654438" y="90387"/>
                  <a:pt x="623087" y="97105"/>
                </a:cubicBezTo>
                <a:cubicBezTo>
                  <a:pt x="614834" y="98873"/>
                  <a:pt x="554618" y="112576"/>
                  <a:pt x="534074" y="121381"/>
                </a:cubicBezTo>
                <a:cubicBezTo>
                  <a:pt x="522986" y="126133"/>
                  <a:pt x="512179" y="131580"/>
                  <a:pt x="501706" y="137565"/>
                </a:cubicBezTo>
                <a:cubicBezTo>
                  <a:pt x="493262" y="142390"/>
                  <a:pt x="486369" y="149918"/>
                  <a:pt x="477430" y="153749"/>
                </a:cubicBezTo>
                <a:cubicBezTo>
                  <a:pt x="467208" y="158130"/>
                  <a:pt x="455851" y="159144"/>
                  <a:pt x="445062" y="161841"/>
                </a:cubicBezTo>
                <a:cubicBezTo>
                  <a:pt x="375490" y="208222"/>
                  <a:pt x="463515" y="152615"/>
                  <a:pt x="396510" y="186117"/>
                </a:cubicBezTo>
                <a:cubicBezTo>
                  <a:pt x="333766" y="217489"/>
                  <a:pt x="408975" y="190054"/>
                  <a:pt x="347957" y="210393"/>
                </a:cubicBezTo>
                <a:cubicBezTo>
                  <a:pt x="278376" y="256780"/>
                  <a:pt x="366418" y="201161"/>
                  <a:pt x="299405" y="234669"/>
                </a:cubicBezTo>
                <a:cubicBezTo>
                  <a:pt x="290706" y="239019"/>
                  <a:pt x="284016" y="246904"/>
                  <a:pt x="275129" y="250854"/>
                </a:cubicBezTo>
                <a:cubicBezTo>
                  <a:pt x="216978" y="276700"/>
                  <a:pt x="235577" y="249038"/>
                  <a:pt x="218485" y="283222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6573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675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7593" name="Group 20"/>
          <p:cNvGrpSpPr>
            <a:grpSpLocks/>
          </p:cNvGrpSpPr>
          <p:nvPr/>
        </p:nvGrpSpPr>
        <p:grpSpPr bwMode="auto">
          <a:xfrm>
            <a:off x="1449388" y="4429125"/>
            <a:ext cx="647700" cy="792163"/>
            <a:chOff x="1449088" y="4886036"/>
            <a:chExt cx="647568" cy="792020"/>
          </a:xfrm>
        </p:grpSpPr>
        <p:sp>
          <p:nvSpPr>
            <p:cNvPr id="12" name="Freeform 11"/>
            <p:cNvSpPr/>
            <p:nvPr/>
          </p:nvSpPr>
          <p:spPr bwMode="auto">
            <a:xfrm>
              <a:off x="1449088" y="4886036"/>
              <a:ext cx="647568" cy="730118"/>
            </a:xfrm>
            <a:custGeom>
              <a:avLst/>
              <a:gdLst>
                <a:gd name="connsiteX0" fmla="*/ 647568 w 647568"/>
                <a:gd name="connsiteY0" fmla="*/ 258619 h 729673"/>
                <a:gd name="connsiteX1" fmla="*/ 629096 w 647568"/>
                <a:gd name="connsiteY1" fmla="*/ 101600 h 729673"/>
                <a:gd name="connsiteX2" fmla="*/ 619859 w 647568"/>
                <a:gd name="connsiteY2" fmla="*/ 73891 h 729673"/>
                <a:gd name="connsiteX3" fmla="*/ 582914 w 647568"/>
                <a:gd name="connsiteY3" fmla="*/ 9237 h 729673"/>
                <a:gd name="connsiteX4" fmla="*/ 481314 w 647568"/>
                <a:gd name="connsiteY4" fmla="*/ 0 h 729673"/>
                <a:gd name="connsiteX5" fmla="*/ 102623 w 647568"/>
                <a:gd name="connsiteY5" fmla="*/ 9237 h 729673"/>
                <a:gd name="connsiteX6" fmla="*/ 74914 w 647568"/>
                <a:gd name="connsiteY6" fmla="*/ 18473 h 729673"/>
                <a:gd name="connsiteX7" fmla="*/ 37968 w 647568"/>
                <a:gd name="connsiteY7" fmla="*/ 73891 h 729673"/>
                <a:gd name="connsiteX8" fmla="*/ 10259 w 647568"/>
                <a:gd name="connsiteY8" fmla="*/ 314037 h 729673"/>
                <a:gd name="connsiteX9" fmla="*/ 19496 w 647568"/>
                <a:gd name="connsiteY9" fmla="*/ 452582 h 729673"/>
                <a:gd name="connsiteX10" fmla="*/ 47205 w 647568"/>
                <a:gd name="connsiteY10" fmla="*/ 618837 h 729673"/>
                <a:gd name="connsiteX11" fmla="*/ 47205 w 647568"/>
                <a:gd name="connsiteY11" fmla="*/ 729673 h 7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568" h="729673">
                  <a:moveTo>
                    <a:pt x="647568" y="258619"/>
                  </a:moveTo>
                  <a:cubicBezTo>
                    <a:pt x="643905" y="221986"/>
                    <a:pt x="637262" y="142432"/>
                    <a:pt x="629096" y="101600"/>
                  </a:cubicBezTo>
                  <a:cubicBezTo>
                    <a:pt x="627187" y="92053"/>
                    <a:pt x="622220" y="83336"/>
                    <a:pt x="619859" y="73891"/>
                  </a:cubicBezTo>
                  <a:cubicBezTo>
                    <a:pt x="612320" y="43737"/>
                    <a:pt x="620946" y="17387"/>
                    <a:pt x="582914" y="9237"/>
                  </a:cubicBezTo>
                  <a:cubicBezTo>
                    <a:pt x="549663" y="2112"/>
                    <a:pt x="515181" y="3079"/>
                    <a:pt x="481314" y="0"/>
                  </a:cubicBezTo>
                  <a:cubicBezTo>
                    <a:pt x="355084" y="3079"/>
                    <a:pt x="228761" y="3503"/>
                    <a:pt x="102623" y="9237"/>
                  </a:cubicBezTo>
                  <a:cubicBezTo>
                    <a:pt x="92897" y="9679"/>
                    <a:pt x="81798" y="11589"/>
                    <a:pt x="74914" y="18473"/>
                  </a:cubicBezTo>
                  <a:cubicBezTo>
                    <a:pt x="59215" y="34172"/>
                    <a:pt x="37968" y="73891"/>
                    <a:pt x="37968" y="73891"/>
                  </a:cubicBezTo>
                  <a:cubicBezTo>
                    <a:pt x="0" y="187798"/>
                    <a:pt x="20468" y="109861"/>
                    <a:pt x="10259" y="314037"/>
                  </a:cubicBezTo>
                  <a:cubicBezTo>
                    <a:pt x="13338" y="360219"/>
                    <a:pt x="13981" y="406627"/>
                    <a:pt x="19496" y="452582"/>
                  </a:cubicBezTo>
                  <a:cubicBezTo>
                    <a:pt x="32419" y="560273"/>
                    <a:pt x="42309" y="520916"/>
                    <a:pt x="47205" y="618837"/>
                  </a:cubicBezTo>
                  <a:cubicBezTo>
                    <a:pt x="49050" y="655736"/>
                    <a:pt x="47205" y="692728"/>
                    <a:pt x="47205" y="729673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7601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1420886" y="5601062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cxnSp>
        <p:nvCxnSpPr>
          <p:cNvPr id="67594" name="Straight Arrow Connector 34"/>
          <p:cNvCxnSpPr>
            <a:cxnSpLocks noChangeShapeType="1"/>
          </p:cNvCxnSpPr>
          <p:nvPr/>
        </p:nvCxnSpPr>
        <p:spPr bwMode="auto">
          <a:xfrm>
            <a:off x="142875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7595" name="Text Box 8"/>
          <p:cNvSpPr txBox="1">
            <a:spLocks noChangeArrowheads="1"/>
          </p:cNvSpPr>
          <p:nvPr/>
        </p:nvSpPr>
        <p:spPr bwMode="auto">
          <a:xfrm>
            <a:off x="83820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sp>
        <p:nvSpPr>
          <p:cNvPr id="67596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For the two input NOR gate, the NMOS portion of the gate is identical to the NMOS gate.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CMOS gate, we must ensure that static current path does not exist through the logic gate, and this requires switching also in the PMOS transistor network </a:t>
            </a:r>
            <a:r>
              <a:rPr lang="en-US" sz="1600">
                <a:sym typeface="Wingdings" pitchFamily="2" charset="2"/>
              </a:rPr>
              <a:t> 2 PMOS transistors.</a:t>
            </a:r>
            <a:endParaRPr lang="en-US" sz="16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rgbClr val="00B050"/>
                </a:solidFill>
              </a:rPr>
              <a:t>In the NMOS section, the conducting path exists for </a:t>
            </a:r>
            <a:r>
              <a:rPr lang="en-US" sz="1600" i="1">
                <a:solidFill>
                  <a:srgbClr val="00B050"/>
                </a:solidFill>
              </a:rPr>
              <a:t>A=1</a:t>
            </a:r>
            <a:r>
              <a:rPr lang="en-US" sz="1600">
                <a:solidFill>
                  <a:srgbClr val="00B050"/>
                </a:solidFill>
              </a:rPr>
              <a:t> </a:t>
            </a:r>
            <a:r>
              <a:rPr lang="en-US" sz="1600" b="1">
                <a:solidFill>
                  <a:srgbClr val="00B050"/>
                </a:solidFill>
              </a:rPr>
              <a:t>or</a:t>
            </a:r>
            <a:r>
              <a:rPr lang="en-US" sz="1600">
                <a:solidFill>
                  <a:srgbClr val="00B050"/>
                </a:solidFill>
              </a:rPr>
              <a:t> </a:t>
            </a:r>
            <a:r>
              <a:rPr lang="en-US" sz="1600" i="1">
                <a:solidFill>
                  <a:srgbClr val="00B050"/>
                </a:solidFill>
              </a:rPr>
              <a:t>B=1</a:t>
            </a:r>
            <a:r>
              <a:rPr lang="en-US" sz="1600"/>
              <a:t>. </a:t>
            </a:r>
          </a:p>
        </p:txBody>
      </p:sp>
      <p:sp>
        <p:nvSpPr>
          <p:cNvPr id="28" name="Freeform 27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7599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686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17" name="Group 20"/>
          <p:cNvGrpSpPr>
            <a:grpSpLocks/>
          </p:cNvGrpSpPr>
          <p:nvPr/>
        </p:nvGrpSpPr>
        <p:grpSpPr bwMode="auto">
          <a:xfrm>
            <a:off x="1449388" y="4429125"/>
            <a:ext cx="647700" cy="792163"/>
            <a:chOff x="1449088" y="4886036"/>
            <a:chExt cx="647568" cy="792020"/>
          </a:xfrm>
        </p:grpSpPr>
        <p:sp>
          <p:nvSpPr>
            <p:cNvPr id="12" name="Freeform 11"/>
            <p:cNvSpPr/>
            <p:nvPr/>
          </p:nvSpPr>
          <p:spPr bwMode="auto">
            <a:xfrm>
              <a:off x="1449088" y="4886036"/>
              <a:ext cx="647568" cy="730118"/>
            </a:xfrm>
            <a:custGeom>
              <a:avLst/>
              <a:gdLst>
                <a:gd name="connsiteX0" fmla="*/ 647568 w 647568"/>
                <a:gd name="connsiteY0" fmla="*/ 258619 h 729673"/>
                <a:gd name="connsiteX1" fmla="*/ 629096 w 647568"/>
                <a:gd name="connsiteY1" fmla="*/ 101600 h 729673"/>
                <a:gd name="connsiteX2" fmla="*/ 619859 w 647568"/>
                <a:gd name="connsiteY2" fmla="*/ 73891 h 729673"/>
                <a:gd name="connsiteX3" fmla="*/ 582914 w 647568"/>
                <a:gd name="connsiteY3" fmla="*/ 9237 h 729673"/>
                <a:gd name="connsiteX4" fmla="*/ 481314 w 647568"/>
                <a:gd name="connsiteY4" fmla="*/ 0 h 729673"/>
                <a:gd name="connsiteX5" fmla="*/ 102623 w 647568"/>
                <a:gd name="connsiteY5" fmla="*/ 9237 h 729673"/>
                <a:gd name="connsiteX6" fmla="*/ 74914 w 647568"/>
                <a:gd name="connsiteY6" fmla="*/ 18473 h 729673"/>
                <a:gd name="connsiteX7" fmla="*/ 37968 w 647568"/>
                <a:gd name="connsiteY7" fmla="*/ 73891 h 729673"/>
                <a:gd name="connsiteX8" fmla="*/ 10259 w 647568"/>
                <a:gd name="connsiteY8" fmla="*/ 314037 h 729673"/>
                <a:gd name="connsiteX9" fmla="*/ 19496 w 647568"/>
                <a:gd name="connsiteY9" fmla="*/ 452582 h 729673"/>
                <a:gd name="connsiteX10" fmla="*/ 47205 w 647568"/>
                <a:gd name="connsiteY10" fmla="*/ 618837 h 729673"/>
                <a:gd name="connsiteX11" fmla="*/ 47205 w 647568"/>
                <a:gd name="connsiteY11" fmla="*/ 729673 h 7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568" h="729673">
                  <a:moveTo>
                    <a:pt x="647568" y="258619"/>
                  </a:moveTo>
                  <a:cubicBezTo>
                    <a:pt x="643905" y="221986"/>
                    <a:pt x="637262" y="142432"/>
                    <a:pt x="629096" y="101600"/>
                  </a:cubicBezTo>
                  <a:cubicBezTo>
                    <a:pt x="627187" y="92053"/>
                    <a:pt x="622220" y="83336"/>
                    <a:pt x="619859" y="73891"/>
                  </a:cubicBezTo>
                  <a:cubicBezTo>
                    <a:pt x="612320" y="43737"/>
                    <a:pt x="620946" y="17387"/>
                    <a:pt x="582914" y="9237"/>
                  </a:cubicBezTo>
                  <a:cubicBezTo>
                    <a:pt x="549663" y="2112"/>
                    <a:pt x="515181" y="3079"/>
                    <a:pt x="481314" y="0"/>
                  </a:cubicBezTo>
                  <a:cubicBezTo>
                    <a:pt x="355084" y="3079"/>
                    <a:pt x="228761" y="3503"/>
                    <a:pt x="102623" y="9237"/>
                  </a:cubicBezTo>
                  <a:cubicBezTo>
                    <a:pt x="92897" y="9679"/>
                    <a:pt x="81798" y="11589"/>
                    <a:pt x="74914" y="18473"/>
                  </a:cubicBezTo>
                  <a:cubicBezTo>
                    <a:pt x="59215" y="34172"/>
                    <a:pt x="37968" y="73891"/>
                    <a:pt x="37968" y="73891"/>
                  </a:cubicBezTo>
                  <a:cubicBezTo>
                    <a:pt x="0" y="187798"/>
                    <a:pt x="20468" y="109861"/>
                    <a:pt x="10259" y="314037"/>
                  </a:cubicBezTo>
                  <a:cubicBezTo>
                    <a:pt x="13338" y="360219"/>
                    <a:pt x="13981" y="406627"/>
                    <a:pt x="19496" y="452582"/>
                  </a:cubicBezTo>
                  <a:cubicBezTo>
                    <a:pt x="32419" y="560273"/>
                    <a:pt x="42309" y="520916"/>
                    <a:pt x="47205" y="618837"/>
                  </a:cubicBezTo>
                  <a:cubicBezTo>
                    <a:pt x="49050" y="655736"/>
                    <a:pt x="47205" y="692728"/>
                    <a:pt x="47205" y="729673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8635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1420886" y="5601062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cxnSp>
        <p:nvCxnSpPr>
          <p:cNvPr id="68618" name="Straight Arrow Connector 34"/>
          <p:cNvCxnSpPr>
            <a:cxnSpLocks noChangeShapeType="1"/>
          </p:cNvCxnSpPr>
          <p:nvPr/>
        </p:nvCxnSpPr>
        <p:spPr bwMode="auto">
          <a:xfrm>
            <a:off x="142875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8619" name="Text Box 8"/>
          <p:cNvSpPr txBox="1">
            <a:spLocks noChangeArrowheads="1"/>
          </p:cNvSpPr>
          <p:nvPr/>
        </p:nvSpPr>
        <p:spPr bwMode="auto">
          <a:xfrm>
            <a:off x="83820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sp>
        <p:nvSpPr>
          <p:cNvPr id="68620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For the two input NOR gate, the NMOS portion of the gate is identical to the NMOS gate.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CMOS gate, we must ensure that static current path does not exist through the logic gate, and this requires switching also in the PMOS transistor network </a:t>
            </a:r>
            <a:r>
              <a:rPr lang="en-US" sz="1600">
                <a:sym typeface="Wingdings" pitchFamily="2" charset="2"/>
              </a:rPr>
              <a:t> 2 PMOS transistors.</a:t>
            </a:r>
            <a:endParaRPr lang="en-US" sz="16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rgbClr val="00B050"/>
                </a:solidFill>
              </a:rPr>
              <a:t>In the NMOS section, the conducting path exists for </a:t>
            </a:r>
            <a:r>
              <a:rPr lang="en-US" sz="1600" i="1">
                <a:solidFill>
                  <a:srgbClr val="00B050"/>
                </a:solidFill>
              </a:rPr>
              <a:t>A=1</a:t>
            </a:r>
            <a:r>
              <a:rPr lang="en-US" sz="1600">
                <a:solidFill>
                  <a:srgbClr val="00B050"/>
                </a:solidFill>
              </a:rPr>
              <a:t> </a:t>
            </a:r>
            <a:r>
              <a:rPr lang="en-US" sz="1600" b="1">
                <a:solidFill>
                  <a:srgbClr val="00B050"/>
                </a:solidFill>
              </a:rPr>
              <a:t>or</a:t>
            </a:r>
            <a:r>
              <a:rPr lang="en-US" sz="1600">
                <a:solidFill>
                  <a:srgbClr val="00B050"/>
                </a:solidFill>
              </a:rPr>
              <a:t> </a:t>
            </a:r>
            <a:r>
              <a:rPr lang="en-US" sz="1600" i="1">
                <a:solidFill>
                  <a:srgbClr val="00B050"/>
                </a:solidFill>
              </a:rPr>
              <a:t>B=1</a:t>
            </a:r>
            <a:r>
              <a:rPr lang="en-US" sz="1600"/>
              <a:t>. </a:t>
            </a:r>
          </a:p>
        </p:txBody>
      </p:sp>
      <p:grpSp>
        <p:nvGrpSpPr>
          <p:cNvPr id="68621" name="Group 45"/>
          <p:cNvGrpSpPr>
            <a:grpSpLocks/>
          </p:cNvGrpSpPr>
          <p:nvPr/>
        </p:nvGrpSpPr>
        <p:grpSpPr bwMode="auto">
          <a:xfrm>
            <a:off x="3794125" y="4491038"/>
            <a:ext cx="1182688" cy="347662"/>
            <a:chOff x="3784955" y="4491035"/>
            <a:chExt cx="1182333" cy="347669"/>
          </a:xfrm>
        </p:grpSpPr>
        <p:sp>
          <p:nvSpPr>
            <p:cNvPr id="39" name="Freeform 38"/>
            <p:cNvSpPr/>
            <p:nvPr/>
          </p:nvSpPr>
          <p:spPr bwMode="auto">
            <a:xfrm>
              <a:off x="3784955" y="4491035"/>
              <a:ext cx="1182333" cy="300043"/>
            </a:xfrm>
            <a:custGeom>
              <a:avLst/>
              <a:gdLst>
                <a:gd name="connsiteX0" fmla="*/ 1177570 w 1182333"/>
                <a:gd name="connsiteY0" fmla="*/ 209550 h 300037"/>
                <a:gd name="connsiteX1" fmla="*/ 1182333 w 1182333"/>
                <a:gd name="connsiteY1" fmla="*/ 190500 h 300037"/>
                <a:gd name="connsiteX2" fmla="*/ 1177570 w 1182333"/>
                <a:gd name="connsiteY2" fmla="*/ 152400 h 300037"/>
                <a:gd name="connsiteX3" fmla="*/ 1172808 w 1182333"/>
                <a:gd name="connsiteY3" fmla="*/ 138112 h 300037"/>
                <a:gd name="connsiteX4" fmla="*/ 1168045 w 1182333"/>
                <a:gd name="connsiteY4" fmla="*/ 119062 h 300037"/>
                <a:gd name="connsiteX5" fmla="*/ 1172808 w 1182333"/>
                <a:gd name="connsiteY5" fmla="*/ 95250 h 300037"/>
                <a:gd name="connsiteX6" fmla="*/ 1177570 w 1182333"/>
                <a:gd name="connsiteY6" fmla="*/ 76200 h 300037"/>
                <a:gd name="connsiteX7" fmla="*/ 1168045 w 1182333"/>
                <a:gd name="connsiteY7" fmla="*/ 9525 h 300037"/>
                <a:gd name="connsiteX8" fmla="*/ 1153758 w 1182333"/>
                <a:gd name="connsiteY8" fmla="*/ 4762 h 300037"/>
                <a:gd name="connsiteX9" fmla="*/ 1120420 w 1182333"/>
                <a:gd name="connsiteY9" fmla="*/ 0 h 300037"/>
                <a:gd name="connsiteX10" fmla="*/ 1010883 w 1182333"/>
                <a:gd name="connsiteY10" fmla="*/ 4762 h 300037"/>
                <a:gd name="connsiteX11" fmla="*/ 968020 w 1182333"/>
                <a:gd name="connsiteY11" fmla="*/ 9525 h 300037"/>
                <a:gd name="connsiteX12" fmla="*/ 748945 w 1182333"/>
                <a:gd name="connsiteY12" fmla="*/ 19050 h 300037"/>
                <a:gd name="connsiteX13" fmla="*/ 687033 w 1182333"/>
                <a:gd name="connsiteY13" fmla="*/ 28575 h 300037"/>
                <a:gd name="connsiteX14" fmla="*/ 629883 w 1182333"/>
                <a:gd name="connsiteY14" fmla="*/ 23812 h 300037"/>
                <a:gd name="connsiteX15" fmla="*/ 615595 w 1182333"/>
                <a:gd name="connsiteY15" fmla="*/ 19050 h 300037"/>
                <a:gd name="connsiteX16" fmla="*/ 482245 w 1182333"/>
                <a:gd name="connsiteY16" fmla="*/ 19050 h 300037"/>
                <a:gd name="connsiteX17" fmla="*/ 367945 w 1182333"/>
                <a:gd name="connsiteY17" fmla="*/ 28575 h 300037"/>
                <a:gd name="connsiteX18" fmla="*/ 301270 w 1182333"/>
                <a:gd name="connsiteY18" fmla="*/ 23812 h 300037"/>
                <a:gd name="connsiteX19" fmla="*/ 239358 w 1182333"/>
                <a:gd name="connsiteY19" fmla="*/ 14287 h 300037"/>
                <a:gd name="connsiteX20" fmla="*/ 201258 w 1182333"/>
                <a:gd name="connsiteY20" fmla="*/ 9525 h 300037"/>
                <a:gd name="connsiteX21" fmla="*/ 129820 w 1182333"/>
                <a:gd name="connsiteY21" fmla="*/ 19050 h 300037"/>
                <a:gd name="connsiteX22" fmla="*/ 110770 w 1182333"/>
                <a:gd name="connsiteY22" fmla="*/ 23812 h 300037"/>
                <a:gd name="connsiteX23" fmla="*/ 82195 w 1182333"/>
                <a:gd name="connsiteY23" fmla="*/ 28575 h 300037"/>
                <a:gd name="connsiteX24" fmla="*/ 53620 w 1182333"/>
                <a:gd name="connsiteY24" fmla="*/ 38100 h 300037"/>
                <a:gd name="connsiteX25" fmla="*/ 39333 w 1182333"/>
                <a:gd name="connsiteY25" fmla="*/ 42862 h 300037"/>
                <a:gd name="connsiteX26" fmla="*/ 15520 w 1182333"/>
                <a:gd name="connsiteY26" fmla="*/ 85725 h 300037"/>
                <a:gd name="connsiteX27" fmla="*/ 10758 w 1182333"/>
                <a:gd name="connsiteY27" fmla="*/ 133350 h 300037"/>
                <a:gd name="connsiteX28" fmla="*/ 5995 w 1182333"/>
                <a:gd name="connsiteY28" fmla="*/ 214312 h 300037"/>
                <a:gd name="connsiteX29" fmla="*/ 1233 w 1182333"/>
                <a:gd name="connsiteY29" fmla="*/ 233362 h 300037"/>
                <a:gd name="connsiteX30" fmla="*/ 1233 w 1182333"/>
                <a:gd name="connsiteY30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2333" h="300037">
                  <a:moveTo>
                    <a:pt x="1177570" y="209550"/>
                  </a:moveTo>
                  <a:cubicBezTo>
                    <a:pt x="1179158" y="203200"/>
                    <a:pt x="1182333" y="197045"/>
                    <a:pt x="1182333" y="190500"/>
                  </a:cubicBezTo>
                  <a:cubicBezTo>
                    <a:pt x="1182333" y="177701"/>
                    <a:pt x="1179860" y="164992"/>
                    <a:pt x="1177570" y="152400"/>
                  </a:cubicBezTo>
                  <a:cubicBezTo>
                    <a:pt x="1176672" y="147461"/>
                    <a:pt x="1174187" y="142939"/>
                    <a:pt x="1172808" y="138112"/>
                  </a:cubicBezTo>
                  <a:cubicBezTo>
                    <a:pt x="1171010" y="131818"/>
                    <a:pt x="1169633" y="125412"/>
                    <a:pt x="1168045" y="119062"/>
                  </a:cubicBezTo>
                  <a:cubicBezTo>
                    <a:pt x="1169633" y="111125"/>
                    <a:pt x="1171052" y="103152"/>
                    <a:pt x="1172808" y="95250"/>
                  </a:cubicBezTo>
                  <a:cubicBezTo>
                    <a:pt x="1174228" y="88860"/>
                    <a:pt x="1177933" y="82735"/>
                    <a:pt x="1177570" y="76200"/>
                  </a:cubicBezTo>
                  <a:cubicBezTo>
                    <a:pt x="1176325" y="53784"/>
                    <a:pt x="1175144" y="30824"/>
                    <a:pt x="1168045" y="9525"/>
                  </a:cubicBezTo>
                  <a:cubicBezTo>
                    <a:pt x="1166458" y="4763"/>
                    <a:pt x="1158681" y="5747"/>
                    <a:pt x="1153758" y="4762"/>
                  </a:cubicBezTo>
                  <a:cubicBezTo>
                    <a:pt x="1142751" y="2561"/>
                    <a:pt x="1131533" y="1587"/>
                    <a:pt x="1120420" y="0"/>
                  </a:cubicBezTo>
                  <a:lnTo>
                    <a:pt x="1010883" y="4762"/>
                  </a:lnTo>
                  <a:cubicBezTo>
                    <a:pt x="996535" y="5659"/>
                    <a:pt x="982374" y="8742"/>
                    <a:pt x="968020" y="9525"/>
                  </a:cubicBezTo>
                  <a:cubicBezTo>
                    <a:pt x="895035" y="13506"/>
                    <a:pt x="748945" y="19050"/>
                    <a:pt x="748945" y="19050"/>
                  </a:cubicBezTo>
                  <a:cubicBezTo>
                    <a:pt x="740934" y="20385"/>
                    <a:pt x="693153" y="28575"/>
                    <a:pt x="687033" y="28575"/>
                  </a:cubicBezTo>
                  <a:cubicBezTo>
                    <a:pt x="667917" y="28575"/>
                    <a:pt x="648933" y="25400"/>
                    <a:pt x="629883" y="23812"/>
                  </a:cubicBezTo>
                  <a:cubicBezTo>
                    <a:pt x="625120" y="22225"/>
                    <a:pt x="620465" y="20268"/>
                    <a:pt x="615595" y="19050"/>
                  </a:cubicBezTo>
                  <a:cubicBezTo>
                    <a:pt x="567134" y="6935"/>
                    <a:pt x="549357" y="14766"/>
                    <a:pt x="482245" y="19050"/>
                  </a:cubicBezTo>
                  <a:cubicBezTo>
                    <a:pt x="444091" y="21485"/>
                    <a:pt x="367945" y="28575"/>
                    <a:pt x="367945" y="28575"/>
                  </a:cubicBezTo>
                  <a:cubicBezTo>
                    <a:pt x="345720" y="26987"/>
                    <a:pt x="323451" y="25925"/>
                    <a:pt x="301270" y="23812"/>
                  </a:cubicBezTo>
                  <a:cubicBezTo>
                    <a:pt x="278197" y="21615"/>
                    <a:pt x="261952" y="17515"/>
                    <a:pt x="239358" y="14287"/>
                  </a:cubicBezTo>
                  <a:cubicBezTo>
                    <a:pt x="226688" y="12477"/>
                    <a:pt x="213958" y="11112"/>
                    <a:pt x="201258" y="9525"/>
                  </a:cubicBezTo>
                  <a:cubicBezTo>
                    <a:pt x="157201" y="20538"/>
                    <a:pt x="210147" y="8340"/>
                    <a:pt x="129820" y="19050"/>
                  </a:cubicBezTo>
                  <a:cubicBezTo>
                    <a:pt x="123332" y="19915"/>
                    <a:pt x="117188" y="22528"/>
                    <a:pt x="110770" y="23812"/>
                  </a:cubicBezTo>
                  <a:cubicBezTo>
                    <a:pt x="101301" y="25706"/>
                    <a:pt x="91563" y="26233"/>
                    <a:pt x="82195" y="28575"/>
                  </a:cubicBezTo>
                  <a:cubicBezTo>
                    <a:pt x="72455" y="31010"/>
                    <a:pt x="63145" y="34925"/>
                    <a:pt x="53620" y="38100"/>
                  </a:cubicBezTo>
                  <a:lnTo>
                    <a:pt x="39333" y="42862"/>
                  </a:lnTo>
                  <a:cubicBezTo>
                    <a:pt x="17498" y="75614"/>
                    <a:pt x="23903" y="60577"/>
                    <a:pt x="15520" y="85725"/>
                  </a:cubicBezTo>
                  <a:cubicBezTo>
                    <a:pt x="13933" y="101600"/>
                    <a:pt x="11937" y="117439"/>
                    <a:pt x="10758" y="133350"/>
                  </a:cubicBezTo>
                  <a:cubicBezTo>
                    <a:pt x="8761" y="160310"/>
                    <a:pt x="8558" y="187400"/>
                    <a:pt x="5995" y="214312"/>
                  </a:cubicBezTo>
                  <a:cubicBezTo>
                    <a:pt x="5374" y="220828"/>
                    <a:pt x="1596" y="226827"/>
                    <a:pt x="1233" y="233362"/>
                  </a:cubicBezTo>
                  <a:cubicBezTo>
                    <a:pt x="0" y="255553"/>
                    <a:pt x="1233" y="277812"/>
                    <a:pt x="1233" y="300037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8633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3715550" y="4761710"/>
              <a:ext cx="152400" cy="158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ot"/>
              <a:round/>
              <a:headEnd/>
              <a:tailEnd type="arrow" w="med" len="med"/>
            </a:ln>
          </p:spPr>
        </p:cxnSp>
      </p:grpSp>
      <p:grpSp>
        <p:nvGrpSpPr>
          <p:cNvPr id="68622" name="Group 46"/>
          <p:cNvGrpSpPr>
            <a:grpSpLocks/>
          </p:cNvGrpSpPr>
          <p:nvPr/>
        </p:nvGrpSpPr>
        <p:grpSpPr bwMode="auto">
          <a:xfrm>
            <a:off x="4629150" y="4557713"/>
            <a:ext cx="309563" cy="338137"/>
            <a:chOff x="4614211" y="4557713"/>
            <a:chExt cx="310214" cy="338925"/>
          </a:xfrm>
        </p:grpSpPr>
        <p:sp>
          <p:nvSpPr>
            <p:cNvPr id="42" name="Freeform 41"/>
            <p:cNvSpPr/>
            <p:nvPr/>
          </p:nvSpPr>
          <p:spPr bwMode="auto">
            <a:xfrm>
              <a:off x="4614211" y="4557713"/>
              <a:ext cx="310214" cy="295963"/>
            </a:xfrm>
            <a:custGeom>
              <a:avLst/>
              <a:gdLst>
                <a:gd name="connsiteX0" fmla="*/ 305452 w 310214"/>
                <a:gd name="connsiteY0" fmla="*/ 142875 h 295275"/>
                <a:gd name="connsiteX1" fmla="*/ 310214 w 310214"/>
                <a:gd name="connsiteY1" fmla="*/ 109537 h 295275"/>
                <a:gd name="connsiteX2" fmla="*/ 305452 w 310214"/>
                <a:gd name="connsiteY2" fmla="*/ 76200 h 295275"/>
                <a:gd name="connsiteX3" fmla="*/ 295927 w 310214"/>
                <a:gd name="connsiteY3" fmla="*/ 42862 h 295275"/>
                <a:gd name="connsiteX4" fmla="*/ 286402 w 310214"/>
                <a:gd name="connsiteY4" fmla="*/ 23812 h 295275"/>
                <a:gd name="connsiteX5" fmla="*/ 272114 w 310214"/>
                <a:gd name="connsiteY5" fmla="*/ 14287 h 295275"/>
                <a:gd name="connsiteX6" fmla="*/ 253064 w 310214"/>
                <a:gd name="connsiteY6" fmla="*/ 0 h 295275"/>
                <a:gd name="connsiteX7" fmla="*/ 114952 w 310214"/>
                <a:gd name="connsiteY7" fmla="*/ 4762 h 295275"/>
                <a:gd name="connsiteX8" fmla="*/ 100664 w 310214"/>
                <a:gd name="connsiteY8" fmla="*/ 9525 h 295275"/>
                <a:gd name="connsiteX9" fmla="*/ 86377 w 310214"/>
                <a:gd name="connsiteY9" fmla="*/ 19050 h 295275"/>
                <a:gd name="connsiteX10" fmla="*/ 67327 w 310214"/>
                <a:gd name="connsiteY10" fmla="*/ 47625 h 295275"/>
                <a:gd name="connsiteX11" fmla="*/ 48277 w 310214"/>
                <a:gd name="connsiteY11" fmla="*/ 80962 h 295275"/>
                <a:gd name="connsiteX12" fmla="*/ 38752 w 310214"/>
                <a:gd name="connsiteY12" fmla="*/ 109537 h 295275"/>
                <a:gd name="connsiteX13" fmla="*/ 33989 w 310214"/>
                <a:gd name="connsiteY13" fmla="*/ 123825 h 295275"/>
                <a:gd name="connsiteX14" fmla="*/ 24464 w 310214"/>
                <a:gd name="connsiteY14" fmla="*/ 138112 h 295275"/>
                <a:gd name="connsiteX15" fmla="*/ 14939 w 310214"/>
                <a:gd name="connsiteY15" fmla="*/ 166687 h 295275"/>
                <a:gd name="connsiteX16" fmla="*/ 10177 w 310214"/>
                <a:gd name="connsiteY16" fmla="*/ 180975 h 295275"/>
                <a:gd name="connsiteX17" fmla="*/ 652 w 310214"/>
                <a:gd name="connsiteY17" fmla="*/ 261937 h 295275"/>
                <a:gd name="connsiteX18" fmla="*/ 652 w 310214"/>
                <a:gd name="connsiteY18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0214" h="295275">
                  <a:moveTo>
                    <a:pt x="305452" y="142875"/>
                  </a:moveTo>
                  <a:cubicBezTo>
                    <a:pt x="307039" y="131762"/>
                    <a:pt x="310214" y="120762"/>
                    <a:pt x="310214" y="109537"/>
                  </a:cubicBezTo>
                  <a:cubicBezTo>
                    <a:pt x="310214" y="98312"/>
                    <a:pt x="307460" y="87244"/>
                    <a:pt x="305452" y="76200"/>
                  </a:cubicBezTo>
                  <a:cubicBezTo>
                    <a:pt x="304181" y="69211"/>
                    <a:pt x="299146" y="50374"/>
                    <a:pt x="295927" y="42862"/>
                  </a:cubicBezTo>
                  <a:cubicBezTo>
                    <a:pt x="293130" y="36336"/>
                    <a:pt x="290947" y="29266"/>
                    <a:pt x="286402" y="23812"/>
                  </a:cubicBezTo>
                  <a:cubicBezTo>
                    <a:pt x="282738" y="19415"/>
                    <a:pt x="276772" y="17614"/>
                    <a:pt x="272114" y="14287"/>
                  </a:cubicBezTo>
                  <a:cubicBezTo>
                    <a:pt x="265655" y="9674"/>
                    <a:pt x="259414" y="4762"/>
                    <a:pt x="253064" y="0"/>
                  </a:cubicBezTo>
                  <a:cubicBezTo>
                    <a:pt x="207027" y="1587"/>
                    <a:pt x="160927" y="1889"/>
                    <a:pt x="114952" y="4762"/>
                  </a:cubicBezTo>
                  <a:cubicBezTo>
                    <a:pt x="109941" y="5075"/>
                    <a:pt x="105154" y="7280"/>
                    <a:pt x="100664" y="9525"/>
                  </a:cubicBezTo>
                  <a:cubicBezTo>
                    <a:pt x="95545" y="12085"/>
                    <a:pt x="91139" y="15875"/>
                    <a:pt x="86377" y="19050"/>
                  </a:cubicBezTo>
                  <a:lnTo>
                    <a:pt x="67327" y="47625"/>
                  </a:lnTo>
                  <a:cubicBezTo>
                    <a:pt x="58735" y="60513"/>
                    <a:pt x="54320" y="65854"/>
                    <a:pt x="48277" y="80962"/>
                  </a:cubicBezTo>
                  <a:cubicBezTo>
                    <a:pt x="44548" y="90284"/>
                    <a:pt x="41927" y="100012"/>
                    <a:pt x="38752" y="109537"/>
                  </a:cubicBezTo>
                  <a:cubicBezTo>
                    <a:pt x="37164" y="114300"/>
                    <a:pt x="36774" y="119648"/>
                    <a:pt x="33989" y="123825"/>
                  </a:cubicBezTo>
                  <a:lnTo>
                    <a:pt x="24464" y="138112"/>
                  </a:lnTo>
                  <a:lnTo>
                    <a:pt x="14939" y="166687"/>
                  </a:lnTo>
                  <a:lnTo>
                    <a:pt x="10177" y="180975"/>
                  </a:lnTo>
                  <a:cubicBezTo>
                    <a:pt x="6052" y="209844"/>
                    <a:pt x="2416" y="231941"/>
                    <a:pt x="652" y="261937"/>
                  </a:cubicBezTo>
                  <a:cubicBezTo>
                    <a:pt x="0" y="273030"/>
                    <a:pt x="652" y="284162"/>
                    <a:pt x="652" y="295275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8631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4579150" y="4860127"/>
              <a:ext cx="72228" cy="793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cxnSp>
        <p:nvCxnSpPr>
          <p:cNvPr id="68623" name="Straight Arrow Connector 54"/>
          <p:cNvCxnSpPr>
            <a:cxnSpLocks noChangeShapeType="1"/>
          </p:cNvCxnSpPr>
          <p:nvPr/>
        </p:nvCxnSpPr>
        <p:spPr bwMode="auto">
          <a:xfrm>
            <a:off x="426720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68624" name="Text Box 8"/>
          <p:cNvSpPr txBox="1">
            <a:spLocks noChangeArrowheads="1"/>
          </p:cNvSpPr>
          <p:nvPr/>
        </p:nvSpPr>
        <p:spPr bwMode="auto">
          <a:xfrm>
            <a:off x="367665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cxnSp>
        <p:nvCxnSpPr>
          <p:cNvPr id="68625" name="Straight Arrow Connector 56"/>
          <p:cNvCxnSpPr>
            <a:cxnSpLocks noChangeShapeType="1"/>
          </p:cNvCxnSpPr>
          <p:nvPr/>
        </p:nvCxnSpPr>
        <p:spPr bwMode="auto">
          <a:xfrm>
            <a:off x="4248150" y="616743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8626" name="Text Box 8"/>
          <p:cNvSpPr txBox="1">
            <a:spLocks noChangeArrowheads="1"/>
          </p:cNvSpPr>
          <p:nvPr/>
        </p:nvSpPr>
        <p:spPr bwMode="auto">
          <a:xfrm>
            <a:off x="3681413" y="6013450"/>
            <a:ext cx="60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B=1</a:t>
            </a:r>
          </a:p>
        </p:txBody>
      </p:sp>
      <p:sp>
        <p:nvSpPr>
          <p:cNvPr id="38" name="Freeform 37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8629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953000" y="5898608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696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641" name="Group 20"/>
          <p:cNvGrpSpPr>
            <a:grpSpLocks/>
          </p:cNvGrpSpPr>
          <p:nvPr/>
        </p:nvGrpSpPr>
        <p:grpSpPr bwMode="auto">
          <a:xfrm>
            <a:off x="1449388" y="4429125"/>
            <a:ext cx="647700" cy="792163"/>
            <a:chOff x="1449088" y="4886036"/>
            <a:chExt cx="647568" cy="792020"/>
          </a:xfrm>
        </p:grpSpPr>
        <p:sp>
          <p:nvSpPr>
            <p:cNvPr id="12" name="Freeform 11"/>
            <p:cNvSpPr/>
            <p:nvPr/>
          </p:nvSpPr>
          <p:spPr bwMode="auto">
            <a:xfrm>
              <a:off x="1449088" y="4886036"/>
              <a:ext cx="647568" cy="730118"/>
            </a:xfrm>
            <a:custGeom>
              <a:avLst/>
              <a:gdLst>
                <a:gd name="connsiteX0" fmla="*/ 647568 w 647568"/>
                <a:gd name="connsiteY0" fmla="*/ 258619 h 729673"/>
                <a:gd name="connsiteX1" fmla="*/ 629096 w 647568"/>
                <a:gd name="connsiteY1" fmla="*/ 101600 h 729673"/>
                <a:gd name="connsiteX2" fmla="*/ 619859 w 647568"/>
                <a:gd name="connsiteY2" fmla="*/ 73891 h 729673"/>
                <a:gd name="connsiteX3" fmla="*/ 582914 w 647568"/>
                <a:gd name="connsiteY3" fmla="*/ 9237 h 729673"/>
                <a:gd name="connsiteX4" fmla="*/ 481314 w 647568"/>
                <a:gd name="connsiteY4" fmla="*/ 0 h 729673"/>
                <a:gd name="connsiteX5" fmla="*/ 102623 w 647568"/>
                <a:gd name="connsiteY5" fmla="*/ 9237 h 729673"/>
                <a:gd name="connsiteX6" fmla="*/ 74914 w 647568"/>
                <a:gd name="connsiteY6" fmla="*/ 18473 h 729673"/>
                <a:gd name="connsiteX7" fmla="*/ 37968 w 647568"/>
                <a:gd name="connsiteY7" fmla="*/ 73891 h 729673"/>
                <a:gd name="connsiteX8" fmla="*/ 10259 w 647568"/>
                <a:gd name="connsiteY8" fmla="*/ 314037 h 729673"/>
                <a:gd name="connsiteX9" fmla="*/ 19496 w 647568"/>
                <a:gd name="connsiteY9" fmla="*/ 452582 h 729673"/>
                <a:gd name="connsiteX10" fmla="*/ 47205 w 647568"/>
                <a:gd name="connsiteY10" fmla="*/ 618837 h 729673"/>
                <a:gd name="connsiteX11" fmla="*/ 47205 w 647568"/>
                <a:gd name="connsiteY11" fmla="*/ 729673 h 7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568" h="729673">
                  <a:moveTo>
                    <a:pt x="647568" y="258619"/>
                  </a:moveTo>
                  <a:cubicBezTo>
                    <a:pt x="643905" y="221986"/>
                    <a:pt x="637262" y="142432"/>
                    <a:pt x="629096" y="101600"/>
                  </a:cubicBezTo>
                  <a:cubicBezTo>
                    <a:pt x="627187" y="92053"/>
                    <a:pt x="622220" y="83336"/>
                    <a:pt x="619859" y="73891"/>
                  </a:cubicBezTo>
                  <a:cubicBezTo>
                    <a:pt x="612320" y="43737"/>
                    <a:pt x="620946" y="17387"/>
                    <a:pt x="582914" y="9237"/>
                  </a:cubicBezTo>
                  <a:cubicBezTo>
                    <a:pt x="549663" y="2112"/>
                    <a:pt x="515181" y="3079"/>
                    <a:pt x="481314" y="0"/>
                  </a:cubicBezTo>
                  <a:cubicBezTo>
                    <a:pt x="355084" y="3079"/>
                    <a:pt x="228761" y="3503"/>
                    <a:pt x="102623" y="9237"/>
                  </a:cubicBezTo>
                  <a:cubicBezTo>
                    <a:pt x="92897" y="9679"/>
                    <a:pt x="81798" y="11589"/>
                    <a:pt x="74914" y="18473"/>
                  </a:cubicBezTo>
                  <a:cubicBezTo>
                    <a:pt x="59215" y="34172"/>
                    <a:pt x="37968" y="73891"/>
                    <a:pt x="37968" y="73891"/>
                  </a:cubicBezTo>
                  <a:cubicBezTo>
                    <a:pt x="0" y="187798"/>
                    <a:pt x="20468" y="109861"/>
                    <a:pt x="10259" y="314037"/>
                  </a:cubicBezTo>
                  <a:cubicBezTo>
                    <a:pt x="13338" y="360219"/>
                    <a:pt x="13981" y="406627"/>
                    <a:pt x="19496" y="452582"/>
                  </a:cubicBezTo>
                  <a:cubicBezTo>
                    <a:pt x="32419" y="560273"/>
                    <a:pt x="42309" y="520916"/>
                    <a:pt x="47205" y="618837"/>
                  </a:cubicBezTo>
                  <a:cubicBezTo>
                    <a:pt x="49050" y="655736"/>
                    <a:pt x="47205" y="692728"/>
                    <a:pt x="47205" y="729673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9664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1420886" y="5601062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69642" name="Group 29"/>
          <p:cNvGrpSpPr>
            <a:grpSpLocks/>
          </p:cNvGrpSpPr>
          <p:nvPr/>
        </p:nvGrpSpPr>
        <p:grpSpPr bwMode="auto">
          <a:xfrm>
            <a:off x="1449388" y="3430588"/>
            <a:ext cx="950912" cy="1219200"/>
            <a:chOff x="1468582" y="3888509"/>
            <a:chExt cx="950425" cy="121920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468582" y="3888509"/>
              <a:ext cx="950425" cy="1219200"/>
            </a:xfrm>
            <a:custGeom>
              <a:avLst/>
              <a:gdLst>
                <a:gd name="connsiteX0" fmla="*/ 0 w 950425"/>
                <a:gd name="connsiteY0" fmla="*/ 0 h 1219200"/>
                <a:gd name="connsiteX1" fmla="*/ 9236 w 950425"/>
                <a:gd name="connsiteY1" fmla="*/ 193964 h 1219200"/>
                <a:gd name="connsiteX2" fmla="*/ 18473 w 950425"/>
                <a:gd name="connsiteY2" fmla="*/ 314036 h 1219200"/>
                <a:gd name="connsiteX3" fmla="*/ 27709 w 950425"/>
                <a:gd name="connsiteY3" fmla="*/ 618836 h 1219200"/>
                <a:gd name="connsiteX4" fmla="*/ 36945 w 950425"/>
                <a:gd name="connsiteY4" fmla="*/ 683491 h 1219200"/>
                <a:gd name="connsiteX5" fmla="*/ 55418 w 950425"/>
                <a:gd name="connsiteY5" fmla="*/ 711200 h 1219200"/>
                <a:gd name="connsiteX6" fmla="*/ 64654 w 950425"/>
                <a:gd name="connsiteY6" fmla="*/ 738909 h 1219200"/>
                <a:gd name="connsiteX7" fmla="*/ 101600 w 950425"/>
                <a:gd name="connsiteY7" fmla="*/ 748146 h 1219200"/>
                <a:gd name="connsiteX8" fmla="*/ 129309 w 950425"/>
                <a:gd name="connsiteY8" fmla="*/ 766618 h 1219200"/>
                <a:gd name="connsiteX9" fmla="*/ 157018 w 950425"/>
                <a:gd name="connsiteY9" fmla="*/ 775855 h 1219200"/>
                <a:gd name="connsiteX10" fmla="*/ 535709 w 950425"/>
                <a:gd name="connsiteY10" fmla="*/ 766618 h 1219200"/>
                <a:gd name="connsiteX11" fmla="*/ 581891 w 950425"/>
                <a:gd name="connsiteY11" fmla="*/ 738909 h 1219200"/>
                <a:gd name="connsiteX12" fmla="*/ 637309 w 950425"/>
                <a:gd name="connsiteY12" fmla="*/ 701964 h 1219200"/>
                <a:gd name="connsiteX13" fmla="*/ 812800 w 950425"/>
                <a:gd name="connsiteY13" fmla="*/ 711200 h 1219200"/>
                <a:gd name="connsiteX14" fmla="*/ 849745 w 950425"/>
                <a:gd name="connsiteY14" fmla="*/ 766618 h 1219200"/>
                <a:gd name="connsiteX15" fmla="*/ 886691 w 950425"/>
                <a:gd name="connsiteY15" fmla="*/ 822036 h 1219200"/>
                <a:gd name="connsiteX16" fmla="*/ 905163 w 950425"/>
                <a:gd name="connsiteY16" fmla="*/ 849746 h 1219200"/>
                <a:gd name="connsiteX17" fmla="*/ 914400 w 950425"/>
                <a:gd name="connsiteY17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0425" h="1219200">
                  <a:moveTo>
                    <a:pt x="0" y="0"/>
                  </a:moveTo>
                  <a:cubicBezTo>
                    <a:pt x="3079" y="64655"/>
                    <a:pt x="5435" y="129348"/>
                    <a:pt x="9236" y="193964"/>
                  </a:cubicBezTo>
                  <a:cubicBezTo>
                    <a:pt x="11593" y="234037"/>
                    <a:pt x="16729" y="273932"/>
                    <a:pt x="18473" y="314036"/>
                  </a:cubicBezTo>
                  <a:cubicBezTo>
                    <a:pt x="22888" y="415587"/>
                    <a:pt x="22633" y="517316"/>
                    <a:pt x="27709" y="618836"/>
                  </a:cubicBezTo>
                  <a:cubicBezTo>
                    <a:pt x="28796" y="640579"/>
                    <a:pt x="30689" y="662639"/>
                    <a:pt x="36945" y="683491"/>
                  </a:cubicBezTo>
                  <a:cubicBezTo>
                    <a:pt x="40135" y="694124"/>
                    <a:pt x="49260" y="701964"/>
                    <a:pt x="55418" y="711200"/>
                  </a:cubicBezTo>
                  <a:cubicBezTo>
                    <a:pt x="58497" y="720436"/>
                    <a:pt x="57052" y="732827"/>
                    <a:pt x="64654" y="738909"/>
                  </a:cubicBezTo>
                  <a:cubicBezTo>
                    <a:pt x="74567" y="746839"/>
                    <a:pt x="89932" y="743145"/>
                    <a:pt x="101600" y="748146"/>
                  </a:cubicBezTo>
                  <a:cubicBezTo>
                    <a:pt x="111803" y="752519"/>
                    <a:pt x="119380" y="761654"/>
                    <a:pt x="129309" y="766618"/>
                  </a:cubicBezTo>
                  <a:cubicBezTo>
                    <a:pt x="138017" y="770972"/>
                    <a:pt x="147782" y="772776"/>
                    <a:pt x="157018" y="775855"/>
                  </a:cubicBezTo>
                  <a:cubicBezTo>
                    <a:pt x="283248" y="772776"/>
                    <a:pt x="409916" y="777557"/>
                    <a:pt x="535709" y="766618"/>
                  </a:cubicBezTo>
                  <a:cubicBezTo>
                    <a:pt x="553594" y="765063"/>
                    <a:pt x="566745" y="748547"/>
                    <a:pt x="581891" y="738909"/>
                  </a:cubicBezTo>
                  <a:cubicBezTo>
                    <a:pt x="600621" y="726990"/>
                    <a:pt x="637309" y="701964"/>
                    <a:pt x="637309" y="701964"/>
                  </a:cubicBezTo>
                  <a:cubicBezTo>
                    <a:pt x="695806" y="705043"/>
                    <a:pt x="756760" y="694144"/>
                    <a:pt x="812800" y="711200"/>
                  </a:cubicBezTo>
                  <a:cubicBezTo>
                    <a:pt x="834039" y="717664"/>
                    <a:pt x="837430" y="748145"/>
                    <a:pt x="849745" y="766618"/>
                  </a:cubicBezTo>
                  <a:lnTo>
                    <a:pt x="886691" y="822036"/>
                  </a:lnTo>
                  <a:cubicBezTo>
                    <a:pt x="892849" y="831273"/>
                    <a:pt x="901652" y="839215"/>
                    <a:pt x="905163" y="849746"/>
                  </a:cubicBezTo>
                  <a:cubicBezTo>
                    <a:pt x="950425" y="985523"/>
                    <a:pt x="914400" y="867719"/>
                    <a:pt x="914400" y="1219200"/>
                  </a:cubicBezTo>
                </a:path>
              </a:pathLst>
            </a:custGeom>
            <a:ln w="3810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9662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2305266" y="5028406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69643" name="Straight Arrow Connector 31"/>
          <p:cNvCxnSpPr>
            <a:cxnSpLocks noChangeShapeType="1"/>
          </p:cNvCxnSpPr>
          <p:nvPr/>
        </p:nvCxnSpPr>
        <p:spPr bwMode="auto">
          <a:xfrm>
            <a:off x="1447800" y="62420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69644" name="Text Box 8"/>
          <p:cNvSpPr txBox="1">
            <a:spLocks noChangeArrowheads="1"/>
          </p:cNvSpPr>
          <p:nvPr/>
        </p:nvSpPr>
        <p:spPr bwMode="auto">
          <a:xfrm>
            <a:off x="857250" y="6086475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A=0</a:t>
            </a:r>
          </a:p>
        </p:txBody>
      </p:sp>
      <p:cxnSp>
        <p:nvCxnSpPr>
          <p:cNvPr id="69645" name="Straight Arrow Connector 34"/>
          <p:cNvCxnSpPr>
            <a:cxnSpLocks noChangeShapeType="1"/>
          </p:cNvCxnSpPr>
          <p:nvPr/>
        </p:nvCxnSpPr>
        <p:spPr bwMode="auto">
          <a:xfrm>
            <a:off x="142875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9646" name="Text Box 8"/>
          <p:cNvSpPr txBox="1">
            <a:spLocks noChangeArrowheads="1"/>
          </p:cNvSpPr>
          <p:nvPr/>
        </p:nvSpPr>
        <p:spPr bwMode="auto">
          <a:xfrm>
            <a:off x="83820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sp>
        <p:nvSpPr>
          <p:cNvPr id="69647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For the two input NOR gate, the NMOS portion of the gate is identical to the NMOS gate.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CMOS gate, we must ensure that static current path does not exist through the logic gate, and this requires switching also in the PMOS transistor network </a:t>
            </a:r>
            <a:r>
              <a:rPr lang="en-US" sz="1600">
                <a:sym typeface="Wingdings" pitchFamily="2" charset="2"/>
              </a:rPr>
              <a:t> 2 PMOS transistors.</a:t>
            </a:r>
            <a:endParaRPr lang="en-US" sz="16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NMOS section, the conducting path exists for </a:t>
            </a:r>
            <a:r>
              <a:rPr lang="en-US" sz="1600" i="1"/>
              <a:t>A=1</a:t>
            </a:r>
            <a:r>
              <a:rPr lang="en-US" sz="1600"/>
              <a:t> </a:t>
            </a:r>
            <a:r>
              <a:rPr lang="en-US" sz="1600" b="1"/>
              <a:t>or</a:t>
            </a:r>
            <a:r>
              <a:rPr lang="en-US" sz="1600"/>
              <a:t> </a:t>
            </a:r>
            <a:r>
              <a:rPr lang="en-US" sz="1600" i="1"/>
              <a:t>B=1</a:t>
            </a:r>
            <a:r>
              <a:rPr lang="en-US" sz="1600"/>
              <a:t>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rgbClr val="0070C0"/>
                </a:solidFill>
              </a:rPr>
              <a:t>In the PMOS section, the conducting path exists only when </a:t>
            </a:r>
            <a:r>
              <a:rPr lang="en-US" sz="1600" i="1">
                <a:solidFill>
                  <a:srgbClr val="0070C0"/>
                </a:solidFill>
              </a:rPr>
              <a:t>A=0</a:t>
            </a:r>
            <a:r>
              <a:rPr lang="en-US" sz="1600">
                <a:solidFill>
                  <a:srgbClr val="0070C0"/>
                </a:solidFill>
              </a:rPr>
              <a:t> </a:t>
            </a:r>
            <a:r>
              <a:rPr lang="en-US" sz="1600" b="1">
                <a:solidFill>
                  <a:srgbClr val="0070C0"/>
                </a:solidFill>
              </a:rPr>
              <a:t>and</a:t>
            </a:r>
            <a:r>
              <a:rPr lang="en-US" sz="1600">
                <a:solidFill>
                  <a:srgbClr val="0070C0"/>
                </a:solidFill>
              </a:rPr>
              <a:t> </a:t>
            </a:r>
            <a:r>
              <a:rPr lang="en-US" sz="1600" i="1">
                <a:solidFill>
                  <a:srgbClr val="0070C0"/>
                </a:solidFill>
              </a:rPr>
              <a:t>B=0</a:t>
            </a:r>
          </a:p>
        </p:txBody>
      </p:sp>
      <p:grpSp>
        <p:nvGrpSpPr>
          <p:cNvPr id="69648" name="Group 45"/>
          <p:cNvGrpSpPr>
            <a:grpSpLocks/>
          </p:cNvGrpSpPr>
          <p:nvPr/>
        </p:nvGrpSpPr>
        <p:grpSpPr bwMode="auto">
          <a:xfrm>
            <a:off x="3794125" y="4491038"/>
            <a:ext cx="1182688" cy="347662"/>
            <a:chOff x="3784955" y="4491035"/>
            <a:chExt cx="1182333" cy="347669"/>
          </a:xfrm>
        </p:grpSpPr>
        <p:sp>
          <p:nvSpPr>
            <p:cNvPr id="39" name="Freeform 38"/>
            <p:cNvSpPr/>
            <p:nvPr/>
          </p:nvSpPr>
          <p:spPr bwMode="auto">
            <a:xfrm>
              <a:off x="3784955" y="4491035"/>
              <a:ext cx="1182333" cy="300043"/>
            </a:xfrm>
            <a:custGeom>
              <a:avLst/>
              <a:gdLst>
                <a:gd name="connsiteX0" fmla="*/ 1177570 w 1182333"/>
                <a:gd name="connsiteY0" fmla="*/ 209550 h 300037"/>
                <a:gd name="connsiteX1" fmla="*/ 1182333 w 1182333"/>
                <a:gd name="connsiteY1" fmla="*/ 190500 h 300037"/>
                <a:gd name="connsiteX2" fmla="*/ 1177570 w 1182333"/>
                <a:gd name="connsiteY2" fmla="*/ 152400 h 300037"/>
                <a:gd name="connsiteX3" fmla="*/ 1172808 w 1182333"/>
                <a:gd name="connsiteY3" fmla="*/ 138112 h 300037"/>
                <a:gd name="connsiteX4" fmla="*/ 1168045 w 1182333"/>
                <a:gd name="connsiteY4" fmla="*/ 119062 h 300037"/>
                <a:gd name="connsiteX5" fmla="*/ 1172808 w 1182333"/>
                <a:gd name="connsiteY5" fmla="*/ 95250 h 300037"/>
                <a:gd name="connsiteX6" fmla="*/ 1177570 w 1182333"/>
                <a:gd name="connsiteY6" fmla="*/ 76200 h 300037"/>
                <a:gd name="connsiteX7" fmla="*/ 1168045 w 1182333"/>
                <a:gd name="connsiteY7" fmla="*/ 9525 h 300037"/>
                <a:gd name="connsiteX8" fmla="*/ 1153758 w 1182333"/>
                <a:gd name="connsiteY8" fmla="*/ 4762 h 300037"/>
                <a:gd name="connsiteX9" fmla="*/ 1120420 w 1182333"/>
                <a:gd name="connsiteY9" fmla="*/ 0 h 300037"/>
                <a:gd name="connsiteX10" fmla="*/ 1010883 w 1182333"/>
                <a:gd name="connsiteY10" fmla="*/ 4762 h 300037"/>
                <a:gd name="connsiteX11" fmla="*/ 968020 w 1182333"/>
                <a:gd name="connsiteY11" fmla="*/ 9525 h 300037"/>
                <a:gd name="connsiteX12" fmla="*/ 748945 w 1182333"/>
                <a:gd name="connsiteY12" fmla="*/ 19050 h 300037"/>
                <a:gd name="connsiteX13" fmla="*/ 687033 w 1182333"/>
                <a:gd name="connsiteY13" fmla="*/ 28575 h 300037"/>
                <a:gd name="connsiteX14" fmla="*/ 629883 w 1182333"/>
                <a:gd name="connsiteY14" fmla="*/ 23812 h 300037"/>
                <a:gd name="connsiteX15" fmla="*/ 615595 w 1182333"/>
                <a:gd name="connsiteY15" fmla="*/ 19050 h 300037"/>
                <a:gd name="connsiteX16" fmla="*/ 482245 w 1182333"/>
                <a:gd name="connsiteY16" fmla="*/ 19050 h 300037"/>
                <a:gd name="connsiteX17" fmla="*/ 367945 w 1182333"/>
                <a:gd name="connsiteY17" fmla="*/ 28575 h 300037"/>
                <a:gd name="connsiteX18" fmla="*/ 301270 w 1182333"/>
                <a:gd name="connsiteY18" fmla="*/ 23812 h 300037"/>
                <a:gd name="connsiteX19" fmla="*/ 239358 w 1182333"/>
                <a:gd name="connsiteY19" fmla="*/ 14287 h 300037"/>
                <a:gd name="connsiteX20" fmla="*/ 201258 w 1182333"/>
                <a:gd name="connsiteY20" fmla="*/ 9525 h 300037"/>
                <a:gd name="connsiteX21" fmla="*/ 129820 w 1182333"/>
                <a:gd name="connsiteY21" fmla="*/ 19050 h 300037"/>
                <a:gd name="connsiteX22" fmla="*/ 110770 w 1182333"/>
                <a:gd name="connsiteY22" fmla="*/ 23812 h 300037"/>
                <a:gd name="connsiteX23" fmla="*/ 82195 w 1182333"/>
                <a:gd name="connsiteY23" fmla="*/ 28575 h 300037"/>
                <a:gd name="connsiteX24" fmla="*/ 53620 w 1182333"/>
                <a:gd name="connsiteY24" fmla="*/ 38100 h 300037"/>
                <a:gd name="connsiteX25" fmla="*/ 39333 w 1182333"/>
                <a:gd name="connsiteY25" fmla="*/ 42862 h 300037"/>
                <a:gd name="connsiteX26" fmla="*/ 15520 w 1182333"/>
                <a:gd name="connsiteY26" fmla="*/ 85725 h 300037"/>
                <a:gd name="connsiteX27" fmla="*/ 10758 w 1182333"/>
                <a:gd name="connsiteY27" fmla="*/ 133350 h 300037"/>
                <a:gd name="connsiteX28" fmla="*/ 5995 w 1182333"/>
                <a:gd name="connsiteY28" fmla="*/ 214312 h 300037"/>
                <a:gd name="connsiteX29" fmla="*/ 1233 w 1182333"/>
                <a:gd name="connsiteY29" fmla="*/ 233362 h 300037"/>
                <a:gd name="connsiteX30" fmla="*/ 1233 w 1182333"/>
                <a:gd name="connsiteY30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2333" h="300037">
                  <a:moveTo>
                    <a:pt x="1177570" y="209550"/>
                  </a:moveTo>
                  <a:cubicBezTo>
                    <a:pt x="1179158" y="203200"/>
                    <a:pt x="1182333" y="197045"/>
                    <a:pt x="1182333" y="190500"/>
                  </a:cubicBezTo>
                  <a:cubicBezTo>
                    <a:pt x="1182333" y="177701"/>
                    <a:pt x="1179860" y="164992"/>
                    <a:pt x="1177570" y="152400"/>
                  </a:cubicBezTo>
                  <a:cubicBezTo>
                    <a:pt x="1176672" y="147461"/>
                    <a:pt x="1174187" y="142939"/>
                    <a:pt x="1172808" y="138112"/>
                  </a:cubicBezTo>
                  <a:cubicBezTo>
                    <a:pt x="1171010" y="131818"/>
                    <a:pt x="1169633" y="125412"/>
                    <a:pt x="1168045" y="119062"/>
                  </a:cubicBezTo>
                  <a:cubicBezTo>
                    <a:pt x="1169633" y="111125"/>
                    <a:pt x="1171052" y="103152"/>
                    <a:pt x="1172808" y="95250"/>
                  </a:cubicBezTo>
                  <a:cubicBezTo>
                    <a:pt x="1174228" y="88860"/>
                    <a:pt x="1177933" y="82735"/>
                    <a:pt x="1177570" y="76200"/>
                  </a:cubicBezTo>
                  <a:cubicBezTo>
                    <a:pt x="1176325" y="53784"/>
                    <a:pt x="1175144" y="30824"/>
                    <a:pt x="1168045" y="9525"/>
                  </a:cubicBezTo>
                  <a:cubicBezTo>
                    <a:pt x="1166458" y="4763"/>
                    <a:pt x="1158681" y="5747"/>
                    <a:pt x="1153758" y="4762"/>
                  </a:cubicBezTo>
                  <a:cubicBezTo>
                    <a:pt x="1142751" y="2561"/>
                    <a:pt x="1131533" y="1587"/>
                    <a:pt x="1120420" y="0"/>
                  </a:cubicBezTo>
                  <a:lnTo>
                    <a:pt x="1010883" y="4762"/>
                  </a:lnTo>
                  <a:cubicBezTo>
                    <a:pt x="996535" y="5659"/>
                    <a:pt x="982374" y="8742"/>
                    <a:pt x="968020" y="9525"/>
                  </a:cubicBezTo>
                  <a:cubicBezTo>
                    <a:pt x="895035" y="13506"/>
                    <a:pt x="748945" y="19050"/>
                    <a:pt x="748945" y="19050"/>
                  </a:cubicBezTo>
                  <a:cubicBezTo>
                    <a:pt x="740934" y="20385"/>
                    <a:pt x="693153" y="28575"/>
                    <a:pt x="687033" y="28575"/>
                  </a:cubicBezTo>
                  <a:cubicBezTo>
                    <a:pt x="667917" y="28575"/>
                    <a:pt x="648933" y="25400"/>
                    <a:pt x="629883" y="23812"/>
                  </a:cubicBezTo>
                  <a:cubicBezTo>
                    <a:pt x="625120" y="22225"/>
                    <a:pt x="620465" y="20268"/>
                    <a:pt x="615595" y="19050"/>
                  </a:cubicBezTo>
                  <a:cubicBezTo>
                    <a:pt x="567134" y="6935"/>
                    <a:pt x="549357" y="14766"/>
                    <a:pt x="482245" y="19050"/>
                  </a:cubicBezTo>
                  <a:cubicBezTo>
                    <a:pt x="444091" y="21485"/>
                    <a:pt x="367945" y="28575"/>
                    <a:pt x="367945" y="28575"/>
                  </a:cubicBezTo>
                  <a:cubicBezTo>
                    <a:pt x="345720" y="26987"/>
                    <a:pt x="323451" y="25925"/>
                    <a:pt x="301270" y="23812"/>
                  </a:cubicBezTo>
                  <a:cubicBezTo>
                    <a:pt x="278197" y="21615"/>
                    <a:pt x="261952" y="17515"/>
                    <a:pt x="239358" y="14287"/>
                  </a:cubicBezTo>
                  <a:cubicBezTo>
                    <a:pt x="226688" y="12477"/>
                    <a:pt x="213958" y="11112"/>
                    <a:pt x="201258" y="9525"/>
                  </a:cubicBezTo>
                  <a:cubicBezTo>
                    <a:pt x="157201" y="20538"/>
                    <a:pt x="210147" y="8340"/>
                    <a:pt x="129820" y="19050"/>
                  </a:cubicBezTo>
                  <a:cubicBezTo>
                    <a:pt x="123332" y="19915"/>
                    <a:pt x="117188" y="22528"/>
                    <a:pt x="110770" y="23812"/>
                  </a:cubicBezTo>
                  <a:cubicBezTo>
                    <a:pt x="101301" y="25706"/>
                    <a:pt x="91563" y="26233"/>
                    <a:pt x="82195" y="28575"/>
                  </a:cubicBezTo>
                  <a:cubicBezTo>
                    <a:pt x="72455" y="31010"/>
                    <a:pt x="63145" y="34925"/>
                    <a:pt x="53620" y="38100"/>
                  </a:cubicBezTo>
                  <a:lnTo>
                    <a:pt x="39333" y="42862"/>
                  </a:lnTo>
                  <a:cubicBezTo>
                    <a:pt x="17498" y="75614"/>
                    <a:pt x="23903" y="60577"/>
                    <a:pt x="15520" y="85725"/>
                  </a:cubicBezTo>
                  <a:cubicBezTo>
                    <a:pt x="13933" y="101600"/>
                    <a:pt x="11937" y="117439"/>
                    <a:pt x="10758" y="133350"/>
                  </a:cubicBezTo>
                  <a:cubicBezTo>
                    <a:pt x="8761" y="160310"/>
                    <a:pt x="8558" y="187400"/>
                    <a:pt x="5995" y="214312"/>
                  </a:cubicBezTo>
                  <a:cubicBezTo>
                    <a:pt x="5374" y="220828"/>
                    <a:pt x="1596" y="226827"/>
                    <a:pt x="1233" y="233362"/>
                  </a:cubicBezTo>
                  <a:cubicBezTo>
                    <a:pt x="0" y="255553"/>
                    <a:pt x="1233" y="277812"/>
                    <a:pt x="1233" y="300037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9660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3715550" y="4761710"/>
              <a:ext cx="152400" cy="158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ot"/>
              <a:round/>
              <a:headEnd/>
              <a:tailEnd type="arrow" w="med" len="med"/>
            </a:ln>
          </p:spPr>
        </p:cxnSp>
      </p:grpSp>
      <p:grpSp>
        <p:nvGrpSpPr>
          <p:cNvPr id="69649" name="Group 46"/>
          <p:cNvGrpSpPr>
            <a:grpSpLocks/>
          </p:cNvGrpSpPr>
          <p:nvPr/>
        </p:nvGrpSpPr>
        <p:grpSpPr bwMode="auto">
          <a:xfrm>
            <a:off x="4629150" y="4557713"/>
            <a:ext cx="309563" cy="338137"/>
            <a:chOff x="4614211" y="4557713"/>
            <a:chExt cx="310214" cy="338925"/>
          </a:xfrm>
        </p:grpSpPr>
        <p:sp>
          <p:nvSpPr>
            <p:cNvPr id="42" name="Freeform 41"/>
            <p:cNvSpPr/>
            <p:nvPr/>
          </p:nvSpPr>
          <p:spPr bwMode="auto">
            <a:xfrm>
              <a:off x="4614211" y="4557713"/>
              <a:ext cx="310214" cy="295963"/>
            </a:xfrm>
            <a:custGeom>
              <a:avLst/>
              <a:gdLst>
                <a:gd name="connsiteX0" fmla="*/ 305452 w 310214"/>
                <a:gd name="connsiteY0" fmla="*/ 142875 h 295275"/>
                <a:gd name="connsiteX1" fmla="*/ 310214 w 310214"/>
                <a:gd name="connsiteY1" fmla="*/ 109537 h 295275"/>
                <a:gd name="connsiteX2" fmla="*/ 305452 w 310214"/>
                <a:gd name="connsiteY2" fmla="*/ 76200 h 295275"/>
                <a:gd name="connsiteX3" fmla="*/ 295927 w 310214"/>
                <a:gd name="connsiteY3" fmla="*/ 42862 h 295275"/>
                <a:gd name="connsiteX4" fmla="*/ 286402 w 310214"/>
                <a:gd name="connsiteY4" fmla="*/ 23812 h 295275"/>
                <a:gd name="connsiteX5" fmla="*/ 272114 w 310214"/>
                <a:gd name="connsiteY5" fmla="*/ 14287 h 295275"/>
                <a:gd name="connsiteX6" fmla="*/ 253064 w 310214"/>
                <a:gd name="connsiteY6" fmla="*/ 0 h 295275"/>
                <a:gd name="connsiteX7" fmla="*/ 114952 w 310214"/>
                <a:gd name="connsiteY7" fmla="*/ 4762 h 295275"/>
                <a:gd name="connsiteX8" fmla="*/ 100664 w 310214"/>
                <a:gd name="connsiteY8" fmla="*/ 9525 h 295275"/>
                <a:gd name="connsiteX9" fmla="*/ 86377 w 310214"/>
                <a:gd name="connsiteY9" fmla="*/ 19050 h 295275"/>
                <a:gd name="connsiteX10" fmla="*/ 67327 w 310214"/>
                <a:gd name="connsiteY10" fmla="*/ 47625 h 295275"/>
                <a:gd name="connsiteX11" fmla="*/ 48277 w 310214"/>
                <a:gd name="connsiteY11" fmla="*/ 80962 h 295275"/>
                <a:gd name="connsiteX12" fmla="*/ 38752 w 310214"/>
                <a:gd name="connsiteY12" fmla="*/ 109537 h 295275"/>
                <a:gd name="connsiteX13" fmla="*/ 33989 w 310214"/>
                <a:gd name="connsiteY13" fmla="*/ 123825 h 295275"/>
                <a:gd name="connsiteX14" fmla="*/ 24464 w 310214"/>
                <a:gd name="connsiteY14" fmla="*/ 138112 h 295275"/>
                <a:gd name="connsiteX15" fmla="*/ 14939 w 310214"/>
                <a:gd name="connsiteY15" fmla="*/ 166687 h 295275"/>
                <a:gd name="connsiteX16" fmla="*/ 10177 w 310214"/>
                <a:gd name="connsiteY16" fmla="*/ 180975 h 295275"/>
                <a:gd name="connsiteX17" fmla="*/ 652 w 310214"/>
                <a:gd name="connsiteY17" fmla="*/ 261937 h 295275"/>
                <a:gd name="connsiteX18" fmla="*/ 652 w 310214"/>
                <a:gd name="connsiteY18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0214" h="295275">
                  <a:moveTo>
                    <a:pt x="305452" y="142875"/>
                  </a:moveTo>
                  <a:cubicBezTo>
                    <a:pt x="307039" y="131762"/>
                    <a:pt x="310214" y="120762"/>
                    <a:pt x="310214" y="109537"/>
                  </a:cubicBezTo>
                  <a:cubicBezTo>
                    <a:pt x="310214" y="98312"/>
                    <a:pt x="307460" y="87244"/>
                    <a:pt x="305452" y="76200"/>
                  </a:cubicBezTo>
                  <a:cubicBezTo>
                    <a:pt x="304181" y="69211"/>
                    <a:pt x="299146" y="50374"/>
                    <a:pt x="295927" y="42862"/>
                  </a:cubicBezTo>
                  <a:cubicBezTo>
                    <a:pt x="293130" y="36336"/>
                    <a:pt x="290947" y="29266"/>
                    <a:pt x="286402" y="23812"/>
                  </a:cubicBezTo>
                  <a:cubicBezTo>
                    <a:pt x="282738" y="19415"/>
                    <a:pt x="276772" y="17614"/>
                    <a:pt x="272114" y="14287"/>
                  </a:cubicBezTo>
                  <a:cubicBezTo>
                    <a:pt x="265655" y="9674"/>
                    <a:pt x="259414" y="4762"/>
                    <a:pt x="253064" y="0"/>
                  </a:cubicBezTo>
                  <a:cubicBezTo>
                    <a:pt x="207027" y="1587"/>
                    <a:pt x="160927" y="1889"/>
                    <a:pt x="114952" y="4762"/>
                  </a:cubicBezTo>
                  <a:cubicBezTo>
                    <a:pt x="109941" y="5075"/>
                    <a:pt x="105154" y="7280"/>
                    <a:pt x="100664" y="9525"/>
                  </a:cubicBezTo>
                  <a:cubicBezTo>
                    <a:pt x="95545" y="12085"/>
                    <a:pt x="91139" y="15875"/>
                    <a:pt x="86377" y="19050"/>
                  </a:cubicBezTo>
                  <a:lnTo>
                    <a:pt x="67327" y="47625"/>
                  </a:lnTo>
                  <a:cubicBezTo>
                    <a:pt x="58735" y="60513"/>
                    <a:pt x="54320" y="65854"/>
                    <a:pt x="48277" y="80962"/>
                  </a:cubicBezTo>
                  <a:cubicBezTo>
                    <a:pt x="44548" y="90284"/>
                    <a:pt x="41927" y="100012"/>
                    <a:pt x="38752" y="109537"/>
                  </a:cubicBezTo>
                  <a:cubicBezTo>
                    <a:pt x="37164" y="114300"/>
                    <a:pt x="36774" y="119648"/>
                    <a:pt x="33989" y="123825"/>
                  </a:cubicBezTo>
                  <a:lnTo>
                    <a:pt x="24464" y="138112"/>
                  </a:lnTo>
                  <a:lnTo>
                    <a:pt x="14939" y="166687"/>
                  </a:lnTo>
                  <a:lnTo>
                    <a:pt x="10177" y="180975"/>
                  </a:lnTo>
                  <a:cubicBezTo>
                    <a:pt x="6052" y="209844"/>
                    <a:pt x="2416" y="231941"/>
                    <a:pt x="652" y="261937"/>
                  </a:cubicBezTo>
                  <a:cubicBezTo>
                    <a:pt x="0" y="273030"/>
                    <a:pt x="652" y="284162"/>
                    <a:pt x="652" y="295275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9658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4579150" y="4860127"/>
              <a:ext cx="72228" cy="793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cxnSp>
        <p:nvCxnSpPr>
          <p:cNvPr id="69650" name="Straight Arrow Connector 54"/>
          <p:cNvCxnSpPr>
            <a:cxnSpLocks noChangeShapeType="1"/>
          </p:cNvCxnSpPr>
          <p:nvPr/>
        </p:nvCxnSpPr>
        <p:spPr bwMode="auto">
          <a:xfrm>
            <a:off x="426720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69651" name="Text Box 8"/>
          <p:cNvSpPr txBox="1">
            <a:spLocks noChangeArrowheads="1"/>
          </p:cNvSpPr>
          <p:nvPr/>
        </p:nvSpPr>
        <p:spPr bwMode="auto">
          <a:xfrm>
            <a:off x="367665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cxnSp>
        <p:nvCxnSpPr>
          <p:cNvPr id="69652" name="Straight Arrow Connector 56"/>
          <p:cNvCxnSpPr>
            <a:cxnSpLocks noChangeShapeType="1"/>
          </p:cNvCxnSpPr>
          <p:nvPr/>
        </p:nvCxnSpPr>
        <p:spPr bwMode="auto">
          <a:xfrm>
            <a:off x="4248150" y="616743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9653" name="Text Box 8"/>
          <p:cNvSpPr txBox="1">
            <a:spLocks noChangeArrowheads="1"/>
          </p:cNvSpPr>
          <p:nvPr/>
        </p:nvSpPr>
        <p:spPr bwMode="auto">
          <a:xfrm>
            <a:off x="3681413" y="6013450"/>
            <a:ext cx="60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B=1</a:t>
            </a:r>
          </a:p>
        </p:txBody>
      </p:sp>
      <p:sp>
        <p:nvSpPr>
          <p:cNvPr id="37" name="Freeform 36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9656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85990" y="609151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Y=1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953000" y="5898608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706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665" name="Group 20"/>
          <p:cNvGrpSpPr>
            <a:grpSpLocks/>
          </p:cNvGrpSpPr>
          <p:nvPr/>
        </p:nvGrpSpPr>
        <p:grpSpPr bwMode="auto">
          <a:xfrm>
            <a:off x="1449388" y="4429125"/>
            <a:ext cx="647700" cy="792163"/>
            <a:chOff x="1449088" y="4886036"/>
            <a:chExt cx="647568" cy="792020"/>
          </a:xfrm>
        </p:grpSpPr>
        <p:sp>
          <p:nvSpPr>
            <p:cNvPr id="12" name="Freeform 11"/>
            <p:cNvSpPr/>
            <p:nvPr/>
          </p:nvSpPr>
          <p:spPr bwMode="auto">
            <a:xfrm>
              <a:off x="1449088" y="4886036"/>
              <a:ext cx="647568" cy="730118"/>
            </a:xfrm>
            <a:custGeom>
              <a:avLst/>
              <a:gdLst>
                <a:gd name="connsiteX0" fmla="*/ 647568 w 647568"/>
                <a:gd name="connsiteY0" fmla="*/ 258619 h 729673"/>
                <a:gd name="connsiteX1" fmla="*/ 629096 w 647568"/>
                <a:gd name="connsiteY1" fmla="*/ 101600 h 729673"/>
                <a:gd name="connsiteX2" fmla="*/ 619859 w 647568"/>
                <a:gd name="connsiteY2" fmla="*/ 73891 h 729673"/>
                <a:gd name="connsiteX3" fmla="*/ 582914 w 647568"/>
                <a:gd name="connsiteY3" fmla="*/ 9237 h 729673"/>
                <a:gd name="connsiteX4" fmla="*/ 481314 w 647568"/>
                <a:gd name="connsiteY4" fmla="*/ 0 h 729673"/>
                <a:gd name="connsiteX5" fmla="*/ 102623 w 647568"/>
                <a:gd name="connsiteY5" fmla="*/ 9237 h 729673"/>
                <a:gd name="connsiteX6" fmla="*/ 74914 w 647568"/>
                <a:gd name="connsiteY6" fmla="*/ 18473 h 729673"/>
                <a:gd name="connsiteX7" fmla="*/ 37968 w 647568"/>
                <a:gd name="connsiteY7" fmla="*/ 73891 h 729673"/>
                <a:gd name="connsiteX8" fmla="*/ 10259 w 647568"/>
                <a:gd name="connsiteY8" fmla="*/ 314037 h 729673"/>
                <a:gd name="connsiteX9" fmla="*/ 19496 w 647568"/>
                <a:gd name="connsiteY9" fmla="*/ 452582 h 729673"/>
                <a:gd name="connsiteX10" fmla="*/ 47205 w 647568"/>
                <a:gd name="connsiteY10" fmla="*/ 618837 h 729673"/>
                <a:gd name="connsiteX11" fmla="*/ 47205 w 647568"/>
                <a:gd name="connsiteY11" fmla="*/ 729673 h 7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568" h="729673">
                  <a:moveTo>
                    <a:pt x="647568" y="258619"/>
                  </a:moveTo>
                  <a:cubicBezTo>
                    <a:pt x="643905" y="221986"/>
                    <a:pt x="637262" y="142432"/>
                    <a:pt x="629096" y="101600"/>
                  </a:cubicBezTo>
                  <a:cubicBezTo>
                    <a:pt x="627187" y="92053"/>
                    <a:pt x="622220" y="83336"/>
                    <a:pt x="619859" y="73891"/>
                  </a:cubicBezTo>
                  <a:cubicBezTo>
                    <a:pt x="612320" y="43737"/>
                    <a:pt x="620946" y="17387"/>
                    <a:pt x="582914" y="9237"/>
                  </a:cubicBezTo>
                  <a:cubicBezTo>
                    <a:pt x="549663" y="2112"/>
                    <a:pt x="515181" y="3079"/>
                    <a:pt x="481314" y="0"/>
                  </a:cubicBezTo>
                  <a:cubicBezTo>
                    <a:pt x="355084" y="3079"/>
                    <a:pt x="228761" y="3503"/>
                    <a:pt x="102623" y="9237"/>
                  </a:cubicBezTo>
                  <a:cubicBezTo>
                    <a:pt x="92897" y="9679"/>
                    <a:pt x="81798" y="11589"/>
                    <a:pt x="74914" y="18473"/>
                  </a:cubicBezTo>
                  <a:cubicBezTo>
                    <a:pt x="59215" y="34172"/>
                    <a:pt x="37968" y="73891"/>
                    <a:pt x="37968" y="73891"/>
                  </a:cubicBezTo>
                  <a:cubicBezTo>
                    <a:pt x="0" y="187798"/>
                    <a:pt x="20468" y="109861"/>
                    <a:pt x="10259" y="314037"/>
                  </a:cubicBezTo>
                  <a:cubicBezTo>
                    <a:pt x="13338" y="360219"/>
                    <a:pt x="13981" y="406627"/>
                    <a:pt x="19496" y="452582"/>
                  </a:cubicBezTo>
                  <a:cubicBezTo>
                    <a:pt x="32419" y="560273"/>
                    <a:pt x="42309" y="520916"/>
                    <a:pt x="47205" y="618837"/>
                  </a:cubicBezTo>
                  <a:cubicBezTo>
                    <a:pt x="49050" y="655736"/>
                    <a:pt x="47205" y="692728"/>
                    <a:pt x="47205" y="729673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0693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1420886" y="5601062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70666" name="Group 29"/>
          <p:cNvGrpSpPr>
            <a:grpSpLocks/>
          </p:cNvGrpSpPr>
          <p:nvPr/>
        </p:nvGrpSpPr>
        <p:grpSpPr bwMode="auto">
          <a:xfrm>
            <a:off x="1449388" y="3430588"/>
            <a:ext cx="950912" cy="1219200"/>
            <a:chOff x="1468582" y="3888509"/>
            <a:chExt cx="950425" cy="121920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468582" y="3888509"/>
              <a:ext cx="950425" cy="1219200"/>
            </a:xfrm>
            <a:custGeom>
              <a:avLst/>
              <a:gdLst>
                <a:gd name="connsiteX0" fmla="*/ 0 w 950425"/>
                <a:gd name="connsiteY0" fmla="*/ 0 h 1219200"/>
                <a:gd name="connsiteX1" fmla="*/ 9236 w 950425"/>
                <a:gd name="connsiteY1" fmla="*/ 193964 h 1219200"/>
                <a:gd name="connsiteX2" fmla="*/ 18473 w 950425"/>
                <a:gd name="connsiteY2" fmla="*/ 314036 h 1219200"/>
                <a:gd name="connsiteX3" fmla="*/ 27709 w 950425"/>
                <a:gd name="connsiteY3" fmla="*/ 618836 h 1219200"/>
                <a:gd name="connsiteX4" fmla="*/ 36945 w 950425"/>
                <a:gd name="connsiteY4" fmla="*/ 683491 h 1219200"/>
                <a:gd name="connsiteX5" fmla="*/ 55418 w 950425"/>
                <a:gd name="connsiteY5" fmla="*/ 711200 h 1219200"/>
                <a:gd name="connsiteX6" fmla="*/ 64654 w 950425"/>
                <a:gd name="connsiteY6" fmla="*/ 738909 h 1219200"/>
                <a:gd name="connsiteX7" fmla="*/ 101600 w 950425"/>
                <a:gd name="connsiteY7" fmla="*/ 748146 h 1219200"/>
                <a:gd name="connsiteX8" fmla="*/ 129309 w 950425"/>
                <a:gd name="connsiteY8" fmla="*/ 766618 h 1219200"/>
                <a:gd name="connsiteX9" fmla="*/ 157018 w 950425"/>
                <a:gd name="connsiteY9" fmla="*/ 775855 h 1219200"/>
                <a:gd name="connsiteX10" fmla="*/ 535709 w 950425"/>
                <a:gd name="connsiteY10" fmla="*/ 766618 h 1219200"/>
                <a:gd name="connsiteX11" fmla="*/ 581891 w 950425"/>
                <a:gd name="connsiteY11" fmla="*/ 738909 h 1219200"/>
                <a:gd name="connsiteX12" fmla="*/ 637309 w 950425"/>
                <a:gd name="connsiteY12" fmla="*/ 701964 h 1219200"/>
                <a:gd name="connsiteX13" fmla="*/ 812800 w 950425"/>
                <a:gd name="connsiteY13" fmla="*/ 711200 h 1219200"/>
                <a:gd name="connsiteX14" fmla="*/ 849745 w 950425"/>
                <a:gd name="connsiteY14" fmla="*/ 766618 h 1219200"/>
                <a:gd name="connsiteX15" fmla="*/ 886691 w 950425"/>
                <a:gd name="connsiteY15" fmla="*/ 822036 h 1219200"/>
                <a:gd name="connsiteX16" fmla="*/ 905163 w 950425"/>
                <a:gd name="connsiteY16" fmla="*/ 849746 h 1219200"/>
                <a:gd name="connsiteX17" fmla="*/ 914400 w 950425"/>
                <a:gd name="connsiteY17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0425" h="1219200">
                  <a:moveTo>
                    <a:pt x="0" y="0"/>
                  </a:moveTo>
                  <a:cubicBezTo>
                    <a:pt x="3079" y="64655"/>
                    <a:pt x="5435" y="129348"/>
                    <a:pt x="9236" y="193964"/>
                  </a:cubicBezTo>
                  <a:cubicBezTo>
                    <a:pt x="11593" y="234037"/>
                    <a:pt x="16729" y="273932"/>
                    <a:pt x="18473" y="314036"/>
                  </a:cubicBezTo>
                  <a:cubicBezTo>
                    <a:pt x="22888" y="415587"/>
                    <a:pt x="22633" y="517316"/>
                    <a:pt x="27709" y="618836"/>
                  </a:cubicBezTo>
                  <a:cubicBezTo>
                    <a:pt x="28796" y="640579"/>
                    <a:pt x="30689" y="662639"/>
                    <a:pt x="36945" y="683491"/>
                  </a:cubicBezTo>
                  <a:cubicBezTo>
                    <a:pt x="40135" y="694124"/>
                    <a:pt x="49260" y="701964"/>
                    <a:pt x="55418" y="711200"/>
                  </a:cubicBezTo>
                  <a:cubicBezTo>
                    <a:pt x="58497" y="720436"/>
                    <a:pt x="57052" y="732827"/>
                    <a:pt x="64654" y="738909"/>
                  </a:cubicBezTo>
                  <a:cubicBezTo>
                    <a:pt x="74567" y="746839"/>
                    <a:pt x="89932" y="743145"/>
                    <a:pt x="101600" y="748146"/>
                  </a:cubicBezTo>
                  <a:cubicBezTo>
                    <a:pt x="111803" y="752519"/>
                    <a:pt x="119380" y="761654"/>
                    <a:pt x="129309" y="766618"/>
                  </a:cubicBezTo>
                  <a:cubicBezTo>
                    <a:pt x="138017" y="770972"/>
                    <a:pt x="147782" y="772776"/>
                    <a:pt x="157018" y="775855"/>
                  </a:cubicBezTo>
                  <a:cubicBezTo>
                    <a:pt x="283248" y="772776"/>
                    <a:pt x="409916" y="777557"/>
                    <a:pt x="535709" y="766618"/>
                  </a:cubicBezTo>
                  <a:cubicBezTo>
                    <a:pt x="553594" y="765063"/>
                    <a:pt x="566745" y="748547"/>
                    <a:pt x="581891" y="738909"/>
                  </a:cubicBezTo>
                  <a:cubicBezTo>
                    <a:pt x="600621" y="726990"/>
                    <a:pt x="637309" y="701964"/>
                    <a:pt x="637309" y="701964"/>
                  </a:cubicBezTo>
                  <a:cubicBezTo>
                    <a:pt x="695806" y="705043"/>
                    <a:pt x="756760" y="694144"/>
                    <a:pt x="812800" y="711200"/>
                  </a:cubicBezTo>
                  <a:cubicBezTo>
                    <a:pt x="834039" y="717664"/>
                    <a:pt x="837430" y="748145"/>
                    <a:pt x="849745" y="766618"/>
                  </a:cubicBezTo>
                  <a:lnTo>
                    <a:pt x="886691" y="822036"/>
                  </a:lnTo>
                  <a:cubicBezTo>
                    <a:pt x="892849" y="831273"/>
                    <a:pt x="901652" y="839215"/>
                    <a:pt x="905163" y="849746"/>
                  </a:cubicBezTo>
                  <a:cubicBezTo>
                    <a:pt x="950425" y="985523"/>
                    <a:pt x="914400" y="867719"/>
                    <a:pt x="914400" y="1219200"/>
                  </a:cubicBezTo>
                </a:path>
              </a:pathLst>
            </a:custGeom>
            <a:ln w="3810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0691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2305266" y="5028406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70667" name="Straight Arrow Connector 31"/>
          <p:cNvCxnSpPr>
            <a:cxnSpLocks noChangeShapeType="1"/>
          </p:cNvCxnSpPr>
          <p:nvPr/>
        </p:nvCxnSpPr>
        <p:spPr bwMode="auto">
          <a:xfrm>
            <a:off x="1447800" y="62420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0668" name="Text Box 8"/>
          <p:cNvSpPr txBox="1">
            <a:spLocks noChangeArrowheads="1"/>
          </p:cNvSpPr>
          <p:nvPr/>
        </p:nvSpPr>
        <p:spPr bwMode="auto">
          <a:xfrm>
            <a:off x="857250" y="6086475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A=0</a:t>
            </a:r>
          </a:p>
        </p:txBody>
      </p:sp>
      <p:cxnSp>
        <p:nvCxnSpPr>
          <p:cNvPr id="70669" name="Straight Arrow Connector 34"/>
          <p:cNvCxnSpPr>
            <a:cxnSpLocks noChangeShapeType="1"/>
          </p:cNvCxnSpPr>
          <p:nvPr/>
        </p:nvCxnSpPr>
        <p:spPr bwMode="auto">
          <a:xfrm>
            <a:off x="142875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0670" name="Text Box 8"/>
          <p:cNvSpPr txBox="1">
            <a:spLocks noChangeArrowheads="1"/>
          </p:cNvSpPr>
          <p:nvPr/>
        </p:nvSpPr>
        <p:spPr bwMode="auto">
          <a:xfrm>
            <a:off x="83820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sp>
        <p:nvSpPr>
          <p:cNvPr id="70671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For the two input NOR gate, the NMOS portion of the gate is identical to the NMOS gate.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CMOS gate, we must ensure that static current path does not exist through the logic gate, and this requires switching also in the PMOS transistor network </a:t>
            </a:r>
            <a:r>
              <a:rPr lang="en-US" sz="1600">
                <a:sym typeface="Wingdings" pitchFamily="2" charset="2"/>
              </a:rPr>
              <a:t> 2 PMOS transistors.</a:t>
            </a:r>
            <a:endParaRPr lang="en-US" sz="16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NMOS section, the conducting path exists for </a:t>
            </a:r>
            <a:r>
              <a:rPr lang="en-US" sz="1600" i="1"/>
              <a:t>A=1</a:t>
            </a:r>
            <a:r>
              <a:rPr lang="en-US" sz="1600"/>
              <a:t> </a:t>
            </a:r>
            <a:r>
              <a:rPr lang="en-US" sz="1600" b="1"/>
              <a:t>or</a:t>
            </a:r>
            <a:r>
              <a:rPr lang="en-US" sz="1600"/>
              <a:t> </a:t>
            </a:r>
            <a:r>
              <a:rPr lang="en-US" sz="1600" i="1"/>
              <a:t>B=1</a:t>
            </a:r>
            <a:r>
              <a:rPr lang="en-US" sz="1600"/>
              <a:t>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rgbClr val="0070C0"/>
                </a:solidFill>
              </a:rPr>
              <a:t>In the PMOS section, the conducting path exists only when </a:t>
            </a:r>
            <a:r>
              <a:rPr lang="en-US" sz="1600" i="1">
                <a:solidFill>
                  <a:srgbClr val="0070C0"/>
                </a:solidFill>
              </a:rPr>
              <a:t>A=0</a:t>
            </a:r>
            <a:r>
              <a:rPr lang="en-US" sz="1600">
                <a:solidFill>
                  <a:srgbClr val="0070C0"/>
                </a:solidFill>
              </a:rPr>
              <a:t> </a:t>
            </a:r>
            <a:r>
              <a:rPr lang="en-US" sz="1600" b="1">
                <a:solidFill>
                  <a:srgbClr val="0070C0"/>
                </a:solidFill>
              </a:rPr>
              <a:t>and</a:t>
            </a:r>
            <a:r>
              <a:rPr lang="en-US" sz="1600">
                <a:solidFill>
                  <a:srgbClr val="0070C0"/>
                </a:solidFill>
              </a:rPr>
              <a:t> </a:t>
            </a:r>
            <a:r>
              <a:rPr lang="en-US" sz="1600" i="1">
                <a:solidFill>
                  <a:srgbClr val="0070C0"/>
                </a:solidFill>
              </a:rPr>
              <a:t>B=0</a:t>
            </a:r>
          </a:p>
        </p:txBody>
      </p:sp>
      <p:grpSp>
        <p:nvGrpSpPr>
          <p:cNvPr id="70672" name="Group 45"/>
          <p:cNvGrpSpPr>
            <a:grpSpLocks/>
          </p:cNvGrpSpPr>
          <p:nvPr/>
        </p:nvGrpSpPr>
        <p:grpSpPr bwMode="auto">
          <a:xfrm>
            <a:off x="3794125" y="4491038"/>
            <a:ext cx="1182688" cy="347662"/>
            <a:chOff x="3784955" y="4491035"/>
            <a:chExt cx="1182333" cy="347669"/>
          </a:xfrm>
        </p:grpSpPr>
        <p:sp>
          <p:nvSpPr>
            <p:cNvPr id="39" name="Freeform 38"/>
            <p:cNvSpPr/>
            <p:nvPr/>
          </p:nvSpPr>
          <p:spPr bwMode="auto">
            <a:xfrm>
              <a:off x="3784955" y="4491035"/>
              <a:ext cx="1182333" cy="300043"/>
            </a:xfrm>
            <a:custGeom>
              <a:avLst/>
              <a:gdLst>
                <a:gd name="connsiteX0" fmla="*/ 1177570 w 1182333"/>
                <a:gd name="connsiteY0" fmla="*/ 209550 h 300037"/>
                <a:gd name="connsiteX1" fmla="*/ 1182333 w 1182333"/>
                <a:gd name="connsiteY1" fmla="*/ 190500 h 300037"/>
                <a:gd name="connsiteX2" fmla="*/ 1177570 w 1182333"/>
                <a:gd name="connsiteY2" fmla="*/ 152400 h 300037"/>
                <a:gd name="connsiteX3" fmla="*/ 1172808 w 1182333"/>
                <a:gd name="connsiteY3" fmla="*/ 138112 h 300037"/>
                <a:gd name="connsiteX4" fmla="*/ 1168045 w 1182333"/>
                <a:gd name="connsiteY4" fmla="*/ 119062 h 300037"/>
                <a:gd name="connsiteX5" fmla="*/ 1172808 w 1182333"/>
                <a:gd name="connsiteY5" fmla="*/ 95250 h 300037"/>
                <a:gd name="connsiteX6" fmla="*/ 1177570 w 1182333"/>
                <a:gd name="connsiteY6" fmla="*/ 76200 h 300037"/>
                <a:gd name="connsiteX7" fmla="*/ 1168045 w 1182333"/>
                <a:gd name="connsiteY7" fmla="*/ 9525 h 300037"/>
                <a:gd name="connsiteX8" fmla="*/ 1153758 w 1182333"/>
                <a:gd name="connsiteY8" fmla="*/ 4762 h 300037"/>
                <a:gd name="connsiteX9" fmla="*/ 1120420 w 1182333"/>
                <a:gd name="connsiteY9" fmla="*/ 0 h 300037"/>
                <a:gd name="connsiteX10" fmla="*/ 1010883 w 1182333"/>
                <a:gd name="connsiteY10" fmla="*/ 4762 h 300037"/>
                <a:gd name="connsiteX11" fmla="*/ 968020 w 1182333"/>
                <a:gd name="connsiteY11" fmla="*/ 9525 h 300037"/>
                <a:gd name="connsiteX12" fmla="*/ 748945 w 1182333"/>
                <a:gd name="connsiteY12" fmla="*/ 19050 h 300037"/>
                <a:gd name="connsiteX13" fmla="*/ 687033 w 1182333"/>
                <a:gd name="connsiteY13" fmla="*/ 28575 h 300037"/>
                <a:gd name="connsiteX14" fmla="*/ 629883 w 1182333"/>
                <a:gd name="connsiteY14" fmla="*/ 23812 h 300037"/>
                <a:gd name="connsiteX15" fmla="*/ 615595 w 1182333"/>
                <a:gd name="connsiteY15" fmla="*/ 19050 h 300037"/>
                <a:gd name="connsiteX16" fmla="*/ 482245 w 1182333"/>
                <a:gd name="connsiteY16" fmla="*/ 19050 h 300037"/>
                <a:gd name="connsiteX17" fmla="*/ 367945 w 1182333"/>
                <a:gd name="connsiteY17" fmla="*/ 28575 h 300037"/>
                <a:gd name="connsiteX18" fmla="*/ 301270 w 1182333"/>
                <a:gd name="connsiteY18" fmla="*/ 23812 h 300037"/>
                <a:gd name="connsiteX19" fmla="*/ 239358 w 1182333"/>
                <a:gd name="connsiteY19" fmla="*/ 14287 h 300037"/>
                <a:gd name="connsiteX20" fmla="*/ 201258 w 1182333"/>
                <a:gd name="connsiteY20" fmla="*/ 9525 h 300037"/>
                <a:gd name="connsiteX21" fmla="*/ 129820 w 1182333"/>
                <a:gd name="connsiteY21" fmla="*/ 19050 h 300037"/>
                <a:gd name="connsiteX22" fmla="*/ 110770 w 1182333"/>
                <a:gd name="connsiteY22" fmla="*/ 23812 h 300037"/>
                <a:gd name="connsiteX23" fmla="*/ 82195 w 1182333"/>
                <a:gd name="connsiteY23" fmla="*/ 28575 h 300037"/>
                <a:gd name="connsiteX24" fmla="*/ 53620 w 1182333"/>
                <a:gd name="connsiteY24" fmla="*/ 38100 h 300037"/>
                <a:gd name="connsiteX25" fmla="*/ 39333 w 1182333"/>
                <a:gd name="connsiteY25" fmla="*/ 42862 h 300037"/>
                <a:gd name="connsiteX26" fmla="*/ 15520 w 1182333"/>
                <a:gd name="connsiteY26" fmla="*/ 85725 h 300037"/>
                <a:gd name="connsiteX27" fmla="*/ 10758 w 1182333"/>
                <a:gd name="connsiteY27" fmla="*/ 133350 h 300037"/>
                <a:gd name="connsiteX28" fmla="*/ 5995 w 1182333"/>
                <a:gd name="connsiteY28" fmla="*/ 214312 h 300037"/>
                <a:gd name="connsiteX29" fmla="*/ 1233 w 1182333"/>
                <a:gd name="connsiteY29" fmla="*/ 233362 h 300037"/>
                <a:gd name="connsiteX30" fmla="*/ 1233 w 1182333"/>
                <a:gd name="connsiteY30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2333" h="300037">
                  <a:moveTo>
                    <a:pt x="1177570" y="209550"/>
                  </a:moveTo>
                  <a:cubicBezTo>
                    <a:pt x="1179158" y="203200"/>
                    <a:pt x="1182333" y="197045"/>
                    <a:pt x="1182333" y="190500"/>
                  </a:cubicBezTo>
                  <a:cubicBezTo>
                    <a:pt x="1182333" y="177701"/>
                    <a:pt x="1179860" y="164992"/>
                    <a:pt x="1177570" y="152400"/>
                  </a:cubicBezTo>
                  <a:cubicBezTo>
                    <a:pt x="1176672" y="147461"/>
                    <a:pt x="1174187" y="142939"/>
                    <a:pt x="1172808" y="138112"/>
                  </a:cubicBezTo>
                  <a:cubicBezTo>
                    <a:pt x="1171010" y="131818"/>
                    <a:pt x="1169633" y="125412"/>
                    <a:pt x="1168045" y="119062"/>
                  </a:cubicBezTo>
                  <a:cubicBezTo>
                    <a:pt x="1169633" y="111125"/>
                    <a:pt x="1171052" y="103152"/>
                    <a:pt x="1172808" y="95250"/>
                  </a:cubicBezTo>
                  <a:cubicBezTo>
                    <a:pt x="1174228" y="88860"/>
                    <a:pt x="1177933" y="82735"/>
                    <a:pt x="1177570" y="76200"/>
                  </a:cubicBezTo>
                  <a:cubicBezTo>
                    <a:pt x="1176325" y="53784"/>
                    <a:pt x="1175144" y="30824"/>
                    <a:pt x="1168045" y="9525"/>
                  </a:cubicBezTo>
                  <a:cubicBezTo>
                    <a:pt x="1166458" y="4763"/>
                    <a:pt x="1158681" y="5747"/>
                    <a:pt x="1153758" y="4762"/>
                  </a:cubicBezTo>
                  <a:cubicBezTo>
                    <a:pt x="1142751" y="2561"/>
                    <a:pt x="1131533" y="1587"/>
                    <a:pt x="1120420" y="0"/>
                  </a:cubicBezTo>
                  <a:lnTo>
                    <a:pt x="1010883" y="4762"/>
                  </a:lnTo>
                  <a:cubicBezTo>
                    <a:pt x="996535" y="5659"/>
                    <a:pt x="982374" y="8742"/>
                    <a:pt x="968020" y="9525"/>
                  </a:cubicBezTo>
                  <a:cubicBezTo>
                    <a:pt x="895035" y="13506"/>
                    <a:pt x="748945" y="19050"/>
                    <a:pt x="748945" y="19050"/>
                  </a:cubicBezTo>
                  <a:cubicBezTo>
                    <a:pt x="740934" y="20385"/>
                    <a:pt x="693153" y="28575"/>
                    <a:pt x="687033" y="28575"/>
                  </a:cubicBezTo>
                  <a:cubicBezTo>
                    <a:pt x="667917" y="28575"/>
                    <a:pt x="648933" y="25400"/>
                    <a:pt x="629883" y="23812"/>
                  </a:cubicBezTo>
                  <a:cubicBezTo>
                    <a:pt x="625120" y="22225"/>
                    <a:pt x="620465" y="20268"/>
                    <a:pt x="615595" y="19050"/>
                  </a:cubicBezTo>
                  <a:cubicBezTo>
                    <a:pt x="567134" y="6935"/>
                    <a:pt x="549357" y="14766"/>
                    <a:pt x="482245" y="19050"/>
                  </a:cubicBezTo>
                  <a:cubicBezTo>
                    <a:pt x="444091" y="21485"/>
                    <a:pt x="367945" y="28575"/>
                    <a:pt x="367945" y="28575"/>
                  </a:cubicBezTo>
                  <a:cubicBezTo>
                    <a:pt x="345720" y="26987"/>
                    <a:pt x="323451" y="25925"/>
                    <a:pt x="301270" y="23812"/>
                  </a:cubicBezTo>
                  <a:cubicBezTo>
                    <a:pt x="278197" y="21615"/>
                    <a:pt x="261952" y="17515"/>
                    <a:pt x="239358" y="14287"/>
                  </a:cubicBezTo>
                  <a:cubicBezTo>
                    <a:pt x="226688" y="12477"/>
                    <a:pt x="213958" y="11112"/>
                    <a:pt x="201258" y="9525"/>
                  </a:cubicBezTo>
                  <a:cubicBezTo>
                    <a:pt x="157201" y="20538"/>
                    <a:pt x="210147" y="8340"/>
                    <a:pt x="129820" y="19050"/>
                  </a:cubicBezTo>
                  <a:cubicBezTo>
                    <a:pt x="123332" y="19915"/>
                    <a:pt x="117188" y="22528"/>
                    <a:pt x="110770" y="23812"/>
                  </a:cubicBezTo>
                  <a:cubicBezTo>
                    <a:pt x="101301" y="25706"/>
                    <a:pt x="91563" y="26233"/>
                    <a:pt x="82195" y="28575"/>
                  </a:cubicBezTo>
                  <a:cubicBezTo>
                    <a:pt x="72455" y="31010"/>
                    <a:pt x="63145" y="34925"/>
                    <a:pt x="53620" y="38100"/>
                  </a:cubicBezTo>
                  <a:lnTo>
                    <a:pt x="39333" y="42862"/>
                  </a:lnTo>
                  <a:cubicBezTo>
                    <a:pt x="17498" y="75614"/>
                    <a:pt x="23903" y="60577"/>
                    <a:pt x="15520" y="85725"/>
                  </a:cubicBezTo>
                  <a:cubicBezTo>
                    <a:pt x="13933" y="101600"/>
                    <a:pt x="11937" y="117439"/>
                    <a:pt x="10758" y="133350"/>
                  </a:cubicBezTo>
                  <a:cubicBezTo>
                    <a:pt x="8761" y="160310"/>
                    <a:pt x="8558" y="187400"/>
                    <a:pt x="5995" y="214312"/>
                  </a:cubicBezTo>
                  <a:cubicBezTo>
                    <a:pt x="5374" y="220828"/>
                    <a:pt x="1596" y="226827"/>
                    <a:pt x="1233" y="233362"/>
                  </a:cubicBezTo>
                  <a:cubicBezTo>
                    <a:pt x="0" y="255553"/>
                    <a:pt x="1233" y="277812"/>
                    <a:pt x="1233" y="300037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0689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3715550" y="4761710"/>
              <a:ext cx="152400" cy="158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ot"/>
              <a:round/>
              <a:headEnd/>
              <a:tailEnd type="arrow" w="med" len="med"/>
            </a:ln>
          </p:spPr>
        </p:cxnSp>
      </p:grpSp>
      <p:grpSp>
        <p:nvGrpSpPr>
          <p:cNvPr id="70673" name="Group 46"/>
          <p:cNvGrpSpPr>
            <a:grpSpLocks/>
          </p:cNvGrpSpPr>
          <p:nvPr/>
        </p:nvGrpSpPr>
        <p:grpSpPr bwMode="auto">
          <a:xfrm>
            <a:off x="4629150" y="4557713"/>
            <a:ext cx="309563" cy="338137"/>
            <a:chOff x="4614211" y="4557713"/>
            <a:chExt cx="310214" cy="338925"/>
          </a:xfrm>
        </p:grpSpPr>
        <p:sp>
          <p:nvSpPr>
            <p:cNvPr id="42" name="Freeform 41"/>
            <p:cNvSpPr/>
            <p:nvPr/>
          </p:nvSpPr>
          <p:spPr bwMode="auto">
            <a:xfrm>
              <a:off x="4614211" y="4557713"/>
              <a:ext cx="310214" cy="295963"/>
            </a:xfrm>
            <a:custGeom>
              <a:avLst/>
              <a:gdLst>
                <a:gd name="connsiteX0" fmla="*/ 305452 w 310214"/>
                <a:gd name="connsiteY0" fmla="*/ 142875 h 295275"/>
                <a:gd name="connsiteX1" fmla="*/ 310214 w 310214"/>
                <a:gd name="connsiteY1" fmla="*/ 109537 h 295275"/>
                <a:gd name="connsiteX2" fmla="*/ 305452 w 310214"/>
                <a:gd name="connsiteY2" fmla="*/ 76200 h 295275"/>
                <a:gd name="connsiteX3" fmla="*/ 295927 w 310214"/>
                <a:gd name="connsiteY3" fmla="*/ 42862 h 295275"/>
                <a:gd name="connsiteX4" fmla="*/ 286402 w 310214"/>
                <a:gd name="connsiteY4" fmla="*/ 23812 h 295275"/>
                <a:gd name="connsiteX5" fmla="*/ 272114 w 310214"/>
                <a:gd name="connsiteY5" fmla="*/ 14287 h 295275"/>
                <a:gd name="connsiteX6" fmla="*/ 253064 w 310214"/>
                <a:gd name="connsiteY6" fmla="*/ 0 h 295275"/>
                <a:gd name="connsiteX7" fmla="*/ 114952 w 310214"/>
                <a:gd name="connsiteY7" fmla="*/ 4762 h 295275"/>
                <a:gd name="connsiteX8" fmla="*/ 100664 w 310214"/>
                <a:gd name="connsiteY8" fmla="*/ 9525 h 295275"/>
                <a:gd name="connsiteX9" fmla="*/ 86377 w 310214"/>
                <a:gd name="connsiteY9" fmla="*/ 19050 h 295275"/>
                <a:gd name="connsiteX10" fmla="*/ 67327 w 310214"/>
                <a:gd name="connsiteY10" fmla="*/ 47625 h 295275"/>
                <a:gd name="connsiteX11" fmla="*/ 48277 w 310214"/>
                <a:gd name="connsiteY11" fmla="*/ 80962 h 295275"/>
                <a:gd name="connsiteX12" fmla="*/ 38752 w 310214"/>
                <a:gd name="connsiteY12" fmla="*/ 109537 h 295275"/>
                <a:gd name="connsiteX13" fmla="*/ 33989 w 310214"/>
                <a:gd name="connsiteY13" fmla="*/ 123825 h 295275"/>
                <a:gd name="connsiteX14" fmla="*/ 24464 w 310214"/>
                <a:gd name="connsiteY14" fmla="*/ 138112 h 295275"/>
                <a:gd name="connsiteX15" fmla="*/ 14939 w 310214"/>
                <a:gd name="connsiteY15" fmla="*/ 166687 h 295275"/>
                <a:gd name="connsiteX16" fmla="*/ 10177 w 310214"/>
                <a:gd name="connsiteY16" fmla="*/ 180975 h 295275"/>
                <a:gd name="connsiteX17" fmla="*/ 652 w 310214"/>
                <a:gd name="connsiteY17" fmla="*/ 261937 h 295275"/>
                <a:gd name="connsiteX18" fmla="*/ 652 w 310214"/>
                <a:gd name="connsiteY18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0214" h="295275">
                  <a:moveTo>
                    <a:pt x="305452" y="142875"/>
                  </a:moveTo>
                  <a:cubicBezTo>
                    <a:pt x="307039" y="131762"/>
                    <a:pt x="310214" y="120762"/>
                    <a:pt x="310214" y="109537"/>
                  </a:cubicBezTo>
                  <a:cubicBezTo>
                    <a:pt x="310214" y="98312"/>
                    <a:pt x="307460" y="87244"/>
                    <a:pt x="305452" y="76200"/>
                  </a:cubicBezTo>
                  <a:cubicBezTo>
                    <a:pt x="304181" y="69211"/>
                    <a:pt x="299146" y="50374"/>
                    <a:pt x="295927" y="42862"/>
                  </a:cubicBezTo>
                  <a:cubicBezTo>
                    <a:pt x="293130" y="36336"/>
                    <a:pt x="290947" y="29266"/>
                    <a:pt x="286402" y="23812"/>
                  </a:cubicBezTo>
                  <a:cubicBezTo>
                    <a:pt x="282738" y="19415"/>
                    <a:pt x="276772" y="17614"/>
                    <a:pt x="272114" y="14287"/>
                  </a:cubicBezTo>
                  <a:cubicBezTo>
                    <a:pt x="265655" y="9674"/>
                    <a:pt x="259414" y="4762"/>
                    <a:pt x="253064" y="0"/>
                  </a:cubicBezTo>
                  <a:cubicBezTo>
                    <a:pt x="207027" y="1587"/>
                    <a:pt x="160927" y="1889"/>
                    <a:pt x="114952" y="4762"/>
                  </a:cubicBezTo>
                  <a:cubicBezTo>
                    <a:pt x="109941" y="5075"/>
                    <a:pt x="105154" y="7280"/>
                    <a:pt x="100664" y="9525"/>
                  </a:cubicBezTo>
                  <a:cubicBezTo>
                    <a:pt x="95545" y="12085"/>
                    <a:pt x="91139" y="15875"/>
                    <a:pt x="86377" y="19050"/>
                  </a:cubicBezTo>
                  <a:lnTo>
                    <a:pt x="67327" y="47625"/>
                  </a:lnTo>
                  <a:cubicBezTo>
                    <a:pt x="58735" y="60513"/>
                    <a:pt x="54320" y="65854"/>
                    <a:pt x="48277" y="80962"/>
                  </a:cubicBezTo>
                  <a:cubicBezTo>
                    <a:pt x="44548" y="90284"/>
                    <a:pt x="41927" y="100012"/>
                    <a:pt x="38752" y="109537"/>
                  </a:cubicBezTo>
                  <a:cubicBezTo>
                    <a:pt x="37164" y="114300"/>
                    <a:pt x="36774" y="119648"/>
                    <a:pt x="33989" y="123825"/>
                  </a:cubicBezTo>
                  <a:lnTo>
                    <a:pt x="24464" y="138112"/>
                  </a:lnTo>
                  <a:lnTo>
                    <a:pt x="14939" y="166687"/>
                  </a:lnTo>
                  <a:lnTo>
                    <a:pt x="10177" y="180975"/>
                  </a:lnTo>
                  <a:cubicBezTo>
                    <a:pt x="6052" y="209844"/>
                    <a:pt x="2416" y="231941"/>
                    <a:pt x="652" y="261937"/>
                  </a:cubicBezTo>
                  <a:cubicBezTo>
                    <a:pt x="0" y="273030"/>
                    <a:pt x="652" y="284162"/>
                    <a:pt x="652" y="295275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0687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4579150" y="4860127"/>
              <a:ext cx="72228" cy="793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70674" name="Group 53"/>
          <p:cNvGrpSpPr>
            <a:grpSpLocks/>
          </p:cNvGrpSpPr>
          <p:nvPr/>
        </p:nvGrpSpPr>
        <p:grpSpPr bwMode="auto">
          <a:xfrm>
            <a:off x="3695700" y="2990850"/>
            <a:ext cx="1487488" cy="1733550"/>
            <a:chOff x="3695700" y="2990850"/>
            <a:chExt cx="1487488" cy="1733550"/>
          </a:xfrm>
        </p:grpSpPr>
        <p:sp>
          <p:nvSpPr>
            <p:cNvPr id="49" name="Freeform 48"/>
            <p:cNvSpPr/>
            <p:nvPr/>
          </p:nvSpPr>
          <p:spPr bwMode="auto">
            <a:xfrm>
              <a:off x="3695700" y="2990850"/>
              <a:ext cx="1485900" cy="1690688"/>
            </a:xfrm>
            <a:custGeom>
              <a:avLst/>
              <a:gdLst>
                <a:gd name="connsiteX0" fmla="*/ 0 w 1486076"/>
                <a:gd name="connsiteY0" fmla="*/ 0 h 1690688"/>
                <a:gd name="connsiteX1" fmla="*/ 9525 w 1486076"/>
                <a:gd name="connsiteY1" fmla="*/ 109538 h 1690688"/>
                <a:gd name="connsiteX2" fmla="*/ 19050 w 1486076"/>
                <a:gd name="connsiteY2" fmla="*/ 195263 h 1690688"/>
                <a:gd name="connsiteX3" fmla="*/ 14288 w 1486076"/>
                <a:gd name="connsiteY3" fmla="*/ 538163 h 1690688"/>
                <a:gd name="connsiteX4" fmla="*/ 23813 w 1486076"/>
                <a:gd name="connsiteY4" fmla="*/ 790575 h 1690688"/>
                <a:gd name="connsiteX5" fmla="*/ 33338 w 1486076"/>
                <a:gd name="connsiteY5" fmla="*/ 900113 h 1690688"/>
                <a:gd name="connsiteX6" fmla="*/ 47625 w 1486076"/>
                <a:gd name="connsiteY6" fmla="*/ 1004888 h 1690688"/>
                <a:gd name="connsiteX7" fmla="*/ 61913 w 1486076"/>
                <a:gd name="connsiteY7" fmla="*/ 1090613 h 1690688"/>
                <a:gd name="connsiteX8" fmla="*/ 66675 w 1486076"/>
                <a:gd name="connsiteY8" fmla="*/ 1133475 h 1690688"/>
                <a:gd name="connsiteX9" fmla="*/ 71438 w 1486076"/>
                <a:gd name="connsiteY9" fmla="*/ 1152525 h 1690688"/>
                <a:gd name="connsiteX10" fmla="*/ 76200 w 1486076"/>
                <a:gd name="connsiteY10" fmla="*/ 1181100 h 1690688"/>
                <a:gd name="connsiteX11" fmla="*/ 85725 w 1486076"/>
                <a:gd name="connsiteY11" fmla="*/ 1200150 h 1690688"/>
                <a:gd name="connsiteX12" fmla="*/ 100013 w 1486076"/>
                <a:gd name="connsiteY12" fmla="*/ 1252538 h 1690688"/>
                <a:gd name="connsiteX13" fmla="*/ 109538 w 1486076"/>
                <a:gd name="connsiteY13" fmla="*/ 1266825 h 1690688"/>
                <a:gd name="connsiteX14" fmla="*/ 128588 w 1486076"/>
                <a:gd name="connsiteY14" fmla="*/ 1300163 h 1690688"/>
                <a:gd name="connsiteX15" fmla="*/ 185738 w 1486076"/>
                <a:gd name="connsiteY15" fmla="*/ 1347788 h 1690688"/>
                <a:gd name="connsiteX16" fmla="*/ 214313 w 1486076"/>
                <a:gd name="connsiteY16" fmla="*/ 1366838 h 1690688"/>
                <a:gd name="connsiteX17" fmla="*/ 242888 w 1486076"/>
                <a:gd name="connsiteY17" fmla="*/ 1371600 h 1690688"/>
                <a:gd name="connsiteX18" fmla="*/ 257175 w 1486076"/>
                <a:gd name="connsiteY18" fmla="*/ 1376363 h 1690688"/>
                <a:gd name="connsiteX19" fmla="*/ 323850 w 1486076"/>
                <a:gd name="connsiteY19" fmla="*/ 1385888 h 1690688"/>
                <a:gd name="connsiteX20" fmla="*/ 376238 w 1486076"/>
                <a:gd name="connsiteY20" fmla="*/ 1390650 h 1690688"/>
                <a:gd name="connsiteX21" fmla="*/ 495300 w 1486076"/>
                <a:gd name="connsiteY21" fmla="*/ 1385888 h 1690688"/>
                <a:gd name="connsiteX22" fmla="*/ 1123950 w 1486076"/>
                <a:gd name="connsiteY22" fmla="*/ 1376363 h 1690688"/>
                <a:gd name="connsiteX23" fmla="*/ 1314450 w 1486076"/>
                <a:gd name="connsiteY23" fmla="*/ 1381125 h 1690688"/>
                <a:gd name="connsiteX24" fmla="*/ 1366838 w 1486076"/>
                <a:gd name="connsiteY24" fmla="*/ 1390650 h 1690688"/>
                <a:gd name="connsiteX25" fmla="*/ 1395413 w 1486076"/>
                <a:gd name="connsiteY25" fmla="*/ 1400175 h 1690688"/>
                <a:gd name="connsiteX26" fmla="*/ 1409700 w 1486076"/>
                <a:gd name="connsiteY26" fmla="*/ 1404938 h 1690688"/>
                <a:gd name="connsiteX27" fmla="*/ 1423988 w 1486076"/>
                <a:gd name="connsiteY27" fmla="*/ 1414463 h 1690688"/>
                <a:gd name="connsiteX28" fmla="*/ 1433513 w 1486076"/>
                <a:gd name="connsiteY28" fmla="*/ 1452563 h 1690688"/>
                <a:gd name="connsiteX29" fmla="*/ 1452563 w 1486076"/>
                <a:gd name="connsiteY29" fmla="*/ 1519238 h 1690688"/>
                <a:gd name="connsiteX30" fmla="*/ 1462088 w 1486076"/>
                <a:gd name="connsiteY30" fmla="*/ 1533525 h 1690688"/>
                <a:gd name="connsiteX31" fmla="*/ 1466850 w 1486076"/>
                <a:gd name="connsiteY31" fmla="*/ 1547813 h 1690688"/>
                <a:gd name="connsiteX32" fmla="*/ 1471613 w 1486076"/>
                <a:gd name="connsiteY32" fmla="*/ 1566863 h 1690688"/>
                <a:gd name="connsiteX33" fmla="*/ 1481138 w 1486076"/>
                <a:gd name="connsiteY33" fmla="*/ 1595438 h 1690688"/>
                <a:gd name="connsiteX34" fmla="*/ 1485900 w 1486076"/>
                <a:gd name="connsiteY34" fmla="*/ 1690688 h 169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86076" h="1690688">
                  <a:moveTo>
                    <a:pt x="0" y="0"/>
                  </a:moveTo>
                  <a:cubicBezTo>
                    <a:pt x="3175" y="36513"/>
                    <a:pt x="6395" y="73021"/>
                    <a:pt x="9525" y="109538"/>
                  </a:cubicBezTo>
                  <a:cubicBezTo>
                    <a:pt x="15417" y="178270"/>
                    <a:pt x="10981" y="146842"/>
                    <a:pt x="19050" y="195263"/>
                  </a:cubicBezTo>
                  <a:cubicBezTo>
                    <a:pt x="17463" y="309563"/>
                    <a:pt x="14288" y="423852"/>
                    <a:pt x="14288" y="538163"/>
                  </a:cubicBezTo>
                  <a:cubicBezTo>
                    <a:pt x="14288" y="583257"/>
                    <a:pt x="19372" y="728401"/>
                    <a:pt x="23813" y="790575"/>
                  </a:cubicBezTo>
                  <a:cubicBezTo>
                    <a:pt x="26424" y="827132"/>
                    <a:pt x="29291" y="863687"/>
                    <a:pt x="33338" y="900113"/>
                  </a:cubicBezTo>
                  <a:cubicBezTo>
                    <a:pt x="43586" y="992343"/>
                    <a:pt x="35891" y="957945"/>
                    <a:pt x="47625" y="1004888"/>
                  </a:cubicBezTo>
                  <a:cubicBezTo>
                    <a:pt x="60217" y="1118201"/>
                    <a:pt x="42945" y="976798"/>
                    <a:pt x="61913" y="1090613"/>
                  </a:cubicBezTo>
                  <a:cubicBezTo>
                    <a:pt x="64276" y="1104793"/>
                    <a:pt x="64489" y="1119267"/>
                    <a:pt x="66675" y="1133475"/>
                  </a:cubicBezTo>
                  <a:cubicBezTo>
                    <a:pt x="67670" y="1139944"/>
                    <a:pt x="70154" y="1146107"/>
                    <a:pt x="71438" y="1152525"/>
                  </a:cubicBezTo>
                  <a:cubicBezTo>
                    <a:pt x="73332" y="1161994"/>
                    <a:pt x="73425" y="1171851"/>
                    <a:pt x="76200" y="1181100"/>
                  </a:cubicBezTo>
                  <a:cubicBezTo>
                    <a:pt x="78240" y="1187900"/>
                    <a:pt x="82550" y="1193800"/>
                    <a:pt x="85725" y="1200150"/>
                  </a:cubicBezTo>
                  <a:cubicBezTo>
                    <a:pt x="88281" y="1212928"/>
                    <a:pt x="93108" y="1242181"/>
                    <a:pt x="100013" y="1252538"/>
                  </a:cubicBezTo>
                  <a:cubicBezTo>
                    <a:pt x="103188" y="1257300"/>
                    <a:pt x="106698" y="1261855"/>
                    <a:pt x="109538" y="1266825"/>
                  </a:cubicBezTo>
                  <a:cubicBezTo>
                    <a:pt x="116437" y="1278898"/>
                    <a:pt x="119306" y="1289721"/>
                    <a:pt x="128588" y="1300163"/>
                  </a:cubicBezTo>
                  <a:cubicBezTo>
                    <a:pt x="155257" y="1330166"/>
                    <a:pt x="154454" y="1326932"/>
                    <a:pt x="185738" y="1347788"/>
                  </a:cubicBezTo>
                  <a:cubicBezTo>
                    <a:pt x="185740" y="1347789"/>
                    <a:pt x="214311" y="1366838"/>
                    <a:pt x="214313" y="1366838"/>
                  </a:cubicBezTo>
                  <a:lnTo>
                    <a:pt x="242888" y="1371600"/>
                  </a:lnTo>
                  <a:cubicBezTo>
                    <a:pt x="247650" y="1373188"/>
                    <a:pt x="252305" y="1375145"/>
                    <a:pt x="257175" y="1376363"/>
                  </a:cubicBezTo>
                  <a:cubicBezTo>
                    <a:pt x="280316" y="1382148"/>
                    <a:pt x="299170" y="1383420"/>
                    <a:pt x="323850" y="1385888"/>
                  </a:cubicBezTo>
                  <a:lnTo>
                    <a:pt x="376238" y="1390650"/>
                  </a:lnTo>
                  <a:cubicBezTo>
                    <a:pt x="415925" y="1389063"/>
                    <a:pt x="455585" y="1386428"/>
                    <a:pt x="495300" y="1385888"/>
                  </a:cubicBezTo>
                  <a:cubicBezTo>
                    <a:pt x="1129651" y="1377257"/>
                    <a:pt x="880526" y="1400703"/>
                    <a:pt x="1123950" y="1376363"/>
                  </a:cubicBezTo>
                  <a:lnTo>
                    <a:pt x="1314450" y="1381125"/>
                  </a:lnTo>
                  <a:cubicBezTo>
                    <a:pt x="1328775" y="1381735"/>
                    <a:pt x="1351762" y="1386127"/>
                    <a:pt x="1366838" y="1390650"/>
                  </a:cubicBezTo>
                  <a:cubicBezTo>
                    <a:pt x="1376455" y="1393535"/>
                    <a:pt x="1385888" y="1397000"/>
                    <a:pt x="1395413" y="1400175"/>
                  </a:cubicBezTo>
                  <a:cubicBezTo>
                    <a:pt x="1400175" y="1401763"/>
                    <a:pt x="1405523" y="1402153"/>
                    <a:pt x="1409700" y="1404938"/>
                  </a:cubicBezTo>
                  <a:lnTo>
                    <a:pt x="1423988" y="1414463"/>
                  </a:lnTo>
                  <a:cubicBezTo>
                    <a:pt x="1435637" y="1472712"/>
                    <a:pt x="1422529" y="1412291"/>
                    <a:pt x="1433513" y="1452563"/>
                  </a:cubicBezTo>
                  <a:cubicBezTo>
                    <a:pt x="1434978" y="1457936"/>
                    <a:pt x="1446947" y="1510815"/>
                    <a:pt x="1452563" y="1519238"/>
                  </a:cubicBezTo>
                  <a:lnTo>
                    <a:pt x="1462088" y="1533525"/>
                  </a:lnTo>
                  <a:cubicBezTo>
                    <a:pt x="1463675" y="1538288"/>
                    <a:pt x="1465471" y="1542986"/>
                    <a:pt x="1466850" y="1547813"/>
                  </a:cubicBezTo>
                  <a:cubicBezTo>
                    <a:pt x="1468648" y="1554107"/>
                    <a:pt x="1469732" y="1560594"/>
                    <a:pt x="1471613" y="1566863"/>
                  </a:cubicBezTo>
                  <a:cubicBezTo>
                    <a:pt x="1474498" y="1576480"/>
                    <a:pt x="1481138" y="1595438"/>
                    <a:pt x="1481138" y="1595438"/>
                  </a:cubicBezTo>
                  <a:cubicBezTo>
                    <a:pt x="1486076" y="1684333"/>
                    <a:pt x="1485900" y="1652544"/>
                    <a:pt x="1485900" y="1690688"/>
                  </a:cubicBezTo>
                </a:path>
              </a:pathLst>
            </a:custGeom>
            <a:ln w="28575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0685" name="Straight Arrow Connector 52"/>
            <p:cNvCxnSpPr>
              <a:cxnSpLocks noChangeShapeType="1"/>
            </p:cNvCxnSpPr>
            <p:nvPr/>
          </p:nvCxnSpPr>
          <p:spPr bwMode="auto">
            <a:xfrm rot="5400000">
              <a:off x="5144294" y="4685506"/>
              <a:ext cx="76200" cy="1588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70675" name="Straight Arrow Connector 54"/>
          <p:cNvCxnSpPr>
            <a:cxnSpLocks noChangeShapeType="1"/>
          </p:cNvCxnSpPr>
          <p:nvPr/>
        </p:nvCxnSpPr>
        <p:spPr bwMode="auto">
          <a:xfrm>
            <a:off x="426720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70676" name="Text Box 8"/>
          <p:cNvSpPr txBox="1">
            <a:spLocks noChangeArrowheads="1"/>
          </p:cNvSpPr>
          <p:nvPr/>
        </p:nvSpPr>
        <p:spPr bwMode="auto">
          <a:xfrm>
            <a:off x="367665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cxnSp>
        <p:nvCxnSpPr>
          <p:cNvPr id="70677" name="Straight Arrow Connector 56"/>
          <p:cNvCxnSpPr>
            <a:cxnSpLocks noChangeShapeType="1"/>
          </p:cNvCxnSpPr>
          <p:nvPr/>
        </p:nvCxnSpPr>
        <p:spPr bwMode="auto">
          <a:xfrm>
            <a:off x="4248150" y="616743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0678" name="Text Box 8"/>
          <p:cNvSpPr txBox="1">
            <a:spLocks noChangeArrowheads="1"/>
          </p:cNvSpPr>
          <p:nvPr/>
        </p:nvSpPr>
        <p:spPr bwMode="auto">
          <a:xfrm>
            <a:off x="3681413" y="6013450"/>
            <a:ext cx="60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B=1</a:t>
            </a:r>
          </a:p>
        </p:txBody>
      </p:sp>
      <p:cxnSp>
        <p:nvCxnSpPr>
          <p:cNvPr id="70679" name="Straight Arrow Connector 58"/>
          <p:cNvCxnSpPr>
            <a:cxnSpLocks noChangeShapeType="1"/>
          </p:cNvCxnSpPr>
          <p:nvPr/>
        </p:nvCxnSpPr>
        <p:spPr bwMode="auto">
          <a:xfrm>
            <a:off x="4267200" y="64706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0680" name="Text Box 8"/>
          <p:cNvSpPr txBox="1">
            <a:spLocks noChangeArrowheads="1"/>
          </p:cNvSpPr>
          <p:nvPr/>
        </p:nvSpPr>
        <p:spPr bwMode="auto">
          <a:xfrm>
            <a:off x="3048000" y="6315075"/>
            <a:ext cx="1219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A=0 &amp; B=0</a:t>
            </a:r>
          </a:p>
        </p:txBody>
      </p:sp>
      <p:sp>
        <p:nvSpPr>
          <p:cNvPr id="38" name="Freeform 37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0683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2285990" y="609151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Y=1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953000" y="5898608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953000" y="6306665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716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689" name="Group 20"/>
          <p:cNvGrpSpPr>
            <a:grpSpLocks/>
          </p:cNvGrpSpPr>
          <p:nvPr/>
        </p:nvGrpSpPr>
        <p:grpSpPr bwMode="auto">
          <a:xfrm>
            <a:off x="1449388" y="4429125"/>
            <a:ext cx="647700" cy="792163"/>
            <a:chOff x="1449088" y="4886036"/>
            <a:chExt cx="647568" cy="792020"/>
          </a:xfrm>
        </p:grpSpPr>
        <p:sp>
          <p:nvSpPr>
            <p:cNvPr id="12" name="Freeform 11"/>
            <p:cNvSpPr/>
            <p:nvPr/>
          </p:nvSpPr>
          <p:spPr bwMode="auto">
            <a:xfrm>
              <a:off x="1449088" y="4886036"/>
              <a:ext cx="647568" cy="730118"/>
            </a:xfrm>
            <a:custGeom>
              <a:avLst/>
              <a:gdLst>
                <a:gd name="connsiteX0" fmla="*/ 647568 w 647568"/>
                <a:gd name="connsiteY0" fmla="*/ 258619 h 729673"/>
                <a:gd name="connsiteX1" fmla="*/ 629096 w 647568"/>
                <a:gd name="connsiteY1" fmla="*/ 101600 h 729673"/>
                <a:gd name="connsiteX2" fmla="*/ 619859 w 647568"/>
                <a:gd name="connsiteY2" fmla="*/ 73891 h 729673"/>
                <a:gd name="connsiteX3" fmla="*/ 582914 w 647568"/>
                <a:gd name="connsiteY3" fmla="*/ 9237 h 729673"/>
                <a:gd name="connsiteX4" fmla="*/ 481314 w 647568"/>
                <a:gd name="connsiteY4" fmla="*/ 0 h 729673"/>
                <a:gd name="connsiteX5" fmla="*/ 102623 w 647568"/>
                <a:gd name="connsiteY5" fmla="*/ 9237 h 729673"/>
                <a:gd name="connsiteX6" fmla="*/ 74914 w 647568"/>
                <a:gd name="connsiteY6" fmla="*/ 18473 h 729673"/>
                <a:gd name="connsiteX7" fmla="*/ 37968 w 647568"/>
                <a:gd name="connsiteY7" fmla="*/ 73891 h 729673"/>
                <a:gd name="connsiteX8" fmla="*/ 10259 w 647568"/>
                <a:gd name="connsiteY8" fmla="*/ 314037 h 729673"/>
                <a:gd name="connsiteX9" fmla="*/ 19496 w 647568"/>
                <a:gd name="connsiteY9" fmla="*/ 452582 h 729673"/>
                <a:gd name="connsiteX10" fmla="*/ 47205 w 647568"/>
                <a:gd name="connsiteY10" fmla="*/ 618837 h 729673"/>
                <a:gd name="connsiteX11" fmla="*/ 47205 w 647568"/>
                <a:gd name="connsiteY11" fmla="*/ 729673 h 7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568" h="729673">
                  <a:moveTo>
                    <a:pt x="647568" y="258619"/>
                  </a:moveTo>
                  <a:cubicBezTo>
                    <a:pt x="643905" y="221986"/>
                    <a:pt x="637262" y="142432"/>
                    <a:pt x="629096" y="101600"/>
                  </a:cubicBezTo>
                  <a:cubicBezTo>
                    <a:pt x="627187" y="92053"/>
                    <a:pt x="622220" y="83336"/>
                    <a:pt x="619859" y="73891"/>
                  </a:cubicBezTo>
                  <a:cubicBezTo>
                    <a:pt x="612320" y="43737"/>
                    <a:pt x="620946" y="17387"/>
                    <a:pt x="582914" y="9237"/>
                  </a:cubicBezTo>
                  <a:cubicBezTo>
                    <a:pt x="549663" y="2112"/>
                    <a:pt x="515181" y="3079"/>
                    <a:pt x="481314" y="0"/>
                  </a:cubicBezTo>
                  <a:cubicBezTo>
                    <a:pt x="355084" y="3079"/>
                    <a:pt x="228761" y="3503"/>
                    <a:pt x="102623" y="9237"/>
                  </a:cubicBezTo>
                  <a:cubicBezTo>
                    <a:pt x="92897" y="9679"/>
                    <a:pt x="81798" y="11589"/>
                    <a:pt x="74914" y="18473"/>
                  </a:cubicBezTo>
                  <a:cubicBezTo>
                    <a:pt x="59215" y="34172"/>
                    <a:pt x="37968" y="73891"/>
                    <a:pt x="37968" y="73891"/>
                  </a:cubicBezTo>
                  <a:cubicBezTo>
                    <a:pt x="0" y="187798"/>
                    <a:pt x="20468" y="109861"/>
                    <a:pt x="10259" y="314037"/>
                  </a:cubicBezTo>
                  <a:cubicBezTo>
                    <a:pt x="13338" y="360219"/>
                    <a:pt x="13981" y="406627"/>
                    <a:pt x="19496" y="452582"/>
                  </a:cubicBezTo>
                  <a:cubicBezTo>
                    <a:pt x="32419" y="560273"/>
                    <a:pt x="42309" y="520916"/>
                    <a:pt x="47205" y="618837"/>
                  </a:cubicBezTo>
                  <a:cubicBezTo>
                    <a:pt x="49050" y="655736"/>
                    <a:pt x="47205" y="692728"/>
                    <a:pt x="47205" y="729673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1718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1420886" y="5601062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71690" name="Group 29"/>
          <p:cNvGrpSpPr>
            <a:grpSpLocks/>
          </p:cNvGrpSpPr>
          <p:nvPr/>
        </p:nvGrpSpPr>
        <p:grpSpPr bwMode="auto">
          <a:xfrm>
            <a:off x="1449388" y="3430588"/>
            <a:ext cx="950912" cy="1219200"/>
            <a:chOff x="1468582" y="3888509"/>
            <a:chExt cx="950425" cy="121920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468582" y="3888509"/>
              <a:ext cx="950425" cy="1219200"/>
            </a:xfrm>
            <a:custGeom>
              <a:avLst/>
              <a:gdLst>
                <a:gd name="connsiteX0" fmla="*/ 0 w 950425"/>
                <a:gd name="connsiteY0" fmla="*/ 0 h 1219200"/>
                <a:gd name="connsiteX1" fmla="*/ 9236 w 950425"/>
                <a:gd name="connsiteY1" fmla="*/ 193964 h 1219200"/>
                <a:gd name="connsiteX2" fmla="*/ 18473 w 950425"/>
                <a:gd name="connsiteY2" fmla="*/ 314036 h 1219200"/>
                <a:gd name="connsiteX3" fmla="*/ 27709 w 950425"/>
                <a:gd name="connsiteY3" fmla="*/ 618836 h 1219200"/>
                <a:gd name="connsiteX4" fmla="*/ 36945 w 950425"/>
                <a:gd name="connsiteY4" fmla="*/ 683491 h 1219200"/>
                <a:gd name="connsiteX5" fmla="*/ 55418 w 950425"/>
                <a:gd name="connsiteY5" fmla="*/ 711200 h 1219200"/>
                <a:gd name="connsiteX6" fmla="*/ 64654 w 950425"/>
                <a:gd name="connsiteY6" fmla="*/ 738909 h 1219200"/>
                <a:gd name="connsiteX7" fmla="*/ 101600 w 950425"/>
                <a:gd name="connsiteY7" fmla="*/ 748146 h 1219200"/>
                <a:gd name="connsiteX8" fmla="*/ 129309 w 950425"/>
                <a:gd name="connsiteY8" fmla="*/ 766618 h 1219200"/>
                <a:gd name="connsiteX9" fmla="*/ 157018 w 950425"/>
                <a:gd name="connsiteY9" fmla="*/ 775855 h 1219200"/>
                <a:gd name="connsiteX10" fmla="*/ 535709 w 950425"/>
                <a:gd name="connsiteY10" fmla="*/ 766618 h 1219200"/>
                <a:gd name="connsiteX11" fmla="*/ 581891 w 950425"/>
                <a:gd name="connsiteY11" fmla="*/ 738909 h 1219200"/>
                <a:gd name="connsiteX12" fmla="*/ 637309 w 950425"/>
                <a:gd name="connsiteY12" fmla="*/ 701964 h 1219200"/>
                <a:gd name="connsiteX13" fmla="*/ 812800 w 950425"/>
                <a:gd name="connsiteY13" fmla="*/ 711200 h 1219200"/>
                <a:gd name="connsiteX14" fmla="*/ 849745 w 950425"/>
                <a:gd name="connsiteY14" fmla="*/ 766618 h 1219200"/>
                <a:gd name="connsiteX15" fmla="*/ 886691 w 950425"/>
                <a:gd name="connsiteY15" fmla="*/ 822036 h 1219200"/>
                <a:gd name="connsiteX16" fmla="*/ 905163 w 950425"/>
                <a:gd name="connsiteY16" fmla="*/ 849746 h 1219200"/>
                <a:gd name="connsiteX17" fmla="*/ 914400 w 950425"/>
                <a:gd name="connsiteY17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0425" h="1219200">
                  <a:moveTo>
                    <a:pt x="0" y="0"/>
                  </a:moveTo>
                  <a:cubicBezTo>
                    <a:pt x="3079" y="64655"/>
                    <a:pt x="5435" y="129348"/>
                    <a:pt x="9236" y="193964"/>
                  </a:cubicBezTo>
                  <a:cubicBezTo>
                    <a:pt x="11593" y="234037"/>
                    <a:pt x="16729" y="273932"/>
                    <a:pt x="18473" y="314036"/>
                  </a:cubicBezTo>
                  <a:cubicBezTo>
                    <a:pt x="22888" y="415587"/>
                    <a:pt x="22633" y="517316"/>
                    <a:pt x="27709" y="618836"/>
                  </a:cubicBezTo>
                  <a:cubicBezTo>
                    <a:pt x="28796" y="640579"/>
                    <a:pt x="30689" y="662639"/>
                    <a:pt x="36945" y="683491"/>
                  </a:cubicBezTo>
                  <a:cubicBezTo>
                    <a:pt x="40135" y="694124"/>
                    <a:pt x="49260" y="701964"/>
                    <a:pt x="55418" y="711200"/>
                  </a:cubicBezTo>
                  <a:cubicBezTo>
                    <a:pt x="58497" y="720436"/>
                    <a:pt x="57052" y="732827"/>
                    <a:pt x="64654" y="738909"/>
                  </a:cubicBezTo>
                  <a:cubicBezTo>
                    <a:pt x="74567" y="746839"/>
                    <a:pt x="89932" y="743145"/>
                    <a:pt x="101600" y="748146"/>
                  </a:cubicBezTo>
                  <a:cubicBezTo>
                    <a:pt x="111803" y="752519"/>
                    <a:pt x="119380" y="761654"/>
                    <a:pt x="129309" y="766618"/>
                  </a:cubicBezTo>
                  <a:cubicBezTo>
                    <a:pt x="138017" y="770972"/>
                    <a:pt x="147782" y="772776"/>
                    <a:pt x="157018" y="775855"/>
                  </a:cubicBezTo>
                  <a:cubicBezTo>
                    <a:pt x="283248" y="772776"/>
                    <a:pt x="409916" y="777557"/>
                    <a:pt x="535709" y="766618"/>
                  </a:cubicBezTo>
                  <a:cubicBezTo>
                    <a:pt x="553594" y="765063"/>
                    <a:pt x="566745" y="748547"/>
                    <a:pt x="581891" y="738909"/>
                  </a:cubicBezTo>
                  <a:cubicBezTo>
                    <a:pt x="600621" y="726990"/>
                    <a:pt x="637309" y="701964"/>
                    <a:pt x="637309" y="701964"/>
                  </a:cubicBezTo>
                  <a:cubicBezTo>
                    <a:pt x="695806" y="705043"/>
                    <a:pt x="756760" y="694144"/>
                    <a:pt x="812800" y="711200"/>
                  </a:cubicBezTo>
                  <a:cubicBezTo>
                    <a:pt x="834039" y="717664"/>
                    <a:pt x="837430" y="748145"/>
                    <a:pt x="849745" y="766618"/>
                  </a:cubicBezTo>
                  <a:lnTo>
                    <a:pt x="886691" y="822036"/>
                  </a:lnTo>
                  <a:cubicBezTo>
                    <a:pt x="892849" y="831273"/>
                    <a:pt x="901652" y="839215"/>
                    <a:pt x="905163" y="849746"/>
                  </a:cubicBezTo>
                  <a:cubicBezTo>
                    <a:pt x="950425" y="985523"/>
                    <a:pt x="914400" y="867719"/>
                    <a:pt x="914400" y="1219200"/>
                  </a:cubicBezTo>
                </a:path>
              </a:pathLst>
            </a:custGeom>
            <a:ln w="3810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1716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2305266" y="5028406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71691" name="Straight Arrow Connector 31"/>
          <p:cNvCxnSpPr>
            <a:cxnSpLocks noChangeShapeType="1"/>
          </p:cNvCxnSpPr>
          <p:nvPr/>
        </p:nvCxnSpPr>
        <p:spPr bwMode="auto">
          <a:xfrm>
            <a:off x="1447800" y="62420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1692" name="Text Box 8"/>
          <p:cNvSpPr txBox="1">
            <a:spLocks noChangeArrowheads="1"/>
          </p:cNvSpPr>
          <p:nvPr/>
        </p:nvSpPr>
        <p:spPr bwMode="auto">
          <a:xfrm>
            <a:off x="857250" y="6086475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A=0</a:t>
            </a:r>
          </a:p>
        </p:txBody>
      </p:sp>
      <p:cxnSp>
        <p:nvCxnSpPr>
          <p:cNvPr id="71693" name="Straight Arrow Connector 34"/>
          <p:cNvCxnSpPr>
            <a:cxnSpLocks noChangeShapeType="1"/>
          </p:cNvCxnSpPr>
          <p:nvPr/>
        </p:nvCxnSpPr>
        <p:spPr bwMode="auto">
          <a:xfrm>
            <a:off x="142875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1694" name="Text Box 8"/>
          <p:cNvSpPr txBox="1">
            <a:spLocks noChangeArrowheads="1"/>
          </p:cNvSpPr>
          <p:nvPr/>
        </p:nvSpPr>
        <p:spPr bwMode="auto">
          <a:xfrm>
            <a:off x="83820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sp>
        <p:nvSpPr>
          <p:cNvPr id="71695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For the two input NOR gate, the NMOS portion of the gate is identical to the NMOS gate.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CMOS gate, we must ensure that static current path does not exist through the logic gate, and this requires switching also in the PMOS transistor network </a:t>
            </a:r>
            <a:r>
              <a:rPr lang="en-US" sz="1600">
                <a:sym typeface="Wingdings" pitchFamily="2" charset="2"/>
              </a:rPr>
              <a:t> 2 PMOS transistors.</a:t>
            </a:r>
            <a:endParaRPr lang="en-US" sz="16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NMOS section, the conducting path exists for </a:t>
            </a:r>
            <a:r>
              <a:rPr lang="en-US" sz="1600" i="1"/>
              <a:t>A=1</a:t>
            </a:r>
            <a:r>
              <a:rPr lang="en-US" sz="1600"/>
              <a:t> </a:t>
            </a:r>
            <a:r>
              <a:rPr lang="en-US" sz="1600" b="1"/>
              <a:t>or</a:t>
            </a:r>
            <a:r>
              <a:rPr lang="en-US" sz="1600"/>
              <a:t> </a:t>
            </a:r>
            <a:r>
              <a:rPr lang="en-US" sz="1600" i="1"/>
              <a:t>B=1</a:t>
            </a:r>
            <a:r>
              <a:rPr lang="en-US" sz="1600"/>
              <a:t>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PMOS section, the conducting path exists only when </a:t>
            </a:r>
            <a:r>
              <a:rPr lang="en-US" sz="1600" i="1"/>
              <a:t>A=0</a:t>
            </a:r>
            <a:r>
              <a:rPr lang="en-US" sz="1600"/>
              <a:t> </a:t>
            </a:r>
            <a:r>
              <a:rPr lang="en-US" sz="1600" b="1"/>
              <a:t>and</a:t>
            </a:r>
            <a:r>
              <a:rPr lang="en-US" sz="1600"/>
              <a:t> </a:t>
            </a:r>
            <a:r>
              <a:rPr lang="en-US" sz="1600" i="1"/>
              <a:t>B=0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Complimentary nature of conducting paths:  for </a:t>
            </a:r>
            <a:r>
              <a:rPr lang="en-US" sz="1600" b="1">
                <a:solidFill>
                  <a:srgbClr val="0070C0"/>
                </a:solidFill>
              </a:rPr>
              <a:t>NMOS – parallel</a:t>
            </a:r>
          </a:p>
        </p:txBody>
      </p:sp>
      <p:grpSp>
        <p:nvGrpSpPr>
          <p:cNvPr id="71696" name="Group 45"/>
          <p:cNvGrpSpPr>
            <a:grpSpLocks/>
          </p:cNvGrpSpPr>
          <p:nvPr/>
        </p:nvGrpSpPr>
        <p:grpSpPr bwMode="auto">
          <a:xfrm>
            <a:off x="3794125" y="4491038"/>
            <a:ext cx="1182688" cy="347662"/>
            <a:chOff x="3784955" y="4491035"/>
            <a:chExt cx="1182333" cy="347669"/>
          </a:xfrm>
        </p:grpSpPr>
        <p:sp>
          <p:nvSpPr>
            <p:cNvPr id="39" name="Freeform 38"/>
            <p:cNvSpPr/>
            <p:nvPr/>
          </p:nvSpPr>
          <p:spPr bwMode="auto">
            <a:xfrm>
              <a:off x="3784955" y="4491035"/>
              <a:ext cx="1182333" cy="300043"/>
            </a:xfrm>
            <a:custGeom>
              <a:avLst/>
              <a:gdLst>
                <a:gd name="connsiteX0" fmla="*/ 1177570 w 1182333"/>
                <a:gd name="connsiteY0" fmla="*/ 209550 h 300037"/>
                <a:gd name="connsiteX1" fmla="*/ 1182333 w 1182333"/>
                <a:gd name="connsiteY1" fmla="*/ 190500 h 300037"/>
                <a:gd name="connsiteX2" fmla="*/ 1177570 w 1182333"/>
                <a:gd name="connsiteY2" fmla="*/ 152400 h 300037"/>
                <a:gd name="connsiteX3" fmla="*/ 1172808 w 1182333"/>
                <a:gd name="connsiteY3" fmla="*/ 138112 h 300037"/>
                <a:gd name="connsiteX4" fmla="*/ 1168045 w 1182333"/>
                <a:gd name="connsiteY4" fmla="*/ 119062 h 300037"/>
                <a:gd name="connsiteX5" fmla="*/ 1172808 w 1182333"/>
                <a:gd name="connsiteY5" fmla="*/ 95250 h 300037"/>
                <a:gd name="connsiteX6" fmla="*/ 1177570 w 1182333"/>
                <a:gd name="connsiteY6" fmla="*/ 76200 h 300037"/>
                <a:gd name="connsiteX7" fmla="*/ 1168045 w 1182333"/>
                <a:gd name="connsiteY7" fmla="*/ 9525 h 300037"/>
                <a:gd name="connsiteX8" fmla="*/ 1153758 w 1182333"/>
                <a:gd name="connsiteY8" fmla="*/ 4762 h 300037"/>
                <a:gd name="connsiteX9" fmla="*/ 1120420 w 1182333"/>
                <a:gd name="connsiteY9" fmla="*/ 0 h 300037"/>
                <a:gd name="connsiteX10" fmla="*/ 1010883 w 1182333"/>
                <a:gd name="connsiteY10" fmla="*/ 4762 h 300037"/>
                <a:gd name="connsiteX11" fmla="*/ 968020 w 1182333"/>
                <a:gd name="connsiteY11" fmla="*/ 9525 h 300037"/>
                <a:gd name="connsiteX12" fmla="*/ 748945 w 1182333"/>
                <a:gd name="connsiteY12" fmla="*/ 19050 h 300037"/>
                <a:gd name="connsiteX13" fmla="*/ 687033 w 1182333"/>
                <a:gd name="connsiteY13" fmla="*/ 28575 h 300037"/>
                <a:gd name="connsiteX14" fmla="*/ 629883 w 1182333"/>
                <a:gd name="connsiteY14" fmla="*/ 23812 h 300037"/>
                <a:gd name="connsiteX15" fmla="*/ 615595 w 1182333"/>
                <a:gd name="connsiteY15" fmla="*/ 19050 h 300037"/>
                <a:gd name="connsiteX16" fmla="*/ 482245 w 1182333"/>
                <a:gd name="connsiteY16" fmla="*/ 19050 h 300037"/>
                <a:gd name="connsiteX17" fmla="*/ 367945 w 1182333"/>
                <a:gd name="connsiteY17" fmla="*/ 28575 h 300037"/>
                <a:gd name="connsiteX18" fmla="*/ 301270 w 1182333"/>
                <a:gd name="connsiteY18" fmla="*/ 23812 h 300037"/>
                <a:gd name="connsiteX19" fmla="*/ 239358 w 1182333"/>
                <a:gd name="connsiteY19" fmla="*/ 14287 h 300037"/>
                <a:gd name="connsiteX20" fmla="*/ 201258 w 1182333"/>
                <a:gd name="connsiteY20" fmla="*/ 9525 h 300037"/>
                <a:gd name="connsiteX21" fmla="*/ 129820 w 1182333"/>
                <a:gd name="connsiteY21" fmla="*/ 19050 h 300037"/>
                <a:gd name="connsiteX22" fmla="*/ 110770 w 1182333"/>
                <a:gd name="connsiteY22" fmla="*/ 23812 h 300037"/>
                <a:gd name="connsiteX23" fmla="*/ 82195 w 1182333"/>
                <a:gd name="connsiteY23" fmla="*/ 28575 h 300037"/>
                <a:gd name="connsiteX24" fmla="*/ 53620 w 1182333"/>
                <a:gd name="connsiteY24" fmla="*/ 38100 h 300037"/>
                <a:gd name="connsiteX25" fmla="*/ 39333 w 1182333"/>
                <a:gd name="connsiteY25" fmla="*/ 42862 h 300037"/>
                <a:gd name="connsiteX26" fmla="*/ 15520 w 1182333"/>
                <a:gd name="connsiteY26" fmla="*/ 85725 h 300037"/>
                <a:gd name="connsiteX27" fmla="*/ 10758 w 1182333"/>
                <a:gd name="connsiteY27" fmla="*/ 133350 h 300037"/>
                <a:gd name="connsiteX28" fmla="*/ 5995 w 1182333"/>
                <a:gd name="connsiteY28" fmla="*/ 214312 h 300037"/>
                <a:gd name="connsiteX29" fmla="*/ 1233 w 1182333"/>
                <a:gd name="connsiteY29" fmla="*/ 233362 h 300037"/>
                <a:gd name="connsiteX30" fmla="*/ 1233 w 1182333"/>
                <a:gd name="connsiteY30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2333" h="300037">
                  <a:moveTo>
                    <a:pt x="1177570" y="209550"/>
                  </a:moveTo>
                  <a:cubicBezTo>
                    <a:pt x="1179158" y="203200"/>
                    <a:pt x="1182333" y="197045"/>
                    <a:pt x="1182333" y="190500"/>
                  </a:cubicBezTo>
                  <a:cubicBezTo>
                    <a:pt x="1182333" y="177701"/>
                    <a:pt x="1179860" y="164992"/>
                    <a:pt x="1177570" y="152400"/>
                  </a:cubicBezTo>
                  <a:cubicBezTo>
                    <a:pt x="1176672" y="147461"/>
                    <a:pt x="1174187" y="142939"/>
                    <a:pt x="1172808" y="138112"/>
                  </a:cubicBezTo>
                  <a:cubicBezTo>
                    <a:pt x="1171010" y="131818"/>
                    <a:pt x="1169633" y="125412"/>
                    <a:pt x="1168045" y="119062"/>
                  </a:cubicBezTo>
                  <a:cubicBezTo>
                    <a:pt x="1169633" y="111125"/>
                    <a:pt x="1171052" y="103152"/>
                    <a:pt x="1172808" y="95250"/>
                  </a:cubicBezTo>
                  <a:cubicBezTo>
                    <a:pt x="1174228" y="88860"/>
                    <a:pt x="1177933" y="82735"/>
                    <a:pt x="1177570" y="76200"/>
                  </a:cubicBezTo>
                  <a:cubicBezTo>
                    <a:pt x="1176325" y="53784"/>
                    <a:pt x="1175144" y="30824"/>
                    <a:pt x="1168045" y="9525"/>
                  </a:cubicBezTo>
                  <a:cubicBezTo>
                    <a:pt x="1166458" y="4763"/>
                    <a:pt x="1158681" y="5747"/>
                    <a:pt x="1153758" y="4762"/>
                  </a:cubicBezTo>
                  <a:cubicBezTo>
                    <a:pt x="1142751" y="2561"/>
                    <a:pt x="1131533" y="1587"/>
                    <a:pt x="1120420" y="0"/>
                  </a:cubicBezTo>
                  <a:lnTo>
                    <a:pt x="1010883" y="4762"/>
                  </a:lnTo>
                  <a:cubicBezTo>
                    <a:pt x="996535" y="5659"/>
                    <a:pt x="982374" y="8742"/>
                    <a:pt x="968020" y="9525"/>
                  </a:cubicBezTo>
                  <a:cubicBezTo>
                    <a:pt x="895035" y="13506"/>
                    <a:pt x="748945" y="19050"/>
                    <a:pt x="748945" y="19050"/>
                  </a:cubicBezTo>
                  <a:cubicBezTo>
                    <a:pt x="740934" y="20385"/>
                    <a:pt x="693153" y="28575"/>
                    <a:pt x="687033" y="28575"/>
                  </a:cubicBezTo>
                  <a:cubicBezTo>
                    <a:pt x="667917" y="28575"/>
                    <a:pt x="648933" y="25400"/>
                    <a:pt x="629883" y="23812"/>
                  </a:cubicBezTo>
                  <a:cubicBezTo>
                    <a:pt x="625120" y="22225"/>
                    <a:pt x="620465" y="20268"/>
                    <a:pt x="615595" y="19050"/>
                  </a:cubicBezTo>
                  <a:cubicBezTo>
                    <a:pt x="567134" y="6935"/>
                    <a:pt x="549357" y="14766"/>
                    <a:pt x="482245" y="19050"/>
                  </a:cubicBezTo>
                  <a:cubicBezTo>
                    <a:pt x="444091" y="21485"/>
                    <a:pt x="367945" y="28575"/>
                    <a:pt x="367945" y="28575"/>
                  </a:cubicBezTo>
                  <a:cubicBezTo>
                    <a:pt x="345720" y="26987"/>
                    <a:pt x="323451" y="25925"/>
                    <a:pt x="301270" y="23812"/>
                  </a:cubicBezTo>
                  <a:cubicBezTo>
                    <a:pt x="278197" y="21615"/>
                    <a:pt x="261952" y="17515"/>
                    <a:pt x="239358" y="14287"/>
                  </a:cubicBezTo>
                  <a:cubicBezTo>
                    <a:pt x="226688" y="12477"/>
                    <a:pt x="213958" y="11112"/>
                    <a:pt x="201258" y="9525"/>
                  </a:cubicBezTo>
                  <a:cubicBezTo>
                    <a:pt x="157201" y="20538"/>
                    <a:pt x="210147" y="8340"/>
                    <a:pt x="129820" y="19050"/>
                  </a:cubicBezTo>
                  <a:cubicBezTo>
                    <a:pt x="123332" y="19915"/>
                    <a:pt x="117188" y="22528"/>
                    <a:pt x="110770" y="23812"/>
                  </a:cubicBezTo>
                  <a:cubicBezTo>
                    <a:pt x="101301" y="25706"/>
                    <a:pt x="91563" y="26233"/>
                    <a:pt x="82195" y="28575"/>
                  </a:cubicBezTo>
                  <a:cubicBezTo>
                    <a:pt x="72455" y="31010"/>
                    <a:pt x="63145" y="34925"/>
                    <a:pt x="53620" y="38100"/>
                  </a:cubicBezTo>
                  <a:lnTo>
                    <a:pt x="39333" y="42862"/>
                  </a:lnTo>
                  <a:cubicBezTo>
                    <a:pt x="17498" y="75614"/>
                    <a:pt x="23903" y="60577"/>
                    <a:pt x="15520" y="85725"/>
                  </a:cubicBezTo>
                  <a:cubicBezTo>
                    <a:pt x="13933" y="101600"/>
                    <a:pt x="11937" y="117439"/>
                    <a:pt x="10758" y="133350"/>
                  </a:cubicBezTo>
                  <a:cubicBezTo>
                    <a:pt x="8761" y="160310"/>
                    <a:pt x="8558" y="187400"/>
                    <a:pt x="5995" y="214312"/>
                  </a:cubicBezTo>
                  <a:cubicBezTo>
                    <a:pt x="5374" y="220828"/>
                    <a:pt x="1596" y="226827"/>
                    <a:pt x="1233" y="233362"/>
                  </a:cubicBezTo>
                  <a:cubicBezTo>
                    <a:pt x="0" y="255553"/>
                    <a:pt x="1233" y="277812"/>
                    <a:pt x="1233" y="300037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1714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3715550" y="4761710"/>
              <a:ext cx="152400" cy="158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ot"/>
              <a:round/>
              <a:headEnd/>
              <a:tailEnd type="arrow" w="med" len="med"/>
            </a:ln>
          </p:spPr>
        </p:cxnSp>
      </p:grpSp>
      <p:grpSp>
        <p:nvGrpSpPr>
          <p:cNvPr id="71697" name="Group 46"/>
          <p:cNvGrpSpPr>
            <a:grpSpLocks/>
          </p:cNvGrpSpPr>
          <p:nvPr/>
        </p:nvGrpSpPr>
        <p:grpSpPr bwMode="auto">
          <a:xfrm>
            <a:off x="4629150" y="4557713"/>
            <a:ext cx="309563" cy="338137"/>
            <a:chOff x="4614211" y="4557713"/>
            <a:chExt cx="310214" cy="338925"/>
          </a:xfrm>
        </p:grpSpPr>
        <p:sp>
          <p:nvSpPr>
            <p:cNvPr id="42" name="Freeform 41"/>
            <p:cNvSpPr/>
            <p:nvPr/>
          </p:nvSpPr>
          <p:spPr bwMode="auto">
            <a:xfrm>
              <a:off x="4614211" y="4557713"/>
              <a:ext cx="310214" cy="295963"/>
            </a:xfrm>
            <a:custGeom>
              <a:avLst/>
              <a:gdLst>
                <a:gd name="connsiteX0" fmla="*/ 305452 w 310214"/>
                <a:gd name="connsiteY0" fmla="*/ 142875 h 295275"/>
                <a:gd name="connsiteX1" fmla="*/ 310214 w 310214"/>
                <a:gd name="connsiteY1" fmla="*/ 109537 h 295275"/>
                <a:gd name="connsiteX2" fmla="*/ 305452 w 310214"/>
                <a:gd name="connsiteY2" fmla="*/ 76200 h 295275"/>
                <a:gd name="connsiteX3" fmla="*/ 295927 w 310214"/>
                <a:gd name="connsiteY3" fmla="*/ 42862 h 295275"/>
                <a:gd name="connsiteX4" fmla="*/ 286402 w 310214"/>
                <a:gd name="connsiteY4" fmla="*/ 23812 h 295275"/>
                <a:gd name="connsiteX5" fmla="*/ 272114 w 310214"/>
                <a:gd name="connsiteY5" fmla="*/ 14287 h 295275"/>
                <a:gd name="connsiteX6" fmla="*/ 253064 w 310214"/>
                <a:gd name="connsiteY6" fmla="*/ 0 h 295275"/>
                <a:gd name="connsiteX7" fmla="*/ 114952 w 310214"/>
                <a:gd name="connsiteY7" fmla="*/ 4762 h 295275"/>
                <a:gd name="connsiteX8" fmla="*/ 100664 w 310214"/>
                <a:gd name="connsiteY8" fmla="*/ 9525 h 295275"/>
                <a:gd name="connsiteX9" fmla="*/ 86377 w 310214"/>
                <a:gd name="connsiteY9" fmla="*/ 19050 h 295275"/>
                <a:gd name="connsiteX10" fmla="*/ 67327 w 310214"/>
                <a:gd name="connsiteY10" fmla="*/ 47625 h 295275"/>
                <a:gd name="connsiteX11" fmla="*/ 48277 w 310214"/>
                <a:gd name="connsiteY11" fmla="*/ 80962 h 295275"/>
                <a:gd name="connsiteX12" fmla="*/ 38752 w 310214"/>
                <a:gd name="connsiteY12" fmla="*/ 109537 h 295275"/>
                <a:gd name="connsiteX13" fmla="*/ 33989 w 310214"/>
                <a:gd name="connsiteY13" fmla="*/ 123825 h 295275"/>
                <a:gd name="connsiteX14" fmla="*/ 24464 w 310214"/>
                <a:gd name="connsiteY14" fmla="*/ 138112 h 295275"/>
                <a:gd name="connsiteX15" fmla="*/ 14939 w 310214"/>
                <a:gd name="connsiteY15" fmla="*/ 166687 h 295275"/>
                <a:gd name="connsiteX16" fmla="*/ 10177 w 310214"/>
                <a:gd name="connsiteY16" fmla="*/ 180975 h 295275"/>
                <a:gd name="connsiteX17" fmla="*/ 652 w 310214"/>
                <a:gd name="connsiteY17" fmla="*/ 261937 h 295275"/>
                <a:gd name="connsiteX18" fmla="*/ 652 w 310214"/>
                <a:gd name="connsiteY18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0214" h="295275">
                  <a:moveTo>
                    <a:pt x="305452" y="142875"/>
                  </a:moveTo>
                  <a:cubicBezTo>
                    <a:pt x="307039" y="131762"/>
                    <a:pt x="310214" y="120762"/>
                    <a:pt x="310214" y="109537"/>
                  </a:cubicBezTo>
                  <a:cubicBezTo>
                    <a:pt x="310214" y="98312"/>
                    <a:pt x="307460" y="87244"/>
                    <a:pt x="305452" y="76200"/>
                  </a:cubicBezTo>
                  <a:cubicBezTo>
                    <a:pt x="304181" y="69211"/>
                    <a:pt x="299146" y="50374"/>
                    <a:pt x="295927" y="42862"/>
                  </a:cubicBezTo>
                  <a:cubicBezTo>
                    <a:pt x="293130" y="36336"/>
                    <a:pt x="290947" y="29266"/>
                    <a:pt x="286402" y="23812"/>
                  </a:cubicBezTo>
                  <a:cubicBezTo>
                    <a:pt x="282738" y="19415"/>
                    <a:pt x="276772" y="17614"/>
                    <a:pt x="272114" y="14287"/>
                  </a:cubicBezTo>
                  <a:cubicBezTo>
                    <a:pt x="265655" y="9674"/>
                    <a:pt x="259414" y="4762"/>
                    <a:pt x="253064" y="0"/>
                  </a:cubicBezTo>
                  <a:cubicBezTo>
                    <a:pt x="207027" y="1587"/>
                    <a:pt x="160927" y="1889"/>
                    <a:pt x="114952" y="4762"/>
                  </a:cubicBezTo>
                  <a:cubicBezTo>
                    <a:pt x="109941" y="5075"/>
                    <a:pt x="105154" y="7280"/>
                    <a:pt x="100664" y="9525"/>
                  </a:cubicBezTo>
                  <a:cubicBezTo>
                    <a:pt x="95545" y="12085"/>
                    <a:pt x="91139" y="15875"/>
                    <a:pt x="86377" y="19050"/>
                  </a:cubicBezTo>
                  <a:lnTo>
                    <a:pt x="67327" y="47625"/>
                  </a:lnTo>
                  <a:cubicBezTo>
                    <a:pt x="58735" y="60513"/>
                    <a:pt x="54320" y="65854"/>
                    <a:pt x="48277" y="80962"/>
                  </a:cubicBezTo>
                  <a:cubicBezTo>
                    <a:pt x="44548" y="90284"/>
                    <a:pt x="41927" y="100012"/>
                    <a:pt x="38752" y="109537"/>
                  </a:cubicBezTo>
                  <a:cubicBezTo>
                    <a:pt x="37164" y="114300"/>
                    <a:pt x="36774" y="119648"/>
                    <a:pt x="33989" y="123825"/>
                  </a:cubicBezTo>
                  <a:lnTo>
                    <a:pt x="24464" y="138112"/>
                  </a:lnTo>
                  <a:lnTo>
                    <a:pt x="14939" y="166687"/>
                  </a:lnTo>
                  <a:lnTo>
                    <a:pt x="10177" y="180975"/>
                  </a:lnTo>
                  <a:cubicBezTo>
                    <a:pt x="6052" y="209844"/>
                    <a:pt x="2416" y="231941"/>
                    <a:pt x="652" y="261937"/>
                  </a:cubicBezTo>
                  <a:cubicBezTo>
                    <a:pt x="0" y="273030"/>
                    <a:pt x="652" y="284162"/>
                    <a:pt x="652" y="295275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1712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4579150" y="4860127"/>
              <a:ext cx="72228" cy="793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71698" name="Group 53"/>
          <p:cNvGrpSpPr>
            <a:grpSpLocks/>
          </p:cNvGrpSpPr>
          <p:nvPr/>
        </p:nvGrpSpPr>
        <p:grpSpPr bwMode="auto">
          <a:xfrm>
            <a:off x="3695700" y="2990850"/>
            <a:ext cx="1487488" cy="1733550"/>
            <a:chOff x="3695700" y="2990850"/>
            <a:chExt cx="1487488" cy="1733550"/>
          </a:xfrm>
        </p:grpSpPr>
        <p:sp>
          <p:nvSpPr>
            <p:cNvPr id="49" name="Freeform 48"/>
            <p:cNvSpPr/>
            <p:nvPr/>
          </p:nvSpPr>
          <p:spPr bwMode="auto">
            <a:xfrm>
              <a:off x="3695700" y="2990850"/>
              <a:ext cx="1485900" cy="1690688"/>
            </a:xfrm>
            <a:custGeom>
              <a:avLst/>
              <a:gdLst>
                <a:gd name="connsiteX0" fmla="*/ 0 w 1486076"/>
                <a:gd name="connsiteY0" fmla="*/ 0 h 1690688"/>
                <a:gd name="connsiteX1" fmla="*/ 9525 w 1486076"/>
                <a:gd name="connsiteY1" fmla="*/ 109538 h 1690688"/>
                <a:gd name="connsiteX2" fmla="*/ 19050 w 1486076"/>
                <a:gd name="connsiteY2" fmla="*/ 195263 h 1690688"/>
                <a:gd name="connsiteX3" fmla="*/ 14288 w 1486076"/>
                <a:gd name="connsiteY3" fmla="*/ 538163 h 1690688"/>
                <a:gd name="connsiteX4" fmla="*/ 23813 w 1486076"/>
                <a:gd name="connsiteY4" fmla="*/ 790575 h 1690688"/>
                <a:gd name="connsiteX5" fmla="*/ 33338 w 1486076"/>
                <a:gd name="connsiteY5" fmla="*/ 900113 h 1690688"/>
                <a:gd name="connsiteX6" fmla="*/ 47625 w 1486076"/>
                <a:gd name="connsiteY6" fmla="*/ 1004888 h 1690688"/>
                <a:gd name="connsiteX7" fmla="*/ 61913 w 1486076"/>
                <a:gd name="connsiteY7" fmla="*/ 1090613 h 1690688"/>
                <a:gd name="connsiteX8" fmla="*/ 66675 w 1486076"/>
                <a:gd name="connsiteY8" fmla="*/ 1133475 h 1690688"/>
                <a:gd name="connsiteX9" fmla="*/ 71438 w 1486076"/>
                <a:gd name="connsiteY9" fmla="*/ 1152525 h 1690688"/>
                <a:gd name="connsiteX10" fmla="*/ 76200 w 1486076"/>
                <a:gd name="connsiteY10" fmla="*/ 1181100 h 1690688"/>
                <a:gd name="connsiteX11" fmla="*/ 85725 w 1486076"/>
                <a:gd name="connsiteY11" fmla="*/ 1200150 h 1690688"/>
                <a:gd name="connsiteX12" fmla="*/ 100013 w 1486076"/>
                <a:gd name="connsiteY12" fmla="*/ 1252538 h 1690688"/>
                <a:gd name="connsiteX13" fmla="*/ 109538 w 1486076"/>
                <a:gd name="connsiteY13" fmla="*/ 1266825 h 1690688"/>
                <a:gd name="connsiteX14" fmla="*/ 128588 w 1486076"/>
                <a:gd name="connsiteY14" fmla="*/ 1300163 h 1690688"/>
                <a:gd name="connsiteX15" fmla="*/ 185738 w 1486076"/>
                <a:gd name="connsiteY15" fmla="*/ 1347788 h 1690688"/>
                <a:gd name="connsiteX16" fmla="*/ 214313 w 1486076"/>
                <a:gd name="connsiteY16" fmla="*/ 1366838 h 1690688"/>
                <a:gd name="connsiteX17" fmla="*/ 242888 w 1486076"/>
                <a:gd name="connsiteY17" fmla="*/ 1371600 h 1690688"/>
                <a:gd name="connsiteX18" fmla="*/ 257175 w 1486076"/>
                <a:gd name="connsiteY18" fmla="*/ 1376363 h 1690688"/>
                <a:gd name="connsiteX19" fmla="*/ 323850 w 1486076"/>
                <a:gd name="connsiteY19" fmla="*/ 1385888 h 1690688"/>
                <a:gd name="connsiteX20" fmla="*/ 376238 w 1486076"/>
                <a:gd name="connsiteY20" fmla="*/ 1390650 h 1690688"/>
                <a:gd name="connsiteX21" fmla="*/ 495300 w 1486076"/>
                <a:gd name="connsiteY21" fmla="*/ 1385888 h 1690688"/>
                <a:gd name="connsiteX22" fmla="*/ 1123950 w 1486076"/>
                <a:gd name="connsiteY22" fmla="*/ 1376363 h 1690688"/>
                <a:gd name="connsiteX23" fmla="*/ 1314450 w 1486076"/>
                <a:gd name="connsiteY23" fmla="*/ 1381125 h 1690688"/>
                <a:gd name="connsiteX24" fmla="*/ 1366838 w 1486076"/>
                <a:gd name="connsiteY24" fmla="*/ 1390650 h 1690688"/>
                <a:gd name="connsiteX25" fmla="*/ 1395413 w 1486076"/>
                <a:gd name="connsiteY25" fmla="*/ 1400175 h 1690688"/>
                <a:gd name="connsiteX26" fmla="*/ 1409700 w 1486076"/>
                <a:gd name="connsiteY26" fmla="*/ 1404938 h 1690688"/>
                <a:gd name="connsiteX27" fmla="*/ 1423988 w 1486076"/>
                <a:gd name="connsiteY27" fmla="*/ 1414463 h 1690688"/>
                <a:gd name="connsiteX28" fmla="*/ 1433513 w 1486076"/>
                <a:gd name="connsiteY28" fmla="*/ 1452563 h 1690688"/>
                <a:gd name="connsiteX29" fmla="*/ 1452563 w 1486076"/>
                <a:gd name="connsiteY29" fmla="*/ 1519238 h 1690688"/>
                <a:gd name="connsiteX30" fmla="*/ 1462088 w 1486076"/>
                <a:gd name="connsiteY30" fmla="*/ 1533525 h 1690688"/>
                <a:gd name="connsiteX31" fmla="*/ 1466850 w 1486076"/>
                <a:gd name="connsiteY31" fmla="*/ 1547813 h 1690688"/>
                <a:gd name="connsiteX32" fmla="*/ 1471613 w 1486076"/>
                <a:gd name="connsiteY32" fmla="*/ 1566863 h 1690688"/>
                <a:gd name="connsiteX33" fmla="*/ 1481138 w 1486076"/>
                <a:gd name="connsiteY33" fmla="*/ 1595438 h 1690688"/>
                <a:gd name="connsiteX34" fmla="*/ 1485900 w 1486076"/>
                <a:gd name="connsiteY34" fmla="*/ 1690688 h 169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86076" h="1690688">
                  <a:moveTo>
                    <a:pt x="0" y="0"/>
                  </a:moveTo>
                  <a:cubicBezTo>
                    <a:pt x="3175" y="36513"/>
                    <a:pt x="6395" y="73021"/>
                    <a:pt x="9525" y="109538"/>
                  </a:cubicBezTo>
                  <a:cubicBezTo>
                    <a:pt x="15417" y="178270"/>
                    <a:pt x="10981" y="146842"/>
                    <a:pt x="19050" y="195263"/>
                  </a:cubicBezTo>
                  <a:cubicBezTo>
                    <a:pt x="17463" y="309563"/>
                    <a:pt x="14288" y="423852"/>
                    <a:pt x="14288" y="538163"/>
                  </a:cubicBezTo>
                  <a:cubicBezTo>
                    <a:pt x="14288" y="583257"/>
                    <a:pt x="19372" y="728401"/>
                    <a:pt x="23813" y="790575"/>
                  </a:cubicBezTo>
                  <a:cubicBezTo>
                    <a:pt x="26424" y="827132"/>
                    <a:pt x="29291" y="863687"/>
                    <a:pt x="33338" y="900113"/>
                  </a:cubicBezTo>
                  <a:cubicBezTo>
                    <a:pt x="43586" y="992343"/>
                    <a:pt x="35891" y="957945"/>
                    <a:pt x="47625" y="1004888"/>
                  </a:cubicBezTo>
                  <a:cubicBezTo>
                    <a:pt x="60217" y="1118201"/>
                    <a:pt x="42945" y="976798"/>
                    <a:pt x="61913" y="1090613"/>
                  </a:cubicBezTo>
                  <a:cubicBezTo>
                    <a:pt x="64276" y="1104793"/>
                    <a:pt x="64489" y="1119267"/>
                    <a:pt x="66675" y="1133475"/>
                  </a:cubicBezTo>
                  <a:cubicBezTo>
                    <a:pt x="67670" y="1139944"/>
                    <a:pt x="70154" y="1146107"/>
                    <a:pt x="71438" y="1152525"/>
                  </a:cubicBezTo>
                  <a:cubicBezTo>
                    <a:pt x="73332" y="1161994"/>
                    <a:pt x="73425" y="1171851"/>
                    <a:pt x="76200" y="1181100"/>
                  </a:cubicBezTo>
                  <a:cubicBezTo>
                    <a:pt x="78240" y="1187900"/>
                    <a:pt x="82550" y="1193800"/>
                    <a:pt x="85725" y="1200150"/>
                  </a:cubicBezTo>
                  <a:cubicBezTo>
                    <a:pt x="88281" y="1212928"/>
                    <a:pt x="93108" y="1242181"/>
                    <a:pt x="100013" y="1252538"/>
                  </a:cubicBezTo>
                  <a:cubicBezTo>
                    <a:pt x="103188" y="1257300"/>
                    <a:pt x="106698" y="1261855"/>
                    <a:pt x="109538" y="1266825"/>
                  </a:cubicBezTo>
                  <a:cubicBezTo>
                    <a:pt x="116437" y="1278898"/>
                    <a:pt x="119306" y="1289721"/>
                    <a:pt x="128588" y="1300163"/>
                  </a:cubicBezTo>
                  <a:cubicBezTo>
                    <a:pt x="155257" y="1330166"/>
                    <a:pt x="154454" y="1326932"/>
                    <a:pt x="185738" y="1347788"/>
                  </a:cubicBezTo>
                  <a:cubicBezTo>
                    <a:pt x="185740" y="1347789"/>
                    <a:pt x="214311" y="1366838"/>
                    <a:pt x="214313" y="1366838"/>
                  </a:cubicBezTo>
                  <a:lnTo>
                    <a:pt x="242888" y="1371600"/>
                  </a:lnTo>
                  <a:cubicBezTo>
                    <a:pt x="247650" y="1373188"/>
                    <a:pt x="252305" y="1375145"/>
                    <a:pt x="257175" y="1376363"/>
                  </a:cubicBezTo>
                  <a:cubicBezTo>
                    <a:pt x="280316" y="1382148"/>
                    <a:pt x="299170" y="1383420"/>
                    <a:pt x="323850" y="1385888"/>
                  </a:cubicBezTo>
                  <a:lnTo>
                    <a:pt x="376238" y="1390650"/>
                  </a:lnTo>
                  <a:cubicBezTo>
                    <a:pt x="415925" y="1389063"/>
                    <a:pt x="455585" y="1386428"/>
                    <a:pt x="495300" y="1385888"/>
                  </a:cubicBezTo>
                  <a:cubicBezTo>
                    <a:pt x="1129651" y="1377257"/>
                    <a:pt x="880526" y="1400703"/>
                    <a:pt x="1123950" y="1376363"/>
                  </a:cubicBezTo>
                  <a:lnTo>
                    <a:pt x="1314450" y="1381125"/>
                  </a:lnTo>
                  <a:cubicBezTo>
                    <a:pt x="1328775" y="1381735"/>
                    <a:pt x="1351762" y="1386127"/>
                    <a:pt x="1366838" y="1390650"/>
                  </a:cubicBezTo>
                  <a:cubicBezTo>
                    <a:pt x="1376455" y="1393535"/>
                    <a:pt x="1385888" y="1397000"/>
                    <a:pt x="1395413" y="1400175"/>
                  </a:cubicBezTo>
                  <a:cubicBezTo>
                    <a:pt x="1400175" y="1401763"/>
                    <a:pt x="1405523" y="1402153"/>
                    <a:pt x="1409700" y="1404938"/>
                  </a:cubicBezTo>
                  <a:lnTo>
                    <a:pt x="1423988" y="1414463"/>
                  </a:lnTo>
                  <a:cubicBezTo>
                    <a:pt x="1435637" y="1472712"/>
                    <a:pt x="1422529" y="1412291"/>
                    <a:pt x="1433513" y="1452563"/>
                  </a:cubicBezTo>
                  <a:cubicBezTo>
                    <a:pt x="1434978" y="1457936"/>
                    <a:pt x="1446947" y="1510815"/>
                    <a:pt x="1452563" y="1519238"/>
                  </a:cubicBezTo>
                  <a:lnTo>
                    <a:pt x="1462088" y="1533525"/>
                  </a:lnTo>
                  <a:cubicBezTo>
                    <a:pt x="1463675" y="1538288"/>
                    <a:pt x="1465471" y="1542986"/>
                    <a:pt x="1466850" y="1547813"/>
                  </a:cubicBezTo>
                  <a:cubicBezTo>
                    <a:pt x="1468648" y="1554107"/>
                    <a:pt x="1469732" y="1560594"/>
                    <a:pt x="1471613" y="1566863"/>
                  </a:cubicBezTo>
                  <a:cubicBezTo>
                    <a:pt x="1474498" y="1576480"/>
                    <a:pt x="1481138" y="1595438"/>
                    <a:pt x="1481138" y="1595438"/>
                  </a:cubicBezTo>
                  <a:cubicBezTo>
                    <a:pt x="1486076" y="1684333"/>
                    <a:pt x="1485900" y="1652544"/>
                    <a:pt x="1485900" y="1690688"/>
                  </a:cubicBezTo>
                </a:path>
              </a:pathLst>
            </a:custGeom>
            <a:ln w="28575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1710" name="Straight Arrow Connector 52"/>
            <p:cNvCxnSpPr>
              <a:cxnSpLocks noChangeShapeType="1"/>
            </p:cNvCxnSpPr>
            <p:nvPr/>
          </p:nvCxnSpPr>
          <p:spPr bwMode="auto">
            <a:xfrm rot="5400000">
              <a:off x="5144294" y="4685506"/>
              <a:ext cx="76200" cy="1588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71699" name="Straight Arrow Connector 54"/>
          <p:cNvCxnSpPr>
            <a:cxnSpLocks noChangeShapeType="1"/>
          </p:cNvCxnSpPr>
          <p:nvPr/>
        </p:nvCxnSpPr>
        <p:spPr bwMode="auto">
          <a:xfrm>
            <a:off x="426720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71700" name="Text Box 8"/>
          <p:cNvSpPr txBox="1">
            <a:spLocks noChangeArrowheads="1"/>
          </p:cNvSpPr>
          <p:nvPr/>
        </p:nvSpPr>
        <p:spPr bwMode="auto">
          <a:xfrm>
            <a:off x="367665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cxnSp>
        <p:nvCxnSpPr>
          <p:cNvPr id="71701" name="Straight Arrow Connector 56"/>
          <p:cNvCxnSpPr>
            <a:cxnSpLocks noChangeShapeType="1"/>
          </p:cNvCxnSpPr>
          <p:nvPr/>
        </p:nvCxnSpPr>
        <p:spPr bwMode="auto">
          <a:xfrm>
            <a:off x="4248150" y="616743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1702" name="Text Box 8"/>
          <p:cNvSpPr txBox="1">
            <a:spLocks noChangeArrowheads="1"/>
          </p:cNvSpPr>
          <p:nvPr/>
        </p:nvSpPr>
        <p:spPr bwMode="auto">
          <a:xfrm>
            <a:off x="3681413" y="6013450"/>
            <a:ext cx="60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B=1</a:t>
            </a:r>
          </a:p>
        </p:txBody>
      </p:sp>
      <p:cxnSp>
        <p:nvCxnSpPr>
          <p:cNvPr id="71703" name="Straight Arrow Connector 58"/>
          <p:cNvCxnSpPr>
            <a:cxnSpLocks noChangeShapeType="1"/>
          </p:cNvCxnSpPr>
          <p:nvPr/>
        </p:nvCxnSpPr>
        <p:spPr bwMode="auto">
          <a:xfrm>
            <a:off x="4267200" y="64706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1704" name="Text Box 8"/>
          <p:cNvSpPr txBox="1">
            <a:spLocks noChangeArrowheads="1"/>
          </p:cNvSpPr>
          <p:nvPr/>
        </p:nvSpPr>
        <p:spPr bwMode="auto">
          <a:xfrm>
            <a:off x="3048000" y="6315075"/>
            <a:ext cx="1219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A=0 &amp; B=0</a:t>
            </a:r>
          </a:p>
        </p:txBody>
      </p:sp>
      <p:sp>
        <p:nvSpPr>
          <p:cNvPr id="38" name="Freeform 37"/>
          <p:cNvSpPr/>
          <p:nvPr/>
        </p:nvSpPr>
        <p:spPr bwMode="auto">
          <a:xfrm>
            <a:off x="2963863" y="4191000"/>
            <a:ext cx="2595562" cy="1295400"/>
          </a:xfrm>
          <a:custGeom>
            <a:avLst/>
            <a:gdLst>
              <a:gd name="connsiteX0" fmla="*/ 207970 w 2595120"/>
              <a:gd name="connsiteY0" fmla="*/ 501706 h 1456567"/>
              <a:gd name="connsiteX1" fmla="*/ 240338 w 2595120"/>
              <a:gd name="connsiteY1" fmla="*/ 428878 h 1456567"/>
              <a:gd name="connsiteX2" fmla="*/ 272706 w 2595120"/>
              <a:gd name="connsiteY2" fmla="*/ 372234 h 1456567"/>
              <a:gd name="connsiteX3" fmla="*/ 321258 w 2595120"/>
              <a:gd name="connsiteY3" fmla="*/ 323682 h 1456567"/>
              <a:gd name="connsiteX4" fmla="*/ 394087 w 2595120"/>
              <a:gd name="connsiteY4" fmla="*/ 267037 h 1456567"/>
              <a:gd name="connsiteX5" fmla="*/ 442639 w 2595120"/>
              <a:gd name="connsiteY5" fmla="*/ 242761 h 1456567"/>
              <a:gd name="connsiteX6" fmla="*/ 466915 w 2595120"/>
              <a:gd name="connsiteY6" fmla="*/ 218485 h 1456567"/>
              <a:gd name="connsiteX7" fmla="*/ 499283 w 2595120"/>
              <a:gd name="connsiteY7" fmla="*/ 210393 h 1456567"/>
              <a:gd name="connsiteX8" fmla="*/ 531651 w 2595120"/>
              <a:gd name="connsiteY8" fmla="*/ 194209 h 1456567"/>
              <a:gd name="connsiteX9" fmla="*/ 604480 w 2595120"/>
              <a:gd name="connsiteY9" fmla="*/ 178025 h 1456567"/>
              <a:gd name="connsiteX10" fmla="*/ 636848 w 2595120"/>
              <a:gd name="connsiteY10" fmla="*/ 169933 h 1456567"/>
              <a:gd name="connsiteX11" fmla="*/ 685400 w 2595120"/>
              <a:gd name="connsiteY11" fmla="*/ 153749 h 1456567"/>
              <a:gd name="connsiteX12" fmla="*/ 717768 w 2595120"/>
              <a:gd name="connsiteY12" fmla="*/ 145657 h 1456567"/>
              <a:gd name="connsiteX13" fmla="*/ 742044 w 2595120"/>
              <a:gd name="connsiteY13" fmla="*/ 137565 h 1456567"/>
              <a:gd name="connsiteX14" fmla="*/ 839149 w 2595120"/>
              <a:gd name="connsiteY14" fmla="*/ 121381 h 1456567"/>
              <a:gd name="connsiteX15" fmla="*/ 903885 w 2595120"/>
              <a:gd name="connsiteY15" fmla="*/ 105197 h 1456567"/>
              <a:gd name="connsiteX16" fmla="*/ 928161 w 2595120"/>
              <a:gd name="connsiteY16" fmla="*/ 97105 h 1456567"/>
              <a:gd name="connsiteX17" fmla="*/ 1065726 w 2595120"/>
              <a:gd name="connsiteY17" fmla="*/ 72828 h 1456567"/>
              <a:gd name="connsiteX18" fmla="*/ 1146646 w 2595120"/>
              <a:gd name="connsiteY18" fmla="*/ 56644 h 1456567"/>
              <a:gd name="connsiteX19" fmla="*/ 1195198 w 2595120"/>
              <a:gd name="connsiteY19" fmla="*/ 40460 h 1456567"/>
              <a:gd name="connsiteX20" fmla="*/ 1219474 w 2595120"/>
              <a:gd name="connsiteY20" fmla="*/ 32368 h 1456567"/>
              <a:gd name="connsiteX21" fmla="*/ 1332763 w 2595120"/>
              <a:gd name="connsiteY21" fmla="*/ 16184 h 1456567"/>
              <a:gd name="connsiteX22" fmla="*/ 1397499 w 2595120"/>
              <a:gd name="connsiteY22" fmla="*/ 8092 h 1456567"/>
              <a:gd name="connsiteX23" fmla="*/ 1874929 w 2595120"/>
              <a:gd name="connsiteY23" fmla="*/ 0 h 1456567"/>
              <a:gd name="connsiteX24" fmla="*/ 2004402 w 2595120"/>
              <a:gd name="connsiteY24" fmla="*/ 8092 h 1456567"/>
              <a:gd name="connsiteX25" fmla="*/ 2028678 w 2595120"/>
              <a:gd name="connsiteY25" fmla="*/ 16184 h 1456567"/>
              <a:gd name="connsiteX26" fmla="*/ 2085322 w 2595120"/>
              <a:gd name="connsiteY26" fmla="*/ 24276 h 1456567"/>
              <a:gd name="connsiteX27" fmla="*/ 2166242 w 2595120"/>
              <a:gd name="connsiteY27" fmla="*/ 48552 h 1456567"/>
              <a:gd name="connsiteX28" fmla="*/ 2198611 w 2595120"/>
              <a:gd name="connsiteY28" fmla="*/ 64736 h 1456567"/>
              <a:gd name="connsiteX29" fmla="*/ 2230979 w 2595120"/>
              <a:gd name="connsiteY29" fmla="*/ 72828 h 1456567"/>
              <a:gd name="connsiteX30" fmla="*/ 2271439 w 2595120"/>
              <a:gd name="connsiteY30" fmla="*/ 89013 h 1456567"/>
              <a:gd name="connsiteX31" fmla="*/ 2311899 w 2595120"/>
              <a:gd name="connsiteY31" fmla="*/ 129473 h 1456567"/>
              <a:gd name="connsiteX32" fmla="*/ 2360451 w 2595120"/>
              <a:gd name="connsiteY32" fmla="*/ 161841 h 1456567"/>
              <a:gd name="connsiteX33" fmla="*/ 2441372 w 2595120"/>
              <a:gd name="connsiteY33" fmla="*/ 234669 h 1456567"/>
              <a:gd name="connsiteX34" fmla="*/ 2489924 w 2595120"/>
              <a:gd name="connsiteY34" fmla="*/ 307498 h 1456567"/>
              <a:gd name="connsiteX35" fmla="*/ 2506108 w 2595120"/>
              <a:gd name="connsiteY35" fmla="*/ 331774 h 1456567"/>
              <a:gd name="connsiteX36" fmla="*/ 2530384 w 2595120"/>
              <a:gd name="connsiteY36" fmla="*/ 396510 h 1456567"/>
              <a:gd name="connsiteX37" fmla="*/ 2546568 w 2595120"/>
              <a:gd name="connsiteY37" fmla="*/ 420786 h 1456567"/>
              <a:gd name="connsiteX38" fmla="*/ 2554660 w 2595120"/>
              <a:gd name="connsiteY38" fmla="*/ 485522 h 1456567"/>
              <a:gd name="connsiteX39" fmla="*/ 2570844 w 2595120"/>
              <a:gd name="connsiteY39" fmla="*/ 509798 h 1456567"/>
              <a:gd name="connsiteX40" fmla="*/ 2578936 w 2595120"/>
              <a:gd name="connsiteY40" fmla="*/ 574535 h 1456567"/>
              <a:gd name="connsiteX41" fmla="*/ 2587028 w 2595120"/>
              <a:gd name="connsiteY41" fmla="*/ 606903 h 1456567"/>
              <a:gd name="connsiteX42" fmla="*/ 2595120 w 2595120"/>
              <a:gd name="connsiteY42" fmla="*/ 768744 h 1456567"/>
              <a:gd name="connsiteX43" fmla="*/ 2570844 w 2595120"/>
              <a:gd name="connsiteY43" fmla="*/ 914400 h 1456567"/>
              <a:gd name="connsiteX44" fmla="*/ 2562752 w 2595120"/>
              <a:gd name="connsiteY44" fmla="*/ 946768 h 1456567"/>
              <a:gd name="connsiteX45" fmla="*/ 2546568 w 2595120"/>
              <a:gd name="connsiteY45" fmla="*/ 971044 h 1456567"/>
              <a:gd name="connsiteX46" fmla="*/ 2530384 w 2595120"/>
              <a:gd name="connsiteY46" fmla="*/ 1003413 h 1456567"/>
              <a:gd name="connsiteX47" fmla="*/ 2522292 w 2595120"/>
              <a:gd name="connsiteY47" fmla="*/ 1027689 h 1456567"/>
              <a:gd name="connsiteX48" fmla="*/ 2465648 w 2595120"/>
              <a:gd name="connsiteY48" fmla="*/ 1108609 h 1456567"/>
              <a:gd name="connsiteX49" fmla="*/ 2433280 w 2595120"/>
              <a:gd name="connsiteY49" fmla="*/ 1157161 h 1456567"/>
              <a:gd name="connsiteX50" fmla="*/ 2409004 w 2595120"/>
              <a:gd name="connsiteY50" fmla="*/ 1173345 h 1456567"/>
              <a:gd name="connsiteX51" fmla="*/ 2392819 w 2595120"/>
              <a:gd name="connsiteY51" fmla="*/ 1189529 h 1456567"/>
              <a:gd name="connsiteX52" fmla="*/ 2368543 w 2595120"/>
              <a:gd name="connsiteY52" fmla="*/ 1197621 h 1456567"/>
              <a:gd name="connsiteX53" fmla="*/ 2344267 w 2595120"/>
              <a:gd name="connsiteY53" fmla="*/ 1221898 h 1456567"/>
              <a:gd name="connsiteX54" fmla="*/ 2263347 w 2595120"/>
              <a:gd name="connsiteY54" fmla="*/ 1270450 h 1456567"/>
              <a:gd name="connsiteX55" fmla="*/ 2198611 w 2595120"/>
              <a:gd name="connsiteY55" fmla="*/ 1294726 h 1456567"/>
              <a:gd name="connsiteX56" fmla="*/ 2174334 w 2595120"/>
              <a:gd name="connsiteY56" fmla="*/ 1302818 h 1456567"/>
              <a:gd name="connsiteX57" fmla="*/ 2117690 w 2595120"/>
              <a:gd name="connsiteY57" fmla="*/ 1335186 h 1456567"/>
              <a:gd name="connsiteX58" fmla="*/ 2036770 w 2595120"/>
              <a:gd name="connsiteY58" fmla="*/ 1359462 h 1456567"/>
              <a:gd name="connsiteX59" fmla="*/ 2004402 w 2595120"/>
              <a:gd name="connsiteY59" fmla="*/ 1375646 h 1456567"/>
              <a:gd name="connsiteX60" fmla="*/ 1980126 w 2595120"/>
              <a:gd name="connsiteY60" fmla="*/ 1383738 h 1456567"/>
              <a:gd name="connsiteX61" fmla="*/ 1866837 w 2595120"/>
              <a:gd name="connsiteY61" fmla="*/ 1408014 h 1456567"/>
              <a:gd name="connsiteX62" fmla="*/ 1794009 w 2595120"/>
              <a:gd name="connsiteY62" fmla="*/ 1424198 h 1456567"/>
              <a:gd name="connsiteX63" fmla="*/ 1559340 w 2595120"/>
              <a:gd name="connsiteY63" fmla="*/ 1432290 h 1456567"/>
              <a:gd name="connsiteX64" fmla="*/ 1373223 w 2595120"/>
              <a:gd name="connsiteY64" fmla="*/ 1448474 h 1456567"/>
              <a:gd name="connsiteX65" fmla="*/ 1017173 w 2595120"/>
              <a:gd name="connsiteY65" fmla="*/ 1456567 h 1456567"/>
              <a:gd name="connsiteX66" fmla="*/ 612572 w 2595120"/>
              <a:gd name="connsiteY66" fmla="*/ 1448474 h 1456567"/>
              <a:gd name="connsiteX67" fmla="*/ 588296 w 2595120"/>
              <a:gd name="connsiteY67" fmla="*/ 1440382 h 1456567"/>
              <a:gd name="connsiteX68" fmla="*/ 515467 w 2595120"/>
              <a:gd name="connsiteY68" fmla="*/ 1416106 h 1456567"/>
              <a:gd name="connsiteX69" fmla="*/ 466915 w 2595120"/>
              <a:gd name="connsiteY69" fmla="*/ 1383738 h 1456567"/>
              <a:gd name="connsiteX70" fmla="*/ 361719 w 2595120"/>
              <a:gd name="connsiteY70" fmla="*/ 1343278 h 1456567"/>
              <a:gd name="connsiteX71" fmla="*/ 345534 w 2595120"/>
              <a:gd name="connsiteY71" fmla="*/ 1327094 h 1456567"/>
              <a:gd name="connsiteX72" fmla="*/ 272706 w 2595120"/>
              <a:gd name="connsiteY72" fmla="*/ 1286634 h 1456567"/>
              <a:gd name="connsiteX73" fmla="*/ 199878 w 2595120"/>
              <a:gd name="connsiteY73" fmla="*/ 1213805 h 1456567"/>
              <a:gd name="connsiteX74" fmla="*/ 135142 w 2595120"/>
              <a:gd name="connsiteY74" fmla="*/ 1165253 h 1456567"/>
              <a:gd name="connsiteX75" fmla="*/ 94681 w 2595120"/>
              <a:gd name="connsiteY75" fmla="*/ 1124793 h 1456567"/>
              <a:gd name="connsiteX76" fmla="*/ 62313 w 2595120"/>
              <a:gd name="connsiteY76" fmla="*/ 1068149 h 1456567"/>
              <a:gd name="connsiteX77" fmla="*/ 46129 w 2595120"/>
              <a:gd name="connsiteY77" fmla="*/ 1035781 h 1456567"/>
              <a:gd name="connsiteX78" fmla="*/ 13761 w 2595120"/>
              <a:gd name="connsiteY78" fmla="*/ 930584 h 1456567"/>
              <a:gd name="connsiteX79" fmla="*/ 13761 w 2595120"/>
              <a:gd name="connsiteY79" fmla="*/ 744467 h 1456567"/>
              <a:gd name="connsiteX80" fmla="*/ 29945 w 2595120"/>
              <a:gd name="connsiteY80" fmla="*/ 679731 h 1456567"/>
              <a:gd name="connsiteX81" fmla="*/ 54221 w 2595120"/>
              <a:gd name="connsiteY81" fmla="*/ 655455 h 1456567"/>
              <a:gd name="connsiteX82" fmla="*/ 102773 w 2595120"/>
              <a:gd name="connsiteY82" fmla="*/ 566443 h 1456567"/>
              <a:gd name="connsiteX83" fmla="*/ 110865 w 2595120"/>
              <a:gd name="connsiteY83" fmla="*/ 525982 h 1456567"/>
              <a:gd name="connsiteX84" fmla="*/ 151326 w 2595120"/>
              <a:gd name="connsiteY84" fmla="*/ 477430 h 1456567"/>
              <a:gd name="connsiteX85" fmla="*/ 167510 w 2595120"/>
              <a:gd name="connsiteY85" fmla="*/ 453154 h 1456567"/>
              <a:gd name="connsiteX86" fmla="*/ 191786 w 2595120"/>
              <a:gd name="connsiteY86" fmla="*/ 445062 h 1456567"/>
              <a:gd name="connsiteX87" fmla="*/ 232246 w 2595120"/>
              <a:gd name="connsiteY87" fmla="*/ 412694 h 145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595120" h="1456567">
                <a:moveTo>
                  <a:pt x="207970" y="501706"/>
                </a:moveTo>
                <a:cubicBezTo>
                  <a:pt x="236227" y="416935"/>
                  <a:pt x="209562" y="482736"/>
                  <a:pt x="240338" y="428878"/>
                </a:cubicBezTo>
                <a:cubicBezTo>
                  <a:pt x="252061" y="408363"/>
                  <a:pt x="256934" y="389977"/>
                  <a:pt x="272706" y="372234"/>
                </a:cubicBezTo>
                <a:cubicBezTo>
                  <a:pt x="287912" y="355128"/>
                  <a:pt x="305074" y="339866"/>
                  <a:pt x="321258" y="323682"/>
                </a:cubicBezTo>
                <a:cubicBezTo>
                  <a:pt x="359291" y="285648"/>
                  <a:pt x="336006" y="305757"/>
                  <a:pt x="394087" y="267037"/>
                </a:cubicBezTo>
                <a:cubicBezTo>
                  <a:pt x="425461" y="246121"/>
                  <a:pt x="409136" y="253929"/>
                  <a:pt x="442639" y="242761"/>
                </a:cubicBezTo>
                <a:cubicBezTo>
                  <a:pt x="450731" y="234669"/>
                  <a:pt x="456979" y="224163"/>
                  <a:pt x="466915" y="218485"/>
                </a:cubicBezTo>
                <a:cubicBezTo>
                  <a:pt x="476571" y="212967"/>
                  <a:pt x="488870" y="214298"/>
                  <a:pt x="499283" y="210393"/>
                </a:cubicBezTo>
                <a:cubicBezTo>
                  <a:pt x="510578" y="206157"/>
                  <a:pt x="520356" y="198445"/>
                  <a:pt x="531651" y="194209"/>
                </a:cubicBezTo>
                <a:cubicBezTo>
                  <a:pt x="546005" y="188826"/>
                  <a:pt x="591894" y="180822"/>
                  <a:pt x="604480" y="178025"/>
                </a:cubicBezTo>
                <a:cubicBezTo>
                  <a:pt x="615337" y="175612"/>
                  <a:pt x="626196" y="173129"/>
                  <a:pt x="636848" y="169933"/>
                </a:cubicBezTo>
                <a:cubicBezTo>
                  <a:pt x="653188" y="165031"/>
                  <a:pt x="668850" y="157887"/>
                  <a:pt x="685400" y="153749"/>
                </a:cubicBezTo>
                <a:cubicBezTo>
                  <a:pt x="696189" y="151052"/>
                  <a:pt x="707075" y="148712"/>
                  <a:pt x="717768" y="145657"/>
                </a:cubicBezTo>
                <a:cubicBezTo>
                  <a:pt x="725970" y="143314"/>
                  <a:pt x="733769" y="139634"/>
                  <a:pt x="742044" y="137565"/>
                </a:cubicBezTo>
                <a:cubicBezTo>
                  <a:pt x="773598" y="129676"/>
                  <a:pt x="807176" y="125949"/>
                  <a:pt x="839149" y="121381"/>
                </a:cubicBezTo>
                <a:cubicBezTo>
                  <a:pt x="894641" y="102884"/>
                  <a:pt x="825766" y="124727"/>
                  <a:pt x="903885" y="105197"/>
                </a:cubicBezTo>
                <a:cubicBezTo>
                  <a:pt x="912160" y="103128"/>
                  <a:pt x="919850" y="99023"/>
                  <a:pt x="928161" y="97105"/>
                </a:cubicBezTo>
                <a:cubicBezTo>
                  <a:pt x="1046196" y="69866"/>
                  <a:pt x="969083" y="89883"/>
                  <a:pt x="1065726" y="72828"/>
                </a:cubicBezTo>
                <a:cubicBezTo>
                  <a:pt x="1092815" y="68047"/>
                  <a:pt x="1120550" y="65343"/>
                  <a:pt x="1146646" y="56644"/>
                </a:cubicBezTo>
                <a:lnTo>
                  <a:pt x="1195198" y="40460"/>
                </a:lnTo>
                <a:cubicBezTo>
                  <a:pt x="1203290" y="37763"/>
                  <a:pt x="1211030" y="33574"/>
                  <a:pt x="1219474" y="32368"/>
                </a:cubicBezTo>
                <a:lnTo>
                  <a:pt x="1332763" y="16184"/>
                </a:lnTo>
                <a:cubicBezTo>
                  <a:pt x="1354342" y="13487"/>
                  <a:pt x="1375762" y="8741"/>
                  <a:pt x="1397499" y="8092"/>
                </a:cubicBezTo>
                <a:cubicBezTo>
                  <a:pt x="1556594" y="3343"/>
                  <a:pt x="1715786" y="2697"/>
                  <a:pt x="1874929" y="0"/>
                </a:cubicBezTo>
                <a:cubicBezTo>
                  <a:pt x="1918087" y="2697"/>
                  <a:pt x="1961398" y="3565"/>
                  <a:pt x="2004402" y="8092"/>
                </a:cubicBezTo>
                <a:cubicBezTo>
                  <a:pt x="2012885" y="8985"/>
                  <a:pt x="2020314" y="14511"/>
                  <a:pt x="2028678" y="16184"/>
                </a:cubicBezTo>
                <a:cubicBezTo>
                  <a:pt x="2047381" y="19925"/>
                  <a:pt x="2066441" y="21579"/>
                  <a:pt x="2085322" y="24276"/>
                </a:cubicBezTo>
                <a:cubicBezTo>
                  <a:pt x="2161993" y="62612"/>
                  <a:pt x="2065493" y="18328"/>
                  <a:pt x="2166242" y="48552"/>
                </a:cubicBezTo>
                <a:cubicBezTo>
                  <a:pt x="2177796" y="52018"/>
                  <a:pt x="2187316" y="60500"/>
                  <a:pt x="2198611" y="64736"/>
                </a:cubicBezTo>
                <a:cubicBezTo>
                  <a:pt x="2209024" y="68641"/>
                  <a:pt x="2220428" y="69311"/>
                  <a:pt x="2230979" y="72828"/>
                </a:cubicBezTo>
                <a:cubicBezTo>
                  <a:pt x="2244759" y="77422"/>
                  <a:pt x="2257952" y="83618"/>
                  <a:pt x="2271439" y="89013"/>
                </a:cubicBezTo>
                <a:cubicBezTo>
                  <a:pt x="2284926" y="102500"/>
                  <a:pt x="2297137" y="117395"/>
                  <a:pt x="2311899" y="129473"/>
                </a:cubicBezTo>
                <a:cubicBezTo>
                  <a:pt x="2326953" y="141790"/>
                  <a:pt x="2344890" y="150171"/>
                  <a:pt x="2360451" y="161841"/>
                </a:cubicBezTo>
                <a:cubicBezTo>
                  <a:pt x="2388309" y="182734"/>
                  <a:pt x="2422010" y="205627"/>
                  <a:pt x="2441372" y="234669"/>
                </a:cubicBezTo>
                <a:lnTo>
                  <a:pt x="2489924" y="307498"/>
                </a:lnTo>
                <a:cubicBezTo>
                  <a:pt x="2495319" y="315590"/>
                  <a:pt x="2503033" y="322548"/>
                  <a:pt x="2506108" y="331774"/>
                </a:cubicBezTo>
                <a:cubicBezTo>
                  <a:pt x="2513111" y="352784"/>
                  <a:pt x="2520708" y="377158"/>
                  <a:pt x="2530384" y="396510"/>
                </a:cubicBezTo>
                <a:cubicBezTo>
                  <a:pt x="2534733" y="405209"/>
                  <a:pt x="2541173" y="412694"/>
                  <a:pt x="2546568" y="420786"/>
                </a:cubicBezTo>
                <a:cubicBezTo>
                  <a:pt x="2549265" y="442365"/>
                  <a:pt x="2548938" y="464542"/>
                  <a:pt x="2554660" y="485522"/>
                </a:cubicBezTo>
                <a:cubicBezTo>
                  <a:pt x="2557219" y="494905"/>
                  <a:pt x="2568285" y="500415"/>
                  <a:pt x="2570844" y="509798"/>
                </a:cubicBezTo>
                <a:cubicBezTo>
                  <a:pt x="2576566" y="530779"/>
                  <a:pt x="2575361" y="553084"/>
                  <a:pt x="2578936" y="574535"/>
                </a:cubicBezTo>
                <a:cubicBezTo>
                  <a:pt x="2580764" y="585505"/>
                  <a:pt x="2584331" y="596114"/>
                  <a:pt x="2587028" y="606903"/>
                </a:cubicBezTo>
                <a:cubicBezTo>
                  <a:pt x="2589725" y="660850"/>
                  <a:pt x="2595120" y="714730"/>
                  <a:pt x="2595120" y="768744"/>
                </a:cubicBezTo>
                <a:cubicBezTo>
                  <a:pt x="2595120" y="895183"/>
                  <a:pt x="2592305" y="828556"/>
                  <a:pt x="2570844" y="914400"/>
                </a:cubicBezTo>
                <a:cubicBezTo>
                  <a:pt x="2568147" y="925189"/>
                  <a:pt x="2567133" y="936546"/>
                  <a:pt x="2562752" y="946768"/>
                </a:cubicBezTo>
                <a:cubicBezTo>
                  <a:pt x="2558921" y="955707"/>
                  <a:pt x="2551393" y="962600"/>
                  <a:pt x="2546568" y="971044"/>
                </a:cubicBezTo>
                <a:cubicBezTo>
                  <a:pt x="2540583" y="981518"/>
                  <a:pt x="2535136" y="992325"/>
                  <a:pt x="2530384" y="1003413"/>
                </a:cubicBezTo>
                <a:cubicBezTo>
                  <a:pt x="2527024" y="1011253"/>
                  <a:pt x="2526434" y="1020233"/>
                  <a:pt x="2522292" y="1027689"/>
                </a:cubicBezTo>
                <a:cubicBezTo>
                  <a:pt x="2501336" y="1065410"/>
                  <a:pt x="2488495" y="1075971"/>
                  <a:pt x="2465648" y="1108609"/>
                </a:cubicBezTo>
                <a:cubicBezTo>
                  <a:pt x="2454494" y="1124544"/>
                  <a:pt x="2449464" y="1146372"/>
                  <a:pt x="2433280" y="1157161"/>
                </a:cubicBezTo>
                <a:cubicBezTo>
                  <a:pt x="2425188" y="1162556"/>
                  <a:pt x="2416598" y="1167270"/>
                  <a:pt x="2409004" y="1173345"/>
                </a:cubicBezTo>
                <a:cubicBezTo>
                  <a:pt x="2403046" y="1178111"/>
                  <a:pt x="2399361" y="1185604"/>
                  <a:pt x="2392819" y="1189529"/>
                </a:cubicBezTo>
                <a:cubicBezTo>
                  <a:pt x="2385505" y="1193917"/>
                  <a:pt x="2376635" y="1194924"/>
                  <a:pt x="2368543" y="1197621"/>
                </a:cubicBezTo>
                <a:cubicBezTo>
                  <a:pt x="2360451" y="1205713"/>
                  <a:pt x="2353676" y="1215384"/>
                  <a:pt x="2344267" y="1221898"/>
                </a:cubicBezTo>
                <a:cubicBezTo>
                  <a:pt x="2318404" y="1239803"/>
                  <a:pt x="2293189" y="1260503"/>
                  <a:pt x="2263347" y="1270450"/>
                </a:cubicBezTo>
                <a:cubicBezTo>
                  <a:pt x="2208239" y="1288819"/>
                  <a:pt x="2276029" y="1265695"/>
                  <a:pt x="2198611" y="1294726"/>
                </a:cubicBezTo>
                <a:cubicBezTo>
                  <a:pt x="2190624" y="1297721"/>
                  <a:pt x="2182426" y="1300121"/>
                  <a:pt x="2174334" y="1302818"/>
                </a:cubicBezTo>
                <a:cubicBezTo>
                  <a:pt x="2149954" y="1319071"/>
                  <a:pt x="2146437" y="1322866"/>
                  <a:pt x="2117690" y="1335186"/>
                </a:cubicBezTo>
                <a:cubicBezTo>
                  <a:pt x="2091627" y="1346356"/>
                  <a:pt x="2062833" y="1348292"/>
                  <a:pt x="2036770" y="1359462"/>
                </a:cubicBezTo>
                <a:cubicBezTo>
                  <a:pt x="2025682" y="1364214"/>
                  <a:pt x="2015490" y="1370894"/>
                  <a:pt x="2004402" y="1375646"/>
                </a:cubicBezTo>
                <a:cubicBezTo>
                  <a:pt x="1996562" y="1379006"/>
                  <a:pt x="1988355" y="1381494"/>
                  <a:pt x="1980126" y="1383738"/>
                </a:cubicBezTo>
                <a:cubicBezTo>
                  <a:pt x="1880875" y="1410806"/>
                  <a:pt x="1951047" y="1391172"/>
                  <a:pt x="1866837" y="1408014"/>
                </a:cubicBezTo>
                <a:cubicBezTo>
                  <a:pt x="1846471" y="1412087"/>
                  <a:pt x="1814030" y="1423020"/>
                  <a:pt x="1794009" y="1424198"/>
                </a:cubicBezTo>
                <a:cubicBezTo>
                  <a:pt x="1715875" y="1428794"/>
                  <a:pt x="1637563" y="1429593"/>
                  <a:pt x="1559340" y="1432290"/>
                </a:cubicBezTo>
                <a:cubicBezTo>
                  <a:pt x="1491702" y="1439805"/>
                  <a:pt x="1444507" y="1446016"/>
                  <a:pt x="1373223" y="1448474"/>
                </a:cubicBezTo>
                <a:cubicBezTo>
                  <a:pt x="1254580" y="1452565"/>
                  <a:pt x="1135856" y="1453869"/>
                  <a:pt x="1017173" y="1456567"/>
                </a:cubicBezTo>
                <a:lnTo>
                  <a:pt x="612572" y="1448474"/>
                </a:lnTo>
                <a:cubicBezTo>
                  <a:pt x="604048" y="1448152"/>
                  <a:pt x="596283" y="1443377"/>
                  <a:pt x="588296" y="1440382"/>
                </a:cubicBezTo>
                <a:cubicBezTo>
                  <a:pt x="527353" y="1417529"/>
                  <a:pt x="569703" y="1429665"/>
                  <a:pt x="515467" y="1416106"/>
                </a:cubicBezTo>
                <a:cubicBezTo>
                  <a:pt x="499283" y="1405317"/>
                  <a:pt x="484541" y="1391963"/>
                  <a:pt x="466915" y="1383738"/>
                </a:cubicBezTo>
                <a:cubicBezTo>
                  <a:pt x="424136" y="1363774"/>
                  <a:pt x="397415" y="1367075"/>
                  <a:pt x="361719" y="1343278"/>
                </a:cubicBezTo>
                <a:cubicBezTo>
                  <a:pt x="355371" y="1339046"/>
                  <a:pt x="351742" y="1331528"/>
                  <a:pt x="345534" y="1327094"/>
                </a:cubicBezTo>
                <a:cubicBezTo>
                  <a:pt x="321824" y="1310159"/>
                  <a:pt x="298361" y="1299462"/>
                  <a:pt x="272706" y="1286634"/>
                </a:cubicBezTo>
                <a:cubicBezTo>
                  <a:pt x="244772" y="1244733"/>
                  <a:pt x="258678" y="1260846"/>
                  <a:pt x="199878" y="1213805"/>
                </a:cubicBezTo>
                <a:cubicBezTo>
                  <a:pt x="178815" y="1196955"/>
                  <a:pt x="154215" y="1184326"/>
                  <a:pt x="135142" y="1165253"/>
                </a:cubicBezTo>
                <a:cubicBezTo>
                  <a:pt x="121655" y="1151766"/>
                  <a:pt x="103211" y="1141853"/>
                  <a:pt x="94681" y="1124793"/>
                </a:cubicBezTo>
                <a:cubicBezTo>
                  <a:pt x="45774" y="1026980"/>
                  <a:pt x="108064" y="1148212"/>
                  <a:pt x="62313" y="1068149"/>
                </a:cubicBezTo>
                <a:cubicBezTo>
                  <a:pt x="56328" y="1057676"/>
                  <a:pt x="51524" y="1046570"/>
                  <a:pt x="46129" y="1035781"/>
                </a:cubicBezTo>
                <a:cubicBezTo>
                  <a:pt x="28038" y="945323"/>
                  <a:pt x="45204" y="977748"/>
                  <a:pt x="13761" y="930584"/>
                </a:cubicBezTo>
                <a:cubicBezTo>
                  <a:pt x="4937" y="842339"/>
                  <a:pt x="0" y="840794"/>
                  <a:pt x="13761" y="744467"/>
                </a:cubicBezTo>
                <a:cubicBezTo>
                  <a:pt x="16907" y="722448"/>
                  <a:pt x="14217" y="695459"/>
                  <a:pt x="29945" y="679731"/>
                </a:cubicBezTo>
                <a:lnTo>
                  <a:pt x="54221" y="655455"/>
                </a:lnTo>
                <a:cubicBezTo>
                  <a:pt x="81572" y="573401"/>
                  <a:pt x="57206" y="596821"/>
                  <a:pt x="102773" y="566443"/>
                </a:cubicBezTo>
                <a:cubicBezTo>
                  <a:pt x="105470" y="552956"/>
                  <a:pt x="106036" y="538860"/>
                  <a:pt x="110865" y="525982"/>
                </a:cubicBezTo>
                <a:cubicBezTo>
                  <a:pt x="119083" y="504067"/>
                  <a:pt x="137017" y="494601"/>
                  <a:pt x="151326" y="477430"/>
                </a:cubicBezTo>
                <a:cubicBezTo>
                  <a:pt x="157552" y="469959"/>
                  <a:pt x="159916" y="459229"/>
                  <a:pt x="167510" y="453154"/>
                </a:cubicBezTo>
                <a:cubicBezTo>
                  <a:pt x="174171" y="447826"/>
                  <a:pt x="184157" y="448877"/>
                  <a:pt x="191786" y="445062"/>
                </a:cubicBezTo>
                <a:cubicBezTo>
                  <a:pt x="212202" y="434854"/>
                  <a:pt x="217193" y="427747"/>
                  <a:pt x="232246" y="412694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1708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2285990" y="609151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Y=1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953000" y="5898608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953000" y="6306665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72711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727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713" name="Group 20"/>
          <p:cNvGrpSpPr>
            <a:grpSpLocks/>
          </p:cNvGrpSpPr>
          <p:nvPr/>
        </p:nvGrpSpPr>
        <p:grpSpPr bwMode="auto">
          <a:xfrm>
            <a:off x="1449388" y="4429125"/>
            <a:ext cx="647700" cy="792163"/>
            <a:chOff x="1449088" y="4886036"/>
            <a:chExt cx="647568" cy="792020"/>
          </a:xfrm>
        </p:grpSpPr>
        <p:sp>
          <p:nvSpPr>
            <p:cNvPr id="12" name="Freeform 11"/>
            <p:cNvSpPr/>
            <p:nvPr/>
          </p:nvSpPr>
          <p:spPr bwMode="auto">
            <a:xfrm>
              <a:off x="1449088" y="4886036"/>
              <a:ext cx="647568" cy="730118"/>
            </a:xfrm>
            <a:custGeom>
              <a:avLst/>
              <a:gdLst>
                <a:gd name="connsiteX0" fmla="*/ 647568 w 647568"/>
                <a:gd name="connsiteY0" fmla="*/ 258619 h 729673"/>
                <a:gd name="connsiteX1" fmla="*/ 629096 w 647568"/>
                <a:gd name="connsiteY1" fmla="*/ 101600 h 729673"/>
                <a:gd name="connsiteX2" fmla="*/ 619859 w 647568"/>
                <a:gd name="connsiteY2" fmla="*/ 73891 h 729673"/>
                <a:gd name="connsiteX3" fmla="*/ 582914 w 647568"/>
                <a:gd name="connsiteY3" fmla="*/ 9237 h 729673"/>
                <a:gd name="connsiteX4" fmla="*/ 481314 w 647568"/>
                <a:gd name="connsiteY4" fmla="*/ 0 h 729673"/>
                <a:gd name="connsiteX5" fmla="*/ 102623 w 647568"/>
                <a:gd name="connsiteY5" fmla="*/ 9237 h 729673"/>
                <a:gd name="connsiteX6" fmla="*/ 74914 w 647568"/>
                <a:gd name="connsiteY6" fmla="*/ 18473 h 729673"/>
                <a:gd name="connsiteX7" fmla="*/ 37968 w 647568"/>
                <a:gd name="connsiteY7" fmla="*/ 73891 h 729673"/>
                <a:gd name="connsiteX8" fmla="*/ 10259 w 647568"/>
                <a:gd name="connsiteY8" fmla="*/ 314037 h 729673"/>
                <a:gd name="connsiteX9" fmla="*/ 19496 w 647568"/>
                <a:gd name="connsiteY9" fmla="*/ 452582 h 729673"/>
                <a:gd name="connsiteX10" fmla="*/ 47205 w 647568"/>
                <a:gd name="connsiteY10" fmla="*/ 618837 h 729673"/>
                <a:gd name="connsiteX11" fmla="*/ 47205 w 647568"/>
                <a:gd name="connsiteY11" fmla="*/ 729673 h 7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568" h="729673">
                  <a:moveTo>
                    <a:pt x="647568" y="258619"/>
                  </a:moveTo>
                  <a:cubicBezTo>
                    <a:pt x="643905" y="221986"/>
                    <a:pt x="637262" y="142432"/>
                    <a:pt x="629096" y="101600"/>
                  </a:cubicBezTo>
                  <a:cubicBezTo>
                    <a:pt x="627187" y="92053"/>
                    <a:pt x="622220" y="83336"/>
                    <a:pt x="619859" y="73891"/>
                  </a:cubicBezTo>
                  <a:cubicBezTo>
                    <a:pt x="612320" y="43737"/>
                    <a:pt x="620946" y="17387"/>
                    <a:pt x="582914" y="9237"/>
                  </a:cubicBezTo>
                  <a:cubicBezTo>
                    <a:pt x="549663" y="2112"/>
                    <a:pt x="515181" y="3079"/>
                    <a:pt x="481314" y="0"/>
                  </a:cubicBezTo>
                  <a:cubicBezTo>
                    <a:pt x="355084" y="3079"/>
                    <a:pt x="228761" y="3503"/>
                    <a:pt x="102623" y="9237"/>
                  </a:cubicBezTo>
                  <a:cubicBezTo>
                    <a:pt x="92897" y="9679"/>
                    <a:pt x="81798" y="11589"/>
                    <a:pt x="74914" y="18473"/>
                  </a:cubicBezTo>
                  <a:cubicBezTo>
                    <a:pt x="59215" y="34172"/>
                    <a:pt x="37968" y="73891"/>
                    <a:pt x="37968" y="73891"/>
                  </a:cubicBezTo>
                  <a:cubicBezTo>
                    <a:pt x="0" y="187798"/>
                    <a:pt x="20468" y="109861"/>
                    <a:pt x="10259" y="314037"/>
                  </a:cubicBezTo>
                  <a:cubicBezTo>
                    <a:pt x="13338" y="360219"/>
                    <a:pt x="13981" y="406627"/>
                    <a:pt x="19496" y="452582"/>
                  </a:cubicBezTo>
                  <a:cubicBezTo>
                    <a:pt x="32419" y="560273"/>
                    <a:pt x="42309" y="520916"/>
                    <a:pt x="47205" y="618837"/>
                  </a:cubicBezTo>
                  <a:cubicBezTo>
                    <a:pt x="49050" y="655736"/>
                    <a:pt x="47205" y="692728"/>
                    <a:pt x="47205" y="729673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2742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1420886" y="5601062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72714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  <p:grpSp>
        <p:nvGrpSpPr>
          <p:cNvPr id="72715" name="Group 29"/>
          <p:cNvGrpSpPr>
            <a:grpSpLocks/>
          </p:cNvGrpSpPr>
          <p:nvPr/>
        </p:nvGrpSpPr>
        <p:grpSpPr bwMode="auto">
          <a:xfrm>
            <a:off x="1449388" y="3430588"/>
            <a:ext cx="950912" cy="1219200"/>
            <a:chOff x="1468582" y="3888509"/>
            <a:chExt cx="950425" cy="121920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468582" y="3888509"/>
              <a:ext cx="950425" cy="1219200"/>
            </a:xfrm>
            <a:custGeom>
              <a:avLst/>
              <a:gdLst>
                <a:gd name="connsiteX0" fmla="*/ 0 w 950425"/>
                <a:gd name="connsiteY0" fmla="*/ 0 h 1219200"/>
                <a:gd name="connsiteX1" fmla="*/ 9236 w 950425"/>
                <a:gd name="connsiteY1" fmla="*/ 193964 h 1219200"/>
                <a:gd name="connsiteX2" fmla="*/ 18473 w 950425"/>
                <a:gd name="connsiteY2" fmla="*/ 314036 h 1219200"/>
                <a:gd name="connsiteX3" fmla="*/ 27709 w 950425"/>
                <a:gd name="connsiteY3" fmla="*/ 618836 h 1219200"/>
                <a:gd name="connsiteX4" fmla="*/ 36945 w 950425"/>
                <a:gd name="connsiteY4" fmla="*/ 683491 h 1219200"/>
                <a:gd name="connsiteX5" fmla="*/ 55418 w 950425"/>
                <a:gd name="connsiteY5" fmla="*/ 711200 h 1219200"/>
                <a:gd name="connsiteX6" fmla="*/ 64654 w 950425"/>
                <a:gd name="connsiteY6" fmla="*/ 738909 h 1219200"/>
                <a:gd name="connsiteX7" fmla="*/ 101600 w 950425"/>
                <a:gd name="connsiteY7" fmla="*/ 748146 h 1219200"/>
                <a:gd name="connsiteX8" fmla="*/ 129309 w 950425"/>
                <a:gd name="connsiteY8" fmla="*/ 766618 h 1219200"/>
                <a:gd name="connsiteX9" fmla="*/ 157018 w 950425"/>
                <a:gd name="connsiteY9" fmla="*/ 775855 h 1219200"/>
                <a:gd name="connsiteX10" fmla="*/ 535709 w 950425"/>
                <a:gd name="connsiteY10" fmla="*/ 766618 h 1219200"/>
                <a:gd name="connsiteX11" fmla="*/ 581891 w 950425"/>
                <a:gd name="connsiteY11" fmla="*/ 738909 h 1219200"/>
                <a:gd name="connsiteX12" fmla="*/ 637309 w 950425"/>
                <a:gd name="connsiteY12" fmla="*/ 701964 h 1219200"/>
                <a:gd name="connsiteX13" fmla="*/ 812800 w 950425"/>
                <a:gd name="connsiteY13" fmla="*/ 711200 h 1219200"/>
                <a:gd name="connsiteX14" fmla="*/ 849745 w 950425"/>
                <a:gd name="connsiteY14" fmla="*/ 766618 h 1219200"/>
                <a:gd name="connsiteX15" fmla="*/ 886691 w 950425"/>
                <a:gd name="connsiteY15" fmla="*/ 822036 h 1219200"/>
                <a:gd name="connsiteX16" fmla="*/ 905163 w 950425"/>
                <a:gd name="connsiteY16" fmla="*/ 849746 h 1219200"/>
                <a:gd name="connsiteX17" fmla="*/ 914400 w 950425"/>
                <a:gd name="connsiteY17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0425" h="1219200">
                  <a:moveTo>
                    <a:pt x="0" y="0"/>
                  </a:moveTo>
                  <a:cubicBezTo>
                    <a:pt x="3079" y="64655"/>
                    <a:pt x="5435" y="129348"/>
                    <a:pt x="9236" y="193964"/>
                  </a:cubicBezTo>
                  <a:cubicBezTo>
                    <a:pt x="11593" y="234037"/>
                    <a:pt x="16729" y="273932"/>
                    <a:pt x="18473" y="314036"/>
                  </a:cubicBezTo>
                  <a:cubicBezTo>
                    <a:pt x="22888" y="415587"/>
                    <a:pt x="22633" y="517316"/>
                    <a:pt x="27709" y="618836"/>
                  </a:cubicBezTo>
                  <a:cubicBezTo>
                    <a:pt x="28796" y="640579"/>
                    <a:pt x="30689" y="662639"/>
                    <a:pt x="36945" y="683491"/>
                  </a:cubicBezTo>
                  <a:cubicBezTo>
                    <a:pt x="40135" y="694124"/>
                    <a:pt x="49260" y="701964"/>
                    <a:pt x="55418" y="711200"/>
                  </a:cubicBezTo>
                  <a:cubicBezTo>
                    <a:pt x="58497" y="720436"/>
                    <a:pt x="57052" y="732827"/>
                    <a:pt x="64654" y="738909"/>
                  </a:cubicBezTo>
                  <a:cubicBezTo>
                    <a:pt x="74567" y="746839"/>
                    <a:pt x="89932" y="743145"/>
                    <a:pt x="101600" y="748146"/>
                  </a:cubicBezTo>
                  <a:cubicBezTo>
                    <a:pt x="111803" y="752519"/>
                    <a:pt x="119380" y="761654"/>
                    <a:pt x="129309" y="766618"/>
                  </a:cubicBezTo>
                  <a:cubicBezTo>
                    <a:pt x="138017" y="770972"/>
                    <a:pt x="147782" y="772776"/>
                    <a:pt x="157018" y="775855"/>
                  </a:cubicBezTo>
                  <a:cubicBezTo>
                    <a:pt x="283248" y="772776"/>
                    <a:pt x="409916" y="777557"/>
                    <a:pt x="535709" y="766618"/>
                  </a:cubicBezTo>
                  <a:cubicBezTo>
                    <a:pt x="553594" y="765063"/>
                    <a:pt x="566745" y="748547"/>
                    <a:pt x="581891" y="738909"/>
                  </a:cubicBezTo>
                  <a:cubicBezTo>
                    <a:pt x="600621" y="726990"/>
                    <a:pt x="637309" y="701964"/>
                    <a:pt x="637309" y="701964"/>
                  </a:cubicBezTo>
                  <a:cubicBezTo>
                    <a:pt x="695806" y="705043"/>
                    <a:pt x="756760" y="694144"/>
                    <a:pt x="812800" y="711200"/>
                  </a:cubicBezTo>
                  <a:cubicBezTo>
                    <a:pt x="834039" y="717664"/>
                    <a:pt x="837430" y="748145"/>
                    <a:pt x="849745" y="766618"/>
                  </a:cubicBezTo>
                  <a:lnTo>
                    <a:pt x="886691" y="822036"/>
                  </a:lnTo>
                  <a:cubicBezTo>
                    <a:pt x="892849" y="831273"/>
                    <a:pt x="901652" y="839215"/>
                    <a:pt x="905163" y="849746"/>
                  </a:cubicBezTo>
                  <a:cubicBezTo>
                    <a:pt x="950425" y="985523"/>
                    <a:pt x="914400" y="867719"/>
                    <a:pt x="914400" y="1219200"/>
                  </a:cubicBezTo>
                </a:path>
              </a:pathLst>
            </a:custGeom>
            <a:ln w="3810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2740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2305266" y="5028406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72716" name="Straight Arrow Connector 31"/>
          <p:cNvCxnSpPr>
            <a:cxnSpLocks noChangeShapeType="1"/>
          </p:cNvCxnSpPr>
          <p:nvPr/>
        </p:nvCxnSpPr>
        <p:spPr bwMode="auto">
          <a:xfrm>
            <a:off x="1447800" y="62420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2717" name="Text Box 8"/>
          <p:cNvSpPr txBox="1">
            <a:spLocks noChangeArrowheads="1"/>
          </p:cNvSpPr>
          <p:nvPr/>
        </p:nvSpPr>
        <p:spPr bwMode="auto">
          <a:xfrm>
            <a:off x="857250" y="6086475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A=0</a:t>
            </a:r>
          </a:p>
        </p:txBody>
      </p:sp>
      <p:cxnSp>
        <p:nvCxnSpPr>
          <p:cNvPr id="72718" name="Straight Arrow Connector 34"/>
          <p:cNvCxnSpPr>
            <a:cxnSpLocks noChangeShapeType="1"/>
          </p:cNvCxnSpPr>
          <p:nvPr/>
        </p:nvCxnSpPr>
        <p:spPr bwMode="auto">
          <a:xfrm>
            <a:off x="142875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2719" name="Text Box 8"/>
          <p:cNvSpPr txBox="1">
            <a:spLocks noChangeArrowheads="1"/>
          </p:cNvSpPr>
          <p:nvPr/>
        </p:nvSpPr>
        <p:spPr bwMode="auto">
          <a:xfrm>
            <a:off x="83820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sp>
        <p:nvSpPr>
          <p:cNvPr id="72720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For the two input NOR gate, the NMOS portion of the gate is identical to the NMOS gate.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CMOS gate, we must ensure that static current path does not exist through the logic gate, and this requires switching also in the PMOS transistor network </a:t>
            </a:r>
            <a:r>
              <a:rPr lang="en-US" sz="1600">
                <a:sym typeface="Wingdings" pitchFamily="2" charset="2"/>
              </a:rPr>
              <a:t> 2 PMOS transistors.</a:t>
            </a:r>
            <a:endParaRPr lang="en-US" sz="16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NMOS section, the conducting path exists for </a:t>
            </a:r>
            <a:r>
              <a:rPr lang="en-US" sz="1600" i="1"/>
              <a:t>A=1</a:t>
            </a:r>
            <a:r>
              <a:rPr lang="en-US" sz="1600"/>
              <a:t> </a:t>
            </a:r>
            <a:r>
              <a:rPr lang="en-US" sz="1600" b="1"/>
              <a:t>or</a:t>
            </a:r>
            <a:r>
              <a:rPr lang="en-US" sz="1600"/>
              <a:t> </a:t>
            </a:r>
            <a:r>
              <a:rPr lang="en-US" sz="1600" i="1"/>
              <a:t>B=1</a:t>
            </a:r>
            <a:r>
              <a:rPr lang="en-US" sz="1600"/>
              <a:t>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PMOS section, the conducting path exists only when </a:t>
            </a:r>
            <a:r>
              <a:rPr lang="en-US" sz="1600" i="1"/>
              <a:t>A=0</a:t>
            </a:r>
            <a:r>
              <a:rPr lang="en-US" sz="1600"/>
              <a:t> </a:t>
            </a:r>
            <a:r>
              <a:rPr lang="en-US" sz="1600" b="1"/>
              <a:t>and</a:t>
            </a:r>
            <a:r>
              <a:rPr lang="en-US" sz="1600"/>
              <a:t> </a:t>
            </a:r>
            <a:r>
              <a:rPr lang="en-US" sz="1600" i="1"/>
              <a:t>B=0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Complimentary nature of conducting paths:  for </a:t>
            </a:r>
            <a:r>
              <a:rPr lang="en-US" sz="1600" b="1"/>
              <a:t>NMOS – parallel,  </a:t>
            </a:r>
            <a:r>
              <a:rPr lang="en-US" sz="1600"/>
              <a:t>for </a:t>
            </a:r>
            <a:r>
              <a:rPr lang="en-US" sz="1600" b="1">
                <a:solidFill>
                  <a:srgbClr val="0070C0"/>
                </a:solidFill>
              </a:rPr>
              <a:t>PMOS - series</a:t>
            </a:r>
          </a:p>
        </p:txBody>
      </p:sp>
      <p:grpSp>
        <p:nvGrpSpPr>
          <p:cNvPr id="72721" name="Group 45"/>
          <p:cNvGrpSpPr>
            <a:grpSpLocks/>
          </p:cNvGrpSpPr>
          <p:nvPr/>
        </p:nvGrpSpPr>
        <p:grpSpPr bwMode="auto">
          <a:xfrm>
            <a:off x="3794125" y="4491038"/>
            <a:ext cx="1182688" cy="347662"/>
            <a:chOff x="3784955" y="4491035"/>
            <a:chExt cx="1182333" cy="347669"/>
          </a:xfrm>
        </p:grpSpPr>
        <p:sp>
          <p:nvSpPr>
            <p:cNvPr id="39" name="Freeform 38"/>
            <p:cNvSpPr/>
            <p:nvPr/>
          </p:nvSpPr>
          <p:spPr bwMode="auto">
            <a:xfrm>
              <a:off x="3784955" y="4491035"/>
              <a:ext cx="1182333" cy="300043"/>
            </a:xfrm>
            <a:custGeom>
              <a:avLst/>
              <a:gdLst>
                <a:gd name="connsiteX0" fmla="*/ 1177570 w 1182333"/>
                <a:gd name="connsiteY0" fmla="*/ 209550 h 300037"/>
                <a:gd name="connsiteX1" fmla="*/ 1182333 w 1182333"/>
                <a:gd name="connsiteY1" fmla="*/ 190500 h 300037"/>
                <a:gd name="connsiteX2" fmla="*/ 1177570 w 1182333"/>
                <a:gd name="connsiteY2" fmla="*/ 152400 h 300037"/>
                <a:gd name="connsiteX3" fmla="*/ 1172808 w 1182333"/>
                <a:gd name="connsiteY3" fmla="*/ 138112 h 300037"/>
                <a:gd name="connsiteX4" fmla="*/ 1168045 w 1182333"/>
                <a:gd name="connsiteY4" fmla="*/ 119062 h 300037"/>
                <a:gd name="connsiteX5" fmla="*/ 1172808 w 1182333"/>
                <a:gd name="connsiteY5" fmla="*/ 95250 h 300037"/>
                <a:gd name="connsiteX6" fmla="*/ 1177570 w 1182333"/>
                <a:gd name="connsiteY6" fmla="*/ 76200 h 300037"/>
                <a:gd name="connsiteX7" fmla="*/ 1168045 w 1182333"/>
                <a:gd name="connsiteY7" fmla="*/ 9525 h 300037"/>
                <a:gd name="connsiteX8" fmla="*/ 1153758 w 1182333"/>
                <a:gd name="connsiteY8" fmla="*/ 4762 h 300037"/>
                <a:gd name="connsiteX9" fmla="*/ 1120420 w 1182333"/>
                <a:gd name="connsiteY9" fmla="*/ 0 h 300037"/>
                <a:gd name="connsiteX10" fmla="*/ 1010883 w 1182333"/>
                <a:gd name="connsiteY10" fmla="*/ 4762 h 300037"/>
                <a:gd name="connsiteX11" fmla="*/ 968020 w 1182333"/>
                <a:gd name="connsiteY11" fmla="*/ 9525 h 300037"/>
                <a:gd name="connsiteX12" fmla="*/ 748945 w 1182333"/>
                <a:gd name="connsiteY12" fmla="*/ 19050 h 300037"/>
                <a:gd name="connsiteX13" fmla="*/ 687033 w 1182333"/>
                <a:gd name="connsiteY13" fmla="*/ 28575 h 300037"/>
                <a:gd name="connsiteX14" fmla="*/ 629883 w 1182333"/>
                <a:gd name="connsiteY14" fmla="*/ 23812 h 300037"/>
                <a:gd name="connsiteX15" fmla="*/ 615595 w 1182333"/>
                <a:gd name="connsiteY15" fmla="*/ 19050 h 300037"/>
                <a:gd name="connsiteX16" fmla="*/ 482245 w 1182333"/>
                <a:gd name="connsiteY16" fmla="*/ 19050 h 300037"/>
                <a:gd name="connsiteX17" fmla="*/ 367945 w 1182333"/>
                <a:gd name="connsiteY17" fmla="*/ 28575 h 300037"/>
                <a:gd name="connsiteX18" fmla="*/ 301270 w 1182333"/>
                <a:gd name="connsiteY18" fmla="*/ 23812 h 300037"/>
                <a:gd name="connsiteX19" fmla="*/ 239358 w 1182333"/>
                <a:gd name="connsiteY19" fmla="*/ 14287 h 300037"/>
                <a:gd name="connsiteX20" fmla="*/ 201258 w 1182333"/>
                <a:gd name="connsiteY20" fmla="*/ 9525 h 300037"/>
                <a:gd name="connsiteX21" fmla="*/ 129820 w 1182333"/>
                <a:gd name="connsiteY21" fmla="*/ 19050 h 300037"/>
                <a:gd name="connsiteX22" fmla="*/ 110770 w 1182333"/>
                <a:gd name="connsiteY22" fmla="*/ 23812 h 300037"/>
                <a:gd name="connsiteX23" fmla="*/ 82195 w 1182333"/>
                <a:gd name="connsiteY23" fmla="*/ 28575 h 300037"/>
                <a:gd name="connsiteX24" fmla="*/ 53620 w 1182333"/>
                <a:gd name="connsiteY24" fmla="*/ 38100 h 300037"/>
                <a:gd name="connsiteX25" fmla="*/ 39333 w 1182333"/>
                <a:gd name="connsiteY25" fmla="*/ 42862 h 300037"/>
                <a:gd name="connsiteX26" fmla="*/ 15520 w 1182333"/>
                <a:gd name="connsiteY26" fmla="*/ 85725 h 300037"/>
                <a:gd name="connsiteX27" fmla="*/ 10758 w 1182333"/>
                <a:gd name="connsiteY27" fmla="*/ 133350 h 300037"/>
                <a:gd name="connsiteX28" fmla="*/ 5995 w 1182333"/>
                <a:gd name="connsiteY28" fmla="*/ 214312 h 300037"/>
                <a:gd name="connsiteX29" fmla="*/ 1233 w 1182333"/>
                <a:gd name="connsiteY29" fmla="*/ 233362 h 300037"/>
                <a:gd name="connsiteX30" fmla="*/ 1233 w 1182333"/>
                <a:gd name="connsiteY30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2333" h="300037">
                  <a:moveTo>
                    <a:pt x="1177570" y="209550"/>
                  </a:moveTo>
                  <a:cubicBezTo>
                    <a:pt x="1179158" y="203200"/>
                    <a:pt x="1182333" y="197045"/>
                    <a:pt x="1182333" y="190500"/>
                  </a:cubicBezTo>
                  <a:cubicBezTo>
                    <a:pt x="1182333" y="177701"/>
                    <a:pt x="1179860" y="164992"/>
                    <a:pt x="1177570" y="152400"/>
                  </a:cubicBezTo>
                  <a:cubicBezTo>
                    <a:pt x="1176672" y="147461"/>
                    <a:pt x="1174187" y="142939"/>
                    <a:pt x="1172808" y="138112"/>
                  </a:cubicBezTo>
                  <a:cubicBezTo>
                    <a:pt x="1171010" y="131818"/>
                    <a:pt x="1169633" y="125412"/>
                    <a:pt x="1168045" y="119062"/>
                  </a:cubicBezTo>
                  <a:cubicBezTo>
                    <a:pt x="1169633" y="111125"/>
                    <a:pt x="1171052" y="103152"/>
                    <a:pt x="1172808" y="95250"/>
                  </a:cubicBezTo>
                  <a:cubicBezTo>
                    <a:pt x="1174228" y="88860"/>
                    <a:pt x="1177933" y="82735"/>
                    <a:pt x="1177570" y="76200"/>
                  </a:cubicBezTo>
                  <a:cubicBezTo>
                    <a:pt x="1176325" y="53784"/>
                    <a:pt x="1175144" y="30824"/>
                    <a:pt x="1168045" y="9525"/>
                  </a:cubicBezTo>
                  <a:cubicBezTo>
                    <a:pt x="1166458" y="4763"/>
                    <a:pt x="1158681" y="5747"/>
                    <a:pt x="1153758" y="4762"/>
                  </a:cubicBezTo>
                  <a:cubicBezTo>
                    <a:pt x="1142751" y="2561"/>
                    <a:pt x="1131533" y="1587"/>
                    <a:pt x="1120420" y="0"/>
                  </a:cubicBezTo>
                  <a:lnTo>
                    <a:pt x="1010883" y="4762"/>
                  </a:lnTo>
                  <a:cubicBezTo>
                    <a:pt x="996535" y="5659"/>
                    <a:pt x="982374" y="8742"/>
                    <a:pt x="968020" y="9525"/>
                  </a:cubicBezTo>
                  <a:cubicBezTo>
                    <a:pt x="895035" y="13506"/>
                    <a:pt x="748945" y="19050"/>
                    <a:pt x="748945" y="19050"/>
                  </a:cubicBezTo>
                  <a:cubicBezTo>
                    <a:pt x="740934" y="20385"/>
                    <a:pt x="693153" y="28575"/>
                    <a:pt x="687033" y="28575"/>
                  </a:cubicBezTo>
                  <a:cubicBezTo>
                    <a:pt x="667917" y="28575"/>
                    <a:pt x="648933" y="25400"/>
                    <a:pt x="629883" y="23812"/>
                  </a:cubicBezTo>
                  <a:cubicBezTo>
                    <a:pt x="625120" y="22225"/>
                    <a:pt x="620465" y="20268"/>
                    <a:pt x="615595" y="19050"/>
                  </a:cubicBezTo>
                  <a:cubicBezTo>
                    <a:pt x="567134" y="6935"/>
                    <a:pt x="549357" y="14766"/>
                    <a:pt x="482245" y="19050"/>
                  </a:cubicBezTo>
                  <a:cubicBezTo>
                    <a:pt x="444091" y="21485"/>
                    <a:pt x="367945" y="28575"/>
                    <a:pt x="367945" y="28575"/>
                  </a:cubicBezTo>
                  <a:cubicBezTo>
                    <a:pt x="345720" y="26987"/>
                    <a:pt x="323451" y="25925"/>
                    <a:pt x="301270" y="23812"/>
                  </a:cubicBezTo>
                  <a:cubicBezTo>
                    <a:pt x="278197" y="21615"/>
                    <a:pt x="261952" y="17515"/>
                    <a:pt x="239358" y="14287"/>
                  </a:cubicBezTo>
                  <a:cubicBezTo>
                    <a:pt x="226688" y="12477"/>
                    <a:pt x="213958" y="11112"/>
                    <a:pt x="201258" y="9525"/>
                  </a:cubicBezTo>
                  <a:cubicBezTo>
                    <a:pt x="157201" y="20538"/>
                    <a:pt x="210147" y="8340"/>
                    <a:pt x="129820" y="19050"/>
                  </a:cubicBezTo>
                  <a:cubicBezTo>
                    <a:pt x="123332" y="19915"/>
                    <a:pt x="117188" y="22528"/>
                    <a:pt x="110770" y="23812"/>
                  </a:cubicBezTo>
                  <a:cubicBezTo>
                    <a:pt x="101301" y="25706"/>
                    <a:pt x="91563" y="26233"/>
                    <a:pt x="82195" y="28575"/>
                  </a:cubicBezTo>
                  <a:cubicBezTo>
                    <a:pt x="72455" y="31010"/>
                    <a:pt x="63145" y="34925"/>
                    <a:pt x="53620" y="38100"/>
                  </a:cubicBezTo>
                  <a:lnTo>
                    <a:pt x="39333" y="42862"/>
                  </a:lnTo>
                  <a:cubicBezTo>
                    <a:pt x="17498" y="75614"/>
                    <a:pt x="23903" y="60577"/>
                    <a:pt x="15520" y="85725"/>
                  </a:cubicBezTo>
                  <a:cubicBezTo>
                    <a:pt x="13933" y="101600"/>
                    <a:pt x="11937" y="117439"/>
                    <a:pt x="10758" y="133350"/>
                  </a:cubicBezTo>
                  <a:cubicBezTo>
                    <a:pt x="8761" y="160310"/>
                    <a:pt x="8558" y="187400"/>
                    <a:pt x="5995" y="214312"/>
                  </a:cubicBezTo>
                  <a:cubicBezTo>
                    <a:pt x="5374" y="220828"/>
                    <a:pt x="1596" y="226827"/>
                    <a:pt x="1233" y="233362"/>
                  </a:cubicBezTo>
                  <a:cubicBezTo>
                    <a:pt x="0" y="255553"/>
                    <a:pt x="1233" y="277812"/>
                    <a:pt x="1233" y="300037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2738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3715550" y="4761710"/>
              <a:ext cx="152400" cy="158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ot"/>
              <a:round/>
              <a:headEnd/>
              <a:tailEnd type="arrow" w="med" len="med"/>
            </a:ln>
          </p:spPr>
        </p:cxnSp>
      </p:grpSp>
      <p:grpSp>
        <p:nvGrpSpPr>
          <p:cNvPr id="72722" name="Group 46"/>
          <p:cNvGrpSpPr>
            <a:grpSpLocks/>
          </p:cNvGrpSpPr>
          <p:nvPr/>
        </p:nvGrpSpPr>
        <p:grpSpPr bwMode="auto">
          <a:xfrm>
            <a:off x="4629150" y="4557713"/>
            <a:ext cx="309563" cy="338137"/>
            <a:chOff x="4614211" y="4557713"/>
            <a:chExt cx="310214" cy="338925"/>
          </a:xfrm>
        </p:grpSpPr>
        <p:sp>
          <p:nvSpPr>
            <p:cNvPr id="42" name="Freeform 41"/>
            <p:cNvSpPr/>
            <p:nvPr/>
          </p:nvSpPr>
          <p:spPr bwMode="auto">
            <a:xfrm>
              <a:off x="4614211" y="4557713"/>
              <a:ext cx="310214" cy="295963"/>
            </a:xfrm>
            <a:custGeom>
              <a:avLst/>
              <a:gdLst>
                <a:gd name="connsiteX0" fmla="*/ 305452 w 310214"/>
                <a:gd name="connsiteY0" fmla="*/ 142875 h 295275"/>
                <a:gd name="connsiteX1" fmla="*/ 310214 w 310214"/>
                <a:gd name="connsiteY1" fmla="*/ 109537 h 295275"/>
                <a:gd name="connsiteX2" fmla="*/ 305452 w 310214"/>
                <a:gd name="connsiteY2" fmla="*/ 76200 h 295275"/>
                <a:gd name="connsiteX3" fmla="*/ 295927 w 310214"/>
                <a:gd name="connsiteY3" fmla="*/ 42862 h 295275"/>
                <a:gd name="connsiteX4" fmla="*/ 286402 w 310214"/>
                <a:gd name="connsiteY4" fmla="*/ 23812 h 295275"/>
                <a:gd name="connsiteX5" fmla="*/ 272114 w 310214"/>
                <a:gd name="connsiteY5" fmla="*/ 14287 h 295275"/>
                <a:gd name="connsiteX6" fmla="*/ 253064 w 310214"/>
                <a:gd name="connsiteY6" fmla="*/ 0 h 295275"/>
                <a:gd name="connsiteX7" fmla="*/ 114952 w 310214"/>
                <a:gd name="connsiteY7" fmla="*/ 4762 h 295275"/>
                <a:gd name="connsiteX8" fmla="*/ 100664 w 310214"/>
                <a:gd name="connsiteY8" fmla="*/ 9525 h 295275"/>
                <a:gd name="connsiteX9" fmla="*/ 86377 w 310214"/>
                <a:gd name="connsiteY9" fmla="*/ 19050 h 295275"/>
                <a:gd name="connsiteX10" fmla="*/ 67327 w 310214"/>
                <a:gd name="connsiteY10" fmla="*/ 47625 h 295275"/>
                <a:gd name="connsiteX11" fmla="*/ 48277 w 310214"/>
                <a:gd name="connsiteY11" fmla="*/ 80962 h 295275"/>
                <a:gd name="connsiteX12" fmla="*/ 38752 w 310214"/>
                <a:gd name="connsiteY12" fmla="*/ 109537 h 295275"/>
                <a:gd name="connsiteX13" fmla="*/ 33989 w 310214"/>
                <a:gd name="connsiteY13" fmla="*/ 123825 h 295275"/>
                <a:gd name="connsiteX14" fmla="*/ 24464 w 310214"/>
                <a:gd name="connsiteY14" fmla="*/ 138112 h 295275"/>
                <a:gd name="connsiteX15" fmla="*/ 14939 w 310214"/>
                <a:gd name="connsiteY15" fmla="*/ 166687 h 295275"/>
                <a:gd name="connsiteX16" fmla="*/ 10177 w 310214"/>
                <a:gd name="connsiteY16" fmla="*/ 180975 h 295275"/>
                <a:gd name="connsiteX17" fmla="*/ 652 w 310214"/>
                <a:gd name="connsiteY17" fmla="*/ 261937 h 295275"/>
                <a:gd name="connsiteX18" fmla="*/ 652 w 310214"/>
                <a:gd name="connsiteY18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0214" h="295275">
                  <a:moveTo>
                    <a:pt x="305452" y="142875"/>
                  </a:moveTo>
                  <a:cubicBezTo>
                    <a:pt x="307039" y="131762"/>
                    <a:pt x="310214" y="120762"/>
                    <a:pt x="310214" y="109537"/>
                  </a:cubicBezTo>
                  <a:cubicBezTo>
                    <a:pt x="310214" y="98312"/>
                    <a:pt x="307460" y="87244"/>
                    <a:pt x="305452" y="76200"/>
                  </a:cubicBezTo>
                  <a:cubicBezTo>
                    <a:pt x="304181" y="69211"/>
                    <a:pt x="299146" y="50374"/>
                    <a:pt x="295927" y="42862"/>
                  </a:cubicBezTo>
                  <a:cubicBezTo>
                    <a:pt x="293130" y="36336"/>
                    <a:pt x="290947" y="29266"/>
                    <a:pt x="286402" y="23812"/>
                  </a:cubicBezTo>
                  <a:cubicBezTo>
                    <a:pt x="282738" y="19415"/>
                    <a:pt x="276772" y="17614"/>
                    <a:pt x="272114" y="14287"/>
                  </a:cubicBezTo>
                  <a:cubicBezTo>
                    <a:pt x="265655" y="9674"/>
                    <a:pt x="259414" y="4762"/>
                    <a:pt x="253064" y="0"/>
                  </a:cubicBezTo>
                  <a:cubicBezTo>
                    <a:pt x="207027" y="1587"/>
                    <a:pt x="160927" y="1889"/>
                    <a:pt x="114952" y="4762"/>
                  </a:cubicBezTo>
                  <a:cubicBezTo>
                    <a:pt x="109941" y="5075"/>
                    <a:pt x="105154" y="7280"/>
                    <a:pt x="100664" y="9525"/>
                  </a:cubicBezTo>
                  <a:cubicBezTo>
                    <a:pt x="95545" y="12085"/>
                    <a:pt x="91139" y="15875"/>
                    <a:pt x="86377" y="19050"/>
                  </a:cubicBezTo>
                  <a:lnTo>
                    <a:pt x="67327" y="47625"/>
                  </a:lnTo>
                  <a:cubicBezTo>
                    <a:pt x="58735" y="60513"/>
                    <a:pt x="54320" y="65854"/>
                    <a:pt x="48277" y="80962"/>
                  </a:cubicBezTo>
                  <a:cubicBezTo>
                    <a:pt x="44548" y="90284"/>
                    <a:pt x="41927" y="100012"/>
                    <a:pt x="38752" y="109537"/>
                  </a:cubicBezTo>
                  <a:cubicBezTo>
                    <a:pt x="37164" y="114300"/>
                    <a:pt x="36774" y="119648"/>
                    <a:pt x="33989" y="123825"/>
                  </a:cubicBezTo>
                  <a:lnTo>
                    <a:pt x="24464" y="138112"/>
                  </a:lnTo>
                  <a:lnTo>
                    <a:pt x="14939" y="166687"/>
                  </a:lnTo>
                  <a:lnTo>
                    <a:pt x="10177" y="180975"/>
                  </a:lnTo>
                  <a:cubicBezTo>
                    <a:pt x="6052" y="209844"/>
                    <a:pt x="2416" y="231941"/>
                    <a:pt x="652" y="261937"/>
                  </a:cubicBezTo>
                  <a:cubicBezTo>
                    <a:pt x="0" y="273030"/>
                    <a:pt x="652" y="284162"/>
                    <a:pt x="652" y="295275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2736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4579150" y="4860127"/>
              <a:ext cx="72228" cy="793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72723" name="Group 53"/>
          <p:cNvGrpSpPr>
            <a:grpSpLocks/>
          </p:cNvGrpSpPr>
          <p:nvPr/>
        </p:nvGrpSpPr>
        <p:grpSpPr bwMode="auto">
          <a:xfrm>
            <a:off x="3695700" y="2990850"/>
            <a:ext cx="1487488" cy="1733550"/>
            <a:chOff x="3695700" y="2990850"/>
            <a:chExt cx="1487488" cy="1733550"/>
          </a:xfrm>
        </p:grpSpPr>
        <p:sp>
          <p:nvSpPr>
            <p:cNvPr id="49" name="Freeform 48"/>
            <p:cNvSpPr/>
            <p:nvPr/>
          </p:nvSpPr>
          <p:spPr bwMode="auto">
            <a:xfrm>
              <a:off x="3695700" y="2990850"/>
              <a:ext cx="1485900" cy="1690688"/>
            </a:xfrm>
            <a:custGeom>
              <a:avLst/>
              <a:gdLst>
                <a:gd name="connsiteX0" fmla="*/ 0 w 1486076"/>
                <a:gd name="connsiteY0" fmla="*/ 0 h 1690688"/>
                <a:gd name="connsiteX1" fmla="*/ 9525 w 1486076"/>
                <a:gd name="connsiteY1" fmla="*/ 109538 h 1690688"/>
                <a:gd name="connsiteX2" fmla="*/ 19050 w 1486076"/>
                <a:gd name="connsiteY2" fmla="*/ 195263 h 1690688"/>
                <a:gd name="connsiteX3" fmla="*/ 14288 w 1486076"/>
                <a:gd name="connsiteY3" fmla="*/ 538163 h 1690688"/>
                <a:gd name="connsiteX4" fmla="*/ 23813 w 1486076"/>
                <a:gd name="connsiteY4" fmla="*/ 790575 h 1690688"/>
                <a:gd name="connsiteX5" fmla="*/ 33338 w 1486076"/>
                <a:gd name="connsiteY5" fmla="*/ 900113 h 1690688"/>
                <a:gd name="connsiteX6" fmla="*/ 47625 w 1486076"/>
                <a:gd name="connsiteY6" fmla="*/ 1004888 h 1690688"/>
                <a:gd name="connsiteX7" fmla="*/ 61913 w 1486076"/>
                <a:gd name="connsiteY7" fmla="*/ 1090613 h 1690688"/>
                <a:gd name="connsiteX8" fmla="*/ 66675 w 1486076"/>
                <a:gd name="connsiteY8" fmla="*/ 1133475 h 1690688"/>
                <a:gd name="connsiteX9" fmla="*/ 71438 w 1486076"/>
                <a:gd name="connsiteY9" fmla="*/ 1152525 h 1690688"/>
                <a:gd name="connsiteX10" fmla="*/ 76200 w 1486076"/>
                <a:gd name="connsiteY10" fmla="*/ 1181100 h 1690688"/>
                <a:gd name="connsiteX11" fmla="*/ 85725 w 1486076"/>
                <a:gd name="connsiteY11" fmla="*/ 1200150 h 1690688"/>
                <a:gd name="connsiteX12" fmla="*/ 100013 w 1486076"/>
                <a:gd name="connsiteY12" fmla="*/ 1252538 h 1690688"/>
                <a:gd name="connsiteX13" fmla="*/ 109538 w 1486076"/>
                <a:gd name="connsiteY13" fmla="*/ 1266825 h 1690688"/>
                <a:gd name="connsiteX14" fmla="*/ 128588 w 1486076"/>
                <a:gd name="connsiteY14" fmla="*/ 1300163 h 1690688"/>
                <a:gd name="connsiteX15" fmla="*/ 185738 w 1486076"/>
                <a:gd name="connsiteY15" fmla="*/ 1347788 h 1690688"/>
                <a:gd name="connsiteX16" fmla="*/ 214313 w 1486076"/>
                <a:gd name="connsiteY16" fmla="*/ 1366838 h 1690688"/>
                <a:gd name="connsiteX17" fmla="*/ 242888 w 1486076"/>
                <a:gd name="connsiteY17" fmla="*/ 1371600 h 1690688"/>
                <a:gd name="connsiteX18" fmla="*/ 257175 w 1486076"/>
                <a:gd name="connsiteY18" fmla="*/ 1376363 h 1690688"/>
                <a:gd name="connsiteX19" fmla="*/ 323850 w 1486076"/>
                <a:gd name="connsiteY19" fmla="*/ 1385888 h 1690688"/>
                <a:gd name="connsiteX20" fmla="*/ 376238 w 1486076"/>
                <a:gd name="connsiteY20" fmla="*/ 1390650 h 1690688"/>
                <a:gd name="connsiteX21" fmla="*/ 495300 w 1486076"/>
                <a:gd name="connsiteY21" fmla="*/ 1385888 h 1690688"/>
                <a:gd name="connsiteX22" fmla="*/ 1123950 w 1486076"/>
                <a:gd name="connsiteY22" fmla="*/ 1376363 h 1690688"/>
                <a:gd name="connsiteX23" fmla="*/ 1314450 w 1486076"/>
                <a:gd name="connsiteY23" fmla="*/ 1381125 h 1690688"/>
                <a:gd name="connsiteX24" fmla="*/ 1366838 w 1486076"/>
                <a:gd name="connsiteY24" fmla="*/ 1390650 h 1690688"/>
                <a:gd name="connsiteX25" fmla="*/ 1395413 w 1486076"/>
                <a:gd name="connsiteY25" fmla="*/ 1400175 h 1690688"/>
                <a:gd name="connsiteX26" fmla="*/ 1409700 w 1486076"/>
                <a:gd name="connsiteY26" fmla="*/ 1404938 h 1690688"/>
                <a:gd name="connsiteX27" fmla="*/ 1423988 w 1486076"/>
                <a:gd name="connsiteY27" fmla="*/ 1414463 h 1690688"/>
                <a:gd name="connsiteX28" fmla="*/ 1433513 w 1486076"/>
                <a:gd name="connsiteY28" fmla="*/ 1452563 h 1690688"/>
                <a:gd name="connsiteX29" fmla="*/ 1452563 w 1486076"/>
                <a:gd name="connsiteY29" fmla="*/ 1519238 h 1690688"/>
                <a:gd name="connsiteX30" fmla="*/ 1462088 w 1486076"/>
                <a:gd name="connsiteY30" fmla="*/ 1533525 h 1690688"/>
                <a:gd name="connsiteX31" fmla="*/ 1466850 w 1486076"/>
                <a:gd name="connsiteY31" fmla="*/ 1547813 h 1690688"/>
                <a:gd name="connsiteX32" fmla="*/ 1471613 w 1486076"/>
                <a:gd name="connsiteY32" fmla="*/ 1566863 h 1690688"/>
                <a:gd name="connsiteX33" fmla="*/ 1481138 w 1486076"/>
                <a:gd name="connsiteY33" fmla="*/ 1595438 h 1690688"/>
                <a:gd name="connsiteX34" fmla="*/ 1485900 w 1486076"/>
                <a:gd name="connsiteY34" fmla="*/ 1690688 h 169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86076" h="1690688">
                  <a:moveTo>
                    <a:pt x="0" y="0"/>
                  </a:moveTo>
                  <a:cubicBezTo>
                    <a:pt x="3175" y="36513"/>
                    <a:pt x="6395" y="73021"/>
                    <a:pt x="9525" y="109538"/>
                  </a:cubicBezTo>
                  <a:cubicBezTo>
                    <a:pt x="15417" y="178270"/>
                    <a:pt x="10981" y="146842"/>
                    <a:pt x="19050" y="195263"/>
                  </a:cubicBezTo>
                  <a:cubicBezTo>
                    <a:pt x="17463" y="309563"/>
                    <a:pt x="14288" y="423852"/>
                    <a:pt x="14288" y="538163"/>
                  </a:cubicBezTo>
                  <a:cubicBezTo>
                    <a:pt x="14288" y="583257"/>
                    <a:pt x="19372" y="728401"/>
                    <a:pt x="23813" y="790575"/>
                  </a:cubicBezTo>
                  <a:cubicBezTo>
                    <a:pt x="26424" y="827132"/>
                    <a:pt x="29291" y="863687"/>
                    <a:pt x="33338" y="900113"/>
                  </a:cubicBezTo>
                  <a:cubicBezTo>
                    <a:pt x="43586" y="992343"/>
                    <a:pt x="35891" y="957945"/>
                    <a:pt x="47625" y="1004888"/>
                  </a:cubicBezTo>
                  <a:cubicBezTo>
                    <a:pt x="60217" y="1118201"/>
                    <a:pt x="42945" y="976798"/>
                    <a:pt x="61913" y="1090613"/>
                  </a:cubicBezTo>
                  <a:cubicBezTo>
                    <a:pt x="64276" y="1104793"/>
                    <a:pt x="64489" y="1119267"/>
                    <a:pt x="66675" y="1133475"/>
                  </a:cubicBezTo>
                  <a:cubicBezTo>
                    <a:pt x="67670" y="1139944"/>
                    <a:pt x="70154" y="1146107"/>
                    <a:pt x="71438" y="1152525"/>
                  </a:cubicBezTo>
                  <a:cubicBezTo>
                    <a:pt x="73332" y="1161994"/>
                    <a:pt x="73425" y="1171851"/>
                    <a:pt x="76200" y="1181100"/>
                  </a:cubicBezTo>
                  <a:cubicBezTo>
                    <a:pt x="78240" y="1187900"/>
                    <a:pt x="82550" y="1193800"/>
                    <a:pt x="85725" y="1200150"/>
                  </a:cubicBezTo>
                  <a:cubicBezTo>
                    <a:pt x="88281" y="1212928"/>
                    <a:pt x="93108" y="1242181"/>
                    <a:pt x="100013" y="1252538"/>
                  </a:cubicBezTo>
                  <a:cubicBezTo>
                    <a:pt x="103188" y="1257300"/>
                    <a:pt x="106698" y="1261855"/>
                    <a:pt x="109538" y="1266825"/>
                  </a:cubicBezTo>
                  <a:cubicBezTo>
                    <a:pt x="116437" y="1278898"/>
                    <a:pt x="119306" y="1289721"/>
                    <a:pt x="128588" y="1300163"/>
                  </a:cubicBezTo>
                  <a:cubicBezTo>
                    <a:pt x="155257" y="1330166"/>
                    <a:pt x="154454" y="1326932"/>
                    <a:pt x="185738" y="1347788"/>
                  </a:cubicBezTo>
                  <a:cubicBezTo>
                    <a:pt x="185740" y="1347789"/>
                    <a:pt x="214311" y="1366838"/>
                    <a:pt x="214313" y="1366838"/>
                  </a:cubicBezTo>
                  <a:lnTo>
                    <a:pt x="242888" y="1371600"/>
                  </a:lnTo>
                  <a:cubicBezTo>
                    <a:pt x="247650" y="1373188"/>
                    <a:pt x="252305" y="1375145"/>
                    <a:pt x="257175" y="1376363"/>
                  </a:cubicBezTo>
                  <a:cubicBezTo>
                    <a:pt x="280316" y="1382148"/>
                    <a:pt x="299170" y="1383420"/>
                    <a:pt x="323850" y="1385888"/>
                  </a:cubicBezTo>
                  <a:lnTo>
                    <a:pt x="376238" y="1390650"/>
                  </a:lnTo>
                  <a:cubicBezTo>
                    <a:pt x="415925" y="1389063"/>
                    <a:pt x="455585" y="1386428"/>
                    <a:pt x="495300" y="1385888"/>
                  </a:cubicBezTo>
                  <a:cubicBezTo>
                    <a:pt x="1129651" y="1377257"/>
                    <a:pt x="880526" y="1400703"/>
                    <a:pt x="1123950" y="1376363"/>
                  </a:cubicBezTo>
                  <a:lnTo>
                    <a:pt x="1314450" y="1381125"/>
                  </a:lnTo>
                  <a:cubicBezTo>
                    <a:pt x="1328775" y="1381735"/>
                    <a:pt x="1351762" y="1386127"/>
                    <a:pt x="1366838" y="1390650"/>
                  </a:cubicBezTo>
                  <a:cubicBezTo>
                    <a:pt x="1376455" y="1393535"/>
                    <a:pt x="1385888" y="1397000"/>
                    <a:pt x="1395413" y="1400175"/>
                  </a:cubicBezTo>
                  <a:cubicBezTo>
                    <a:pt x="1400175" y="1401763"/>
                    <a:pt x="1405523" y="1402153"/>
                    <a:pt x="1409700" y="1404938"/>
                  </a:cubicBezTo>
                  <a:lnTo>
                    <a:pt x="1423988" y="1414463"/>
                  </a:lnTo>
                  <a:cubicBezTo>
                    <a:pt x="1435637" y="1472712"/>
                    <a:pt x="1422529" y="1412291"/>
                    <a:pt x="1433513" y="1452563"/>
                  </a:cubicBezTo>
                  <a:cubicBezTo>
                    <a:pt x="1434978" y="1457936"/>
                    <a:pt x="1446947" y="1510815"/>
                    <a:pt x="1452563" y="1519238"/>
                  </a:cubicBezTo>
                  <a:lnTo>
                    <a:pt x="1462088" y="1533525"/>
                  </a:lnTo>
                  <a:cubicBezTo>
                    <a:pt x="1463675" y="1538288"/>
                    <a:pt x="1465471" y="1542986"/>
                    <a:pt x="1466850" y="1547813"/>
                  </a:cubicBezTo>
                  <a:cubicBezTo>
                    <a:pt x="1468648" y="1554107"/>
                    <a:pt x="1469732" y="1560594"/>
                    <a:pt x="1471613" y="1566863"/>
                  </a:cubicBezTo>
                  <a:cubicBezTo>
                    <a:pt x="1474498" y="1576480"/>
                    <a:pt x="1481138" y="1595438"/>
                    <a:pt x="1481138" y="1595438"/>
                  </a:cubicBezTo>
                  <a:cubicBezTo>
                    <a:pt x="1486076" y="1684333"/>
                    <a:pt x="1485900" y="1652544"/>
                    <a:pt x="1485900" y="1690688"/>
                  </a:cubicBezTo>
                </a:path>
              </a:pathLst>
            </a:custGeom>
            <a:ln w="28575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2734" name="Straight Arrow Connector 52"/>
            <p:cNvCxnSpPr>
              <a:cxnSpLocks noChangeShapeType="1"/>
            </p:cNvCxnSpPr>
            <p:nvPr/>
          </p:nvCxnSpPr>
          <p:spPr bwMode="auto">
            <a:xfrm rot="5400000">
              <a:off x="5144294" y="4685506"/>
              <a:ext cx="76200" cy="1588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72724" name="Straight Arrow Connector 54"/>
          <p:cNvCxnSpPr>
            <a:cxnSpLocks noChangeShapeType="1"/>
          </p:cNvCxnSpPr>
          <p:nvPr/>
        </p:nvCxnSpPr>
        <p:spPr bwMode="auto">
          <a:xfrm>
            <a:off x="426720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72725" name="Text Box 8"/>
          <p:cNvSpPr txBox="1">
            <a:spLocks noChangeArrowheads="1"/>
          </p:cNvSpPr>
          <p:nvPr/>
        </p:nvSpPr>
        <p:spPr bwMode="auto">
          <a:xfrm>
            <a:off x="367665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cxnSp>
        <p:nvCxnSpPr>
          <p:cNvPr id="72726" name="Straight Arrow Connector 56"/>
          <p:cNvCxnSpPr>
            <a:cxnSpLocks noChangeShapeType="1"/>
          </p:cNvCxnSpPr>
          <p:nvPr/>
        </p:nvCxnSpPr>
        <p:spPr bwMode="auto">
          <a:xfrm>
            <a:off x="4248150" y="616743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2727" name="Text Box 8"/>
          <p:cNvSpPr txBox="1">
            <a:spLocks noChangeArrowheads="1"/>
          </p:cNvSpPr>
          <p:nvPr/>
        </p:nvSpPr>
        <p:spPr bwMode="auto">
          <a:xfrm>
            <a:off x="3681413" y="6013450"/>
            <a:ext cx="60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B=1</a:t>
            </a:r>
          </a:p>
        </p:txBody>
      </p:sp>
      <p:cxnSp>
        <p:nvCxnSpPr>
          <p:cNvPr id="72728" name="Straight Arrow Connector 58"/>
          <p:cNvCxnSpPr>
            <a:cxnSpLocks noChangeShapeType="1"/>
          </p:cNvCxnSpPr>
          <p:nvPr/>
        </p:nvCxnSpPr>
        <p:spPr bwMode="auto">
          <a:xfrm>
            <a:off x="4267200" y="64706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2729" name="Text Box 8"/>
          <p:cNvSpPr txBox="1">
            <a:spLocks noChangeArrowheads="1"/>
          </p:cNvSpPr>
          <p:nvPr/>
        </p:nvSpPr>
        <p:spPr bwMode="auto">
          <a:xfrm>
            <a:off x="3048000" y="6315075"/>
            <a:ext cx="1219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A=0 &amp; B=0</a:t>
            </a:r>
          </a:p>
        </p:txBody>
      </p:sp>
      <p:sp>
        <p:nvSpPr>
          <p:cNvPr id="38" name="Freeform 37"/>
          <p:cNvSpPr/>
          <p:nvPr/>
        </p:nvSpPr>
        <p:spPr bwMode="auto">
          <a:xfrm>
            <a:off x="3171825" y="2541588"/>
            <a:ext cx="1868488" cy="1954212"/>
          </a:xfrm>
          <a:custGeom>
            <a:avLst/>
            <a:gdLst>
              <a:gd name="connsiteX0" fmla="*/ 307497 w 1867753"/>
              <a:gd name="connsiteY0" fmla="*/ 291314 h 1953848"/>
              <a:gd name="connsiteX1" fmla="*/ 202301 w 1867753"/>
              <a:gd name="connsiteY1" fmla="*/ 299406 h 1953848"/>
              <a:gd name="connsiteX2" fmla="*/ 169933 w 1867753"/>
              <a:gd name="connsiteY2" fmla="*/ 347958 h 1953848"/>
              <a:gd name="connsiteX3" fmla="*/ 145657 w 1867753"/>
              <a:gd name="connsiteY3" fmla="*/ 372234 h 1953848"/>
              <a:gd name="connsiteX4" fmla="*/ 129472 w 1867753"/>
              <a:gd name="connsiteY4" fmla="*/ 445062 h 1953848"/>
              <a:gd name="connsiteX5" fmla="*/ 121380 w 1867753"/>
              <a:gd name="connsiteY5" fmla="*/ 477431 h 1953848"/>
              <a:gd name="connsiteX6" fmla="*/ 97104 w 1867753"/>
              <a:gd name="connsiteY6" fmla="*/ 574535 h 1953848"/>
              <a:gd name="connsiteX7" fmla="*/ 89012 w 1867753"/>
              <a:gd name="connsiteY7" fmla="*/ 598811 h 1953848"/>
              <a:gd name="connsiteX8" fmla="*/ 72828 w 1867753"/>
              <a:gd name="connsiteY8" fmla="*/ 623087 h 1953848"/>
              <a:gd name="connsiteX9" fmla="*/ 64736 w 1867753"/>
              <a:gd name="connsiteY9" fmla="*/ 679731 h 1953848"/>
              <a:gd name="connsiteX10" fmla="*/ 56644 w 1867753"/>
              <a:gd name="connsiteY10" fmla="*/ 704008 h 1953848"/>
              <a:gd name="connsiteX11" fmla="*/ 48552 w 1867753"/>
              <a:gd name="connsiteY11" fmla="*/ 776836 h 1953848"/>
              <a:gd name="connsiteX12" fmla="*/ 32368 w 1867753"/>
              <a:gd name="connsiteY12" fmla="*/ 898216 h 1953848"/>
              <a:gd name="connsiteX13" fmla="*/ 24276 w 1867753"/>
              <a:gd name="connsiteY13" fmla="*/ 938677 h 1953848"/>
              <a:gd name="connsiteX14" fmla="*/ 16184 w 1867753"/>
              <a:gd name="connsiteY14" fmla="*/ 1051965 h 1953848"/>
              <a:gd name="connsiteX15" fmla="*/ 8092 w 1867753"/>
              <a:gd name="connsiteY15" fmla="*/ 1100517 h 1953848"/>
              <a:gd name="connsiteX16" fmla="*/ 0 w 1867753"/>
              <a:gd name="connsiteY16" fmla="*/ 1229990 h 1953848"/>
              <a:gd name="connsiteX17" fmla="*/ 8092 w 1867753"/>
              <a:gd name="connsiteY17" fmla="*/ 1626500 h 1953848"/>
              <a:gd name="connsiteX18" fmla="*/ 24276 w 1867753"/>
              <a:gd name="connsiteY18" fmla="*/ 1707420 h 1953848"/>
              <a:gd name="connsiteX19" fmla="*/ 32368 w 1867753"/>
              <a:gd name="connsiteY19" fmla="*/ 1731696 h 1953848"/>
              <a:gd name="connsiteX20" fmla="*/ 48552 w 1867753"/>
              <a:gd name="connsiteY20" fmla="*/ 1755972 h 1953848"/>
              <a:gd name="connsiteX21" fmla="*/ 56644 w 1867753"/>
              <a:gd name="connsiteY21" fmla="*/ 1780248 h 1953848"/>
              <a:gd name="connsiteX22" fmla="*/ 72828 w 1867753"/>
              <a:gd name="connsiteY22" fmla="*/ 1804524 h 1953848"/>
              <a:gd name="connsiteX23" fmla="*/ 137564 w 1867753"/>
              <a:gd name="connsiteY23" fmla="*/ 1861169 h 1953848"/>
              <a:gd name="connsiteX24" fmla="*/ 161841 w 1867753"/>
              <a:gd name="connsiteY24" fmla="*/ 1869261 h 1953848"/>
              <a:gd name="connsiteX25" fmla="*/ 202301 w 1867753"/>
              <a:gd name="connsiteY25" fmla="*/ 1885445 h 1953848"/>
              <a:gd name="connsiteX26" fmla="*/ 226577 w 1867753"/>
              <a:gd name="connsiteY26" fmla="*/ 1893537 h 1953848"/>
              <a:gd name="connsiteX27" fmla="*/ 283221 w 1867753"/>
              <a:gd name="connsiteY27" fmla="*/ 1925905 h 1953848"/>
              <a:gd name="connsiteX28" fmla="*/ 323681 w 1867753"/>
              <a:gd name="connsiteY28" fmla="*/ 1933997 h 1953848"/>
              <a:gd name="connsiteX29" fmla="*/ 347957 w 1867753"/>
              <a:gd name="connsiteY29" fmla="*/ 1942089 h 1953848"/>
              <a:gd name="connsiteX30" fmla="*/ 485522 w 1867753"/>
              <a:gd name="connsiteY30" fmla="*/ 1950181 h 1953848"/>
              <a:gd name="connsiteX31" fmla="*/ 962952 w 1867753"/>
              <a:gd name="connsiteY31" fmla="*/ 1925905 h 1953848"/>
              <a:gd name="connsiteX32" fmla="*/ 987228 w 1867753"/>
              <a:gd name="connsiteY32" fmla="*/ 1917813 h 1953848"/>
              <a:gd name="connsiteX33" fmla="*/ 1027688 w 1867753"/>
              <a:gd name="connsiteY33" fmla="*/ 1909721 h 1953848"/>
              <a:gd name="connsiteX34" fmla="*/ 1060057 w 1867753"/>
              <a:gd name="connsiteY34" fmla="*/ 1893537 h 1953848"/>
              <a:gd name="connsiteX35" fmla="*/ 1084333 w 1867753"/>
              <a:gd name="connsiteY35" fmla="*/ 1877353 h 1953848"/>
              <a:gd name="connsiteX36" fmla="*/ 1157161 w 1867753"/>
              <a:gd name="connsiteY36" fmla="*/ 1820708 h 1953848"/>
              <a:gd name="connsiteX37" fmla="*/ 1238081 w 1867753"/>
              <a:gd name="connsiteY37" fmla="*/ 1788340 h 1953848"/>
              <a:gd name="connsiteX38" fmla="*/ 1286634 w 1867753"/>
              <a:gd name="connsiteY38" fmla="*/ 1747880 h 1953848"/>
              <a:gd name="connsiteX39" fmla="*/ 1335186 w 1867753"/>
              <a:gd name="connsiteY39" fmla="*/ 1715512 h 1953848"/>
              <a:gd name="connsiteX40" fmla="*/ 1375646 w 1867753"/>
              <a:gd name="connsiteY40" fmla="*/ 1683144 h 1953848"/>
              <a:gd name="connsiteX41" fmla="*/ 1424198 w 1867753"/>
              <a:gd name="connsiteY41" fmla="*/ 1642684 h 1953848"/>
              <a:gd name="connsiteX42" fmla="*/ 1448474 w 1867753"/>
              <a:gd name="connsiteY42" fmla="*/ 1626500 h 1953848"/>
              <a:gd name="connsiteX43" fmla="*/ 1464658 w 1867753"/>
              <a:gd name="connsiteY43" fmla="*/ 1610315 h 1953848"/>
              <a:gd name="connsiteX44" fmla="*/ 1488934 w 1867753"/>
              <a:gd name="connsiteY44" fmla="*/ 1594131 h 1953848"/>
              <a:gd name="connsiteX45" fmla="*/ 1553671 w 1867753"/>
              <a:gd name="connsiteY45" fmla="*/ 1537487 h 1953848"/>
              <a:gd name="connsiteX46" fmla="*/ 1602223 w 1867753"/>
              <a:gd name="connsiteY46" fmla="*/ 1472751 h 1953848"/>
              <a:gd name="connsiteX47" fmla="*/ 1642683 w 1867753"/>
              <a:gd name="connsiteY47" fmla="*/ 1408015 h 1953848"/>
              <a:gd name="connsiteX48" fmla="*/ 1658867 w 1867753"/>
              <a:gd name="connsiteY48" fmla="*/ 1375646 h 1953848"/>
              <a:gd name="connsiteX49" fmla="*/ 1675051 w 1867753"/>
              <a:gd name="connsiteY49" fmla="*/ 1351370 h 1953848"/>
              <a:gd name="connsiteX50" fmla="*/ 1707419 w 1867753"/>
              <a:gd name="connsiteY50" fmla="*/ 1286634 h 1953848"/>
              <a:gd name="connsiteX51" fmla="*/ 1715511 w 1867753"/>
              <a:gd name="connsiteY51" fmla="*/ 1254266 h 1953848"/>
              <a:gd name="connsiteX52" fmla="*/ 1739787 w 1867753"/>
              <a:gd name="connsiteY52" fmla="*/ 1229990 h 1953848"/>
              <a:gd name="connsiteX53" fmla="*/ 1747880 w 1867753"/>
              <a:gd name="connsiteY53" fmla="*/ 1165254 h 1953848"/>
              <a:gd name="connsiteX54" fmla="*/ 1780248 w 1867753"/>
              <a:gd name="connsiteY54" fmla="*/ 1092425 h 1953848"/>
              <a:gd name="connsiteX55" fmla="*/ 1788340 w 1867753"/>
              <a:gd name="connsiteY55" fmla="*/ 1035781 h 1953848"/>
              <a:gd name="connsiteX56" fmla="*/ 1796432 w 1867753"/>
              <a:gd name="connsiteY56" fmla="*/ 1011505 h 1953848"/>
              <a:gd name="connsiteX57" fmla="*/ 1804524 w 1867753"/>
              <a:gd name="connsiteY57" fmla="*/ 979137 h 1953848"/>
              <a:gd name="connsiteX58" fmla="*/ 1820708 w 1867753"/>
              <a:gd name="connsiteY58" fmla="*/ 930585 h 1953848"/>
              <a:gd name="connsiteX59" fmla="*/ 1836892 w 1867753"/>
              <a:gd name="connsiteY59" fmla="*/ 865848 h 1953848"/>
              <a:gd name="connsiteX60" fmla="*/ 1853076 w 1867753"/>
              <a:gd name="connsiteY60" fmla="*/ 712100 h 1953848"/>
              <a:gd name="connsiteX61" fmla="*/ 1861168 w 1867753"/>
              <a:gd name="connsiteY61" fmla="*/ 606903 h 1953848"/>
              <a:gd name="connsiteX62" fmla="*/ 1844984 w 1867753"/>
              <a:gd name="connsiteY62" fmla="*/ 283222 h 1953848"/>
              <a:gd name="connsiteX63" fmla="*/ 1836892 w 1867753"/>
              <a:gd name="connsiteY63" fmla="*/ 242762 h 1953848"/>
              <a:gd name="connsiteX64" fmla="*/ 1812616 w 1867753"/>
              <a:gd name="connsiteY64" fmla="*/ 210393 h 1953848"/>
              <a:gd name="connsiteX65" fmla="*/ 1796432 w 1867753"/>
              <a:gd name="connsiteY65" fmla="*/ 186117 h 1953848"/>
              <a:gd name="connsiteX66" fmla="*/ 1788340 w 1867753"/>
              <a:gd name="connsiteY66" fmla="*/ 161841 h 1953848"/>
              <a:gd name="connsiteX67" fmla="*/ 1764064 w 1867753"/>
              <a:gd name="connsiteY67" fmla="*/ 145657 h 1953848"/>
              <a:gd name="connsiteX68" fmla="*/ 1731695 w 1867753"/>
              <a:gd name="connsiteY68" fmla="*/ 105197 h 1953848"/>
              <a:gd name="connsiteX69" fmla="*/ 1723603 w 1867753"/>
              <a:gd name="connsiteY69" fmla="*/ 80921 h 1953848"/>
              <a:gd name="connsiteX70" fmla="*/ 1642683 w 1867753"/>
              <a:gd name="connsiteY70" fmla="*/ 40461 h 1953848"/>
              <a:gd name="connsiteX71" fmla="*/ 1618407 w 1867753"/>
              <a:gd name="connsiteY71" fmla="*/ 32369 h 1953848"/>
              <a:gd name="connsiteX72" fmla="*/ 1586039 w 1867753"/>
              <a:gd name="connsiteY72" fmla="*/ 24277 h 1953848"/>
              <a:gd name="connsiteX73" fmla="*/ 1561763 w 1867753"/>
              <a:gd name="connsiteY73" fmla="*/ 16185 h 1953848"/>
              <a:gd name="connsiteX74" fmla="*/ 1464658 w 1867753"/>
              <a:gd name="connsiteY74" fmla="*/ 8092 h 1953848"/>
              <a:gd name="connsiteX75" fmla="*/ 1408014 w 1867753"/>
              <a:gd name="connsiteY75" fmla="*/ 0 h 1953848"/>
              <a:gd name="connsiteX76" fmla="*/ 1173345 w 1867753"/>
              <a:gd name="connsiteY76" fmla="*/ 8092 h 1953848"/>
              <a:gd name="connsiteX77" fmla="*/ 1060057 w 1867753"/>
              <a:gd name="connsiteY77" fmla="*/ 24277 h 1953848"/>
              <a:gd name="connsiteX78" fmla="*/ 1003412 w 1867753"/>
              <a:gd name="connsiteY78" fmla="*/ 32369 h 1953848"/>
              <a:gd name="connsiteX79" fmla="*/ 971044 w 1867753"/>
              <a:gd name="connsiteY79" fmla="*/ 40461 h 1953848"/>
              <a:gd name="connsiteX80" fmla="*/ 857756 w 1867753"/>
              <a:gd name="connsiteY80" fmla="*/ 56645 h 1953848"/>
              <a:gd name="connsiteX81" fmla="*/ 825387 w 1867753"/>
              <a:gd name="connsiteY81" fmla="*/ 64737 h 1953848"/>
              <a:gd name="connsiteX82" fmla="*/ 768743 w 1867753"/>
              <a:gd name="connsiteY82" fmla="*/ 72829 h 1953848"/>
              <a:gd name="connsiteX83" fmla="*/ 728283 w 1867753"/>
              <a:gd name="connsiteY83" fmla="*/ 80921 h 1953848"/>
              <a:gd name="connsiteX84" fmla="*/ 623087 w 1867753"/>
              <a:gd name="connsiteY84" fmla="*/ 97105 h 1953848"/>
              <a:gd name="connsiteX85" fmla="*/ 534074 w 1867753"/>
              <a:gd name="connsiteY85" fmla="*/ 121381 h 1953848"/>
              <a:gd name="connsiteX86" fmla="*/ 501706 w 1867753"/>
              <a:gd name="connsiteY86" fmla="*/ 137565 h 1953848"/>
              <a:gd name="connsiteX87" fmla="*/ 477430 w 1867753"/>
              <a:gd name="connsiteY87" fmla="*/ 153749 h 1953848"/>
              <a:gd name="connsiteX88" fmla="*/ 445062 w 1867753"/>
              <a:gd name="connsiteY88" fmla="*/ 161841 h 1953848"/>
              <a:gd name="connsiteX89" fmla="*/ 396510 w 1867753"/>
              <a:gd name="connsiteY89" fmla="*/ 186117 h 1953848"/>
              <a:gd name="connsiteX90" fmla="*/ 347957 w 1867753"/>
              <a:gd name="connsiteY90" fmla="*/ 210393 h 1953848"/>
              <a:gd name="connsiteX91" fmla="*/ 299405 w 1867753"/>
              <a:gd name="connsiteY91" fmla="*/ 234669 h 1953848"/>
              <a:gd name="connsiteX92" fmla="*/ 275129 w 1867753"/>
              <a:gd name="connsiteY92" fmla="*/ 250854 h 1953848"/>
              <a:gd name="connsiteX93" fmla="*/ 218485 w 1867753"/>
              <a:gd name="connsiteY93" fmla="*/ 283222 h 195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867753" h="1953848">
                <a:moveTo>
                  <a:pt x="307497" y="291314"/>
                </a:moveTo>
                <a:cubicBezTo>
                  <a:pt x="272432" y="294011"/>
                  <a:pt x="236868" y="292925"/>
                  <a:pt x="202301" y="299406"/>
                </a:cubicBezTo>
                <a:cubicBezTo>
                  <a:pt x="165894" y="306232"/>
                  <a:pt x="183674" y="323910"/>
                  <a:pt x="169933" y="347958"/>
                </a:cubicBezTo>
                <a:cubicBezTo>
                  <a:pt x="164255" y="357894"/>
                  <a:pt x="153749" y="364142"/>
                  <a:pt x="145657" y="372234"/>
                </a:cubicBezTo>
                <a:cubicBezTo>
                  <a:pt x="125931" y="451128"/>
                  <a:pt x="150006" y="352660"/>
                  <a:pt x="129472" y="445062"/>
                </a:cubicBezTo>
                <a:cubicBezTo>
                  <a:pt x="127059" y="455919"/>
                  <a:pt x="123561" y="466525"/>
                  <a:pt x="121380" y="477431"/>
                </a:cubicBezTo>
                <a:cubicBezTo>
                  <a:pt x="105036" y="559154"/>
                  <a:pt x="124141" y="493425"/>
                  <a:pt x="97104" y="574535"/>
                </a:cubicBezTo>
                <a:cubicBezTo>
                  <a:pt x="94407" y="582627"/>
                  <a:pt x="93743" y="591714"/>
                  <a:pt x="89012" y="598811"/>
                </a:cubicBezTo>
                <a:lnTo>
                  <a:pt x="72828" y="623087"/>
                </a:lnTo>
                <a:cubicBezTo>
                  <a:pt x="70131" y="641968"/>
                  <a:pt x="68476" y="661028"/>
                  <a:pt x="64736" y="679731"/>
                </a:cubicBezTo>
                <a:cubicBezTo>
                  <a:pt x="63063" y="688095"/>
                  <a:pt x="58046" y="695594"/>
                  <a:pt x="56644" y="704008"/>
                </a:cubicBezTo>
                <a:cubicBezTo>
                  <a:pt x="52629" y="728101"/>
                  <a:pt x="51406" y="752578"/>
                  <a:pt x="48552" y="776836"/>
                </a:cubicBezTo>
                <a:cubicBezTo>
                  <a:pt x="45279" y="804658"/>
                  <a:pt x="37234" y="869019"/>
                  <a:pt x="32368" y="898216"/>
                </a:cubicBezTo>
                <a:cubicBezTo>
                  <a:pt x="30107" y="911783"/>
                  <a:pt x="26973" y="925190"/>
                  <a:pt x="24276" y="938677"/>
                </a:cubicBezTo>
                <a:cubicBezTo>
                  <a:pt x="21579" y="976440"/>
                  <a:pt x="19951" y="1014294"/>
                  <a:pt x="16184" y="1051965"/>
                </a:cubicBezTo>
                <a:cubicBezTo>
                  <a:pt x="14551" y="1068291"/>
                  <a:pt x="9577" y="1084177"/>
                  <a:pt x="8092" y="1100517"/>
                </a:cubicBezTo>
                <a:cubicBezTo>
                  <a:pt x="4177" y="1143581"/>
                  <a:pt x="2697" y="1186832"/>
                  <a:pt x="0" y="1229990"/>
                </a:cubicBezTo>
                <a:cubicBezTo>
                  <a:pt x="2697" y="1362160"/>
                  <a:pt x="1379" y="1494473"/>
                  <a:pt x="8092" y="1626500"/>
                </a:cubicBezTo>
                <a:cubicBezTo>
                  <a:pt x="9489" y="1653972"/>
                  <a:pt x="15577" y="1681324"/>
                  <a:pt x="24276" y="1707420"/>
                </a:cubicBezTo>
                <a:cubicBezTo>
                  <a:pt x="26973" y="1715512"/>
                  <a:pt x="28553" y="1724067"/>
                  <a:pt x="32368" y="1731696"/>
                </a:cubicBezTo>
                <a:cubicBezTo>
                  <a:pt x="36717" y="1740395"/>
                  <a:pt x="44203" y="1747273"/>
                  <a:pt x="48552" y="1755972"/>
                </a:cubicBezTo>
                <a:cubicBezTo>
                  <a:pt x="52367" y="1763601"/>
                  <a:pt x="52829" y="1772619"/>
                  <a:pt x="56644" y="1780248"/>
                </a:cubicBezTo>
                <a:cubicBezTo>
                  <a:pt x="60993" y="1788947"/>
                  <a:pt x="66424" y="1797205"/>
                  <a:pt x="72828" y="1804524"/>
                </a:cubicBezTo>
                <a:cubicBezTo>
                  <a:pt x="89234" y="1823274"/>
                  <a:pt x="113190" y="1848982"/>
                  <a:pt x="137564" y="1861169"/>
                </a:cubicBezTo>
                <a:cubicBezTo>
                  <a:pt x="145194" y="1864984"/>
                  <a:pt x="153854" y="1866266"/>
                  <a:pt x="161841" y="1869261"/>
                </a:cubicBezTo>
                <a:cubicBezTo>
                  <a:pt x="175442" y="1874361"/>
                  <a:pt x="188700" y="1880345"/>
                  <a:pt x="202301" y="1885445"/>
                </a:cubicBezTo>
                <a:cubicBezTo>
                  <a:pt x="210288" y="1888440"/>
                  <a:pt x="218948" y="1889722"/>
                  <a:pt x="226577" y="1893537"/>
                </a:cubicBezTo>
                <a:cubicBezTo>
                  <a:pt x="262094" y="1911295"/>
                  <a:pt x="240661" y="1911718"/>
                  <a:pt x="283221" y="1925905"/>
                </a:cubicBezTo>
                <a:cubicBezTo>
                  <a:pt x="296269" y="1930254"/>
                  <a:pt x="310338" y="1930661"/>
                  <a:pt x="323681" y="1933997"/>
                </a:cubicBezTo>
                <a:cubicBezTo>
                  <a:pt x="331956" y="1936066"/>
                  <a:pt x="339470" y="1941240"/>
                  <a:pt x="347957" y="1942089"/>
                </a:cubicBezTo>
                <a:cubicBezTo>
                  <a:pt x="393663" y="1946660"/>
                  <a:pt x="439667" y="1947484"/>
                  <a:pt x="485522" y="1950181"/>
                </a:cubicBezTo>
                <a:cubicBezTo>
                  <a:pt x="925367" y="1933264"/>
                  <a:pt x="767353" y="1953848"/>
                  <a:pt x="962952" y="1925905"/>
                </a:cubicBezTo>
                <a:cubicBezTo>
                  <a:pt x="971044" y="1923208"/>
                  <a:pt x="978953" y="1919882"/>
                  <a:pt x="987228" y="1917813"/>
                </a:cubicBezTo>
                <a:cubicBezTo>
                  <a:pt x="1000571" y="1914477"/>
                  <a:pt x="1014640" y="1914070"/>
                  <a:pt x="1027688" y="1909721"/>
                </a:cubicBezTo>
                <a:cubicBezTo>
                  <a:pt x="1039132" y="1905906"/>
                  <a:pt x="1049583" y="1899522"/>
                  <a:pt x="1060057" y="1893537"/>
                </a:cubicBezTo>
                <a:cubicBezTo>
                  <a:pt x="1068501" y="1888712"/>
                  <a:pt x="1076862" y="1883579"/>
                  <a:pt x="1084333" y="1877353"/>
                </a:cubicBezTo>
                <a:cubicBezTo>
                  <a:pt x="1112260" y="1854081"/>
                  <a:pt x="1116259" y="1834342"/>
                  <a:pt x="1157161" y="1820708"/>
                </a:cubicBezTo>
                <a:cubicBezTo>
                  <a:pt x="1188291" y="1810331"/>
                  <a:pt x="1210866" y="1805349"/>
                  <a:pt x="1238081" y="1788340"/>
                </a:cubicBezTo>
                <a:cubicBezTo>
                  <a:pt x="1329005" y="1731512"/>
                  <a:pt x="1231240" y="1789425"/>
                  <a:pt x="1286634" y="1747880"/>
                </a:cubicBezTo>
                <a:cubicBezTo>
                  <a:pt x="1302195" y="1736210"/>
                  <a:pt x="1319002" y="1726301"/>
                  <a:pt x="1335186" y="1715512"/>
                </a:cubicBezTo>
                <a:cubicBezTo>
                  <a:pt x="1371381" y="1661220"/>
                  <a:pt x="1328743" y="1714413"/>
                  <a:pt x="1375646" y="1683144"/>
                </a:cubicBezTo>
                <a:cubicBezTo>
                  <a:pt x="1393175" y="1671458"/>
                  <a:pt x="1407569" y="1655618"/>
                  <a:pt x="1424198" y="1642684"/>
                </a:cubicBezTo>
                <a:cubicBezTo>
                  <a:pt x="1431875" y="1636713"/>
                  <a:pt x="1440880" y="1632576"/>
                  <a:pt x="1448474" y="1626500"/>
                </a:cubicBezTo>
                <a:cubicBezTo>
                  <a:pt x="1454432" y="1621734"/>
                  <a:pt x="1458700" y="1615081"/>
                  <a:pt x="1464658" y="1610315"/>
                </a:cubicBezTo>
                <a:cubicBezTo>
                  <a:pt x="1472252" y="1604239"/>
                  <a:pt x="1481615" y="1600535"/>
                  <a:pt x="1488934" y="1594131"/>
                </a:cubicBezTo>
                <a:cubicBezTo>
                  <a:pt x="1564674" y="1527859"/>
                  <a:pt x="1499043" y="1573906"/>
                  <a:pt x="1553671" y="1537487"/>
                </a:cubicBezTo>
                <a:cubicBezTo>
                  <a:pt x="1598552" y="1425284"/>
                  <a:pt x="1536240" y="1560728"/>
                  <a:pt x="1602223" y="1472751"/>
                </a:cubicBezTo>
                <a:cubicBezTo>
                  <a:pt x="1694177" y="1350146"/>
                  <a:pt x="1551790" y="1498908"/>
                  <a:pt x="1642683" y="1408015"/>
                </a:cubicBezTo>
                <a:cubicBezTo>
                  <a:pt x="1648078" y="1397225"/>
                  <a:pt x="1652882" y="1386120"/>
                  <a:pt x="1658867" y="1375646"/>
                </a:cubicBezTo>
                <a:cubicBezTo>
                  <a:pt x="1663692" y="1367202"/>
                  <a:pt x="1670702" y="1360069"/>
                  <a:pt x="1675051" y="1351370"/>
                </a:cubicBezTo>
                <a:cubicBezTo>
                  <a:pt x="1714643" y="1272186"/>
                  <a:pt x="1669924" y="1342877"/>
                  <a:pt x="1707419" y="1286634"/>
                </a:cubicBezTo>
                <a:cubicBezTo>
                  <a:pt x="1710116" y="1275845"/>
                  <a:pt x="1709993" y="1263922"/>
                  <a:pt x="1715511" y="1254266"/>
                </a:cubicBezTo>
                <a:cubicBezTo>
                  <a:pt x="1721189" y="1244330"/>
                  <a:pt x="1735876" y="1240745"/>
                  <a:pt x="1739787" y="1229990"/>
                </a:cubicBezTo>
                <a:cubicBezTo>
                  <a:pt x="1747219" y="1209553"/>
                  <a:pt x="1743323" y="1186518"/>
                  <a:pt x="1747880" y="1165254"/>
                </a:cubicBezTo>
                <a:cubicBezTo>
                  <a:pt x="1757004" y="1122678"/>
                  <a:pt x="1760379" y="1122228"/>
                  <a:pt x="1780248" y="1092425"/>
                </a:cubicBezTo>
                <a:cubicBezTo>
                  <a:pt x="1782945" y="1073544"/>
                  <a:pt x="1784599" y="1054484"/>
                  <a:pt x="1788340" y="1035781"/>
                </a:cubicBezTo>
                <a:cubicBezTo>
                  <a:pt x="1790013" y="1027417"/>
                  <a:pt x="1794089" y="1019707"/>
                  <a:pt x="1796432" y="1011505"/>
                </a:cubicBezTo>
                <a:cubicBezTo>
                  <a:pt x="1799487" y="1000812"/>
                  <a:pt x="1801328" y="989789"/>
                  <a:pt x="1804524" y="979137"/>
                </a:cubicBezTo>
                <a:cubicBezTo>
                  <a:pt x="1809426" y="962797"/>
                  <a:pt x="1816021" y="946988"/>
                  <a:pt x="1820708" y="930585"/>
                </a:cubicBezTo>
                <a:cubicBezTo>
                  <a:pt x="1826819" y="909198"/>
                  <a:pt x="1831497" y="887427"/>
                  <a:pt x="1836892" y="865848"/>
                </a:cubicBezTo>
                <a:cubicBezTo>
                  <a:pt x="1842289" y="817277"/>
                  <a:pt x="1848867" y="760502"/>
                  <a:pt x="1853076" y="712100"/>
                </a:cubicBezTo>
                <a:cubicBezTo>
                  <a:pt x="1856123" y="677063"/>
                  <a:pt x="1858471" y="641969"/>
                  <a:pt x="1861168" y="606903"/>
                </a:cubicBezTo>
                <a:cubicBezTo>
                  <a:pt x="1854867" y="392678"/>
                  <a:pt x="1867753" y="408451"/>
                  <a:pt x="1844984" y="283222"/>
                </a:cubicBezTo>
                <a:cubicBezTo>
                  <a:pt x="1842524" y="269690"/>
                  <a:pt x="1842478" y="255330"/>
                  <a:pt x="1836892" y="242762"/>
                </a:cubicBezTo>
                <a:cubicBezTo>
                  <a:pt x="1831415" y="230437"/>
                  <a:pt x="1820455" y="221368"/>
                  <a:pt x="1812616" y="210393"/>
                </a:cubicBezTo>
                <a:cubicBezTo>
                  <a:pt x="1806963" y="202479"/>
                  <a:pt x="1800781" y="194816"/>
                  <a:pt x="1796432" y="186117"/>
                </a:cubicBezTo>
                <a:cubicBezTo>
                  <a:pt x="1792617" y="178488"/>
                  <a:pt x="1793668" y="168502"/>
                  <a:pt x="1788340" y="161841"/>
                </a:cubicBezTo>
                <a:cubicBezTo>
                  <a:pt x="1782265" y="154247"/>
                  <a:pt x="1772156" y="151052"/>
                  <a:pt x="1764064" y="145657"/>
                </a:cubicBezTo>
                <a:cubicBezTo>
                  <a:pt x="1743725" y="84639"/>
                  <a:pt x="1773527" y="157485"/>
                  <a:pt x="1731695" y="105197"/>
                </a:cubicBezTo>
                <a:cubicBezTo>
                  <a:pt x="1726366" y="98536"/>
                  <a:pt x="1729634" y="86952"/>
                  <a:pt x="1723603" y="80921"/>
                </a:cubicBezTo>
                <a:cubicBezTo>
                  <a:pt x="1688293" y="45611"/>
                  <a:pt x="1681059" y="51426"/>
                  <a:pt x="1642683" y="40461"/>
                </a:cubicBezTo>
                <a:cubicBezTo>
                  <a:pt x="1634481" y="38118"/>
                  <a:pt x="1626609" y="34712"/>
                  <a:pt x="1618407" y="32369"/>
                </a:cubicBezTo>
                <a:cubicBezTo>
                  <a:pt x="1607714" y="29314"/>
                  <a:pt x="1596732" y="27332"/>
                  <a:pt x="1586039" y="24277"/>
                </a:cubicBezTo>
                <a:cubicBezTo>
                  <a:pt x="1577837" y="21934"/>
                  <a:pt x="1570218" y="17312"/>
                  <a:pt x="1561763" y="16185"/>
                </a:cubicBezTo>
                <a:cubicBezTo>
                  <a:pt x="1529567" y="11892"/>
                  <a:pt x="1496960" y="11492"/>
                  <a:pt x="1464658" y="8092"/>
                </a:cubicBezTo>
                <a:cubicBezTo>
                  <a:pt x="1445690" y="6095"/>
                  <a:pt x="1426895" y="2697"/>
                  <a:pt x="1408014" y="0"/>
                </a:cubicBezTo>
                <a:lnTo>
                  <a:pt x="1173345" y="8092"/>
                </a:lnTo>
                <a:cubicBezTo>
                  <a:pt x="1097775" y="12070"/>
                  <a:pt x="1118315" y="14567"/>
                  <a:pt x="1060057" y="24277"/>
                </a:cubicBezTo>
                <a:cubicBezTo>
                  <a:pt x="1041243" y="27413"/>
                  <a:pt x="1022178" y="28957"/>
                  <a:pt x="1003412" y="32369"/>
                </a:cubicBezTo>
                <a:cubicBezTo>
                  <a:pt x="992470" y="34358"/>
                  <a:pt x="982014" y="38633"/>
                  <a:pt x="971044" y="40461"/>
                </a:cubicBezTo>
                <a:cubicBezTo>
                  <a:pt x="881533" y="55380"/>
                  <a:pt x="934168" y="41363"/>
                  <a:pt x="857756" y="56645"/>
                </a:cubicBezTo>
                <a:cubicBezTo>
                  <a:pt x="846850" y="58826"/>
                  <a:pt x="836329" y="62748"/>
                  <a:pt x="825387" y="64737"/>
                </a:cubicBezTo>
                <a:cubicBezTo>
                  <a:pt x="806622" y="68149"/>
                  <a:pt x="787557" y="69693"/>
                  <a:pt x="768743" y="72829"/>
                </a:cubicBezTo>
                <a:cubicBezTo>
                  <a:pt x="755176" y="75090"/>
                  <a:pt x="741850" y="78660"/>
                  <a:pt x="728283" y="80921"/>
                </a:cubicBezTo>
                <a:cubicBezTo>
                  <a:pt x="697263" y="86091"/>
                  <a:pt x="654438" y="90387"/>
                  <a:pt x="623087" y="97105"/>
                </a:cubicBezTo>
                <a:cubicBezTo>
                  <a:pt x="614834" y="98873"/>
                  <a:pt x="554618" y="112576"/>
                  <a:pt x="534074" y="121381"/>
                </a:cubicBezTo>
                <a:cubicBezTo>
                  <a:pt x="522986" y="126133"/>
                  <a:pt x="512179" y="131580"/>
                  <a:pt x="501706" y="137565"/>
                </a:cubicBezTo>
                <a:cubicBezTo>
                  <a:pt x="493262" y="142390"/>
                  <a:pt x="486369" y="149918"/>
                  <a:pt x="477430" y="153749"/>
                </a:cubicBezTo>
                <a:cubicBezTo>
                  <a:pt x="467208" y="158130"/>
                  <a:pt x="455851" y="159144"/>
                  <a:pt x="445062" y="161841"/>
                </a:cubicBezTo>
                <a:cubicBezTo>
                  <a:pt x="375490" y="208222"/>
                  <a:pt x="463515" y="152615"/>
                  <a:pt x="396510" y="186117"/>
                </a:cubicBezTo>
                <a:cubicBezTo>
                  <a:pt x="333766" y="217489"/>
                  <a:pt x="408975" y="190054"/>
                  <a:pt x="347957" y="210393"/>
                </a:cubicBezTo>
                <a:cubicBezTo>
                  <a:pt x="278376" y="256780"/>
                  <a:pt x="366418" y="201161"/>
                  <a:pt x="299405" y="234669"/>
                </a:cubicBezTo>
                <a:cubicBezTo>
                  <a:pt x="290706" y="239019"/>
                  <a:pt x="284016" y="246904"/>
                  <a:pt x="275129" y="250854"/>
                </a:cubicBezTo>
                <a:cubicBezTo>
                  <a:pt x="216978" y="276700"/>
                  <a:pt x="235577" y="249038"/>
                  <a:pt x="218485" y="283222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2285990" y="609151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Y=1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953000" y="5898608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953000" y="6306665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4495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NOR Gate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858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Reference Inverter</a:t>
            </a:r>
          </a:p>
        </p:txBody>
      </p:sp>
      <p:sp>
        <p:nvSpPr>
          <p:cNvPr id="73735" name="Text Box 8"/>
          <p:cNvSpPr txBox="1">
            <a:spLocks noChangeArrowheads="1"/>
          </p:cNvSpPr>
          <p:nvPr/>
        </p:nvSpPr>
        <p:spPr bwMode="auto">
          <a:xfrm>
            <a:off x="2971800" y="55626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2 input gate</a:t>
            </a:r>
          </a:p>
        </p:txBody>
      </p:sp>
      <p:pic>
        <p:nvPicPr>
          <p:cNvPr id="737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22098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3737" name="Group 20"/>
          <p:cNvGrpSpPr>
            <a:grpSpLocks/>
          </p:cNvGrpSpPr>
          <p:nvPr/>
        </p:nvGrpSpPr>
        <p:grpSpPr bwMode="auto">
          <a:xfrm>
            <a:off x="1449388" y="4429125"/>
            <a:ext cx="647700" cy="792163"/>
            <a:chOff x="1449088" y="4886036"/>
            <a:chExt cx="647568" cy="792020"/>
          </a:xfrm>
        </p:grpSpPr>
        <p:sp>
          <p:nvSpPr>
            <p:cNvPr id="12" name="Freeform 11"/>
            <p:cNvSpPr/>
            <p:nvPr/>
          </p:nvSpPr>
          <p:spPr bwMode="auto">
            <a:xfrm>
              <a:off x="1449088" y="4886036"/>
              <a:ext cx="647568" cy="730118"/>
            </a:xfrm>
            <a:custGeom>
              <a:avLst/>
              <a:gdLst>
                <a:gd name="connsiteX0" fmla="*/ 647568 w 647568"/>
                <a:gd name="connsiteY0" fmla="*/ 258619 h 729673"/>
                <a:gd name="connsiteX1" fmla="*/ 629096 w 647568"/>
                <a:gd name="connsiteY1" fmla="*/ 101600 h 729673"/>
                <a:gd name="connsiteX2" fmla="*/ 619859 w 647568"/>
                <a:gd name="connsiteY2" fmla="*/ 73891 h 729673"/>
                <a:gd name="connsiteX3" fmla="*/ 582914 w 647568"/>
                <a:gd name="connsiteY3" fmla="*/ 9237 h 729673"/>
                <a:gd name="connsiteX4" fmla="*/ 481314 w 647568"/>
                <a:gd name="connsiteY4" fmla="*/ 0 h 729673"/>
                <a:gd name="connsiteX5" fmla="*/ 102623 w 647568"/>
                <a:gd name="connsiteY5" fmla="*/ 9237 h 729673"/>
                <a:gd name="connsiteX6" fmla="*/ 74914 w 647568"/>
                <a:gd name="connsiteY6" fmla="*/ 18473 h 729673"/>
                <a:gd name="connsiteX7" fmla="*/ 37968 w 647568"/>
                <a:gd name="connsiteY7" fmla="*/ 73891 h 729673"/>
                <a:gd name="connsiteX8" fmla="*/ 10259 w 647568"/>
                <a:gd name="connsiteY8" fmla="*/ 314037 h 729673"/>
                <a:gd name="connsiteX9" fmla="*/ 19496 w 647568"/>
                <a:gd name="connsiteY9" fmla="*/ 452582 h 729673"/>
                <a:gd name="connsiteX10" fmla="*/ 47205 w 647568"/>
                <a:gd name="connsiteY10" fmla="*/ 618837 h 729673"/>
                <a:gd name="connsiteX11" fmla="*/ 47205 w 647568"/>
                <a:gd name="connsiteY11" fmla="*/ 729673 h 7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568" h="729673">
                  <a:moveTo>
                    <a:pt x="647568" y="258619"/>
                  </a:moveTo>
                  <a:cubicBezTo>
                    <a:pt x="643905" y="221986"/>
                    <a:pt x="637262" y="142432"/>
                    <a:pt x="629096" y="101600"/>
                  </a:cubicBezTo>
                  <a:cubicBezTo>
                    <a:pt x="627187" y="92053"/>
                    <a:pt x="622220" y="83336"/>
                    <a:pt x="619859" y="73891"/>
                  </a:cubicBezTo>
                  <a:cubicBezTo>
                    <a:pt x="612320" y="43737"/>
                    <a:pt x="620946" y="17387"/>
                    <a:pt x="582914" y="9237"/>
                  </a:cubicBezTo>
                  <a:cubicBezTo>
                    <a:pt x="549663" y="2112"/>
                    <a:pt x="515181" y="3079"/>
                    <a:pt x="481314" y="0"/>
                  </a:cubicBezTo>
                  <a:cubicBezTo>
                    <a:pt x="355084" y="3079"/>
                    <a:pt x="228761" y="3503"/>
                    <a:pt x="102623" y="9237"/>
                  </a:cubicBezTo>
                  <a:cubicBezTo>
                    <a:pt x="92897" y="9679"/>
                    <a:pt x="81798" y="11589"/>
                    <a:pt x="74914" y="18473"/>
                  </a:cubicBezTo>
                  <a:cubicBezTo>
                    <a:pt x="59215" y="34172"/>
                    <a:pt x="37968" y="73891"/>
                    <a:pt x="37968" y="73891"/>
                  </a:cubicBezTo>
                  <a:cubicBezTo>
                    <a:pt x="0" y="187798"/>
                    <a:pt x="20468" y="109861"/>
                    <a:pt x="10259" y="314037"/>
                  </a:cubicBezTo>
                  <a:cubicBezTo>
                    <a:pt x="13338" y="360219"/>
                    <a:pt x="13981" y="406627"/>
                    <a:pt x="19496" y="452582"/>
                  </a:cubicBezTo>
                  <a:cubicBezTo>
                    <a:pt x="32419" y="560273"/>
                    <a:pt x="42309" y="520916"/>
                    <a:pt x="47205" y="618837"/>
                  </a:cubicBezTo>
                  <a:cubicBezTo>
                    <a:pt x="49050" y="655736"/>
                    <a:pt x="47205" y="692728"/>
                    <a:pt x="47205" y="729673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3770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1420886" y="5601062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pic>
        <p:nvPicPr>
          <p:cNvPr id="73738" name="Picture 5" descr="fig07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1188" y="2971800"/>
            <a:ext cx="33766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9" name="Text Box 8"/>
          <p:cNvSpPr txBox="1">
            <a:spLocks noChangeArrowheads="1"/>
          </p:cNvSpPr>
          <p:nvPr/>
        </p:nvSpPr>
        <p:spPr bwMode="auto">
          <a:xfrm>
            <a:off x="6069013" y="6096000"/>
            <a:ext cx="2819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CMOS  NOR   3 input gate</a:t>
            </a:r>
          </a:p>
        </p:txBody>
      </p:sp>
      <p:grpSp>
        <p:nvGrpSpPr>
          <p:cNvPr id="73740" name="Group 29"/>
          <p:cNvGrpSpPr>
            <a:grpSpLocks/>
          </p:cNvGrpSpPr>
          <p:nvPr/>
        </p:nvGrpSpPr>
        <p:grpSpPr bwMode="auto">
          <a:xfrm>
            <a:off x="1449388" y="3430588"/>
            <a:ext cx="950912" cy="1219200"/>
            <a:chOff x="1468582" y="3888509"/>
            <a:chExt cx="950425" cy="121920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468582" y="3888509"/>
              <a:ext cx="950425" cy="1219200"/>
            </a:xfrm>
            <a:custGeom>
              <a:avLst/>
              <a:gdLst>
                <a:gd name="connsiteX0" fmla="*/ 0 w 950425"/>
                <a:gd name="connsiteY0" fmla="*/ 0 h 1219200"/>
                <a:gd name="connsiteX1" fmla="*/ 9236 w 950425"/>
                <a:gd name="connsiteY1" fmla="*/ 193964 h 1219200"/>
                <a:gd name="connsiteX2" fmla="*/ 18473 w 950425"/>
                <a:gd name="connsiteY2" fmla="*/ 314036 h 1219200"/>
                <a:gd name="connsiteX3" fmla="*/ 27709 w 950425"/>
                <a:gd name="connsiteY3" fmla="*/ 618836 h 1219200"/>
                <a:gd name="connsiteX4" fmla="*/ 36945 w 950425"/>
                <a:gd name="connsiteY4" fmla="*/ 683491 h 1219200"/>
                <a:gd name="connsiteX5" fmla="*/ 55418 w 950425"/>
                <a:gd name="connsiteY5" fmla="*/ 711200 h 1219200"/>
                <a:gd name="connsiteX6" fmla="*/ 64654 w 950425"/>
                <a:gd name="connsiteY6" fmla="*/ 738909 h 1219200"/>
                <a:gd name="connsiteX7" fmla="*/ 101600 w 950425"/>
                <a:gd name="connsiteY7" fmla="*/ 748146 h 1219200"/>
                <a:gd name="connsiteX8" fmla="*/ 129309 w 950425"/>
                <a:gd name="connsiteY8" fmla="*/ 766618 h 1219200"/>
                <a:gd name="connsiteX9" fmla="*/ 157018 w 950425"/>
                <a:gd name="connsiteY9" fmla="*/ 775855 h 1219200"/>
                <a:gd name="connsiteX10" fmla="*/ 535709 w 950425"/>
                <a:gd name="connsiteY10" fmla="*/ 766618 h 1219200"/>
                <a:gd name="connsiteX11" fmla="*/ 581891 w 950425"/>
                <a:gd name="connsiteY11" fmla="*/ 738909 h 1219200"/>
                <a:gd name="connsiteX12" fmla="*/ 637309 w 950425"/>
                <a:gd name="connsiteY12" fmla="*/ 701964 h 1219200"/>
                <a:gd name="connsiteX13" fmla="*/ 812800 w 950425"/>
                <a:gd name="connsiteY13" fmla="*/ 711200 h 1219200"/>
                <a:gd name="connsiteX14" fmla="*/ 849745 w 950425"/>
                <a:gd name="connsiteY14" fmla="*/ 766618 h 1219200"/>
                <a:gd name="connsiteX15" fmla="*/ 886691 w 950425"/>
                <a:gd name="connsiteY15" fmla="*/ 822036 h 1219200"/>
                <a:gd name="connsiteX16" fmla="*/ 905163 w 950425"/>
                <a:gd name="connsiteY16" fmla="*/ 849746 h 1219200"/>
                <a:gd name="connsiteX17" fmla="*/ 914400 w 950425"/>
                <a:gd name="connsiteY17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0425" h="1219200">
                  <a:moveTo>
                    <a:pt x="0" y="0"/>
                  </a:moveTo>
                  <a:cubicBezTo>
                    <a:pt x="3079" y="64655"/>
                    <a:pt x="5435" y="129348"/>
                    <a:pt x="9236" y="193964"/>
                  </a:cubicBezTo>
                  <a:cubicBezTo>
                    <a:pt x="11593" y="234037"/>
                    <a:pt x="16729" y="273932"/>
                    <a:pt x="18473" y="314036"/>
                  </a:cubicBezTo>
                  <a:cubicBezTo>
                    <a:pt x="22888" y="415587"/>
                    <a:pt x="22633" y="517316"/>
                    <a:pt x="27709" y="618836"/>
                  </a:cubicBezTo>
                  <a:cubicBezTo>
                    <a:pt x="28796" y="640579"/>
                    <a:pt x="30689" y="662639"/>
                    <a:pt x="36945" y="683491"/>
                  </a:cubicBezTo>
                  <a:cubicBezTo>
                    <a:pt x="40135" y="694124"/>
                    <a:pt x="49260" y="701964"/>
                    <a:pt x="55418" y="711200"/>
                  </a:cubicBezTo>
                  <a:cubicBezTo>
                    <a:pt x="58497" y="720436"/>
                    <a:pt x="57052" y="732827"/>
                    <a:pt x="64654" y="738909"/>
                  </a:cubicBezTo>
                  <a:cubicBezTo>
                    <a:pt x="74567" y="746839"/>
                    <a:pt x="89932" y="743145"/>
                    <a:pt x="101600" y="748146"/>
                  </a:cubicBezTo>
                  <a:cubicBezTo>
                    <a:pt x="111803" y="752519"/>
                    <a:pt x="119380" y="761654"/>
                    <a:pt x="129309" y="766618"/>
                  </a:cubicBezTo>
                  <a:cubicBezTo>
                    <a:pt x="138017" y="770972"/>
                    <a:pt x="147782" y="772776"/>
                    <a:pt x="157018" y="775855"/>
                  </a:cubicBezTo>
                  <a:cubicBezTo>
                    <a:pt x="283248" y="772776"/>
                    <a:pt x="409916" y="777557"/>
                    <a:pt x="535709" y="766618"/>
                  </a:cubicBezTo>
                  <a:cubicBezTo>
                    <a:pt x="553594" y="765063"/>
                    <a:pt x="566745" y="748547"/>
                    <a:pt x="581891" y="738909"/>
                  </a:cubicBezTo>
                  <a:cubicBezTo>
                    <a:pt x="600621" y="726990"/>
                    <a:pt x="637309" y="701964"/>
                    <a:pt x="637309" y="701964"/>
                  </a:cubicBezTo>
                  <a:cubicBezTo>
                    <a:pt x="695806" y="705043"/>
                    <a:pt x="756760" y="694144"/>
                    <a:pt x="812800" y="711200"/>
                  </a:cubicBezTo>
                  <a:cubicBezTo>
                    <a:pt x="834039" y="717664"/>
                    <a:pt x="837430" y="748145"/>
                    <a:pt x="849745" y="766618"/>
                  </a:cubicBezTo>
                  <a:lnTo>
                    <a:pt x="886691" y="822036"/>
                  </a:lnTo>
                  <a:cubicBezTo>
                    <a:pt x="892849" y="831273"/>
                    <a:pt x="901652" y="839215"/>
                    <a:pt x="905163" y="849746"/>
                  </a:cubicBezTo>
                  <a:cubicBezTo>
                    <a:pt x="950425" y="985523"/>
                    <a:pt x="914400" y="867719"/>
                    <a:pt x="914400" y="1219200"/>
                  </a:cubicBezTo>
                </a:path>
              </a:pathLst>
            </a:custGeom>
            <a:ln w="3810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3768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2305266" y="5028406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73741" name="Straight Arrow Connector 31"/>
          <p:cNvCxnSpPr>
            <a:cxnSpLocks noChangeShapeType="1"/>
          </p:cNvCxnSpPr>
          <p:nvPr/>
        </p:nvCxnSpPr>
        <p:spPr bwMode="auto">
          <a:xfrm>
            <a:off x="1447800" y="62420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3742" name="Text Box 8"/>
          <p:cNvSpPr txBox="1">
            <a:spLocks noChangeArrowheads="1"/>
          </p:cNvSpPr>
          <p:nvPr/>
        </p:nvSpPr>
        <p:spPr bwMode="auto">
          <a:xfrm>
            <a:off x="857250" y="6086475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A=0</a:t>
            </a:r>
          </a:p>
        </p:txBody>
      </p:sp>
      <p:cxnSp>
        <p:nvCxnSpPr>
          <p:cNvPr id="73743" name="Straight Arrow Connector 34"/>
          <p:cNvCxnSpPr>
            <a:cxnSpLocks noChangeShapeType="1"/>
          </p:cNvCxnSpPr>
          <p:nvPr/>
        </p:nvCxnSpPr>
        <p:spPr bwMode="auto">
          <a:xfrm>
            <a:off x="142875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3744" name="Text Box 8"/>
          <p:cNvSpPr txBox="1">
            <a:spLocks noChangeArrowheads="1"/>
          </p:cNvSpPr>
          <p:nvPr/>
        </p:nvSpPr>
        <p:spPr bwMode="auto">
          <a:xfrm>
            <a:off x="83820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sp>
        <p:nvSpPr>
          <p:cNvPr id="73745" name="Rectangle 3"/>
          <p:cNvSpPr txBox="1">
            <a:spLocks noChangeArrowheads="1"/>
          </p:cNvSpPr>
          <p:nvPr/>
        </p:nvSpPr>
        <p:spPr bwMode="auto">
          <a:xfrm>
            <a:off x="0" y="914400"/>
            <a:ext cx="906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For the two input NOR gate, the NMOS portion of the gate is identical to the NMOS gate.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CMOS gate, we must ensure that static current path does not exist through the logic gate, and this requires switching also in the PMOS transistor network </a:t>
            </a:r>
            <a:r>
              <a:rPr lang="en-US" sz="1600">
                <a:sym typeface="Wingdings" pitchFamily="2" charset="2"/>
              </a:rPr>
              <a:t> 2 PMOS transistors.</a:t>
            </a:r>
            <a:endParaRPr lang="en-US" sz="16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NMOS section, the conducting path exists for </a:t>
            </a:r>
            <a:r>
              <a:rPr lang="en-US" sz="1600" i="1"/>
              <a:t>A=1</a:t>
            </a:r>
            <a:r>
              <a:rPr lang="en-US" sz="1600"/>
              <a:t> </a:t>
            </a:r>
            <a:r>
              <a:rPr lang="en-US" sz="1600" b="1"/>
              <a:t>or</a:t>
            </a:r>
            <a:r>
              <a:rPr lang="en-US" sz="1600"/>
              <a:t> </a:t>
            </a:r>
            <a:r>
              <a:rPr lang="en-US" sz="1600" i="1"/>
              <a:t>B=1</a:t>
            </a:r>
            <a:r>
              <a:rPr lang="en-US" sz="1600"/>
              <a:t>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In the PMOS section, the conducting path exists only when </a:t>
            </a:r>
            <a:r>
              <a:rPr lang="en-US" sz="1600" i="1"/>
              <a:t>A=0</a:t>
            </a:r>
            <a:r>
              <a:rPr lang="en-US" sz="1600"/>
              <a:t> </a:t>
            </a:r>
            <a:r>
              <a:rPr lang="en-US" sz="1600" b="1"/>
              <a:t>and</a:t>
            </a:r>
            <a:r>
              <a:rPr lang="en-US" sz="1600"/>
              <a:t> </a:t>
            </a:r>
            <a:r>
              <a:rPr lang="en-US" sz="1600" i="1"/>
              <a:t>B=0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600"/>
              <a:t>Complimentary nature of conducting paths:  for </a:t>
            </a:r>
            <a:r>
              <a:rPr lang="en-US" sz="1600" b="1"/>
              <a:t>NMOS – parallel,  </a:t>
            </a:r>
            <a:r>
              <a:rPr lang="en-US" sz="1600"/>
              <a:t>for </a:t>
            </a:r>
            <a:r>
              <a:rPr lang="en-US" sz="1600" b="1"/>
              <a:t>PMOS - series</a:t>
            </a:r>
          </a:p>
        </p:txBody>
      </p:sp>
      <p:grpSp>
        <p:nvGrpSpPr>
          <p:cNvPr id="73746" name="Group 45"/>
          <p:cNvGrpSpPr>
            <a:grpSpLocks/>
          </p:cNvGrpSpPr>
          <p:nvPr/>
        </p:nvGrpSpPr>
        <p:grpSpPr bwMode="auto">
          <a:xfrm>
            <a:off x="3794125" y="4491038"/>
            <a:ext cx="1182688" cy="347662"/>
            <a:chOff x="3784955" y="4491035"/>
            <a:chExt cx="1182333" cy="347669"/>
          </a:xfrm>
        </p:grpSpPr>
        <p:sp>
          <p:nvSpPr>
            <p:cNvPr id="39" name="Freeform 38"/>
            <p:cNvSpPr/>
            <p:nvPr/>
          </p:nvSpPr>
          <p:spPr bwMode="auto">
            <a:xfrm>
              <a:off x="3784955" y="4491035"/>
              <a:ext cx="1182333" cy="300043"/>
            </a:xfrm>
            <a:custGeom>
              <a:avLst/>
              <a:gdLst>
                <a:gd name="connsiteX0" fmla="*/ 1177570 w 1182333"/>
                <a:gd name="connsiteY0" fmla="*/ 209550 h 300037"/>
                <a:gd name="connsiteX1" fmla="*/ 1182333 w 1182333"/>
                <a:gd name="connsiteY1" fmla="*/ 190500 h 300037"/>
                <a:gd name="connsiteX2" fmla="*/ 1177570 w 1182333"/>
                <a:gd name="connsiteY2" fmla="*/ 152400 h 300037"/>
                <a:gd name="connsiteX3" fmla="*/ 1172808 w 1182333"/>
                <a:gd name="connsiteY3" fmla="*/ 138112 h 300037"/>
                <a:gd name="connsiteX4" fmla="*/ 1168045 w 1182333"/>
                <a:gd name="connsiteY4" fmla="*/ 119062 h 300037"/>
                <a:gd name="connsiteX5" fmla="*/ 1172808 w 1182333"/>
                <a:gd name="connsiteY5" fmla="*/ 95250 h 300037"/>
                <a:gd name="connsiteX6" fmla="*/ 1177570 w 1182333"/>
                <a:gd name="connsiteY6" fmla="*/ 76200 h 300037"/>
                <a:gd name="connsiteX7" fmla="*/ 1168045 w 1182333"/>
                <a:gd name="connsiteY7" fmla="*/ 9525 h 300037"/>
                <a:gd name="connsiteX8" fmla="*/ 1153758 w 1182333"/>
                <a:gd name="connsiteY8" fmla="*/ 4762 h 300037"/>
                <a:gd name="connsiteX9" fmla="*/ 1120420 w 1182333"/>
                <a:gd name="connsiteY9" fmla="*/ 0 h 300037"/>
                <a:gd name="connsiteX10" fmla="*/ 1010883 w 1182333"/>
                <a:gd name="connsiteY10" fmla="*/ 4762 h 300037"/>
                <a:gd name="connsiteX11" fmla="*/ 968020 w 1182333"/>
                <a:gd name="connsiteY11" fmla="*/ 9525 h 300037"/>
                <a:gd name="connsiteX12" fmla="*/ 748945 w 1182333"/>
                <a:gd name="connsiteY12" fmla="*/ 19050 h 300037"/>
                <a:gd name="connsiteX13" fmla="*/ 687033 w 1182333"/>
                <a:gd name="connsiteY13" fmla="*/ 28575 h 300037"/>
                <a:gd name="connsiteX14" fmla="*/ 629883 w 1182333"/>
                <a:gd name="connsiteY14" fmla="*/ 23812 h 300037"/>
                <a:gd name="connsiteX15" fmla="*/ 615595 w 1182333"/>
                <a:gd name="connsiteY15" fmla="*/ 19050 h 300037"/>
                <a:gd name="connsiteX16" fmla="*/ 482245 w 1182333"/>
                <a:gd name="connsiteY16" fmla="*/ 19050 h 300037"/>
                <a:gd name="connsiteX17" fmla="*/ 367945 w 1182333"/>
                <a:gd name="connsiteY17" fmla="*/ 28575 h 300037"/>
                <a:gd name="connsiteX18" fmla="*/ 301270 w 1182333"/>
                <a:gd name="connsiteY18" fmla="*/ 23812 h 300037"/>
                <a:gd name="connsiteX19" fmla="*/ 239358 w 1182333"/>
                <a:gd name="connsiteY19" fmla="*/ 14287 h 300037"/>
                <a:gd name="connsiteX20" fmla="*/ 201258 w 1182333"/>
                <a:gd name="connsiteY20" fmla="*/ 9525 h 300037"/>
                <a:gd name="connsiteX21" fmla="*/ 129820 w 1182333"/>
                <a:gd name="connsiteY21" fmla="*/ 19050 h 300037"/>
                <a:gd name="connsiteX22" fmla="*/ 110770 w 1182333"/>
                <a:gd name="connsiteY22" fmla="*/ 23812 h 300037"/>
                <a:gd name="connsiteX23" fmla="*/ 82195 w 1182333"/>
                <a:gd name="connsiteY23" fmla="*/ 28575 h 300037"/>
                <a:gd name="connsiteX24" fmla="*/ 53620 w 1182333"/>
                <a:gd name="connsiteY24" fmla="*/ 38100 h 300037"/>
                <a:gd name="connsiteX25" fmla="*/ 39333 w 1182333"/>
                <a:gd name="connsiteY25" fmla="*/ 42862 h 300037"/>
                <a:gd name="connsiteX26" fmla="*/ 15520 w 1182333"/>
                <a:gd name="connsiteY26" fmla="*/ 85725 h 300037"/>
                <a:gd name="connsiteX27" fmla="*/ 10758 w 1182333"/>
                <a:gd name="connsiteY27" fmla="*/ 133350 h 300037"/>
                <a:gd name="connsiteX28" fmla="*/ 5995 w 1182333"/>
                <a:gd name="connsiteY28" fmla="*/ 214312 h 300037"/>
                <a:gd name="connsiteX29" fmla="*/ 1233 w 1182333"/>
                <a:gd name="connsiteY29" fmla="*/ 233362 h 300037"/>
                <a:gd name="connsiteX30" fmla="*/ 1233 w 1182333"/>
                <a:gd name="connsiteY30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2333" h="300037">
                  <a:moveTo>
                    <a:pt x="1177570" y="209550"/>
                  </a:moveTo>
                  <a:cubicBezTo>
                    <a:pt x="1179158" y="203200"/>
                    <a:pt x="1182333" y="197045"/>
                    <a:pt x="1182333" y="190500"/>
                  </a:cubicBezTo>
                  <a:cubicBezTo>
                    <a:pt x="1182333" y="177701"/>
                    <a:pt x="1179860" y="164992"/>
                    <a:pt x="1177570" y="152400"/>
                  </a:cubicBezTo>
                  <a:cubicBezTo>
                    <a:pt x="1176672" y="147461"/>
                    <a:pt x="1174187" y="142939"/>
                    <a:pt x="1172808" y="138112"/>
                  </a:cubicBezTo>
                  <a:cubicBezTo>
                    <a:pt x="1171010" y="131818"/>
                    <a:pt x="1169633" y="125412"/>
                    <a:pt x="1168045" y="119062"/>
                  </a:cubicBezTo>
                  <a:cubicBezTo>
                    <a:pt x="1169633" y="111125"/>
                    <a:pt x="1171052" y="103152"/>
                    <a:pt x="1172808" y="95250"/>
                  </a:cubicBezTo>
                  <a:cubicBezTo>
                    <a:pt x="1174228" y="88860"/>
                    <a:pt x="1177933" y="82735"/>
                    <a:pt x="1177570" y="76200"/>
                  </a:cubicBezTo>
                  <a:cubicBezTo>
                    <a:pt x="1176325" y="53784"/>
                    <a:pt x="1175144" y="30824"/>
                    <a:pt x="1168045" y="9525"/>
                  </a:cubicBezTo>
                  <a:cubicBezTo>
                    <a:pt x="1166458" y="4763"/>
                    <a:pt x="1158681" y="5747"/>
                    <a:pt x="1153758" y="4762"/>
                  </a:cubicBezTo>
                  <a:cubicBezTo>
                    <a:pt x="1142751" y="2561"/>
                    <a:pt x="1131533" y="1587"/>
                    <a:pt x="1120420" y="0"/>
                  </a:cubicBezTo>
                  <a:lnTo>
                    <a:pt x="1010883" y="4762"/>
                  </a:lnTo>
                  <a:cubicBezTo>
                    <a:pt x="996535" y="5659"/>
                    <a:pt x="982374" y="8742"/>
                    <a:pt x="968020" y="9525"/>
                  </a:cubicBezTo>
                  <a:cubicBezTo>
                    <a:pt x="895035" y="13506"/>
                    <a:pt x="748945" y="19050"/>
                    <a:pt x="748945" y="19050"/>
                  </a:cubicBezTo>
                  <a:cubicBezTo>
                    <a:pt x="740934" y="20385"/>
                    <a:pt x="693153" y="28575"/>
                    <a:pt x="687033" y="28575"/>
                  </a:cubicBezTo>
                  <a:cubicBezTo>
                    <a:pt x="667917" y="28575"/>
                    <a:pt x="648933" y="25400"/>
                    <a:pt x="629883" y="23812"/>
                  </a:cubicBezTo>
                  <a:cubicBezTo>
                    <a:pt x="625120" y="22225"/>
                    <a:pt x="620465" y="20268"/>
                    <a:pt x="615595" y="19050"/>
                  </a:cubicBezTo>
                  <a:cubicBezTo>
                    <a:pt x="567134" y="6935"/>
                    <a:pt x="549357" y="14766"/>
                    <a:pt x="482245" y="19050"/>
                  </a:cubicBezTo>
                  <a:cubicBezTo>
                    <a:pt x="444091" y="21485"/>
                    <a:pt x="367945" y="28575"/>
                    <a:pt x="367945" y="28575"/>
                  </a:cubicBezTo>
                  <a:cubicBezTo>
                    <a:pt x="345720" y="26987"/>
                    <a:pt x="323451" y="25925"/>
                    <a:pt x="301270" y="23812"/>
                  </a:cubicBezTo>
                  <a:cubicBezTo>
                    <a:pt x="278197" y="21615"/>
                    <a:pt x="261952" y="17515"/>
                    <a:pt x="239358" y="14287"/>
                  </a:cubicBezTo>
                  <a:cubicBezTo>
                    <a:pt x="226688" y="12477"/>
                    <a:pt x="213958" y="11112"/>
                    <a:pt x="201258" y="9525"/>
                  </a:cubicBezTo>
                  <a:cubicBezTo>
                    <a:pt x="157201" y="20538"/>
                    <a:pt x="210147" y="8340"/>
                    <a:pt x="129820" y="19050"/>
                  </a:cubicBezTo>
                  <a:cubicBezTo>
                    <a:pt x="123332" y="19915"/>
                    <a:pt x="117188" y="22528"/>
                    <a:pt x="110770" y="23812"/>
                  </a:cubicBezTo>
                  <a:cubicBezTo>
                    <a:pt x="101301" y="25706"/>
                    <a:pt x="91563" y="26233"/>
                    <a:pt x="82195" y="28575"/>
                  </a:cubicBezTo>
                  <a:cubicBezTo>
                    <a:pt x="72455" y="31010"/>
                    <a:pt x="63145" y="34925"/>
                    <a:pt x="53620" y="38100"/>
                  </a:cubicBezTo>
                  <a:lnTo>
                    <a:pt x="39333" y="42862"/>
                  </a:lnTo>
                  <a:cubicBezTo>
                    <a:pt x="17498" y="75614"/>
                    <a:pt x="23903" y="60577"/>
                    <a:pt x="15520" y="85725"/>
                  </a:cubicBezTo>
                  <a:cubicBezTo>
                    <a:pt x="13933" y="101600"/>
                    <a:pt x="11937" y="117439"/>
                    <a:pt x="10758" y="133350"/>
                  </a:cubicBezTo>
                  <a:cubicBezTo>
                    <a:pt x="8761" y="160310"/>
                    <a:pt x="8558" y="187400"/>
                    <a:pt x="5995" y="214312"/>
                  </a:cubicBezTo>
                  <a:cubicBezTo>
                    <a:pt x="5374" y="220828"/>
                    <a:pt x="1596" y="226827"/>
                    <a:pt x="1233" y="233362"/>
                  </a:cubicBezTo>
                  <a:cubicBezTo>
                    <a:pt x="0" y="255553"/>
                    <a:pt x="1233" y="277812"/>
                    <a:pt x="1233" y="300037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3766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3715550" y="4761710"/>
              <a:ext cx="152400" cy="158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ot"/>
              <a:round/>
              <a:headEnd/>
              <a:tailEnd type="arrow" w="med" len="med"/>
            </a:ln>
          </p:spPr>
        </p:cxnSp>
      </p:grpSp>
      <p:grpSp>
        <p:nvGrpSpPr>
          <p:cNvPr id="73747" name="Group 46"/>
          <p:cNvGrpSpPr>
            <a:grpSpLocks/>
          </p:cNvGrpSpPr>
          <p:nvPr/>
        </p:nvGrpSpPr>
        <p:grpSpPr bwMode="auto">
          <a:xfrm>
            <a:off x="4629150" y="4557713"/>
            <a:ext cx="309563" cy="338137"/>
            <a:chOff x="4614211" y="4557713"/>
            <a:chExt cx="310214" cy="338925"/>
          </a:xfrm>
        </p:grpSpPr>
        <p:sp>
          <p:nvSpPr>
            <p:cNvPr id="42" name="Freeform 41"/>
            <p:cNvSpPr/>
            <p:nvPr/>
          </p:nvSpPr>
          <p:spPr bwMode="auto">
            <a:xfrm>
              <a:off x="4614211" y="4557713"/>
              <a:ext cx="310214" cy="295963"/>
            </a:xfrm>
            <a:custGeom>
              <a:avLst/>
              <a:gdLst>
                <a:gd name="connsiteX0" fmla="*/ 305452 w 310214"/>
                <a:gd name="connsiteY0" fmla="*/ 142875 h 295275"/>
                <a:gd name="connsiteX1" fmla="*/ 310214 w 310214"/>
                <a:gd name="connsiteY1" fmla="*/ 109537 h 295275"/>
                <a:gd name="connsiteX2" fmla="*/ 305452 w 310214"/>
                <a:gd name="connsiteY2" fmla="*/ 76200 h 295275"/>
                <a:gd name="connsiteX3" fmla="*/ 295927 w 310214"/>
                <a:gd name="connsiteY3" fmla="*/ 42862 h 295275"/>
                <a:gd name="connsiteX4" fmla="*/ 286402 w 310214"/>
                <a:gd name="connsiteY4" fmla="*/ 23812 h 295275"/>
                <a:gd name="connsiteX5" fmla="*/ 272114 w 310214"/>
                <a:gd name="connsiteY5" fmla="*/ 14287 h 295275"/>
                <a:gd name="connsiteX6" fmla="*/ 253064 w 310214"/>
                <a:gd name="connsiteY6" fmla="*/ 0 h 295275"/>
                <a:gd name="connsiteX7" fmla="*/ 114952 w 310214"/>
                <a:gd name="connsiteY7" fmla="*/ 4762 h 295275"/>
                <a:gd name="connsiteX8" fmla="*/ 100664 w 310214"/>
                <a:gd name="connsiteY8" fmla="*/ 9525 h 295275"/>
                <a:gd name="connsiteX9" fmla="*/ 86377 w 310214"/>
                <a:gd name="connsiteY9" fmla="*/ 19050 h 295275"/>
                <a:gd name="connsiteX10" fmla="*/ 67327 w 310214"/>
                <a:gd name="connsiteY10" fmla="*/ 47625 h 295275"/>
                <a:gd name="connsiteX11" fmla="*/ 48277 w 310214"/>
                <a:gd name="connsiteY11" fmla="*/ 80962 h 295275"/>
                <a:gd name="connsiteX12" fmla="*/ 38752 w 310214"/>
                <a:gd name="connsiteY12" fmla="*/ 109537 h 295275"/>
                <a:gd name="connsiteX13" fmla="*/ 33989 w 310214"/>
                <a:gd name="connsiteY13" fmla="*/ 123825 h 295275"/>
                <a:gd name="connsiteX14" fmla="*/ 24464 w 310214"/>
                <a:gd name="connsiteY14" fmla="*/ 138112 h 295275"/>
                <a:gd name="connsiteX15" fmla="*/ 14939 w 310214"/>
                <a:gd name="connsiteY15" fmla="*/ 166687 h 295275"/>
                <a:gd name="connsiteX16" fmla="*/ 10177 w 310214"/>
                <a:gd name="connsiteY16" fmla="*/ 180975 h 295275"/>
                <a:gd name="connsiteX17" fmla="*/ 652 w 310214"/>
                <a:gd name="connsiteY17" fmla="*/ 261937 h 295275"/>
                <a:gd name="connsiteX18" fmla="*/ 652 w 310214"/>
                <a:gd name="connsiteY18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0214" h="295275">
                  <a:moveTo>
                    <a:pt x="305452" y="142875"/>
                  </a:moveTo>
                  <a:cubicBezTo>
                    <a:pt x="307039" y="131762"/>
                    <a:pt x="310214" y="120762"/>
                    <a:pt x="310214" y="109537"/>
                  </a:cubicBezTo>
                  <a:cubicBezTo>
                    <a:pt x="310214" y="98312"/>
                    <a:pt x="307460" y="87244"/>
                    <a:pt x="305452" y="76200"/>
                  </a:cubicBezTo>
                  <a:cubicBezTo>
                    <a:pt x="304181" y="69211"/>
                    <a:pt x="299146" y="50374"/>
                    <a:pt x="295927" y="42862"/>
                  </a:cubicBezTo>
                  <a:cubicBezTo>
                    <a:pt x="293130" y="36336"/>
                    <a:pt x="290947" y="29266"/>
                    <a:pt x="286402" y="23812"/>
                  </a:cubicBezTo>
                  <a:cubicBezTo>
                    <a:pt x="282738" y="19415"/>
                    <a:pt x="276772" y="17614"/>
                    <a:pt x="272114" y="14287"/>
                  </a:cubicBezTo>
                  <a:cubicBezTo>
                    <a:pt x="265655" y="9674"/>
                    <a:pt x="259414" y="4762"/>
                    <a:pt x="253064" y="0"/>
                  </a:cubicBezTo>
                  <a:cubicBezTo>
                    <a:pt x="207027" y="1587"/>
                    <a:pt x="160927" y="1889"/>
                    <a:pt x="114952" y="4762"/>
                  </a:cubicBezTo>
                  <a:cubicBezTo>
                    <a:pt x="109941" y="5075"/>
                    <a:pt x="105154" y="7280"/>
                    <a:pt x="100664" y="9525"/>
                  </a:cubicBezTo>
                  <a:cubicBezTo>
                    <a:pt x="95545" y="12085"/>
                    <a:pt x="91139" y="15875"/>
                    <a:pt x="86377" y="19050"/>
                  </a:cubicBezTo>
                  <a:lnTo>
                    <a:pt x="67327" y="47625"/>
                  </a:lnTo>
                  <a:cubicBezTo>
                    <a:pt x="58735" y="60513"/>
                    <a:pt x="54320" y="65854"/>
                    <a:pt x="48277" y="80962"/>
                  </a:cubicBezTo>
                  <a:cubicBezTo>
                    <a:pt x="44548" y="90284"/>
                    <a:pt x="41927" y="100012"/>
                    <a:pt x="38752" y="109537"/>
                  </a:cubicBezTo>
                  <a:cubicBezTo>
                    <a:pt x="37164" y="114300"/>
                    <a:pt x="36774" y="119648"/>
                    <a:pt x="33989" y="123825"/>
                  </a:cubicBezTo>
                  <a:lnTo>
                    <a:pt x="24464" y="138112"/>
                  </a:lnTo>
                  <a:lnTo>
                    <a:pt x="14939" y="166687"/>
                  </a:lnTo>
                  <a:lnTo>
                    <a:pt x="10177" y="180975"/>
                  </a:lnTo>
                  <a:cubicBezTo>
                    <a:pt x="6052" y="209844"/>
                    <a:pt x="2416" y="231941"/>
                    <a:pt x="652" y="261937"/>
                  </a:cubicBezTo>
                  <a:cubicBezTo>
                    <a:pt x="0" y="273030"/>
                    <a:pt x="652" y="284162"/>
                    <a:pt x="652" y="295275"/>
                  </a:cubicBezTo>
                </a:path>
              </a:pathLst>
            </a:custGeom>
            <a:ln w="285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3764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4579150" y="4860127"/>
              <a:ext cx="72228" cy="793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73748" name="Group 53"/>
          <p:cNvGrpSpPr>
            <a:grpSpLocks/>
          </p:cNvGrpSpPr>
          <p:nvPr/>
        </p:nvGrpSpPr>
        <p:grpSpPr bwMode="auto">
          <a:xfrm>
            <a:off x="3695700" y="2990850"/>
            <a:ext cx="1487488" cy="1733550"/>
            <a:chOff x="3695700" y="2990850"/>
            <a:chExt cx="1487488" cy="1733550"/>
          </a:xfrm>
        </p:grpSpPr>
        <p:sp>
          <p:nvSpPr>
            <p:cNvPr id="49" name="Freeform 48"/>
            <p:cNvSpPr/>
            <p:nvPr/>
          </p:nvSpPr>
          <p:spPr bwMode="auto">
            <a:xfrm>
              <a:off x="3695700" y="2990850"/>
              <a:ext cx="1485900" cy="1690688"/>
            </a:xfrm>
            <a:custGeom>
              <a:avLst/>
              <a:gdLst>
                <a:gd name="connsiteX0" fmla="*/ 0 w 1486076"/>
                <a:gd name="connsiteY0" fmla="*/ 0 h 1690688"/>
                <a:gd name="connsiteX1" fmla="*/ 9525 w 1486076"/>
                <a:gd name="connsiteY1" fmla="*/ 109538 h 1690688"/>
                <a:gd name="connsiteX2" fmla="*/ 19050 w 1486076"/>
                <a:gd name="connsiteY2" fmla="*/ 195263 h 1690688"/>
                <a:gd name="connsiteX3" fmla="*/ 14288 w 1486076"/>
                <a:gd name="connsiteY3" fmla="*/ 538163 h 1690688"/>
                <a:gd name="connsiteX4" fmla="*/ 23813 w 1486076"/>
                <a:gd name="connsiteY4" fmla="*/ 790575 h 1690688"/>
                <a:gd name="connsiteX5" fmla="*/ 33338 w 1486076"/>
                <a:gd name="connsiteY5" fmla="*/ 900113 h 1690688"/>
                <a:gd name="connsiteX6" fmla="*/ 47625 w 1486076"/>
                <a:gd name="connsiteY6" fmla="*/ 1004888 h 1690688"/>
                <a:gd name="connsiteX7" fmla="*/ 61913 w 1486076"/>
                <a:gd name="connsiteY7" fmla="*/ 1090613 h 1690688"/>
                <a:gd name="connsiteX8" fmla="*/ 66675 w 1486076"/>
                <a:gd name="connsiteY8" fmla="*/ 1133475 h 1690688"/>
                <a:gd name="connsiteX9" fmla="*/ 71438 w 1486076"/>
                <a:gd name="connsiteY9" fmla="*/ 1152525 h 1690688"/>
                <a:gd name="connsiteX10" fmla="*/ 76200 w 1486076"/>
                <a:gd name="connsiteY10" fmla="*/ 1181100 h 1690688"/>
                <a:gd name="connsiteX11" fmla="*/ 85725 w 1486076"/>
                <a:gd name="connsiteY11" fmla="*/ 1200150 h 1690688"/>
                <a:gd name="connsiteX12" fmla="*/ 100013 w 1486076"/>
                <a:gd name="connsiteY12" fmla="*/ 1252538 h 1690688"/>
                <a:gd name="connsiteX13" fmla="*/ 109538 w 1486076"/>
                <a:gd name="connsiteY13" fmla="*/ 1266825 h 1690688"/>
                <a:gd name="connsiteX14" fmla="*/ 128588 w 1486076"/>
                <a:gd name="connsiteY14" fmla="*/ 1300163 h 1690688"/>
                <a:gd name="connsiteX15" fmla="*/ 185738 w 1486076"/>
                <a:gd name="connsiteY15" fmla="*/ 1347788 h 1690688"/>
                <a:gd name="connsiteX16" fmla="*/ 214313 w 1486076"/>
                <a:gd name="connsiteY16" fmla="*/ 1366838 h 1690688"/>
                <a:gd name="connsiteX17" fmla="*/ 242888 w 1486076"/>
                <a:gd name="connsiteY17" fmla="*/ 1371600 h 1690688"/>
                <a:gd name="connsiteX18" fmla="*/ 257175 w 1486076"/>
                <a:gd name="connsiteY18" fmla="*/ 1376363 h 1690688"/>
                <a:gd name="connsiteX19" fmla="*/ 323850 w 1486076"/>
                <a:gd name="connsiteY19" fmla="*/ 1385888 h 1690688"/>
                <a:gd name="connsiteX20" fmla="*/ 376238 w 1486076"/>
                <a:gd name="connsiteY20" fmla="*/ 1390650 h 1690688"/>
                <a:gd name="connsiteX21" fmla="*/ 495300 w 1486076"/>
                <a:gd name="connsiteY21" fmla="*/ 1385888 h 1690688"/>
                <a:gd name="connsiteX22" fmla="*/ 1123950 w 1486076"/>
                <a:gd name="connsiteY22" fmla="*/ 1376363 h 1690688"/>
                <a:gd name="connsiteX23" fmla="*/ 1314450 w 1486076"/>
                <a:gd name="connsiteY23" fmla="*/ 1381125 h 1690688"/>
                <a:gd name="connsiteX24" fmla="*/ 1366838 w 1486076"/>
                <a:gd name="connsiteY24" fmla="*/ 1390650 h 1690688"/>
                <a:gd name="connsiteX25" fmla="*/ 1395413 w 1486076"/>
                <a:gd name="connsiteY25" fmla="*/ 1400175 h 1690688"/>
                <a:gd name="connsiteX26" fmla="*/ 1409700 w 1486076"/>
                <a:gd name="connsiteY26" fmla="*/ 1404938 h 1690688"/>
                <a:gd name="connsiteX27" fmla="*/ 1423988 w 1486076"/>
                <a:gd name="connsiteY27" fmla="*/ 1414463 h 1690688"/>
                <a:gd name="connsiteX28" fmla="*/ 1433513 w 1486076"/>
                <a:gd name="connsiteY28" fmla="*/ 1452563 h 1690688"/>
                <a:gd name="connsiteX29" fmla="*/ 1452563 w 1486076"/>
                <a:gd name="connsiteY29" fmla="*/ 1519238 h 1690688"/>
                <a:gd name="connsiteX30" fmla="*/ 1462088 w 1486076"/>
                <a:gd name="connsiteY30" fmla="*/ 1533525 h 1690688"/>
                <a:gd name="connsiteX31" fmla="*/ 1466850 w 1486076"/>
                <a:gd name="connsiteY31" fmla="*/ 1547813 h 1690688"/>
                <a:gd name="connsiteX32" fmla="*/ 1471613 w 1486076"/>
                <a:gd name="connsiteY32" fmla="*/ 1566863 h 1690688"/>
                <a:gd name="connsiteX33" fmla="*/ 1481138 w 1486076"/>
                <a:gd name="connsiteY33" fmla="*/ 1595438 h 1690688"/>
                <a:gd name="connsiteX34" fmla="*/ 1485900 w 1486076"/>
                <a:gd name="connsiteY34" fmla="*/ 1690688 h 169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86076" h="1690688">
                  <a:moveTo>
                    <a:pt x="0" y="0"/>
                  </a:moveTo>
                  <a:cubicBezTo>
                    <a:pt x="3175" y="36513"/>
                    <a:pt x="6395" y="73021"/>
                    <a:pt x="9525" y="109538"/>
                  </a:cubicBezTo>
                  <a:cubicBezTo>
                    <a:pt x="15417" y="178270"/>
                    <a:pt x="10981" y="146842"/>
                    <a:pt x="19050" y="195263"/>
                  </a:cubicBezTo>
                  <a:cubicBezTo>
                    <a:pt x="17463" y="309563"/>
                    <a:pt x="14288" y="423852"/>
                    <a:pt x="14288" y="538163"/>
                  </a:cubicBezTo>
                  <a:cubicBezTo>
                    <a:pt x="14288" y="583257"/>
                    <a:pt x="19372" y="728401"/>
                    <a:pt x="23813" y="790575"/>
                  </a:cubicBezTo>
                  <a:cubicBezTo>
                    <a:pt x="26424" y="827132"/>
                    <a:pt x="29291" y="863687"/>
                    <a:pt x="33338" y="900113"/>
                  </a:cubicBezTo>
                  <a:cubicBezTo>
                    <a:pt x="43586" y="992343"/>
                    <a:pt x="35891" y="957945"/>
                    <a:pt x="47625" y="1004888"/>
                  </a:cubicBezTo>
                  <a:cubicBezTo>
                    <a:pt x="60217" y="1118201"/>
                    <a:pt x="42945" y="976798"/>
                    <a:pt x="61913" y="1090613"/>
                  </a:cubicBezTo>
                  <a:cubicBezTo>
                    <a:pt x="64276" y="1104793"/>
                    <a:pt x="64489" y="1119267"/>
                    <a:pt x="66675" y="1133475"/>
                  </a:cubicBezTo>
                  <a:cubicBezTo>
                    <a:pt x="67670" y="1139944"/>
                    <a:pt x="70154" y="1146107"/>
                    <a:pt x="71438" y="1152525"/>
                  </a:cubicBezTo>
                  <a:cubicBezTo>
                    <a:pt x="73332" y="1161994"/>
                    <a:pt x="73425" y="1171851"/>
                    <a:pt x="76200" y="1181100"/>
                  </a:cubicBezTo>
                  <a:cubicBezTo>
                    <a:pt x="78240" y="1187900"/>
                    <a:pt x="82550" y="1193800"/>
                    <a:pt x="85725" y="1200150"/>
                  </a:cubicBezTo>
                  <a:cubicBezTo>
                    <a:pt x="88281" y="1212928"/>
                    <a:pt x="93108" y="1242181"/>
                    <a:pt x="100013" y="1252538"/>
                  </a:cubicBezTo>
                  <a:cubicBezTo>
                    <a:pt x="103188" y="1257300"/>
                    <a:pt x="106698" y="1261855"/>
                    <a:pt x="109538" y="1266825"/>
                  </a:cubicBezTo>
                  <a:cubicBezTo>
                    <a:pt x="116437" y="1278898"/>
                    <a:pt x="119306" y="1289721"/>
                    <a:pt x="128588" y="1300163"/>
                  </a:cubicBezTo>
                  <a:cubicBezTo>
                    <a:pt x="155257" y="1330166"/>
                    <a:pt x="154454" y="1326932"/>
                    <a:pt x="185738" y="1347788"/>
                  </a:cubicBezTo>
                  <a:cubicBezTo>
                    <a:pt x="185740" y="1347789"/>
                    <a:pt x="214311" y="1366838"/>
                    <a:pt x="214313" y="1366838"/>
                  </a:cubicBezTo>
                  <a:lnTo>
                    <a:pt x="242888" y="1371600"/>
                  </a:lnTo>
                  <a:cubicBezTo>
                    <a:pt x="247650" y="1373188"/>
                    <a:pt x="252305" y="1375145"/>
                    <a:pt x="257175" y="1376363"/>
                  </a:cubicBezTo>
                  <a:cubicBezTo>
                    <a:pt x="280316" y="1382148"/>
                    <a:pt x="299170" y="1383420"/>
                    <a:pt x="323850" y="1385888"/>
                  </a:cubicBezTo>
                  <a:lnTo>
                    <a:pt x="376238" y="1390650"/>
                  </a:lnTo>
                  <a:cubicBezTo>
                    <a:pt x="415925" y="1389063"/>
                    <a:pt x="455585" y="1386428"/>
                    <a:pt x="495300" y="1385888"/>
                  </a:cubicBezTo>
                  <a:cubicBezTo>
                    <a:pt x="1129651" y="1377257"/>
                    <a:pt x="880526" y="1400703"/>
                    <a:pt x="1123950" y="1376363"/>
                  </a:cubicBezTo>
                  <a:lnTo>
                    <a:pt x="1314450" y="1381125"/>
                  </a:lnTo>
                  <a:cubicBezTo>
                    <a:pt x="1328775" y="1381735"/>
                    <a:pt x="1351762" y="1386127"/>
                    <a:pt x="1366838" y="1390650"/>
                  </a:cubicBezTo>
                  <a:cubicBezTo>
                    <a:pt x="1376455" y="1393535"/>
                    <a:pt x="1385888" y="1397000"/>
                    <a:pt x="1395413" y="1400175"/>
                  </a:cubicBezTo>
                  <a:cubicBezTo>
                    <a:pt x="1400175" y="1401763"/>
                    <a:pt x="1405523" y="1402153"/>
                    <a:pt x="1409700" y="1404938"/>
                  </a:cubicBezTo>
                  <a:lnTo>
                    <a:pt x="1423988" y="1414463"/>
                  </a:lnTo>
                  <a:cubicBezTo>
                    <a:pt x="1435637" y="1472712"/>
                    <a:pt x="1422529" y="1412291"/>
                    <a:pt x="1433513" y="1452563"/>
                  </a:cubicBezTo>
                  <a:cubicBezTo>
                    <a:pt x="1434978" y="1457936"/>
                    <a:pt x="1446947" y="1510815"/>
                    <a:pt x="1452563" y="1519238"/>
                  </a:cubicBezTo>
                  <a:lnTo>
                    <a:pt x="1462088" y="1533525"/>
                  </a:lnTo>
                  <a:cubicBezTo>
                    <a:pt x="1463675" y="1538288"/>
                    <a:pt x="1465471" y="1542986"/>
                    <a:pt x="1466850" y="1547813"/>
                  </a:cubicBezTo>
                  <a:cubicBezTo>
                    <a:pt x="1468648" y="1554107"/>
                    <a:pt x="1469732" y="1560594"/>
                    <a:pt x="1471613" y="1566863"/>
                  </a:cubicBezTo>
                  <a:cubicBezTo>
                    <a:pt x="1474498" y="1576480"/>
                    <a:pt x="1481138" y="1595438"/>
                    <a:pt x="1481138" y="1595438"/>
                  </a:cubicBezTo>
                  <a:cubicBezTo>
                    <a:pt x="1486076" y="1684333"/>
                    <a:pt x="1485900" y="1652544"/>
                    <a:pt x="1485900" y="1690688"/>
                  </a:cubicBezTo>
                </a:path>
              </a:pathLst>
            </a:custGeom>
            <a:ln w="28575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3762" name="Straight Arrow Connector 52"/>
            <p:cNvCxnSpPr>
              <a:cxnSpLocks noChangeShapeType="1"/>
            </p:cNvCxnSpPr>
            <p:nvPr/>
          </p:nvCxnSpPr>
          <p:spPr bwMode="auto">
            <a:xfrm rot="5400000">
              <a:off x="5144294" y="4685506"/>
              <a:ext cx="76200" cy="1588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73749" name="Straight Arrow Connector 54"/>
          <p:cNvCxnSpPr>
            <a:cxnSpLocks noChangeShapeType="1"/>
          </p:cNvCxnSpPr>
          <p:nvPr/>
        </p:nvCxnSpPr>
        <p:spPr bwMode="auto">
          <a:xfrm>
            <a:off x="4267200" y="59451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73750" name="Text Box 8"/>
          <p:cNvSpPr txBox="1">
            <a:spLocks noChangeArrowheads="1"/>
          </p:cNvSpPr>
          <p:nvPr/>
        </p:nvSpPr>
        <p:spPr bwMode="auto">
          <a:xfrm>
            <a:off x="3676650" y="57912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A=1</a:t>
            </a:r>
          </a:p>
        </p:txBody>
      </p:sp>
      <p:cxnSp>
        <p:nvCxnSpPr>
          <p:cNvPr id="73751" name="Straight Arrow Connector 56"/>
          <p:cNvCxnSpPr>
            <a:cxnSpLocks noChangeShapeType="1"/>
          </p:cNvCxnSpPr>
          <p:nvPr/>
        </p:nvCxnSpPr>
        <p:spPr bwMode="auto">
          <a:xfrm>
            <a:off x="4248150" y="616743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3752" name="Text Box 8"/>
          <p:cNvSpPr txBox="1">
            <a:spLocks noChangeArrowheads="1"/>
          </p:cNvSpPr>
          <p:nvPr/>
        </p:nvSpPr>
        <p:spPr bwMode="auto">
          <a:xfrm>
            <a:off x="3681413" y="6013450"/>
            <a:ext cx="60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B=1</a:t>
            </a:r>
          </a:p>
        </p:txBody>
      </p:sp>
      <p:cxnSp>
        <p:nvCxnSpPr>
          <p:cNvPr id="73753" name="Straight Arrow Connector 58"/>
          <p:cNvCxnSpPr>
            <a:cxnSpLocks noChangeShapeType="1"/>
          </p:cNvCxnSpPr>
          <p:nvPr/>
        </p:nvCxnSpPr>
        <p:spPr bwMode="auto">
          <a:xfrm>
            <a:off x="4267200" y="64706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3754" name="Text Box 8"/>
          <p:cNvSpPr txBox="1">
            <a:spLocks noChangeArrowheads="1"/>
          </p:cNvSpPr>
          <p:nvPr/>
        </p:nvSpPr>
        <p:spPr bwMode="auto">
          <a:xfrm>
            <a:off x="3048000" y="6315075"/>
            <a:ext cx="1219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A=0 &amp; B=0</a:t>
            </a:r>
          </a:p>
        </p:txBody>
      </p:sp>
      <p:sp>
        <p:nvSpPr>
          <p:cNvPr id="38" name="Freeform 37"/>
          <p:cNvSpPr/>
          <p:nvPr/>
        </p:nvSpPr>
        <p:spPr bwMode="auto">
          <a:xfrm>
            <a:off x="5929313" y="5327650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791325" y="531653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7669213" y="5327650"/>
            <a:ext cx="217487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3252788" y="4864100"/>
            <a:ext cx="219075" cy="233363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4114800" y="4852988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3760" name="Rectangle 6"/>
          <p:cNvSpPr>
            <a:spLocks noChangeArrowheads="1"/>
          </p:cNvSpPr>
          <p:nvPr/>
        </p:nvSpPr>
        <p:spPr bwMode="auto">
          <a:xfrm>
            <a:off x="560388" y="4419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/>
              <a:t>A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85990" y="609151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Y=1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953000" y="5898608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Y=0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953000" y="6306665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/>
              <a:t>Y=1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CMOS NOR Gate</a:t>
            </a:r>
          </a:p>
        </p:txBody>
      </p:sp>
      <p:graphicFrame>
        <p:nvGraphicFramePr>
          <p:cNvPr id="107523" name="Group 3"/>
          <p:cNvGraphicFramePr>
            <a:graphicFrameLocks noGrp="1"/>
          </p:cNvGraphicFramePr>
          <p:nvPr/>
        </p:nvGraphicFramePr>
        <p:xfrm>
          <a:off x="838200" y="1676400"/>
          <a:ext cx="2171700" cy="2790827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551" name="Object 31"/>
          <p:cNvGraphicFramePr>
            <a:graphicFrameLocks noChangeAspect="1"/>
          </p:cNvGraphicFramePr>
          <p:nvPr/>
        </p:nvGraphicFramePr>
        <p:xfrm>
          <a:off x="1219200" y="4495800"/>
          <a:ext cx="12842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VISIO" r:id="rId4" imgW="491760" imgH="583920" progId="Visio.Drawing.6">
                  <p:embed/>
                </p:oleObj>
              </mc:Choice>
              <mc:Fallback>
                <p:oleObj name="VISIO" r:id="rId4" imgW="491760" imgH="583920" progId="Visio.Drawing.6">
                  <p:embed/>
                  <p:pic>
                    <p:nvPicPr>
                      <p:cNvPr id="1075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12842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2" name="Object 32"/>
          <p:cNvGraphicFramePr>
            <a:graphicFrameLocks noChangeAspect="1"/>
          </p:cNvGraphicFramePr>
          <p:nvPr/>
        </p:nvGraphicFramePr>
        <p:xfrm>
          <a:off x="3505200" y="1600200"/>
          <a:ext cx="5181600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VISIO" r:id="rId6" imgW="943200" imgH="777600" progId="Visio.Drawing.6">
                  <p:embed/>
                </p:oleObj>
              </mc:Choice>
              <mc:Fallback>
                <p:oleObj name="VISIO" r:id="rId6" imgW="943200" imgH="777600" progId="Visio.Drawing.6">
                  <p:embed/>
                  <p:pic>
                    <p:nvPicPr>
                      <p:cNvPr id="10755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5181600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12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838200"/>
            <a:ext cx="32908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289560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NAND Gates</a:t>
            </a:r>
          </a:p>
        </p:txBody>
      </p:sp>
      <p:sp>
        <p:nvSpPr>
          <p:cNvPr id="77831" name="Text Box 5"/>
          <p:cNvSpPr txBox="1">
            <a:spLocks noChangeArrowheads="1"/>
          </p:cNvSpPr>
          <p:nvPr/>
        </p:nvSpPr>
        <p:spPr bwMode="auto">
          <a:xfrm>
            <a:off x="4114800" y="4191000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CMOS NAND gate</a:t>
            </a:r>
          </a:p>
        </p:txBody>
      </p:sp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76200" y="3886200"/>
            <a:ext cx="175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Reference Inverter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4343400" y="2667000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5518150" y="3389313"/>
            <a:ext cx="219075" cy="233362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77835" name="Rectangle 6"/>
          <p:cNvSpPr>
            <a:spLocks noChangeArrowheads="1"/>
          </p:cNvSpPr>
          <p:nvPr/>
        </p:nvSpPr>
        <p:spPr bwMode="auto">
          <a:xfrm>
            <a:off x="609600" y="2514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</a:t>
            </a:r>
          </a:p>
        </p:txBody>
      </p:sp>
      <p:sp>
        <p:nvSpPr>
          <p:cNvPr id="77836" name="Rectangle 6"/>
          <p:cNvSpPr>
            <a:spLocks noChangeArrowheads="1"/>
          </p:cNvSpPr>
          <p:nvPr/>
        </p:nvSpPr>
        <p:spPr bwMode="auto">
          <a:xfrm>
            <a:off x="3200400" y="22860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</a:t>
            </a:r>
          </a:p>
        </p:txBody>
      </p:sp>
      <p:sp>
        <p:nvSpPr>
          <p:cNvPr id="46" name="Freeform 45"/>
          <p:cNvSpPr/>
          <p:nvPr/>
        </p:nvSpPr>
        <p:spPr bwMode="auto">
          <a:xfrm>
            <a:off x="609600" y="2514600"/>
            <a:ext cx="304800" cy="30480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nMOS Operation Cont.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the gate is at a high voltage:</a:t>
            </a:r>
          </a:p>
          <a:p>
            <a:pPr lvl="1"/>
            <a:r>
              <a:rPr lang="en-US"/>
              <a:t>Positive charge on gate of MOS capacitor</a:t>
            </a:r>
          </a:p>
          <a:p>
            <a:pPr lvl="1"/>
            <a:r>
              <a:rPr lang="en-US"/>
              <a:t>Negative charge attracted to body</a:t>
            </a:r>
          </a:p>
          <a:p>
            <a:pPr lvl="1"/>
            <a:r>
              <a:rPr lang="en-US"/>
              <a:t>Inverts a channel under gate to n-type</a:t>
            </a:r>
          </a:p>
          <a:p>
            <a:pPr lvl="1"/>
            <a:r>
              <a:rPr lang="en-US"/>
              <a:t>Now current can flow through n-type silicon from source through channel to drain, transistor is ON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819400" y="4114800"/>
          <a:ext cx="342900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2507643" imgH="1377563" progId="Visio.Drawing.11">
                  <p:embed/>
                </p:oleObj>
              </mc:Choice>
              <mc:Fallback>
                <p:oleObj name="Visio" r:id="rId4" imgW="2507643" imgH="13775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342900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571357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838200"/>
            <a:ext cx="32908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289560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NAND Gates</a:t>
            </a:r>
          </a:p>
        </p:txBody>
      </p:sp>
      <p:sp>
        <p:nvSpPr>
          <p:cNvPr id="78855" name="Text Box 5"/>
          <p:cNvSpPr txBox="1">
            <a:spLocks noChangeArrowheads="1"/>
          </p:cNvSpPr>
          <p:nvPr/>
        </p:nvSpPr>
        <p:spPr bwMode="auto">
          <a:xfrm>
            <a:off x="4114800" y="4191000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CMOS NAND gate</a:t>
            </a: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76200" y="3886200"/>
            <a:ext cx="175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Reference Inverter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4343400" y="2667000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5518150" y="3389313"/>
            <a:ext cx="219075" cy="233362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cxnSp>
        <p:nvCxnSpPr>
          <p:cNvPr id="78859" name="Straight Arrow Connector 11"/>
          <p:cNvCxnSpPr>
            <a:cxnSpLocks noChangeShapeType="1"/>
          </p:cNvCxnSpPr>
          <p:nvPr/>
        </p:nvCxnSpPr>
        <p:spPr bwMode="auto">
          <a:xfrm>
            <a:off x="2667000" y="39639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8860" name="Text Box 8"/>
          <p:cNvSpPr txBox="1">
            <a:spLocks noChangeArrowheads="1"/>
          </p:cNvSpPr>
          <p:nvPr/>
        </p:nvSpPr>
        <p:spPr bwMode="auto">
          <a:xfrm>
            <a:off x="2076450" y="38100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A=0</a:t>
            </a:r>
          </a:p>
        </p:txBody>
      </p:sp>
      <p:cxnSp>
        <p:nvCxnSpPr>
          <p:cNvPr id="78861" name="Straight Arrow Connector 15"/>
          <p:cNvCxnSpPr>
            <a:cxnSpLocks noChangeShapeType="1"/>
          </p:cNvCxnSpPr>
          <p:nvPr/>
        </p:nvCxnSpPr>
        <p:spPr bwMode="auto">
          <a:xfrm>
            <a:off x="7620000" y="38115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78862" name="Text Box 8"/>
          <p:cNvSpPr txBox="1">
            <a:spLocks noChangeArrowheads="1"/>
          </p:cNvSpPr>
          <p:nvPr/>
        </p:nvSpPr>
        <p:spPr bwMode="auto">
          <a:xfrm>
            <a:off x="7029450" y="36576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A=0</a:t>
            </a:r>
          </a:p>
        </p:txBody>
      </p:sp>
      <p:cxnSp>
        <p:nvCxnSpPr>
          <p:cNvPr id="78863" name="Straight Arrow Connector 17"/>
          <p:cNvCxnSpPr>
            <a:cxnSpLocks noChangeShapeType="1"/>
          </p:cNvCxnSpPr>
          <p:nvPr/>
        </p:nvCxnSpPr>
        <p:spPr bwMode="auto">
          <a:xfrm>
            <a:off x="7600950" y="403383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78864" name="Text Box 8"/>
          <p:cNvSpPr txBox="1">
            <a:spLocks noChangeArrowheads="1"/>
          </p:cNvSpPr>
          <p:nvPr/>
        </p:nvSpPr>
        <p:spPr bwMode="auto">
          <a:xfrm>
            <a:off x="7034213" y="3879850"/>
            <a:ext cx="60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B=0</a:t>
            </a:r>
          </a:p>
        </p:txBody>
      </p:sp>
      <p:grpSp>
        <p:nvGrpSpPr>
          <p:cNvPr id="78865" name="Group 29"/>
          <p:cNvGrpSpPr>
            <a:grpSpLocks/>
          </p:cNvGrpSpPr>
          <p:nvPr/>
        </p:nvGrpSpPr>
        <p:grpSpPr bwMode="auto">
          <a:xfrm>
            <a:off x="1684338" y="1524000"/>
            <a:ext cx="1447800" cy="1219200"/>
            <a:chOff x="1468582" y="3888509"/>
            <a:chExt cx="950425" cy="1219200"/>
          </a:xfrm>
        </p:grpSpPr>
        <p:sp>
          <p:nvSpPr>
            <p:cNvPr id="26" name="Freeform 25"/>
            <p:cNvSpPr/>
            <p:nvPr/>
          </p:nvSpPr>
          <p:spPr bwMode="auto">
            <a:xfrm>
              <a:off x="1468582" y="3888509"/>
              <a:ext cx="950425" cy="1219200"/>
            </a:xfrm>
            <a:custGeom>
              <a:avLst/>
              <a:gdLst>
                <a:gd name="connsiteX0" fmla="*/ 0 w 950425"/>
                <a:gd name="connsiteY0" fmla="*/ 0 h 1219200"/>
                <a:gd name="connsiteX1" fmla="*/ 9236 w 950425"/>
                <a:gd name="connsiteY1" fmla="*/ 193964 h 1219200"/>
                <a:gd name="connsiteX2" fmla="*/ 18473 w 950425"/>
                <a:gd name="connsiteY2" fmla="*/ 314036 h 1219200"/>
                <a:gd name="connsiteX3" fmla="*/ 27709 w 950425"/>
                <a:gd name="connsiteY3" fmla="*/ 618836 h 1219200"/>
                <a:gd name="connsiteX4" fmla="*/ 36945 w 950425"/>
                <a:gd name="connsiteY4" fmla="*/ 683491 h 1219200"/>
                <a:gd name="connsiteX5" fmla="*/ 55418 w 950425"/>
                <a:gd name="connsiteY5" fmla="*/ 711200 h 1219200"/>
                <a:gd name="connsiteX6" fmla="*/ 64654 w 950425"/>
                <a:gd name="connsiteY6" fmla="*/ 738909 h 1219200"/>
                <a:gd name="connsiteX7" fmla="*/ 101600 w 950425"/>
                <a:gd name="connsiteY7" fmla="*/ 748146 h 1219200"/>
                <a:gd name="connsiteX8" fmla="*/ 129309 w 950425"/>
                <a:gd name="connsiteY8" fmla="*/ 766618 h 1219200"/>
                <a:gd name="connsiteX9" fmla="*/ 157018 w 950425"/>
                <a:gd name="connsiteY9" fmla="*/ 775855 h 1219200"/>
                <a:gd name="connsiteX10" fmla="*/ 535709 w 950425"/>
                <a:gd name="connsiteY10" fmla="*/ 766618 h 1219200"/>
                <a:gd name="connsiteX11" fmla="*/ 581891 w 950425"/>
                <a:gd name="connsiteY11" fmla="*/ 738909 h 1219200"/>
                <a:gd name="connsiteX12" fmla="*/ 637309 w 950425"/>
                <a:gd name="connsiteY12" fmla="*/ 701964 h 1219200"/>
                <a:gd name="connsiteX13" fmla="*/ 812800 w 950425"/>
                <a:gd name="connsiteY13" fmla="*/ 711200 h 1219200"/>
                <a:gd name="connsiteX14" fmla="*/ 849745 w 950425"/>
                <a:gd name="connsiteY14" fmla="*/ 766618 h 1219200"/>
                <a:gd name="connsiteX15" fmla="*/ 886691 w 950425"/>
                <a:gd name="connsiteY15" fmla="*/ 822036 h 1219200"/>
                <a:gd name="connsiteX16" fmla="*/ 905163 w 950425"/>
                <a:gd name="connsiteY16" fmla="*/ 849746 h 1219200"/>
                <a:gd name="connsiteX17" fmla="*/ 914400 w 950425"/>
                <a:gd name="connsiteY17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0425" h="1219200">
                  <a:moveTo>
                    <a:pt x="0" y="0"/>
                  </a:moveTo>
                  <a:cubicBezTo>
                    <a:pt x="3079" y="64655"/>
                    <a:pt x="5435" y="129348"/>
                    <a:pt x="9236" y="193964"/>
                  </a:cubicBezTo>
                  <a:cubicBezTo>
                    <a:pt x="11593" y="234037"/>
                    <a:pt x="16729" y="273932"/>
                    <a:pt x="18473" y="314036"/>
                  </a:cubicBezTo>
                  <a:cubicBezTo>
                    <a:pt x="22888" y="415587"/>
                    <a:pt x="22633" y="517316"/>
                    <a:pt x="27709" y="618836"/>
                  </a:cubicBezTo>
                  <a:cubicBezTo>
                    <a:pt x="28796" y="640579"/>
                    <a:pt x="30689" y="662639"/>
                    <a:pt x="36945" y="683491"/>
                  </a:cubicBezTo>
                  <a:cubicBezTo>
                    <a:pt x="40135" y="694124"/>
                    <a:pt x="49260" y="701964"/>
                    <a:pt x="55418" y="711200"/>
                  </a:cubicBezTo>
                  <a:cubicBezTo>
                    <a:pt x="58497" y="720436"/>
                    <a:pt x="57052" y="732827"/>
                    <a:pt x="64654" y="738909"/>
                  </a:cubicBezTo>
                  <a:cubicBezTo>
                    <a:pt x="74567" y="746839"/>
                    <a:pt x="89932" y="743145"/>
                    <a:pt x="101600" y="748146"/>
                  </a:cubicBezTo>
                  <a:cubicBezTo>
                    <a:pt x="111803" y="752519"/>
                    <a:pt x="119380" y="761654"/>
                    <a:pt x="129309" y="766618"/>
                  </a:cubicBezTo>
                  <a:cubicBezTo>
                    <a:pt x="138017" y="770972"/>
                    <a:pt x="147782" y="772776"/>
                    <a:pt x="157018" y="775855"/>
                  </a:cubicBezTo>
                  <a:cubicBezTo>
                    <a:pt x="283248" y="772776"/>
                    <a:pt x="409916" y="777557"/>
                    <a:pt x="535709" y="766618"/>
                  </a:cubicBezTo>
                  <a:cubicBezTo>
                    <a:pt x="553594" y="765063"/>
                    <a:pt x="566745" y="748547"/>
                    <a:pt x="581891" y="738909"/>
                  </a:cubicBezTo>
                  <a:cubicBezTo>
                    <a:pt x="600621" y="726990"/>
                    <a:pt x="637309" y="701964"/>
                    <a:pt x="637309" y="701964"/>
                  </a:cubicBezTo>
                  <a:cubicBezTo>
                    <a:pt x="695806" y="705043"/>
                    <a:pt x="756760" y="694144"/>
                    <a:pt x="812800" y="711200"/>
                  </a:cubicBezTo>
                  <a:cubicBezTo>
                    <a:pt x="834039" y="717664"/>
                    <a:pt x="837430" y="748145"/>
                    <a:pt x="849745" y="766618"/>
                  </a:cubicBezTo>
                  <a:lnTo>
                    <a:pt x="886691" y="822036"/>
                  </a:lnTo>
                  <a:cubicBezTo>
                    <a:pt x="892849" y="831273"/>
                    <a:pt x="901652" y="839215"/>
                    <a:pt x="905163" y="849746"/>
                  </a:cubicBezTo>
                  <a:cubicBezTo>
                    <a:pt x="950425" y="985523"/>
                    <a:pt x="914400" y="867719"/>
                    <a:pt x="914400" y="1219200"/>
                  </a:cubicBezTo>
                </a:path>
              </a:pathLst>
            </a:custGeom>
            <a:ln w="381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78878" name="Straight Arrow Connector 26"/>
            <p:cNvCxnSpPr>
              <a:cxnSpLocks noChangeShapeType="1"/>
            </p:cNvCxnSpPr>
            <p:nvPr/>
          </p:nvCxnSpPr>
          <p:spPr bwMode="auto">
            <a:xfrm rot="5400000">
              <a:off x="2305266" y="5028406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78866" name="Rectangle 6"/>
          <p:cNvSpPr>
            <a:spLocks noChangeArrowheads="1"/>
          </p:cNvSpPr>
          <p:nvPr/>
        </p:nvSpPr>
        <p:spPr bwMode="auto">
          <a:xfrm>
            <a:off x="609600" y="2514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</a:t>
            </a:r>
          </a:p>
        </p:txBody>
      </p:sp>
      <p:grpSp>
        <p:nvGrpSpPr>
          <p:cNvPr id="78867" name="Group 32"/>
          <p:cNvGrpSpPr>
            <a:grpSpLocks/>
          </p:cNvGrpSpPr>
          <p:nvPr/>
        </p:nvGrpSpPr>
        <p:grpSpPr bwMode="auto">
          <a:xfrm>
            <a:off x="6311900" y="1125538"/>
            <a:ext cx="82550" cy="1601787"/>
            <a:chOff x="6311788" y="1124793"/>
            <a:chExt cx="82894" cy="1602223"/>
          </a:xfrm>
        </p:grpSpPr>
        <p:sp>
          <p:nvSpPr>
            <p:cNvPr id="30" name="Freeform 29"/>
            <p:cNvSpPr/>
            <p:nvPr/>
          </p:nvSpPr>
          <p:spPr bwMode="auto">
            <a:xfrm>
              <a:off x="6311788" y="1124793"/>
              <a:ext cx="82894" cy="1562525"/>
            </a:xfrm>
            <a:custGeom>
              <a:avLst/>
              <a:gdLst>
                <a:gd name="connsiteX0" fmla="*/ 24276 w 82894"/>
                <a:gd name="connsiteY0" fmla="*/ 0 h 1561763"/>
                <a:gd name="connsiteX1" fmla="*/ 16184 w 82894"/>
                <a:gd name="connsiteY1" fmla="*/ 137565 h 1561763"/>
                <a:gd name="connsiteX2" fmla="*/ 0 w 82894"/>
                <a:gd name="connsiteY2" fmla="*/ 347957 h 1561763"/>
                <a:gd name="connsiteX3" fmla="*/ 8092 w 82894"/>
                <a:gd name="connsiteY3" fmla="*/ 801111 h 1561763"/>
                <a:gd name="connsiteX4" fmla="*/ 24276 w 82894"/>
                <a:gd name="connsiteY4" fmla="*/ 1011504 h 1561763"/>
                <a:gd name="connsiteX5" fmla="*/ 32368 w 82894"/>
                <a:gd name="connsiteY5" fmla="*/ 1076241 h 1561763"/>
                <a:gd name="connsiteX6" fmla="*/ 40460 w 82894"/>
                <a:gd name="connsiteY6" fmla="*/ 1157161 h 1561763"/>
                <a:gd name="connsiteX7" fmla="*/ 48552 w 82894"/>
                <a:gd name="connsiteY7" fmla="*/ 1213805 h 1561763"/>
                <a:gd name="connsiteX8" fmla="*/ 56644 w 82894"/>
                <a:gd name="connsiteY8" fmla="*/ 1327094 h 1561763"/>
                <a:gd name="connsiteX9" fmla="*/ 64736 w 82894"/>
                <a:gd name="connsiteY9" fmla="*/ 1359462 h 1561763"/>
                <a:gd name="connsiteX10" fmla="*/ 72828 w 82894"/>
                <a:gd name="connsiteY10" fmla="*/ 1440382 h 1561763"/>
                <a:gd name="connsiteX11" fmla="*/ 80920 w 82894"/>
                <a:gd name="connsiteY11" fmla="*/ 1472750 h 1561763"/>
                <a:gd name="connsiteX12" fmla="*/ 80920 w 82894"/>
                <a:gd name="connsiteY12" fmla="*/ 1561763 h 15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894" h="1561763">
                  <a:moveTo>
                    <a:pt x="24276" y="0"/>
                  </a:moveTo>
                  <a:cubicBezTo>
                    <a:pt x="21579" y="45855"/>
                    <a:pt x="19141" y="91726"/>
                    <a:pt x="16184" y="137565"/>
                  </a:cubicBezTo>
                  <a:cubicBezTo>
                    <a:pt x="10238" y="229732"/>
                    <a:pt x="7410" y="259040"/>
                    <a:pt x="0" y="347957"/>
                  </a:cubicBezTo>
                  <a:cubicBezTo>
                    <a:pt x="2697" y="499008"/>
                    <a:pt x="4220" y="650085"/>
                    <a:pt x="8092" y="801111"/>
                  </a:cubicBezTo>
                  <a:cubicBezTo>
                    <a:pt x="12513" y="973543"/>
                    <a:pt x="2558" y="924634"/>
                    <a:pt x="24276" y="1011504"/>
                  </a:cubicBezTo>
                  <a:cubicBezTo>
                    <a:pt x="26973" y="1033083"/>
                    <a:pt x="29966" y="1054627"/>
                    <a:pt x="32368" y="1076241"/>
                  </a:cubicBezTo>
                  <a:cubicBezTo>
                    <a:pt x="35362" y="1103183"/>
                    <a:pt x="37293" y="1130239"/>
                    <a:pt x="40460" y="1157161"/>
                  </a:cubicBezTo>
                  <a:cubicBezTo>
                    <a:pt x="42689" y="1176103"/>
                    <a:pt x="45855" y="1194924"/>
                    <a:pt x="48552" y="1213805"/>
                  </a:cubicBezTo>
                  <a:cubicBezTo>
                    <a:pt x="51249" y="1251568"/>
                    <a:pt x="52463" y="1289466"/>
                    <a:pt x="56644" y="1327094"/>
                  </a:cubicBezTo>
                  <a:cubicBezTo>
                    <a:pt x="57872" y="1338147"/>
                    <a:pt x="63163" y="1348452"/>
                    <a:pt x="64736" y="1359462"/>
                  </a:cubicBezTo>
                  <a:cubicBezTo>
                    <a:pt x="68570" y="1386297"/>
                    <a:pt x="68994" y="1413547"/>
                    <a:pt x="72828" y="1440382"/>
                  </a:cubicBezTo>
                  <a:cubicBezTo>
                    <a:pt x="74401" y="1451392"/>
                    <a:pt x="80180" y="1461653"/>
                    <a:pt x="80920" y="1472750"/>
                  </a:cubicBezTo>
                  <a:cubicBezTo>
                    <a:pt x="82894" y="1502355"/>
                    <a:pt x="80920" y="1532092"/>
                    <a:pt x="80920" y="1561763"/>
                  </a:cubicBezTo>
                </a:path>
              </a:pathLst>
            </a:custGeom>
            <a:ln w="381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78876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6353464" y="2688122"/>
              <a:ext cx="762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78868" name="Group 37"/>
          <p:cNvGrpSpPr>
            <a:grpSpLocks/>
          </p:cNvGrpSpPr>
          <p:nvPr/>
        </p:nvGrpSpPr>
        <p:grpSpPr bwMode="auto">
          <a:xfrm>
            <a:off x="5100638" y="1204913"/>
            <a:ext cx="1092200" cy="1612900"/>
            <a:chOff x="5100635" y="1204913"/>
            <a:chExt cx="1092992" cy="1612584"/>
          </a:xfrm>
        </p:grpSpPr>
        <p:sp>
          <p:nvSpPr>
            <p:cNvPr id="34" name="Freeform 33"/>
            <p:cNvSpPr/>
            <p:nvPr/>
          </p:nvSpPr>
          <p:spPr bwMode="auto">
            <a:xfrm>
              <a:off x="5100635" y="1204913"/>
              <a:ext cx="1092992" cy="1552271"/>
            </a:xfrm>
            <a:custGeom>
              <a:avLst/>
              <a:gdLst>
                <a:gd name="connsiteX0" fmla="*/ 1004888 w 1092992"/>
                <a:gd name="connsiteY0" fmla="*/ 42862 h 1552575"/>
                <a:gd name="connsiteX1" fmla="*/ 757238 w 1092992"/>
                <a:gd name="connsiteY1" fmla="*/ 42862 h 1552575"/>
                <a:gd name="connsiteX2" fmla="*/ 738188 w 1092992"/>
                <a:gd name="connsiteY2" fmla="*/ 33337 h 1552575"/>
                <a:gd name="connsiteX3" fmla="*/ 714375 w 1092992"/>
                <a:gd name="connsiteY3" fmla="*/ 28575 h 1552575"/>
                <a:gd name="connsiteX4" fmla="*/ 633413 w 1092992"/>
                <a:gd name="connsiteY4" fmla="*/ 19050 h 1552575"/>
                <a:gd name="connsiteX5" fmla="*/ 604838 w 1092992"/>
                <a:gd name="connsiteY5" fmla="*/ 14287 h 1552575"/>
                <a:gd name="connsiteX6" fmla="*/ 590550 w 1092992"/>
                <a:gd name="connsiteY6" fmla="*/ 9525 h 1552575"/>
                <a:gd name="connsiteX7" fmla="*/ 481013 w 1092992"/>
                <a:gd name="connsiteY7" fmla="*/ 0 h 1552575"/>
                <a:gd name="connsiteX8" fmla="*/ 295275 w 1092992"/>
                <a:gd name="connsiteY8" fmla="*/ 9525 h 1552575"/>
                <a:gd name="connsiteX9" fmla="*/ 276225 w 1092992"/>
                <a:gd name="connsiteY9" fmla="*/ 14287 h 1552575"/>
                <a:gd name="connsiteX10" fmla="*/ 223838 w 1092992"/>
                <a:gd name="connsiteY10" fmla="*/ 23812 h 1552575"/>
                <a:gd name="connsiteX11" fmla="*/ 180975 w 1092992"/>
                <a:gd name="connsiteY11" fmla="*/ 38100 h 1552575"/>
                <a:gd name="connsiteX12" fmla="*/ 152400 w 1092992"/>
                <a:gd name="connsiteY12" fmla="*/ 47625 h 1552575"/>
                <a:gd name="connsiteX13" fmla="*/ 133350 w 1092992"/>
                <a:gd name="connsiteY13" fmla="*/ 57150 h 1552575"/>
                <a:gd name="connsiteX14" fmla="*/ 100013 w 1092992"/>
                <a:gd name="connsiteY14" fmla="*/ 76200 h 1552575"/>
                <a:gd name="connsiteX15" fmla="*/ 71438 w 1092992"/>
                <a:gd name="connsiteY15" fmla="*/ 100012 h 1552575"/>
                <a:gd name="connsiteX16" fmla="*/ 42863 w 1092992"/>
                <a:gd name="connsiteY16" fmla="*/ 133350 h 1552575"/>
                <a:gd name="connsiteX17" fmla="*/ 38100 w 1092992"/>
                <a:gd name="connsiteY17" fmla="*/ 147637 h 1552575"/>
                <a:gd name="connsiteX18" fmla="*/ 28575 w 1092992"/>
                <a:gd name="connsiteY18" fmla="*/ 161925 h 1552575"/>
                <a:gd name="connsiteX19" fmla="*/ 23813 w 1092992"/>
                <a:gd name="connsiteY19" fmla="*/ 228600 h 1552575"/>
                <a:gd name="connsiteX20" fmla="*/ 19050 w 1092992"/>
                <a:gd name="connsiteY20" fmla="*/ 247650 h 1552575"/>
                <a:gd name="connsiteX21" fmla="*/ 14288 w 1092992"/>
                <a:gd name="connsiteY21" fmla="*/ 285750 h 1552575"/>
                <a:gd name="connsiteX22" fmla="*/ 9525 w 1092992"/>
                <a:gd name="connsiteY22" fmla="*/ 300037 h 1552575"/>
                <a:gd name="connsiteX23" fmla="*/ 4763 w 1092992"/>
                <a:gd name="connsiteY23" fmla="*/ 400050 h 1552575"/>
                <a:gd name="connsiteX24" fmla="*/ 0 w 1092992"/>
                <a:gd name="connsiteY24" fmla="*/ 485775 h 1552575"/>
                <a:gd name="connsiteX25" fmla="*/ 9525 w 1092992"/>
                <a:gd name="connsiteY25" fmla="*/ 666750 h 1552575"/>
                <a:gd name="connsiteX26" fmla="*/ 19050 w 1092992"/>
                <a:gd name="connsiteY26" fmla="*/ 704850 h 1552575"/>
                <a:gd name="connsiteX27" fmla="*/ 28575 w 1092992"/>
                <a:gd name="connsiteY27" fmla="*/ 738187 h 1552575"/>
                <a:gd name="connsiteX28" fmla="*/ 52388 w 1092992"/>
                <a:gd name="connsiteY28" fmla="*/ 766762 h 1552575"/>
                <a:gd name="connsiteX29" fmla="*/ 61913 w 1092992"/>
                <a:gd name="connsiteY29" fmla="*/ 781050 h 1552575"/>
                <a:gd name="connsiteX30" fmla="*/ 90488 w 1092992"/>
                <a:gd name="connsiteY30" fmla="*/ 800100 h 1552575"/>
                <a:gd name="connsiteX31" fmla="*/ 128588 w 1092992"/>
                <a:gd name="connsiteY31" fmla="*/ 814387 h 1552575"/>
                <a:gd name="connsiteX32" fmla="*/ 147638 w 1092992"/>
                <a:gd name="connsiteY32" fmla="*/ 823912 h 1552575"/>
                <a:gd name="connsiteX33" fmla="*/ 171450 w 1092992"/>
                <a:gd name="connsiteY33" fmla="*/ 842962 h 1552575"/>
                <a:gd name="connsiteX34" fmla="*/ 195263 w 1092992"/>
                <a:gd name="connsiteY34" fmla="*/ 847725 h 1552575"/>
                <a:gd name="connsiteX35" fmla="*/ 209550 w 1092992"/>
                <a:gd name="connsiteY35" fmla="*/ 852487 h 1552575"/>
                <a:gd name="connsiteX36" fmla="*/ 523875 w 1092992"/>
                <a:gd name="connsiteY36" fmla="*/ 847725 h 1552575"/>
                <a:gd name="connsiteX37" fmla="*/ 552450 w 1092992"/>
                <a:gd name="connsiteY37" fmla="*/ 842962 h 1552575"/>
                <a:gd name="connsiteX38" fmla="*/ 595313 w 1092992"/>
                <a:gd name="connsiteY38" fmla="*/ 838200 h 1552575"/>
                <a:gd name="connsiteX39" fmla="*/ 666750 w 1092992"/>
                <a:gd name="connsiteY39" fmla="*/ 828675 h 1552575"/>
                <a:gd name="connsiteX40" fmla="*/ 714375 w 1092992"/>
                <a:gd name="connsiteY40" fmla="*/ 823912 h 1552575"/>
                <a:gd name="connsiteX41" fmla="*/ 876300 w 1092992"/>
                <a:gd name="connsiteY41" fmla="*/ 833437 h 1552575"/>
                <a:gd name="connsiteX42" fmla="*/ 890588 w 1092992"/>
                <a:gd name="connsiteY42" fmla="*/ 838200 h 1552575"/>
                <a:gd name="connsiteX43" fmla="*/ 914400 w 1092992"/>
                <a:gd name="connsiteY43" fmla="*/ 842962 h 1552575"/>
                <a:gd name="connsiteX44" fmla="*/ 942975 w 1092992"/>
                <a:gd name="connsiteY44" fmla="*/ 852487 h 1552575"/>
                <a:gd name="connsiteX45" fmla="*/ 957263 w 1092992"/>
                <a:gd name="connsiteY45" fmla="*/ 862012 h 1552575"/>
                <a:gd name="connsiteX46" fmla="*/ 985838 w 1092992"/>
                <a:gd name="connsiteY46" fmla="*/ 885825 h 1552575"/>
                <a:gd name="connsiteX47" fmla="*/ 995363 w 1092992"/>
                <a:gd name="connsiteY47" fmla="*/ 900112 h 1552575"/>
                <a:gd name="connsiteX48" fmla="*/ 1014413 w 1092992"/>
                <a:gd name="connsiteY48" fmla="*/ 933450 h 1552575"/>
                <a:gd name="connsiteX49" fmla="*/ 1019175 w 1092992"/>
                <a:gd name="connsiteY49" fmla="*/ 952500 h 1552575"/>
                <a:gd name="connsiteX50" fmla="*/ 1028700 w 1092992"/>
                <a:gd name="connsiteY50" fmla="*/ 966787 h 1552575"/>
                <a:gd name="connsiteX51" fmla="*/ 1042988 w 1092992"/>
                <a:gd name="connsiteY51" fmla="*/ 1023937 h 1552575"/>
                <a:gd name="connsiteX52" fmla="*/ 1052513 w 1092992"/>
                <a:gd name="connsiteY52" fmla="*/ 1066800 h 1552575"/>
                <a:gd name="connsiteX53" fmla="*/ 1057275 w 1092992"/>
                <a:gd name="connsiteY53" fmla="*/ 1104900 h 1552575"/>
                <a:gd name="connsiteX54" fmla="*/ 1062038 w 1092992"/>
                <a:gd name="connsiteY54" fmla="*/ 1152525 h 1552575"/>
                <a:gd name="connsiteX55" fmla="*/ 1066800 w 1092992"/>
                <a:gd name="connsiteY55" fmla="*/ 1171575 h 1552575"/>
                <a:gd name="connsiteX56" fmla="*/ 1071563 w 1092992"/>
                <a:gd name="connsiteY56" fmla="*/ 1209675 h 1552575"/>
                <a:gd name="connsiteX57" fmla="*/ 1076325 w 1092992"/>
                <a:gd name="connsiteY57" fmla="*/ 1238250 h 1552575"/>
                <a:gd name="connsiteX58" fmla="*/ 1085850 w 1092992"/>
                <a:gd name="connsiteY58" fmla="*/ 1314450 h 1552575"/>
                <a:gd name="connsiteX59" fmla="*/ 1090613 w 1092992"/>
                <a:gd name="connsiteY59" fmla="*/ 1552575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92992" h="1552575">
                  <a:moveTo>
                    <a:pt x="1004888" y="42862"/>
                  </a:moveTo>
                  <a:cubicBezTo>
                    <a:pt x="902435" y="48554"/>
                    <a:pt x="877604" y="52365"/>
                    <a:pt x="757238" y="42862"/>
                  </a:cubicBezTo>
                  <a:cubicBezTo>
                    <a:pt x="750161" y="42303"/>
                    <a:pt x="744923" y="35582"/>
                    <a:pt x="738188" y="33337"/>
                  </a:cubicBezTo>
                  <a:cubicBezTo>
                    <a:pt x="730509" y="30777"/>
                    <a:pt x="722360" y="29906"/>
                    <a:pt x="714375" y="28575"/>
                  </a:cubicBezTo>
                  <a:cubicBezTo>
                    <a:pt x="668468" y="20924"/>
                    <a:pt x="687626" y="25827"/>
                    <a:pt x="633413" y="19050"/>
                  </a:cubicBezTo>
                  <a:cubicBezTo>
                    <a:pt x="623831" y="17852"/>
                    <a:pt x="614264" y="16382"/>
                    <a:pt x="604838" y="14287"/>
                  </a:cubicBezTo>
                  <a:cubicBezTo>
                    <a:pt x="599937" y="13198"/>
                    <a:pt x="595502" y="10350"/>
                    <a:pt x="590550" y="9525"/>
                  </a:cubicBezTo>
                  <a:cubicBezTo>
                    <a:pt x="563452" y="5009"/>
                    <a:pt x="503268" y="1589"/>
                    <a:pt x="481013" y="0"/>
                  </a:cubicBezTo>
                  <a:cubicBezTo>
                    <a:pt x="445396" y="1425"/>
                    <a:pt x="342268" y="4304"/>
                    <a:pt x="295275" y="9525"/>
                  </a:cubicBezTo>
                  <a:cubicBezTo>
                    <a:pt x="288770" y="10248"/>
                    <a:pt x="282665" y="13116"/>
                    <a:pt x="276225" y="14287"/>
                  </a:cubicBezTo>
                  <a:cubicBezTo>
                    <a:pt x="245019" y="19961"/>
                    <a:pt x="248758" y="16336"/>
                    <a:pt x="223838" y="23812"/>
                  </a:cubicBezTo>
                  <a:cubicBezTo>
                    <a:pt x="223805" y="23822"/>
                    <a:pt x="188135" y="35713"/>
                    <a:pt x="180975" y="38100"/>
                  </a:cubicBezTo>
                  <a:lnTo>
                    <a:pt x="152400" y="47625"/>
                  </a:lnTo>
                  <a:cubicBezTo>
                    <a:pt x="146050" y="50800"/>
                    <a:pt x="139370" y="53387"/>
                    <a:pt x="133350" y="57150"/>
                  </a:cubicBezTo>
                  <a:cubicBezTo>
                    <a:pt x="100397" y="77745"/>
                    <a:pt x="128083" y="66842"/>
                    <a:pt x="100013" y="76200"/>
                  </a:cubicBezTo>
                  <a:cubicBezTo>
                    <a:pt x="81235" y="104366"/>
                    <a:pt x="102200" y="78039"/>
                    <a:pt x="71438" y="100012"/>
                  </a:cubicBezTo>
                  <a:cubicBezTo>
                    <a:pt x="60722" y="107667"/>
                    <a:pt x="50368" y="123343"/>
                    <a:pt x="42863" y="133350"/>
                  </a:cubicBezTo>
                  <a:cubicBezTo>
                    <a:pt x="41275" y="138112"/>
                    <a:pt x="40345" y="143147"/>
                    <a:pt x="38100" y="147637"/>
                  </a:cubicBezTo>
                  <a:cubicBezTo>
                    <a:pt x="35540" y="152757"/>
                    <a:pt x="29570" y="156288"/>
                    <a:pt x="28575" y="161925"/>
                  </a:cubicBezTo>
                  <a:cubicBezTo>
                    <a:pt x="24703" y="183868"/>
                    <a:pt x="26274" y="206455"/>
                    <a:pt x="23813" y="228600"/>
                  </a:cubicBezTo>
                  <a:cubicBezTo>
                    <a:pt x="23090" y="235105"/>
                    <a:pt x="20638" y="241300"/>
                    <a:pt x="19050" y="247650"/>
                  </a:cubicBezTo>
                  <a:cubicBezTo>
                    <a:pt x="17463" y="260350"/>
                    <a:pt x="16578" y="273158"/>
                    <a:pt x="14288" y="285750"/>
                  </a:cubicBezTo>
                  <a:cubicBezTo>
                    <a:pt x="13390" y="290689"/>
                    <a:pt x="9942" y="295034"/>
                    <a:pt x="9525" y="300037"/>
                  </a:cubicBezTo>
                  <a:cubicBezTo>
                    <a:pt x="6753" y="333297"/>
                    <a:pt x="6472" y="366718"/>
                    <a:pt x="4763" y="400050"/>
                  </a:cubicBezTo>
                  <a:cubicBezTo>
                    <a:pt x="3297" y="428632"/>
                    <a:pt x="1588" y="457200"/>
                    <a:pt x="0" y="485775"/>
                  </a:cubicBezTo>
                  <a:cubicBezTo>
                    <a:pt x="3175" y="546100"/>
                    <a:pt x="5321" y="606488"/>
                    <a:pt x="9525" y="666750"/>
                  </a:cubicBezTo>
                  <a:cubicBezTo>
                    <a:pt x="10865" y="685956"/>
                    <a:pt x="14462" y="688793"/>
                    <a:pt x="19050" y="704850"/>
                  </a:cubicBezTo>
                  <a:cubicBezTo>
                    <a:pt x="21083" y="711965"/>
                    <a:pt x="24771" y="730579"/>
                    <a:pt x="28575" y="738187"/>
                  </a:cubicBezTo>
                  <a:cubicBezTo>
                    <a:pt x="37445" y="755927"/>
                    <a:pt x="39220" y="750960"/>
                    <a:pt x="52388" y="766762"/>
                  </a:cubicBezTo>
                  <a:cubicBezTo>
                    <a:pt x="56052" y="771159"/>
                    <a:pt x="57605" y="777281"/>
                    <a:pt x="61913" y="781050"/>
                  </a:cubicBezTo>
                  <a:cubicBezTo>
                    <a:pt x="70528" y="788588"/>
                    <a:pt x="79628" y="796480"/>
                    <a:pt x="90488" y="800100"/>
                  </a:cubicBezTo>
                  <a:cubicBezTo>
                    <a:pt x="106198" y="805336"/>
                    <a:pt x="111503" y="806794"/>
                    <a:pt x="128588" y="814387"/>
                  </a:cubicBezTo>
                  <a:cubicBezTo>
                    <a:pt x="135076" y="817270"/>
                    <a:pt x="141731" y="819974"/>
                    <a:pt x="147638" y="823912"/>
                  </a:cubicBezTo>
                  <a:cubicBezTo>
                    <a:pt x="156096" y="829550"/>
                    <a:pt x="162358" y="838416"/>
                    <a:pt x="171450" y="842962"/>
                  </a:cubicBezTo>
                  <a:cubicBezTo>
                    <a:pt x="178690" y="846582"/>
                    <a:pt x="187410" y="845762"/>
                    <a:pt x="195263" y="847725"/>
                  </a:cubicBezTo>
                  <a:cubicBezTo>
                    <a:pt x="200133" y="848943"/>
                    <a:pt x="204788" y="850900"/>
                    <a:pt x="209550" y="852487"/>
                  </a:cubicBezTo>
                  <a:lnTo>
                    <a:pt x="523875" y="847725"/>
                  </a:lnTo>
                  <a:cubicBezTo>
                    <a:pt x="533528" y="847457"/>
                    <a:pt x="542878" y="844238"/>
                    <a:pt x="552450" y="842962"/>
                  </a:cubicBezTo>
                  <a:cubicBezTo>
                    <a:pt x="566699" y="841062"/>
                    <a:pt x="581025" y="839787"/>
                    <a:pt x="595313" y="838200"/>
                  </a:cubicBezTo>
                  <a:cubicBezTo>
                    <a:pt x="628245" y="827221"/>
                    <a:pt x="602653" y="834502"/>
                    <a:pt x="666750" y="828675"/>
                  </a:cubicBezTo>
                  <a:lnTo>
                    <a:pt x="714375" y="823912"/>
                  </a:lnTo>
                  <a:cubicBezTo>
                    <a:pt x="747997" y="825257"/>
                    <a:pt x="830083" y="825734"/>
                    <a:pt x="876300" y="833437"/>
                  </a:cubicBezTo>
                  <a:cubicBezTo>
                    <a:pt x="881252" y="834262"/>
                    <a:pt x="885718" y="836982"/>
                    <a:pt x="890588" y="838200"/>
                  </a:cubicBezTo>
                  <a:cubicBezTo>
                    <a:pt x="898441" y="840163"/>
                    <a:pt x="906591" y="840832"/>
                    <a:pt x="914400" y="842962"/>
                  </a:cubicBezTo>
                  <a:cubicBezTo>
                    <a:pt x="924086" y="845604"/>
                    <a:pt x="942975" y="852487"/>
                    <a:pt x="942975" y="852487"/>
                  </a:cubicBezTo>
                  <a:cubicBezTo>
                    <a:pt x="947738" y="855662"/>
                    <a:pt x="952866" y="858348"/>
                    <a:pt x="957263" y="862012"/>
                  </a:cubicBezTo>
                  <a:cubicBezTo>
                    <a:pt x="993933" y="892571"/>
                    <a:pt x="950363" y="862176"/>
                    <a:pt x="985838" y="885825"/>
                  </a:cubicBezTo>
                  <a:cubicBezTo>
                    <a:pt x="989013" y="890587"/>
                    <a:pt x="992523" y="895142"/>
                    <a:pt x="995363" y="900112"/>
                  </a:cubicBezTo>
                  <a:cubicBezTo>
                    <a:pt x="1019538" y="942417"/>
                    <a:pt x="991203" y="898633"/>
                    <a:pt x="1014413" y="933450"/>
                  </a:cubicBezTo>
                  <a:cubicBezTo>
                    <a:pt x="1016000" y="939800"/>
                    <a:pt x="1016597" y="946484"/>
                    <a:pt x="1019175" y="952500"/>
                  </a:cubicBezTo>
                  <a:cubicBezTo>
                    <a:pt x="1021430" y="957761"/>
                    <a:pt x="1026890" y="961357"/>
                    <a:pt x="1028700" y="966787"/>
                  </a:cubicBezTo>
                  <a:cubicBezTo>
                    <a:pt x="1034910" y="985416"/>
                    <a:pt x="1039760" y="1004568"/>
                    <a:pt x="1042988" y="1023937"/>
                  </a:cubicBezTo>
                  <a:cubicBezTo>
                    <a:pt x="1048575" y="1057464"/>
                    <a:pt x="1044696" y="1043351"/>
                    <a:pt x="1052513" y="1066800"/>
                  </a:cubicBezTo>
                  <a:cubicBezTo>
                    <a:pt x="1054100" y="1079500"/>
                    <a:pt x="1055862" y="1092179"/>
                    <a:pt x="1057275" y="1104900"/>
                  </a:cubicBezTo>
                  <a:cubicBezTo>
                    <a:pt x="1059037" y="1120757"/>
                    <a:pt x="1059782" y="1136731"/>
                    <a:pt x="1062038" y="1152525"/>
                  </a:cubicBezTo>
                  <a:cubicBezTo>
                    <a:pt x="1062964" y="1159005"/>
                    <a:pt x="1065724" y="1165119"/>
                    <a:pt x="1066800" y="1171575"/>
                  </a:cubicBezTo>
                  <a:cubicBezTo>
                    <a:pt x="1068904" y="1184200"/>
                    <a:pt x="1069753" y="1197005"/>
                    <a:pt x="1071563" y="1209675"/>
                  </a:cubicBezTo>
                  <a:cubicBezTo>
                    <a:pt x="1072929" y="1219234"/>
                    <a:pt x="1075020" y="1228682"/>
                    <a:pt x="1076325" y="1238250"/>
                  </a:cubicBezTo>
                  <a:cubicBezTo>
                    <a:pt x="1079783" y="1263613"/>
                    <a:pt x="1085850" y="1314450"/>
                    <a:pt x="1085850" y="1314450"/>
                  </a:cubicBezTo>
                  <a:cubicBezTo>
                    <a:pt x="1092992" y="1457266"/>
                    <a:pt x="1090613" y="1377910"/>
                    <a:pt x="1090613" y="1552575"/>
                  </a:cubicBezTo>
                </a:path>
              </a:pathLst>
            </a:custGeom>
            <a:ln w="3810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78874" name="Straight Arrow Connector 34"/>
            <p:cNvCxnSpPr>
              <a:cxnSpLocks noChangeShapeType="1"/>
            </p:cNvCxnSpPr>
            <p:nvPr/>
          </p:nvCxnSpPr>
          <p:spPr bwMode="auto">
            <a:xfrm rot="5400000">
              <a:off x="6149183" y="2778603"/>
              <a:ext cx="762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prstDash val="sysDot"/>
              <a:round/>
              <a:headEnd/>
              <a:tailEnd type="arrow" w="med" len="med"/>
            </a:ln>
          </p:spPr>
        </p:cxnSp>
      </p:grpSp>
      <p:sp>
        <p:nvSpPr>
          <p:cNvPr id="78869" name="Text Box 8"/>
          <p:cNvSpPr txBox="1">
            <a:spLocks noChangeArrowheads="1"/>
          </p:cNvSpPr>
          <p:nvPr/>
        </p:nvSpPr>
        <p:spPr bwMode="auto">
          <a:xfrm>
            <a:off x="3276600" y="3811588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Y=1</a:t>
            </a:r>
          </a:p>
        </p:txBody>
      </p:sp>
      <p:sp>
        <p:nvSpPr>
          <p:cNvPr id="78870" name="Rectangle 6"/>
          <p:cNvSpPr>
            <a:spLocks noChangeArrowheads="1"/>
          </p:cNvSpPr>
          <p:nvPr/>
        </p:nvSpPr>
        <p:spPr bwMode="auto">
          <a:xfrm>
            <a:off x="3200400" y="22860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</a:t>
            </a:r>
          </a:p>
        </p:txBody>
      </p:sp>
      <p:sp>
        <p:nvSpPr>
          <p:cNvPr id="78871" name="Text Box 8"/>
          <p:cNvSpPr txBox="1">
            <a:spLocks noChangeArrowheads="1"/>
          </p:cNvSpPr>
          <p:nvPr/>
        </p:nvSpPr>
        <p:spPr bwMode="auto">
          <a:xfrm>
            <a:off x="8229600" y="3660775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Y=1</a:t>
            </a:r>
          </a:p>
        </p:txBody>
      </p:sp>
      <p:sp>
        <p:nvSpPr>
          <p:cNvPr id="78872" name="Text Box 8"/>
          <p:cNvSpPr txBox="1">
            <a:spLocks noChangeArrowheads="1"/>
          </p:cNvSpPr>
          <p:nvPr/>
        </p:nvSpPr>
        <p:spPr bwMode="auto">
          <a:xfrm>
            <a:off x="8229600" y="3921125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838200"/>
            <a:ext cx="32908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289560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NAND Gates</a:t>
            </a:r>
          </a:p>
        </p:txBody>
      </p:sp>
      <p:sp>
        <p:nvSpPr>
          <p:cNvPr id="79879" name="Text Box 5"/>
          <p:cNvSpPr txBox="1">
            <a:spLocks noChangeArrowheads="1"/>
          </p:cNvSpPr>
          <p:nvPr/>
        </p:nvSpPr>
        <p:spPr bwMode="auto">
          <a:xfrm>
            <a:off x="4114800" y="4191000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CMOS NAND gate</a:t>
            </a:r>
          </a:p>
        </p:txBody>
      </p:sp>
      <p:sp>
        <p:nvSpPr>
          <p:cNvPr id="79880" name="Text Box 6"/>
          <p:cNvSpPr txBox="1">
            <a:spLocks noChangeArrowheads="1"/>
          </p:cNvSpPr>
          <p:nvPr/>
        </p:nvSpPr>
        <p:spPr bwMode="auto">
          <a:xfrm>
            <a:off x="76200" y="3886200"/>
            <a:ext cx="175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Reference Inverter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4343400" y="2667000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5518150" y="3389313"/>
            <a:ext cx="219075" cy="233362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cxnSp>
        <p:nvCxnSpPr>
          <p:cNvPr id="79883" name="Straight Arrow Connector 13"/>
          <p:cNvCxnSpPr>
            <a:cxnSpLocks noChangeShapeType="1"/>
          </p:cNvCxnSpPr>
          <p:nvPr/>
        </p:nvCxnSpPr>
        <p:spPr bwMode="auto">
          <a:xfrm>
            <a:off x="2647950" y="42687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79884" name="Text Box 8"/>
          <p:cNvSpPr txBox="1">
            <a:spLocks noChangeArrowheads="1"/>
          </p:cNvSpPr>
          <p:nvPr/>
        </p:nvSpPr>
        <p:spPr bwMode="auto">
          <a:xfrm>
            <a:off x="2057400" y="41148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A=1</a:t>
            </a:r>
          </a:p>
        </p:txBody>
      </p:sp>
      <p:cxnSp>
        <p:nvCxnSpPr>
          <p:cNvPr id="79885" name="Straight Arrow Connector 19"/>
          <p:cNvCxnSpPr>
            <a:cxnSpLocks noChangeShapeType="1"/>
          </p:cNvCxnSpPr>
          <p:nvPr/>
        </p:nvCxnSpPr>
        <p:spPr bwMode="auto">
          <a:xfrm>
            <a:off x="7620000" y="43370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79886" name="Text Box 8"/>
          <p:cNvSpPr txBox="1">
            <a:spLocks noChangeArrowheads="1"/>
          </p:cNvSpPr>
          <p:nvPr/>
        </p:nvSpPr>
        <p:spPr bwMode="auto">
          <a:xfrm>
            <a:off x="6400800" y="4181475"/>
            <a:ext cx="1219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A=1 &amp; B=1</a:t>
            </a:r>
          </a:p>
        </p:txBody>
      </p:sp>
      <p:grpSp>
        <p:nvGrpSpPr>
          <p:cNvPr id="79887" name="Group 20"/>
          <p:cNvGrpSpPr>
            <a:grpSpLocks/>
          </p:cNvGrpSpPr>
          <p:nvPr/>
        </p:nvGrpSpPr>
        <p:grpSpPr bwMode="auto">
          <a:xfrm>
            <a:off x="1684338" y="2525713"/>
            <a:ext cx="1050925" cy="792162"/>
            <a:chOff x="1449088" y="4886036"/>
            <a:chExt cx="647568" cy="792020"/>
          </a:xfrm>
        </p:grpSpPr>
        <p:sp>
          <p:nvSpPr>
            <p:cNvPr id="23" name="Freeform 22"/>
            <p:cNvSpPr/>
            <p:nvPr/>
          </p:nvSpPr>
          <p:spPr bwMode="auto">
            <a:xfrm>
              <a:off x="1449088" y="4886036"/>
              <a:ext cx="647568" cy="730119"/>
            </a:xfrm>
            <a:custGeom>
              <a:avLst/>
              <a:gdLst>
                <a:gd name="connsiteX0" fmla="*/ 647568 w 647568"/>
                <a:gd name="connsiteY0" fmla="*/ 258619 h 729673"/>
                <a:gd name="connsiteX1" fmla="*/ 629096 w 647568"/>
                <a:gd name="connsiteY1" fmla="*/ 101600 h 729673"/>
                <a:gd name="connsiteX2" fmla="*/ 619859 w 647568"/>
                <a:gd name="connsiteY2" fmla="*/ 73891 h 729673"/>
                <a:gd name="connsiteX3" fmla="*/ 582914 w 647568"/>
                <a:gd name="connsiteY3" fmla="*/ 9237 h 729673"/>
                <a:gd name="connsiteX4" fmla="*/ 481314 w 647568"/>
                <a:gd name="connsiteY4" fmla="*/ 0 h 729673"/>
                <a:gd name="connsiteX5" fmla="*/ 102623 w 647568"/>
                <a:gd name="connsiteY5" fmla="*/ 9237 h 729673"/>
                <a:gd name="connsiteX6" fmla="*/ 74914 w 647568"/>
                <a:gd name="connsiteY6" fmla="*/ 18473 h 729673"/>
                <a:gd name="connsiteX7" fmla="*/ 37968 w 647568"/>
                <a:gd name="connsiteY7" fmla="*/ 73891 h 729673"/>
                <a:gd name="connsiteX8" fmla="*/ 10259 w 647568"/>
                <a:gd name="connsiteY8" fmla="*/ 314037 h 729673"/>
                <a:gd name="connsiteX9" fmla="*/ 19496 w 647568"/>
                <a:gd name="connsiteY9" fmla="*/ 452582 h 729673"/>
                <a:gd name="connsiteX10" fmla="*/ 47205 w 647568"/>
                <a:gd name="connsiteY10" fmla="*/ 618837 h 729673"/>
                <a:gd name="connsiteX11" fmla="*/ 47205 w 647568"/>
                <a:gd name="connsiteY11" fmla="*/ 729673 h 7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568" h="729673">
                  <a:moveTo>
                    <a:pt x="647568" y="258619"/>
                  </a:moveTo>
                  <a:cubicBezTo>
                    <a:pt x="643905" y="221986"/>
                    <a:pt x="637262" y="142432"/>
                    <a:pt x="629096" y="101600"/>
                  </a:cubicBezTo>
                  <a:cubicBezTo>
                    <a:pt x="627187" y="92053"/>
                    <a:pt x="622220" y="83336"/>
                    <a:pt x="619859" y="73891"/>
                  </a:cubicBezTo>
                  <a:cubicBezTo>
                    <a:pt x="612320" y="43737"/>
                    <a:pt x="620946" y="17387"/>
                    <a:pt x="582914" y="9237"/>
                  </a:cubicBezTo>
                  <a:cubicBezTo>
                    <a:pt x="549663" y="2112"/>
                    <a:pt x="515181" y="3079"/>
                    <a:pt x="481314" y="0"/>
                  </a:cubicBezTo>
                  <a:cubicBezTo>
                    <a:pt x="355084" y="3079"/>
                    <a:pt x="228761" y="3503"/>
                    <a:pt x="102623" y="9237"/>
                  </a:cubicBezTo>
                  <a:cubicBezTo>
                    <a:pt x="92897" y="9679"/>
                    <a:pt x="81798" y="11589"/>
                    <a:pt x="74914" y="18473"/>
                  </a:cubicBezTo>
                  <a:cubicBezTo>
                    <a:pt x="59215" y="34172"/>
                    <a:pt x="37968" y="73891"/>
                    <a:pt x="37968" y="73891"/>
                  </a:cubicBezTo>
                  <a:cubicBezTo>
                    <a:pt x="0" y="187798"/>
                    <a:pt x="20468" y="109861"/>
                    <a:pt x="10259" y="314037"/>
                  </a:cubicBezTo>
                  <a:cubicBezTo>
                    <a:pt x="13338" y="360219"/>
                    <a:pt x="13981" y="406627"/>
                    <a:pt x="19496" y="452582"/>
                  </a:cubicBezTo>
                  <a:cubicBezTo>
                    <a:pt x="32419" y="560273"/>
                    <a:pt x="42309" y="520916"/>
                    <a:pt x="47205" y="618837"/>
                  </a:cubicBezTo>
                  <a:cubicBezTo>
                    <a:pt x="49050" y="655736"/>
                    <a:pt x="47205" y="692728"/>
                    <a:pt x="47205" y="729673"/>
                  </a:cubicBezTo>
                </a:path>
              </a:pathLst>
            </a:custGeom>
            <a:ln w="38100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79896" name="Straight Arrow Connector 23"/>
            <p:cNvCxnSpPr>
              <a:cxnSpLocks noChangeShapeType="1"/>
            </p:cNvCxnSpPr>
            <p:nvPr/>
          </p:nvCxnSpPr>
          <p:spPr bwMode="auto">
            <a:xfrm rot="5400000">
              <a:off x="1420886" y="5601062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</p:spPr>
        </p:cxnSp>
      </p:grpSp>
      <p:sp>
        <p:nvSpPr>
          <p:cNvPr id="79888" name="Rectangle 6"/>
          <p:cNvSpPr>
            <a:spLocks noChangeArrowheads="1"/>
          </p:cNvSpPr>
          <p:nvPr/>
        </p:nvSpPr>
        <p:spPr bwMode="auto">
          <a:xfrm>
            <a:off x="609600" y="2514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</a:t>
            </a:r>
          </a:p>
        </p:txBody>
      </p:sp>
      <p:grpSp>
        <p:nvGrpSpPr>
          <p:cNvPr id="79889" name="Group 38"/>
          <p:cNvGrpSpPr>
            <a:grpSpLocks/>
          </p:cNvGrpSpPr>
          <p:nvPr/>
        </p:nvGrpSpPr>
        <p:grpSpPr bwMode="auto">
          <a:xfrm>
            <a:off x="5105400" y="2262188"/>
            <a:ext cx="947738" cy="1519237"/>
            <a:chOff x="5105400" y="2262188"/>
            <a:chExt cx="947738" cy="1519234"/>
          </a:xfrm>
        </p:grpSpPr>
        <p:sp>
          <p:nvSpPr>
            <p:cNvPr id="36" name="Freeform 35"/>
            <p:cNvSpPr/>
            <p:nvPr/>
          </p:nvSpPr>
          <p:spPr bwMode="auto">
            <a:xfrm>
              <a:off x="5105400" y="2262188"/>
              <a:ext cx="947738" cy="1466847"/>
            </a:xfrm>
            <a:custGeom>
              <a:avLst/>
              <a:gdLst>
                <a:gd name="connsiteX0" fmla="*/ 947738 w 947738"/>
                <a:gd name="connsiteY0" fmla="*/ 557212 h 1466850"/>
                <a:gd name="connsiteX1" fmla="*/ 928688 w 947738"/>
                <a:gd name="connsiteY1" fmla="*/ 547687 h 1466850"/>
                <a:gd name="connsiteX2" fmla="*/ 923925 w 947738"/>
                <a:gd name="connsiteY2" fmla="*/ 514350 h 1466850"/>
                <a:gd name="connsiteX3" fmla="*/ 919163 w 947738"/>
                <a:gd name="connsiteY3" fmla="*/ 500062 h 1466850"/>
                <a:gd name="connsiteX4" fmla="*/ 923925 w 947738"/>
                <a:gd name="connsiteY4" fmla="*/ 476250 h 1466850"/>
                <a:gd name="connsiteX5" fmla="*/ 923925 w 947738"/>
                <a:gd name="connsiteY5" fmla="*/ 447675 h 1466850"/>
                <a:gd name="connsiteX6" fmla="*/ 919163 w 947738"/>
                <a:gd name="connsiteY6" fmla="*/ 371475 h 1466850"/>
                <a:gd name="connsiteX7" fmla="*/ 904875 w 947738"/>
                <a:gd name="connsiteY7" fmla="*/ 314325 h 1466850"/>
                <a:gd name="connsiteX8" fmla="*/ 895350 w 947738"/>
                <a:gd name="connsiteY8" fmla="*/ 219075 h 1466850"/>
                <a:gd name="connsiteX9" fmla="*/ 890588 w 947738"/>
                <a:gd name="connsiteY9" fmla="*/ 204787 h 1466850"/>
                <a:gd name="connsiteX10" fmla="*/ 881063 w 947738"/>
                <a:gd name="connsiteY10" fmla="*/ 104775 h 1466850"/>
                <a:gd name="connsiteX11" fmla="*/ 871538 w 947738"/>
                <a:gd name="connsiteY11" fmla="*/ 76200 h 1466850"/>
                <a:gd name="connsiteX12" fmla="*/ 857250 w 947738"/>
                <a:gd name="connsiteY12" fmla="*/ 66675 h 1466850"/>
                <a:gd name="connsiteX13" fmla="*/ 838200 w 947738"/>
                <a:gd name="connsiteY13" fmla="*/ 38100 h 1466850"/>
                <a:gd name="connsiteX14" fmla="*/ 790575 w 947738"/>
                <a:gd name="connsiteY14" fmla="*/ 19050 h 1466850"/>
                <a:gd name="connsiteX15" fmla="*/ 704850 w 947738"/>
                <a:gd name="connsiteY15" fmla="*/ 9525 h 1466850"/>
                <a:gd name="connsiteX16" fmla="*/ 590550 w 947738"/>
                <a:gd name="connsiteY16" fmla="*/ 0 h 1466850"/>
                <a:gd name="connsiteX17" fmla="*/ 419100 w 947738"/>
                <a:gd name="connsiteY17" fmla="*/ 4762 h 1466850"/>
                <a:gd name="connsiteX18" fmla="*/ 395288 w 947738"/>
                <a:gd name="connsiteY18" fmla="*/ 9525 h 1466850"/>
                <a:gd name="connsiteX19" fmla="*/ 357188 w 947738"/>
                <a:gd name="connsiteY19" fmla="*/ 14287 h 1466850"/>
                <a:gd name="connsiteX20" fmla="*/ 280988 w 947738"/>
                <a:gd name="connsiteY20" fmla="*/ 28575 h 1466850"/>
                <a:gd name="connsiteX21" fmla="*/ 242888 w 947738"/>
                <a:gd name="connsiteY21" fmla="*/ 33337 h 1466850"/>
                <a:gd name="connsiteX22" fmla="*/ 166688 w 947738"/>
                <a:gd name="connsiteY22" fmla="*/ 38100 h 1466850"/>
                <a:gd name="connsiteX23" fmla="*/ 104775 w 947738"/>
                <a:gd name="connsiteY23" fmla="*/ 52387 h 1466850"/>
                <a:gd name="connsiteX24" fmla="*/ 90488 w 947738"/>
                <a:gd name="connsiteY24" fmla="*/ 57150 h 1466850"/>
                <a:gd name="connsiteX25" fmla="*/ 71438 w 947738"/>
                <a:gd name="connsiteY25" fmla="*/ 90487 h 1466850"/>
                <a:gd name="connsiteX26" fmla="*/ 61913 w 947738"/>
                <a:gd name="connsiteY26" fmla="*/ 119062 h 1466850"/>
                <a:gd name="connsiteX27" fmla="*/ 57150 w 947738"/>
                <a:gd name="connsiteY27" fmla="*/ 133350 h 1466850"/>
                <a:gd name="connsiteX28" fmla="*/ 33338 w 947738"/>
                <a:gd name="connsiteY28" fmla="*/ 161925 h 1466850"/>
                <a:gd name="connsiteX29" fmla="*/ 19050 w 947738"/>
                <a:gd name="connsiteY29" fmla="*/ 190500 h 1466850"/>
                <a:gd name="connsiteX30" fmla="*/ 4763 w 947738"/>
                <a:gd name="connsiteY30" fmla="*/ 238125 h 1466850"/>
                <a:gd name="connsiteX31" fmla="*/ 0 w 947738"/>
                <a:gd name="connsiteY31" fmla="*/ 252412 h 1466850"/>
                <a:gd name="connsiteX32" fmla="*/ 4763 w 947738"/>
                <a:gd name="connsiteY32" fmla="*/ 476250 h 1466850"/>
                <a:gd name="connsiteX33" fmla="*/ 9525 w 947738"/>
                <a:gd name="connsiteY33" fmla="*/ 590550 h 1466850"/>
                <a:gd name="connsiteX34" fmla="*/ 19050 w 947738"/>
                <a:gd name="connsiteY34" fmla="*/ 985837 h 1466850"/>
                <a:gd name="connsiteX35" fmla="*/ 23813 w 947738"/>
                <a:gd name="connsiteY35" fmla="*/ 1162050 h 1466850"/>
                <a:gd name="connsiteX36" fmla="*/ 28575 w 947738"/>
                <a:gd name="connsiteY36" fmla="*/ 1176337 h 1466850"/>
                <a:gd name="connsiteX37" fmla="*/ 38100 w 947738"/>
                <a:gd name="connsiteY37" fmla="*/ 1271587 h 1466850"/>
                <a:gd name="connsiteX38" fmla="*/ 38100 w 947738"/>
                <a:gd name="connsiteY38" fmla="*/ 1271587 h 1466850"/>
                <a:gd name="connsiteX39" fmla="*/ 38100 w 947738"/>
                <a:gd name="connsiteY39" fmla="*/ 146685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47738" h="1466850">
                  <a:moveTo>
                    <a:pt x="947738" y="557212"/>
                  </a:moveTo>
                  <a:cubicBezTo>
                    <a:pt x="941388" y="554037"/>
                    <a:pt x="932136" y="553893"/>
                    <a:pt x="928688" y="547687"/>
                  </a:cubicBezTo>
                  <a:cubicBezTo>
                    <a:pt x="923236" y="537875"/>
                    <a:pt x="926126" y="525357"/>
                    <a:pt x="923925" y="514350"/>
                  </a:cubicBezTo>
                  <a:cubicBezTo>
                    <a:pt x="922940" y="509427"/>
                    <a:pt x="920750" y="504825"/>
                    <a:pt x="919163" y="500062"/>
                  </a:cubicBezTo>
                  <a:cubicBezTo>
                    <a:pt x="920750" y="492125"/>
                    <a:pt x="923925" y="484344"/>
                    <a:pt x="923925" y="476250"/>
                  </a:cubicBezTo>
                  <a:cubicBezTo>
                    <a:pt x="923925" y="438151"/>
                    <a:pt x="911227" y="485772"/>
                    <a:pt x="923925" y="447675"/>
                  </a:cubicBezTo>
                  <a:cubicBezTo>
                    <a:pt x="922338" y="422275"/>
                    <a:pt x="922762" y="396669"/>
                    <a:pt x="919163" y="371475"/>
                  </a:cubicBezTo>
                  <a:cubicBezTo>
                    <a:pt x="916386" y="352036"/>
                    <a:pt x="904875" y="314325"/>
                    <a:pt x="904875" y="314325"/>
                  </a:cubicBezTo>
                  <a:cubicBezTo>
                    <a:pt x="902795" y="287286"/>
                    <a:pt x="901119" y="247920"/>
                    <a:pt x="895350" y="219075"/>
                  </a:cubicBezTo>
                  <a:cubicBezTo>
                    <a:pt x="894365" y="214152"/>
                    <a:pt x="892175" y="209550"/>
                    <a:pt x="890588" y="204787"/>
                  </a:cubicBezTo>
                  <a:cubicBezTo>
                    <a:pt x="889586" y="191765"/>
                    <a:pt x="885459" y="125292"/>
                    <a:pt x="881063" y="104775"/>
                  </a:cubicBezTo>
                  <a:cubicBezTo>
                    <a:pt x="878959" y="94958"/>
                    <a:pt x="879892" y="81769"/>
                    <a:pt x="871538" y="76200"/>
                  </a:cubicBezTo>
                  <a:lnTo>
                    <a:pt x="857250" y="66675"/>
                  </a:lnTo>
                  <a:cubicBezTo>
                    <a:pt x="850900" y="57150"/>
                    <a:pt x="848439" y="43220"/>
                    <a:pt x="838200" y="38100"/>
                  </a:cubicBezTo>
                  <a:cubicBezTo>
                    <a:pt x="823485" y="30743"/>
                    <a:pt x="807054" y="21404"/>
                    <a:pt x="790575" y="19050"/>
                  </a:cubicBezTo>
                  <a:cubicBezTo>
                    <a:pt x="736173" y="11277"/>
                    <a:pt x="774207" y="16130"/>
                    <a:pt x="704850" y="9525"/>
                  </a:cubicBezTo>
                  <a:cubicBezTo>
                    <a:pt x="621067" y="1546"/>
                    <a:pt x="692673" y="7294"/>
                    <a:pt x="590550" y="0"/>
                  </a:cubicBezTo>
                  <a:cubicBezTo>
                    <a:pt x="533400" y="1587"/>
                    <a:pt x="476204" y="1976"/>
                    <a:pt x="419100" y="4762"/>
                  </a:cubicBezTo>
                  <a:cubicBezTo>
                    <a:pt x="411015" y="5156"/>
                    <a:pt x="403288" y="8294"/>
                    <a:pt x="395288" y="9525"/>
                  </a:cubicBezTo>
                  <a:cubicBezTo>
                    <a:pt x="382638" y="11471"/>
                    <a:pt x="369888" y="12700"/>
                    <a:pt x="357188" y="14287"/>
                  </a:cubicBezTo>
                  <a:cubicBezTo>
                    <a:pt x="326588" y="21938"/>
                    <a:pt x="323392" y="23275"/>
                    <a:pt x="280988" y="28575"/>
                  </a:cubicBezTo>
                  <a:cubicBezTo>
                    <a:pt x="268288" y="30162"/>
                    <a:pt x="255643" y="32274"/>
                    <a:pt x="242888" y="33337"/>
                  </a:cubicBezTo>
                  <a:cubicBezTo>
                    <a:pt x="217526" y="35450"/>
                    <a:pt x="192088" y="36512"/>
                    <a:pt x="166688" y="38100"/>
                  </a:cubicBezTo>
                  <a:cubicBezTo>
                    <a:pt x="159288" y="39744"/>
                    <a:pt x="119308" y="48235"/>
                    <a:pt x="104775" y="52387"/>
                  </a:cubicBezTo>
                  <a:cubicBezTo>
                    <a:pt x="99948" y="53766"/>
                    <a:pt x="95250" y="55562"/>
                    <a:pt x="90488" y="57150"/>
                  </a:cubicBezTo>
                  <a:cubicBezTo>
                    <a:pt x="81896" y="70038"/>
                    <a:pt x="77481" y="75380"/>
                    <a:pt x="71438" y="90487"/>
                  </a:cubicBezTo>
                  <a:cubicBezTo>
                    <a:pt x="67709" y="99809"/>
                    <a:pt x="65088" y="109537"/>
                    <a:pt x="61913" y="119062"/>
                  </a:cubicBezTo>
                  <a:cubicBezTo>
                    <a:pt x="60325" y="123825"/>
                    <a:pt x="59935" y="129173"/>
                    <a:pt x="57150" y="133350"/>
                  </a:cubicBezTo>
                  <a:cubicBezTo>
                    <a:pt x="43889" y="153241"/>
                    <a:pt x="51672" y="143590"/>
                    <a:pt x="33338" y="161925"/>
                  </a:cubicBezTo>
                  <a:cubicBezTo>
                    <a:pt x="15963" y="214043"/>
                    <a:pt x="43676" y="135091"/>
                    <a:pt x="19050" y="190500"/>
                  </a:cubicBezTo>
                  <a:cubicBezTo>
                    <a:pt x="9992" y="210881"/>
                    <a:pt x="10306" y="218725"/>
                    <a:pt x="4763" y="238125"/>
                  </a:cubicBezTo>
                  <a:cubicBezTo>
                    <a:pt x="3384" y="242952"/>
                    <a:pt x="1588" y="247650"/>
                    <a:pt x="0" y="252412"/>
                  </a:cubicBezTo>
                  <a:cubicBezTo>
                    <a:pt x="1588" y="327025"/>
                    <a:pt x="2662" y="401650"/>
                    <a:pt x="4763" y="476250"/>
                  </a:cubicBezTo>
                  <a:cubicBezTo>
                    <a:pt x="5837" y="514368"/>
                    <a:pt x="8687" y="552426"/>
                    <a:pt x="9525" y="590550"/>
                  </a:cubicBezTo>
                  <a:cubicBezTo>
                    <a:pt x="18415" y="995045"/>
                    <a:pt x="6757" y="789125"/>
                    <a:pt x="19050" y="985837"/>
                  </a:cubicBezTo>
                  <a:cubicBezTo>
                    <a:pt x="20638" y="1044575"/>
                    <a:pt x="20879" y="1103364"/>
                    <a:pt x="23813" y="1162050"/>
                  </a:cubicBezTo>
                  <a:cubicBezTo>
                    <a:pt x="24064" y="1167064"/>
                    <a:pt x="27926" y="1171359"/>
                    <a:pt x="28575" y="1176337"/>
                  </a:cubicBezTo>
                  <a:cubicBezTo>
                    <a:pt x="32702" y="1207977"/>
                    <a:pt x="34925" y="1239837"/>
                    <a:pt x="38100" y="1271587"/>
                  </a:cubicBezTo>
                  <a:lnTo>
                    <a:pt x="38100" y="1271587"/>
                  </a:lnTo>
                  <a:lnTo>
                    <a:pt x="38100" y="1466850"/>
                  </a:lnTo>
                </a:path>
              </a:pathLst>
            </a:cu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79894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5106198" y="3742528"/>
              <a:ext cx="762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</p:spPr>
        </p:cxnSp>
      </p:grpSp>
      <p:sp>
        <p:nvSpPr>
          <p:cNvPr id="79890" name="Text Box 8"/>
          <p:cNvSpPr txBox="1">
            <a:spLocks noChangeArrowheads="1"/>
          </p:cNvSpPr>
          <p:nvPr/>
        </p:nvSpPr>
        <p:spPr bwMode="auto">
          <a:xfrm>
            <a:off x="3276600" y="4113213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Y=0</a:t>
            </a:r>
          </a:p>
        </p:txBody>
      </p:sp>
      <p:sp>
        <p:nvSpPr>
          <p:cNvPr id="79891" name="Rectangle 6"/>
          <p:cNvSpPr>
            <a:spLocks noChangeArrowheads="1"/>
          </p:cNvSpPr>
          <p:nvPr/>
        </p:nvSpPr>
        <p:spPr bwMode="auto">
          <a:xfrm>
            <a:off x="3200400" y="22860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</a:t>
            </a:r>
          </a:p>
        </p:txBody>
      </p:sp>
      <p:sp>
        <p:nvSpPr>
          <p:cNvPr id="79892" name="Text Box 8"/>
          <p:cNvSpPr txBox="1">
            <a:spLocks noChangeArrowheads="1"/>
          </p:cNvSpPr>
          <p:nvPr/>
        </p:nvSpPr>
        <p:spPr bwMode="auto">
          <a:xfrm>
            <a:off x="8229600" y="41910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838200"/>
            <a:ext cx="32908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289560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NAND Gates</a:t>
            </a:r>
          </a:p>
        </p:txBody>
      </p:sp>
      <p:sp>
        <p:nvSpPr>
          <p:cNvPr id="80903" name="Text Box 5"/>
          <p:cNvSpPr txBox="1">
            <a:spLocks noChangeArrowheads="1"/>
          </p:cNvSpPr>
          <p:nvPr/>
        </p:nvSpPr>
        <p:spPr bwMode="auto">
          <a:xfrm>
            <a:off x="4114800" y="4191000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CMOS NAND gate</a:t>
            </a:r>
          </a:p>
        </p:txBody>
      </p:sp>
      <p:sp>
        <p:nvSpPr>
          <p:cNvPr id="80904" name="Text Box 6"/>
          <p:cNvSpPr txBox="1">
            <a:spLocks noChangeArrowheads="1"/>
          </p:cNvSpPr>
          <p:nvPr/>
        </p:nvSpPr>
        <p:spPr bwMode="auto">
          <a:xfrm>
            <a:off x="76200" y="3886200"/>
            <a:ext cx="175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Reference Inverter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4343400" y="2667000"/>
            <a:ext cx="219075" cy="234950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5518150" y="3389313"/>
            <a:ext cx="219075" cy="233362"/>
          </a:xfrm>
          <a:custGeom>
            <a:avLst/>
            <a:gdLst>
              <a:gd name="connsiteX0" fmla="*/ 40460 w 218485"/>
              <a:gd name="connsiteY0" fmla="*/ 8092 h 234669"/>
              <a:gd name="connsiteX1" fmla="*/ 16184 w 218485"/>
              <a:gd name="connsiteY1" fmla="*/ 16184 h 234669"/>
              <a:gd name="connsiteX2" fmla="*/ 0 w 218485"/>
              <a:gd name="connsiteY2" fmla="*/ 64737 h 234669"/>
              <a:gd name="connsiteX3" fmla="*/ 8092 w 218485"/>
              <a:gd name="connsiteY3" fmla="*/ 186117 h 234669"/>
              <a:gd name="connsiteX4" fmla="*/ 16184 w 218485"/>
              <a:gd name="connsiteY4" fmla="*/ 210393 h 234669"/>
              <a:gd name="connsiteX5" fmla="*/ 72829 w 218485"/>
              <a:gd name="connsiteY5" fmla="*/ 234669 h 234669"/>
              <a:gd name="connsiteX6" fmla="*/ 153749 w 218485"/>
              <a:gd name="connsiteY6" fmla="*/ 226577 h 234669"/>
              <a:gd name="connsiteX7" fmla="*/ 186117 w 218485"/>
              <a:gd name="connsiteY7" fmla="*/ 218485 h 234669"/>
              <a:gd name="connsiteX8" fmla="*/ 202301 w 218485"/>
              <a:gd name="connsiteY8" fmla="*/ 194209 h 234669"/>
              <a:gd name="connsiteX9" fmla="*/ 218485 w 218485"/>
              <a:gd name="connsiteY9" fmla="*/ 145657 h 234669"/>
              <a:gd name="connsiteX10" fmla="*/ 210393 w 218485"/>
              <a:gd name="connsiteY10" fmla="*/ 105197 h 234669"/>
              <a:gd name="connsiteX11" fmla="*/ 178025 w 218485"/>
              <a:gd name="connsiteY11" fmla="*/ 56645 h 234669"/>
              <a:gd name="connsiteX12" fmla="*/ 145657 w 218485"/>
              <a:gd name="connsiteY12" fmla="*/ 0 h 234669"/>
              <a:gd name="connsiteX13" fmla="*/ 72829 w 218485"/>
              <a:gd name="connsiteY13" fmla="*/ 8092 h 234669"/>
              <a:gd name="connsiteX14" fmla="*/ 40460 w 218485"/>
              <a:gd name="connsiteY14" fmla="*/ 8092 h 23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85" h="234669">
                <a:moveTo>
                  <a:pt x="40460" y="8092"/>
                </a:moveTo>
                <a:cubicBezTo>
                  <a:pt x="31019" y="9441"/>
                  <a:pt x="21142" y="9243"/>
                  <a:pt x="16184" y="16184"/>
                </a:cubicBezTo>
                <a:cubicBezTo>
                  <a:pt x="6268" y="30066"/>
                  <a:pt x="0" y="64737"/>
                  <a:pt x="0" y="64737"/>
                </a:cubicBezTo>
                <a:cubicBezTo>
                  <a:pt x="2697" y="105197"/>
                  <a:pt x="3614" y="145815"/>
                  <a:pt x="8092" y="186117"/>
                </a:cubicBezTo>
                <a:cubicBezTo>
                  <a:pt x="9034" y="194595"/>
                  <a:pt x="10153" y="204362"/>
                  <a:pt x="16184" y="210393"/>
                </a:cubicBezTo>
                <a:cubicBezTo>
                  <a:pt x="26183" y="220392"/>
                  <a:pt x="58321" y="229833"/>
                  <a:pt x="72829" y="234669"/>
                </a:cubicBezTo>
                <a:cubicBezTo>
                  <a:pt x="99802" y="231972"/>
                  <a:pt x="126914" y="230411"/>
                  <a:pt x="153749" y="226577"/>
                </a:cubicBezTo>
                <a:cubicBezTo>
                  <a:pt x="164759" y="225004"/>
                  <a:pt x="176863" y="224654"/>
                  <a:pt x="186117" y="218485"/>
                </a:cubicBezTo>
                <a:cubicBezTo>
                  <a:pt x="194209" y="213090"/>
                  <a:pt x="198351" y="203096"/>
                  <a:pt x="202301" y="194209"/>
                </a:cubicBezTo>
                <a:cubicBezTo>
                  <a:pt x="209229" y="178620"/>
                  <a:pt x="218485" y="145657"/>
                  <a:pt x="218485" y="145657"/>
                </a:cubicBezTo>
                <a:cubicBezTo>
                  <a:pt x="215788" y="132170"/>
                  <a:pt x="216084" y="117718"/>
                  <a:pt x="210393" y="105197"/>
                </a:cubicBezTo>
                <a:cubicBezTo>
                  <a:pt x="202344" y="87490"/>
                  <a:pt x="188814" y="72829"/>
                  <a:pt x="178025" y="56645"/>
                </a:cubicBezTo>
                <a:cubicBezTo>
                  <a:pt x="155152" y="22335"/>
                  <a:pt x="166188" y="41062"/>
                  <a:pt x="145657" y="0"/>
                </a:cubicBezTo>
                <a:cubicBezTo>
                  <a:pt x="121381" y="2697"/>
                  <a:pt x="96780" y="3302"/>
                  <a:pt x="72829" y="8092"/>
                </a:cubicBezTo>
                <a:cubicBezTo>
                  <a:pt x="56101" y="11438"/>
                  <a:pt x="49901" y="6743"/>
                  <a:pt x="40460" y="80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cxnSp>
        <p:nvCxnSpPr>
          <p:cNvPr id="80907" name="Straight Arrow Connector 11"/>
          <p:cNvCxnSpPr>
            <a:cxnSpLocks noChangeShapeType="1"/>
          </p:cNvCxnSpPr>
          <p:nvPr/>
        </p:nvCxnSpPr>
        <p:spPr bwMode="auto">
          <a:xfrm>
            <a:off x="2667000" y="39639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80908" name="Text Box 8"/>
          <p:cNvSpPr txBox="1">
            <a:spLocks noChangeArrowheads="1"/>
          </p:cNvSpPr>
          <p:nvPr/>
        </p:nvSpPr>
        <p:spPr bwMode="auto">
          <a:xfrm>
            <a:off x="2076450" y="38100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A=0</a:t>
            </a:r>
          </a:p>
        </p:txBody>
      </p:sp>
      <p:cxnSp>
        <p:nvCxnSpPr>
          <p:cNvPr id="80909" name="Straight Arrow Connector 13"/>
          <p:cNvCxnSpPr>
            <a:cxnSpLocks noChangeShapeType="1"/>
          </p:cNvCxnSpPr>
          <p:nvPr/>
        </p:nvCxnSpPr>
        <p:spPr bwMode="auto">
          <a:xfrm>
            <a:off x="2647950" y="42687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80910" name="Text Box 8"/>
          <p:cNvSpPr txBox="1">
            <a:spLocks noChangeArrowheads="1"/>
          </p:cNvSpPr>
          <p:nvPr/>
        </p:nvSpPr>
        <p:spPr bwMode="auto">
          <a:xfrm>
            <a:off x="2057400" y="41148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A=1</a:t>
            </a:r>
          </a:p>
        </p:txBody>
      </p:sp>
      <p:cxnSp>
        <p:nvCxnSpPr>
          <p:cNvPr id="80911" name="Straight Arrow Connector 15"/>
          <p:cNvCxnSpPr>
            <a:cxnSpLocks noChangeShapeType="1"/>
          </p:cNvCxnSpPr>
          <p:nvPr/>
        </p:nvCxnSpPr>
        <p:spPr bwMode="auto">
          <a:xfrm>
            <a:off x="7620000" y="381158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80912" name="Text Box 8"/>
          <p:cNvSpPr txBox="1">
            <a:spLocks noChangeArrowheads="1"/>
          </p:cNvSpPr>
          <p:nvPr/>
        </p:nvSpPr>
        <p:spPr bwMode="auto">
          <a:xfrm>
            <a:off x="7029450" y="36576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A=0</a:t>
            </a:r>
          </a:p>
        </p:txBody>
      </p:sp>
      <p:cxnSp>
        <p:nvCxnSpPr>
          <p:cNvPr id="80913" name="Straight Arrow Connector 17"/>
          <p:cNvCxnSpPr>
            <a:cxnSpLocks noChangeShapeType="1"/>
          </p:cNvCxnSpPr>
          <p:nvPr/>
        </p:nvCxnSpPr>
        <p:spPr bwMode="auto">
          <a:xfrm>
            <a:off x="7600950" y="4033838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80914" name="Text Box 8"/>
          <p:cNvSpPr txBox="1">
            <a:spLocks noChangeArrowheads="1"/>
          </p:cNvSpPr>
          <p:nvPr/>
        </p:nvSpPr>
        <p:spPr bwMode="auto">
          <a:xfrm>
            <a:off x="7034213" y="3879850"/>
            <a:ext cx="60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B=0</a:t>
            </a:r>
          </a:p>
        </p:txBody>
      </p:sp>
      <p:cxnSp>
        <p:nvCxnSpPr>
          <p:cNvPr id="80915" name="Straight Arrow Connector 19"/>
          <p:cNvCxnSpPr>
            <a:cxnSpLocks noChangeShapeType="1"/>
          </p:cNvCxnSpPr>
          <p:nvPr/>
        </p:nvCxnSpPr>
        <p:spPr bwMode="auto">
          <a:xfrm>
            <a:off x="7620000" y="433705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80916" name="Text Box 8"/>
          <p:cNvSpPr txBox="1">
            <a:spLocks noChangeArrowheads="1"/>
          </p:cNvSpPr>
          <p:nvPr/>
        </p:nvSpPr>
        <p:spPr bwMode="auto">
          <a:xfrm>
            <a:off x="6400800" y="4181475"/>
            <a:ext cx="1219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A=1 &amp; B=1</a:t>
            </a:r>
          </a:p>
        </p:txBody>
      </p:sp>
      <p:grpSp>
        <p:nvGrpSpPr>
          <p:cNvPr id="80917" name="Group 20"/>
          <p:cNvGrpSpPr>
            <a:grpSpLocks/>
          </p:cNvGrpSpPr>
          <p:nvPr/>
        </p:nvGrpSpPr>
        <p:grpSpPr bwMode="auto">
          <a:xfrm>
            <a:off x="1684338" y="2525713"/>
            <a:ext cx="1050925" cy="792162"/>
            <a:chOff x="1449088" y="4886036"/>
            <a:chExt cx="647568" cy="792020"/>
          </a:xfrm>
        </p:grpSpPr>
        <p:sp>
          <p:nvSpPr>
            <p:cNvPr id="23" name="Freeform 22"/>
            <p:cNvSpPr/>
            <p:nvPr/>
          </p:nvSpPr>
          <p:spPr bwMode="auto">
            <a:xfrm>
              <a:off x="1449088" y="4886036"/>
              <a:ext cx="647568" cy="730119"/>
            </a:xfrm>
            <a:custGeom>
              <a:avLst/>
              <a:gdLst>
                <a:gd name="connsiteX0" fmla="*/ 647568 w 647568"/>
                <a:gd name="connsiteY0" fmla="*/ 258619 h 729673"/>
                <a:gd name="connsiteX1" fmla="*/ 629096 w 647568"/>
                <a:gd name="connsiteY1" fmla="*/ 101600 h 729673"/>
                <a:gd name="connsiteX2" fmla="*/ 619859 w 647568"/>
                <a:gd name="connsiteY2" fmla="*/ 73891 h 729673"/>
                <a:gd name="connsiteX3" fmla="*/ 582914 w 647568"/>
                <a:gd name="connsiteY3" fmla="*/ 9237 h 729673"/>
                <a:gd name="connsiteX4" fmla="*/ 481314 w 647568"/>
                <a:gd name="connsiteY4" fmla="*/ 0 h 729673"/>
                <a:gd name="connsiteX5" fmla="*/ 102623 w 647568"/>
                <a:gd name="connsiteY5" fmla="*/ 9237 h 729673"/>
                <a:gd name="connsiteX6" fmla="*/ 74914 w 647568"/>
                <a:gd name="connsiteY6" fmla="*/ 18473 h 729673"/>
                <a:gd name="connsiteX7" fmla="*/ 37968 w 647568"/>
                <a:gd name="connsiteY7" fmla="*/ 73891 h 729673"/>
                <a:gd name="connsiteX8" fmla="*/ 10259 w 647568"/>
                <a:gd name="connsiteY8" fmla="*/ 314037 h 729673"/>
                <a:gd name="connsiteX9" fmla="*/ 19496 w 647568"/>
                <a:gd name="connsiteY9" fmla="*/ 452582 h 729673"/>
                <a:gd name="connsiteX10" fmla="*/ 47205 w 647568"/>
                <a:gd name="connsiteY10" fmla="*/ 618837 h 729673"/>
                <a:gd name="connsiteX11" fmla="*/ 47205 w 647568"/>
                <a:gd name="connsiteY11" fmla="*/ 729673 h 7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568" h="729673">
                  <a:moveTo>
                    <a:pt x="647568" y="258619"/>
                  </a:moveTo>
                  <a:cubicBezTo>
                    <a:pt x="643905" y="221986"/>
                    <a:pt x="637262" y="142432"/>
                    <a:pt x="629096" y="101600"/>
                  </a:cubicBezTo>
                  <a:cubicBezTo>
                    <a:pt x="627187" y="92053"/>
                    <a:pt x="622220" y="83336"/>
                    <a:pt x="619859" y="73891"/>
                  </a:cubicBezTo>
                  <a:cubicBezTo>
                    <a:pt x="612320" y="43737"/>
                    <a:pt x="620946" y="17387"/>
                    <a:pt x="582914" y="9237"/>
                  </a:cubicBezTo>
                  <a:cubicBezTo>
                    <a:pt x="549663" y="2112"/>
                    <a:pt x="515181" y="3079"/>
                    <a:pt x="481314" y="0"/>
                  </a:cubicBezTo>
                  <a:cubicBezTo>
                    <a:pt x="355084" y="3079"/>
                    <a:pt x="228761" y="3503"/>
                    <a:pt x="102623" y="9237"/>
                  </a:cubicBezTo>
                  <a:cubicBezTo>
                    <a:pt x="92897" y="9679"/>
                    <a:pt x="81798" y="11589"/>
                    <a:pt x="74914" y="18473"/>
                  </a:cubicBezTo>
                  <a:cubicBezTo>
                    <a:pt x="59215" y="34172"/>
                    <a:pt x="37968" y="73891"/>
                    <a:pt x="37968" y="73891"/>
                  </a:cubicBezTo>
                  <a:cubicBezTo>
                    <a:pt x="0" y="187798"/>
                    <a:pt x="20468" y="109861"/>
                    <a:pt x="10259" y="314037"/>
                  </a:cubicBezTo>
                  <a:cubicBezTo>
                    <a:pt x="13338" y="360219"/>
                    <a:pt x="13981" y="406627"/>
                    <a:pt x="19496" y="452582"/>
                  </a:cubicBezTo>
                  <a:cubicBezTo>
                    <a:pt x="32419" y="560273"/>
                    <a:pt x="42309" y="520916"/>
                    <a:pt x="47205" y="618837"/>
                  </a:cubicBezTo>
                  <a:cubicBezTo>
                    <a:pt x="49050" y="655736"/>
                    <a:pt x="47205" y="692728"/>
                    <a:pt x="47205" y="729673"/>
                  </a:cubicBezTo>
                </a:path>
              </a:pathLst>
            </a:custGeom>
            <a:ln w="38100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80938" name="Straight Arrow Connector 23"/>
            <p:cNvCxnSpPr>
              <a:cxnSpLocks noChangeShapeType="1"/>
            </p:cNvCxnSpPr>
            <p:nvPr/>
          </p:nvCxnSpPr>
          <p:spPr bwMode="auto">
            <a:xfrm rot="5400000">
              <a:off x="1420886" y="5601062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80918" name="Group 29"/>
          <p:cNvGrpSpPr>
            <a:grpSpLocks/>
          </p:cNvGrpSpPr>
          <p:nvPr/>
        </p:nvGrpSpPr>
        <p:grpSpPr bwMode="auto">
          <a:xfrm>
            <a:off x="1684338" y="1524000"/>
            <a:ext cx="1447800" cy="1219200"/>
            <a:chOff x="1468582" y="3888509"/>
            <a:chExt cx="950425" cy="1219200"/>
          </a:xfrm>
        </p:grpSpPr>
        <p:sp>
          <p:nvSpPr>
            <p:cNvPr id="26" name="Freeform 25"/>
            <p:cNvSpPr/>
            <p:nvPr/>
          </p:nvSpPr>
          <p:spPr bwMode="auto">
            <a:xfrm>
              <a:off x="1468582" y="3888509"/>
              <a:ext cx="950425" cy="1219200"/>
            </a:xfrm>
            <a:custGeom>
              <a:avLst/>
              <a:gdLst>
                <a:gd name="connsiteX0" fmla="*/ 0 w 950425"/>
                <a:gd name="connsiteY0" fmla="*/ 0 h 1219200"/>
                <a:gd name="connsiteX1" fmla="*/ 9236 w 950425"/>
                <a:gd name="connsiteY1" fmla="*/ 193964 h 1219200"/>
                <a:gd name="connsiteX2" fmla="*/ 18473 w 950425"/>
                <a:gd name="connsiteY2" fmla="*/ 314036 h 1219200"/>
                <a:gd name="connsiteX3" fmla="*/ 27709 w 950425"/>
                <a:gd name="connsiteY3" fmla="*/ 618836 h 1219200"/>
                <a:gd name="connsiteX4" fmla="*/ 36945 w 950425"/>
                <a:gd name="connsiteY4" fmla="*/ 683491 h 1219200"/>
                <a:gd name="connsiteX5" fmla="*/ 55418 w 950425"/>
                <a:gd name="connsiteY5" fmla="*/ 711200 h 1219200"/>
                <a:gd name="connsiteX6" fmla="*/ 64654 w 950425"/>
                <a:gd name="connsiteY6" fmla="*/ 738909 h 1219200"/>
                <a:gd name="connsiteX7" fmla="*/ 101600 w 950425"/>
                <a:gd name="connsiteY7" fmla="*/ 748146 h 1219200"/>
                <a:gd name="connsiteX8" fmla="*/ 129309 w 950425"/>
                <a:gd name="connsiteY8" fmla="*/ 766618 h 1219200"/>
                <a:gd name="connsiteX9" fmla="*/ 157018 w 950425"/>
                <a:gd name="connsiteY9" fmla="*/ 775855 h 1219200"/>
                <a:gd name="connsiteX10" fmla="*/ 535709 w 950425"/>
                <a:gd name="connsiteY10" fmla="*/ 766618 h 1219200"/>
                <a:gd name="connsiteX11" fmla="*/ 581891 w 950425"/>
                <a:gd name="connsiteY11" fmla="*/ 738909 h 1219200"/>
                <a:gd name="connsiteX12" fmla="*/ 637309 w 950425"/>
                <a:gd name="connsiteY12" fmla="*/ 701964 h 1219200"/>
                <a:gd name="connsiteX13" fmla="*/ 812800 w 950425"/>
                <a:gd name="connsiteY13" fmla="*/ 711200 h 1219200"/>
                <a:gd name="connsiteX14" fmla="*/ 849745 w 950425"/>
                <a:gd name="connsiteY14" fmla="*/ 766618 h 1219200"/>
                <a:gd name="connsiteX15" fmla="*/ 886691 w 950425"/>
                <a:gd name="connsiteY15" fmla="*/ 822036 h 1219200"/>
                <a:gd name="connsiteX16" fmla="*/ 905163 w 950425"/>
                <a:gd name="connsiteY16" fmla="*/ 849746 h 1219200"/>
                <a:gd name="connsiteX17" fmla="*/ 914400 w 950425"/>
                <a:gd name="connsiteY17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0425" h="1219200">
                  <a:moveTo>
                    <a:pt x="0" y="0"/>
                  </a:moveTo>
                  <a:cubicBezTo>
                    <a:pt x="3079" y="64655"/>
                    <a:pt x="5435" y="129348"/>
                    <a:pt x="9236" y="193964"/>
                  </a:cubicBezTo>
                  <a:cubicBezTo>
                    <a:pt x="11593" y="234037"/>
                    <a:pt x="16729" y="273932"/>
                    <a:pt x="18473" y="314036"/>
                  </a:cubicBezTo>
                  <a:cubicBezTo>
                    <a:pt x="22888" y="415587"/>
                    <a:pt x="22633" y="517316"/>
                    <a:pt x="27709" y="618836"/>
                  </a:cubicBezTo>
                  <a:cubicBezTo>
                    <a:pt x="28796" y="640579"/>
                    <a:pt x="30689" y="662639"/>
                    <a:pt x="36945" y="683491"/>
                  </a:cubicBezTo>
                  <a:cubicBezTo>
                    <a:pt x="40135" y="694124"/>
                    <a:pt x="49260" y="701964"/>
                    <a:pt x="55418" y="711200"/>
                  </a:cubicBezTo>
                  <a:cubicBezTo>
                    <a:pt x="58497" y="720436"/>
                    <a:pt x="57052" y="732827"/>
                    <a:pt x="64654" y="738909"/>
                  </a:cubicBezTo>
                  <a:cubicBezTo>
                    <a:pt x="74567" y="746839"/>
                    <a:pt x="89932" y="743145"/>
                    <a:pt x="101600" y="748146"/>
                  </a:cubicBezTo>
                  <a:cubicBezTo>
                    <a:pt x="111803" y="752519"/>
                    <a:pt x="119380" y="761654"/>
                    <a:pt x="129309" y="766618"/>
                  </a:cubicBezTo>
                  <a:cubicBezTo>
                    <a:pt x="138017" y="770972"/>
                    <a:pt x="147782" y="772776"/>
                    <a:pt x="157018" y="775855"/>
                  </a:cubicBezTo>
                  <a:cubicBezTo>
                    <a:pt x="283248" y="772776"/>
                    <a:pt x="409916" y="777557"/>
                    <a:pt x="535709" y="766618"/>
                  </a:cubicBezTo>
                  <a:cubicBezTo>
                    <a:pt x="553594" y="765063"/>
                    <a:pt x="566745" y="748547"/>
                    <a:pt x="581891" y="738909"/>
                  </a:cubicBezTo>
                  <a:cubicBezTo>
                    <a:pt x="600621" y="726990"/>
                    <a:pt x="637309" y="701964"/>
                    <a:pt x="637309" y="701964"/>
                  </a:cubicBezTo>
                  <a:cubicBezTo>
                    <a:pt x="695806" y="705043"/>
                    <a:pt x="756760" y="694144"/>
                    <a:pt x="812800" y="711200"/>
                  </a:cubicBezTo>
                  <a:cubicBezTo>
                    <a:pt x="834039" y="717664"/>
                    <a:pt x="837430" y="748145"/>
                    <a:pt x="849745" y="766618"/>
                  </a:cubicBezTo>
                  <a:lnTo>
                    <a:pt x="886691" y="822036"/>
                  </a:lnTo>
                  <a:cubicBezTo>
                    <a:pt x="892849" y="831273"/>
                    <a:pt x="901652" y="839215"/>
                    <a:pt x="905163" y="849746"/>
                  </a:cubicBezTo>
                  <a:cubicBezTo>
                    <a:pt x="950425" y="985523"/>
                    <a:pt x="914400" y="867719"/>
                    <a:pt x="914400" y="1219200"/>
                  </a:cubicBezTo>
                </a:path>
              </a:pathLst>
            </a:custGeom>
            <a:ln w="381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80936" name="Straight Arrow Connector 26"/>
            <p:cNvCxnSpPr>
              <a:cxnSpLocks noChangeShapeType="1"/>
            </p:cNvCxnSpPr>
            <p:nvPr/>
          </p:nvCxnSpPr>
          <p:spPr bwMode="auto">
            <a:xfrm rot="5400000">
              <a:off x="2305266" y="5028406"/>
              <a:ext cx="1524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80919" name="Rectangle 6"/>
          <p:cNvSpPr>
            <a:spLocks noChangeArrowheads="1"/>
          </p:cNvSpPr>
          <p:nvPr/>
        </p:nvSpPr>
        <p:spPr bwMode="auto">
          <a:xfrm>
            <a:off x="609600" y="2514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</a:t>
            </a:r>
          </a:p>
        </p:txBody>
      </p:sp>
      <p:grpSp>
        <p:nvGrpSpPr>
          <p:cNvPr id="80920" name="Group 32"/>
          <p:cNvGrpSpPr>
            <a:grpSpLocks/>
          </p:cNvGrpSpPr>
          <p:nvPr/>
        </p:nvGrpSpPr>
        <p:grpSpPr bwMode="auto">
          <a:xfrm>
            <a:off x="6311900" y="1125538"/>
            <a:ext cx="82550" cy="1601787"/>
            <a:chOff x="6311788" y="1124793"/>
            <a:chExt cx="82894" cy="1602223"/>
          </a:xfrm>
        </p:grpSpPr>
        <p:sp>
          <p:nvSpPr>
            <p:cNvPr id="30" name="Freeform 29"/>
            <p:cNvSpPr/>
            <p:nvPr/>
          </p:nvSpPr>
          <p:spPr bwMode="auto">
            <a:xfrm>
              <a:off x="6311788" y="1124793"/>
              <a:ext cx="82894" cy="1562525"/>
            </a:xfrm>
            <a:custGeom>
              <a:avLst/>
              <a:gdLst>
                <a:gd name="connsiteX0" fmla="*/ 24276 w 82894"/>
                <a:gd name="connsiteY0" fmla="*/ 0 h 1561763"/>
                <a:gd name="connsiteX1" fmla="*/ 16184 w 82894"/>
                <a:gd name="connsiteY1" fmla="*/ 137565 h 1561763"/>
                <a:gd name="connsiteX2" fmla="*/ 0 w 82894"/>
                <a:gd name="connsiteY2" fmla="*/ 347957 h 1561763"/>
                <a:gd name="connsiteX3" fmla="*/ 8092 w 82894"/>
                <a:gd name="connsiteY3" fmla="*/ 801111 h 1561763"/>
                <a:gd name="connsiteX4" fmla="*/ 24276 w 82894"/>
                <a:gd name="connsiteY4" fmla="*/ 1011504 h 1561763"/>
                <a:gd name="connsiteX5" fmla="*/ 32368 w 82894"/>
                <a:gd name="connsiteY5" fmla="*/ 1076241 h 1561763"/>
                <a:gd name="connsiteX6" fmla="*/ 40460 w 82894"/>
                <a:gd name="connsiteY6" fmla="*/ 1157161 h 1561763"/>
                <a:gd name="connsiteX7" fmla="*/ 48552 w 82894"/>
                <a:gd name="connsiteY7" fmla="*/ 1213805 h 1561763"/>
                <a:gd name="connsiteX8" fmla="*/ 56644 w 82894"/>
                <a:gd name="connsiteY8" fmla="*/ 1327094 h 1561763"/>
                <a:gd name="connsiteX9" fmla="*/ 64736 w 82894"/>
                <a:gd name="connsiteY9" fmla="*/ 1359462 h 1561763"/>
                <a:gd name="connsiteX10" fmla="*/ 72828 w 82894"/>
                <a:gd name="connsiteY10" fmla="*/ 1440382 h 1561763"/>
                <a:gd name="connsiteX11" fmla="*/ 80920 w 82894"/>
                <a:gd name="connsiteY11" fmla="*/ 1472750 h 1561763"/>
                <a:gd name="connsiteX12" fmla="*/ 80920 w 82894"/>
                <a:gd name="connsiteY12" fmla="*/ 1561763 h 15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894" h="1561763">
                  <a:moveTo>
                    <a:pt x="24276" y="0"/>
                  </a:moveTo>
                  <a:cubicBezTo>
                    <a:pt x="21579" y="45855"/>
                    <a:pt x="19141" y="91726"/>
                    <a:pt x="16184" y="137565"/>
                  </a:cubicBezTo>
                  <a:cubicBezTo>
                    <a:pt x="10238" y="229732"/>
                    <a:pt x="7410" y="259040"/>
                    <a:pt x="0" y="347957"/>
                  </a:cubicBezTo>
                  <a:cubicBezTo>
                    <a:pt x="2697" y="499008"/>
                    <a:pt x="4220" y="650085"/>
                    <a:pt x="8092" y="801111"/>
                  </a:cubicBezTo>
                  <a:cubicBezTo>
                    <a:pt x="12513" y="973543"/>
                    <a:pt x="2558" y="924634"/>
                    <a:pt x="24276" y="1011504"/>
                  </a:cubicBezTo>
                  <a:cubicBezTo>
                    <a:pt x="26973" y="1033083"/>
                    <a:pt x="29966" y="1054627"/>
                    <a:pt x="32368" y="1076241"/>
                  </a:cubicBezTo>
                  <a:cubicBezTo>
                    <a:pt x="35362" y="1103183"/>
                    <a:pt x="37293" y="1130239"/>
                    <a:pt x="40460" y="1157161"/>
                  </a:cubicBezTo>
                  <a:cubicBezTo>
                    <a:pt x="42689" y="1176103"/>
                    <a:pt x="45855" y="1194924"/>
                    <a:pt x="48552" y="1213805"/>
                  </a:cubicBezTo>
                  <a:cubicBezTo>
                    <a:pt x="51249" y="1251568"/>
                    <a:pt x="52463" y="1289466"/>
                    <a:pt x="56644" y="1327094"/>
                  </a:cubicBezTo>
                  <a:cubicBezTo>
                    <a:pt x="57872" y="1338147"/>
                    <a:pt x="63163" y="1348452"/>
                    <a:pt x="64736" y="1359462"/>
                  </a:cubicBezTo>
                  <a:cubicBezTo>
                    <a:pt x="68570" y="1386297"/>
                    <a:pt x="68994" y="1413547"/>
                    <a:pt x="72828" y="1440382"/>
                  </a:cubicBezTo>
                  <a:cubicBezTo>
                    <a:pt x="74401" y="1451392"/>
                    <a:pt x="80180" y="1461653"/>
                    <a:pt x="80920" y="1472750"/>
                  </a:cubicBezTo>
                  <a:cubicBezTo>
                    <a:pt x="82894" y="1502355"/>
                    <a:pt x="80920" y="1532092"/>
                    <a:pt x="80920" y="1561763"/>
                  </a:cubicBezTo>
                </a:path>
              </a:pathLst>
            </a:custGeom>
            <a:ln w="381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80934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6353464" y="2688122"/>
              <a:ext cx="762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0921" name="Group 37"/>
          <p:cNvGrpSpPr>
            <a:grpSpLocks/>
          </p:cNvGrpSpPr>
          <p:nvPr/>
        </p:nvGrpSpPr>
        <p:grpSpPr bwMode="auto">
          <a:xfrm>
            <a:off x="5100638" y="1204913"/>
            <a:ext cx="1092200" cy="1612900"/>
            <a:chOff x="5100635" y="1204913"/>
            <a:chExt cx="1092992" cy="1612584"/>
          </a:xfrm>
        </p:grpSpPr>
        <p:sp>
          <p:nvSpPr>
            <p:cNvPr id="34" name="Freeform 33"/>
            <p:cNvSpPr/>
            <p:nvPr/>
          </p:nvSpPr>
          <p:spPr bwMode="auto">
            <a:xfrm>
              <a:off x="5100635" y="1204913"/>
              <a:ext cx="1092992" cy="1552271"/>
            </a:xfrm>
            <a:custGeom>
              <a:avLst/>
              <a:gdLst>
                <a:gd name="connsiteX0" fmla="*/ 1004888 w 1092992"/>
                <a:gd name="connsiteY0" fmla="*/ 42862 h 1552575"/>
                <a:gd name="connsiteX1" fmla="*/ 757238 w 1092992"/>
                <a:gd name="connsiteY1" fmla="*/ 42862 h 1552575"/>
                <a:gd name="connsiteX2" fmla="*/ 738188 w 1092992"/>
                <a:gd name="connsiteY2" fmla="*/ 33337 h 1552575"/>
                <a:gd name="connsiteX3" fmla="*/ 714375 w 1092992"/>
                <a:gd name="connsiteY3" fmla="*/ 28575 h 1552575"/>
                <a:gd name="connsiteX4" fmla="*/ 633413 w 1092992"/>
                <a:gd name="connsiteY4" fmla="*/ 19050 h 1552575"/>
                <a:gd name="connsiteX5" fmla="*/ 604838 w 1092992"/>
                <a:gd name="connsiteY5" fmla="*/ 14287 h 1552575"/>
                <a:gd name="connsiteX6" fmla="*/ 590550 w 1092992"/>
                <a:gd name="connsiteY6" fmla="*/ 9525 h 1552575"/>
                <a:gd name="connsiteX7" fmla="*/ 481013 w 1092992"/>
                <a:gd name="connsiteY7" fmla="*/ 0 h 1552575"/>
                <a:gd name="connsiteX8" fmla="*/ 295275 w 1092992"/>
                <a:gd name="connsiteY8" fmla="*/ 9525 h 1552575"/>
                <a:gd name="connsiteX9" fmla="*/ 276225 w 1092992"/>
                <a:gd name="connsiteY9" fmla="*/ 14287 h 1552575"/>
                <a:gd name="connsiteX10" fmla="*/ 223838 w 1092992"/>
                <a:gd name="connsiteY10" fmla="*/ 23812 h 1552575"/>
                <a:gd name="connsiteX11" fmla="*/ 180975 w 1092992"/>
                <a:gd name="connsiteY11" fmla="*/ 38100 h 1552575"/>
                <a:gd name="connsiteX12" fmla="*/ 152400 w 1092992"/>
                <a:gd name="connsiteY12" fmla="*/ 47625 h 1552575"/>
                <a:gd name="connsiteX13" fmla="*/ 133350 w 1092992"/>
                <a:gd name="connsiteY13" fmla="*/ 57150 h 1552575"/>
                <a:gd name="connsiteX14" fmla="*/ 100013 w 1092992"/>
                <a:gd name="connsiteY14" fmla="*/ 76200 h 1552575"/>
                <a:gd name="connsiteX15" fmla="*/ 71438 w 1092992"/>
                <a:gd name="connsiteY15" fmla="*/ 100012 h 1552575"/>
                <a:gd name="connsiteX16" fmla="*/ 42863 w 1092992"/>
                <a:gd name="connsiteY16" fmla="*/ 133350 h 1552575"/>
                <a:gd name="connsiteX17" fmla="*/ 38100 w 1092992"/>
                <a:gd name="connsiteY17" fmla="*/ 147637 h 1552575"/>
                <a:gd name="connsiteX18" fmla="*/ 28575 w 1092992"/>
                <a:gd name="connsiteY18" fmla="*/ 161925 h 1552575"/>
                <a:gd name="connsiteX19" fmla="*/ 23813 w 1092992"/>
                <a:gd name="connsiteY19" fmla="*/ 228600 h 1552575"/>
                <a:gd name="connsiteX20" fmla="*/ 19050 w 1092992"/>
                <a:gd name="connsiteY20" fmla="*/ 247650 h 1552575"/>
                <a:gd name="connsiteX21" fmla="*/ 14288 w 1092992"/>
                <a:gd name="connsiteY21" fmla="*/ 285750 h 1552575"/>
                <a:gd name="connsiteX22" fmla="*/ 9525 w 1092992"/>
                <a:gd name="connsiteY22" fmla="*/ 300037 h 1552575"/>
                <a:gd name="connsiteX23" fmla="*/ 4763 w 1092992"/>
                <a:gd name="connsiteY23" fmla="*/ 400050 h 1552575"/>
                <a:gd name="connsiteX24" fmla="*/ 0 w 1092992"/>
                <a:gd name="connsiteY24" fmla="*/ 485775 h 1552575"/>
                <a:gd name="connsiteX25" fmla="*/ 9525 w 1092992"/>
                <a:gd name="connsiteY25" fmla="*/ 666750 h 1552575"/>
                <a:gd name="connsiteX26" fmla="*/ 19050 w 1092992"/>
                <a:gd name="connsiteY26" fmla="*/ 704850 h 1552575"/>
                <a:gd name="connsiteX27" fmla="*/ 28575 w 1092992"/>
                <a:gd name="connsiteY27" fmla="*/ 738187 h 1552575"/>
                <a:gd name="connsiteX28" fmla="*/ 52388 w 1092992"/>
                <a:gd name="connsiteY28" fmla="*/ 766762 h 1552575"/>
                <a:gd name="connsiteX29" fmla="*/ 61913 w 1092992"/>
                <a:gd name="connsiteY29" fmla="*/ 781050 h 1552575"/>
                <a:gd name="connsiteX30" fmla="*/ 90488 w 1092992"/>
                <a:gd name="connsiteY30" fmla="*/ 800100 h 1552575"/>
                <a:gd name="connsiteX31" fmla="*/ 128588 w 1092992"/>
                <a:gd name="connsiteY31" fmla="*/ 814387 h 1552575"/>
                <a:gd name="connsiteX32" fmla="*/ 147638 w 1092992"/>
                <a:gd name="connsiteY32" fmla="*/ 823912 h 1552575"/>
                <a:gd name="connsiteX33" fmla="*/ 171450 w 1092992"/>
                <a:gd name="connsiteY33" fmla="*/ 842962 h 1552575"/>
                <a:gd name="connsiteX34" fmla="*/ 195263 w 1092992"/>
                <a:gd name="connsiteY34" fmla="*/ 847725 h 1552575"/>
                <a:gd name="connsiteX35" fmla="*/ 209550 w 1092992"/>
                <a:gd name="connsiteY35" fmla="*/ 852487 h 1552575"/>
                <a:gd name="connsiteX36" fmla="*/ 523875 w 1092992"/>
                <a:gd name="connsiteY36" fmla="*/ 847725 h 1552575"/>
                <a:gd name="connsiteX37" fmla="*/ 552450 w 1092992"/>
                <a:gd name="connsiteY37" fmla="*/ 842962 h 1552575"/>
                <a:gd name="connsiteX38" fmla="*/ 595313 w 1092992"/>
                <a:gd name="connsiteY38" fmla="*/ 838200 h 1552575"/>
                <a:gd name="connsiteX39" fmla="*/ 666750 w 1092992"/>
                <a:gd name="connsiteY39" fmla="*/ 828675 h 1552575"/>
                <a:gd name="connsiteX40" fmla="*/ 714375 w 1092992"/>
                <a:gd name="connsiteY40" fmla="*/ 823912 h 1552575"/>
                <a:gd name="connsiteX41" fmla="*/ 876300 w 1092992"/>
                <a:gd name="connsiteY41" fmla="*/ 833437 h 1552575"/>
                <a:gd name="connsiteX42" fmla="*/ 890588 w 1092992"/>
                <a:gd name="connsiteY42" fmla="*/ 838200 h 1552575"/>
                <a:gd name="connsiteX43" fmla="*/ 914400 w 1092992"/>
                <a:gd name="connsiteY43" fmla="*/ 842962 h 1552575"/>
                <a:gd name="connsiteX44" fmla="*/ 942975 w 1092992"/>
                <a:gd name="connsiteY44" fmla="*/ 852487 h 1552575"/>
                <a:gd name="connsiteX45" fmla="*/ 957263 w 1092992"/>
                <a:gd name="connsiteY45" fmla="*/ 862012 h 1552575"/>
                <a:gd name="connsiteX46" fmla="*/ 985838 w 1092992"/>
                <a:gd name="connsiteY46" fmla="*/ 885825 h 1552575"/>
                <a:gd name="connsiteX47" fmla="*/ 995363 w 1092992"/>
                <a:gd name="connsiteY47" fmla="*/ 900112 h 1552575"/>
                <a:gd name="connsiteX48" fmla="*/ 1014413 w 1092992"/>
                <a:gd name="connsiteY48" fmla="*/ 933450 h 1552575"/>
                <a:gd name="connsiteX49" fmla="*/ 1019175 w 1092992"/>
                <a:gd name="connsiteY49" fmla="*/ 952500 h 1552575"/>
                <a:gd name="connsiteX50" fmla="*/ 1028700 w 1092992"/>
                <a:gd name="connsiteY50" fmla="*/ 966787 h 1552575"/>
                <a:gd name="connsiteX51" fmla="*/ 1042988 w 1092992"/>
                <a:gd name="connsiteY51" fmla="*/ 1023937 h 1552575"/>
                <a:gd name="connsiteX52" fmla="*/ 1052513 w 1092992"/>
                <a:gd name="connsiteY52" fmla="*/ 1066800 h 1552575"/>
                <a:gd name="connsiteX53" fmla="*/ 1057275 w 1092992"/>
                <a:gd name="connsiteY53" fmla="*/ 1104900 h 1552575"/>
                <a:gd name="connsiteX54" fmla="*/ 1062038 w 1092992"/>
                <a:gd name="connsiteY54" fmla="*/ 1152525 h 1552575"/>
                <a:gd name="connsiteX55" fmla="*/ 1066800 w 1092992"/>
                <a:gd name="connsiteY55" fmla="*/ 1171575 h 1552575"/>
                <a:gd name="connsiteX56" fmla="*/ 1071563 w 1092992"/>
                <a:gd name="connsiteY56" fmla="*/ 1209675 h 1552575"/>
                <a:gd name="connsiteX57" fmla="*/ 1076325 w 1092992"/>
                <a:gd name="connsiteY57" fmla="*/ 1238250 h 1552575"/>
                <a:gd name="connsiteX58" fmla="*/ 1085850 w 1092992"/>
                <a:gd name="connsiteY58" fmla="*/ 1314450 h 1552575"/>
                <a:gd name="connsiteX59" fmla="*/ 1090613 w 1092992"/>
                <a:gd name="connsiteY59" fmla="*/ 1552575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92992" h="1552575">
                  <a:moveTo>
                    <a:pt x="1004888" y="42862"/>
                  </a:moveTo>
                  <a:cubicBezTo>
                    <a:pt x="902435" y="48554"/>
                    <a:pt x="877604" y="52365"/>
                    <a:pt x="757238" y="42862"/>
                  </a:cubicBezTo>
                  <a:cubicBezTo>
                    <a:pt x="750161" y="42303"/>
                    <a:pt x="744923" y="35582"/>
                    <a:pt x="738188" y="33337"/>
                  </a:cubicBezTo>
                  <a:cubicBezTo>
                    <a:pt x="730509" y="30777"/>
                    <a:pt x="722360" y="29906"/>
                    <a:pt x="714375" y="28575"/>
                  </a:cubicBezTo>
                  <a:cubicBezTo>
                    <a:pt x="668468" y="20924"/>
                    <a:pt x="687626" y="25827"/>
                    <a:pt x="633413" y="19050"/>
                  </a:cubicBezTo>
                  <a:cubicBezTo>
                    <a:pt x="623831" y="17852"/>
                    <a:pt x="614264" y="16382"/>
                    <a:pt x="604838" y="14287"/>
                  </a:cubicBezTo>
                  <a:cubicBezTo>
                    <a:pt x="599937" y="13198"/>
                    <a:pt x="595502" y="10350"/>
                    <a:pt x="590550" y="9525"/>
                  </a:cubicBezTo>
                  <a:cubicBezTo>
                    <a:pt x="563452" y="5009"/>
                    <a:pt x="503268" y="1589"/>
                    <a:pt x="481013" y="0"/>
                  </a:cubicBezTo>
                  <a:cubicBezTo>
                    <a:pt x="445396" y="1425"/>
                    <a:pt x="342268" y="4304"/>
                    <a:pt x="295275" y="9525"/>
                  </a:cubicBezTo>
                  <a:cubicBezTo>
                    <a:pt x="288770" y="10248"/>
                    <a:pt x="282665" y="13116"/>
                    <a:pt x="276225" y="14287"/>
                  </a:cubicBezTo>
                  <a:cubicBezTo>
                    <a:pt x="245019" y="19961"/>
                    <a:pt x="248758" y="16336"/>
                    <a:pt x="223838" y="23812"/>
                  </a:cubicBezTo>
                  <a:cubicBezTo>
                    <a:pt x="223805" y="23822"/>
                    <a:pt x="188135" y="35713"/>
                    <a:pt x="180975" y="38100"/>
                  </a:cubicBezTo>
                  <a:lnTo>
                    <a:pt x="152400" y="47625"/>
                  </a:lnTo>
                  <a:cubicBezTo>
                    <a:pt x="146050" y="50800"/>
                    <a:pt x="139370" y="53387"/>
                    <a:pt x="133350" y="57150"/>
                  </a:cubicBezTo>
                  <a:cubicBezTo>
                    <a:pt x="100397" y="77745"/>
                    <a:pt x="128083" y="66842"/>
                    <a:pt x="100013" y="76200"/>
                  </a:cubicBezTo>
                  <a:cubicBezTo>
                    <a:pt x="81235" y="104366"/>
                    <a:pt x="102200" y="78039"/>
                    <a:pt x="71438" y="100012"/>
                  </a:cubicBezTo>
                  <a:cubicBezTo>
                    <a:pt x="60722" y="107667"/>
                    <a:pt x="50368" y="123343"/>
                    <a:pt x="42863" y="133350"/>
                  </a:cubicBezTo>
                  <a:cubicBezTo>
                    <a:pt x="41275" y="138112"/>
                    <a:pt x="40345" y="143147"/>
                    <a:pt x="38100" y="147637"/>
                  </a:cubicBezTo>
                  <a:cubicBezTo>
                    <a:pt x="35540" y="152757"/>
                    <a:pt x="29570" y="156288"/>
                    <a:pt x="28575" y="161925"/>
                  </a:cubicBezTo>
                  <a:cubicBezTo>
                    <a:pt x="24703" y="183868"/>
                    <a:pt x="26274" y="206455"/>
                    <a:pt x="23813" y="228600"/>
                  </a:cubicBezTo>
                  <a:cubicBezTo>
                    <a:pt x="23090" y="235105"/>
                    <a:pt x="20638" y="241300"/>
                    <a:pt x="19050" y="247650"/>
                  </a:cubicBezTo>
                  <a:cubicBezTo>
                    <a:pt x="17463" y="260350"/>
                    <a:pt x="16578" y="273158"/>
                    <a:pt x="14288" y="285750"/>
                  </a:cubicBezTo>
                  <a:cubicBezTo>
                    <a:pt x="13390" y="290689"/>
                    <a:pt x="9942" y="295034"/>
                    <a:pt x="9525" y="300037"/>
                  </a:cubicBezTo>
                  <a:cubicBezTo>
                    <a:pt x="6753" y="333297"/>
                    <a:pt x="6472" y="366718"/>
                    <a:pt x="4763" y="400050"/>
                  </a:cubicBezTo>
                  <a:cubicBezTo>
                    <a:pt x="3297" y="428632"/>
                    <a:pt x="1588" y="457200"/>
                    <a:pt x="0" y="485775"/>
                  </a:cubicBezTo>
                  <a:cubicBezTo>
                    <a:pt x="3175" y="546100"/>
                    <a:pt x="5321" y="606488"/>
                    <a:pt x="9525" y="666750"/>
                  </a:cubicBezTo>
                  <a:cubicBezTo>
                    <a:pt x="10865" y="685956"/>
                    <a:pt x="14462" y="688793"/>
                    <a:pt x="19050" y="704850"/>
                  </a:cubicBezTo>
                  <a:cubicBezTo>
                    <a:pt x="21083" y="711965"/>
                    <a:pt x="24771" y="730579"/>
                    <a:pt x="28575" y="738187"/>
                  </a:cubicBezTo>
                  <a:cubicBezTo>
                    <a:pt x="37445" y="755927"/>
                    <a:pt x="39220" y="750960"/>
                    <a:pt x="52388" y="766762"/>
                  </a:cubicBezTo>
                  <a:cubicBezTo>
                    <a:pt x="56052" y="771159"/>
                    <a:pt x="57605" y="777281"/>
                    <a:pt x="61913" y="781050"/>
                  </a:cubicBezTo>
                  <a:cubicBezTo>
                    <a:pt x="70528" y="788588"/>
                    <a:pt x="79628" y="796480"/>
                    <a:pt x="90488" y="800100"/>
                  </a:cubicBezTo>
                  <a:cubicBezTo>
                    <a:pt x="106198" y="805336"/>
                    <a:pt x="111503" y="806794"/>
                    <a:pt x="128588" y="814387"/>
                  </a:cubicBezTo>
                  <a:cubicBezTo>
                    <a:pt x="135076" y="817270"/>
                    <a:pt x="141731" y="819974"/>
                    <a:pt x="147638" y="823912"/>
                  </a:cubicBezTo>
                  <a:cubicBezTo>
                    <a:pt x="156096" y="829550"/>
                    <a:pt x="162358" y="838416"/>
                    <a:pt x="171450" y="842962"/>
                  </a:cubicBezTo>
                  <a:cubicBezTo>
                    <a:pt x="178690" y="846582"/>
                    <a:pt x="187410" y="845762"/>
                    <a:pt x="195263" y="847725"/>
                  </a:cubicBezTo>
                  <a:cubicBezTo>
                    <a:pt x="200133" y="848943"/>
                    <a:pt x="204788" y="850900"/>
                    <a:pt x="209550" y="852487"/>
                  </a:cubicBezTo>
                  <a:lnTo>
                    <a:pt x="523875" y="847725"/>
                  </a:lnTo>
                  <a:cubicBezTo>
                    <a:pt x="533528" y="847457"/>
                    <a:pt x="542878" y="844238"/>
                    <a:pt x="552450" y="842962"/>
                  </a:cubicBezTo>
                  <a:cubicBezTo>
                    <a:pt x="566699" y="841062"/>
                    <a:pt x="581025" y="839787"/>
                    <a:pt x="595313" y="838200"/>
                  </a:cubicBezTo>
                  <a:cubicBezTo>
                    <a:pt x="628245" y="827221"/>
                    <a:pt x="602653" y="834502"/>
                    <a:pt x="666750" y="828675"/>
                  </a:cubicBezTo>
                  <a:lnTo>
                    <a:pt x="714375" y="823912"/>
                  </a:lnTo>
                  <a:cubicBezTo>
                    <a:pt x="747997" y="825257"/>
                    <a:pt x="830083" y="825734"/>
                    <a:pt x="876300" y="833437"/>
                  </a:cubicBezTo>
                  <a:cubicBezTo>
                    <a:pt x="881252" y="834262"/>
                    <a:pt x="885718" y="836982"/>
                    <a:pt x="890588" y="838200"/>
                  </a:cubicBezTo>
                  <a:cubicBezTo>
                    <a:pt x="898441" y="840163"/>
                    <a:pt x="906591" y="840832"/>
                    <a:pt x="914400" y="842962"/>
                  </a:cubicBezTo>
                  <a:cubicBezTo>
                    <a:pt x="924086" y="845604"/>
                    <a:pt x="942975" y="852487"/>
                    <a:pt x="942975" y="852487"/>
                  </a:cubicBezTo>
                  <a:cubicBezTo>
                    <a:pt x="947738" y="855662"/>
                    <a:pt x="952866" y="858348"/>
                    <a:pt x="957263" y="862012"/>
                  </a:cubicBezTo>
                  <a:cubicBezTo>
                    <a:pt x="993933" y="892571"/>
                    <a:pt x="950363" y="862176"/>
                    <a:pt x="985838" y="885825"/>
                  </a:cubicBezTo>
                  <a:cubicBezTo>
                    <a:pt x="989013" y="890587"/>
                    <a:pt x="992523" y="895142"/>
                    <a:pt x="995363" y="900112"/>
                  </a:cubicBezTo>
                  <a:cubicBezTo>
                    <a:pt x="1019538" y="942417"/>
                    <a:pt x="991203" y="898633"/>
                    <a:pt x="1014413" y="933450"/>
                  </a:cubicBezTo>
                  <a:cubicBezTo>
                    <a:pt x="1016000" y="939800"/>
                    <a:pt x="1016597" y="946484"/>
                    <a:pt x="1019175" y="952500"/>
                  </a:cubicBezTo>
                  <a:cubicBezTo>
                    <a:pt x="1021430" y="957761"/>
                    <a:pt x="1026890" y="961357"/>
                    <a:pt x="1028700" y="966787"/>
                  </a:cubicBezTo>
                  <a:cubicBezTo>
                    <a:pt x="1034910" y="985416"/>
                    <a:pt x="1039760" y="1004568"/>
                    <a:pt x="1042988" y="1023937"/>
                  </a:cubicBezTo>
                  <a:cubicBezTo>
                    <a:pt x="1048575" y="1057464"/>
                    <a:pt x="1044696" y="1043351"/>
                    <a:pt x="1052513" y="1066800"/>
                  </a:cubicBezTo>
                  <a:cubicBezTo>
                    <a:pt x="1054100" y="1079500"/>
                    <a:pt x="1055862" y="1092179"/>
                    <a:pt x="1057275" y="1104900"/>
                  </a:cubicBezTo>
                  <a:cubicBezTo>
                    <a:pt x="1059037" y="1120757"/>
                    <a:pt x="1059782" y="1136731"/>
                    <a:pt x="1062038" y="1152525"/>
                  </a:cubicBezTo>
                  <a:cubicBezTo>
                    <a:pt x="1062964" y="1159005"/>
                    <a:pt x="1065724" y="1165119"/>
                    <a:pt x="1066800" y="1171575"/>
                  </a:cubicBezTo>
                  <a:cubicBezTo>
                    <a:pt x="1068904" y="1184200"/>
                    <a:pt x="1069753" y="1197005"/>
                    <a:pt x="1071563" y="1209675"/>
                  </a:cubicBezTo>
                  <a:cubicBezTo>
                    <a:pt x="1072929" y="1219234"/>
                    <a:pt x="1075020" y="1228682"/>
                    <a:pt x="1076325" y="1238250"/>
                  </a:cubicBezTo>
                  <a:cubicBezTo>
                    <a:pt x="1079783" y="1263613"/>
                    <a:pt x="1085850" y="1314450"/>
                    <a:pt x="1085850" y="1314450"/>
                  </a:cubicBezTo>
                  <a:cubicBezTo>
                    <a:pt x="1092992" y="1457266"/>
                    <a:pt x="1090613" y="1377910"/>
                    <a:pt x="1090613" y="1552575"/>
                  </a:cubicBezTo>
                </a:path>
              </a:pathLst>
            </a:custGeom>
            <a:ln w="3810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80932" name="Straight Arrow Connector 34"/>
            <p:cNvCxnSpPr>
              <a:cxnSpLocks noChangeShapeType="1"/>
            </p:cNvCxnSpPr>
            <p:nvPr/>
          </p:nvCxnSpPr>
          <p:spPr bwMode="auto">
            <a:xfrm rot="5400000">
              <a:off x="6149183" y="2778603"/>
              <a:ext cx="76200" cy="1588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prstDash val="sysDot"/>
              <a:round/>
              <a:headEnd/>
              <a:tailEnd type="arrow" w="med" len="med"/>
            </a:ln>
          </p:spPr>
        </p:cxnSp>
      </p:grpSp>
      <p:grpSp>
        <p:nvGrpSpPr>
          <p:cNvPr id="80922" name="Group 38"/>
          <p:cNvGrpSpPr>
            <a:grpSpLocks/>
          </p:cNvGrpSpPr>
          <p:nvPr/>
        </p:nvGrpSpPr>
        <p:grpSpPr bwMode="auto">
          <a:xfrm>
            <a:off x="5105400" y="2262188"/>
            <a:ext cx="947738" cy="1519237"/>
            <a:chOff x="5105400" y="2262188"/>
            <a:chExt cx="947738" cy="1519234"/>
          </a:xfrm>
        </p:grpSpPr>
        <p:sp>
          <p:nvSpPr>
            <p:cNvPr id="36" name="Freeform 35"/>
            <p:cNvSpPr/>
            <p:nvPr/>
          </p:nvSpPr>
          <p:spPr bwMode="auto">
            <a:xfrm>
              <a:off x="5105400" y="2262188"/>
              <a:ext cx="947738" cy="1466847"/>
            </a:xfrm>
            <a:custGeom>
              <a:avLst/>
              <a:gdLst>
                <a:gd name="connsiteX0" fmla="*/ 947738 w 947738"/>
                <a:gd name="connsiteY0" fmla="*/ 557212 h 1466850"/>
                <a:gd name="connsiteX1" fmla="*/ 928688 w 947738"/>
                <a:gd name="connsiteY1" fmla="*/ 547687 h 1466850"/>
                <a:gd name="connsiteX2" fmla="*/ 923925 w 947738"/>
                <a:gd name="connsiteY2" fmla="*/ 514350 h 1466850"/>
                <a:gd name="connsiteX3" fmla="*/ 919163 w 947738"/>
                <a:gd name="connsiteY3" fmla="*/ 500062 h 1466850"/>
                <a:gd name="connsiteX4" fmla="*/ 923925 w 947738"/>
                <a:gd name="connsiteY4" fmla="*/ 476250 h 1466850"/>
                <a:gd name="connsiteX5" fmla="*/ 923925 w 947738"/>
                <a:gd name="connsiteY5" fmla="*/ 447675 h 1466850"/>
                <a:gd name="connsiteX6" fmla="*/ 919163 w 947738"/>
                <a:gd name="connsiteY6" fmla="*/ 371475 h 1466850"/>
                <a:gd name="connsiteX7" fmla="*/ 904875 w 947738"/>
                <a:gd name="connsiteY7" fmla="*/ 314325 h 1466850"/>
                <a:gd name="connsiteX8" fmla="*/ 895350 w 947738"/>
                <a:gd name="connsiteY8" fmla="*/ 219075 h 1466850"/>
                <a:gd name="connsiteX9" fmla="*/ 890588 w 947738"/>
                <a:gd name="connsiteY9" fmla="*/ 204787 h 1466850"/>
                <a:gd name="connsiteX10" fmla="*/ 881063 w 947738"/>
                <a:gd name="connsiteY10" fmla="*/ 104775 h 1466850"/>
                <a:gd name="connsiteX11" fmla="*/ 871538 w 947738"/>
                <a:gd name="connsiteY11" fmla="*/ 76200 h 1466850"/>
                <a:gd name="connsiteX12" fmla="*/ 857250 w 947738"/>
                <a:gd name="connsiteY12" fmla="*/ 66675 h 1466850"/>
                <a:gd name="connsiteX13" fmla="*/ 838200 w 947738"/>
                <a:gd name="connsiteY13" fmla="*/ 38100 h 1466850"/>
                <a:gd name="connsiteX14" fmla="*/ 790575 w 947738"/>
                <a:gd name="connsiteY14" fmla="*/ 19050 h 1466850"/>
                <a:gd name="connsiteX15" fmla="*/ 704850 w 947738"/>
                <a:gd name="connsiteY15" fmla="*/ 9525 h 1466850"/>
                <a:gd name="connsiteX16" fmla="*/ 590550 w 947738"/>
                <a:gd name="connsiteY16" fmla="*/ 0 h 1466850"/>
                <a:gd name="connsiteX17" fmla="*/ 419100 w 947738"/>
                <a:gd name="connsiteY17" fmla="*/ 4762 h 1466850"/>
                <a:gd name="connsiteX18" fmla="*/ 395288 w 947738"/>
                <a:gd name="connsiteY18" fmla="*/ 9525 h 1466850"/>
                <a:gd name="connsiteX19" fmla="*/ 357188 w 947738"/>
                <a:gd name="connsiteY19" fmla="*/ 14287 h 1466850"/>
                <a:gd name="connsiteX20" fmla="*/ 280988 w 947738"/>
                <a:gd name="connsiteY20" fmla="*/ 28575 h 1466850"/>
                <a:gd name="connsiteX21" fmla="*/ 242888 w 947738"/>
                <a:gd name="connsiteY21" fmla="*/ 33337 h 1466850"/>
                <a:gd name="connsiteX22" fmla="*/ 166688 w 947738"/>
                <a:gd name="connsiteY22" fmla="*/ 38100 h 1466850"/>
                <a:gd name="connsiteX23" fmla="*/ 104775 w 947738"/>
                <a:gd name="connsiteY23" fmla="*/ 52387 h 1466850"/>
                <a:gd name="connsiteX24" fmla="*/ 90488 w 947738"/>
                <a:gd name="connsiteY24" fmla="*/ 57150 h 1466850"/>
                <a:gd name="connsiteX25" fmla="*/ 71438 w 947738"/>
                <a:gd name="connsiteY25" fmla="*/ 90487 h 1466850"/>
                <a:gd name="connsiteX26" fmla="*/ 61913 w 947738"/>
                <a:gd name="connsiteY26" fmla="*/ 119062 h 1466850"/>
                <a:gd name="connsiteX27" fmla="*/ 57150 w 947738"/>
                <a:gd name="connsiteY27" fmla="*/ 133350 h 1466850"/>
                <a:gd name="connsiteX28" fmla="*/ 33338 w 947738"/>
                <a:gd name="connsiteY28" fmla="*/ 161925 h 1466850"/>
                <a:gd name="connsiteX29" fmla="*/ 19050 w 947738"/>
                <a:gd name="connsiteY29" fmla="*/ 190500 h 1466850"/>
                <a:gd name="connsiteX30" fmla="*/ 4763 w 947738"/>
                <a:gd name="connsiteY30" fmla="*/ 238125 h 1466850"/>
                <a:gd name="connsiteX31" fmla="*/ 0 w 947738"/>
                <a:gd name="connsiteY31" fmla="*/ 252412 h 1466850"/>
                <a:gd name="connsiteX32" fmla="*/ 4763 w 947738"/>
                <a:gd name="connsiteY32" fmla="*/ 476250 h 1466850"/>
                <a:gd name="connsiteX33" fmla="*/ 9525 w 947738"/>
                <a:gd name="connsiteY33" fmla="*/ 590550 h 1466850"/>
                <a:gd name="connsiteX34" fmla="*/ 19050 w 947738"/>
                <a:gd name="connsiteY34" fmla="*/ 985837 h 1466850"/>
                <a:gd name="connsiteX35" fmla="*/ 23813 w 947738"/>
                <a:gd name="connsiteY35" fmla="*/ 1162050 h 1466850"/>
                <a:gd name="connsiteX36" fmla="*/ 28575 w 947738"/>
                <a:gd name="connsiteY36" fmla="*/ 1176337 h 1466850"/>
                <a:gd name="connsiteX37" fmla="*/ 38100 w 947738"/>
                <a:gd name="connsiteY37" fmla="*/ 1271587 h 1466850"/>
                <a:gd name="connsiteX38" fmla="*/ 38100 w 947738"/>
                <a:gd name="connsiteY38" fmla="*/ 1271587 h 1466850"/>
                <a:gd name="connsiteX39" fmla="*/ 38100 w 947738"/>
                <a:gd name="connsiteY39" fmla="*/ 146685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47738" h="1466850">
                  <a:moveTo>
                    <a:pt x="947738" y="557212"/>
                  </a:moveTo>
                  <a:cubicBezTo>
                    <a:pt x="941388" y="554037"/>
                    <a:pt x="932136" y="553893"/>
                    <a:pt x="928688" y="547687"/>
                  </a:cubicBezTo>
                  <a:cubicBezTo>
                    <a:pt x="923236" y="537875"/>
                    <a:pt x="926126" y="525357"/>
                    <a:pt x="923925" y="514350"/>
                  </a:cubicBezTo>
                  <a:cubicBezTo>
                    <a:pt x="922940" y="509427"/>
                    <a:pt x="920750" y="504825"/>
                    <a:pt x="919163" y="500062"/>
                  </a:cubicBezTo>
                  <a:cubicBezTo>
                    <a:pt x="920750" y="492125"/>
                    <a:pt x="923925" y="484344"/>
                    <a:pt x="923925" y="476250"/>
                  </a:cubicBezTo>
                  <a:cubicBezTo>
                    <a:pt x="923925" y="438151"/>
                    <a:pt x="911227" y="485772"/>
                    <a:pt x="923925" y="447675"/>
                  </a:cubicBezTo>
                  <a:cubicBezTo>
                    <a:pt x="922338" y="422275"/>
                    <a:pt x="922762" y="396669"/>
                    <a:pt x="919163" y="371475"/>
                  </a:cubicBezTo>
                  <a:cubicBezTo>
                    <a:pt x="916386" y="352036"/>
                    <a:pt x="904875" y="314325"/>
                    <a:pt x="904875" y="314325"/>
                  </a:cubicBezTo>
                  <a:cubicBezTo>
                    <a:pt x="902795" y="287286"/>
                    <a:pt x="901119" y="247920"/>
                    <a:pt x="895350" y="219075"/>
                  </a:cubicBezTo>
                  <a:cubicBezTo>
                    <a:pt x="894365" y="214152"/>
                    <a:pt x="892175" y="209550"/>
                    <a:pt x="890588" y="204787"/>
                  </a:cubicBezTo>
                  <a:cubicBezTo>
                    <a:pt x="889586" y="191765"/>
                    <a:pt x="885459" y="125292"/>
                    <a:pt x="881063" y="104775"/>
                  </a:cubicBezTo>
                  <a:cubicBezTo>
                    <a:pt x="878959" y="94958"/>
                    <a:pt x="879892" y="81769"/>
                    <a:pt x="871538" y="76200"/>
                  </a:cubicBezTo>
                  <a:lnTo>
                    <a:pt x="857250" y="66675"/>
                  </a:lnTo>
                  <a:cubicBezTo>
                    <a:pt x="850900" y="57150"/>
                    <a:pt x="848439" y="43220"/>
                    <a:pt x="838200" y="38100"/>
                  </a:cubicBezTo>
                  <a:cubicBezTo>
                    <a:pt x="823485" y="30743"/>
                    <a:pt x="807054" y="21404"/>
                    <a:pt x="790575" y="19050"/>
                  </a:cubicBezTo>
                  <a:cubicBezTo>
                    <a:pt x="736173" y="11277"/>
                    <a:pt x="774207" y="16130"/>
                    <a:pt x="704850" y="9525"/>
                  </a:cubicBezTo>
                  <a:cubicBezTo>
                    <a:pt x="621067" y="1546"/>
                    <a:pt x="692673" y="7294"/>
                    <a:pt x="590550" y="0"/>
                  </a:cubicBezTo>
                  <a:cubicBezTo>
                    <a:pt x="533400" y="1587"/>
                    <a:pt x="476204" y="1976"/>
                    <a:pt x="419100" y="4762"/>
                  </a:cubicBezTo>
                  <a:cubicBezTo>
                    <a:pt x="411015" y="5156"/>
                    <a:pt x="403288" y="8294"/>
                    <a:pt x="395288" y="9525"/>
                  </a:cubicBezTo>
                  <a:cubicBezTo>
                    <a:pt x="382638" y="11471"/>
                    <a:pt x="369888" y="12700"/>
                    <a:pt x="357188" y="14287"/>
                  </a:cubicBezTo>
                  <a:cubicBezTo>
                    <a:pt x="326588" y="21938"/>
                    <a:pt x="323392" y="23275"/>
                    <a:pt x="280988" y="28575"/>
                  </a:cubicBezTo>
                  <a:cubicBezTo>
                    <a:pt x="268288" y="30162"/>
                    <a:pt x="255643" y="32274"/>
                    <a:pt x="242888" y="33337"/>
                  </a:cubicBezTo>
                  <a:cubicBezTo>
                    <a:pt x="217526" y="35450"/>
                    <a:pt x="192088" y="36512"/>
                    <a:pt x="166688" y="38100"/>
                  </a:cubicBezTo>
                  <a:cubicBezTo>
                    <a:pt x="159288" y="39744"/>
                    <a:pt x="119308" y="48235"/>
                    <a:pt x="104775" y="52387"/>
                  </a:cubicBezTo>
                  <a:cubicBezTo>
                    <a:pt x="99948" y="53766"/>
                    <a:pt x="95250" y="55562"/>
                    <a:pt x="90488" y="57150"/>
                  </a:cubicBezTo>
                  <a:cubicBezTo>
                    <a:pt x="81896" y="70038"/>
                    <a:pt x="77481" y="75380"/>
                    <a:pt x="71438" y="90487"/>
                  </a:cubicBezTo>
                  <a:cubicBezTo>
                    <a:pt x="67709" y="99809"/>
                    <a:pt x="65088" y="109537"/>
                    <a:pt x="61913" y="119062"/>
                  </a:cubicBezTo>
                  <a:cubicBezTo>
                    <a:pt x="60325" y="123825"/>
                    <a:pt x="59935" y="129173"/>
                    <a:pt x="57150" y="133350"/>
                  </a:cubicBezTo>
                  <a:cubicBezTo>
                    <a:pt x="43889" y="153241"/>
                    <a:pt x="51672" y="143590"/>
                    <a:pt x="33338" y="161925"/>
                  </a:cubicBezTo>
                  <a:cubicBezTo>
                    <a:pt x="15963" y="214043"/>
                    <a:pt x="43676" y="135091"/>
                    <a:pt x="19050" y="190500"/>
                  </a:cubicBezTo>
                  <a:cubicBezTo>
                    <a:pt x="9992" y="210881"/>
                    <a:pt x="10306" y="218725"/>
                    <a:pt x="4763" y="238125"/>
                  </a:cubicBezTo>
                  <a:cubicBezTo>
                    <a:pt x="3384" y="242952"/>
                    <a:pt x="1588" y="247650"/>
                    <a:pt x="0" y="252412"/>
                  </a:cubicBezTo>
                  <a:cubicBezTo>
                    <a:pt x="1588" y="327025"/>
                    <a:pt x="2662" y="401650"/>
                    <a:pt x="4763" y="476250"/>
                  </a:cubicBezTo>
                  <a:cubicBezTo>
                    <a:pt x="5837" y="514368"/>
                    <a:pt x="8687" y="552426"/>
                    <a:pt x="9525" y="590550"/>
                  </a:cubicBezTo>
                  <a:cubicBezTo>
                    <a:pt x="18415" y="995045"/>
                    <a:pt x="6757" y="789125"/>
                    <a:pt x="19050" y="985837"/>
                  </a:cubicBezTo>
                  <a:cubicBezTo>
                    <a:pt x="20638" y="1044575"/>
                    <a:pt x="20879" y="1103364"/>
                    <a:pt x="23813" y="1162050"/>
                  </a:cubicBezTo>
                  <a:cubicBezTo>
                    <a:pt x="24064" y="1167064"/>
                    <a:pt x="27926" y="1171359"/>
                    <a:pt x="28575" y="1176337"/>
                  </a:cubicBezTo>
                  <a:cubicBezTo>
                    <a:pt x="32702" y="1207977"/>
                    <a:pt x="34925" y="1239837"/>
                    <a:pt x="38100" y="1271587"/>
                  </a:cubicBezTo>
                  <a:lnTo>
                    <a:pt x="38100" y="1271587"/>
                  </a:lnTo>
                  <a:lnTo>
                    <a:pt x="38100" y="1466850"/>
                  </a:lnTo>
                </a:path>
              </a:pathLst>
            </a:cu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  <p:cxnSp>
          <p:nvCxnSpPr>
            <p:cNvPr id="80930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5106198" y="3742528"/>
              <a:ext cx="76200" cy="1588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</p:spPr>
        </p:cxnSp>
      </p:grpSp>
      <p:sp>
        <p:nvSpPr>
          <p:cNvPr id="80923" name="Text Box 8"/>
          <p:cNvSpPr txBox="1">
            <a:spLocks noChangeArrowheads="1"/>
          </p:cNvSpPr>
          <p:nvPr/>
        </p:nvSpPr>
        <p:spPr bwMode="auto">
          <a:xfrm>
            <a:off x="3276600" y="3811588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Y=1</a:t>
            </a:r>
          </a:p>
        </p:txBody>
      </p:sp>
      <p:sp>
        <p:nvSpPr>
          <p:cNvPr id="80924" name="Text Box 8"/>
          <p:cNvSpPr txBox="1">
            <a:spLocks noChangeArrowheads="1"/>
          </p:cNvSpPr>
          <p:nvPr/>
        </p:nvSpPr>
        <p:spPr bwMode="auto">
          <a:xfrm>
            <a:off x="3276600" y="4113213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Y=0</a:t>
            </a:r>
          </a:p>
        </p:txBody>
      </p:sp>
      <p:sp>
        <p:nvSpPr>
          <p:cNvPr id="80925" name="Rectangle 6"/>
          <p:cNvSpPr>
            <a:spLocks noChangeArrowheads="1"/>
          </p:cNvSpPr>
          <p:nvPr/>
        </p:nvSpPr>
        <p:spPr bwMode="auto">
          <a:xfrm>
            <a:off x="3200400" y="22860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</a:t>
            </a:r>
          </a:p>
        </p:txBody>
      </p:sp>
      <p:sp>
        <p:nvSpPr>
          <p:cNvPr id="80926" name="Text Box 8"/>
          <p:cNvSpPr txBox="1">
            <a:spLocks noChangeArrowheads="1"/>
          </p:cNvSpPr>
          <p:nvPr/>
        </p:nvSpPr>
        <p:spPr bwMode="auto">
          <a:xfrm>
            <a:off x="8229600" y="3660775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Y=1</a:t>
            </a:r>
          </a:p>
        </p:txBody>
      </p:sp>
      <p:sp>
        <p:nvSpPr>
          <p:cNvPr id="80927" name="Text Box 8"/>
          <p:cNvSpPr txBox="1">
            <a:spLocks noChangeArrowheads="1"/>
          </p:cNvSpPr>
          <p:nvPr/>
        </p:nvSpPr>
        <p:spPr bwMode="auto">
          <a:xfrm>
            <a:off x="8229600" y="4191000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Y=0</a:t>
            </a:r>
          </a:p>
        </p:txBody>
      </p:sp>
      <p:sp>
        <p:nvSpPr>
          <p:cNvPr id="80928" name="Text Box 8"/>
          <p:cNvSpPr txBox="1">
            <a:spLocks noChangeArrowheads="1"/>
          </p:cNvSpPr>
          <p:nvPr/>
        </p:nvSpPr>
        <p:spPr bwMode="auto">
          <a:xfrm>
            <a:off x="8229600" y="3921125"/>
            <a:ext cx="60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Y=1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838200"/>
            <a:ext cx="32908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289560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NAND Gates</a:t>
            </a:r>
          </a:p>
        </p:txBody>
      </p:sp>
      <p:sp>
        <p:nvSpPr>
          <p:cNvPr id="81927" name="Text Box 5"/>
          <p:cNvSpPr txBox="1">
            <a:spLocks noChangeArrowheads="1"/>
          </p:cNvSpPr>
          <p:nvPr/>
        </p:nvSpPr>
        <p:spPr bwMode="auto">
          <a:xfrm>
            <a:off x="4114800" y="4191000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CMOS NAND gate</a:t>
            </a:r>
          </a:p>
        </p:txBody>
      </p:sp>
      <p:sp>
        <p:nvSpPr>
          <p:cNvPr id="81928" name="Text Box 6"/>
          <p:cNvSpPr txBox="1">
            <a:spLocks noChangeArrowheads="1"/>
          </p:cNvSpPr>
          <p:nvPr/>
        </p:nvSpPr>
        <p:spPr bwMode="auto">
          <a:xfrm>
            <a:off x="76200" y="3886200"/>
            <a:ext cx="175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Reference Inverter</a:t>
            </a:r>
          </a:p>
        </p:txBody>
      </p:sp>
      <p:sp>
        <p:nvSpPr>
          <p:cNvPr id="81929" name="Rectangle 6"/>
          <p:cNvSpPr>
            <a:spLocks noChangeArrowheads="1"/>
          </p:cNvSpPr>
          <p:nvPr/>
        </p:nvSpPr>
        <p:spPr bwMode="auto">
          <a:xfrm>
            <a:off x="609600" y="2514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</a:t>
            </a:r>
          </a:p>
        </p:txBody>
      </p:sp>
      <p:sp>
        <p:nvSpPr>
          <p:cNvPr id="81930" name="Rectangle 6"/>
          <p:cNvSpPr>
            <a:spLocks noChangeArrowheads="1"/>
          </p:cNvSpPr>
          <p:nvPr/>
        </p:nvSpPr>
        <p:spPr bwMode="auto">
          <a:xfrm>
            <a:off x="3200400" y="22860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685800" y="48768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itchFamily="34" charset="-128"/>
                <a:cs typeface="ＭＳ Ｐゴシック" charset="-128"/>
              </a:rPr>
              <a:t>The same rules apply for sizing the NAND gate devices as for the NOR gate, except now the NMOS transistors are in series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ＭＳ Ｐゴシック" charset="-128"/>
              </a:rPr>
              <a:t>(W/L)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ＭＳ Ｐゴシック" charset="-128"/>
              </a:rPr>
              <a:t>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ＭＳ Ｐゴシック" charset="-128"/>
              </a:rPr>
              <a:t> will be the same size of that of the reference inverter</a:t>
            </a:r>
          </a:p>
        </p:txBody>
      </p:sp>
      <p:sp>
        <p:nvSpPr>
          <p:cNvPr id="47" name="Freeform 46"/>
          <p:cNvSpPr/>
          <p:nvPr/>
        </p:nvSpPr>
        <p:spPr bwMode="auto">
          <a:xfrm>
            <a:off x="2079625" y="1716088"/>
            <a:ext cx="396875" cy="550862"/>
          </a:xfrm>
          <a:custGeom>
            <a:avLst/>
            <a:gdLst>
              <a:gd name="connsiteX0" fmla="*/ 89013 w 396510"/>
              <a:gd name="connsiteY0" fmla="*/ 16184 h 550573"/>
              <a:gd name="connsiteX1" fmla="*/ 64736 w 396510"/>
              <a:gd name="connsiteY1" fmla="*/ 24276 h 550573"/>
              <a:gd name="connsiteX2" fmla="*/ 56644 w 396510"/>
              <a:gd name="connsiteY2" fmla="*/ 56644 h 550573"/>
              <a:gd name="connsiteX3" fmla="*/ 40460 w 396510"/>
              <a:gd name="connsiteY3" fmla="*/ 105196 h 550573"/>
              <a:gd name="connsiteX4" fmla="*/ 24276 w 396510"/>
              <a:gd name="connsiteY4" fmla="*/ 129472 h 550573"/>
              <a:gd name="connsiteX5" fmla="*/ 8092 w 396510"/>
              <a:gd name="connsiteY5" fmla="*/ 178024 h 550573"/>
              <a:gd name="connsiteX6" fmla="*/ 0 w 396510"/>
              <a:gd name="connsiteY6" fmla="*/ 234669 h 550573"/>
              <a:gd name="connsiteX7" fmla="*/ 16184 w 396510"/>
              <a:gd name="connsiteY7" fmla="*/ 299405 h 550573"/>
              <a:gd name="connsiteX8" fmla="*/ 32368 w 396510"/>
              <a:gd name="connsiteY8" fmla="*/ 323681 h 550573"/>
              <a:gd name="connsiteX9" fmla="*/ 56644 w 396510"/>
              <a:gd name="connsiteY9" fmla="*/ 380325 h 550573"/>
              <a:gd name="connsiteX10" fmla="*/ 72829 w 396510"/>
              <a:gd name="connsiteY10" fmla="*/ 428877 h 550573"/>
              <a:gd name="connsiteX11" fmla="*/ 89013 w 396510"/>
              <a:gd name="connsiteY11" fmla="*/ 453154 h 550573"/>
              <a:gd name="connsiteX12" fmla="*/ 97105 w 396510"/>
              <a:gd name="connsiteY12" fmla="*/ 477430 h 550573"/>
              <a:gd name="connsiteX13" fmla="*/ 121381 w 396510"/>
              <a:gd name="connsiteY13" fmla="*/ 493614 h 550573"/>
              <a:gd name="connsiteX14" fmla="*/ 137565 w 396510"/>
              <a:gd name="connsiteY14" fmla="*/ 517890 h 550573"/>
              <a:gd name="connsiteX15" fmla="*/ 186117 w 396510"/>
              <a:gd name="connsiteY15" fmla="*/ 550258 h 550573"/>
              <a:gd name="connsiteX16" fmla="*/ 275129 w 396510"/>
              <a:gd name="connsiteY16" fmla="*/ 542166 h 550573"/>
              <a:gd name="connsiteX17" fmla="*/ 347958 w 396510"/>
              <a:gd name="connsiteY17" fmla="*/ 485522 h 550573"/>
              <a:gd name="connsiteX18" fmla="*/ 372234 w 396510"/>
              <a:gd name="connsiteY18" fmla="*/ 436969 h 550573"/>
              <a:gd name="connsiteX19" fmla="*/ 396510 w 396510"/>
              <a:gd name="connsiteY19" fmla="*/ 347957 h 550573"/>
              <a:gd name="connsiteX20" fmla="*/ 380326 w 396510"/>
              <a:gd name="connsiteY20" fmla="*/ 169932 h 550573"/>
              <a:gd name="connsiteX21" fmla="*/ 347958 w 396510"/>
              <a:gd name="connsiteY21" fmla="*/ 97104 h 550573"/>
              <a:gd name="connsiteX22" fmla="*/ 299406 w 396510"/>
              <a:gd name="connsiteY22" fmla="*/ 48552 h 550573"/>
              <a:gd name="connsiteX23" fmla="*/ 283221 w 396510"/>
              <a:gd name="connsiteY23" fmla="*/ 32368 h 550573"/>
              <a:gd name="connsiteX24" fmla="*/ 169933 w 396510"/>
              <a:gd name="connsiteY24" fmla="*/ 0 h 550573"/>
              <a:gd name="connsiteX25" fmla="*/ 89013 w 396510"/>
              <a:gd name="connsiteY25" fmla="*/ 16184 h 55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510" h="550573">
                <a:moveTo>
                  <a:pt x="89013" y="16184"/>
                </a:moveTo>
                <a:cubicBezTo>
                  <a:pt x="71480" y="20230"/>
                  <a:pt x="70065" y="17615"/>
                  <a:pt x="64736" y="24276"/>
                </a:cubicBezTo>
                <a:cubicBezTo>
                  <a:pt x="57788" y="32960"/>
                  <a:pt x="59840" y="45992"/>
                  <a:pt x="56644" y="56644"/>
                </a:cubicBezTo>
                <a:cubicBezTo>
                  <a:pt x="51742" y="72984"/>
                  <a:pt x="49923" y="91002"/>
                  <a:pt x="40460" y="105196"/>
                </a:cubicBezTo>
                <a:cubicBezTo>
                  <a:pt x="35065" y="113288"/>
                  <a:pt x="28226" y="120585"/>
                  <a:pt x="24276" y="129472"/>
                </a:cubicBezTo>
                <a:cubicBezTo>
                  <a:pt x="17348" y="145061"/>
                  <a:pt x="8092" y="178024"/>
                  <a:pt x="8092" y="178024"/>
                </a:cubicBezTo>
                <a:cubicBezTo>
                  <a:pt x="5395" y="196906"/>
                  <a:pt x="0" y="215596"/>
                  <a:pt x="0" y="234669"/>
                </a:cubicBezTo>
                <a:cubicBezTo>
                  <a:pt x="0" y="243902"/>
                  <a:pt x="9799" y="286634"/>
                  <a:pt x="16184" y="299405"/>
                </a:cubicBezTo>
                <a:cubicBezTo>
                  <a:pt x="20533" y="308104"/>
                  <a:pt x="26973" y="315589"/>
                  <a:pt x="32368" y="323681"/>
                </a:cubicBezTo>
                <a:cubicBezTo>
                  <a:pt x="53772" y="409298"/>
                  <a:pt x="24712" y="308481"/>
                  <a:pt x="56644" y="380325"/>
                </a:cubicBezTo>
                <a:cubicBezTo>
                  <a:pt x="63573" y="395914"/>
                  <a:pt x="63366" y="414682"/>
                  <a:pt x="72829" y="428877"/>
                </a:cubicBezTo>
                <a:cubicBezTo>
                  <a:pt x="78224" y="436969"/>
                  <a:pt x="84664" y="444455"/>
                  <a:pt x="89013" y="453154"/>
                </a:cubicBezTo>
                <a:cubicBezTo>
                  <a:pt x="92828" y="460783"/>
                  <a:pt x="91777" y="470769"/>
                  <a:pt x="97105" y="477430"/>
                </a:cubicBezTo>
                <a:cubicBezTo>
                  <a:pt x="103180" y="485024"/>
                  <a:pt x="113289" y="488219"/>
                  <a:pt x="121381" y="493614"/>
                </a:cubicBezTo>
                <a:cubicBezTo>
                  <a:pt x="126776" y="501706"/>
                  <a:pt x="130246" y="511486"/>
                  <a:pt x="137565" y="517890"/>
                </a:cubicBezTo>
                <a:cubicBezTo>
                  <a:pt x="152203" y="530698"/>
                  <a:pt x="186117" y="550258"/>
                  <a:pt x="186117" y="550258"/>
                </a:cubicBezTo>
                <a:cubicBezTo>
                  <a:pt x="215788" y="547561"/>
                  <a:pt x="246547" y="550573"/>
                  <a:pt x="275129" y="542166"/>
                </a:cubicBezTo>
                <a:cubicBezTo>
                  <a:pt x="302554" y="534100"/>
                  <a:pt x="327960" y="505520"/>
                  <a:pt x="347958" y="485522"/>
                </a:cubicBezTo>
                <a:cubicBezTo>
                  <a:pt x="377469" y="396989"/>
                  <a:pt x="330403" y="531089"/>
                  <a:pt x="372234" y="436969"/>
                </a:cubicBezTo>
                <a:cubicBezTo>
                  <a:pt x="387167" y="403368"/>
                  <a:pt x="389587" y="382572"/>
                  <a:pt x="396510" y="347957"/>
                </a:cubicBezTo>
                <a:cubicBezTo>
                  <a:pt x="393321" y="293751"/>
                  <a:pt x="395716" y="226364"/>
                  <a:pt x="380326" y="169932"/>
                </a:cubicBezTo>
                <a:cubicBezTo>
                  <a:pt x="372756" y="142174"/>
                  <a:pt x="366941" y="118460"/>
                  <a:pt x="347958" y="97104"/>
                </a:cubicBezTo>
                <a:cubicBezTo>
                  <a:pt x="332752" y="79998"/>
                  <a:pt x="315590" y="64736"/>
                  <a:pt x="299406" y="48552"/>
                </a:cubicBezTo>
                <a:cubicBezTo>
                  <a:pt x="294011" y="43157"/>
                  <a:pt x="290459" y="34781"/>
                  <a:pt x="283221" y="32368"/>
                </a:cubicBezTo>
                <a:cubicBezTo>
                  <a:pt x="213568" y="9150"/>
                  <a:pt x="251219" y="20322"/>
                  <a:pt x="169933" y="0"/>
                </a:cubicBezTo>
                <a:cubicBezTo>
                  <a:pt x="108078" y="10309"/>
                  <a:pt x="106546" y="12138"/>
                  <a:pt x="89013" y="16184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5029200" y="1447800"/>
            <a:ext cx="396875" cy="550863"/>
          </a:xfrm>
          <a:custGeom>
            <a:avLst/>
            <a:gdLst>
              <a:gd name="connsiteX0" fmla="*/ 89013 w 396510"/>
              <a:gd name="connsiteY0" fmla="*/ 16184 h 550573"/>
              <a:gd name="connsiteX1" fmla="*/ 64736 w 396510"/>
              <a:gd name="connsiteY1" fmla="*/ 24276 h 550573"/>
              <a:gd name="connsiteX2" fmla="*/ 56644 w 396510"/>
              <a:gd name="connsiteY2" fmla="*/ 56644 h 550573"/>
              <a:gd name="connsiteX3" fmla="*/ 40460 w 396510"/>
              <a:gd name="connsiteY3" fmla="*/ 105196 h 550573"/>
              <a:gd name="connsiteX4" fmla="*/ 24276 w 396510"/>
              <a:gd name="connsiteY4" fmla="*/ 129472 h 550573"/>
              <a:gd name="connsiteX5" fmla="*/ 8092 w 396510"/>
              <a:gd name="connsiteY5" fmla="*/ 178024 h 550573"/>
              <a:gd name="connsiteX6" fmla="*/ 0 w 396510"/>
              <a:gd name="connsiteY6" fmla="*/ 234669 h 550573"/>
              <a:gd name="connsiteX7" fmla="*/ 16184 w 396510"/>
              <a:gd name="connsiteY7" fmla="*/ 299405 h 550573"/>
              <a:gd name="connsiteX8" fmla="*/ 32368 w 396510"/>
              <a:gd name="connsiteY8" fmla="*/ 323681 h 550573"/>
              <a:gd name="connsiteX9" fmla="*/ 56644 w 396510"/>
              <a:gd name="connsiteY9" fmla="*/ 380325 h 550573"/>
              <a:gd name="connsiteX10" fmla="*/ 72829 w 396510"/>
              <a:gd name="connsiteY10" fmla="*/ 428877 h 550573"/>
              <a:gd name="connsiteX11" fmla="*/ 89013 w 396510"/>
              <a:gd name="connsiteY11" fmla="*/ 453154 h 550573"/>
              <a:gd name="connsiteX12" fmla="*/ 97105 w 396510"/>
              <a:gd name="connsiteY12" fmla="*/ 477430 h 550573"/>
              <a:gd name="connsiteX13" fmla="*/ 121381 w 396510"/>
              <a:gd name="connsiteY13" fmla="*/ 493614 h 550573"/>
              <a:gd name="connsiteX14" fmla="*/ 137565 w 396510"/>
              <a:gd name="connsiteY14" fmla="*/ 517890 h 550573"/>
              <a:gd name="connsiteX15" fmla="*/ 186117 w 396510"/>
              <a:gd name="connsiteY15" fmla="*/ 550258 h 550573"/>
              <a:gd name="connsiteX16" fmla="*/ 275129 w 396510"/>
              <a:gd name="connsiteY16" fmla="*/ 542166 h 550573"/>
              <a:gd name="connsiteX17" fmla="*/ 347958 w 396510"/>
              <a:gd name="connsiteY17" fmla="*/ 485522 h 550573"/>
              <a:gd name="connsiteX18" fmla="*/ 372234 w 396510"/>
              <a:gd name="connsiteY18" fmla="*/ 436969 h 550573"/>
              <a:gd name="connsiteX19" fmla="*/ 396510 w 396510"/>
              <a:gd name="connsiteY19" fmla="*/ 347957 h 550573"/>
              <a:gd name="connsiteX20" fmla="*/ 380326 w 396510"/>
              <a:gd name="connsiteY20" fmla="*/ 169932 h 550573"/>
              <a:gd name="connsiteX21" fmla="*/ 347958 w 396510"/>
              <a:gd name="connsiteY21" fmla="*/ 97104 h 550573"/>
              <a:gd name="connsiteX22" fmla="*/ 299406 w 396510"/>
              <a:gd name="connsiteY22" fmla="*/ 48552 h 550573"/>
              <a:gd name="connsiteX23" fmla="*/ 283221 w 396510"/>
              <a:gd name="connsiteY23" fmla="*/ 32368 h 550573"/>
              <a:gd name="connsiteX24" fmla="*/ 169933 w 396510"/>
              <a:gd name="connsiteY24" fmla="*/ 0 h 550573"/>
              <a:gd name="connsiteX25" fmla="*/ 89013 w 396510"/>
              <a:gd name="connsiteY25" fmla="*/ 16184 h 55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510" h="550573">
                <a:moveTo>
                  <a:pt x="89013" y="16184"/>
                </a:moveTo>
                <a:cubicBezTo>
                  <a:pt x="71480" y="20230"/>
                  <a:pt x="70065" y="17615"/>
                  <a:pt x="64736" y="24276"/>
                </a:cubicBezTo>
                <a:cubicBezTo>
                  <a:pt x="57788" y="32960"/>
                  <a:pt x="59840" y="45992"/>
                  <a:pt x="56644" y="56644"/>
                </a:cubicBezTo>
                <a:cubicBezTo>
                  <a:pt x="51742" y="72984"/>
                  <a:pt x="49923" y="91002"/>
                  <a:pt x="40460" y="105196"/>
                </a:cubicBezTo>
                <a:cubicBezTo>
                  <a:pt x="35065" y="113288"/>
                  <a:pt x="28226" y="120585"/>
                  <a:pt x="24276" y="129472"/>
                </a:cubicBezTo>
                <a:cubicBezTo>
                  <a:pt x="17348" y="145061"/>
                  <a:pt x="8092" y="178024"/>
                  <a:pt x="8092" y="178024"/>
                </a:cubicBezTo>
                <a:cubicBezTo>
                  <a:pt x="5395" y="196906"/>
                  <a:pt x="0" y="215596"/>
                  <a:pt x="0" y="234669"/>
                </a:cubicBezTo>
                <a:cubicBezTo>
                  <a:pt x="0" y="243902"/>
                  <a:pt x="9799" y="286634"/>
                  <a:pt x="16184" y="299405"/>
                </a:cubicBezTo>
                <a:cubicBezTo>
                  <a:pt x="20533" y="308104"/>
                  <a:pt x="26973" y="315589"/>
                  <a:pt x="32368" y="323681"/>
                </a:cubicBezTo>
                <a:cubicBezTo>
                  <a:pt x="53772" y="409298"/>
                  <a:pt x="24712" y="308481"/>
                  <a:pt x="56644" y="380325"/>
                </a:cubicBezTo>
                <a:cubicBezTo>
                  <a:pt x="63573" y="395914"/>
                  <a:pt x="63366" y="414682"/>
                  <a:pt x="72829" y="428877"/>
                </a:cubicBezTo>
                <a:cubicBezTo>
                  <a:pt x="78224" y="436969"/>
                  <a:pt x="84664" y="444455"/>
                  <a:pt x="89013" y="453154"/>
                </a:cubicBezTo>
                <a:cubicBezTo>
                  <a:pt x="92828" y="460783"/>
                  <a:pt x="91777" y="470769"/>
                  <a:pt x="97105" y="477430"/>
                </a:cubicBezTo>
                <a:cubicBezTo>
                  <a:pt x="103180" y="485024"/>
                  <a:pt x="113289" y="488219"/>
                  <a:pt x="121381" y="493614"/>
                </a:cubicBezTo>
                <a:cubicBezTo>
                  <a:pt x="126776" y="501706"/>
                  <a:pt x="130246" y="511486"/>
                  <a:pt x="137565" y="517890"/>
                </a:cubicBezTo>
                <a:cubicBezTo>
                  <a:pt x="152203" y="530698"/>
                  <a:pt x="186117" y="550258"/>
                  <a:pt x="186117" y="550258"/>
                </a:cubicBezTo>
                <a:cubicBezTo>
                  <a:pt x="215788" y="547561"/>
                  <a:pt x="246547" y="550573"/>
                  <a:pt x="275129" y="542166"/>
                </a:cubicBezTo>
                <a:cubicBezTo>
                  <a:pt x="302554" y="534100"/>
                  <a:pt x="327960" y="505520"/>
                  <a:pt x="347958" y="485522"/>
                </a:cubicBezTo>
                <a:cubicBezTo>
                  <a:pt x="377469" y="396989"/>
                  <a:pt x="330403" y="531089"/>
                  <a:pt x="372234" y="436969"/>
                </a:cubicBezTo>
                <a:cubicBezTo>
                  <a:pt x="387167" y="403368"/>
                  <a:pt x="389587" y="382572"/>
                  <a:pt x="396510" y="347957"/>
                </a:cubicBezTo>
                <a:cubicBezTo>
                  <a:pt x="393321" y="293751"/>
                  <a:pt x="395716" y="226364"/>
                  <a:pt x="380326" y="169932"/>
                </a:cubicBezTo>
                <a:cubicBezTo>
                  <a:pt x="372756" y="142174"/>
                  <a:pt x="366941" y="118460"/>
                  <a:pt x="347958" y="97104"/>
                </a:cubicBezTo>
                <a:cubicBezTo>
                  <a:pt x="332752" y="79998"/>
                  <a:pt x="315590" y="64736"/>
                  <a:pt x="299406" y="48552"/>
                </a:cubicBezTo>
                <a:cubicBezTo>
                  <a:pt x="294011" y="43157"/>
                  <a:pt x="290459" y="34781"/>
                  <a:pt x="283221" y="32368"/>
                </a:cubicBezTo>
                <a:cubicBezTo>
                  <a:pt x="213568" y="9150"/>
                  <a:pt x="251219" y="20322"/>
                  <a:pt x="169933" y="0"/>
                </a:cubicBezTo>
                <a:cubicBezTo>
                  <a:pt x="108078" y="10309"/>
                  <a:pt x="106546" y="12138"/>
                  <a:pt x="89013" y="16184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838200"/>
            <a:ext cx="32908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289560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CMOS NAND Gates</a:t>
            </a:r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4114800" y="4191000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CMOS NAND gate</a:t>
            </a:r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76200" y="3886200"/>
            <a:ext cx="175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Reference Inverter</a:t>
            </a:r>
          </a:p>
        </p:txBody>
      </p:sp>
      <p:sp>
        <p:nvSpPr>
          <p:cNvPr id="82953" name="Rectangle 6"/>
          <p:cNvSpPr>
            <a:spLocks noChangeArrowheads="1"/>
          </p:cNvSpPr>
          <p:nvPr/>
        </p:nvSpPr>
        <p:spPr bwMode="auto">
          <a:xfrm>
            <a:off x="609600" y="2514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A</a:t>
            </a:r>
          </a:p>
        </p:txBody>
      </p:sp>
      <p:sp>
        <p:nvSpPr>
          <p:cNvPr id="82954" name="Rectangle 6"/>
          <p:cNvSpPr>
            <a:spLocks noChangeArrowheads="1"/>
          </p:cNvSpPr>
          <p:nvPr/>
        </p:nvSpPr>
        <p:spPr bwMode="auto">
          <a:xfrm>
            <a:off x="3200400" y="22860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+mn-cs"/>
              </a:rPr>
              <a:t>Y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685800" y="48768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itchFamily="34" charset="-128"/>
                <a:cs typeface="ＭＳ Ｐゴシック" charset="-128"/>
              </a:rPr>
              <a:t>The same rules apply for sizing the NAND gate devices as for the NOR gate, except now the NMOS transistors are in series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ＭＳ Ｐゴシック" charset="-128"/>
              </a:rPr>
              <a:t>(W/L)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ＭＳ Ｐゴシック" charset="-128"/>
              </a:rPr>
              <a:t>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pitchFamily="34" charset="-128"/>
                <a:cs typeface="ＭＳ Ｐゴシック" charset="-128"/>
              </a:rPr>
              <a:t> will be the same size of that of the reference inverter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/>
                <a:ea typeface="ＭＳ Ｐゴシック" pitchFamily="34" charset="-128"/>
                <a:cs typeface="ＭＳ Ｐゴシック" charset="-128"/>
              </a:rPr>
              <a:t>(W/L)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/>
                <a:ea typeface="ＭＳ Ｐゴシック" pitchFamily="34" charset="-128"/>
                <a:cs typeface="ＭＳ Ｐゴシック" charset="-128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/>
                <a:ea typeface="ＭＳ Ｐゴシック" pitchFamily="34" charset="-128"/>
                <a:cs typeface="ＭＳ Ｐゴシック" charset="-128"/>
              </a:rPr>
              <a:t> will be twice the size of that of the reference inverter</a:t>
            </a:r>
          </a:p>
        </p:txBody>
      </p:sp>
      <p:sp>
        <p:nvSpPr>
          <p:cNvPr id="47" name="Freeform 46"/>
          <p:cNvSpPr/>
          <p:nvPr/>
        </p:nvSpPr>
        <p:spPr bwMode="auto">
          <a:xfrm>
            <a:off x="2103438" y="2638425"/>
            <a:ext cx="396875" cy="550863"/>
          </a:xfrm>
          <a:custGeom>
            <a:avLst/>
            <a:gdLst>
              <a:gd name="connsiteX0" fmla="*/ 89013 w 396510"/>
              <a:gd name="connsiteY0" fmla="*/ 16184 h 550573"/>
              <a:gd name="connsiteX1" fmla="*/ 64736 w 396510"/>
              <a:gd name="connsiteY1" fmla="*/ 24276 h 550573"/>
              <a:gd name="connsiteX2" fmla="*/ 56644 w 396510"/>
              <a:gd name="connsiteY2" fmla="*/ 56644 h 550573"/>
              <a:gd name="connsiteX3" fmla="*/ 40460 w 396510"/>
              <a:gd name="connsiteY3" fmla="*/ 105196 h 550573"/>
              <a:gd name="connsiteX4" fmla="*/ 24276 w 396510"/>
              <a:gd name="connsiteY4" fmla="*/ 129472 h 550573"/>
              <a:gd name="connsiteX5" fmla="*/ 8092 w 396510"/>
              <a:gd name="connsiteY5" fmla="*/ 178024 h 550573"/>
              <a:gd name="connsiteX6" fmla="*/ 0 w 396510"/>
              <a:gd name="connsiteY6" fmla="*/ 234669 h 550573"/>
              <a:gd name="connsiteX7" fmla="*/ 16184 w 396510"/>
              <a:gd name="connsiteY7" fmla="*/ 299405 h 550573"/>
              <a:gd name="connsiteX8" fmla="*/ 32368 w 396510"/>
              <a:gd name="connsiteY8" fmla="*/ 323681 h 550573"/>
              <a:gd name="connsiteX9" fmla="*/ 56644 w 396510"/>
              <a:gd name="connsiteY9" fmla="*/ 380325 h 550573"/>
              <a:gd name="connsiteX10" fmla="*/ 72829 w 396510"/>
              <a:gd name="connsiteY10" fmla="*/ 428877 h 550573"/>
              <a:gd name="connsiteX11" fmla="*/ 89013 w 396510"/>
              <a:gd name="connsiteY11" fmla="*/ 453154 h 550573"/>
              <a:gd name="connsiteX12" fmla="*/ 97105 w 396510"/>
              <a:gd name="connsiteY12" fmla="*/ 477430 h 550573"/>
              <a:gd name="connsiteX13" fmla="*/ 121381 w 396510"/>
              <a:gd name="connsiteY13" fmla="*/ 493614 h 550573"/>
              <a:gd name="connsiteX14" fmla="*/ 137565 w 396510"/>
              <a:gd name="connsiteY14" fmla="*/ 517890 h 550573"/>
              <a:gd name="connsiteX15" fmla="*/ 186117 w 396510"/>
              <a:gd name="connsiteY15" fmla="*/ 550258 h 550573"/>
              <a:gd name="connsiteX16" fmla="*/ 275129 w 396510"/>
              <a:gd name="connsiteY16" fmla="*/ 542166 h 550573"/>
              <a:gd name="connsiteX17" fmla="*/ 347958 w 396510"/>
              <a:gd name="connsiteY17" fmla="*/ 485522 h 550573"/>
              <a:gd name="connsiteX18" fmla="*/ 372234 w 396510"/>
              <a:gd name="connsiteY18" fmla="*/ 436969 h 550573"/>
              <a:gd name="connsiteX19" fmla="*/ 396510 w 396510"/>
              <a:gd name="connsiteY19" fmla="*/ 347957 h 550573"/>
              <a:gd name="connsiteX20" fmla="*/ 380326 w 396510"/>
              <a:gd name="connsiteY20" fmla="*/ 169932 h 550573"/>
              <a:gd name="connsiteX21" fmla="*/ 347958 w 396510"/>
              <a:gd name="connsiteY21" fmla="*/ 97104 h 550573"/>
              <a:gd name="connsiteX22" fmla="*/ 299406 w 396510"/>
              <a:gd name="connsiteY22" fmla="*/ 48552 h 550573"/>
              <a:gd name="connsiteX23" fmla="*/ 283221 w 396510"/>
              <a:gd name="connsiteY23" fmla="*/ 32368 h 550573"/>
              <a:gd name="connsiteX24" fmla="*/ 169933 w 396510"/>
              <a:gd name="connsiteY24" fmla="*/ 0 h 550573"/>
              <a:gd name="connsiteX25" fmla="*/ 89013 w 396510"/>
              <a:gd name="connsiteY25" fmla="*/ 16184 h 55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510" h="550573">
                <a:moveTo>
                  <a:pt x="89013" y="16184"/>
                </a:moveTo>
                <a:cubicBezTo>
                  <a:pt x="71480" y="20230"/>
                  <a:pt x="70065" y="17615"/>
                  <a:pt x="64736" y="24276"/>
                </a:cubicBezTo>
                <a:cubicBezTo>
                  <a:pt x="57788" y="32960"/>
                  <a:pt x="59840" y="45992"/>
                  <a:pt x="56644" y="56644"/>
                </a:cubicBezTo>
                <a:cubicBezTo>
                  <a:pt x="51742" y="72984"/>
                  <a:pt x="49923" y="91002"/>
                  <a:pt x="40460" y="105196"/>
                </a:cubicBezTo>
                <a:cubicBezTo>
                  <a:pt x="35065" y="113288"/>
                  <a:pt x="28226" y="120585"/>
                  <a:pt x="24276" y="129472"/>
                </a:cubicBezTo>
                <a:cubicBezTo>
                  <a:pt x="17348" y="145061"/>
                  <a:pt x="8092" y="178024"/>
                  <a:pt x="8092" y="178024"/>
                </a:cubicBezTo>
                <a:cubicBezTo>
                  <a:pt x="5395" y="196906"/>
                  <a:pt x="0" y="215596"/>
                  <a:pt x="0" y="234669"/>
                </a:cubicBezTo>
                <a:cubicBezTo>
                  <a:pt x="0" y="243902"/>
                  <a:pt x="9799" y="286634"/>
                  <a:pt x="16184" y="299405"/>
                </a:cubicBezTo>
                <a:cubicBezTo>
                  <a:pt x="20533" y="308104"/>
                  <a:pt x="26973" y="315589"/>
                  <a:pt x="32368" y="323681"/>
                </a:cubicBezTo>
                <a:cubicBezTo>
                  <a:pt x="53772" y="409298"/>
                  <a:pt x="24712" y="308481"/>
                  <a:pt x="56644" y="380325"/>
                </a:cubicBezTo>
                <a:cubicBezTo>
                  <a:pt x="63573" y="395914"/>
                  <a:pt x="63366" y="414682"/>
                  <a:pt x="72829" y="428877"/>
                </a:cubicBezTo>
                <a:cubicBezTo>
                  <a:pt x="78224" y="436969"/>
                  <a:pt x="84664" y="444455"/>
                  <a:pt x="89013" y="453154"/>
                </a:cubicBezTo>
                <a:cubicBezTo>
                  <a:pt x="92828" y="460783"/>
                  <a:pt x="91777" y="470769"/>
                  <a:pt x="97105" y="477430"/>
                </a:cubicBezTo>
                <a:cubicBezTo>
                  <a:pt x="103180" y="485024"/>
                  <a:pt x="113289" y="488219"/>
                  <a:pt x="121381" y="493614"/>
                </a:cubicBezTo>
                <a:cubicBezTo>
                  <a:pt x="126776" y="501706"/>
                  <a:pt x="130246" y="511486"/>
                  <a:pt x="137565" y="517890"/>
                </a:cubicBezTo>
                <a:cubicBezTo>
                  <a:pt x="152203" y="530698"/>
                  <a:pt x="186117" y="550258"/>
                  <a:pt x="186117" y="550258"/>
                </a:cubicBezTo>
                <a:cubicBezTo>
                  <a:pt x="215788" y="547561"/>
                  <a:pt x="246547" y="550573"/>
                  <a:pt x="275129" y="542166"/>
                </a:cubicBezTo>
                <a:cubicBezTo>
                  <a:pt x="302554" y="534100"/>
                  <a:pt x="327960" y="505520"/>
                  <a:pt x="347958" y="485522"/>
                </a:cubicBezTo>
                <a:cubicBezTo>
                  <a:pt x="377469" y="396989"/>
                  <a:pt x="330403" y="531089"/>
                  <a:pt x="372234" y="436969"/>
                </a:cubicBezTo>
                <a:cubicBezTo>
                  <a:pt x="387167" y="403368"/>
                  <a:pt x="389587" y="382572"/>
                  <a:pt x="396510" y="347957"/>
                </a:cubicBezTo>
                <a:cubicBezTo>
                  <a:pt x="393321" y="293751"/>
                  <a:pt x="395716" y="226364"/>
                  <a:pt x="380326" y="169932"/>
                </a:cubicBezTo>
                <a:cubicBezTo>
                  <a:pt x="372756" y="142174"/>
                  <a:pt x="366941" y="118460"/>
                  <a:pt x="347958" y="97104"/>
                </a:cubicBezTo>
                <a:cubicBezTo>
                  <a:pt x="332752" y="79998"/>
                  <a:pt x="315590" y="64736"/>
                  <a:pt x="299406" y="48552"/>
                </a:cubicBezTo>
                <a:cubicBezTo>
                  <a:pt x="294011" y="43157"/>
                  <a:pt x="290459" y="34781"/>
                  <a:pt x="283221" y="32368"/>
                </a:cubicBezTo>
                <a:cubicBezTo>
                  <a:pt x="213568" y="9150"/>
                  <a:pt x="251219" y="20322"/>
                  <a:pt x="169933" y="0"/>
                </a:cubicBezTo>
                <a:cubicBezTo>
                  <a:pt x="108078" y="10309"/>
                  <a:pt x="106546" y="12138"/>
                  <a:pt x="89013" y="16184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5029200" y="2362200"/>
            <a:ext cx="396875" cy="550863"/>
          </a:xfrm>
          <a:custGeom>
            <a:avLst/>
            <a:gdLst>
              <a:gd name="connsiteX0" fmla="*/ 89013 w 396510"/>
              <a:gd name="connsiteY0" fmla="*/ 16184 h 550573"/>
              <a:gd name="connsiteX1" fmla="*/ 64736 w 396510"/>
              <a:gd name="connsiteY1" fmla="*/ 24276 h 550573"/>
              <a:gd name="connsiteX2" fmla="*/ 56644 w 396510"/>
              <a:gd name="connsiteY2" fmla="*/ 56644 h 550573"/>
              <a:gd name="connsiteX3" fmla="*/ 40460 w 396510"/>
              <a:gd name="connsiteY3" fmla="*/ 105196 h 550573"/>
              <a:gd name="connsiteX4" fmla="*/ 24276 w 396510"/>
              <a:gd name="connsiteY4" fmla="*/ 129472 h 550573"/>
              <a:gd name="connsiteX5" fmla="*/ 8092 w 396510"/>
              <a:gd name="connsiteY5" fmla="*/ 178024 h 550573"/>
              <a:gd name="connsiteX6" fmla="*/ 0 w 396510"/>
              <a:gd name="connsiteY6" fmla="*/ 234669 h 550573"/>
              <a:gd name="connsiteX7" fmla="*/ 16184 w 396510"/>
              <a:gd name="connsiteY7" fmla="*/ 299405 h 550573"/>
              <a:gd name="connsiteX8" fmla="*/ 32368 w 396510"/>
              <a:gd name="connsiteY8" fmla="*/ 323681 h 550573"/>
              <a:gd name="connsiteX9" fmla="*/ 56644 w 396510"/>
              <a:gd name="connsiteY9" fmla="*/ 380325 h 550573"/>
              <a:gd name="connsiteX10" fmla="*/ 72829 w 396510"/>
              <a:gd name="connsiteY10" fmla="*/ 428877 h 550573"/>
              <a:gd name="connsiteX11" fmla="*/ 89013 w 396510"/>
              <a:gd name="connsiteY11" fmla="*/ 453154 h 550573"/>
              <a:gd name="connsiteX12" fmla="*/ 97105 w 396510"/>
              <a:gd name="connsiteY12" fmla="*/ 477430 h 550573"/>
              <a:gd name="connsiteX13" fmla="*/ 121381 w 396510"/>
              <a:gd name="connsiteY13" fmla="*/ 493614 h 550573"/>
              <a:gd name="connsiteX14" fmla="*/ 137565 w 396510"/>
              <a:gd name="connsiteY14" fmla="*/ 517890 h 550573"/>
              <a:gd name="connsiteX15" fmla="*/ 186117 w 396510"/>
              <a:gd name="connsiteY15" fmla="*/ 550258 h 550573"/>
              <a:gd name="connsiteX16" fmla="*/ 275129 w 396510"/>
              <a:gd name="connsiteY16" fmla="*/ 542166 h 550573"/>
              <a:gd name="connsiteX17" fmla="*/ 347958 w 396510"/>
              <a:gd name="connsiteY17" fmla="*/ 485522 h 550573"/>
              <a:gd name="connsiteX18" fmla="*/ 372234 w 396510"/>
              <a:gd name="connsiteY18" fmla="*/ 436969 h 550573"/>
              <a:gd name="connsiteX19" fmla="*/ 396510 w 396510"/>
              <a:gd name="connsiteY19" fmla="*/ 347957 h 550573"/>
              <a:gd name="connsiteX20" fmla="*/ 380326 w 396510"/>
              <a:gd name="connsiteY20" fmla="*/ 169932 h 550573"/>
              <a:gd name="connsiteX21" fmla="*/ 347958 w 396510"/>
              <a:gd name="connsiteY21" fmla="*/ 97104 h 550573"/>
              <a:gd name="connsiteX22" fmla="*/ 299406 w 396510"/>
              <a:gd name="connsiteY22" fmla="*/ 48552 h 550573"/>
              <a:gd name="connsiteX23" fmla="*/ 283221 w 396510"/>
              <a:gd name="connsiteY23" fmla="*/ 32368 h 550573"/>
              <a:gd name="connsiteX24" fmla="*/ 169933 w 396510"/>
              <a:gd name="connsiteY24" fmla="*/ 0 h 550573"/>
              <a:gd name="connsiteX25" fmla="*/ 89013 w 396510"/>
              <a:gd name="connsiteY25" fmla="*/ 16184 h 55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510" h="550573">
                <a:moveTo>
                  <a:pt x="89013" y="16184"/>
                </a:moveTo>
                <a:cubicBezTo>
                  <a:pt x="71480" y="20230"/>
                  <a:pt x="70065" y="17615"/>
                  <a:pt x="64736" y="24276"/>
                </a:cubicBezTo>
                <a:cubicBezTo>
                  <a:pt x="57788" y="32960"/>
                  <a:pt x="59840" y="45992"/>
                  <a:pt x="56644" y="56644"/>
                </a:cubicBezTo>
                <a:cubicBezTo>
                  <a:pt x="51742" y="72984"/>
                  <a:pt x="49923" y="91002"/>
                  <a:pt x="40460" y="105196"/>
                </a:cubicBezTo>
                <a:cubicBezTo>
                  <a:pt x="35065" y="113288"/>
                  <a:pt x="28226" y="120585"/>
                  <a:pt x="24276" y="129472"/>
                </a:cubicBezTo>
                <a:cubicBezTo>
                  <a:pt x="17348" y="145061"/>
                  <a:pt x="8092" y="178024"/>
                  <a:pt x="8092" y="178024"/>
                </a:cubicBezTo>
                <a:cubicBezTo>
                  <a:pt x="5395" y="196906"/>
                  <a:pt x="0" y="215596"/>
                  <a:pt x="0" y="234669"/>
                </a:cubicBezTo>
                <a:cubicBezTo>
                  <a:pt x="0" y="243902"/>
                  <a:pt x="9799" y="286634"/>
                  <a:pt x="16184" y="299405"/>
                </a:cubicBezTo>
                <a:cubicBezTo>
                  <a:pt x="20533" y="308104"/>
                  <a:pt x="26973" y="315589"/>
                  <a:pt x="32368" y="323681"/>
                </a:cubicBezTo>
                <a:cubicBezTo>
                  <a:pt x="53772" y="409298"/>
                  <a:pt x="24712" y="308481"/>
                  <a:pt x="56644" y="380325"/>
                </a:cubicBezTo>
                <a:cubicBezTo>
                  <a:pt x="63573" y="395914"/>
                  <a:pt x="63366" y="414682"/>
                  <a:pt x="72829" y="428877"/>
                </a:cubicBezTo>
                <a:cubicBezTo>
                  <a:pt x="78224" y="436969"/>
                  <a:pt x="84664" y="444455"/>
                  <a:pt x="89013" y="453154"/>
                </a:cubicBezTo>
                <a:cubicBezTo>
                  <a:pt x="92828" y="460783"/>
                  <a:pt x="91777" y="470769"/>
                  <a:pt x="97105" y="477430"/>
                </a:cubicBezTo>
                <a:cubicBezTo>
                  <a:pt x="103180" y="485024"/>
                  <a:pt x="113289" y="488219"/>
                  <a:pt x="121381" y="493614"/>
                </a:cubicBezTo>
                <a:cubicBezTo>
                  <a:pt x="126776" y="501706"/>
                  <a:pt x="130246" y="511486"/>
                  <a:pt x="137565" y="517890"/>
                </a:cubicBezTo>
                <a:cubicBezTo>
                  <a:pt x="152203" y="530698"/>
                  <a:pt x="186117" y="550258"/>
                  <a:pt x="186117" y="550258"/>
                </a:cubicBezTo>
                <a:cubicBezTo>
                  <a:pt x="215788" y="547561"/>
                  <a:pt x="246547" y="550573"/>
                  <a:pt x="275129" y="542166"/>
                </a:cubicBezTo>
                <a:cubicBezTo>
                  <a:pt x="302554" y="534100"/>
                  <a:pt x="327960" y="505520"/>
                  <a:pt x="347958" y="485522"/>
                </a:cubicBezTo>
                <a:cubicBezTo>
                  <a:pt x="377469" y="396989"/>
                  <a:pt x="330403" y="531089"/>
                  <a:pt x="372234" y="436969"/>
                </a:cubicBezTo>
                <a:cubicBezTo>
                  <a:pt x="387167" y="403368"/>
                  <a:pt x="389587" y="382572"/>
                  <a:pt x="396510" y="347957"/>
                </a:cubicBezTo>
                <a:cubicBezTo>
                  <a:pt x="393321" y="293751"/>
                  <a:pt x="395716" y="226364"/>
                  <a:pt x="380326" y="169932"/>
                </a:cubicBezTo>
                <a:cubicBezTo>
                  <a:pt x="372756" y="142174"/>
                  <a:pt x="366941" y="118460"/>
                  <a:pt x="347958" y="97104"/>
                </a:cubicBezTo>
                <a:cubicBezTo>
                  <a:pt x="332752" y="79998"/>
                  <a:pt x="315590" y="64736"/>
                  <a:pt x="299406" y="48552"/>
                </a:cubicBezTo>
                <a:cubicBezTo>
                  <a:pt x="294011" y="43157"/>
                  <a:pt x="290459" y="34781"/>
                  <a:pt x="283221" y="32368"/>
                </a:cubicBezTo>
                <a:cubicBezTo>
                  <a:pt x="213568" y="9150"/>
                  <a:pt x="251219" y="20322"/>
                  <a:pt x="169933" y="0"/>
                </a:cubicBezTo>
                <a:cubicBezTo>
                  <a:pt x="108078" y="10309"/>
                  <a:pt x="106546" y="12138"/>
                  <a:pt x="89013" y="16184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4648200" y="3030538"/>
            <a:ext cx="396875" cy="550862"/>
          </a:xfrm>
          <a:custGeom>
            <a:avLst/>
            <a:gdLst>
              <a:gd name="connsiteX0" fmla="*/ 89013 w 396510"/>
              <a:gd name="connsiteY0" fmla="*/ 16184 h 550573"/>
              <a:gd name="connsiteX1" fmla="*/ 64736 w 396510"/>
              <a:gd name="connsiteY1" fmla="*/ 24276 h 550573"/>
              <a:gd name="connsiteX2" fmla="*/ 56644 w 396510"/>
              <a:gd name="connsiteY2" fmla="*/ 56644 h 550573"/>
              <a:gd name="connsiteX3" fmla="*/ 40460 w 396510"/>
              <a:gd name="connsiteY3" fmla="*/ 105196 h 550573"/>
              <a:gd name="connsiteX4" fmla="*/ 24276 w 396510"/>
              <a:gd name="connsiteY4" fmla="*/ 129472 h 550573"/>
              <a:gd name="connsiteX5" fmla="*/ 8092 w 396510"/>
              <a:gd name="connsiteY5" fmla="*/ 178024 h 550573"/>
              <a:gd name="connsiteX6" fmla="*/ 0 w 396510"/>
              <a:gd name="connsiteY6" fmla="*/ 234669 h 550573"/>
              <a:gd name="connsiteX7" fmla="*/ 16184 w 396510"/>
              <a:gd name="connsiteY7" fmla="*/ 299405 h 550573"/>
              <a:gd name="connsiteX8" fmla="*/ 32368 w 396510"/>
              <a:gd name="connsiteY8" fmla="*/ 323681 h 550573"/>
              <a:gd name="connsiteX9" fmla="*/ 56644 w 396510"/>
              <a:gd name="connsiteY9" fmla="*/ 380325 h 550573"/>
              <a:gd name="connsiteX10" fmla="*/ 72829 w 396510"/>
              <a:gd name="connsiteY10" fmla="*/ 428877 h 550573"/>
              <a:gd name="connsiteX11" fmla="*/ 89013 w 396510"/>
              <a:gd name="connsiteY11" fmla="*/ 453154 h 550573"/>
              <a:gd name="connsiteX12" fmla="*/ 97105 w 396510"/>
              <a:gd name="connsiteY12" fmla="*/ 477430 h 550573"/>
              <a:gd name="connsiteX13" fmla="*/ 121381 w 396510"/>
              <a:gd name="connsiteY13" fmla="*/ 493614 h 550573"/>
              <a:gd name="connsiteX14" fmla="*/ 137565 w 396510"/>
              <a:gd name="connsiteY14" fmla="*/ 517890 h 550573"/>
              <a:gd name="connsiteX15" fmla="*/ 186117 w 396510"/>
              <a:gd name="connsiteY15" fmla="*/ 550258 h 550573"/>
              <a:gd name="connsiteX16" fmla="*/ 275129 w 396510"/>
              <a:gd name="connsiteY16" fmla="*/ 542166 h 550573"/>
              <a:gd name="connsiteX17" fmla="*/ 347958 w 396510"/>
              <a:gd name="connsiteY17" fmla="*/ 485522 h 550573"/>
              <a:gd name="connsiteX18" fmla="*/ 372234 w 396510"/>
              <a:gd name="connsiteY18" fmla="*/ 436969 h 550573"/>
              <a:gd name="connsiteX19" fmla="*/ 396510 w 396510"/>
              <a:gd name="connsiteY19" fmla="*/ 347957 h 550573"/>
              <a:gd name="connsiteX20" fmla="*/ 380326 w 396510"/>
              <a:gd name="connsiteY20" fmla="*/ 169932 h 550573"/>
              <a:gd name="connsiteX21" fmla="*/ 347958 w 396510"/>
              <a:gd name="connsiteY21" fmla="*/ 97104 h 550573"/>
              <a:gd name="connsiteX22" fmla="*/ 299406 w 396510"/>
              <a:gd name="connsiteY22" fmla="*/ 48552 h 550573"/>
              <a:gd name="connsiteX23" fmla="*/ 283221 w 396510"/>
              <a:gd name="connsiteY23" fmla="*/ 32368 h 550573"/>
              <a:gd name="connsiteX24" fmla="*/ 169933 w 396510"/>
              <a:gd name="connsiteY24" fmla="*/ 0 h 550573"/>
              <a:gd name="connsiteX25" fmla="*/ 89013 w 396510"/>
              <a:gd name="connsiteY25" fmla="*/ 16184 h 55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510" h="550573">
                <a:moveTo>
                  <a:pt x="89013" y="16184"/>
                </a:moveTo>
                <a:cubicBezTo>
                  <a:pt x="71480" y="20230"/>
                  <a:pt x="70065" y="17615"/>
                  <a:pt x="64736" y="24276"/>
                </a:cubicBezTo>
                <a:cubicBezTo>
                  <a:pt x="57788" y="32960"/>
                  <a:pt x="59840" y="45992"/>
                  <a:pt x="56644" y="56644"/>
                </a:cubicBezTo>
                <a:cubicBezTo>
                  <a:pt x="51742" y="72984"/>
                  <a:pt x="49923" y="91002"/>
                  <a:pt x="40460" y="105196"/>
                </a:cubicBezTo>
                <a:cubicBezTo>
                  <a:pt x="35065" y="113288"/>
                  <a:pt x="28226" y="120585"/>
                  <a:pt x="24276" y="129472"/>
                </a:cubicBezTo>
                <a:cubicBezTo>
                  <a:pt x="17348" y="145061"/>
                  <a:pt x="8092" y="178024"/>
                  <a:pt x="8092" y="178024"/>
                </a:cubicBezTo>
                <a:cubicBezTo>
                  <a:pt x="5395" y="196906"/>
                  <a:pt x="0" y="215596"/>
                  <a:pt x="0" y="234669"/>
                </a:cubicBezTo>
                <a:cubicBezTo>
                  <a:pt x="0" y="243902"/>
                  <a:pt x="9799" y="286634"/>
                  <a:pt x="16184" y="299405"/>
                </a:cubicBezTo>
                <a:cubicBezTo>
                  <a:pt x="20533" y="308104"/>
                  <a:pt x="26973" y="315589"/>
                  <a:pt x="32368" y="323681"/>
                </a:cubicBezTo>
                <a:cubicBezTo>
                  <a:pt x="53772" y="409298"/>
                  <a:pt x="24712" y="308481"/>
                  <a:pt x="56644" y="380325"/>
                </a:cubicBezTo>
                <a:cubicBezTo>
                  <a:pt x="63573" y="395914"/>
                  <a:pt x="63366" y="414682"/>
                  <a:pt x="72829" y="428877"/>
                </a:cubicBezTo>
                <a:cubicBezTo>
                  <a:pt x="78224" y="436969"/>
                  <a:pt x="84664" y="444455"/>
                  <a:pt x="89013" y="453154"/>
                </a:cubicBezTo>
                <a:cubicBezTo>
                  <a:pt x="92828" y="460783"/>
                  <a:pt x="91777" y="470769"/>
                  <a:pt x="97105" y="477430"/>
                </a:cubicBezTo>
                <a:cubicBezTo>
                  <a:pt x="103180" y="485024"/>
                  <a:pt x="113289" y="488219"/>
                  <a:pt x="121381" y="493614"/>
                </a:cubicBezTo>
                <a:cubicBezTo>
                  <a:pt x="126776" y="501706"/>
                  <a:pt x="130246" y="511486"/>
                  <a:pt x="137565" y="517890"/>
                </a:cubicBezTo>
                <a:cubicBezTo>
                  <a:pt x="152203" y="530698"/>
                  <a:pt x="186117" y="550258"/>
                  <a:pt x="186117" y="550258"/>
                </a:cubicBezTo>
                <a:cubicBezTo>
                  <a:pt x="215788" y="547561"/>
                  <a:pt x="246547" y="550573"/>
                  <a:pt x="275129" y="542166"/>
                </a:cubicBezTo>
                <a:cubicBezTo>
                  <a:pt x="302554" y="534100"/>
                  <a:pt x="327960" y="505520"/>
                  <a:pt x="347958" y="485522"/>
                </a:cubicBezTo>
                <a:cubicBezTo>
                  <a:pt x="377469" y="396989"/>
                  <a:pt x="330403" y="531089"/>
                  <a:pt x="372234" y="436969"/>
                </a:cubicBezTo>
                <a:cubicBezTo>
                  <a:pt x="387167" y="403368"/>
                  <a:pt x="389587" y="382572"/>
                  <a:pt x="396510" y="347957"/>
                </a:cubicBezTo>
                <a:cubicBezTo>
                  <a:pt x="393321" y="293751"/>
                  <a:pt x="395716" y="226364"/>
                  <a:pt x="380326" y="169932"/>
                </a:cubicBezTo>
                <a:cubicBezTo>
                  <a:pt x="372756" y="142174"/>
                  <a:pt x="366941" y="118460"/>
                  <a:pt x="347958" y="97104"/>
                </a:cubicBezTo>
                <a:cubicBezTo>
                  <a:pt x="332752" y="79998"/>
                  <a:pt x="315590" y="64736"/>
                  <a:pt x="299406" y="48552"/>
                </a:cubicBezTo>
                <a:cubicBezTo>
                  <a:pt x="294011" y="43157"/>
                  <a:pt x="290459" y="34781"/>
                  <a:pt x="283221" y="32368"/>
                </a:cubicBezTo>
                <a:cubicBezTo>
                  <a:pt x="213568" y="9150"/>
                  <a:pt x="251219" y="20322"/>
                  <a:pt x="169933" y="0"/>
                </a:cubicBezTo>
                <a:cubicBezTo>
                  <a:pt x="108078" y="10309"/>
                  <a:pt x="106546" y="12138"/>
                  <a:pt x="89013" y="16184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Multi-Input CMOS NAND Gates</a:t>
            </a:r>
          </a:p>
        </p:txBody>
      </p:sp>
      <p:pic>
        <p:nvPicPr>
          <p:cNvPr id="83973" name="Picture 5" descr="fig07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1600200"/>
            <a:ext cx="43576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CMOS NAND Gate</a:t>
            </a:r>
          </a:p>
        </p:txBody>
      </p:sp>
      <p:graphicFrame>
        <p:nvGraphicFramePr>
          <p:cNvPr id="102447" name="Group 47"/>
          <p:cNvGraphicFramePr>
            <a:graphicFrameLocks noGrp="1"/>
          </p:cNvGraphicFramePr>
          <p:nvPr/>
        </p:nvGraphicFramePr>
        <p:xfrm>
          <a:off x="838200" y="1676400"/>
          <a:ext cx="2171700" cy="2790827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421" name="Object 21"/>
          <p:cNvGraphicFramePr>
            <a:graphicFrameLocks noChangeAspect="1"/>
          </p:cNvGraphicFramePr>
          <p:nvPr/>
        </p:nvGraphicFramePr>
        <p:xfrm>
          <a:off x="1295400" y="4572000"/>
          <a:ext cx="12731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4" imgW="491760" imgH="583920" progId="Visio.Drawing.6">
                  <p:embed/>
                </p:oleObj>
              </mc:Choice>
              <mc:Fallback>
                <p:oleObj name="VISIO" r:id="rId4" imgW="491760" imgH="58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2731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8" name="Rectangle 48"/>
          <p:cNvSpPr>
            <a:spLocks noChangeArrowheads="1"/>
          </p:cNvSpPr>
          <p:nvPr/>
        </p:nvSpPr>
        <p:spPr bwMode="auto">
          <a:xfrm>
            <a:off x="2362200" y="22860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49" name="Rectangle 49"/>
          <p:cNvSpPr>
            <a:spLocks noChangeArrowheads="1"/>
          </p:cNvSpPr>
          <p:nvPr/>
        </p:nvSpPr>
        <p:spPr bwMode="auto">
          <a:xfrm>
            <a:off x="2362200" y="2819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50" name="Rectangle 50"/>
          <p:cNvSpPr>
            <a:spLocks noChangeArrowheads="1"/>
          </p:cNvSpPr>
          <p:nvPr/>
        </p:nvSpPr>
        <p:spPr bwMode="auto">
          <a:xfrm>
            <a:off x="2362200" y="34290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51" name="Rectangle 51"/>
          <p:cNvSpPr>
            <a:spLocks noChangeArrowheads="1"/>
          </p:cNvSpPr>
          <p:nvPr/>
        </p:nvSpPr>
        <p:spPr bwMode="auto">
          <a:xfrm>
            <a:off x="2362200" y="3962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2509" name="Group 109"/>
          <p:cNvGrpSpPr>
            <a:grpSpLocks/>
          </p:cNvGrpSpPr>
          <p:nvPr/>
        </p:nvGrpSpPr>
        <p:grpSpPr bwMode="auto">
          <a:xfrm>
            <a:off x="4267200" y="2133600"/>
            <a:ext cx="3581400" cy="2590800"/>
            <a:chOff x="2688" y="1344"/>
            <a:chExt cx="2256" cy="1632"/>
          </a:xfrm>
        </p:grpSpPr>
        <p:sp>
          <p:nvSpPr>
            <p:cNvPr id="102452" name="Text Box 52"/>
            <p:cNvSpPr txBox="1">
              <a:spLocks noChangeArrowheads="1"/>
            </p:cNvSpPr>
            <p:nvPr/>
          </p:nvSpPr>
          <p:spPr bwMode="auto">
            <a:xfrm>
              <a:off x="4368" y="1344"/>
              <a:ext cx="49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OFF</a:t>
              </a:r>
            </a:p>
          </p:txBody>
        </p:sp>
        <p:sp>
          <p:nvSpPr>
            <p:cNvPr id="102454" name="Text Box 54"/>
            <p:cNvSpPr txBox="1">
              <a:spLocks noChangeArrowheads="1"/>
            </p:cNvSpPr>
            <p:nvPr/>
          </p:nvSpPr>
          <p:spPr bwMode="auto">
            <a:xfrm>
              <a:off x="3408" y="1344"/>
              <a:ext cx="49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OFF</a:t>
              </a:r>
            </a:p>
          </p:txBody>
        </p:sp>
        <p:sp>
          <p:nvSpPr>
            <p:cNvPr id="102455" name="Text Box 55"/>
            <p:cNvSpPr txBox="1">
              <a:spLocks noChangeArrowheads="1"/>
            </p:cNvSpPr>
            <p:nvPr/>
          </p:nvSpPr>
          <p:spPr bwMode="auto">
            <a:xfrm>
              <a:off x="4368" y="2688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ON</a:t>
              </a:r>
            </a:p>
          </p:txBody>
        </p:sp>
        <p:sp>
          <p:nvSpPr>
            <p:cNvPr id="102456" name="Text Box 56"/>
            <p:cNvSpPr txBox="1">
              <a:spLocks noChangeArrowheads="1"/>
            </p:cNvSpPr>
            <p:nvPr/>
          </p:nvSpPr>
          <p:spPr bwMode="auto">
            <a:xfrm>
              <a:off x="4368" y="2112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ON</a:t>
              </a:r>
            </a:p>
          </p:txBody>
        </p:sp>
        <p:sp>
          <p:nvSpPr>
            <p:cNvPr id="102457" name="Text Box 57"/>
            <p:cNvSpPr txBox="1">
              <a:spLocks noChangeArrowheads="1"/>
            </p:cNvSpPr>
            <p:nvPr/>
          </p:nvSpPr>
          <p:spPr bwMode="auto">
            <a:xfrm>
              <a:off x="2688" y="2544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2458" name="Text Box 58"/>
            <p:cNvSpPr txBox="1">
              <a:spLocks noChangeArrowheads="1"/>
            </p:cNvSpPr>
            <p:nvPr/>
          </p:nvSpPr>
          <p:spPr bwMode="auto">
            <a:xfrm>
              <a:off x="2688" y="1968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102510" name="Group 110"/>
          <p:cNvGrpSpPr>
            <a:grpSpLocks/>
          </p:cNvGrpSpPr>
          <p:nvPr/>
        </p:nvGrpSpPr>
        <p:grpSpPr bwMode="auto">
          <a:xfrm>
            <a:off x="4267200" y="2133600"/>
            <a:ext cx="3581400" cy="2590800"/>
            <a:chOff x="2688" y="1344"/>
            <a:chExt cx="2256" cy="1632"/>
          </a:xfrm>
        </p:grpSpPr>
        <p:sp>
          <p:nvSpPr>
            <p:cNvPr id="102511" name="Text Box 111"/>
            <p:cNvSpPr txBox="1">
              <a:spLocks noChangeArrowheads="1"/>
            </p:cNvSpPr>
            <p:nvPr/>
          </p:nvSpPr>
          <p:spPr bwMode="auto">
            <a:xfrm>
              <a:off x="4368" y="1344"/>
              <a:ext cx="49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OFF</a:t>
              </a:r>
            </a:p>
          </p:txBody>
        </p:sp>
        <p:sp>
          <p:nvSpPr>
            <p:cNvPr id="102512" name="Text Box 112"/>
            <p:cNvSpPr txBox="1">
              <a:spLocks noChangeArrowheads="1"/>
            </p:cNvSpPr>
            <p:nvPr/>
          </p:nvSpPr>
          <p:spPr bwMode="auto">
            <a:xfrm>
              <a:off x="3408" y="1344"/>
              <a:ext cx="5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ON  </a:t>
              </a:r>
            </a:p>
          </p:txBody>
        </p:sp>
        <p:sp>
          <p:nvSpPr>
            <p:cNvPr id="102513" name="Text Box 113"/>
            <p:cNvSpPr txBox="1">
              <a:spLocks noChangeArrowheads="1"/>
            </p:cNvSpPr>
            <p:nvPr/>
          </p:nvSpPr>
          <p:spPr bwMode="auto">
            <a:xfrm>
              <a:off x="4368" y="2688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OFF</a:t>
              </a:r>
            </a:p>
          </p:txBody>
        </p:sp>
        <p:sp>
          <p:nvSpPr>
            <p:cNvPr id="102514" name="Text Box 114"/>
            <p:cNvSpPr txBox="1">
              <a:spLocks noChangeArrowheads="1"/>
            </p:cNvSpPr>
            <p:nvPr/>
          </p:nvSpPr>
          <p:spPr bwMode="auto">
            <a:xfrm>
              <a:off x="4368" y="2112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ON</a:t>
              </a:r>
            </a:p>
          </p:txBody>
        </p:sp>
        <p:sp>
          <p:nvSpPr>
            <p:cNvPr id="102515" name="Text Box 115"/>
            <p:cNvSpPr txBox="1">
              <a:spLocks noChangeArrowheads="1"/>
            </p:cNvSpPr>
            <p:nvPr/>
          </p:nvSpPr>
          <p:spPr bwMode="auto">
            <a:xfrm>
              <a:off x="2688" y="2544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02516" name="Text Box 116"/>
            <p:cNvSpPr txBox="1">
              <a:spLocks noChangeArrowheads="1"/>
            </p:cNvSpPr>
            <p:nvPr/>
          </p:nvSpPr>
          <p:spPr bwMode="auto">
            <a:xfrm>
              <a:off x="2688" y="1968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102531" name="Group 131"/>
          <p:cNvGrpSpPr>
            <a:grpSpLocks/>
          </p:cNvGrpSpPr>
          <p:nvPr/>
        </p:nvGrpSpPr>
        <p:grpSpPr bwMode="auto">
          <a:xfrm>
            <a:off x="4267200" y="2209800"/>
            <a:ext cx="3581400" cy="2590800"/>
            <a:chOff x="-2016" y="3600"/>
            <a:chExt cx="2256" cy="1632"/>
          </a:xfrm>
        </p:grpSpPr>
        <p:sp>
          <p:nvSpPr>
            <p:cNvPr id="102518" name="Text Box 118"/>
            <p:cNvSpPr txBox="1">
              <a:spLocks noChangeArrowheads="1"/>
            </p:cNvSpPr>
            <p:nvPr/>
          </p:nvSpPr>
          <p:spPr bwMode="auto">
            <a:xfrm>
              <a:off x="-336" y="3600"/>
              <a:ext cx="5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ON  </a:t>
              </a:r>
            </a:p>
          </p:txBody>
        </p:sp>
        <p:sp>
          <p:nvSpPr>
            <p:cNvPr id="102519" name="Text Box 119"/>
            <p:cNvSpPr txBox="1">
              <a:spLocks noChangeArrowheads="1"/>
            </p:cNvSpPr>
            <p:nvPr/>
          </p:nvSpPr>
          <p:spPr bwMode="auto">
            <a:xfrm>
              <a:off x="-1296" y="3600"/>
              <a:ext cx="49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OFF</a:t>
              </a:r>
            </a:p>
          </p:txBody>
        </p:sp>
        <p:sp>
          <p:nvSpPr>
            <p:cNvPr id="102520" name="Text Box 120"/>
            <p:cNvSpPr txBox="1">
              <a:spLocks noChangeArrowheads="1"/>
            </p:cNvSpPr>
            <p:nvPr/>
          </p:nvSpPr>
          <p:spPr bwMode="auto">
            <a:xfrm>
              <a:off x="-336" y="4944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ON</a:t>
              </a:r>
            </a:p>
          </p:txBody>
        </p:sp>
        <p:sp>
          <p:nvSpPr>
            <p:cNvPr id="102521" name="Text Box 121"/>
            <p:cNvSpPr txBox="1">
              <a:spLocks noChangeArrowheads="1"/>
            </p:cNvSpPr>
            <p:nvPr/>
          </p:nvSpPr>
          <p:spPr bwMode="auto">
            <a:xfrm>
              <a:off x="-336" y="4368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OFF</a:t>
              </a:r>
            </a:p>
          </p:txBody>
        </p:sp>
        <p:sp>
          <p:nvSpPr>
            <p:cNvPr id="102522" name="Text Box 122"/>
            <p:cNvSpPr txBox="1">
              <a:spLocks noChangeArrowheads="1"/>
            </p:cNvSpPr>
            <p:nvPr/>
          </p:nvSpPr>
          <p:spPr bwMode="auto">
            <a:xfrm>
              <a:off x="-2016" y="4800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2523" name="Text Box 123"/>
            <p:cNvSpPr txBox="1">
              <a:spLocks noChangeArrowheads="1"/>
            </p:cNvSpPr>
            <p:nvPr/>
          </p:nvSpPr>
          <p:spPr bwMode="auto">
            <a:xfrm>
              <a:off x="-2016" y="4224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0</a:t>
              </a:r>
            </a:p>
          </p:txBody>
        </p:sp>
      </p:grpSp>
      <p:grpSp>
        <p:nvGrpSpPr>
          <p:cNvPr id="102524" name="Group 124"/>
          <p:cNvGrpSpPr>
            <a:grpSpLocks/>
          </p:cNvGrpSpPr>
          <p:nvPr/>
        </p:nvGrpSpPr>
        <p:grpSpPr bwMode="auto">
          <a:xfrm>
            <a:off x="4267200" y="2209800"/>
            <a:ext cx="3581400" cy="2590800"/>
            <a:chOff x="2688" y="1344"/>
            <a:chExt cx="2256" cy="1632"/>
          </a:xfrm>
        </p:grpSpPr>
        <p:sp>
          <p:nvSpPr>
            <p:cNvPr id="102525" name="Text Box 125"/>
            <p:cNvSpPr txBox="1">
              <a:spLocks noChangeArrowheads="1"/>
            </p:cNvSpPr>
            <p:nvPr/>
          </p:nvSpPr>
          <p:spPr bwMode="auto">
            <a:xfrm>
              <a:off x="4368" y="1344"/>
              <a:ext cx="5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ON  </a:t>
              </a:r>
            </a:p>
          </p:txBody>
        </p:sp>
        <p:sp>
          <p:nvSpPr>
            <p:cNvPr id="102526" name="Text Box 126"/>
            <p:cNvSpPr txBox="1">
              <a:spLocks noChangeArrowheads="1"/>
            </p:cNvSpPr>
            <p:nvPr/>
          </p:nvSpPr>
          <p:spPr bwMode="auto">
            <a:xfrm>
              <a:off x="3408" y="1344"/>
              <a:ext cx="5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ON  </a:t>
              </a:r>
            </a:p>
          </p:txBody>
        </p:sp>
        <p:sp>
          <p:nvSpPr>
            <p:cNvPr id="102527" name="Text Box 127"/>
            <p:cNvSpPr txBox="1">
              <a:spLocks noChangeArrowheads="1"/>
            </p:cNvSpPr>
            <p:nvPr/>
          </p:nvSpPr>
          <p:spPr bwMode="auto">
            <a:xfrm>
              <a:off x="4368" y="2688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OFF</a:t>
              </a:r>
            </a:p>
          </p:txBody>
        </p:sp>
        <p:sp>
          <p:nvSpPr>
            <p:cNvPr id="102528" name="Text Box 128"/>
            <p:cNvSpPr txBox="1">
              <a:spLocks noChangeArrowheads="1"/>
            </p:cNvSpPr>
            <p:nvPr/>
          </p:nvSpPr>
          <p:spPr bwMode="auto">
            <a:xfrm>
              <a:off x="4368" y="2112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OFF</a:t>
              </a:r>
            </a:p>
          </p:txBody>
        </p:sp>
        <p:sp>
          <p:nvSpPr>
            <p:cNvPr id="102529" name="Text Box 129"/>
            <p:cNvSpPr txBox="1">
              <a:spLocks noChangeArrowheads="1"/>
            </p:cNvSpPr>
            <p:nvPr/>
          </p:nvSpPr>
          <p:spPr bwMode="auto">
            <a:xfrm>
              <a:off x="2688" y="2544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02530" name="Text Box 130"/>
            <p:cNvSpPr txBox="1">
              <a:spLocks noChangeArrowheads="1"/>
            </p:cNvSpPr>
            <p:nvPr/>
          </p:nvSpPr>
          <p:spPr bwMode="auto">
            <a:xfrm>
              <a:off x="2688" y="1968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0</a:t>
              </a:r>
            </a:p>
          </p:txBody>
        </p:sp>
      </p:grpSp>
      <p:grpSp>
        <p:nvGrpSpPr>
          <p:cNvPr id="102480" name="Group 80"/>
          <p:cNvGrpSpPr>
            <a:grpSpLocks/>
          </p:cNvGrpSpPr>
          <p:nvPr/>
        </p:nvGrpSpPr>
        <p:grpSpPr bwMode="auto">
          <a:xfrm>
            <a:off x="4267200" y="2209800"/>
            <a:ext cx="3429000" cy="2590800"/>
            <a:chOff x="2688" y="1344"/>
            <a:chExt cx="2160" cy="1632"/>
          </a:xfrm>
        </p:grpSpPr>
        <p:sp>
          <p:nvSpPr>
            <p:cNvPr id="102453" name="Rectangle 53"/>
            <p:cNvSpPr>
              <a:spLocks noChangeArrowheads="1"/>
            </p:cNvSpPr>
            <p:nvPr/>
          </p:nvSpPr>
          <p:spPr bwMode="auto">
            <a:xfrm>
              <a:off x="2688" y="254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75" name="Rectangle 75"/>
            <p:cNvSpPr>
              <a:spLocks noChangeArrowheads="1"/>
            </p:cNvSpPr>
            <p:nvPr/>
          </p:nvSpPr>
          <p:spPr bwMode="auto">
            <a:xfrm>
              <a:off x="2688" y="19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76" name="Rectangle 76"/>
            <p:cNvSpPr>
              <a:spLocks noChangeArrowheads="1"/>
            </p:cNvSpPr>
            <p:nvPr/>
          </p:nvSpPr>
          <p:spPr bwMode="auto">
            <a:xfrm>
              <a:off x="4368" y="2688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77" name="Rectangle 77"/>
            <p:cNvSpPr>
              <a:spLocks noChangeArrowheads="1"/>
            </p:cNvSpPr>
            <p:nvPr/>
          </p:nvSpPr>
          <p:spPr bwMode="auto">
            <a:xfrm>
              <a:off x="4368" y="211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78" name="Rectangle 78"/>
            <p:cNvSpPr>
              <a:spLocks noChangeArrowheads="1"/>
            </p:cNvSpPr>
            <p:nvPr/>
          </p:nvSpPr>
          <p:spPr bwMode="auto">
            <a:xfrm>
              <a:off x="4416" y="1344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79" name="Rectangle 79"/>
            <p:cNvSpPr>
              <a:spLocks noChangeArrowheads="1"/>
            </p:cNvSpPr>
            <p:nvPr/>
          </p:nvSpPr>
          <p:spPr bwMode="auto">
            <a:xfrm>
              <a:off x="3408" y="1344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02419" name="Object 19"/>
          <p:cNvGraphicFramePr>
            <a:graphicFrameLocks noChangeAspect="1"/>
          </p:cNvGraphicFramePr>
          <p:nvPr/>
        </p:nvGraphicFramePr>
        <p:xfrm>
          <a:off x="3505200" y="1905000"/>
          <a:ext cx="50292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6" imgW="944640" imgH="720360" progId="Visio.Drawing.6">
                  <p:embed/>
                </p:oleObj>
              </mc:Choice>
              <mc:Fallback>
                <p:oleObj name="VISIO" r:id="rId6" imgW="944640" imgH="720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05000"/>
                        <a:ext cx="502920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9909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2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02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2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8" grpId="0" animBg="1"/>
      <p:bldP spid="102449" grpId="0" animBg="1"/>
      <p:bldP spid="102450" grpId="0" animBg="1"/>
      <p:bldP spid="1024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pMOS Transistor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Similar, but doping and voltages reversed</a:t>
            </a:r>
          </a:p>
          <a:p>
            <a:pPr lvl="1"/>
            <a:r>
              <a:rPr lang="en-US"/>
              <a:t>Body tied to high voltage (V</a:t>
            </a:r>
            <a:r>
              <a:rPr lang="en-US" baseline="-25000"/>
              <a:t>DD</a:t>
            </a:r>
            <a:r>
              <a:rPr lang="en-US"/>
              <a:t>)</a:t>
            </a:r>
          </a:p>
          <a:p>
            <a:pPr lvl="1"/>
            <a:r>
              <a:rPr lang="en-US"/>
              <a:t>Gate low: transistor ON</a:t>
            </a:r>
          </a:p>
          <a:p>
            <a:pPr lvl="1"/>
            <a:r>
              <a:rPr lang="en-US"/>
              <a:t>Gate high: transistor OFF</a:t>
            </a:r>
          </a:p>
          <a:p>
            <a:pPr lvl="1"/>
            <a:r>
              <a:rPr lang="en-US"/>
              <a:t>Bubble indicates inverted behavior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2057400" y="3733800"/>
          <a:ext cx="44196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2456953" imgH="1244876" progId="Visio.Drawing.11">
                  <p:embed/>
                </p:oleObj>
              </mc:Choice>
              <mc:Fallback>
                <p:oleObj name="Visio" r:id="rId4" imgW="2456953" imgH="12448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4196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58101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Supply Voltage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GND = 0 V</a:t>
            </a:r>
          </a:p>
          <a:p>
            <a:r>
              <a:rPr lang="en-US"/>
              <a:t>In 1980’s, V</a:t>
            </a:r>
            <a:r>
              <a:rPr lang="en-US" baseline="-25000"/>
              <a:t>DD</a:t>
            </a:r>
            <a:r>
              <a:rPr lang="en-US"/>
              <a:t> = 5V</a:t>
            </a:r>
          </a:p>
          <a:p>
            <a:r>
              <a:rPr lang="en-US"/>
              <a:t>V</a:t>
            </a:r>
            <a:r>
              <a:rPr lang="en-US" baseline="-25000"/>
              <a:t>DD</a:t>
            </a:r>
            <a:r>
              <a:rPr lang="en-US"/>
              <a:t> has decreased in modern processes</a:t>
            </a:r>
          </a:p>
          <a:p>
            <a:pPr lvl="1"/>
            <a:r>
              <a:rPr lang="en-US"/>
              <a:t>High V</a:t>
            </a:r>
            <a:r>
              <a:rPr lang="en-US" baseline="-25000"/>
              <a:t>DD</a:t>
            </a:r>
            <a:r>
              <a:rPr lang="en-US"/>
              <a:t> would damage modern tiny transistors</a:t>
            </a:r>
          </a:p>
          <a:p>
            <a:pPr lvl="1"/>
            <a:r>
              <a:rPr lang="en-US"/>
              <a:t>Lower V</a:t>
            </a:r>
            <a:r>
              <a:rPr lang="en-US" baseline="-25000"/>
              <a:t>DD</a:t>
            </a:r>
            <a:r>
              <a:rPr lang="en-US"/>
              <a:t> saves power</a:t>
            </a:r>
          </a:p>
          <a:p>
            <a:r>
              <a:rPr lang="en-US"/>
              <a:t>V</a:t>
            </a:r>
            <a:r>
              <a:rPr lang="en-US" baseline="-25000"/>
              <a:t>DD</a:t>
            </a:r>
            <a:r>
              <a:rPr lang="en-US"/>
              <a:t> = 3.3, 2.5, 1.8, 1.5, 1.2, 1.0, …</a:t>
            </a:r>
          </a:p>
        </p:txBody>
      </p:sp>
    </p:spTree>
    <p:extLst>
      <p:ext uri="{BB962C8B-B14F-4D97-AF65-F5344CB8AC3E}">
        <p14:creationId xmlns:p14="http://schemas.microsoft.com/office/powerpoint/2010/main" val="287787079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Transistors as Switches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view MOS transistors as electrically controlled switches</a:t>
            </a:r>
          </a:p>
          <a:p>
            <a:r>
              <a:rPr lang="en-US"/>
              <a:t>Voltage at gate controls path from source to drain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990600" y="2590800"/>
          <a:ext cx="7162800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3361680" imgH="1599480" progId="Visio.Drawing.6">
                  <p:embed/>
                </p:oleObj>
              </mc:Choice>
              <mc:Fallback>
                <p:oleObj name="VISIO" r:id="rId4" imgW="3361680" imgH="1599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7162800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20327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3683000" imgH="965200" progId="Equation.DSMT4">
                  <p:embed/>
                </p:oleObj>
              </mc:Choice>
              <mc:Fallback>
                <p:oleObj name="Equation" r:id="rId3" imgW="3683000" imgH="9652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States of the CMOS Inverter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no dc current exists.</a:t>
            </a:r>
          </a:p>
        </p:txBody>
      </p:sp>
      <p:pic>
        <p:nvPicPr>
          <p:cNvPr id="27654" name="Picture 5" descr="fig0704"/>
          <p:cNvPicPr>
            <a:picLocks noChangeAspect="1" noChangeArrowheads="1"/>
          </p:cNvPicPr>
          <p:nvPr/>
        </p:nvPicPr>
        <p:blipFill>
          <a:blip r:embed="rId5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765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10668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5146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1812925"/>
            <a:ext cx="3124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1463675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07275" y="1127125"/>
            <a:ext cx="35147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65544" y="1143000"/>
            <a:ext cx="519113" cy="32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3513" y="1609725"/>
            <a:ext cx="2746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6688" y="2528888"/>
            <a:ext cx="228600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2588" y="1862138"/>
            <a:ext cx="444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Static States of the CMOS Inverter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514600"/>
            <a:ext cx="41910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34" charset="-128"/>
              </a:rPr>
              <a:t>The capacitor discharges through </a:t>
            </a:r>
            <a:r>
              <a:rPr lang="en-US" sz="1800" i="1">
                <a:ea typeface="ＭＳ Ｐゴシック" pitchFamily="34" charset="-128"/>
              </a:rPr>
              <a:t>R</a:t>
            </a:r>
            <a:r>
              <a:rPr lang="en-US" sz="1800" i="1" baseline="-25000">
                <a:ea typeface="ＭＳ Ｐゴシック" pitchFamily="34" charset="-128"/>
              </a:rPr>
              <a:t>onN</a:t>
            </a:r>
            <a:r>
              <a:rPr lang="en-US" sz="1800">
                <a:ea typeface="ＭＳ Ｐゴシック" pitchFamily="34" charset="-128"/>
              </a:rPr>
              <a:t> , current exists only during discharge, no dc current exists.</a:t>
            </a:r>
          </a:p>
        </p:txBody>
      </p:sp>
      <p:pic>
        <p:nvPicPr>
          <p:cNvPr id="28678" name="Picture 5" descr="fig0704"/>
          <p:cNvPicPr>
            <a:picLocks noChangeAspect="1" noChangeArrowheads="1"/>
          </p:cNvPicPr>
          <p:nvPr/>
        </p:nvPicPr>
        <p:blipFill>
          <a:blip r:embed="rId3"/>
          <a:srcRect r="49495"/>
          <a:stretch>
            <a:fillRect/>
          </a:stretch>
        </p:blipFill>
        <p:spPr bwMode="auto">
          <a:xfrm>
            <a:off x="457200" y="1143000"/>
            <a:ext cx="3581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79" name="Object 3"/>
          <p:cNvGraphicFramePr>
            <a:graphicFrameLocks noChangeAspect="1"/>
          </p:cNvGraphicFramePr>
          <p:nvPr/>
        </p:nvGraphicFramePr>
        <p:xfrm>
          <a:off x="4092575" y="1143000"/>
          <a:ext cx="4822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3683000" imgH="965200" progId="Equation.DSMT4">
                  <p:embed/>
                </p:oleObj>
              </mc:Choice>
              <mc:Fallback>
                <p:oleObj name="Equation" r:id="rId4" imgW="3683000" imgH="965200" progId="Equation.DSMT4">
                  <p:embed/>
                  <p:pic>
                    <p:nvPicPr>
                      <p:cNvPr id="286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143000"/>
                        <a:ext cx="48228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81000" y="1828800"/>
            <a:ext cx="609600" cy="685800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868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10668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5146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1812925"/>
            <a:ext cx="3124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1463675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3513" y="1609725"/>
            <a:ext cx="2746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6688" y="2528888"/>
            <a:ext cx="228600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2588" y="1862138"/>
            <a:ext cx="444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2221</Words>
  <Application>Microsoft Office PowerPoint</Application>
  <PresentationFormat>On-screen Show (4:3)</PresentationFormat>
  <Paragraphs>343</Paragraphs>
  <Slides>46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Black</vt:lpstr>
      <vt:lpstr>Calibri</vt:lpstr>
      <vt:lpstr>Times</vt:lpstr>
      <vt:lpstr>Times New Roman</vt:lpstr>
      <vt:lpstr>Wingdings</vt:lpstr>
      <vt:lpstr>Office Theme</vt:lpstr>
      <vt:lpstr>Default Design</vt:lpstr>
      <vt:lpstr>Blank Presentation</vt:lpstr>
      <vt:lpstr>Visio</vt:lpstr>
      <vt:lpstr>VISIO</vt:lpstr>
      <vt:lpstr>Equation</vt:lpstr>
      <vt:lpstr>Unit 2</vt:lpstr>
      <vt:lpstr>nMOS Transistor</vt:lpstr>
      <vt:lpstr>nMOS Operation</vt:lpstr>
      <vt:lpstr>nMOS Operation Cont.</vt:lpstr>
      <vt:lpstr>pMOS Transistor</vt:lpstr>
      <vt:lpstr>Power Supply Voltage</vt:lpstr>
      <vt:lpstr>Transistors as Switches</vt:lpstr>
      <vt:lpstr>Static States of the CMOS Inverter</vt:lpstr>
      <vt:lpstr>Static States of the CMOS Inverter</vt:lpstr>
      <vt:lpstr>Static States of the CMOS Inverter</vt:lpstr>
      <vt:lpstr>Static States of the CMOS Inverter</vt:lpstr>
      <vt:lpstr>Static States of the CMOS Inverter</vt:lpstr>
      <vt:lpstr>Static States of the CMOS Inverter</vt:lpstr>
      <vt:lpstr>Static States of the CMOS Inverter</vt:lpstr>
      <vt:lpstr>Static States of the CMOS Inverter</vt:lpstr>
      <vt:lpstr>Static States of the CMOS Inverter</vt:lpstr>
      <vt:lpstr>Static Characteristics of the CMOS Inverter</vt:lpstr>
      <vt:lpstr>Static Characteristics of the CMOS Inverter</vt:lpstr>
      <vt:lpstr>Static Characteristics of the CMOS Inverter</vt:lpstr>
      <vt:lpstr>Static Characteristics of the CMOS Inverter</vt:lpstr>
      <vt:lpstr>Static Characteristics of the CMOS Inverter</vt:lpstr>
      <vt:lpstr>Static Characteristics of the CMOS Inverter</vt:lpstr>
      <vt:lpstr>Static Characteristics of the CMOS Inverter</vt:lpstr>
      <vt:lpstr>Static Characteristics of the CMOS Inverter</vt:lpstr>
      <vt:lpstr>Static Characteristics of the CMOS Inverter</vt:lpstr>
      <vt:lpstr>CMOS Inverter</vt:lpstr>
      <vt:lpstr>CMOS Logic Design</vt:lpstr>
      <vt:lpstr>CMOS NOR Gate</vt:lpstr>
      <vt:lpstr>CMOS NOR Gate</vt:lpstr>
      <vt:lpstr>CMOS NOR Gate</vt:lpstr>
      <vt:lpstr>CMOS NOR Gate</vt:lpstr>
      <vt:lpstr>CMOS NOR Gate</vt:lpstr>
      <vt:lpstr>CMOS NOR Gate</vt:lpstr>
      <vt:lpstr>CMOS NOR Gate</vt:lpstr>
      <vt:lpstr>CMOS NOR Gate</vt:lpstr>
      <vt:lpstr>CMOS NOR Gate</vt:lpstr>
      <vt:lpstr>CMOS NOR Gate</vt:lpstr>
      <vt:lpstr>CMOS NOR Gate</vt:lpstr>
      <vt:lpstr>CMOS NAND Gates</vt:lpstr>
      <vt:lpstr>CMOS NAND Gates</vt:lpstr>
      <vt:lpstr>CMOS NAND Gates</vt:lpstr>
      <vt:lpstr>CMOS NAND Gates</vt:lpstr>
      <vt:lpstr>CMOS NAND Gates</vt:lpstr>
      <vt:lpstr>CMOS NAND Gates</vt:lpstr>
      <vt:lpstr>Multi-Input CMOS NAND Gates</vt:lpstr>
      <vt:lpstr>CMOS NAND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SURESH KUMAR</dc:creator>
  <cp:lastModifiedBy>Sureshkumar A</cp:lastModifiedBy>
  <cp:revision>14</cp:revision>
  <dcterms:created xsi:type="dcterms:W3CDTF">2006-08-16T00:00:00Z</dcterms:created>
  <dcterms:modified xsi:type="dcterms:W3CDTF">2021-10-10T18:44:36Z</dcterms:modified>
</cp:coreProperties>
</file>