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86" r:id="rId3"/>
    <p:sldId id="487" r:id="rId4"/>
    <p:sldId id="48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37DE30-7951-4A41-A370-475D71FA8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4AB8F47-509A-4324-B865-1E19F6257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BCD51A-F0EB-431D-9404-7D932997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DA76-1781-4A51-9CB6-03971DFA6E42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7FF867-9193-40F8-BD1D-53975B13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546AE8-91DF-42B2-A938-3DEA0D8E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B674-4A15-4EFC-9CD3-4394894C8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36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E82348-4230-4E28-B54B-347FDB4F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B3485F2-4563-445A-9CB2-089B0FBE6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0957C3-4794-4306-9E87-5776879DB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DA76-1781-4A51-9CB6-03971DFA6E42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91C1BB-3A9F-4047-9EA4-4370EBD7B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78D903-217C-43AB-BDF6-5F7A6CF7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B674-4A15-4EFC-9CD3-4394894C8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55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BFAFEA0-727C-4782-87E0-92B9AEB31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47CA8F6-F69F-4C12-A01D-8C9127FAD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DBD8EB-48AD-40C3-B211-4FC7389A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DA76-1781-4A51-9CB6-03971DFA6E42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B9A849-4400-47B8-B9B8-17CA9505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29FDF3-0E5B-47C5-B7F9-83AE1A74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B674-4A15-4EFC-9CD3-4394894C8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22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28415F-2F1B-4949-8FFE-033B1916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C4B1C3-699C-4CC2-ABF8-4282F001D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243BE6-5CEA-4D0F-9D62-71682C1E4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DA76-1781-4A51-9CB6-03971DFA6E42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D4FEE7-2635-4EFD-984E-C5FD956E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CC1584-D9D5-482D-B4EB-EEB17EA6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B674-4A15-4EFC-9CD3-4394894C8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82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99A01B-B89E-469D-B0AB-CB5EEFF67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189B56-6B84-4F4B-9AA7-2C86BE193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1AEA99-FAB2-461E-BB8C-58F0B6FA6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DA76-1781-4A51-9CB6-03971DFA6E42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FDD0E2-9308-4177-98A9-DF9FA1D5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CD5F62-21F8-41E3-8A7D-18F95D20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B674-4A15-4EFC-9CD3-4394894C8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50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232F03-CD0F-40EE-B057-362A804E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1543C5-4896-46C1-A6B0-38ADEAA1B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58C6657-C07F-433A-BA56-4EE8C945F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AAB1243-564B-4205-B9D5-4A19BB5F0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DA76-1781-4A51-9CB6-03971DFA6E42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56939B8-E2D6-4E26-B162-BBEE6D029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DB8DD8-42AA-4792-9085-ABACD03D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B674-4A15-4EFC-9CD3-4394894C8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62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B10972-498E-42F7-B610-0AF435DA2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01DF6DC-03D7-4850-B473-9CB3C62E9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B64B1E8-7887-463E-A7B7-F1BF4172E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859A8C6-1E2B-41EB-8728-D78F2487B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616FC88-7C07-4E43-849A-0C51C2E63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6893370-DD0C-459F-8D36-9428F6BC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DA76-1781-4A51-9CB6-03971DFA6E42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F568691-B287-4AE4-8B36-32530EDC4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06BEE7A-391E-4BCE-9CB8-FC53C54D8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B674-4A15-4EFC-9CD3-4394894C8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85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6A3CC9-E60E-47C6-A3F3-EFEC1031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68ED32F-8557-4E68-86FA-2B9F98CD0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DA76-1781-4A51-9CB6-03971DFA6E42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B706A18-8CAC-407B-A032-D6BEC523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99B0BF1-EF56-440E-A50B-88EBC477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B674-4A15-4EFC-9CD3-4394894C8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08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ACBD975-9CDB-4CED-B158-03561CA53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DA76-1781-4A51-9CB6-03971DFA6E42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409B729-CC9F-485E-A4A8-6369342E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07CF9E1-C1DA-496D-8B95-D3399D78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B674-4A15-4EFC-9CD3-4394894C8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24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9EF225-D119-4D5E-82AB-A7D9C77A1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A8804C-2F12-408C-AA02-27741E6E3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75CDCD5-AC9A-4E53-8A5E-E02522BC4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EB55C25-E9BF-4257-9AFC-5084CBF3E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DA76-1781-4A51-9CB6-03971DFA6E42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4A0710-AE63-471C-94BB-AFCF7BA6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A5F50C-24F0-4A48-A8A8-291A8FE1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B674-4A15-4EFC-9CD3-4394894C8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8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D1D246-33AB-4E7A-8413-66A35B2F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15F5DCF-D6A3-496A-93EA-684058EB5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53E7E34-DC81-48F7-9E9F-197139579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CCACF25-E463-4FEA-B165-3FD8C691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DA76-1781-4A51-9CB6-03971DFA6E42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CDF8858-F103-4BAA-A904-B0165863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8525C7C-B341-4D60-B464-7F80B562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B674-4A15-4EFC-9CD3-4394894C8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76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5AB34B7-7207-455E-8FF4-1E819B1E8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64CFAF-3B0C-430F-AA99-E7E9694B3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B30ABD-63DC-4D18-A9FC-09B4EBB59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EDA76-1781-4A51-9CB6-03971DFA6E42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EBFAB7-84E8-46D9-833E-C536E20AC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66A635-0461-4C28-B647-B34A318FE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EB674-4A15-4EFC-9CD3-4394894C8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47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BDB96F48-C02F-4562-965B-9AF94E2E124E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/>
              <a:t>ANALOG AND DIGITAL ELECTRONICS</a:t>
            </a:r>
            <a:endParaRPr lang="en-IN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ECBCD916-BF82-4443-9F47-23022D58DFCC}"/>
              </a:ext>
            </a:extLst>
          </p:cNvPr>
          <p:cNvSpPr txBox="1">
            <a:spLocks/>
          </p:cNvSpPr>
          <p:nvPr/>
        </p:nvSpPr>
        <p:spPr>
          <a:xfrm>
            <a:off x="1676400" y="3754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UNIT 3 – COMBINATIONAL LOGIC CIRCUITS </a:t>
            </a:r>
          </a:p>
          <a:p>
            <a:r>
              <a:rPr lang="en-IN" dirty="0"/>
              <a:t>ARITHMETIC LOGIC UNIT</a:t>
            </a:r>
          </a:p>
          <a:p>
            <a:r>
              <a:rPr lang="en-IN" dirty="0"/>
              <a:t>-</a:t>
            </a:r>
            <a:r>
              <a:rPr lang="en-IN" dirty="0" err="1"/>
              <a:t>S.Vaishali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836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 dirty="0">
                <a:solidFill>
                  <a:srgbClr val="FFFFFF"/>
                </a:solidFill>
              </a:rPr>
              <a:t>ARITHMETIC LOGIC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rtlCol="0" anchor="ctr">
            <a:normAutofit/>
          </a:bodyPr>
          <a:lstStyle/>
          <a:p>
            <a:pPr>
              <a:defRPr/>
            </a:pPr>
            <a:r>
              <a:rPr lang="en-US" sz="1900" dirty="0">
                <a:solidFill>
                  <a:srgbClr val="000000"/>
                </a:solidFill>
              </a:rPr>
              <a:t>An </a:t>
            </a:r>
            <a:r>
              <a:rPr lang="en-US" sz="1900" b="1" dirty="0">
                <a:solidFill>
                  <a:srgbClr val="000000"/>
                </a:solidFill>
              </a:rPr>
              <a:t>arithmetic logic unit</a:t>
            </a:r>
            <a:r>
              <a:rPr lang="en-US" sz="1900" dirty="0">
                <a:solidFill>
                  <a:srgbClr val="000000"/>
                </a:solidFill>
              </a:rPr>
              <a:t> (</a:t>
            </a:r>
            <a:r>
              <a:rPr lang="en-US" sz="1900" i="1" dirty="0">
                <a:solidFill>
                  <a:srgbClr val="000000"/>
                </a:solidFill>
              </a:rPr>
              <a:t>ALU</a:t>
            </a:r>
            <a:r>
              <a:rPr lang="en-US" sz="1900" dirty="0">
                <a:solidFill>
                  <a:srgbClr val="000000"/>
                </a:solidFill>
              </a:rPr>
              <a:t>) 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sz="1900" dirty="0">
                <a:solidFill>
                  <a:srgbClr val="000000"/>
                </a:solidFill>
              </a:rPr>
              <a:t>Performs arithmetic and logic operations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sz="1900" dirty="0">
                <a:solidFill>
                  <a:srgbClr val="000000"/>
                </a:solidFill>
              </a:rPr>
              <a:t>A fundamental building block of the Central Processing Unit (CPU) of a computer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sz="1900" dirty="0">
                <a:solidFill>
                  <a:srgbClr val="000000"/>
                </a:solidFill>
              </a:rPr>
              <a:t>Even the simplest microprocessors contain one for purposes such as maintaining timers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sz="1900" dirty="0">
                <a:solidFill>
                  <a:srgbClr val="000000"/>
                </a:solidFill>
              </a:rPr>
              <a:t>A combinational logic circuit</a:t>
            </a:r>
          </a:p>
        </p:txBody>
      </p:sp>
      <p:pic>
        <p:nvPicPr>
          <p:cNvPr id="4100" name="Picture 6" descr="aluSym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02977" y="2837712"/>
            <a:ext cx="3807495" cy="32173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295400" y="1133475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/>
              <a:t>Simple ALU</a:t>
            </a:r>
          </a:p>
        </p:txBody>
      </p:sp>
      <p:pic>
        <p:nvPicPr>
          <p:cNvPr id="6147" name="Picture 3" descr="simple2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143000"/>
            <a:ext cx="5257800" cy="391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2" descr="simple1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3276600"/>
            <a:ext cx="52578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2057401" y="6319838"/>
            <a:ext cx="80946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Calibri" pitchFamily="34" charset="0"/>
              </a:rPr>
              <a:t>The S input is controlled by the processor based on the op code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17530"/>
          </a:xfrm>
        </p:spPr>
        <p:txBody>
          <a:bodyPr/>
          <a:lstStyle/>
          <a:p>
            <a:r>
              <a:rPr lang="en-US" b="1" dirty="0"/>
              <a:t>A complete ALU circuit</a:t>
            </a:r>
          </a:p>
        </p:txBody>
      </p:sp>
      <p:sp>
        <p:nvSpPr>
          <p:cNvPr id="25602" name="Date Placeholder 2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Henry Hexmoor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5E14EF1-D91A-47D0-B936-99E59C3642B6}" type="slidenum">
              <a:rPr lang="en-US"/>
              <a:pPr/>
              <a:t>4</a:t>
            </a:fld>
            <a:endParaRPr lang="en-US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2895601" y="1524001"/>
            <a:ext cx="5764213" cy="3667125"/>
            <a:chOff x="864" y="960"/>
            <a:chExt cx="3631" cy="2310"/>
          </a:xfrm>
        </p:grpSpPr>
        <p:graphicFrame>
          <p:nvGraphicFramePr>
            <p:cNvPr id="25615" name="Object 5"/>
            <p:cNvGraphicFramePr>
              <a:graphicFrameLocks noChangeAspect="1"/>
            </p:cNvGraphicFramePr>
            <p:nvPr/>
          </p:nvGraphicFramePr>
          <p:xfrm>
            <a:off x="864" y="960"/>
            <a:ext cx="3631" cy="2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Bitmap Image" r:id="rId3" imgW="5761905" imgH="3666667" progId="Paint.Picture">
                    <p:embed/>
                  </p:oleObj>
                </mc:Choice>
                <mc:Fallback>
                  <p:oleObj name="Bitmap Image" r:id="rId3" imgW="5761905" imgH="3666667" progId="Paint.Picture">
                    <p:embed/>
                    <p:pic>
                      <p:nvPicPr>
                        <p:cNvPr id="2561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960"/>
                          <a:ext cx="3631" cy="2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accent2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6" name="Text Box 8"/>
            <p:cNvSpPr txBox="1">
              <a:spLocks noChangeArrowheads="1"/>
            </p:cNvSpPr>
            <p:nvPr/>
          </p:nvSpPr>
          <p:spPr bwMode="auto">
            <a:xfrm>
              <a:off x="1056" y="1025"/>
              <a:ext cx="188" cy="174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33"/>
                  </a:solidFill>
                </a:rPr>
                <a:t> 4</a:t>
              </a:r>
              <a:endParaRPr lang="en-US"/>
            </a:p>
          </p:txBody>
        </p:sp>
        <p:sp>
          <p:nvSpPr>
            <p:cNvPr id="25617" name="Text Box 11"/>
            <p:cNvSpPr txBox="1">
              <a:spLocks noChangeArrowheads="1"/>
            </p:cNvSpPr>
            <p:nvPr/>
          </p:nvSpPr>
          <p:spPr bwMode="auto">
            <a:xfrm>
              <a:off x="1050" y="1313"/>
              <a:ext cx="188" cy="174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33"/>
                  </a:solidFill>
                </a:rPr>
                <a:t> 4</a:t>
              </a:r>
              <a:endParaRPr lang="en-US"/>
            </a:p>
          </p:txBody>
        </p:sp>
        <p:sp>
          <p:nvSpPr>
            <p:cNvPr id="25618" name="Line 13"/>
            <p:cNvSpPr>
              <a:spLocks noChangeShapeType="1"/>
            </p:cNvSpPr>
            <p:nvPr/>
          </p:nvSpPr>
          <p:spPr bwMode="auto">
            <a:xfrm flipH="1">
              <a:off x="2976" y="1824"/>
              <a:ext cx="96" cy="144"/>
            </a:xfrm>
            <a:prstGeom prst="line">
              <a:avLst/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9" name="Text Box 14"/>
            <p:cNvSpPr txBox="1">
              <a:spLocks noChangeArrowheads="1"/>
            </p:cNvSpPr>
            <p:nvPr/>
          </p:nvSpPr>
          <p:spPr bwMode="auto">
            <a:xfrm>
              <a:off x="2880" y="1728"/>
              <a:ext cx="188" cy="174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33"/>
                  </a:solidFill>
                </a:rPr>
                <a:t> 4</a:t>
              </a:r>
              <a:endParaRPr lang="en-US"/>
            </a:p>
          </p:txBody>
        </p:sp>
        <p:sp>
          <p:nvSpPr>
            <p:cNvPr id="25620" name="Line 16"/>
            <p:cNvSpPr>
              <a:spLocks noChangeShapeType="1"/>
            </p:cNvSpPr>
            <p:nvPr/>
          </p:nvSpPr>
          <p:spPr bwMode="auto">
            <a:xfrm flipH="1">
              <a:off x="2976" y="2160"/>
              <a:ext cx="96" cy="144"/>
            </a:xfrm>
            <a:prstGeom prst="line">
              <a:avLst/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1" name="Text Box 17"/>
            <p:cNvSpPr txBox="1">
              <a:spLocks noChangeArrowheads="1"/>
            </p:cNvSpPr>
            <p:nvPr/>
          </p:nvSpPr>
          <p:spPr bwMode="auto">
            <a:xfrm>
              <a:off x="2880" y="2064"/>
              <a:ext cx="188" cy="174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33"/>
                  </a:solidFill>
                </a:rPr>
                <a:t> 4</a:t>
              </a:r>
              <a:endParaRPr lang="en-US"/>
            </a:p>
          </p:txBody>
        </p:sp>
        <p:sp>
          <p:nvSpPr>
            <p:cNvPr id="25622" name="Text Box 20"/>
            <p:cNvSpPr txBox="1">
              <a:spLocks noChangeArrowheads="1"/>
            </p:cNvSpPr>
            <p:nvPr/>
          </p:nvSpPr>
          <p:spPr bwMode="auto">
            <a:xfrm>
              <a:off x="3936" y="2038"/>
              <a:ext cx="166" cy="174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33"/>
                  </a:solidFill>
                </a:rPr>
                <a:t>4</a:t>
              </a:r>
              <a:endParaRPr lang="en-US"/>
            </a:p>
          </p:txBody>
        </p:sp>
        <p:sp>
          <p:nvSpPr>
            <p:cNvPr id="25623" name="Line 34"/>
            <p:cNvSpPr>
              <a:spLocks noChangeShapeType="1"/>
            </p:cNvSpPr>
            <p:nvPr/>
          </p:nvSpPr>
          <p:spPr bwMode="auto">
            <a:xfrm flipH="1">
              <a:off x="4026" y="2127"/>
              <a:ext cx="96" cy="144"/>
            </a:xfrm>
            <a:prstGeom prst="line">
              <a:avLst/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4" name="Line 35"/>
            <p:cNvSpPr>
              <a:spLocks noChangeShapeType="1"/>
            </p:cNvSpPr>
            <p:nvPr/>
          </p:nvSpPr>
          <p:spPr bwMode="auto">
            <a:xfrm flipH="1">
              <a:off x="1150" y="1117"/>
              <a:ext cx="96" cy="144"/>
            </a:xfrm>
            <a:prstGeom prst="line">
              <a:avLst/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5" name="Line 36"/>
            <p:cNvSpPr>
              <a:spLocks noChangeShapeType="1"/>
            </p:cNvSpPr>
            <p:nvPr/>
          </p:nvSpPr>
          <p:spPr bwMode="auto">
            <a:xfrm flipH="1">
              <a:off x="1145" y="1413"/>
              <a:ext cx="96" cy="144"/>
            </a:xfrm>
            <a:prstGeom prst="line">
              <a:avLst/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06" name="Text Box 21"/>
          <p:cNvSpPr txBox="1">
            <a:spLocks noChangeArrowheads="1"/>
          </p:cNvSpPr>
          <p:nvPr/>
        </p:nvSpPr>
        <p:spPr bwMode="auto">
          <a:xfrm>
            <a:off x="7924800" y="3886201"/>
            <a:ext cx="2362200" cy="258532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169863" indent="-169863"/>
            <a:r>
              <a:rPr lang="en-US"/>
              <a:t>G is the final ALU output.</a:t>
            </a:r>
          </a:p>
          <a:p>
            <a:pPr marL="169863" indent="-169863">
              <a:buSzPct val="125000"/>
              <a:buFontTx/>
              <a:buChar char="•"/>
            </a:pPr>
            <a:r>
              <a:rPr lang="en-US"/>
              <a:t>When S3 = 0, the final output comes from the arithmetic unit.</a:t>
            </a:r>
          </a:p>
          <a:p>
            <a:pPr marL="169863" indent="-169863">
              <a:buSzPct val="125000"/>
              <a:buFontTx/>
              <a:buChar char="•"/>
            </a:pPr>
            <a:r>
              <a:rPr lang="en-US"/>
              <a:t>When S3 = 1, the output comes from the logic unit.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924801" y="2057400"/>
            <a:ext cx="2378075" cy="762000"/>
            <a:chOff x="4032" y="1296"/>
            <a:chExt cx="1498" cy="480"/>
          </a:xfrm>
        </p:grpSpPr>
        <p:sp>
          <p:nvSpPr>
            <p:cNvPr id="25613" name="Rectangle 22"/>
            <p:cNvSpPr>
              <a:spLocks noChangeArrowheads="1"/>
            </p:cNvSpPr>
            <p:nvPr/>
          </p:nvSpPr>
          <p:spPr bwMode="auto">
            <a:xfrm>
              <a:off x="4032" y="1296"/>
              <a:ext cx="1488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Text Box 24"/>
            <p:cNvSpPr txBox="1">
              <a:spLocks noChangeArrowheads="1"/>
            </p:cNvSpPr>
            <p:nvPr/>
          </p:nvSpPr>
          <p:spPr bwMode="auto">
            <a:xfrm>
              <a:off x="4080" y="1296"/>
              <a:ext cx="1450" cy="465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 err="1"/>
                <a:t>C</a:t>
              </a:r>
              <a:r>
                <a:rPr lang="en-US" sz="1400" baseline="-25000" dirty="0" err="1"/>
                <a:t>out</a:t>
              </a:r>
              <a:r>
                <a:rPr lang="en-US" sz="1400" dirty="0"/>
                <a:t> should be ignored when logic operations are performed (when S3=1).</a:t>
              </a: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2514600" y="5486401"/>
            <a:ext cx="4953000" cy="584200"/>
            <a:chOff x="624" y="3456"/>
            <a:chExt cx="3120" cy="368"/>
          </a:xfrm>
        </p:grpSpPr>
        <p:sp>
          <p:nvSpPr>
            <p:cNvPr id="25611" name="Text Box 25"/>
            <p:cNvSpPr txBox="1">
              <a:spLocks noChangeArrowheads="1"/>
            </p:cNvSpPr>
            <p:nvPr/>
          </p:nvSpPr>
          <p:spPr bwMode="auto">
            <a:xfrm>
              <a:off x="624" y="3456"/>
              <a:ext cx="3120" cy="36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600" dirty="0"/>
                <a:t>The arithmetic and logic units share the select inputs S1 and S0, but only the arithmetic unit uses S2.</a:t>
              </a:r>
            </a:p>
          </p:txBody>
        </p:sp>
        <p:sp>
          <p:nvSpPr>
            <p:cNvPr id="25612" name="Rectangle 26"/>
            <p:cNvSpPr>
              <a:spLocks noChangeArrowheads="1"/>
            </p:cNvSpPr>
            <p:nvPr/>
          </p:nvSpPr>
          <p:spPr bwMode="auto">
            <a:xfrm>
              <a:off x="624" y="3456"/>
              <a:ext cx="3072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09" name="Text Box 27"/>
          <p:cNvSpPr txBox="1">
            <a:spLocks noChangeArrowheads="1"/>
          </p:cNvSpPr>
          <p:nvPr/>
        </p:nvSpPr>
        <p:spPr bwMode="auto">
          <a:xfrm>
            <a:off x="1970031" y="1128681"/>
            <a:ext cx="6061158" cy="369332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The / and 4 on a line indicate that it’s actually </a:t>
            </a:r>
            <a:r>
              <a:rPr lang="en-US" i="1" dirty="0"/>
              <a:t>four</a:t>
            </a:r>
            <a:r>
              <a:rPr lang="en-US" dirty="0"/>
              <a:t> lines.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174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Bitmap Image</vt:lpstr>
      <vt:lpstr>PowerPoint Presentation</vt:lpstr>
      <vt:lpstr>ARITHMETIC LOGIC UNIT</vt:lpstr>
      <vt:lpstr>Simple ALU</vt:lpstr>
      <vt:lpstr>A complete ALU circuit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Vaishali Selvan</dc:creator>
  <cp:lastModifiedBy>ELCOT</cp:lastModifiedBy>
  <cp:revision>1</cp:revision>
  <dcterms:created xsi:type="dcterms:W3CDTF">2020-07-25T09:28:01Z</dcterms:created>
  <dcterms:modified xsi:type="dcterms:W3CDTF">2020-07-25T10:19:58Z</dcterms:modified>
</cp:coreProperties>
</file>