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6VO894CAAV4kpcBFHITIqDvsP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"/>
          <p:cNvGrpSpPr/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7" name="Google Shape;97;p1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1524000" y="2776538"/>
            <a:ext cx="9144000" cy="138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2"/>
                </a:solidFill>
              </a:rPr>
              <a:t>ANALOG AND DIGITAL ELECTRONICS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524000" y="4495799"/>
            <a:ext cx="9144000" cy="182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UNIT 3 – COMBINATIONAL LOGIC CIRCUITS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READ ONLY MEMORY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-S.Vaishali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>
            <p:ph type="title"/>
          </p:nvPr>
        </p:nvSpPr>
        <p:spPr>
          <a:xfrm>
            <a:off x="1179576" y="822960"/>
            <a:ext cx="98298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Only Memory (ROM)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807929" y="3265569"/>
            <a:ext cx="5126896" cy="3227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stored in a ROM is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non-volatile, i.e. this data is permanently stored until erased or changed through re-programming (if applicable) 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ROM has n input lines for the address and m output data 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memory capacity of a ROM is 2</a:t>
            </a:r>
            <a:r>
              <a:rPr b="0"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m bits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ROMs do not have input lines as a write operation does not exist in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Programmable ROMs receive data to be programmed on the output 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Generally, system-level programs that need to be accessed frequently and at power up access are stored in the computer’s ROM, e.g. the BIOS firmware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78" y="3168589"/>
            <a:ext cx="4954693" cy="255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Arial"/>
              <a:buNone/>
            </a:pPr>
            <a:r>
              <a:rPr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Read Only Memory (ROM)</a:t>
            </a:r>
            <a:br>
              <a:rPr lang="en-US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Programmable sum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(fixed) minterms</a:t>
            </a:r>
            <a:endParaRPr sz="3600"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380949" y="1964963"/>
            <a:ext cx="5367371" cy="4386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Example: 8 X 4 PROM (n = 3 input lines,  m = 4 output lines)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fixed "AND" array is a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“decoder”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with 3 inputs and 8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outputs implementing minterms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programmable "OR“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array uses a single line to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represent all inputs to an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OR gate.  An “X” in the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array corresponds to attaching the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minterm to the 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Read Example: For input (A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= 010, output is (F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,F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,F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,F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) = 1001.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What are functions F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, F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and F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in terms of (A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6334123" y="2662227"/>
            <a:ext cx="4473575" cy="3498882"/>
            <a:chOff x="2738" y="1337"/>
            <a:chExt cx="2818" cy="2201"/>
          </a:xfrm>
        </p:grpSpPr>
        <p:sp>
          <p:nvSpPr>
            <p:cNvPr id="119" name="Google Shape;119;p3"/>
            <p:cNvSpPr/>
            <p:nvPr/>
          </p:nvSpPr>
          <p:spPr>
            <a:xfrm>
              <a:off x="3200" y="1349"/>
              <a:ext cx="501" cy="1341"/>
            </a:xfrm>
            <a:prstGeom prst="rect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3"/>
            <p:cNvCxnSpPr/>
            <p:nvPr/>
          </p:nvCxnSpPr>
          <p:spPr>
            <a:xfrm>
              <a:off x="2933" y="2154"/>
              <a:ext cx="256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2933" y="2355"/>
              <a:ext cx="256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2933" y="2556"/>
              <a:ext cx="256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Google Shape;123;p3"/>
            <p:cNvSpPr/>
            <p:nvPr/>
          </p:nvSpPr>
          <p:spPr>
            <a:xfrm>
              <a:off x="3477" y="1416"/>
              <a:ext cx="14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D0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477" y="1560"/>
              <a:ext cx="14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D1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477" y="1732"/>
              <a:ext cx="14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D2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477" y="1876"/>
              <a:ext cx="14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D3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477" y="2020"/>
              <a:ext cx="14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77" y="2164"/>
              <a:ext cx="14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D5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77" y="2307"/>
              <a:ext cx="14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D6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77" y="2451"/>
              <a:ext cx="14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D7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53" y="2077"/>
              <a:ext cx="144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A2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253" y="2279"/>
              <a:ext cx="144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253" y="2451"/>
              <a:ext cx="144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A0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744" y="2079"/>
              <a:ext cx="7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744" y="2278"/>
              <a:ext cx="73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38" y="2494"/>
              <a:ext cx="6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3"/>
            <p:cNvCxnSpPr/>
            <p:nvPr/>
          </p:nvCxnSpPr>
          <p:spPr>
            <a:xfrm>
              <a:off x="3701" y="2499"/>
              <a:ext cx="1855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3701" y="2355"/>
              <a:ext cx="1855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3701" y="2211"/>
              <a:ext cx="1855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3701" y="2067"/>
              <a:ext cx="1855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3701" y="1924"/>
              <a:ext cx="1855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3701" y="1780"/>
              <a:ext cx="1855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3701" y="1636"/>
              <a:ext cx="1855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3701" y="1484"/>
              <a:ext cx="1855" cy="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3"/>
            <p:cNvCxnSpPr/>
            <p:nvPr/>
          </p:nvCxnSpPr>
          <p:spPr>
            <a:xfrm flipH="1" rot="10800000">
              <a:off x="4468" y="1349"/>
              <a:ext cx="1" cy="1519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3"/>
            <p:cNvCxnSpPr/>
            <p:nvPr/>
          </p:nvCxnSpPr>
          <p:spPr>
            <a:xfrm flipH="1" rot="10800000">
              <a:off x="4852" y="1349"/>
              <a:ext cx="1" cy="1501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3"/>
            <p:cNvCxnSpPr/>
            <p:nvPr/>
          </p:nvCxnSpPr>
          <p:spPr>
            <a:xfrm flipH="1" rot="10800000">
              <a:off x="5220" y="1349"/>
              <a:ext cx="1" cy="1496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3"/>
            <p:cNvSpPr/>
            <p:nvPr/>
          </p:nvSpPr>
          <p:spPr>
            <a:xfrm>
              <a:off x="5161" y="3375"/>
              <a:ext cx="125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F0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66" y="3382"/>
              <a:ext cx="125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383" y="3382"/>
              <a:ext cx="125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F2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986" y="3383"/>
              <a:ext cx="125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F3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" name="Google Shape;152;p3"/>
            <p:cNvCxnSpPr/>
            <p:nvPr/>
          </p:nvCxnSpPr>
          <p:spPr>
            <a:xfrm>
              <a:off x="4087" y="3164"/>
              <a:ext cx="0" cy="14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4476" y="3150"/>
              <a:ext cx="0" cy="14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4864" y="3155"/>
              <a:ext cx="0" cy="14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5243" y="3151"/>
              <a:ext cx="0" cy="14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3"/>
            <p:cNvSpPr txBox="1"/>
            <p:nvPr/>
          </p:nvSpPr>
          <p:spPr>
            <a:xfrm>
              <a:off x="3986" y="1380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5125" y="1386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4370" y="1380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3989" y="1677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4769" y="1819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5134" y="1677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3986" y="2093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4766" y="2242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4370" y="2386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5126" y="2245"/>
              <a:ext cx="2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5400000">
              <a:off x="3912" y="2876"/>
              <a:ext cx="356" cy="248"/>
            </a:xfrm>
            <a:custGeom>
              <a:rect b="b" l="l" r="r" t="t"/>
              <a:pathLst>
                <a:path extrusionOk="0" h="576" w="708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 rot="5400000">
              <a:off x="4296" y="2876"/>
              <a:ext cx="356" cy="248"/>
            </a:xfrm>
            <a:custGeom>
              <a:rect b="b" l="l" r="r" t="t"/>
              <a:pathLst>
                <a:path extrusionOk="0" h="576" w="708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 rot="5400000">
              <a:off x="4680" y="2868"/>
              <a:ext cx="356" cy="248"/>
            </a:xfrm>
            <a:custGeom>
              <a:rect b="b" l="l" r="r" t="t"/>
              <a:pathLst>
                <a:path extrusionOk="0" h="576" w="708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 rot="5400000">
              <a:off x="5064" y="2868"/>
              <a:ext cx="356" cy="248"/>
            </a:xfrm>
            <a:custGeom>
              <a:rect b="b" l="l" r="r" t="t"/>
              <a:pathLst>
                <a:path extrusionOk="0" h="576" w="708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0" name="Google Shape;170;p3"/>
            <p:cNvCxnSpPr/>
            <p:nvPr/>
          </p:nvCxnSpPr>
          <p:spPr>
            <a:xfrm flipH="1" rot="10800000">
              <a:off x="4090" y="1337"/>
              <a:ext cx="1" cy="1519"/>
            </a:xfrm>
            <a:prstGeom prst="straightConnector1">
              <a:avLst/>
            </a:prstGeom>
            <a:noFill/>
            <a:ln cap="flat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1" name="Google Shape;171;p3"/>
          <p:cNvSpPr txBox="1"/>
          <p:nvPr/>
        </p:nvSpPr>
        <p:spPr>
          <a:xfrm>
            <a:off x="6680209" y="6057936"/>
            <a:ext cx="24749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-US" sz="1800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 x m Programmable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Connections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8315350" y="2771766"/>
            <a:ext cx="2119313" cy="1897062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3"/>
          <p:cNvCxnSpPr/>
          <p:nvPr/>
        </p:nvCxnSpPr>
        <p:spPr>
          <a:xfrm flipH="1">
            <a:off x="8643966" y="4633929"/>
            <a:ext cx="201612" cy="1365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4" name="Google Shape;174;p3"/>
          <p:cNvSpPr txBox="1"/>
          <p:nvPr/>
        </p:nvSpPr>
        <p:spPr>
          <a:xfrm>
            <a:off x="6891342" y="2114532"/>
            <a:ext cx="3894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00CC"/>
                </a:solidFill>
                <a:latin typeface="Calibri"/>
                <a:ea typeface="Calibri"/>
                <a:cs typeface="Calibri"/>
                <a:sym typeface="Calibri"/>
              </a:rPr>
              <a:t>8  X 3-input fixed ANDs give all 8 minterms </a:t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 rot="-5400000">
            <a:off x="9806838" y="3726648"/>
            <a:ext cx="2160587" cy="1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8 Minterms</a:t>
            </a:r>
            <a:endParaRPr sz="16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7913706" y="2443149"/>
            <a:ext cx="486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CC"/>
                </a:solidFill>
                <a:latin typeface="Calibri"/>
                <a:ea typeface="Calibri"/>
                <a:cs typeface="Calibri"/>
                <a:sym typeface="Calibri"/>
              </a:rPr>
              <a:t>m0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7840680" y="4670442"/>
            <a:ext cx="486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CC"/>
                </a:solidFill>
                <a:latin typeface="Calibri"/>
                <a:ea typeface="Calibri"/>
                <a:cs typeface="Calibri"/>
                <a:sym typeface="Calibri"/>
              </a:rPr>
              <a:t>m7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Only Memory (ROM): n i/ps to m o/ps </a:t>
            </a:r>
            <a:b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locations x m bits each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1179226" y="2686050"/>
            <a:ext cx="10479374" cy="310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Only Memories (ROM) have: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input (address) lines 🡪 2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locations 🡪 2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decoded minterms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output lines (word width)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 of 2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gates implementing all the N-literal minterms.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Programmable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Array with m outputs lines to form up to               m expressions, each being a sum of selected minterm.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 for a PROM is simply the multiple-output truth table to be implemented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1 entry, a connection is made to the corresponding minterm for the corresponding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0, no connection is made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viewed as a </a:t>
            </a: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inputs as </a:t>
            </a: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(output values), hence ROM or PROM names!</a:t>
            </a: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on previous slide is an 8 x 4 memory (8 locations, each 4 bits)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Truth table is a listing of the memory contents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5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2" name="Google Shape;192;p5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5"/>
          <p:cNvSpPr txBox="1"/>
          <p:nvPr>
            <p:ph type="title"/>
          </p:nvPr>
        </p:nvSpPr>
        <p:spPr>
          <a:xfrm>
            <a:off x="1353666" y="759805"/>
            <a:ext cx="100001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Only Memory (ROM) Advantages/Limitations</a:t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1422492" y="2499837"/>
            <a:ext cx="2879608" cy="172776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4590060" y="2499837"/>
            <a:ext cx="2879608" cy="1727765"/>
          </a:xfrm>
          <a:prstGeom prst="rect">
            <a:avLst/>
          </a:prstGeom>
          <a:solidFill>
            <a:srgbClr val="F8D6CC">
              <a:alpha val="89803"/>
            </a:srgbClr>
          </a:solidFill>
          <a:ln cap="flat" cmpd="sng" w="12700">
            <a:solidFill>
              <a:srgbClr val="F8D6CC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implement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(all the minterms are available) 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is derived directly from the truth table                           (uses the canonical form) </a:t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422492" y="4486766"/>
            <a:ext cx="2879608" cy="172776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4590060" y="4486766"/>
            <a:ext cx="2879608" cy="1727765"/>
          </a:xfrm>
          <a:prstGeom prst="rect">
            <a:avLst/>
          </a:prstGeom>
          <a:solidFill>
            <a:srgbClr val="E0E0E0">
              <a:alpha val="89803"/>
            </a:srgbClr>
          </a:solidFill>
          <a:ln cap="flat" cmpd="sng" w="12700">
            <a:solidFill>
              <a:srgbClr val="E0E0E0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Becomes complex for a large number of inputs n                 (# of ANDs =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each n-input wide) 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support multi-level circuits (no outputs brought back as inputs)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 txBox="1"/>
          <p:nvPr>
            <p:ph type="title"/>
          </p:nvPr>
        </p:nvSpPr>
        <p:spPr>
          <a:xfrm>
            <a:off x="1179576" y="822960"/>
            <a:ext cx="98298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ROM Devices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09" name="Google Shape;209;p6"/>
          <p:cNvSpPr txBox="1"/>
          <p:nvPr>
            <p:ph idx="1" type="body"/>
          </p:nvPr>
        </p:nvSpPr>
        <p:spPr>
          <a:xfrm>
            <a:off x="804672" y="2827419"/>
            <a:ext cx="51270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Simply ROM: Programmed </a:t>
            </a:r>
            <a:r>
              <a:rPr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once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by the manufacturer (in factory), based on the client’s truth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PROM: A ROM programmable </a:t>
            </a:r>
            <a:r>
              <a:rPr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once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user        (in the field). The user blows fuses to remove unwanted connections. This process is irreversible and hence device is programmed only once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EPROM: Erasable, Programmable ROMs. Can have their data erased using Ultraviolet light and reprogrammed.  The user can then reprogram the ROM </a:t>
            </a:r>
            <a:r>
              <a:rPr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times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special programmers </a:t>
            </a:r>
            <a:r>
              <a:rPr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Off- situ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Off-situ: Remove from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computer to erase/program</a:t>
            </a:r>
            <a:endParaRPr/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4">
            <a:alphaModFix/>
          </a:blip>
          <a:srcRect b="16912" l="0" r="-2" t="16404"/>
          <a:stretch/>
        </p:blipFill>
        <p:spPr>
          <a:xfrm>
            <a:off x="6429378" y="3692406"/>
            <a:ext cx="4954693" cy="1507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ROM, Contd.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1179226" y="3092970"/>
            <a:ext cx="9833548" cy="26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EEPROMs: Electrically Erasable Programmable ROMs. Have memory cells that can be erased and reprogrammed by exposure to electrical signals.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Erasure/Programming is now much easier and </a:t>
            </a: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in-situ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processor can now “write” into the EEPROM.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memory devices: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cells are erased in blocks not one-by-one as in EEPROMs 🡪 Shorter life but faster operation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2020-07-21T18:38:56Z</dcterms:created>
  <dc:creator>Vaishali Selvan</dc:creator>
</cp:coreProperties>
</file>