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73" r:id="rId6"/>
    <p:sldId id="274" r:id="rId7"/>
    <p:sldId id="262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792" autoAdjust="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CE5E3-A9A3-40BB-9394-F3E70B20367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3FF3C-648B-4153-98F7-D9A3AC17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7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37769E-C4FB-4089-89CD-5B2F61ECF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477D9D-5E16-41E9-B09C-6265CCD3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983CC7-0820-459E-81C9-23D05FA2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4BCA51-1C1B-4667-A854-A4B24DB8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B84D32-2466-4A72-9CE3-F5F52E49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8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CF73D-525D-4B45-A263-282761AA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F3E2E9-5E72-4853-AF0D-693E7F7A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7BA93-A4D8-4335-A6B2-7546E13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17E437-7A60-4CBF-B2CF-F11B3942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027274-519E-4A52-93C5-9FBCFF65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5B0C0-9F89-4F0C-8E9E-AE4DB29D9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4DF9F5-4C80-49CF-99D9-4FA3CF50D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5E1F16-9213-4A3F-A7D3-0B48A304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93F05-F650-4659-BED8-1EFF3F83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82010A-902D-4820-B20B-B3E0C2A7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2B137F-6571-4125-87F7-8B78F0F3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F02245-1897-4ADB-8D58-094C56E0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E4A96D-D986-4BBB-AD0E-EF1E25FA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DC29A2-0C18-4BE4-807E-79C602FE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CA9D8D-13C0-4A5D-83F0-83DEC3CF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23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66B6A-BCF4-47B8-B9DD-E533BA0A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69921C-567D-4242-9EE2-B8D7C90B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370ABE-FE36-4D24-AE42-4D604BFB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031FA0-AC3E-45BB-A336-004083A7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628B41-4FAE-4FDC-8EF0-71AB5063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48030-70D3-4867-AD34-8E624FF0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2E10ED-BFE2-407C-B5E9-DEFDAA946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5D732F-3A64-42D8-99BF-419E5713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99172C-6991-43DB-9E1C-9E4C90AB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2FD009-4ACB-45A6-8522-8087F2E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44CE26-3694-4879-B8C9-ADA1D4C8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8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F37F40-AC3E-4C07-BD6C-7BD1FDC7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A899E1-756C-4E7A-B927-84FB2E63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CDAF6E-2723-470B-95C7-B238291B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C951C-7FED-49D9-9484-4240468FC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E9B7E7-5B00-4A38-8231-ED0B4B244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FBD2913-1F26-4AA7-84A6-6F3A5100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D4173C1-27BC-4409-B22B-05281184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65DFE0-5F28-4F2D-A1AE-FB00697A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6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6DAD4C-62DB-4394-8B3C-FEA0FB5C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78F3BA8-CD46-4E1F-9BA5-4CBF1658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2492E8-BEAC-49B9-9703-36698AF1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73FC51-2CE5-42AE-90A9-B9F4C4DD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2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9A65899-7D10-4FF7-9225-60D91A0F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2F0090C-889C-4242-8256-D0D41B02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88E7141-FF59-4CDF-A417-A02BEFE1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3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0D11A-D47F-4EE5-893D-65E54740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54F78B-6A90-41CF-8309-CFF92907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229578-6906-4F0A-A71E-E3A7DD0F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FB619A7-F9C8-4C91-8276-746F08CD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1EEA62-CC0C-405E-98A5-3AD315B4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F2457-AEE1-495A-8F7B-E08F5D49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0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118704-A638-4C08-B06B-72EA3028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F76B160-BF41-4662-BFA5-C9F0DD890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57DA4F-0571-47AA-A345-EA3A7F0E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39DD8B-43E3-47C7-AB84-1C960E28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A42A87-9712-41EE-8263-6F13900C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ADC4A8-EE5A-4D9F-A21A-FCDF2AF4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1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AA21755-EE5A-4817-ADE0-257F746D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F9127A-0625-41DC-9157-99450AB1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459B8-C4AC-4602-86E3-4EEA7FCF8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69A8-706B-4DE0-A995-A22FB2E63A9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5C92E9-320C-4496-8FEE-A50D8FEC7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8A81AE-9991-4263-87DD-DD0EF14B0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8090-6C26-4841-9303-BFF0AD71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7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2.png"/><Relationship Id="rId21" Type="http://schemas.openxmlformats.org/officeDocument/2006/relationships/image" Target="../media/image29.png"/><Relationship Id="rId7" Type="http://schemas.openxmlformats.org/officeDocument/2006/relationships/image" Target="../media/image1.jp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image" Target="../media/image61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60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11" Type="http://schemas.openxmlformats.org/officeDocument/2006/relationships/image" Target="../media/image68.png"/><Relationship Id="rId24" Type="http://schemas.openxmlformats.org/officeDocument/2006/relationships/image" Target="../media/image3.jp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23" Type="http://schemas.openxmlformats.org/officeDocument/2006/relationships/image" Target="../media/image2.jpe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3E19EA-7377-4C6B-A5CC-C5009F38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Autofit/>
          </a:bodyPr>
          <a:lstStyle/>
          <a:p>
            <a:r>
              <a:rPr lang="en-US" sz="11200" b="1" dirty="0"/>
              <a:t>ENCODER</a:t>
            </a:r>
            <a:endParaRPr lang="en-IN" sz="112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91D26A-014B-43E9-BBBD-FC177BE9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6769"/>
          </a:xfrm>
        </p:spPr>
        <p:txBody>
          <a:bodyPr>
            <a:normAutofit/>
          </a:bodyPr>
          <a:lstStyle/>
          <a:p>
            <a:r>
              <a:rPr lang="en-US" sz="3600" b="1" dirty="0"/>
              <a:t>Prepared By</a:t>
            </a:r>
          </a:p>
          <a:p>
            <a:r>
              <a:rPr lang="en-US" sz="3600" b="1" dirty="0" err="1"/>
              <a:t>Mr.P.KANAKARAJ</a:t>
            </a:r>
            <a:endParaRPr lang="en-US" sz="3600" b="1" dirty="0"/>
          </a:p>
          <a:p>
            <a:r>
              <a:rPr lang="en-US" sz="3600" b="1" dirty="0"/>
              <a:t>AP/EEE</a:t>
            </a:r>
          </a:p>
          <a:p>
            <a:r>
              <a:rPr lang="en-US" sz="3600" b="1" dirty="0"/>
              <a:t>SRMIST-KTR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8788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4F55A-38E9-4FE7-B6B8-FDB6FE6D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7" y="211671"/>
            <a:ext cx="2908011" cy="841982"/>
          </a:xfrm>
        </p:spPr>
        <p:txBody>
          <a:bodyPr/>
          <a:lstStyle/>
          <a:p>
            <a:r>
              <a:rPr lang="en-US" b="1" dirty="0"/>
              <a:t>Encoder: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ECEC3E-7069-4989-8BE1-BBF4E157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56" y="1183132"/>
            <a:ext cx="7123325" cy="5192175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It is a combinational logic circuit.</a:t>
            </a:r>
          </a:p>
          <a:p>
            <a:pPr algn="just"/>
            <a:r>
              <a:rPr lang="en-US" sz="3600" dirty="0"/>
              <a:t>An encoder has 2</a:t>
            </a:r>
            <a:r>
              <a:rPr lang="en-US" sz="3600" baseline="30000" dirty="0"/>
              <a:t>n</a:t>
            </a:r>
            <a:r>
              <a:rPr lang="en-US" sz="3600" dirty="0"/>
              <a:t> input lines and n output lines.</a:t>
            </a:r>
          </a:p>
          <a:p>
            <a:pPr algn="just"/>
            <a:r>
              <a:rPr lang="en-US" sz="3600" dirty="0"/>
              <a:t>The n output lines generate the binary code for the possible 2</a:t>
            </a:r>
            <a:r>
              <a:rPr lang="en-US" sz="3600" baseline="30000" dirty="0"/>
              <a:t>n</a:t>
            </a:r>
            <a:r>
              <a:rPr lang="en-US" sz="3600" dirty="0"/>
              <a:t> input lines.</a:t>
            </a:r>
          </a:p>
          <a:p>
            <a:pPr algn="just"/>
            <a:r>
              <a:rPr lang="en-US" sz="3600" dirty="0"/>
              <a:t>Input – 2</a:t>
            </a:r>
            <a:r>
              <a:rPr lang="en-US" sz="3600" baseline="30000" dirty="0"/>
              <a:t>n</a:t>
            </a:r>
          </a:p>
          <a:p>
            <a:pPr algn="just"/>
            <a:r>
              <a:rPr lang="en-US" sz="3600" dirty="0"/>
              <a:t>Output – n</a:t>
            </a:r>
          </a:p>
          <a:p>
            <a:pPr algn="just"/>
            <a:r>
              <a:rPr lang="en-US" sz="3600" dirty="0"/>
              <a:t>Encoder – 2</a:t>
            </a:r>
            <a:r>
              <a:rPr lang="en-US" sz="3600" baseline="30000" dirty="0"/>
              <a:t>n</a:t>
            </a:r>
            <a:r>
              <a:rPr lang="en-US" sz="3600" dirty="0"/>
              <a:t> : 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9EFD4F6-8EBC-41A7-8195-0F0E4BFE47C8}"/>
              </a:ext>
            </a:extLst>
          </p:cNvPr>
          <p:cNvSpPr/>
          <p:nvPr/>
        </p:nvSpPr>
        <p:spPr>
          <a:xfrm>
            <a:off x="9037097" y="2309580"/>
            <a:ext cx="1596756" cy="21354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b="1" baseline="30000" dirty="0">
                <a:solidFill>
                  <a:schemeClr val="tx1"/>
                </a:solidFill>
              </a:rPr>
              <a:t>n</a:t>
            </a:r>
            <a:r>
              <a:rPr lang="en-US" b="1" dirty="0">
                <a:solidFill>
                  <a:schemeClr val="tx1"/>
                </a:solidFill>
              </a:rPr>
              <a:t>:n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Encoder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45A68CD8-F066-42A0-813C-073906447212}"/>
              </a:ext>
            </a:extLst>
          </p:cNvPr>
          <p:cNvGrpSpPr/>
          <p:nvPr/>
        </p:nvGrpSpPr>
        <p:grpSpPr>
          <a:xfrm>
            <a:off x="7436557" y="2736850"/>
            <a:ext cx="1589373" cy="1277320"/>
            <a:chOff x="7277536" y="1767123"/>
            <a:chExt cx="1589373" cy="1277320"/>
          </a:xfrm>
        </p:grpSpPr>
        <p:sp>
          <p:nvSpPr>
            <p:cNvPr id="15" name="Left Brace 14">
              <a:extLst>
                <a:ext uri="{FF2B5EF4-FFF2-40B4-BE49-F238E27FC236}">
                  <a16:creationId xmlns="" xmlns:a16="http://schemas.microsoft.com/office/drawing/2014/main" id="{107BC30A-54F5-4E9D-B199-D13B95487054}"/>
                </a:ext>
              </a:extLst>
            </p:cNvPr>
            <p:cNvSpPr/>
            <p:nvPr/>
          </p:nvSpPr>
          <p:spPr>
            <a:xfrm>
              <a:off x="7829038" y="1767123"/>
              <a:ext cx="232378" cy="1277320"/>
            </a:xfrm>
            <a:prstGeom prst="leftBrace">
              <a:avLst>
                <a:gd name="adj1" fmla="val 93573"/>
                <a:gd name="adj2" fmla="val 50000"/>
              </a:avLst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200F95FA-73B4-4DCB-BBE6-8C8208A5A93A}"/>
                </a:ext>
              </a:extLst>
            </p:cNvPr>
            <p:cNvGrpSpPr/>
            <p:nvPr/>
          </p:nvGrpSpPr>
          <p:grpSpPr>
            <a:xfrm>
              <a:off x="7277536" y="1814048"/>
              <a:ext cx="1589373" cy="1192677"/>
              <a:chOff x="7277536" y="1814048"/>
              <a:chExt cx="1589373" cy="119267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="" xmlns:a16="http://schemas.microsoft.com/office/drawing/2014/main" id="{C82A24F1-5AF3-44E1-9551-DB4EAD1590D6}"/>
                  </a:ext>
                </a:extLst>
              </p:cNvPr>
              <p:cNvGrpSpPr/>
              <p:nvPr/>
            </p:nvGrpSpPr>
            <p:grpSpPr>
              <a:xfrm>
                <a:off x="8098971" y="1825625"/>
                <a:ext cx="767938" cy="1181100"/>
                <a:chOff x="8098971" y="1825625"/>
                <a:chExt cx="767938" cy="1181100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="" xmlns:a16="http://schemas.microsoft.com/office/drawing/2014/main" id="{8522810D-44FA-4CC5-B422-24F549F472F1}"/>
                    </a:ext>
                  </a:extLst>
                </p:cNvPr>
                <p:cNvCxnSpPr/>
                <p:nvPr/>
              </p:nvCxnSpPr>
              <p:spPr>
                <a:xfrm>
                  <a:off x="8098971" y="1825625"/>
                  <a:ext cx="7679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="" xmlns:a16="http://schemas.microsoft.com/office/drawing/2014/main" id="{1D546170-A7CE-4691-88CD-25CE59DD119C}"/>
                    </a:ext>
                  </a:extLst>
                </p:cNvPr>
                <p:cNvCxnSpPr/>
                <p:nvPr/>
              </p:nvCxnSpPr>
              <p:spPr>
                <a:xfrm>
                  <a:off x="8098971" y="2003425"/>
                  <a:ext cx="7679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="" xmlns:a16="http://schemas.microsoft.com/office/drawing/2014/main" id="{5893E0F4-C3A9-46DB-AAB6-EB96C8A15E68}"/>
                    </a:ext>
                  </a:extLst>
                </p:cNvPr>
                <p:cNvCxnSpPr/>
                <p:nvPr/>
              </p:nvCxnSpPr>
              <p:spPr>
                <a:xfrm>
                  <a:off x="8098971" y="2168525"/>
                  <a:ext cx="7679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="" xmlns:a16="http://schemas.microsoft.com/office/drawing/2014/main" id="{8BCC9FCE-46A3-4E0B-A434-7E49F23CB732}"/>
                    </a:ext>
                  </a:extLst>
                </p:cNvPr>
                <p:cNvCxnSpPr/>
                <p:nvPr/>
              </p:nvCxnSpPr>
              <p:spPr>
                <a:xfrm>
                  <a:off x="8098971" y="2847975"/>
                  <a:ext cx="7679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="" xmlns:a16="http://schemas.microsoft.com/office/drawing/2014/main" id="{0A1CBF60-0B72-4E47-A85B-E00E9F610EB9}"/>
                    </a:ext>
                  </a:extLst>
                </p:cNvPr>
                <p:cNvCxnSpPr/>
                <p:nvPr/>
              </p:nvCxnSpPr>
              <p:spPr>
                <a:xfrm>
                  <a:off x="8098971" y="3006725"/>
                  <a:ext cx="7679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lowchart: Connector 11">
                  <a:extLst>
                    <a:ext uri="{FF2B5EF4-FFF2-40B4-BE49-F238E27FC236}">
                      <a16:creationId xmlns="" xmlns:a16="http://schemas.microsoft.com/office/drawing/2014/main" id="{C20F7E03-800C-4BB6-8EE5-5F599ABF41BD}"/>
                    </a:ext>
                  </a:extLst>
                </p:cNvPr>
                <p:cNvSpPr/>
                <p:nvPr/>
              </p:nvSpPr>
              <p:spPr>
                <a:xfrm>
                  <a:off x="8616950" y="2292348"/>
                  <a:ext cx="45719" cy="53975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Flowchart: Connector 12">
                  <a:extLst>
                    <a:ext uri="{FF2B5EF4-FFF2-40B4-BE49-F238E27FC236}">
                      <a16:creationId xmlns="" xmlns:a16="http://schemas.microsoft.com/office/drawing/2014/main" id="{AC6A092E-6C76-45E7-826D-B6AA285E3963}"/>
                    </a:ext>
                  </a:extLst>
                </p:cNvPr>
                <p:cNvSpPr/>
                <p:nvPr/>
              </p:nvSpPr>
              <p:spPr>
                <a:xfrm>
                  <a:off x="8616950" y="2476498"/>
                  <a:ext cx="45719" cy="53975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Flowchart: Connector 13">
                  <a:extLst>
                    <a:ext uri="{FF2B5EF4-FFF2-40B4-BE49-F238E27FC236}">
                      <a16:creationId xmlns="" xmlns:a16="http://schemas.microsoft.com/office/drawing/2014/main" id="{8F264DC8-5456-4DB1-9DEF-7B822BC7FB37}"/>
                    </a:ext>
                  </a:extLst>
                </p:cNvPr>
                <p:cNvSpPr/>
                <p:nvPr/>
              </p:nvSpPr>
              <p:spPr>
                <a:xfrm>
                  <a:off x="8616950" y="2666999"/>
                  <a:ext cx="45719" cy="5238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3E0FEE5-B8B4-4224-828F-3ED57E54BF0C}"/>
                  </a:ext>
                </a:extLst>
              </p:cNvPr>
              <p:cNvSpPr txBox="1"/>
              <p:nvPr/>
            </p:nvSpPr>
            <p:spPr>
              <a:xfrm>
                <a:off x="7277536" y="1814048"/>
                <a:ext cx="615553" cy="1181091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1400" b="1" dirty="0"/>
                  <a:t>2</a:t>
                </a:r>
                <a:r>
                  <a:rPr lang="en-US" sz="1400" b="1" baseline="30000" dirty="0"/>
                  <a:t>n</a:t>
                </a:r>
              </a:p>
              <a:p>
                <a:pPr algn="ctr"/>
                <a:r>
                  <a:rPr lang="en-US" sz="1400" b="1" dirty="0"/>
                  <a:t>Input Lines</a:t>
                </a:r>
                <a:endParaRPr lang="en-IN" sz="1400" b="1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A4F38CAF-CAAE-4889-8051-D6BBBA48B37E}"/>
              </a:ext>
            </a:extLst>
          </p:cNvPr>
          <p:cNvGrpSpPr/>
          <p:nvPr/>
        </p:nvGrpSpPr>
        <p:grpSpPr>
          <a:xfrm rot="16200000">
            <a:off x="10664272" y="2712650"/>
            <a:ext cx="1281919" cy="1316339"/>
            <a:chOff x="8941921" y="3716651"/>
            <a:chExt cx="1281919" cy="13163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9EC31E32-D339-4C15-BFFE-3100D5FADA5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174480" y="3716651"/>
              <a:ext cx="0" cy="5200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E732A877-9BD5-4CD2-BFC9-FD312A8935A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334500" y="3716651"/>
              <a:ext cx="0" cy="5200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="" xmlns:a16="http://schemas.microsoft.com/office/drawing/2014/main" id="{0B703757-03FF-409A-8C89-C35EAE5C2504}"/>
                </a:ext>
              </a:extLst>
            </p:cNvPr>
            <p:cNvSpPr/>
            <p:nvPr/>
          </p:nvSpPr>
          <p:spPr>
            <a:xfrm>
              <a:off x="9500870" y="3922710"/>
              <a:ext cx="45719" cy="5397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="" xmlns:a16="http://schemas.microsoft.com/office/drawing/2014/main" id="{AB5009D8-5E28-4D55-BE6D-42A455253803}"/>
                </a:ext>
              </a:extLst>
            </p:cNvPr>
            <p:cNvSpPr/>
            <p:nvPr/>
          </p:nvSpPr>
          <p:spPr>
            <a:xfrm>
              <a:off x="9650983" y="3922710"/>
              <a:ext cx="45719" cy="5397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="" xmlns:a16="http://schemas.microsoft.com/office/drawing/2014/main" id="{63DB7722-E9A6-4E61-AADB-F807A8DBB239}"/>
                </a:ext>
              </a:extLst>
            </p:cNvPr>
            <p:cNvSpPr/>
            <p:nvPr/>
          </p:nvSpPr>
          <p:spPr>
            <a:xfrm>
              <a:off x="9819894" y="3922710"/>
              <a:ext cx="45719" cy="5238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949B8536-1ADC-4B05-B100-33DD12C802E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997440" y="3716651"/>
              <a:ext cx="0" cy="5200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="" xmlns:a16="http://schemas.microsoft.com/office/drawing/2014/main" id="{A907AF35-E9B2-480E-8651-05FC8EEDC83D}"/>
                </a:ext>
              </a:extLst>
            </p:cNvPr>
            <p:cNvSpPr/>
            <p:nvPr/>
          </p:nvSpPr>
          <p:spPr>
            <a:xfrm rot="16200000">
              <a:off x="9441391" y="3930197"/>
              <a:ext cx="285136" cy="901128"/>
            </a:xfrm>
            <a:prstGeom prst="leftBrace">
              <a:avLst>
                <a:gd name="adj1" fmla="val 49343"/>
                <a:gd name="adj2" fmla="val 49837"/>
              </a:avLst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02CD7DC-88A1-4072-BE0A-95790A6F09FD}"/>
                </a:ext>
              </a:extLst>
            </p:cNvPr>
            <p:cNvSpPr txBox="1"/>
            <p:nvPr/>
          </p:nvSpPr>
          <p:spPr>
            <a:xfrm>
              <a:off x="8941921" y="4509770"/>
              <a:ext cx="1281919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b="1" dirty="0"/>
                <a:t>n </a:t>
              </a:r>
            </a:p>
            <a:p>
              <a:pPr algn="ctr"/>
              <a:r>
                <a:rPr lang="en-US" sz="1400" b="1" dirty="0"/>
                <a:t>Output Lines</a:t>
              </a:r>
              <a:endParaRPr lang="en-I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99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B02D3C-38D7-450D-9B2E-01BCC719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4416"/>
            <a:ext cx="10515600" cy="5873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Four to Two Line Binary Encoder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="" xmlns:a16="http://schemas.microsoft.com/office/drawing/2014/main" id="{DD7C8CCC-E20B-4D7B-ABEB-2D14C00950A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92689720"/>
                  </p:ext>
                </p:extLst>
              </p:nvPr>
            </p:nvGraphicFramePr>
            <p:xfrm>
              <a:off x="373251" y="1203960"/>
              <a:ext cx="544720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="" xmlns:a16="http://schemas.microsoft.com/office/drawing/2014/main" val="547224641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203769345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3474741388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1157191790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1354583499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3367390551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413844528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Decimel</a:t>
                          </a:r>
                          <a:r>
                            <a:rPr lang="en-US" dirty="0"/>
                            <a:t> Value</a:t>
                          </a:r>
                          <a:endParaRPr lang="en-IN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664242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181097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471408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22030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255164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1148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DD7C8CCC-E20B-4D7B-ABEB-2D14C00950A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92689720"/>
                  </p:ext>
                </p:extLst>
              </p:nvPr>
            </p:nvGraphicFramePr>
            <p:xfrm>
              <a:off x="373251" y="1203960"/>
              <a:ext cx="544720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547224641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203769345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3474741388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1157191790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1354583499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3367390551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413844528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Decimel</a:t>
                          </a:r>
                          <a:r>
                            <a:rPr lang="en-US" dirty="0"/>
                            <a:t> Value</a:t>
                          </a:r>
                          <a:endParaRPr lang="en-IN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242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6066" t="-108197" r="-50082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8017" t="-108197" r="-40495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5246" t="-108197" r="-30163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8843" t="-108197" r="-2041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4426" t="-108197" r="-10245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39669" t="-108197" r="-330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097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1408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2030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5164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1480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1642488-046F-4EB5-BAD8-DEC77732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54" y="3688789"/>
            <a:ext cx="5181600" cy="2640574"/>
          </a:xfrm>
        </p:spPr>
        <p:txBody>
          <a:bodyPr/>
          <a:lstStyle/>
          <a:p>
            <a:r>
              <a:rPr lang="en-IN" dirty="0"/>
              <a:t>Input – 4</a:t>
            </a:r>
          </a:p>
          <a:p>
            <a:r>
              <a:rPr lang="en-IN" dirty="0"/>
              <a:t>Output – 2</a:t>
            </a:r>
          </a:p>
          <a:p>
            <a:r>
              <a:rPr lang="en-IN" dirty="0"/>
              <a:t>Outputs are,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0FF15EE-721A-48F0-850D-C724350EBFF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896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8F6C0CE-0250-44BC-BB68-E6C6E01EC110}"/>
              </a:ext>
            </a:extLst>
          </p:cNvPr>
          <p:cNvSpPr txBox="1">
            <a:spLocks/>
          </p:cNvSpPr>
          <p:nvPr/>
        </p:nvSpPr>
        <p:spPr>
          <a:xfrm>
            <a:off x="2110775" y="663547"/>
            <a:ext cx="1972159" cy="58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Truth Table</a:t>
            </a:r>
            <a:endParaRPr lang="en-I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788B04A8-03B7-4B21-87ED-6249FB2ABCED}"/>
                  </a:ext>
                </a:extLst>
              </p:cNvPr>
              <p:cNvSpPr txBox="1"/>
              <p:nvPr/>
            </p:nvSpPr>
            <p:spPr>
              <a:xfrm>
                <a:off x="1241562" y="5284131"/>
                <a:ext cx="1855292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8B04A8-03B7-4B21-87ED-6249FB2A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62" y="5284131"/>
                <a:ext cx="1855292" cy="369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7E7CA70-162E-4BBC-BD20-C9D1F1EB6695}"/>
                  </a:ext>
                </a:extLst>
              </p:cNvPr>
              <p:cNvSpPr txBox="1"/>
              <p:nvPr/>
            </p:nvSpPr>
            <p:spPr>
              <a:xfrm>
                <a:off x="1241562" y="5806747"/>
                <a:ext cx="1855292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E7CA70-162E-4BBC-BD20-C9D1F1EB6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62" y="5806747"/>
                <a:ext cx="1855292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197E3F0-B47F-4452-8749-6B8D002A09F8}"/>
              </a:ext>
            </a:extLst>
          </p:cNvPr>
          <p:cNvGrpSpPr/>
          <p:nvPr/>
        </p:nvGrpSpPr>
        <p:grpSpPr>
          <a:xfrm>
            <a:off x="6224369" y="982436"/>
            <a:ext cx="531166" cy="5610547"/>
            <a:chOff x="5371076" y="56945"/>
            <a:chExt cx="426718" cy="672698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1DB6563-B71B-438F-A519-E6F7B283F7E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591B9A47-1728-4BA9-9D2D-64109ABCBD8C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1B9A47-1728-4BA9-9D2D-64109ABCB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08945B4-2251-46ED-97E8-FB1D1FD8CD5E}"/>
              </a:ext>
            </a:extLst>
          </p:cNvPr>
          <p:cNvGrpSpPr/>
          <p:nvPr/>
        </p:nvGrpSpPr>
        <p:grpSpPr>
          <a:xfrm>
            <a:off x="6761359" y="982436"/>
            <a:ext cx="531166" cy="5610547"/>
            <a:chOff x="5371076" y="56945"/>
            <a:chExt cx="426718" cy="67269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6495B72-B5F0-442A-A75F-CDCE4BD35B9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F13231EC-6E4C-4877-AA6A-545131FC7B46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3231EC-6E4C-4877-AA6A-545131FC7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C311DAE-E50D-42F8-AA36-6F2F5C6DE473}"/>
              </a:ext>
            </a:extLst>
          </p:cNvPr>
          <p:cNvGrpSpPr/>
          <p:nvPr/>
        </p:nvGrpSpPr>
        <p:grpSpPr>
          <a:xfrm>
            <a:off x="7297923" y="996723"/>
            <a:ext cx="531166" cy="5610547"/>
            <a:chOff x="5371076" y="56945"/>
            <a:chExt cx="426718" cy="67269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FF7E5DD-DFA0-4953-87CF-C4D045EE9FD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BBEBCFE8-B312-4061-A3CB-B41467664A55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BEBCFE8-B312-4061-A3CB-B41467664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F3FD14BA-40BE-4A36-BFE4-CF9C1E22F7CC}"/>
              </a:ext>
            </a:extLst>
          </p:cNvPr>
          <p:cNvGrpSpPr/>
          <p:nvPr/>
        </p:nvGrpSpPr>
        <p:grpSpPr>
          <a:xfrm>
            <a:off x="7834486" y="1014289"/>
            <a:ext cx="531166" cy="5610547"/>
            <a:chOff x="5371076" y="56945"/>
            <a:chExt cx="426718" cy="6726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D98208EE-B7BE-4094-8F53-78606058AF0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="" xmlns:a16="http://schemas.microsoft.com/office/drawing/2014/main" id="{399D8EAB-23AD-4448-AA6B-D0C09986A249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9D8EAB-23AD-4448-AA6B-D0C09986A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AA40E9F-5583-4226-86B1-6C429B7B01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26" y="2802123"/>
            <a:ext cx="1153462" cy="8030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663AC27-85A9-4EC1-BE45-266FB9778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26" y="4481088"/>
            <a:ext cx="1153462" cy="80304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4E5DC693-A318-4B37-9821-AFFBAFCEBB41}"/>
              </a:ext>
            </a:extLst>
          </p:cNvPr>
          <p:cNvGrpSpPr/>
          <p:nvPr/>
        </p:nvGrpSpPr>
        <p:grpSpPr>
          <a:xfrm>
            <a:off x="11073668" y="2810936"/>
            <a:ext cx="541417" cy="384382"/>
            <a:chOff x="11593746" y="3785511"/>
            <a:chExt cx="541417" cy="3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EFB209CB-3EC2-4E59-952B-4AB097638553}"/>
                    </a:ext>
                  </a:extLst>
                </p:cNvPr>
                <p:cNvSpPr txBox="1"/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B209CB-3EC2-4E59-952B-4AB097638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47313CE2-4F91-4153-BBE4-4E8F526CE9EF}"/>
                </a:ext>
              </a:extLst>
            </p:cNvPr>
            <p:cNvCxnSpPr>
              <a:cxnSpLocks/>
            </p:cNvCxnSpPr>
            <p:nvPr/>
          </p:nvCxnSpPr>
          <p:spPr>
            <a:xfrm>
              <a:off x="11593746" y="4169892"/>
              <a:ext cx="541417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EF89ED69-1168-48DB-8795-FEA86BFD1F1E}"/>
              </a:ext>
            </a:extLst>
          </p:cNvPr>
          <p:cNvGrpSpPr/>
          <p:nvPr/>
        </p:nvGrpSpPr>
        <p:grpSpPr>
          <a:xfrm>
            <a:off x="11049030" y="4482729"/>
            <a:ext cx="541417" cy="384382"/>
            <a:chOff x="11593746" y="3785511"/>
            <a:chExt cx="541417" cy="3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="" xmlns:a16="http://schemas.microsoft.com/office/drawing/2014/main" id="{D89F1B23-53F1-4B08-8B49-A250CF915EF6}"/>
                    </a:ext>
                  </a:extLst>
                </p:cNvPr>
                <p:cNvSpPr txBox="1"/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9F1B23-53F1-4B08-8B49-A250CF915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024B6FA8-AF99-4A21-A614-C4416B00A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93746" y="4169892"/>
              <a:ext cx="541417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33D1F91-BA57-4333-80DB-E42CD88E58E0}"/>
              </a:ext>
            </a:extLst>
          </p:cNvPr>
          <p:cNvGrpSpPr/>
          <p:nvPr/>
        </p:nvGrpSpPr>
        <p:grpSpPr>
          <a:xfrm>
            <a:off x="7162912" y="3002157"/>
            <a:ext cx="2894771" cy="91440"/>
            <a:chOff x="7701071" y="2802123"/>
            <a:chExt cx="2833301" cy="9144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8B3A86C2-93C9-4DFA-B8CA-DDF982CFF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26" y="2847843"/>
              <a:ext cx="2792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239A6469-58FC-433A-9246-E2FD4D198AB4}"/>
                </a:ext>
              </a:extLst>
            </p:cNvPr>
            <p:cNvSpPr/>
            <p:nvPr/>
          </p:nvSpPr>
          <p:spPr>
            <a:xfrm>
              <a:off x="7701071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0B14B88-FE15-4F3A-8011-DE61496C8179}"/>
              </a:ext>
            </a:extLst>
          </p:cNvPr>
          <p:cNvGrpSpPr/>
          <p:nvPr/>
        </p:nvGrpSpPr>
        <p:grpSpPr>
          <a:xfrm>
            <a:off x="6628339" y="3315330"/>
            <a:ext cx="3438637" cy="91440"/>
            <a:chOff x="7705733" y="2802123"/>
            <a:chExt cx="3365617" cy="9144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81D41CA9-ADC6-437C-AB5B-6C6CD83B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33293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EA1A7E85-A105-4E57-920F-95BD341F170C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C0488809-0E51-4661-9180-43B8BAE68B7D}"/>
              </a:ext>
            </a:extLst>
          </p:cNvPr>
          <p:cNvGrpSpPr/>
          <p:nvPr/>
        </p:nvGrpSpPr>
        <p:grpSpPr>
          <a:xfrm>
            <a:off x="7699165" y="4665165"/>
            <a:ext cx="2355276" cy="91440"/>
            <a:chOff x="7701071" y="2802123"/>
            <a:chExt cx="2305264" cy="9144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22DD63F1-D413-4F64-BF1F-23F40427A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26" y="2847843"/>
              <a:ext cx="2264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6EB9126C-D9F8-4C4A-8B67-3976ADF32F0F}"/>
                </a:ext>
              </a:extLst>
            </p:cNvPr>
            <p:cNvSpPr/>
            <p:nvPr/>
          </p:nvSpPr>
          <p:spPr>
            <a:xfrm>
              <a:off x="7701071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8987CA59-21E7-4510-AADA-5072FE47A257}"/>
              </a:ext>
            </a:extLst>
          </p:cNvPr>
          <p:cNvGrpSpPr/>
          <p:nvPr/>
        </p:nvGrpSpPr>
        <p:grpSpPr>
          <a:xfrm>
            <a:off x="6622234" y="5009076"/>
            <a:ext cx="3438637" cy="91440"/>
            <a:chOff x="7705733" y="2802123"/>
            <a:chExt cx="3365616" cy="9144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AC8FB8AC-2F81-4B7F-88B3-38CF2B853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33293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F0F31481-8ADF-4C39-9506-E236FC70BEC1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7302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B02D3C-38D7-450D-9B2E-01BCC719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4416"/>
            <a:ext cx="10515600" cy="9968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Eight to Three Line Binary Encoder </a:t>
            </a:r>
            <a:br>
              <a:rPr lang="en-US" b="1" dirty="0"/>
            </a:br>
            <a:r>
              <a:rPr lang="en-US" b="1" dirty="0"/>
              <a:t>(Octal to Binary Encoder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="" xmlns:a16="http://schemas.microsoft.com/office/drawing/2014/main" id="{DD7C8CCC-E20B-4D7B-ABEB-2D14C00950A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31986813"/>
                  </p:ext>
                </p:extLst>
              </p:nvPr>
            </p:nvGraphicFramePr>
            <p:xfrm>
              <a:off x="75658" y="1451344"/>
              <a:ext cx="526553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060">
                      <a:extLst>
                        <a:ext uri="{9D8B030D-6E8A-4147-A177-3AD203B41FA5}">
                          <a16:colId xmlns="" xmlns:a16="http://schemas.microsoft.com/office/drawing/2014/main" val="547224641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1628080802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2275358174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3989027026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4142618797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203769345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3474741388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1157191790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1354583499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3367390551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1077573597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="" xmlns:a16="http://schemas.microsoft.com/office/drawing/2014/main" val="413844528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Decimal Value</a:t>
                          </a:r>
                          <a:endParaRPr lang="en-IN" dirty="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664242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181097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471408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22030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255164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59851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236672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32505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4819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699206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DD7C8CCC-E20B-4D7B-ABEB-2D14C00950A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31986813"/>
                  </p:ext>
                </p:extLst>
              </p:nvPr>
            </p:nvGraphicFramePr>
            <p:xfrm>
              <a:off x="75658" y="1451344"/>
              <a:ext cx="526553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060">
                      <a:extLst>
                        <a:ext uri="{9D8B030D-6E8A-4147-A177-3AD203B41FA5}">
                          <a16:colId xmlns:a16="http://schemas.microsoft.com/office/drawing/2014/main" val="547224641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1628080802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2275358174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3989027026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4142618797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203769345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3474741388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1157191790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1354583499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3367390551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1077573597"/>
                        </a:ext>
                      </a:extLst>
                    </a:gridCol>
                    <a:gridCol w="392134">
                      <a:extLst>
                        <a:ext uri="{9D8B030D-6E8A-4147-A177-3AD203B41FA5}">
                          <a16:colId xmlns:a16="http://schemas.microsoft.com/office/drawing/2014/main" val="413844528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Decimal Value</a:t>
                          </a:r>
                          <a:endParaRPr lang="en-IN" dirty="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242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1538" t="-108197" r="-99692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6875" t="-108197" r="-9125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0000" t="-108197" r="-79846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438" t="-108197" r="-71093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8438" t="-108197" r="-61093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36923" t="-108197" r="-50153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0000" t="-108197" r="-40937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5385" t="-108197" r="-30307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1563" t="-108197" r="-20781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33846" t="-108197" r="-10461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3125" t="-108197" r="-6250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097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1408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2030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5164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51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6672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05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819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2067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1642488-046F-4EB5-BAD8-DEC77732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625" y="5226786"/>
            <a:ext cx="5181600" cy="1598396"/>
          </a:xfrm>
        </p:spPr>
        <p:txBody>
          <a:bodyPr/>
          <a:lstStyle/>
          <a:p>
            <a:r>
              <a:rPr lang="en-IN" dirty="0"/>
              <a:t>Input – 8</a:t>
            </a:r>
          </a:p>
          <a:p>
            <a:r>
              <a:rPr lang="en-IN" dirty="0"/>
              <a:t>Output – 3</a:t>
            </a:r>
          </a:p>
          <a:p>
            <a:r>
              <a:rPr lang="en-IN" dirty="0"/>
              <a:t>Outputs are,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8F6C0CE-0250-44BC-BB68-E6C6E01EC110}"/>
              </a:ext>
            </a:extLst>
          </p:cNvPr>
          <p:cNvSpPr txBox="1">
            <a:spLocks/>
          </p:cNvSpPr>
          <p:nvPr/>
        </p:nvSpPr>
        <p:spPr>
          <a:xfrm>
            <a:off x="1466527" y="969222"/>
            <a:ext cx="1972159" cy="58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Truth Table</a:t>
            </a:r>
            <a:endParaRPr lang="en-IN" sz="28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197E3F0-B47F-4452-8749-6B8D002A09F8}"/>
              </a:ext>
            </a:extLst>
          </p:cNvPr>
          <p:cNvGrpSpPr/>
          <p:nvPr/>
        </p:nvGrpSpPr>
        <p:grpSpPr>
          <a:xfrm>
            <a:off x="7762882" y="1200146"/>
            <a:ext cx="531166" cy="5235892"/>
            <a:chOff x="5371076" y="56945"/>
            <a:chExt cx="426718" cy="627777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1DB6563-B71B-438F-A519-E6F7B283F7E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85495"/>
              <a:ext cx="0" cy="6249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591B9A47-1728-4BA9-9D2D-64109ABCBD8C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1B9A47-1728-4BA9-9D2D-64109ABCB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08945B4-2251-46ED-97E8-FB1D1FD8CD5E}"/>
              </a:ext>
            </a:extLst>
          </p:cNvPr>
          <p:cNvGrpSpPr/>
          <p:nvPr/>
        </p:nvGrpSpPr>
        <p:grpSpPr>
          <a:xfrm>
            <a:off x="8299872" y="1200146"/>
            <a:ext cx="531166" cy="5235892"/>
            <a:chOff x="5371076" y="56945"/>
            <a:chExt cx="426718" cy="627777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6495B72-B5F0-442A-A75F-CDCE4BD35B9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85495"/>
              <a:ext cx="0" cy="6249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F13231EC-6E4C-4877-AA6A-545131FC7B46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3231EC-6E4C-4877-AA6A-545131FC7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C311DAE-E50D-42F8-AA36-6F2F5C6DE473}"/>
              </a:ext>
            </a:extLst>
          </p:cNvPr>
          <p:cNvGrpSpPr/>
          <p:nvPr/>
        </p:nvGrpSpPr>
        <p:grpSpPr>
          <a:xfrm>
            <a:off x="8836436" y="1214433"/>
            <a:ext cx="531166" cy="5216842"/>
            <a:chOff x="5371076" y="56945"/>
            <a:chExt cx="426718" cy="625493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FF7E5DD-DFA0-4953-87CF-C4D045EE9FD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62655"/>
              <a:ext cx="0" cy="6249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BBEBCFE8-B312-4061-A3CB-B41467664A55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BEBCFE8-B312-4061-A3CB-B41467664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F3FD14BA-40BE-4A36-BFE4-CF9C1E22F7CC}"/>
              </a:ext>
            </a:extLst>
          </p:cNvPr>
          <p:cNvGrpSpPr/>
          <p:nvPr/>
        </p:nvGrpSpPr>
        <p:grpSpPr>
          <a:xfrm>
            <a:off x="9372999" y="1222247"/>
            <a:ext cx="531166" cy="5212080"/>
            <a:chOff x="5371076" y="45253"/>
            <a:chExt cx="426718" cy="624922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D98208EE-B7BE-4094-8F53-78606058AF0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45253"/>
              <a:ext cx="0" cy="6249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="" xmlns:a16="http://schemas.microsoft.com/office/drawing/2014/main" id="{399D8EAB-23AD-4448-AA6B-D0C09986A249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9D8EAB-23AD-4448-AA6B-D0C09986A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AA40E9F-5583-4226-86B1-6C429B7B01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13" y="5200597"/>
            <a:ext cx="1153462" cy="80304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4E5DC693-A318-4B37-9821-AFFBAFCEBB41}"/>
              </a:ext>
            </a:extLst>
          </p:cNvPr>
          <p:cNvGrpSpPr/>
          <p:nvPr/>
        </p:nvGrpSpPr>
        <p:grpSpPr>
          <a:xfrm>
            <a:off x="11552641" y="5209410"/>
            <a:ext cx="541417" cy="384382"/>
            <a:chOff x="11593746" y="3785511"/>
            <a:chExt cx="541417" cy="3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EFB209CB-3EC2-4E59-952B-4AB097638553}"/>
                    </a:ext>
                  </a:extLst>
                </p:cNvPr>
                <p:cNvSpPr txBox="1"/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B209CB-3EC2-4E59-952B-4AB097638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47313CE2-4F91-4153-BBE4-4E8F526CE9EF}"/>
                </a:ext>
              </a:extLst>
            </p:cNvPr>
            <p:cNvCxnSpPr>
              <a:cxnSpLocks/>
            </p:cNvCxnSpPr>
            <p:nvPr/>
          </p:nvCxnSpPr>
          <p:spPr>
            <a:xfrm>
              <a:off x="11593746" y="4169892"/>
              <a:ext cx="541417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33D1F91-BA57-4333-80DB-E42CD88E58E0}"/>
              </a:ext>
            </a:extLst>
          </p:cNvPr>
          <p:cNvGrpSpPr/>
          <p:nvPr/>
        </p:nvGrpSpPr>
        <p:grpSpPr>
          <a:xfrm>
            <a:off x="7634174" y="5305381"/>
            <a:ext cx="2894771" cy="91440"/>
            <a:chOff x="7701071" y="2802123"/>
            <a:chExt cx="2833301" cy="9144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8B3A86C2-93C9-4DFA-B8CA-DDF982CFF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26" y="2847843"/>
              <a:ext cx="2792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239A6469-58FC-433A-9246-E2FD4D198AB4}"/>
                </a:ext>
              </a:extLst>
            </p:cNvPr>
            <p:cNvSpPr/>
            <p:nvPr/>
          </p:nvSpPr>
          <p:spPr>
            <a:xfrm>
              <a:off x="7701071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0B14B88-FE15-4F3A-8011-DE61496C8179}"/>
              </a:ext>
            </a:extLst>
          </p:cNvPr>
          <p:cNvGrpSpPr/>
          <p:nvPr/>
        </p:nvGrpSpPr>
        <p:grpSpPr>
          <a:xfrm>
            <a:off x="7098011" y="5475678"/>
            <a:ext cx="3466069" cy="91440"/>
            <a:chOff x="7705733" y="2802123"/>
            <a:chExt cx="3392467" cy="9144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81D41CA9-ADC6-437C-AB5B-6C6CD83B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33561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EA1A7E85-A105-4E57-920F-95BD341F170C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B45BFAFA-BF0C-424C-BEB5-6E8D2B14E402}"/>
              </a:ext>
            </a:extLst>
          </p:cNvPr>
          <p:cNvGrpSpPr/>
          <p:nvPr/>
        </p:nvGrpSpPr>
        <p:grpSpPr>
          <a:xfrm>
            <a:off x="5622030" y="1207406"/>
            <a:ext cx="531166" cy="5226367"/>
            <a:chOff x="5371076" y="56945"/>
            <a:chExt cx="426718" cy="626635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4294552A-1A8A-406C-A7A5-DD675AA43C0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249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="" xmlns:a16="http://schemas.microsoft.com/office/drawing/2014/main" id="{F3D4503A-2286-46A6-9982-EEF4E48F59FA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3D4503A-2286-46A6-9982-EEF4E48F5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9BB54191-47F4-49D7-8054-AF332683C61B}"/>
              </a:ext>
            </a:extLst>
          </p:cNvPr>
          <p:cNvGrpSpPr/>
          <p:nvPr/>
        </p:nvGrpSpPr>
        <p:grpSpPr>
          <a:xfrm>
            <a:off x="6159020" y="1207406"/>
            <a:ext cx="531166" cy="5226367"/>
            <a:chOff x="5371076" y="56945"/>
            <a:chExt cx="426718" cy="626635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E5D2E32C-5CE4-4390-966F-5337B1CAF3BA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249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="" xmlns:a16="http://schemas.microsoft.com/office/drawing/2014/main" id="{80856D0B-F82A-4290-BD80-E3B31BC4EDE6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0856D0B-F82A-4290-BD80-E3B31BC4E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9156E6E0-53B9-492D-A2D2-5B51B1A2357E}"/>
              </a:ext>
            </a:extLst>
          </p:cNvPr>
          <p:cNvGrpSpPr/>
          <p:nvPr/>
        </p:nvGrpSpPr>
        <p:grpSpPr>
          <a:xfrm>
            <a:off x="6695584" y="1216930"/>
            <a:ext cx="531166" cy="5212080"/>
            <a:chOff x="5371076" y="51234"/>
            <a:chExt cx="426718" cy="624922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4D00769F-75F5-490F-9D32-7858FDC10B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51234"/>
              <a:ext cx="0" cy="6249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="" xmlns:a16="http://schemas.microsoft.com/office/drawing/2014/main" id="{3C5D8F15-B288-4A31-894B-2D0534C643A7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C5D8F15-B288-4A31-894B-2D0534C64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B598117E-6157-47B4-A8EA-79D049A3637E}"/>
              </a:ext>
            </a:extLst>
          </p:cNvPr>
          <p:cNvGrpSpPr/>
          <p:nvPr/>
        </p:nvGrpSpPr>
        <p:grpSpPr>
          <a:xfrm>
            <a:off x="7232147" y="1219982"/>
            <a:ext cx="531166" cy="5212080"/>
            <a:chOff x="5371076" y="33833"/>
            <a:chExt cx="426718" cy="6249225"/>
          </a:xfrm>
        </p:grpSpPr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4480BA8-99D8-4D8F-9E07-2EFB62D52ED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33833"/>
              <a:ext cx="0" cy="6249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="" xmlns:a16="http://schemas.microsoft.com/office/drawing/2014/main" id="{95376E16-7358-4740-8237-97A1630DCEF3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376E16-7358-4740-8237-97A1630DC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707758FA-ED27-4AA7-B035-6146D544CEBF}"/>
              </a:ext>
            </a:extLst>
          </p:cNvPr>
          <p:cNvGrpSpPr/>
          <p:nvPr/>
        </p:nvGrpSpPr>
        <p:grpSpPr>
          <a:xfrm>
            <a:off x="6561016" y="5643651"/>
            <a:ext cx="3996421" cy="91440"/>
            <a:chOff x="7705733" y="2802123"/>
            <a:chExt cx="3911556" cy="9144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E94070-C1B5-4091-BBC2-4F32190F8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38752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FB635358-44A1-4A29-B44A-0FA6A730DA1B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599BA3EE-ACE3-45DD-B975-FBBE70B7E49B}"/>
              </a:ext>
            </a:extLst>
          </p:cNvPr>
          <p:cNvGrpSpPr/>
          <p:nvPr/>
        </p:nvGrpSpPr>
        <p:grpSpPr>
          <a:xfrm>
            <a:off x="6020728" y="5808933"/>
            <a:ext cx="4517629" cy="91440"/>
            <a:chOff x="7705733" y="2802123"/>
            <a:chExt cx="4421695" cy="9144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7D32436B-5065-4C9F-ADAE-632D6056B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438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DBABF226-9DF9-4157-A411-48D754DF4388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D1DE1A71-2452-4A0C-9C4C-A7F9A21F1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13" y="3781833"/>
            <a:ext cx="1153462" cy="803043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9DFD2D4-ED8D-4A38-9B50-6CC980A86041}"/>
              </a:ext>
            </a:extLst>
          </p:cNvPr>
          <p:cNvGrpSpPr/>
          <p:nvPr/>
        </p:nvGrpSpPr>
        <p:grpSpPr>
          <a:xfrm>
            <a:off x="11552641" y="3790646"/>
            <a:ext cx="541417" cy="384382"/>
            <a:chOff x="11593746" y="3785511"/>
            <a:chExt cx="541417" cy="3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="" xmlns:a16="http://schemas.microsoft.com/office/drawing/2014/main" id="{FE094B32-642F-44B9-A493-95C8918CF467}"/>
                    </a:ext>
                  </a:extLst>
                </p:cNvPr>
                <p:cNvSpPr txBox="1"/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E094B32-642F-44B9-A493-95C8918CF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22322B22-3C89-446F-A808-3D68A1ED6D1B}"/>
                </a:ext>
              </a:extLst>
            </p:cNvPr>
            <p:cNvCxnSpPr>
              <a:cxnSpLocks/>
            </p:cNvCxnSpPr>
            <p:nvPr/>
          </p:nvCxnSpPr>
          <p:spPr>
            <a:xfrm>
              <a:off x="11593746" y="4169892"/>
              <a:ext cx="541417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58AF737F-30C1-4A3F-B494-4DA60EEF2EBF}"/>
              </a:ext>
            </a:extLst>
          </p:cNvPr>
          <p:cNvGrpSpPr/>
          <p:nvPr/>
        </p:nvGrpSpPr>
        <p:grpSpPr>
          <a:xfrm>
            <a:off x="8704135" y="3886617"/>
            <a:ext cx="1834068" cy="91440"/>
            <a:chOff x="7701071" y="2802123"/>
            <a:chExt cx="1795125" cy="9144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05BBFBB0-F958-47B8-9B96-B7C6BF9DE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26" y="2847843"/>
              <a:ext cx="1754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E5842457-C9A6-4C50-8E80-EF4E37FE2179}"/>
                </a:ext>
              </a:extLst>
            </p:cNvPr>
            <p:cNvSpPr/>
            <p:nvPr/>
          </p:nvSpPr>
          <p:spPr>
            <a:xfrm>
              <a:off x="7701071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5102747F-3226-4386-9F58-0F7721747C82}"/>
              </a:ext>
            </a:extLst>
          </p:cNvPr>
          <p:cNvGrpSpPr/>
          <p:nvPr/>
        </p:nvGrpSpPr>
        <p:grpSpPr>
          <a:xfrm>
            <a:off x="8167179" y="4056914"/>
            <a:ext cx="2398224" cy="91440"/>
            <a:chOff x="7712723" y="2802123"/>
            <a:chExt cx="2347302" cy="9144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02EA94B7-5E24-4912-85CA-D5D8C230F8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23180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="" xmlns:a16="http://schemas.microsoft.com/office/drawing/2014/main" id="{F875C4E4-2E10-4D0E-92A7-2128480A9CA4}"/>
                </a:ext>
              </a:extLst>
            </p:cNvPr>
            <p:cNvSpPr/>
            <p:nvPr/>
          </p:nvSpPr>
          <p:spPr>
            <a:xfrm>
              <a:off x="771272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6AE4C069-83E0-43B2-8B82-F8594EAD6C56}"/>
              </a:ext>
            </a:extLst>
          </p:cNvPr>
          <p:cNvGrpSpPr/>
          <p:nvPr/>
        </p:nvGrpSpPr>
        <p:grpSpPr>
          <a:xfrm>
            <a:off x="6561016" y="4224887"/>
            <a:ext cx="3996421" cy="91440"/>
            <a:chOff x="7705733" y="2802123"/>
            <a:chExt cx="3911556" cy="9144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11B9832E-EF26-4866-BA52-AFF7D3BF6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38752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579D5F1B-9868-47DC-9E1D-78B96C1BDC3D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A4EBC4E8-0E50-4030-A3CE-C6B32E34656D}"/>
              </a:ext>
            </a:extLst>
          </p:cNvPr>
          <p:cNvGrpSpPr/>
          <p:nvPr/>
        </p:nvGrpSpPr>
        <p:grpSpPr>
          <a:xfrm>
            <a:off x="6025491" y="4390169"/>
            <a:ext cx="4517629" cy="91440"/>
            <a:chOff x="7705733" y="2802123"/>
            <a:chExt cx="4421695" cy="9144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E5C8A015-06FB-477D-91A3-F2B41205D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438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16A4E658-9AD2-4BD8-95CC-0F93E0328D56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3A6E2B46-D5B1-4C1E-AF35-A33C5D247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13" y="2299560"/>
            <a:ext cx="1153462" cy="803043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6769D13-490D-4CD7-B290-1C1CE159F668}"/>
              </a:ext>
            </a:extLst>
          </p:cNvPr>
          <p:cNvGrpSpPr/>
          <p:nvPr/>
        </p:nvGrpSpPr>
        <p:grpSpPr>
          <a:xfrm>
            <a:off x="11552641" y="2308373"/>
            <a:ext cx="541417" cy="384382"/>
            <a:chOff x="11593746" y="3785511"/>
            <a:chExt cx="541417" cy="3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="" xmlns:a16="http://schemas.microsoft.com/office/drawing/2014/main" id="{5A96918D-2E1D-4AE4-AC16-829C08A98119}"/>
                    </a:ext>
                  </a:extLst>
                </p:cNvPr>
                <p:cNvSpPr txBox="1"/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A96918D-2E1D-4AE4-AC16-829C08A98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8D799558-22F4-409B-959C-DFDBA2B0BA01}"/>
                </a:ext>
              </a:extLst>
            </p:cNvPr>
            <p:cNvCxnSpPr>
              <a:cxnSpLocks/>
            </p:cNvCxnSpPr>
            <p:nvPr/>
          </p:nvCxnSpPr>
          <p:spPr>
            <a:xfrm>
              <a:off x="11593746" y="4169892"/>
              <a:ext cx="541417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1EBA3172-EF82-4BA4-A503-2E434A53CE3F}"/>
              </a:ext>
            </a:extLst>
          </p:cNvPr>
          <p:cNvGrpSpPr/>
          <p:nvPr/>
        </p:nvGrpSpPr>
        <p:grpSpPr>
          <a:xfrm>
            <a:off x="9236742" y="2404344"/>
            <a:ext cx="1303716" cy="91440"/>
            <a:chOff x="7701071" y="2802123"/>
            <a:chExt cx="1276034" cy="9144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D74D2E86-F1EF-4EC7-A609-328C90E4D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26" y="2847843"/>
              <a:ext cx="1235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A184844D-C6B4-4EA5-8B4B-E1A630E78020}"/>
                </a:ext>
              </a:extLst>
            </p:cNvPr>
            <p:cNvSpPr/>
            <p:nvPr/>
          </p:nvSpPr>
          <p:spPr>
            <a:xfrm>
              <a:off x="7701071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7CA516D0-65A4-4B4D-A86A-15A97A613667}"/>
              </a:ext>
            </a:extLst>
          </p:cNvPr>
          <p:cNvGrpSpPr/>
          <p:nvPr/>
        </p:nvGrpSpPr>
        <p:grpSpPr>
          <a:xfrm>
            <a:off x="8167200" y="2574641"/>
            <a:ext cx="2396221" cy="91440"/>
            <a:chOff x="7705733" y="2802123"/>
            <a:chExt cx="2345340" cy="9144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63BBB11C-8D94-48A6-BEC0-696BAF823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23090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="" xmlns:a16="http://schemas.microsoft.com/office/drawing/2014/main" id="{F25AAC77-187B-4623-B239-B9206C865313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EFB61327-DA03-4623-94BC-D0D843DAAD67}"/>
              </a:ext>
            </a:extLst>
          </p:cNvPr>
          <p:cNvGrpSpPr/>
          <p:nvPr/>
        </p:nvGrpSpPr>
        <p:grpSpPr>
          <a:xfrm>
            <a:off x="7096319" y="2742614"/>
            <a:ext cx="3466069" cy="91440"/>
            <a:chOff x="7705733" y="2802123"/>
            <a:chExt cx="3392468" cy="9144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8EB55FF2-EFE8-491C-A8F3-5EBDDE9D5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33561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id="{B35D4E69-9582-4836-AC94-31D87D042169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4F55435A-B930-4297-9F4A-33FE330AB3AA}"/>
              </a:ext>
            </a:extLst>
          </p:cNvPr>
          <p:cNvGrpSpPr/>
          <p:nvPr/>
        </p:nvGrpSpPr>
        <p:grpSpPr>
          <a:xfrm>
            <a:off x="6025491" y="2907896"/>
            <a:ext cx="4517629" cy="91440"/>
            <a:chOff x="7705733" y="2802123"/>
            <a:chExt cx="4421695" cy="9144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2DCE1457-64BB-49DC-BDED-C6CC3441C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438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7202AFE4-D8B2-44E9-A0B9-B6E84FB10624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5BFE9BD-CB99-4A3B-896B-8F9314D1EA24}"/>
              </a:ext>
            </a:extLst>
          </p:cNvPr>
          <p:cNvSpPr/>
          <p:nvPr/>
        </p:nvSpPr>
        <p:spPr>
          <a:xfrm>
            <a:off x="4188372" y="3718122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FD173B52-ABB0-46E5-AFD3-6901846734A0}"/>
              </a:ext>
            </a:extLst>
          </p:cNvPr>
          <p:cNvSpPr/>
          <p:nvPr/>
        </p:nvSpPr>
        <p:spPr>
          <a:xfrm>
            <a:off x="4188372" y="4075191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9B4556EC-91DC-4C7A-8141-DC707D3BA3D7}"/>
              </a:ext>
            </a:extLst>
          </p:cNvPr>
          <p:cNvSpPr/>
          <p:nvPr/>
        </p:nvSpPr>
        <p:spPr>
          <a:xfrm>
            <a:off x="4188372" y="4445754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="" xmlns:a16="http://schemas.microsoft.com/office/drawing/2014/main" id="{3F55A2DF-A92C-4433-BBDF-67172412E0A6}"/>
              </a:ext>
            </a:extLst>
          </p:cNvPr>
          <p:cNvSpPr/>
          <p:nvPr/>
        </p:nvSpPr>
        <p:spPr>
          <a:xfrm>
            <a:off x="4185012" y="4801803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CE83A5C9-EAC1-4BD0-BEDF-64FF8F928F80}"/>
              </a:ext>
            </a:extLst>
          </p:cNvPr>
          <p:cNvSpPr/>
          <p:nvPr/>
        </p:nvSpPr>
        <p:spPr>
          <a:xfrm>
            <a:off x="4587512" y="2970643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59AFC71D-BE4D-40B6-B0A1-A81096C53138}"/>
              </a:ext>
            </a:extLst>
          </p:cNvPr>
          <p:cNvSpPr/>
          <p:nvPr/>
        </p:nvSpPr>
        <p:spPr>
          <a:xfrm>
            <a:off x="4587512" y="3327712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="" xmlns:a16="http://schemas.microsoft.com/office/drawing/2014/main" id="{B761E832-79AA-478A-A8E2-6C5A8132AD77}"/>
              </a:ext>
            </a:extLst>
          </p:cNvPr>
          <p:cNvSpPr/>
          <p:nvPr/>
        </p:nvSpPr>
        <p:spPr>
          <a:xfrm>
            <a:off x="4587512" y="4438498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496A7FB7-CEEC-4572-BED3-068F7B194D44}"/>
              </a:ext>
            </a:extLst>
          </p:cNvPr>
          <p:cNvSpPr/>
          <p:nvPr/>
        </p:nvSpPr>
        <p:spPr>
          <a:xfrm>
            <a:off x="4584152" y="4794547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="" xmlns:a16="http://schemas.microsoft.com/office/drawing/2014/main" id="{337E3041-D0B8-4429-987C-699C7C01DC00}"/>
              </a:ext>
            </a:extLst>
          </p:cNvPr>
          <p:cNvSpPr/>
          <p:nvPr/>
        </p:nvSpPr>
        <p:spPr>
          <a:xfrm>
            <a:off x="4972138" y="2600537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="" xmlns:a16="http://schemas.microsoft.com/office/drawing/2014/main" id="{8F487924-2153-44B6-90C2-6263829AB0E0}"/>
              </a:ext>
            </a:extLst>
          </p:cNvPr>
          <p:cNvSpPr/>
          <p:nvPr/>
        </p:nvSpPr>
        <p:spPr>
          <a:xfrm>
            <a:off x="4972138" y="3334972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288AA2D8-0E4F-4F36-8102-9F82E9D7B5F6}"/>
              </a:ext>
            </a:extLst>
          </p:cNvPr>
          <p:cNvSpPr/>
          <p:nvPr/>
        </p:nvSpPr>
        <p:spPr>
          <a:xfrm>
            <a:off x="4972138" y="4082900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9D28081E-8551-424D-84DD-A49C1AF1B34A}"/>
              </a:ext>
            </a:extLst>
          </p:cNvPr>
          <p:cNvSpPr/>
          <p:nvPr/>
        </p:nvSpPr>
        <p:spPr>
          <a:xfrm>
            <a:off x="4968778" y="4801807"/>
            <a:ext cx="320040" cy="32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="" xmlns:a16="http://schemas.microsoft.com/office/drawing/2014/main" id="{C4C258CA-4ECB-44D6-ACF3-60B44C4BC716}"/>
                  </a:ext>
                </a:extLst>
              </p:cNvPr>
              <p:cNvSpPr txBox="1"/>
              <p:nvPr/>
            </p:nvSpPr>
            <p:spPr>
              <a:xfrm>
                <a:off x="3179508" y="5324594"/>
                <a:ext cx="74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4C258CA-4ECB-44D6-ACF3-60B44C4BC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508" y="5324594"/>
                <a:ext cx="74202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="" xmlns:a16="http://schemas.microsoft.com/office/drawing/2014/main" id="{FDA79578-2C25-455D-AC57-AACB039D29E8}"/>
                  </a:ext>
                </a:extLst>
              </p:cNvPr>
              <p:cNvSpPr txBox="1"/>
              <p:nvPr/>
            </p:nvSpPr>
            <p:spPr>
              <a:xfrm>
                <a:off x="3706822" y="5324594"/>
                <a:ext cx="42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DA79578-2C25-455D-AC57-AACB039D2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22" y="5324594"/>
                <a:ext cx="4267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="" xmlns:a16="http://schemas.microsoft.com/office/drawing/2014/main" id="{FD80DA75-2023-4570-80D9-C59AD50BF393}"/>
                  </a:ext>
                </a:extLst>
              </p:cNvPr>
              <p:cNvSpPr txBox="1"/>
              <p:nvPr/>
            </p:nvSpPr>
            <p:spPr>
              <a:xfrm>
                <a:off x="3897304" y="5324594"/>
                <a:ext cx="553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D80DA75-2023-4570-80D9-C59AD50B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304" y="5324594"/>
                <a:ext cx="55362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="" xmlns:a16="http://schemas.microsoft.com/office/drawing/2014/main" id="{027790C9-4500-48EE-9783-5175671B61AE}"/>
                  </a:ext>
                </a:extLst>
              </p:cNvPr>
              <p:cNvSpPr txBox="1"/>
              <p:nvPr/>
            </p:nvSpPr>
            <p:spPr>
              <a:xfrm>
                <a:off x="4272343" y="5324594"/>
                <a:ext cx="553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7790C9-4500-48EE-9783-5175671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343" y="5324594"/>
                <a:ext cx="55362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="" xmlns:a16="http://schemas.microsoft.com/office/drawing/2014/main" id="{C541B185-40E8-4A1A-8EDA-DA7D03AE460A}"/>
                  </a:ext>
                </a:extLst>
              </p:cNvPr>
              <p:cNvSpPr txBox="1"/>
              <p:nvPr/>
            </p:nvSpPr>
            <p:spPr>
              <a:xfrm>
                <a:off x="4621856" y="5330699"/>
                <a:ext cx="553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541B185-40E8-4A1A-8EDA-DA7D03AE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856" y="5330699"/>
                <a:ext cx="55362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="" xmlns:a16="http://schemas.microsoft.com/office/drawing/2014/main" id="{B689B6B4-A9C3-4F86-AA36-3CA91A85DE73}"/>
                  </a:ext>
                </a:extLst>
              </p:cNvPr>
              <p:cNvSpPr txBox="1"/>
              <p:nvPr/>
            </p:nvSpPr>
            <p:spPr>
              <a:xfrm>
                <a:off x="3158568" y="5827043"/>
                <a:ext cx="74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689B6B4-A9C3-4F86-AA36-3CA91A85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68" y="5827043"/>
                <a:ext cx="74202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="" xmlns:a16="http://schemas.microsoft.com/office/drawing/2014/main" id="{C5D86A18-DE26-4B38-B584-231EF4FE8D07}"/>
                  </a:ext>
                </a:extLst>
              </p:cNvPr>
              <p:cNvSpPr txBox="1"/>
              <p:nvPr/>
            </p:nvSpPr>
            <p:spPr>
              <a:xfrm>
                <a:off x="3685882" y="5827043"/>
                <a:ext cx="42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5D86A18-DE26-4B38-B584-231EF4FE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882" y="5827043"/>
                <a:ext cx="42671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="" xmlns:a16="http://schemas.microsoft.com/office/drawing/2014/main" id="{DB5D62B0-2E14-4C0D-B168-A4445FF02981}"/>
                  </a:ext>
                </a:extLst>
              </p:cNvPr>
              <p:cNvSpPr txBox="1"/>
              <p:nvPr/>
            </p:nvSpPr>
            <p:spPr>
              <a:xfrm>
                <a:off x="3876364" y="5827043"/>
                <a:ext cx="553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B5D62B0-2E14-4C0D-B168-A4445FF0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364" y="5827043"/>
                <a:ext cx="55362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="" xmlns:a16="http://schemas.microsoft.com/office/drawing/2014/main" id="{44DB3469-8D83-4DE8-B295-7867F330D8A0}"/>
                  </a:ext>
                </a:extLst>
              </p:cNvPr>
              <p:cNvSpPr txBox="1"/>
              <p:nvPr/>
            </p:nvSpPr>
            <p:spPr>
              <a:xfrm>
                <a:off x="4251403" y="5827043"/>
                <a:ext cx="553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4DB3469-8D83-4DE8-B295-7867F330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03" y="5827043"/>
                <a:ext cx="55362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="" xmlns:a16="http://schemas.microsoft.com/office/drawing/2014/main" id="{642AC477-388A-4579-8D6D-4A129FF0720B}"/>
                  </a:ext>
                </a:extLst>
              </p:cNvPr>
              <p:cNvSpPr txBox="1"/>
              <p:nvPr/>
            </p:nvSpPr>
            <p:spPr>
              <a:xfrm>
                <a:off x="4600916" y="5833148"/>
                <a:ext cx="553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42AC477-388A-4579-8D6D-4A129FF0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916" y="5833148"/>
                <a:ext cx="55362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="" xmlns:a16="http://schemas.microsoft.com/office/drawing/2014/main" id="{C54CE208-76C9-4581-9D44-CA92152761A0}"/>
                  </a:ext>
                </a:extLst>
              </p:cNvPr>
              <p:cNvSpPr txBox="1"/>
              <p:nvPr/>
            </p:nvSpPr>
            <p:spPr>
              <a:xfrm>
                <a:off x="3141804" y="6329492"/>
                <a:ext cx="74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54CE208-76C9-4581-9D44-CA9215276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04" y="6329492"/>
                <a:ext cx="74202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="" xmlns:a16="http://schemas.microsoft.com/office/drawing/2014/main" id="{F116F0DC-3335-489B-8BA6-74BC7628CACA}"/>
                  </a:ext>
                </a:extLst>
              </p:cNvPr>
              <p:cNvSpPr txBox="1"/>
              <p:nvPr/>
            </p:nvSpPr>
            <p:spPr>
              <a:xfrm>
                <a:off x="3669118" y="6329492"/>
                <a:ext cx="42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116F0DC-3335-489B-8BA6-74BC7628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118" y="6329492"/>
                <a:ext cx="42671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="" xmlns:a16="http://schemas.microsoft.com/office/drawing/2014/main" id="{60DCF98A-2702-45B0-B477-0130ABFC08AF}"/>
                  </a:ext>
                </a:extLst>
              </p:cNvPr>
              <p:cNvSpPr txBox="1"/>
              <p:nvPr/>
            </p:nvSpPr>
            <p:spPr>
              <a:xfrm>
                <a:off x="3859600" y="6329492"/>
                <a:ext cx="553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0DCF98A-2702-45B0-B477-0130ABFC0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600" y="6329492"/>
                <a:ext cx="55362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="" xmlns:a16="http://schemas.microsoft.com/office/drawing/2014/main" id="{F5AACE21-7FF4-480E-8A81-A1019E909609}"/>
                  </a:ext>
                </a:extLst>
              </p:cNvPr>
              <p:cNvSpPr txBox="1"/>
              <p:nvPr/>
            </p:nvSpPr>
            <p:spPr>
              <a:xfrm>
                <a:off x="4234639" y="6329492"/>
                <a:ext cx="553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5AACE21-7FF4-480E-8A81-A1019E90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639" y="6329492"/>
                <a:ext cx="55362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="" xmlns:a16="http://schemas.microsoft.com/office/drawing/2014/main" id="{E30CB7EA-F558-44C8-9E38-37ACBB958D3E}"/>
                  </a:ext>
                </a:extLst>
              </p:cNvPr>
              <p:cNvSpPr txBox="1"/>
              <p:nvPr/>
            </p:nvSpPr>
            <p:spPr>
              <a:xfrm>
                <a:off x="4584152" y="6335597"/>
                <a:ext cx="553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30CB7EA-F558-44C8-9E38-37ACBB95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152" y="6335597"/>
                <a:ext cx="553624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5AB6C9-7A1E-4B03-B6EC-2688E88D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76" y="123987"/>
            <a:ext cx="3931052" cy="557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Priority Encoder: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D23DD4-D939-4EC8-BAA8-BED06353B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776" y="802737"/>
            <a:ext cx="5181600" cy="2916856"/>
          </a:xfrm>
        </p:spPr>
        <p:txBody>
          <a:bodyPr/>
          <a:lstStyle/>
          <a:p>
            <a:pPr algn="just"/>
            <a:r>
              <a:rPr lang="en-US" dirty="0"/>
              <a:t>It is an encoder circuit that includes the priority function.</a:t>
            </a:r>
          </a:p>
          <a:p>
            <a:pPr algn="just"/>
            <a:r>
              <a:rPr lang="en-IN" dirty="0"/>
              <a:t>In that priority encoder, if two or more inputs are equal to 1 at the same time, the input having the highest priority will take precedence.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="" xmlns:a16="http://schemas.microsoft.com/office/drawing/2014/main" id="{9CF4B2C0-46D1-4AF4-9116-2771D5A541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54010696"/>
                  </p:ext>
                </p:extLst>
              </p:nvPr>
            </p:nvGraphicFramePr>
            <p:xfrm>
              <a:off x="140780" y="4138133"/>
              <a:ext cx="518159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8">
                      <a:extLst>
                        <a:ext uri="{9D8B030D-6E8A-4147-A177-3AD203B41FA5}">
                          <a16:colId xmlns="" xmlns:a16="http://schemas.microsoft.com/office/drawing/2014/main" val="1940255945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52576585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3326994302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2239486982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1737593599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1474712381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="" xmlns:a16="http://schemas.microsoft.com/office/drawing/2014/main" val="1704879670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92507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580152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71235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4667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23738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131499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653964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CF4B2C0-46D1-4AF4-9116-2771D5A541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54010696"/>
                  </p:ext>
                </p:extLst>
              </p:nvPr>
            </p:nvGraphicFramePr>
            <p:xfrm>
              <a:off x="140780" y="4138133"/>
              <a:ext cx="518159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8">
                      <a:extLst>
                        <a:ext uri="{9D8B030D-6E8A-4147-A177-3AD203B41FA5}">
                          <a16:colId xmlns:a16="http://schemas.microsoft.com/office/drawing/2014/main" val="1940255945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52576585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3326994302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2239486982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1737593599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1474712381"/>
                        </a:ext>
                      </a:extLst>
                    </a:gridCol>
                    <a:gridCol w="740228">
                      <a:extLst>
                        <a:ext uri="{9D8B030D-6E8A-4147-A177-3AD203B41FA5}">
                          <a16:colId xmlns:a16="http://schemas.microsoft.com/office/drawing/2014/main" val="1704879670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</a:t>
                          </a:r>
                          <a:endParaRPr lang="en-IN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07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0" t="-106557" r="-60082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653" t="-106557" r="-505785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6557" r="-40163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479" t="-106557" r="-30495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180" t="-106557" r="-20245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306" t="-106557" r="-1041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8361" t="-106557" r="-327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152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180" t="-206557" r="-20245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306" t="-206557" r="-1041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235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667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0" t="-406557" r="-6008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3738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0" t="-506557" r="-60082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653" t="-506557" r="-5057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499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0" t="-606557" r="-6008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653" t="-606557" r="-5057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06557" r="-4016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39645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>
            <a:extLst>
              <a:ext uri="{FF2B5EF4-FFF2-40B4-BE49-F238E27FC236}">
                <a16:creationId xmlns="" xmlns:a16="http://schemas.microsoft.com/office/drawing/2014/main" id="{4711ADAD-8405-4569-A0AE-41488BAF03FA}"/>
              </a:ext>
            </a:extLst>
          </p:cNvPr>
          <p:cNvSpPr txBox="1">
            <a:spLocks/>
          </p:cNvSpPr>
          <p:nvPr/>
        </p:nvSpPr>
        <p:spPr>
          <a:xfrm>
            <a:off x="1770035" y="3549112"/>
            <a:ext cx="2011551" cy="66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Truth Table</a:t>
            </a:r>
            <a:endParaRPr lang="en-IN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E490273-E6AC-4DDA-AA27-86648F26D217}"/>
              </a:ext>
            </a:extLst>
          </p:cNvPr>
          <p:cNvSpPr txBox="1">
            <a:spLocks/>
          </p:cNvSpPr>
          <p:nvPr/>
        </p:nvSpPr>
        <p:spPr>
          <a:xfrm>
            <a:off x="6881504" y="78740"/>
            <a:ext cx="2922722" cy="66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K-Map Simplification</a:t>
            </a:r>
            <a:endParaRPr lang="en-IN" sz="2400" b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CB4D2433-F346-4E07-8D80-9AB69CF74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58553"/>
              </p:ext>
            </p:extLst>
          </p:nvPr>
        </p:nvGraphicFramePr>
        <p:xfrm>
          <a:off x="5517225" y="789523"/>
          <a:ext cx="310896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66089677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728346130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74370946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2686113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35518511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4951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699000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1944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53042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127034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EC4E6E-4DA5-48B1-AA42-F374C91D6B3B}"/>
              </a:ext>
            </a:extLst>
          </p:cNvPr>
          <p:cNvGrpSpPr/>
          <p:nvPr/>
        </p:nvGrpSpPr>
        <p:grpSpPr>
          <a:xfrm>
            <a:off x="5470731" y="767342"/>
            <a:ext cx="937817" cy="671481"/>
            <a:chOff x="6400630" y="658856"/>
            <a:chExt cx="937817" cy="67148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BA7CC11-01F9-425D-B9A9-7CD9395547B1}"/>
                </a:ext>
              </a:extLst>
            </p:cNvPr>
            <p:cNvCxnSpPr>
              <a:cxnSpLocks/>
            </p:cNvCxnSpPr>
            <p:nvPr/>
          </p:nvCxnSpPr>
          <p:spPr>
            <a:xfrm>
              <a:off x="6447124" y="690682"/>
              <a:ext cx="891323" cy="616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5F8A9D1F-686F-4540-B0B3-BAC5B116321B}"/>
                    </a:ext>
                  </a:extLst>
                </p:cNvPr>
                <p:cNvSpPr txBox="1"/>
                <p:nvPr/>
              </p:nvSpPr>
              <p:spPr>
                <a:xfrm>
                  <a:off x="6400630" y="961005"/>
                  <a:ext cx="5216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8A9D1F-686F-4540-B0B3-BAC5B1163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630" y="961005"/>
                  <a:ext cx="521664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id="{02EC8767-2447-4156-BFFF-5E14110910EE}"/>
                    </a:ext>
                  </a:extLst>
                </p:cNvPr>
                <p:cNvSpPr txBox="1"/>
                <p:nvPr/>
              </p:nvSpPr>
              <p:spPr>
                <a:xfrm>
                  <a:off x="6733842" y="658856"/>
                  <a:ext cx="604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2EC8767-2447-4156-BFFF-5E1411091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842" y="658856"/>
                  <a:ext cx="60460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0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Table 10">
            <a:extLst>
              <a:ext uri="{FF2B5EF4-FFF2-40B4-BE49-F238E27FC236}">
                <a16:creationId xmlns="" xmlns:a16="http://schemas.microsoft.com/office/drawing/2014/main" id="{6E5E37A1-1EBE-4E2C-97F9-72A047C69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72413"/>
              </p:ext>
            </p:extLst>
          </p:nvPr>
        </p:nvGraphicFramePr>
        <p:xfrm>
          <a:off x="8912903" y="787681"/>
          <a:ext cx="310896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66089677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728346130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74370946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2686113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35518511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4951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699000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1944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53042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1270346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331AF62-755E-4E79-AD8D-E686D2FDF293}"/>
              </a:ext>
            </a:extLst>
          </p:cNvPr>
          <p:cNvGrpSpPr/>
          <p:nvPr/>
        </p:nvGrpSpPr>
        <p:grpSpPr>
          <a:xfrm>
            <a:off x="8866409" y="765500"/>
            <a:ext cx="937817" cy="671481"/>
            <a:chOff x="6400630" y="658856"/>
            <a:chExt cx="937817" cy="67148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5CB81575-46D5-407D-AA53-AFC6D76B8C9D}"/>
                </a:ext>
              </a:extLst>
            </p:cNvPr>
            <p:cNvCxnSpPr>
              <a:cxnSpLocks/>
            </p:cNvCxnSpPr>
            <p:nvPr/>
          </p:nvCxnSpPr>
          <p:spPr>
            <a:xfrm>
              <a:off x="6447124" y="690682"/>
              <a:ext cx="891323" cy="616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5873E01A-48CA-445A-8866-67A1BE3DC741}"/>
                    </a:ext>
                  </a:extLst>
                </p:cNvPr>
                <p:cNvSpPr txBox="1"/>
                <p:nvPr/>
              </p:nvSpPr>
              <p:spPr>
                <a:xfrm>
                  <a:off x="6400630" y="961005"/>
                  <a:ext cx="5216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873E01A-48CA-445A-8866-67A1BE3DC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630" y="961005"/>
                  <a:ext cx="52166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9A04C195-6063-4101-B4D2-9A334DBF932C}"/>
                    </a:ext>
                  </a:extLst>
                </p:cNvPr>
                <p:cNvSpPr txBox="1"/>
                <p:nvPr/>
              </p:nvSpPr>
              <p:spPr>
                <a:xfrm>
                  <a:off x="6733842" y="658856"/>
                  <a:ext cx="604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04C195-6063-4101-B4D2-9A334DBF9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842" y="658856"/>
                  <a:ext cx="60460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0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1" name="Table 10">
            <a:extLst>
              <a:ext uri="{FF2B5EF4-FFF2-40B4-BE49-F238E27FC236}">
                <a16:creationId xmlns="" xmlns:a16="http://schemas.microsoft.com/office/drawing/2014/main" id="{21AD1C1E-EB5E-44C5-BE53-961083985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08883"/>
              </p:ext>
            </p:extLst>
          </p:nvPr>
        </p:nvGraphicFramePr>
        <p:xfrm>
          <a:off x="5517225" y="4293397"/>
          <a:ext cx="310896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66089677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728346130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74370946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2686113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35518511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4951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699000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1944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53042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1270346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3E36E0D-5561-4EE7-BA5E-98BA98760777}"/>
              </a:ext>
            </a:extLst>
          </p:cNvPr>
          <p:cNvGrpSpPr/>
          <p:nvPr/>
        </p:nvGrpSpPr>
        <p:grpSpPr>
          <a:xfrm>
            <a:off x="5470731" y="4271216"/>
            <a:ext cx="937817" cy="671481"/>
            <a:chOff x="6400630" y="658856"/>
            <a:chExt cx="937817" cy="67148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1FF9AB3A-BF9E-4841-9723-44F3BC61094B}"/>
                </a:ext>
              </a:extLst>
            </p:cNvPr>
            <p:cNvCxnSpPr>
              <a:cxnSpLocks/>
            </p:cNvCxnSpPr>
            <p:nvPr/>
          </p:nvCxnSpPr>
          <p:spPr>
            <a:xfrm>
              <a:off x="6447124" y="690682"/>
              <a:ext cx="891323" cy="616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7734EA36-CA62-4433-AD77-31DC5D6E342B}"/>
                    </a:ext>
                  </a:extLst>
                </p:cNvPr>
                <p:cNvSpPr txBox="1"/>
                <p:nvPr/>
              </p:nvSpPr>
              <p:spPr>
                <a:xfrm>
                  <a:off x="6400630" y="961005"/>
                  <a:ext cx="5216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734EA36-CA62-4433-AD77-31DC5D6E3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630" y="961005"/>
                  <a:ext cx="52166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96D5BAF2-B9FB-4D7E-B194-86FF9FBBF935}"/>
                    </a:ext>
                  </a:extLst>
                </p:cNvPr>
                <p:cNvSpPr txBox="1"/>
                <p:nvPr/>
              </p:nvSpPr>
              <p:spPr>
                <a:xfrm>
                  <a:off x="6733842" y="658856"/>
                  <a:ext cx="604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D5BAF2-B9FB-4D7E-B194-86FF9FBBF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842" y="658856"/>
                  <a:ext cx="60460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80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08D6DA3E-5428-4446-BA18-1083D9477396}"/>
              </a:ext>
            </a:extLst>
          </p:cNvPr>
          <p:cNvSpPr/>
          <p:nvPr/>
        </p:nvSpPr>
        <p:spPr>
          <a:xfrm>
            <a:off x="7061818" y="1483475"/>
            <a:ext cx="940919" cy="1706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9140395F-2E85-4C27-94E7-D806F05C73D2}"/>
              </a:ext>
            </a:extLst>
          </p:cNvPr>
          <p:cNvSpPr/>
          <p:nvPr/>
        </p:nvSpPr>
        <p:spPr>
          <a:xfrm>
            <a:off x="7609767" y="1474506"/>
            <a:ext cx="940919" cy="17067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9ABD0237-C62C-4937-8639-56521B274768}"/>
              </a:ext>
            </a:extLst>
          </p:cNvPr>
          <p:cNvSpPr/>
          <p:nvPr/>
        </p:nvSpPr>
        <p:spPr>
          <a:xfrm>
            <a:off x="5705097" y="1452479"/>
            <a:ext cx="521664" cy="1773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C63D8248-58AE-4AA9-889E-14BEF009AEB4}"/>
              </a:ext>
            </a:extLst>
          </p:cNvPr>
          <p:cNvSpPr/>
          <p:nvPr/>
        </p:nvSpPr>
        <p:spPr>
          <a:xfrm>
            <a:off x="7061818" y="843820"/>
            <a:ext cx="940919" cy="551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7A23F81-1365-4C2F-A822-77BCD0AED114}"/>
              </a:ext>
            </a:extLst>
          </p:cNvPr>
          <p:cNvSpPr/>
          <p:nvPr/>
        </p:nvSpPr>
        <p:spPr>
          <a:xfrm>
            <a:off x="7615378" y="842085"/>
            <a:ext cx="940919" cy="55135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FF7FB39F-0399-4476-9C75-471499A35A13}"/>
              </a:ext>
            </a:extLst>
          </p:cNvPr>
          <p:cNvSpPr/>
          <p:nvPr/>
        </p:nvSpPr>
        <p:spPr>
          <a:xfrm>
            <a:off x="10450711" y="1490005"/>
            <a:ext cx="940919" cy="1706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8EC6B61F-51AE-4F8D-9154-F490E4FE8E1D}"/>
              </a:ext>
            </a:extLst>
          </p:cNvPr>
          <p:cNvSpPr/>
          <p:nvPr/>
        </p:nvSpPr>
        <p:spPr>
          <a:xfrm>
            <a:off x="9903417" y="1918794"/>
            <a:ext cx="940919" cy="83990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2CA1B212-A500-494E-B871-7C5F7EA608A3}"/>
              </a:ext>
            </a:extLst>
          </p:cNvPr>
          <p:cNvSpPr/>
          <p:nvPr/>
        </p:nvSpPr>
        <p:spPr>
          <a:xfrm>
            <a:off x="5609095" y="1436981"/>
            <a:ext cx="715176" cy="177308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340297BA-154D-4969-BB8C-9DF9D6D05CAB}"/>
              </a:ext>
            </a:extLst>
          </p:cNvPr>
          <p:cNvSpPr/>
          <p:nvPr/>
        </p:nvSpPr>
        <p:spPr>
          <a:xfrm>
            <a:off x="9887919" y="826587"/>
            <a:ext cx="940919" cy="55135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9033B83C-49EA-4221-8E7D-5D25F76759A4}"/>
              </a:ext>
            </a:extLst>
          </p:cNvPr>
          <p:cNvSpPr/>
          <p:nvPr/>
        </p:nvSpPr>
        <p:spPr>
          <a:xfrm>
            <a:off x="10452945" y="822404"/>
            <a:ext cx="940919" cy="551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BD316889-C111-4305-9F7F-2E4EE6D9C98F}"/>
              </a:ext>
            </a:extLst>
          </p:cNvPr>
          <p:cNvSpPr/>
          <p:nvPr/>
        </p:nvSpPr>
        <p:spPr>
          <a:xfrm>
            <a:off x="9128976" y="1918794"/>
            <a:ext cx="442565" cy="83990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le 1">
                <a:extLst>
                  <a:ext uri="{FF2B5EF4-FFF2-40B4-BE49-F238E27FC236}">
                    <a16:creationId xmlns="" xmlns:a16="http://schemas.microsoft.com/office/drawing/2014/main" id="{3F2EB8FB-C23A-42D7-93DF-05895ADC5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8802" y="150335"/>
                <a:ext cx="544161" cy="5043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6" name="Title 1">
                <a:extLst>
                  <a:ext uri="{FF2B5EF4-FFF2-40B4-BE49-F238E27FC236}">
                    <a16:creationId xmlns:a16="http://schemas.microsoft.com/office/drawing/2014/main" id="{3F2EB8FB-C23A-42D7-93DF-05895ADC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02" y="150335"/>
                <a:ext cx="544161" cy="504353"/>
              </a:xfrm>
              <a:prstGeom prst="rect">
                <a:avLst/>
              </a:prstGeom>
              <a:blipFill>
                <a:blip r:embed="rId9"/>
                <a:stretch>
                  <a:fillRect l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="" xmlns:a16="http://schemas.microsoft.com/office/drawing/2014/main" id="{270F6391-BC2A-4D0C-AB6F-28A78626A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75205" y="119339"/>
                <a:ext cx="544161" cy="5043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270F6391-BC2A-4D0C-AB6F-28A78626A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05" y="119339"/>
                <a:ext cx="544161" cy="504353"/>
              </a:xfrm>
              <a:prstGeom prst="rect">
                <a:avLst/>
              </a:prstGeom>
              <a:blipFill>
                <a:blip r:embed="rId10"/>
                <a:stretch>
                  <a:fillRect l="-14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itle 1">
                <a:extLst>
                  <a:ext uri="{FF2B5EF4-FFF2-40B4-BE49-F238E27FC236}">
                    <a16:creationId xmlns="" xmlns:a16="http://schemas.microsoft.com/office/drawing/2014/main" id="{EB0DE753-FB9F-4A45-AF46-0558A5CD9C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0731" y="3676852"/>
                <a:ext cx="544161" cy="5043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8" name="Title 1">
                <a:extLst>
                  <a:ext uri="{FF2B5EF4-FFF2-40B4-BE49-F238E27FC236}">
                    <a16:creationId xmlns:a16="http://schemas.microsoft.com/office/drawing/2014/main" id="{EB0DE753-FB9F-4A45-AF46-0558A5CD9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31" y="3676852"/>
                <a:ext cx="544161" cy="5043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9454F63E-6DCA-4584-B4FD-2D57B3EC32F8}"/>
                  </a:ext>
                </a:extLst>
              </p:cNvPr>
              <p:cNvSpPr txBox="1"/>
              <p:nvPr/>
            </p:nvSpPr>
            <p:spPr>
              <a:xfrm>
                <a:off x="6252124" y="3463583"/>
                <a:ext cx="7326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4F63E-6DCA-4584-B4FD-2D57B3EC3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24" y="3463583"/>
                <a:ext cx="73262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7D7FAF63-27CE-413B-AFC5-BD2911990C97}"/>
                  </a:ext>
                </a:extLst>
              </p:cNvPr>
              <p:cNvSpPr txBox="1"/>
              <p:nvPr/>
            </p:nvSpPr>
            <p:spPr>
              <a:xfrm>
                <a:off x="6883352" y="3463583"/>
                <a:ext cx="523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7FAF63-27CE-413B-AFC5-BD2911990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352" y="3463583"/>
                <a:ext cx="52323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280744D5-F930-4F15-9FB2-4EFA3265D793}"/>
                  </a:ext>
                </a:extLst>
              </p:cNvPr>
              <p:cNvSpPr txBox="1"/>
              <p:nvPr/>
            </p:nvSpPr>
            <p:spPr>
              <a:xfrm>
                <a:off x="7272508" y="3463583"/>
                <a:ext cx="673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0744D5-F930-4F15-9FB2-4EFA3265D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08" y="3463583"/>
                <a:ext cx="6736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2446F3C-1E28-4D99-88DC-4539CB975FE6}"/>
                  </a:ext>
                </a:extLst>
              </p:cNvPr>
              <p:cNvSpPr txBox="1"/>
              <p:nvPr/>
            </p:nvSpPr>
            <p:spPr>
              <a:xfrm>
                <a:off x="9643977" y="3463583"/>
                <a:ext cx="7326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446F3C-1E28-4D99-88DC-4539CB97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977" y="3463583"/>
                <a:ext cx="73262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F76811B6-E36C-4218-9CC0-AC60156EA690}"/>
                  </a:ext>
                </a:extLst>
              </p:cNvPr>
              <p:cNvSpPr txBox="1"/>
              <p:nvPr/>
            </p:nvSpPr>
            <p:spPr>
              <a:xfrm>
                <a:off x="10275205" y="3463583"/>
                <a:ext cx="523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6811B6-E36C-4218-9CC0-AC60156E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05" y="3463583"/>
                <a:ext cx="5232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4946168D-2DBA-425C-B3C7-F0E8DCCC1A6C}"/>
                  </a:ext>
                </a:extLst>
              </p:cNvPr>
              <p:cNvSpPr txBox="1"/>
              <p:nvPr/>
            </p:nvSpPr>
            <p:spPr>
              <a:xfrm>
                <a:off x="10731770" y="3440858"/>
                <a:ext cx="673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946168D-2DBA-425C-B3C7-F0E8DCCC1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770" y="3440858"/>
                <a:ext cx="6736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82293E96-6DAA-4926-9677-6786AA6F8176}"/>
                  </a:ext>
                </a:extLst>
              </p:cNvPr>
              <p:cNvSpPr txBox="1"/>
              <p:nvPr/>
            </p:nvSpPr>
            <p:spPr>
              <a:xfrm>
                <a:off x="8862772" y="5183329"/>
                <a:ext cx="673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293E96-6DAA-4926-9677-6786AA6F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772" y="5183329"/>
                <a:ext cx="6736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D6A06E8F-A73B-4A39-8FA9-548B4D063BA9}"/>
                  </a:ext>
                </a:extLst>
              </p:cNvPr>
              <p:cNvSpPr txBox="1"/>
              <p:nvPr/>
            </p:nvSpPr>
            <p:spPr>
              <a:xfrm>
                <a:off x="9435076" y="5183329"/>
                <a:ext cx="523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6A06E8F-A73B-4A39-8FA9-548B4D06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076" y="5183329"/>
                <a:ext cx="52323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B92AFE3F-A0EA-4187-BCC0-D5D53CD05E40}"/>
                  </a:ext>
                </a:extLst>
              </p:cNvPr>
              <p:cNvSpPr txBox="1"/>
              <p:nvPr/>
            </p:nvSpPr>
            <p:spPr>
              <a:xfrm>
                <a:off x="9789502" y="5185058"/>
                <a:ext cx="52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2AFE3F-A0EA-4187-BCC0-D5D53CD0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02" y="5185058"/>
                <a:ext cx="523236" cy="369332"/>
              </a:xfrm>
              <a:prstGeom prst="rect">
                <a:avLst/>
              </a:prstGeom>
              <a:blipFill>
                <a:blip r:embed="rId20"/>
                <a:stretch>
                  <a:fillRect r="-24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="" xmlns:a16="http://schemas.microsoft.com/office/drawing/2014/main" id="{377BD304-4576-4C85-B085-446D28EB3E2E}"/>
              </a:ext>
            </a:extLst>
          </p:cNvPr>
          <p:cNvSpPr/>
          <p:nvPr/>
        </p:nvSpPr>
        <p:spPr>
          <a:xfrm>
            <a:off x="7063061" y="5001450"/>
            <a:ext cx="940919" cy="1706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="" xmlns:a16="http://schemas.microsoft.com/office/drawing/2014/main" id="{F30ACBB5-CD21-4E6C-932F-AF2E64A26B9D}"/>
              </a:ext>
            </a:extLst>
          </p:cNvPr>
          <p:cNvSpPr/>
          <p:nvPr/>
        </p:nvSpPr>
        <p:spPr>
          <a:xfrm>
            <a:off x="7605626" y="4985952"/>
            <a:ext cx="940919" cy="17067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="" xmlns:a16="http://schemas.microsoft.com/office/drawing/2014/main" id="{83D71DB2-505F-4684-86ED-2801A4830818}"/>
              </a:ext>
            </a:extLst>
          </p:cNvPr>
          <p:cNvSpPr/>
          <p:nvPr/>
        </p:nvSpPr>
        <p:spPr>
          <a:xfrm>
            <a:off x="6466767" y="5450347"/>
            <a:ext cx="2108242" cy="795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="" xmlns:a16="http://schemas.microsoft.com/office/drawing/2014/main" id="{CC462362-ECB3-414A-A540-C761A0FC5498}"/>
              </a:ext>
            </a:extLst>
          </p:cNvPr>
          <p:cNvSpPr/>
          <p:nvPr/>
        </p:nvSpPr>
        <p:spPr>
          <a:xfrm>
            <a:off x="6480662" y="5912710"/>
            <a:ext cx="2108242" cy="79547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1B47CD6D-81D8-4E44-85EB-3F38EDD3E86C}"/>
              </a:ext>
            </a:extLst>
          </p:cNvPr>
          <p:cNvSpPr/>
          <p:nvPr/>
        </p:nvSpPr>
        <p:spPr>
          <a:xfrm>
            <a:off x="5717912" y="5897212"/>
            <a:ext cx="508849" cy="81315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52A4D4CF-128C-4EAB-B144-53C216D6BF8C}"/>
              </a:ext>
            </a:extLst>
          </p:cNvPr>
          <p:cNvSpPr/>
          <p:nvPr/>
        </p:nvSpPr>
        <p:spPr>
          <a:xfrm>
            <a:off x="6522700" y="4381621"/>
            <a:ext cx="2018099" cy="45998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FC7857F5-3722-437B-BBF5-CB9A15E800CF}"/>
              </a:ext>
            </a:extLst>
          </p:cNvPr>
          <p:cNvSpPr/>
          <p:nvPr/>
        </p:nvSpPr>
        <p:spPr>
          <a:xfrm>
            <a:off x="6491736" y="4303042"/>
            <a:ext cx="2049063" cy="63965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542C11A3-E384-45ED-911A-D9B4DB51DC2C}"/>
              </a:ext>
            </a:extLst>
          </p:cNvPr>
          <p:cNvSpPr/>
          <p:nvPr/>
        </p:nvSpPr>
        <p:spPr>
          <a:xfrm>
            <a:off x="5712968" y="5465671"/>
            <a:ext cx="487925" cy="79547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3D4CE35F-C6E4-4B6E-9EFF-1D2C19B5DAB7}"/>
              </a:ext>
            </a:extLst>
          </p:cNvPr>
          <p:cNvSpPr/>
          <p:nvPr/>
        </p:nvSpPr>
        <p:spPr>
          <a:xfrm>
            <a:off x="5714656" y="4976124"/>
            <a:ext cx="521664" cy="1773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1430F2C-66A4-40C9-8396-959056B9134A}"/>
              </a:ext>
            </a:extLst>
          </p:cNvPr>
          <p:cNvSpPr/>
          <p:nvPr/>
        </p:nvSpPr>
        <p:spPr>
          <a:xfrm>
            <a:off x="5618654" y="4960626"/>
            <a:ext cx="715176" cy="177308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9ED56A79-FEB4-491F-A8D3-353E3C1CBAE3}"/>
              </a:ext>
            </a:extLst>
          </p:cNvPr>
          <p:cNvSpPr/>
          <p:nvPr/>
        </p:nvSpPr>
        <p:spPr>
          <a:xfrm>
            <a:off x="9095997" y="1465179"/>
            <a:ext cx="521664" cy="17730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D3582658-5A65-4242-A581-B06D57BC3D07}"/>
                  </a:ext>
                </a:extLst>
              </p:cNvPr>
              <p:cNvSpPr txBox="1"/>
              <p:nvPr/>
            </p:nvSpPr>
            <p:spPr>
              <a:xfrm>
                <a:off x="10344062" y="5185058"/>
                <a:ext cx="52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582658-5A65-4242-A581-B06D57BC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062" y="5185058"/>
                <a:ext cx="523236" cy="369332"/>
              </a:xfrm>
              <a:prstGeom prst="rect">
                <a:avLst/>
              </a:prstGeom>
              <a:blipFill>
                <a:blip r:embed="rId21"/>
                <a:stretch>
                  <a:fillRect r="-24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44FAFE71-8330-4B31-8B71-53496EA283EC}"/>
                  </a:ext>
                </a:extLst>
              </p:cNvPr>
              <p:cNvSpPr txBox="1"/>
              <p:nvPr/>
            </p:nvSpPr>
            <p:spPr>
              <a:xfrm>
                <a:off x="10898622" y="5185058"/>
                <a:ext cx="52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FAFE71-8330-4B31-8B71-53496EA28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622" y="5185058"/>
                <a:ext cx="523236" cy="369332"/>
              </a:xfrm>
              <a:prstGeom prst="rect">
                <a:avLst/>
              </a:prstGeom>
              <a:blipFill>
                <a:blip r:embed="rId22"/>
                <a:stretch>
                  <a:fillRect r="-24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F294AF0-AE17-45A3-B5BC-08279DAC667A}"/>
                  </a:ext>
                </a:extLst>
              </p:cNvPr>
              <p:cNvSpPr txBox="1"/>
              <p:nvPr/>
            </p:nvSpPr>
            <p:spPr>
              <a:xfrm>
                <a:off x="11119549" y="3463583"/>
                <a:ext cx="544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F294AF0-AE17-45A3-B5BC-08279DAC6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549" y="3463583"/>
                <a:ext cx="54416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52ADFFB1-18C1-4A76-A092-2DC9A9F5D5B3}"/>
                  </a:ext>
                </a:extLst>
              </p:cNvPr>
              <p:cNvSpPr txBox="1"/>
              <p:nvPr/>
            </p:nvSpPr>
            <p:spPr>
              <a:xfrm>
                <a:off x="10605436" y="3450209"/>
                <a:ext cx="310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2ADFFB1-18C1-4A76-A092-2DC9A9F5D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436" y="3450209"/>
                <a:ext cx="310045" cy="369332"/>
              </a:xfrm>
              <a:prstGeom prst="rect">
                <a:avLst/>
              </a:prstGeom>
              <a:blipFill>
                <a:blip r:embed="rId24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9762A82-3E4E-4144-BC85-FBA5243456B4}"/>
              </a:ext>
            </a:extLst>
          </p:cNvPr>
          <p:cNvSpPr/>
          <p:nvPr/>
        </p:nvSpPr>
        <p:spPr>
          <a:xfrm>
            <a:off x="7598531" y="4335660"/>
            <a:ext cx="940919" cy="55135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93698D19-6B6E-4C49-9225-8BE10771877B}"/>
              </a:ext>
            </a:extLst>
          </p:cNvPr>
          <p:cNvSpPr/>
          <p:nvPr/>
        </p:nvSpPr>
        <p:spPr>
          <a:xfrm>
            <a:off x="7065017" y="4348645"/>
            <a:ext cx="940919" cy="551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 animBg="1"/>
      <p:bldP spid="26" grpId="0" animBg="1"/>
      <p:bldP spid="1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3" grpId="0"/>
      <p:bldP spid="65" grpId="0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B02D3C-38D7-450D-9B2E-01BCC719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4416"/>
            <a:ext cx="10515600" cy="5873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Logic Diagram for Priority Encoder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1642488-046F-4EB5-BAD8-DEC77732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109" y="982436"/>
            <a:ext cx="5181600" cy="514245"/>
          </a:xfrm>
        </p:spPr>
        <p:txBody>
          <a:bodyPr/>
          <a:lstStyle/>
          <a:p>
            <a:r>
              <a:rPr lang="en-IN" dirty="0"/>
              <a:t>Expressions are,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0FF15EE-721A-48F0-850D-C724350EBFF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896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197E3F0-B47F-4452-8749-6B8D002A09F8}"/>
              </a:ext>
            </a:extLst>
          </p:cNvPr>
          <p:cNvGrpSpPr/>
          <p:nvPr/>
        </p:nvGrpSpPr>
        <p:grpSpPr>
          <a:xfrm>
            <a:off x="4550554" y="982436"/>
            <a:ext cx="531166" cy="5610547"/>
            <a:chOff x="5371076" y="56945"/>
            <a:chExt cx="426718" cy="672698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1DB6563-B71B-438F-A519-E6F7B283F7E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591B9A47-1728-4BA9-9D2D-64109ABCBD8C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1B9A47-1728-4BA9-9D2D-64109ABCB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08945B4-2251-46ED-97E8-FB1D1FD8CD5E}"/>
              </a:ext>
            </a:extLst>
          </p:cNvPr>
          <p:cNvGrpSpPr/>
          <p:nvPr/>
        </p:nvGrpSpPr>
        <p:grpSpPr>
          <a:xfrm>
            <a:off x="5087544" y="982436"/>
            <a:ext cx="531166" cy="5610547"/>
            <a:chOff x="5371076" y="56945"/>
            <a:chExt cx="426718" cy="67269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6495B72-B5F0-442A-A75F-CDCE4BD35B9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F13231EC-6E4C-4877-AA6A-545131FC7B46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3231EC-6E4C-4877-AA6A-545131FC7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C311DAE-E50D-42F8-AA36-6F2F5C6DE473}"/>
              </a:ext>
            </a:extLst>
          </p:cNvPr>
          <p:cNvGrpSpPr/>
          <p:nvPr/>
        </p:nvGrpSpPr>
        <p:grpSpPr>
          <a:xfrm>
            <a:off x="5624108" y="996723"/>
            <a:ext cx="531166" cy="5610547"/>
            <a:chOff x="5371076" y="56945"/>
            <a:chExt cx="426718" cy="67269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FF7E5DD-DFA0-4953-87CF-C4D045EE9FD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BBEBCFE8-B312-4061-A3CB-B41467664A55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BEBCFE8-B312-4061-A3CB-B41467664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F3FD14BA-40BE-4A36-BFE4-CF9C1E22F7CC}"/>
              </a:ext>
            </a:extLst>
          </p:cNvPr>
          <p:cNvGrpSpPr/>
          <p:nvPr/>
        </p:nvGrpSpPr>
        <p:grpSpPr>
          <a:xfrm>
            <a:off x="6160671" y="1014289"/>
            <a:ext cx="531166" cy="5610547"/>
            <a:chOff x="5371076" y="56945"/>
            <a:chExt cx="426718" cy="6726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D98208EE-B7BE-4094-8F53-78606058AF0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="" xmlns:a16="http://schemas.microsoft.com/office/drawing/2014/main" id="{399D8EAB-23AD-4448-AA6B-D0C09986A249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9D8EAB-23AD-4448-AA6B-D0C09986A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4428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AA40E9F-5583-4226-86B1-6C429B7B01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50" y="1705596"/>
            <a:ext cx="1153462" cy="8030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663AC27-85A9-4EC1-BE45-266FB9778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50" y="3957691"/>
            <a:ext cx="1153462" cy="80304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4E5DC693-A318-4B37-9821-AFFBAFCEBB41}"/>
              </a:ext>
            </a:extLst>
          </p:cNvPr>
          <p:cNvGrpSpPr/>
          <p:nvPr/>
        </p:nvGrpSpPr>
        <p:grpSpPr>
          <a:xfrm>
            <a:off x="10390730" y="1714593"/>
            <a:ext cx="541417" cy="384382"/>
            <a:chOff x="11593746" y="3785511"/>
            <a:chExt cx="541417" cy="3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EFB209CB-3EC2-4E59-952B-4AB097638553}"/>
                    </a:ext>
                  </a:extLst>
                </p:cNvPr>
                <p:cNvSpPr txBox="1"/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B209CB-3EC2-4E59-952B-4AB097638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47313CE2-4F91-4153-BBE4-4E8F526CE9EF}"/>
                </a:ext>
              </a:extLst>
            </p:cNvPr>
            <p:cNvCxnSpPr>
              <a:cxnSpLocks/>
            </p:cNvCxnSpPr>
            <p:nvPr/>
          </p:nvCxnSpPr>
          <p:spPr>
            <a:xfrm>
              <a:off x="11593746" y="4169892"/>
              <a:ext cx="541417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EF89ED69-1168-48DB-8795-FEA86BFD1F1E}"/>
              </a:ext>
            </a:extLst>
          </p:cNvPr>
          <p:cNvGrpSpPr/>
          <p:nvPr/>
        </p:nvGrpSpPr>
        <p:grpSpPr>
          <a:xfrm>
            <a:off x="10387587" y="3962508"/>
            <a:ext cx="541417" cy="384382"/>
            <a:chOff x="11593746" y="3785511"/>
            <a:chExt cx="541417" cy="3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="" xmlns:a16="http://schemas.microsoft.com/office/drawing/2014/main" id="{D89F1B23-53F1-4B08-8B49-A250CF915EF6}"/>
                    </a:ext>
                  </a:extLst>
                </p:cNvPr>
                <p:cNvSpPr txBox="1"/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9F1B23-53F1-4B08-8B49-A250CF915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024B6FA8-AF99-4A21-A614-C4416B00A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93746" y="4169892"/>
              <a:ext cx="541417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33D1F91-BA57-4333-80DB-E42CD88E58E0}"/>
              </a:ext>
            </a:extLst>
          </p:cNvPr>
          <p:cNvGrpSpPr/>
          <p:nvPr/>
        </p:nvGrpSpPr>
        <p:grpSpPr>
          <a:xfrm>
            <a:off x="5489105" y="1887732"/>
            <a:ext cx="3882323" cy="91440"/>
            <a:chOff x="7701071" y="2802123"/>
            <a:chExt cx="3799878" cy="9144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8B3A86C2-93C9-4DFA-B8CA-DDF982CFF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25" y="2847843"/>
              <a:ext cx="37589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239A6469-58FC-433A-9246-E2FD4D198AB4}"/>
                </a:ext>
              </a:extLst>
            </p:cNvPr>
            <p:cNvSpPr/>
            <p:nvPr/>
          </p:nvSpPr>
          <p:spPr>
            <a:xfrm>
              <a:off x="7701071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0B14B88-FE15-4F3A-8011-DE61496C8179}"/>
              </a:ext>
            </a:extLst>
          </p:cNvPr>
          <p:cNvGrpSpPr/>
          <p:nvPr/>
        </p:nvGrpSpPr>
        <p:grpSpPr>
          <a:xfrm>
            <a:off x="4954528" y="2232655"/>
            <a:ext cx="4426188" cy="91440"/>
            <a:chOff x="7705733" y="2802123"/>
            <a:chExt cx="4332194" cy="9144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81D41CA9-ADC6-437C-AB5B-6C6CD83B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4" y="2847843"/>
              <a:ext cx="4295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EA1A7E85-A105-4E57-920F-95BD341F170C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8987CA59-21E7-4510-AADA-5072FE47A257}"/>
              </a:ext>
            </a:extLst>
          </p:cNvPr>
          <p:cNvGrpSpPr/>
          <p:nvPr/>
        </p:nvGrpSpPr>
        <p:grpSpPr>
          <a:xfrm>
            <a:off x="4948420" y="4450276"/>
            <a:ext cx="4426189" cy="91440"/>
            <a:chOff x="7705733" y="2802123"/>
            <a:chExt cx="4332195" cy="9144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AC8FB8AC-2F81-4B7F-88B3-38CF2B853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5" y="2847843"/>
              <a:ext cx="4295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F0F31481-8ADF-4C39-9506-E236FC70BEC1}"/>
                </a:ext>
              </a:extLst>
            </p:cNvPr>
            <p:cNvSpPr/>
            <p:nvPr/>
          </p:nvSpPr>
          <p:spPr>
            <a:xfrm>
              <a:off x="7705733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F31D3A0-8691-462E-AD2A-F1DD1430A6ED}"/>
                  </a:ext>
                </a:extLst>
              </p:cNvPr>
              <p:cNvSpPr txBox="1"/>
              <p:nvPr/>
            </p:nvSpPr>
            <p:spPr>
              <a:xfrm>
                <a:off x="1160318" y="1650001"/>
                <a:ext cx="7326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31D3A0-8691-462E-AD2A-F1DD1430A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8" y="1650001"/>
                <a:ext cx="7326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E93E6B64-087E-4DA0-B1BD-25E7E111E79D}"/>
                  </a:ext>
                </a:extLst>
              </p:cNvPr>
              <p:cNvSpPr txBox="1"/>
              <p:nvPr/>
            </p:nvSpPr>
            <p:spPr>
              <a:xfrm>
                <a:off x="1791546" y="1650001"/>
                <a:ext cx="523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3E6B64-087E-4DA0-B1BD-25E7E111E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46" y="1650001"/>
                <a:ext cx="5232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881AA795-CD6F-4BA2-A284-1C4B18F86C37}"/>
                  </a:ext>
                </a:extLst>
              </p:cNvPr>
              <p:cNvSpPr txBox="1"/>
              <p:nvPr/>
            </p:nvSpPr>
            <p:spPr>
              <a:xfrm>
                <a:off x="2180702" y="1650001"/>
                <a:ext cx="673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81AA795-CD6F-4BA2-A284-1C4B18F8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702" y="1650001"/>
                <a:ext cx="6736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B47BA41C-7371-499E-9B89-F631199EF5E0}"/>
                  </a:ext>
                </a:extLst>
              </p:cNvPr>
              <p:cNvSpPr txBox="1"/>
              <p:nvPr/>
            </p:nvSpPr>
            <p:spPr>
              <a:xfrm>
                <a:off x="1160318" y="2228644"/>
                <a:ext cx="7326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7BA41C-7371-499E-9B89-F631199E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8" y="2228644"/>
                <a:ext cx="73262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76548A0B-6A0F-4C2C-BEC6-05936016A8AC}"/>
                  </a:ext>
                </a:extLst>
              </p:cNvPr>
              <p:cNvSpPr txBox="1"/>
              <p:nvPr/>
            </p:nvSpPr>
            <p:spPr>
              <a:xfrm>
                <a:off x="1791546" y="2228644"/>
                <a:ext cx="523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548A0B-6A0F-4C2C-BEC6-05936016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46" y="2228644"/>
                <a:ext cx="52323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494EF230-2E6E-4938-9087-A727BE50B8ED}"/>
                  </a:ext>
                </a:extLst>
              </p:cNvPr>
              <p:cNvSpPr txBox="1"/>
              <p:nvPr/>
            </p:nvSpPr>
            <p:spPr>
              <a:xfrm>
                <a:off x="2248111" y="2205919"/>
                <a:ext cx="673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94EF230-2E6E-4938-9087-A727BE50B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111" y="2205919"/>
                <a:ext cx="6736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46777E7C-E4FB-4D7B-892B-B9D967E34FED}"/>
                  </a:ext>
                </a:extLst>
              </p:cNvPr>
              <p:cNvSpPr txBox="1"/>
              <p:nvPr/>
            </p:nvSpPr>
            <p:spPr>
              <a:xfrm>
                <a:off x="2635890" y="2228644"/>
                <a:ext cx="544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777E7C-E4FB-4D7B-892B-B9D967E34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890" y="2228644"/>
                <a:ext cx="5441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4C6C2FAB-F95B-4E02-AE0B-B66F305F3B34}"/>
                  </a:ext>
                </a:extLst>
              </p:cNvPr>
              <p:cNvSpPr txBox="1"/>
              <p:nvPr/>
            </p:nvSpPr>
            <p:spPr>
              <a:xfrm>
                <a:off x="2121777" y="2215270"/>
                <a:ext cx="310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6C2FAB-F95B-4E02-AE0B-B66F305F3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777" y="2215270"/>
                <a:ext cx="310045" cy="369332"/>
              </a:xfrm>
              <a:prstGeom prst="rect">
                <a:avLst/>
              </a:prstGeom>
              <a:blipFill>
                <a:blip r:embed="rId16"/>
                <a:stretch>
                  <a:fillRect r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F54C39B6-6484-48F8-820B-2237B6D0D1AE}"/>
                  </a:ext>
                </a:extLst>
              </p:cNvPr>
              <p:cNvSpPr txBox="1"/>
              <p:nvPr/>
            </p:nvSpPr>
            <p:spPr>
              <a:xfrm>
                <a:off x="1134995" y="2828527"/>
                <a:ext cx="673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4C39B6-6484-48F8-820B-2237B6D0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95" y="2828527"/>
                <a:ext cx="6736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A65FC4CD-1D80-4BEE-8407-B8608CB8963E}"/>
                  </a:ext>
                </a:extLst>
              </p:cNvPr>
              <p:cNvSpPr txBox="1"/>
              <p:nvPr/>
            </p:nvSpPr>
            <p:spPr>
              <a:xfrm>
                <a:off x="1707299" y="2828527"/>
                <a:ext cx="523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5FC4CD-1D80-4BEE-8407-B8608CB8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99" y="2828527"/>
                <a:ext cx="52323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A07D9D06-2AC4-480A-865D-BF6BB90B93DE}"/>
                  </a:ext>
                </a:extLst>
              </p:cNvPr>
              <p:cNvSpPr txBox="1"/>
              <p:nvPr/>
            </p:nvSpPr>
            <p:spPr>
              <a:xfrm>
                <a:off x="2061725" y="2830256"/>
                <a:ext cx="52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7D9D06-2AC4-480A-865D-BF6BB90B9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725" y="2830256"/>
                <a:ext cx="523236" cy="369332"/>
              </a:xfrm>
              <a:prstGeom prst="rect">
                <a:avLst/>
              </a:prstGeom>
              <a:blipFill>
                <a:blip r:embed="rId19"/>
                <a:stretch>
                  <a:fillRect r="-24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8E41CFF4-E1DD-463A-BD67-43B6F588EB58}"/>
                  </a:ext>
                </a:extLst>
              </p:cNvPr>
              <p:cNvSpPr txBox="1"/>
              <p:nvPr/>
            </p:nvSpPr>
            <p:spPr>
              <a:xfrm>
                <a:off x="2616285" y="2830256"/>
                <a:ext cx="52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41CFF4-E1DD-463A-BD67-43B6F588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85" y="2830256"/>
                <a:ext cx="523236" cy="369332"/>
              </a:xfrm>
              <a:prstGeom prst="rect">
                <a:avLst/>
              </a:prstGeom>
              <a:blipFill>
                <a:blip r:embed="rId20"/>
                <a:stretch>
                  <a:fillRect r="-24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CE230A57-3B6F-4C74-97B7-4ECF9A6D48FC}"/>
                  </a:ext>
                </a:extLst>
              </p:cNvPr>
              <p:cNvSpPr txBox="1"/>
              <p:nvPr/>
            </p:nvSpPr>
            <p:spPr>
              <a:xfrm>
                <a:off x="3170845" y="2830256"/>
                <a:ext cx="52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E230A57-3B6F-4C74-97B7-4ECF9A6D4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45" y="2830256"/>
                <a:ext cx="523236" cy="369332"/>
              </a:xfrm>
              <a:prstGeom prst="rect">
                <a:avLst/>
              </a:prstGeom>
              <a:blipFill>
                <a:blip r:embed="rId21"/>
                <a:stretch>
                  <a:fillRect r="-24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0252BD4B-3AB9-48F5-980E-3D3DD92FF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50" y="5416179"/>
            <a:ext cx="1153462" cy="803043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92ABB6C3-CE70-439F-90CD-AD0A67467C2A}"/>
              </a:ext>
            </a:extLst>
          </p:cNvPr>
          <p:cNvGrpSpPr/>
          <p:nvPr/>
        </p:nvGrpSpPr>
        <p:grpSpPr>
          <a:xfrm>
            <a:off x="10364845" y="5431677"/>
            <a:ext cx="541417" cy="384382"/>
            <a:chOff x="11593746" y="3785511"/>
            <a:chExt cx="541417" cy="384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="" xmlns:a16="http://schemas.microsoft.com/office/drawing/2014/main" id="{FA1AF63C-A28B-40C7-95C6-A703F5580E02}"/>
                    </a:ext>
                  </a:extLst>
                </p:cNvPr>
                <p:cNvSpPr txBox="1"/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A1AF63C-A28B-40C7-95C6-A703F5580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98" y="3785511"/>
                  <a:ext cx="426718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FDD865B0-1943-4979-AF6C-B9FB97B27AA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3746" y="4169892"/>
              <a:ext cx="541417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8BCB6E16-4548-4A50-B101-8106148ED87F}"/>
              </a:ext>
            </a:extLst>
          </p:cNvPr>
          <p:cNvGrpSpPr/>
          <p:nvPr/>
        </p:nvGrpSpPr>
        <p:grpSpPr>
          <a:xfrm>
            <a:off x="6563602" y="5507176"/>
            <a:ext cx="2785038" cy="91440"/>
            <a:chOff x="7701071" y="2802123"/>
            <a:chExt cx="2725904" cy="9144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5A4DA673-E1A2-4270-8BD3-1CC7CCB0C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20" y="2847843"/>
              <a:ext cx="26849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0000EDC1-9D81-4E67-8180-5A83D2E820AD}"/>
                </a:ext>
              </a:extLst>
            </p:cNvPr>
            <p:cNvSpPr/>
            <p:nvPr/>
          </p:nvSpPr>
          <p:spPr>
            <a:xfrm>
              <a:off x="7701071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1CAFD916-1036-4E39-9164-66FE23B22475}"/>
              </a:ext>
            </a:extLst>
          </p:cNvPr>
          <p:cNvGrpSpPr/>
          <p:nvPr/>
        </p:nvGrpSpPr>
        <p:grpSpPr>
          <a:xfrm>
            <a:off x="4954771" y="6028251"/>
            <a:ext cx="4410315" cy="91440"/>
            <a:chOff x="7702625" y="2802123"/>
            <a:chExt cx="4316657" cy="9144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D7C6FACE-B537-4B9B-B1F6-0B0D4B685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3369" y="2847843"/>
              <a:ext cx="4295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18561751-CD6E-485E-AA26-1B4D219419B6}"/>
                </a:ext>
              </a:extLst>
            </p:cNvPr>
            <p:cNvSpPr/>
            <p:nvPr/>
          </p:nvSpPr>
          <p:spPr>
            <a:xfrm>
              <a:off x="7702625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9A0E2295-6667-4924-9C94-34B229E282DA}"/>
              </a:ext>
            </a:extLst>
          </p:cNvPr>
          <p:cNvGrpSpPr/>
          <p:nvPr/>
        </p:nvGrpSpPr>
        <p:grpSpPr>
          <a:xfrm>
            <a:off x="6027193" y="5677861"/>
            <a:ext cx="3352714" cy="91440"/>
            <a:chOff x="7701071" y="2802123"/>
            <a:chExt cx="3281521" cy="9144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D9135E1E-64FD-40EC-9F23-346067132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0653" y="2847843"/>
              <a:ext cx="32219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EF218698-5CBA-4154-BB98-7ED8AF7B8913}"/>
                </a:ext>
              </a:extLst>
            </p:cNvPr>
            <p:cNvSpPr/>
            <p:nvPr/>
          </p:nvSpPr>
          <p:spPr>
            <a:xfrm>
              <a:off x="7701071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B59219F5-2D65-4AD9-B8A1-C1FAEFA09810}"/>
              </a:ext>
            </a:extLst>
          </p:cNvPr>
          <p:cNvGrpSpPr/>
          <p:nvPr/>
        </p:nvGrpSpPr>
        <p:grpSpPr>
          <a:xfrm>
            <a:off x="5492289" y="5861245"/>
            <a:ext cx="3879141" cy="91440"/>
            <a:chOff x="7704179" y="2802123"/>
            <a:chExt cx="3796768" cy="9144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6DADFD9E-261A-4429-B588-125D84F738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19" y="2847843"/>
              <a:ext cx="3758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4F5DB6DF-5E7E-44C3-A588-08EA5618FBC1}"/>
                </a:ext>
              </a:extLst>
            </p:cNvPr>
            <p:cNvSpPr/>
            <p:nvPr/>
          </p:nvSpPr>
          <p:spPr>
            <a:xfrm>
              <a:off x="7704179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3B7D4490-E5F3-4401-AC2C-B972D9E08D1F}"/>
              </a:ext>
            </a:extLst>
          </p:cNvPr>
          <p:cNvGrpSpPr/>
          <p:nvPr/>
        </p:nvGrpSpPr>
        <p:grpSpPr>
          <a:xfrm>
            <a:off x="6031777" y="3033916"/>
            <a:ext cx="1322002" cy="91440"/>
            <a:chOff x="7701071" y="2802123"/>
            <a:chExt cx="1293931" cy="9144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6DB15386-25D9-48DC-8C22-2C5FC0CB9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024" y="2847843"/>
              <a:ext cx="12529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6293BFFF-0A68-42AA-A1BD-C22BB0062F62}"/>
                </a:ext>
              </a:extLst>
            </p:cNvPr>
            <p:cNvSpPr/>
            <p:nvPr/>
          </p:nvSpPr>
          <p:spPr>
            <a:xfrm>
              <a:off x="7701071" y="280212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B22D8493-96D8-418C-9D9B-01610112E120}"/>
              </a:ext>
            </a:extLst>
          </p:cNvPr>
          <p:cNvGrpSpPr/>
          <p:nvPr/>
        </p:nvGrpSpPr>
        <p:grpSpPr>
          <a:xfrm>
            <a:off x="5479380" y="3181339"/>
            <a:ext cx="1883111" cy="319813"/>
            <a:chOff x="5479380" y="3181339"/>
            <a:chExt cx="1883111" cy="319813"/>
          </a:xfrm>
        </p:grpSpPr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279D6628-4591-400B-9FBF-83250FC83A5B}"/>
                </a:ext>
              </a:extLst>
            </p:cNvPr>
            <p:cNvGrpSpPr/>
            <p:nvPr/>
          </p:nvGrpSpPr>
          <p:grpSpPr>
            <a:xfrm>
              <a:off x="5479380" y="3299916"/>
              <a:ext cx="1322004" cy="91440"/>
              <a:chOff x="7701071" y="2802123"/>
              <a:chExt cx="1293934" cy="9144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B79F7969-C2F8-4CEA-8984-E893B7A82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2026" y="2847843"/>
                <a:ext cx="125297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="" xmlns:a16="http://schemas.microsoft.com/office/drawing/2014/main" id="{24603A47-3DC5-4D83-B0F2-12C1F911D81D}"/>
                  </a:ext>
                </a:extLst>
              </p:cNvPr>
              <p:cNvSpPr/>
              <p:nvPr/>
            </p:nvSpPr>
            <p:spPr>
              <a:xfrm>
                <a:off x="7701071" y="280212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="" xmlns:a16="http://schemas.microsoft.com/office/drawing/2014/main" id="{B2663199-EDA9-4203-8789-C6B9DFEF9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032" y="3181339"/>
              <a:ext cx="318878" cy="319813"/>
            </a:xfrm>
            <a:prstGeom prst="rect">
              <a:avLst/>
            </a:prstGeom>
          </p:spPr>
        </p:pic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99F5FA46-B43B-4A5E-8406-2E1986163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8171" y="3339172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E7958694-23A1-4BC9-8F03-19B54982AB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49" y="2920080"/>
            <a:ext cx="775831" cy="606021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F26F1348-2CCB-4F0B-8643-271FCA2EF03D}"/>
              </a:ext>
            </a:extLst>
          </p:cNvPr>
          <p:cNvGrpSpPr/>
          <p:nvPr/>
        </p:nvGrpSpPr>
        <p:grpSpPr>
          <a:xfrm>
            <a:off x="8066892" y="3209914"/>
            <a:ext cx="1307717" cy="1010983"/>
            <a:chOff x="8066892" y="3209914"/>
            <a:chExt cx="1307717" cy="1010983"/>
          </a:xfrm>
        </p:grpSpPr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598A218B-1E3E-4DFA-B28A-301D85386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6892" y="3209914"/>
              <a:ext cx="777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="" xmlns:a16="http://schemas.microsoft.com/office/drawing/2014/main" id="{ABA67FA5-FC93-493A-8C22-807D8F9D6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5969" y="4217345"/>
              <a:ext cx="548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938CCD25-8FBE-4986-AC2E-4C44049B4267}"/>
                </a:ext>
              </a:extLst>
            </p:cNvPr>
            <p:cNvCxnSpPr/>
            <p:nvPr/>
          </p:nvCxnSpPr>
          <p:spPr>
            <a:xfrm flipV="1">
              <a:off x="8825969" y="3213466"/>
              <a:ext cx="0" cy="10074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5FE94061-5232-4AB0-B666-5B15C096E47C}"/>
                  </a:ext>
                </a:extLst>
              </p:cNvPr>
              <p:cNvSpPr txBox="1"/>
              <p:nvPr/>
            </p:nvSpPr>
            <p:spPr>
              <a:xfrm>
                <a:off x="7983439" y="2815057"/>
                <a:ext cx="673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E94061-5232-4AB0-B666-5B15C096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39" y="2815057"/>
                <a:ext cx="67369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AA7073D-3E5E-42A7-8459-F263FD2C585E}"/>
                  </a:ext>
                </a:extLst>
              </p:cNvPr>
              <p:cNvSpPr txBox="1"/>
              <p:nvPr/>
            </p:nvSpPr>
            <p:spPr>
              <a:xfrm>
                <a:off x="8371218" y="2837782"/>
                <a:ext cx="544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AA7073D-3E5E-42A7-8459-F263FD2C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18" y="2837782"/>
                <a:ext cx="54416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6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89" grpId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0558714-8559-46C9-9C95-954562F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YOU…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18909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9FF2C-D535-4C51-81B3-6F7B20E2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ANY QUERIEES???…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75191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414</Words>
  <Application>Microsoft Office PowerPoint</Application>
  <PresentationFormat>Widescreen</PresentationFormat>
  <Paragraphs>378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ENCODER</vt:lpstr>
      <vt:lpstr>Encoder:</vt:lpstr>
      <vt:lpstr>Four to Two Line Binary Encoder</vt:lpstr>
      <vt:lpstr>Eight to Three Line Binary Encoder  (Octal to Binary Encoder</vt:lpstr>
      <vt:lpstr>Priority Encoder:</vt:lpstr>
      <vt:lpstr>Logic Diagram for Priority Encoder</vt:lpstr>
      <vt:lpstr>THANK YOU…</vt:lpstr>
      <vt:lpstr>ANY QUERIEES???…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KANAKARAJ P</dc:creator>
  <cp:lastModifiedBy>ELCOT</cp:lastModifiedBy>
  <cp:revision>166</cp:revision>
  <dcterms:created xsi:type="dcterms:W3CDTF">2020-07-11T07:10:57Z</dcterms:created>
  <dcterms:modified xsi:type="dcterms:W3CDTF">2020-07-25T09:07:19Z</dcterms:modified>
</cp:coreProperties>
</file>