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9" r:id="rId10"/>
    <p:sldId id="270" r:id="rId11"/>
    <p:sldId id="271" r:id="rId12"/>
    <p:sldId id="281" r:id="rId13"/>
    <p:sldId id="280" r:id="rId14"/>
    <p:sldId id="302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4DAB-1438-4D5C-91C4-B580797A16AB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9DE8D-DB88-489F-B6D8-A08C0C12D3A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9DE8D-DB88-489F-B6D8-A08C0C12D3A8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BBB1-7E12-439B-9A85-C54CAAFB3391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059-8957-446E-9B59-97F842C36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BBB1-7E12-439B-9A85-C54CAAFB3391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059-8957-446E-9B59-97F842C36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BBB1-7E12-439B-9A85-C54CAAFB3391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059-8957-446E-9B59-97F842C36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7800"/>
            <a:ext cx="7772400" cy="1041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BBB1-7E12-439B-9A85-C54CAAFB3391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059-8957-446E-9B59-97F842C36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BBB1-7E12-439B-9A85-C54CAAFB3391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059-8957-446E-9B59-97F842C36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BBB1-7E12-439B-9A85-C54CAAFB3391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059-8957-446E-9B59-97F842C36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BBB1-7E12-439B-9A85-C54CAAFB3391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059-8957-446E-9B59-97F842C36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BBB1-7E12-439B-9A85-C54CAAFB3391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059-8957-446E-9B59-97F842C36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BBB1-7E12-439B-9A85-C54CAAFB3391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059-8957-446E-9B59-97F842C36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BBB1-7E12-439B-9A85-C54CAAFB3391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059-8957-446E-9B59-97F842C36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BBB1-7E12-439B-9A85-C54CAAFB3391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0059-8957-446E-9B59-97F842C36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DBBB1-7E12-439B-9A85-C54CAAFB3391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0059-8957-446E-9B59-97F842C3601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2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3.png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5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8.png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1.png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6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 altLang="en-US" sz="3000" b="1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58200" cy="152082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2200" b="1"/>
              <a:t>Memory:</a:t>
            </a:r>
            <a:r>
              <a:rPr lang="en-US" sz="2200"/>
              <a:t> A collection of cells capable of storing binary information (1s or 0s) – in addition to electronic circuit for storing (writing) and retrieving (reading) information.</a:t>
            </a:r>
          </a:p>
        </p:txBody>
      </p:sp>
      <p:pic>
        <p:nvPicPr>
          <p:cNvPr id="3891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765648"/>
            <a:ext cx="4665663" cy="289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760611" y="2972916"/>
            <a:ext cx="3235325" cy="2400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/>
              <a:t>  n data lines (input/output)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/>
              <a:t>  k address lines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/>
              <a:t>  2</a:t>
            </a:r>
            <a:r>
              <a:rPr lang="en-US" altLang="en-US" sz="2000" baseline="30000" dirty="0"/>
              <a:t>k</a:t>
            </a:r>
            <a:r>
              <a:rPr lang="en-US" altLang="en-US" sz="2000" dirty="0"/>
              <a:t> words (data unit)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/>
              <a:t>  Read/Write Control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/>
              <a:t>  Memory size = 2</a:t>
            </a:r>
            <a:r>
              <a:rPr lang="en-US" altLang="en-US" sz="2000" baseline="30000" dirty="0"/>
              <a:t>k</a:t>
            </a:r>
            <a:r>
              <a:rPr lang="en-US" altLang="en-US" sz="2000" dirty="0"/>
              <a:t> X 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C43B8-B28A-43CF-AB7F-4E2C7AD00CC6}" type="slidenum">
              <a:rPr lang="en-US" smtClean="0">
                <a:cs typeface="Arial" pitchFamily="34" charset="0"/>
              </a:rPr>
              <a:pPr/>
              <a:t>10</a:t>
            </a:fld>
            <a:endParaRPr lang="en-US">
              <a:cs typeface="Arial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762000"/>
          </a:xfrm>
        </p:spPr>
        <p:txBody>
          <a:bodyPr/>
          <a:lstStyle/>
          <a:p>
            <a:r>
              <a:rPr lang="en-GB" sz="3000" b="1">
                <a:solidFill>
                  <a:srgbClr val="FF0000"/>
                </a:solidFill>
              </a:rPr>
              <a:t>Programmable Logic Array (PLA)</a:t>
            </a:r>
            <a:endParaRPr lang="en-GB" sz="3000">
              <a:solidFill>
                <a:srgbClr val="FF0000"/>
              </a:solidFill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3886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SzPct val="120000"/>
              <a:buFont typeface="Wingdings" pitchFamily="2" charset="2"/>
              <a:buChar char="§"/>
            </a:pPr>
            <a:r>
              <a:rPr lang="en-GB" sz="2400" dirty="0"/>
              <a:t>Combination of a </a:t>
            </a:r>
            <a:r>
              <a:rPr lang="en-GB" sz="2400" b="1" dirty="0">
                <a:solidFill>
                  <a:srgbClr val="0070C0"/>
                </a:solidFill>
              </a:rPr>
              <a:t>programmable AND </a:t>
            </a:r>
            <a:r>
              <a:rPr lang="en-GB" sz="2400" dirty="0"/>
              <a:t>array followed by a </a:t>
            </a:r>
            <a:r>
              <a:rPr lang="en-GB" sz="2400" b="1" dirty="0">
                <a:solidFill>
                  <a:srgbClr val="0070C0"/>
                </a:solidFill>
              </a:rPr>
              <a:t>programmable OR </a:t>
            </a:r>
            <a:r>
              <a:rPr lang="en-GB" sz="2400" dirty="0"/>
              <a:t>array.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GB" sz="2400" dirty="0"/>
              <a:t>Example: Design a PLA to realise the following three logic functions and show the internal connections.</a:t>
            </a:r>
          </a:p>
          <a:p>
            <a:pPr algn="just">
              <a:lnSpc>
                <a:spcPct val="150000"/>
              </a:lnSpc>
              <a:buFont typeface="Monotype Sorts"/>
              <a:buNone/>
            </a:pPr>
            <a:r>
              <a:rPr lang="en-GB" sz="2400" dirty="0"/>
              <a:t>	    f</a:t>
            </a:r>
            <a:r>
              <a:rPr lang="en-GB" sz="2400" baseline="-25000" dirty="0"/>
              <a:t>1</a:t>
            </a:r>
            <a:r>
              <a:rPr lang="en-GB" sz="2400" dirty="0"/>
              <a:t>(A,B,C,D,E) = A'.B'.D' + B'.C.D' + A'.B.C.D.E'</a:t>
            </a:r>
          </a:p>
          <a:p>
            <a:pPr algn="just">
              <a:lnSpc>
                <a:spcPct val="150000"/>
              </a:lnSpc>
              <a:buFont typeface="Monotype Sorts"/>
              <a:buNone/>
            </a:pPr>
            <a:r>
              <a:rPr lang="en-GB" sz="2400" dirty="0"/>
              <a:t>	    f</a:t>
            </a:r>
            <a:r>
              <a:rPr lang="en-GB" sz="2400" baseline="-25000" dirty="0"/>
              <a:t>2</a:t>
            </a:r>
            <a:r>
              <a:rPr lang="en-GB" sz="2400" dirty="0"/>
              <a:t>(A,B,C,D,E) = A'.B.E + B'.C.D'.E</a:t>
            </a:r>
          </a:p>
          <a:p>
            <a:pPr algn="just">
              <a:lnSpc>
                <a:spcPct val="150000"/>
              </a:lnSpc>
              <a:buFont typeface="Monotype Sorts"/>
              <a:buNone/>
            </a:pPr>
            <a:r>
              <a:rPr lang="en-GB" sz="2400" dirty="0"/>
              <a:t>        f</a:t>
            </a:r>
            <a:r>
              <a:rPr lang="en-GB" sz="2400" baseline="-25000" dirty="0"/>
              <a:t>3</a:t>
            </a:r>
            <a:r>
              <a:rPr lang="en-GB" sz="2400" dirty="0"/>
              <a:t>(A,B,C,D,E) = A'.B'.D' + B'.C'.D'.E + A'.B.C.D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386919-3CA9-4044-84E1-B2766B535CD0}" type="slidenum">
              <a:rPr lang="en-US" smtClean="0">
                <a:cs typeface="Arial" pitchFamily="34" charset="0"/>
              </a:rPr>
              <a:pPr/>
              <a:t>11</a:t>
            </a:fld>
            <a:endParaRPr lang="en-US"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GB" sz="2900" b="1">
                <a:solidFill>
                  <a:srgbClr val="FF0000"/>
                </a:solidFill>
              </a:rPr>
              <a:t>Realising Logic Functions with PLAs</a:t>
            </a:r>
            <a:endParaRPr lang="en-GB" sz="2900">
              <a:solidFill>
                <a:srgbClr val="FF0000"/>
              </a:solidFill>
            </a:endParaRPr>
          </a:p>
        </p:txBody>
      </p:sp>
      <p:sp>
        <p:nvSpPr>
          <p:cNvPr id="55300" name="Rectangle 154"/>
          <p:cNvSpPr>
            <a:spLocks noChangeArrowheads="1"/>
          </p:cNvSpPr>
          <p:nvPr/>
        </p:nvSpPr>
        <p:spPr bwMode="auto">
          <a:xfrm>
            <a:off x="2514600" y="838200"/>
            <a:ext cx="457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GB" sz="1400" b="1"/>
              <a:t>f</a:t>
            </a:r>
            <a:r>
              <a:rPr kumimoji="1" lang="en-GB" sz="1400" b="1" baseline="-25000"/>
              <a:t>1</a:t>
            </a:r>
            <a:r>
              <a:rPr kumimoji="1" lang="en-GB" sz="1400" b="1"/>
              <a:t>(A,B,C,D,E) = A'.B'.D' + B'.C.D' + A'.B.C.D.E'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GB" sz="1400" b="1"/>
              <a:t>f</a:t>
            </a:r>
            <a:r>
              <a:rPr kumimoji="1" lang="en-GB" sz="1400" b="1" baseline="-25000"/>
              <a:t>2</a:t>
            </a:r>
            <a:r>
              <a:rPr kumimoji="1" lang="en-GB" sz="1400" b="1"/>
              <a:t>(A,B,C,D,E) = A'.B.E + B'.C.D'.E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GB" sz="1400" b="1"/>
              <a:t>f</a:t>
            </a:r>
            <a:r>
              <a:rPr kumimoji="1" lang="en-GB" sz="1400" b="1" baseline="-25000"/>
              <a:t>3</a:t>
            </a:r>
            <a:r>
              <a:rPr kumimoji="1" lang="en-GB" sz="1400" b="1"/>
              <a:t>(A,B,C,D,E) = A'.B'.D' + B'.C'.D'.E + A'.B.C.D</a:t>
            </a:r>
          </a:p>
        </p:txBody>
      </p:sp>
      <p:grpSp>
        <p:nvGrpSpPr>
          <p:cNvPr id="2" name="Group 164"/>
          <p:cNvGrpSpPr>
            <a:grpSpLocks/>
          </p:cNvGrpSpPr>
          <p:nvPr/>
        </p:nvGrpSpPr>
        <p:grpSpPr bwMode="auto">
          <a:xfrm>
            <a:off x="1371600" y="1828800"/>
            <a:ext cx="6553200" cy="4724400"/>
            <a:chOff x="1152" y="1152"/>
            <a:chExt cx="3840" cy="2832"/>
          </a:xfrm>
        </p:grpSpPr>
        <p:sp>
          <p:nvSpPr>
            <p:cNvPr id="55305" name="AutoShape 4"/>
            <p:cNvSpPr>
              <a:spLocks noChangeArrowheads="1"/>
            </p:cNvSpPr>
            <p:nvPr/>
          </p:nvSpPr>
          <p:spPr bwMode="auto">
            <a:xfrm rot="5400000">
              <a:off x="1992" y="2712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06" name="AutoShape 9"/>
            <p:cNvSpPr>
              <a:spLocks noChangeArrowheads="1"/>
            </p:cNvSpPr>
            <p:nvPr/>
          </p:nvSpPr>
          <p:spPr bwMode="auto">
            <a:xfrm rot="5400000">
              <a:off x="2328" y="2712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07" name="AutoShape 10"/>
            <p:cNvSpPr>
              <a:spLocks noChangeArrowheads="1"/>
            </p:cNvSpPr>
            <p:nvPr/>
          </p:nvSpPr>
          <p:spPr bwMode="auto">
            <a:xfrm rot="5400000">
              <a:off x="2664" y="2712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08" name="AutoShape 11"/>
            <p:cNvSpPr>
              <a:spLocks noChangeArrowheads="1"/>
            </p:cNvSpPr>
            <p:nvPr/>
          </p:nvSpPr>
          <p:spPr bwMode="auto">
            <a:xfrm rot="5400000">
              <a:off x="3000" y="2712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09" name="AutoShape 12"/>
            <p:cNvSpPr>
              <a:spLocks noChangeArrowheads="1"/>
            </p:cNvSpPr>
            <p:nvPr/>
          </p:nvSpPr>
          <p:spPr bwMode="auto">
            <a:xfrm rot="5400000">
              <a:off x="3336" y="2712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0" name="Line 18"/>
            <p:cNvSpPr>
              <a:spLocks noChangeShapeType="1"/>
            </p:cNvSpPr>
            <p:nvPr/>
          </p:nvSpPr>
          <p:spPr bwMode="auto">
            <a:xfrm rot="5400000">
              <a:off x="1344" y="1920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1" name="Line 19"/>
            <p:cNvSpPr>
              <a:spLocks noChangeShapeType="1"/>
            </p:cNvSpPr>
            <p:nvPr/>
          </p:nvSpPr>
          <p:spPr bwMode="auto">
            <a:xfrm rot="5400000">
              <a:off x="1680" y="1920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2" name="Line 20"/>
            <p:cNvSpPr>
              <a:spLocks noChangeShapeType="1"/>
            </p:cNvSpPr>
            <p:nvPr/>
          </p:nvSpPr>
          <p:spPr bwMode="auto">
            <a:xfrm rot="5400000">
              <a:off x="2016" y="1920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3" name="Line 21"/>
            <p:cNvSpPr>
              <a:spLocks noChangeShapeType="1"/>
            </p:cNvSpPr>
            <p:nvPr/>
          </p:nvSpPr>
          <p:spPr bwMode="auto">
            <a:xfrm rot="5400000">
              <a:off x="2352" y="1920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4" name="Line 23"/>
            <p:cNvSpPr>
              <a:spLocks noChangeShapeType="1"/>
            </p:cNvSpPr>
            <p:nvPr/>
          </p:nvSpPr>
          <p:spPr bwMode="auto">
            <a:xfrm rot="5400000">
              <a:off x="2688" y="1920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5" name="Line 24"/>
            <p:cNvSpPr>
              <a:spLocks noChangeShapeType="1"/>
            </p:cNvSpPr>
            <p:nvPr/>
          </p:nvSpPr>
          <p:spPr bwMode="auto">
            <a:xfrm rot="5400000">
              <a:off x="3024" y="1920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6" name="Line 25"/>
            <p:cNvSpPr>
              <a:spLocks noChangeShapeType="1"/>
            </p:cNvSpPr>
            <p:nvPr/>
          </p:nvSpPr>
          <p:spPr bwMode="auto">
            <a:xfrm rot="5400000">
              <a:off x="3360" y="1920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1152" y="1152"/>
              <a:ext cx="3124" cy="281"/>
              <a:chOff x="1056" y="1104"/>
              <a:chExt cx="3124" cy="281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584" y="1248"/>
                <a:ext cx="185" cy="137"/>
                <a:chOff x="1294" y="2400"/>
                <a:chExt cx="185" cy="137"/>
              </a:xfrm>
            </p:grpSpPr>
            <p:sp>
              <p:nvSpPr>
                <p:cNvPr id="55451" name="AutoShape 5"/>
                <p:cNvSpPr>
                  <a:spLocks noChangeArrowheads="1"/>
                </p:cNvSpPr>
                <p:nvPr/>
              </p:nvSpPr>
              <p:spPr bwMode="auto">
                <a:xfrm rot="5400000">
                  <a:off x="1280" y="2414"/>
                  <a:ext cx="137" cy="110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452" name="Oval 6"/>
                <p:cNvSpPr>
                  <a:spLocks noChangeArrowheads="1"/>
                </p:cNvSpPr>
                <p:nvPr/>
              </p:nvSpPr>
              <p:spPr bwMode="auto">
                <a:xfrm>
                  <a:off x="1421" y="2436"/>
                  <a:ext cx="58" cy="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5445" name="Line 13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2928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46" name="Line 14"/>
              <p:cNvSpPr>
                <a:spLocks noChangeShapeType="1"/>
              </p:cNvSpPr>
              <p:nvPr/>
            </p:nvSpPr>
            <p:spPr bwMode="auto">
              <a:xfrm>
                <a:off x="1392" y="1309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47" name="Line 15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0" cy="11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48" name="Line 16"/>
              <p:cNvSpPr>
                <a:spLocks noChangeShapeType="1"/>
              </p:cNvSpPr>
              <p:nvPr/>
            </p:nvSpPr>
            <p:spPr bwMode="auto">
              <a:xfrm>
                <a:off x="1776" y="1318"/>
                <a:ext cx="2404" cy="8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49" name="Oval 17"/>
              <p:cNvSpPr>
                <a:spLocks noChangeArrowheads="1"/>
              </p:cNvSpPr>
              <p:nvPr/>
            </p:nvSpPr>
            <p:spPr bwMode="auto">
              <a:xfrm>
                <a:off x="1369" y="11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50" name="Text Box 26"/>
              <p:cNvSpPr txBox="1">
                <a:spLocks noChangeArrowheads="1"/>
              </p:cNvSpPr>
              <p:nvPr/>
            </p:nvSpPr>
            <p:spPr bwMode="auto">
              <a:xfrm>
                <a:off x="1056" y="1104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600"/>
                  <a:t>A</a:t>
                </a:r>
                <a:endParaRPr lang="en-GB"/>
              </a:p>
            </p:txBody>
          </p:sp>
        </p:grpSp>
        <p:grpSp>
          <p:nvGrpSpPr>
            <p:cNvPr id="5" name="Group 69"/>
            <p:cNvGrpSpPr>
              <a:grpSpLocks/>
            </p:cNvGrpSpPr>
            <p:nvPr/>
          </p:nvGrpSpPr>
          <p:grpSpPr bwMode="auto">
            <a:xfrm>
              <a:off x="1152" y="1440"/>
              <a:ext cx="3124" cy="281"/>
              <a:chOff x="1056" y="1392"/>
              <a:chExt cx="3124" cy="281"/>
            </a:xfrm>
          </p:grpSpPr>
          <p:grpSp>
            <p:nvGrpSpPr>
              <p:cNvPr id="6" name="Group 29"/>
              <p:cNvGrpSpPr>
                <a:grpSpLocks/>
              </p:cNvGrpSpPr>
              <p:nvPr/>
            </p:nvGrpSpPr>
            <p:grpSpPr bwMode="auto">
              <a:xfrm>
                <a:off x="1584" y="1536"/>
                <a:ext cx="185" cy="137"/>
                <a:chOff x="1294" y="2400"/>
                <a:chExt cx="185" cy="137"/>
              </a:xfrm>
            </p:grpSpPr>
            <p:sp>
              <p:nvSpPr>
                <p:cNvPr id="55442" name="AutoShape 30"/>
                <p:cNvSpPr>
                  <a:spLocks noChangeArrowheads="1"/>
                </p:cNvSpPr>
                <p:nvPr/>
              </p:nvSpPr>
              <p:spPr bwMode="auto">
                <a:xfrm rot="5400000">
                  <a:off x="1280" y="2414"/>
                  <a:ext cx="137" cy="110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443" name="Oval 31"/>
                <p:cNvSpPr>
                  <a:spLocks noChangeArrowheads="1"/>
                </p:cNvSpPr>
                <p:nvPr/>
              </p:nvSpPr>
              <p:spPr bwMode="auto">
                <a:xfrm>
                  <a:off x="1421" y="2436"/>
                  <a:ext cx="58" cy="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5436" name="Line 32"/>
              <p:cNvSpPr>
                <a:spLocks noChangeShapeType="1"/>
              </p:cNvSpPr>
              <p:nvPr/>
            </p:nvSpPr>
            <p:spPr bwMode="auto">
              <a:xfrm>
                <a:off x="1248" y="1488"/>
                <a:ext cx="2928" cy="0"/>
              </a:xfrm>
              <a:prstGeom prst="line">
                <a:avLst/>
              </a:prstGeom>
              <a:noFill/>
              <a:ln w="1587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37" name="Line 33"/>
              <p:cNvSpPr>
                <a:spLocks noChangeShapeType="1"/>
              </p:cNvSpPr>
              <p:nvPr/>
            </p:nvSpPr>
            <p:spPr bwMode="auto">
              <a:xfrm>
                <a:off x="1392" y="1597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38" name="Line 34"/>
              <p:cNvSpPr>
                <a:spLocks noChangeShapeType="1"/>
              </p:cNvSpPr>
              <p:nvPr/>
            </p:nvSpPr>
            <p:spPr bwMode="auto">
              <a:xfrm>
                <a:off x="1392" y="1488"/>
                <a:ext cx="0" cy="111"/>
              </a:xfrm>
              <a:prstGeom prst="line">
                <a:avLst/>
              </a:prstGeom>
              <a:noFill/>
              <a:ln w="1587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39" name="Line 35"/>
              <p:cNvSpPr>
                <a:spLocks noChangeShapeType="1"/>
              </p:cNvSpPr>
              <p:nvPr/>
            </p:nvSpPr>
            <p:spPr bwMode="auto">
              <a:xfrm>
                <a:off x="1776" y="1606"/>
                <a:ext cx="2404" cy="8"/>
              </a:xfrm>
              <a:prstGeom prst="line">
                <a:avLst/>
              </a:prstGeom>
              <a:noFill/>
              <a:ln w="1587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40" name="Oval 36"/>
              <p:cNvSpPr>
                <a:spLocks noChangeArrowheads="1"/>
              </p:cNvSpPr>
              <p:nvPr/>
            </p:nvSpPr>
            <p:spPr bwMode="auto">
              <a:xfrm>
                <a:off x="1369" y="14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41" name="Text Box 37"/>
              <p:cNvSpPr txBox="1">
                <a:spLocks noChangeArrowheads="1"/>
              </p:cNvSpPr>
              <p:nvPr/>
            </p:nvSpPr>
            <p:spPr bwMode="auto">
              <a:xfrm>
                <a:off x="1056" y="1392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600"/>
                  <a:t>B</a:t>
                </a:r>
                <a:endParaRPr lang="en-GB"/>
              </a:p>
            </p:txBody>
          </p:sp>
        </p:grpSp>
        <p:grpSp>
          <p:nvGrpSpPr>
            <p:cNvPr id="7" name="Group 70"/>
            <p:cNvGrpSpPr>
              <a:grpSpLocks/>
            </p:cNvGrpSpPr>
            <p:nvPr/>
          </p:nvGrpSpPr>
          <p:grpSpPr bwMode="auto">
            <a:xfrm>
              <a:off x="1344" y="1800"/>
              <a:ext cx="2932" cy="209"/>
              <a:chOff x="1248" y="1752"/>
              <a:chExt cx="2932" cy="209"/>
            </a:xfrm>
          </p:grpSpPr>
          <p:grpSp>
            <p:nvGrpSpPr>
              <p:cNvPr id="8" name="Group 39"/>
              <p:cNvGrpSpPr>
                <a:grpSpLocks/>
              </p:cNvGrpSpPr>
              <p:nvPr/>
            </p:nvGrpSpPr>
            <p:grpSpPr bwMode="auto">
              <a:xfrm>
                <a:off x="1584" y="1824"/>
                <a:ext cx="185" cy="137"/>
                <a:chOff x="1294" y="2400"/>
                <a:chExt cx="185" cy="137"/>
              </a:xfrm>
            </p:grpSpPr>
            <p:sp>
              <p:nvSpPr>
                <p:cNvPr id="55433" name="AutoShape 40"/>
                <p:cNvSpPr>
                  <a:spLocks noChangeArrowheads="1"/>
                </p:cNvSpPr>
                <p:nvPr/>
              </p:nvSpPr>
              <p:spPr bwMode="auto">
                <a:xfrm rot="5400000">
                  <a:off x="1280" y="2414"/>
                  <a:ext cx="137" cy="110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434" name="Oval 41"/>
                <p:cNvSpPr>
                  <a:spLocks noChangeArrowheads="1"/>
                </p:cNvSpPr>
                <p:nvPr/>
              </p:nvSpPr>
              <p:spPr bwMode="auto">
                <a:xfrm>
                  <a:off x="1421" y="2436"/>
                  <a:ext cx="58" cy="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5428" name="Line 42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2928" cy="0"/>
              </a:xfrm>
              <a:prstGeom prst="line">
                <a:avLst/>
              </a:prstGeom>
              <a:noFill/>
              <a:ln w="158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29" name="Line 43"/>
              <p:cNvSpPr>
                <a:spLocks noChangeShapeType="1"/>
              </p:cNvSpPr>
              <p:nvPr/>
            </p:nvSpPr>
            <p:spPr bwMode="auto">
              <a:xfrm>
                <a:off x="1392" y="1885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30" name="Line 44"/>
              <p:cNvSpPr>
                <a:spLocks noChangeShapeType="1"/>
              </p:cNvSpPr>
              <p:nvPr/>
            </p:nvSpPr>
            <p:spPr bwMode="auto">
              <a:xfrm>
                <a:off x="1392" y="1776"/>
                <a:ext cx="0" cy="111"/>
              </a:xfrm>
              <a:prstGeom prst="line">
                <a:avLst/>
              </a:prstGeom>
              <a:noFill/>
              <a:ln w="158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31" name="Line 45"/>
              <p:cNvSpPr>
                <a:spLocks noChangeShapeType="1"/>
              </p:cNvSpPr>
              <p:nvPr/>
            </p:nvSpPr>
            <p:spPr bwMode="auto">
              <a:xfrm>
                <a:off x="1776" y="1894"/>
                <a:ext cx="2404" cy="8"/>
              </a:xfrm>
              <a:prstGeom prst="line">
                <a:avLst/>
              </a:prstGeom>
              <a:noFill/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32" name="Oval 46"/>
              <p:cNvSpPr>
                <a:spLocks noChangeArrowheads="1"/>
              </p:cNvSpPr>
              <p:nvPr/>
            </p:nvSpPr>
            <p:spPr bwMode="auto">
              <a:xfrm>
                <a:off x="1369" y="17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5320" name="Text Box 47"/>
            <p:cNvSpPr txBox="1">
              <a:spLocks noChangeArrowheads="1"/>
            </p:cNvSpPr>
            <p:nvPr/>
          </p:nvSpPr>
          <p:spPr bwMode="auto">
            <a:xfrm>
              <a:off x="1152" y="17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C</a:t>
              </a:r>
              <a:endParaRPr lang="en-GB"/>
            </a:p>
          </p:txBody>
        </p:sp>
        <p:grpSp>
          <p:nvGrpSpPr>
            <p:cNvPr id="9" name="Group 71"/>
            <p:cNvGrpSpPr>
              <a:grpSpLocks/>
            </p:cNvGrpSpPr>
            <p:nvPr/>
          </p:nvGrpSpPr>
          <p:grpSpPr bwMode="auto">
            <a:xfrm>
              <a:off x="1344" y="2088"/>
              <a:ext cx="2932" cy="209"/>
              <a:chOff x="1248" y="2040"/>
              <a:chExt cx="2932" cy="209"/>
            </a:xfrm>
          </p:grpSpPr>
          <p:grpSp>
            <p:nvGrpSpPr>
              <p:cNvPr id="10" name="Group 49"/>
              <p:cNvGrpSpPr>
                <a:grpSpLocks/>
              </p:cNvGrpSpPr>
              <p:nvPr/>
            </p:nvGrpSpPr>
            <p:grpSpPr bwMode="auto">
              <a:xfrm>
                <a:off x="1584" y="2112"/>
                <a:ext cx="185" cy="137"/>
                <a:chOff x="1294" y="2400"/>
                <a:chExt cx="185" cy="137"/>
              </a:xfrm>
            </p:grpSpPr>
            <p:sp>
              <p:nvSpPr>
                <p:cNvPr id="55425" name="AutoShape 50"/>
                <p:cNvSpPr>
                  <a:spLocks noChangeArrowheads="1"/>
                </p:cNvSpPr>
                <p:nvPr/>
              </p:nvSpPr>
              <p:spPr bwMode="auto">
                <a:xfrm rot="5400000">
                  <a:off x="1280" y="2414"/>
                  <a:ext cx="137" cy="110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426" name="Oval 51"/>
                <p:cNvSpPr>
                  <a:spLocks noChangeArrowheads="1"/>
                </p:cNvSpPr>
                <p:nvPr/>
              </p:nvSpPr>
              <p:spPr bwMode="auto">
                <a:xfrm>
                  <a:off x="1421" y="2436"/>
                  <a:ext cx="58" cy="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5420" name="Line 52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2928" cy="0"/>
              </a:xfrm>
              <a:prstGeom prst="line">
                <a:avLst/>
              </a:prstGeom>
              <a:noFill/>
              <a:ln w="158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21" name="Line 53"/>
              <p:cNvSpPr>
                <a:spLocks noChangeShapeType="1"/>
              </p:cNvSpPr>
              <p:nvPr/>
            </p:nvSpPr>
            <p:spPr bwMode="auto">
              <a:xfrm>
                <a:off x="1392" y="2173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22" name="Line 54"/>
              <p:cNvSpPr>
                <a:spLocks noChangeShapeType="1"/>
              </p:cNvSpPr>
              <p:nvPr/>
            </p:nvSpPr>
            <p:spPr bwMode="auto">
              <a:xfrm>
                <a:off x="1392" y="2064"/>
                <a:ext cx="0" cy="111"/>
              </a:xfrm>
              <a:prstGeom prst="line">
                <a:avLst/>
              </a:prstGeom>
              <a:noFill/>
              <a:ln w="158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23" name="Line 55"/>
              <p:cNvSpPr>
                <a:spLocks noChangeShapeType="1"/>
              </p:cNvSpPr>
              <p:nvPr/>
            </p:nvSpPr>
            <p:spPr bwMode="auto">
              <a:xfrm>
                <a:off x="1776" y="2182"/>
                <a:ext cx="2404" cy="8"/>
              </a:xfrm>
              <a:prstGeom prst="line">
                <a:avLst/>
              </a:prstGeom>
              <a:noFill/>
              <a:ln w="15875">
                <a:solidFill>
                  <a:srgbClr val="99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24" name="Oval 56"/>
              <p:cNvSpPr>
                <a:spLocks noChangeArrowheads="1"/>
              </p:cNvSpPr>
              <p:nvPr/>
            </p:nvSpPr>
            <p:spPr bwMode="auto">
              <a:xfrm>
                <a:off x="1369" y="20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5322" name="Text Box 57"/>
            <p:cNvSpPr txBox="1">
              <a:spLocks noChangeArrowheads="1"/>
            </p:cNvSpPr>
            <p:nvPr/>
          </p:nvSpPr>
          <p:spPr bwMode="auto">
            <a:xfrm>
              <a:off x="1152" y="2016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endParaRPr lang="en-GB"/>
            </a:p>
          </p:txBody>
        </p:sp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152" y="2304"/>
              <a:ext cx="3124" cy="281"/>
              <a:chOff x="1056" y="2256"/>
              <a:chExt cx="3124" cy="281"/>
            </a:xfrm>
          </p:grpSpPr>
          <p:grpSp>
            <p:nvGrpSpPr>
              <p:cNvPr id="12" name="Group 59"/>
              <p:cNvGrpSpPr>
                <a:grpSpLocks/>
              </p:cNvGrpSpPr>
              <p:nvPr/>
            </p:nvGrpSpPr>
            <p:grpSpPr bwMode="auto">
              <a:xfrm>
                <a:off x="1584" y="2400"/>
                <a:ext cx="185" cy="137"/>
                <a:chOff x="1294" y="2400"/>
                <a:chExt cx="185" cy="137"/>
              </a:xfrm>
            </p:grpSpPr>
            <p:sp>
              <p:nvSpPr>
                <p:cNvPr id="55417" name="AutoShape 60"/>
                <p:cNvSpPr>
                  <a:spLocks noChangeArrowheads="1"/>
                </p:cNvSpPr>
                <p:nvPr/>
              </p:nvSpPr>
              <p:spPr bwMode="auto">
                <a:xfrm rot="5400000">
                  <a:off x="1280" y="2414"/>
                  <a:ext cx="137" cy="110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418" name="Oval 61"/>
                <p:cNvSpPr>
                  <a:spLocks noChangeArrowheads="1"/>
                </p:cNvSpPr>
                <p:nvPr/>
              </p:nvSpPr>
              <p:spPr bwMode="auto">
                <a:xfrm>
                  <a:off x="1421" y="2436"/>
                  <a:ext cx="58" cy="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5411" name="Line 62"/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29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12" name="Line 63"/>
              <p:cNvSpPr>
                <a:spLocks noChangeShapeType="1"/>
              </p:cNvSpPr>
              <p:nvPr/>
            </p:nvSpPr>
            <p:spPr bwMode="auto">
              <a:xfrm>
                <a:off x="1392" y="2461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13" name="Line 64"/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0" cy="11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14" name="Line 65"/>
              <p:cNvSpPr>
                <a:spLocks noChangeShapeType="1"/>
              </p:cNvSpPr>
              <p:nvPr/>
            </p:nvSpPr>
            <p:spPr bwMode="auto">
              <a:xfrm>
                <a:off x="1776" y="2470"/>
                <a:ext cx="2404" cy="8"/>
              </a:xfrm>
              <a:prstGeom prst="line">
                <a:avLst/>
              </a:prstGeom>
              <a:noFill/>
              <a:ln w="158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15" name="Oval 66"/>
              <p:cNvSpPr>
                <a:spLocks noChangeArrowheads="1"/>
              </p:cNvSpPr>
              <p:nvPr/>
            </p:nvSpPr>
            <p:spPr bwMode="auto">
              <a:xfrm>
                <a:off x="1369" y="23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16" name="Text Box 67"/>
              <p:cNvSpPr txBox="1">
                <a:spLocks noChangeArrowheads="1"/>
              </p:cNvSpPr>
              <p:nvPr/>
            </p:nvSpPr>
            <p:spPr bwMode="auto">
              <a:xfrm>
                <a:off x="1056" y="2256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600"/>
                  <a:t>E</a:t>
                </a:r>
                <a:endParaRPr lang="en-GB"/>
              </a:p>
            </p:txBody>
          </p:sp>
        </p:grpSp>
        <p:sp>
          <p:nvSpPr>
            <p:cNvPr id="55324" name="AutoShape 73"/>
            <p:cNvSpPr>
              <a:spLocks noChangeArrowheads="1"/>
            </p:cNvSpPr>
            <p:nvPr/>
          </p:nvSpPr>
          <p:spPr bwMode="auto">
            <a:xfrm rot="5400000">
              <a:off x="3672" y="2712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5" name="AutoShape 74"/>
            <p:cNvSpPr>
              <a:spLocks noChangeArrowheads="1"/>
            </p:cNvSpPr>
            <p:nvPr/>
          </p:nvSpPr>
          <p:spPr bwMode="auto">
            <a:xfrm rot="5400000">
              <a:off x="4008" y="2712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6" name="Line 75"/>
            <p:cNvSpPr>
              <a:spLocks noChangeShapeType="1"/>
            </p:cNvSpPr>
            <p:nvPr/>
          </p:nvSpPr>
          <p:spPr bwMode="auto">
            <a:xfrm rot="5400000">
              <a:off x="1824" y="321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7" name="Line 76"/>
            <p:cNvSpPr>
              <a:spLocks noChangeShapeType="1"/>
            </p:cNvSpPr>
            <p:nvPr/>
          </p:nvSpPr>
          <p:spPr bwMode="auto">
            <a:xfrm rot="5400000">
              <a:off x="2160" y="321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8" name="Line 77"/>
            <p:cNvSpPr>
              <a:spLocks noChangeShapeType="1"/>
            </p:cNvSpPr>
            <p:nvPr/>
          </p:nvSpPr>
          <p:spPr bwMode="auto">
            <a:xfrm rot="10800000">
              <a:off x="1920" y="3072"/>
              <a:ext cx="24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9" name="Line 78"/>
            <p:cNvSpPr>
              <a:spLocks noChangeShapeType="1"/>
            </p:cNvSpPr>
            <p:nvPr/>
          </p:nvSpPr>
          <p:spPr bwMode="auto">
            <a:xfrm rot="10800000">
              <a:off x="1920" y="3264"/>
              <a:ext cx="24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0" name="Line 79"/>
            <p:cNvSpPr>
              <a:spLocks noChangeShapeType="1"/>
            </p:cNvSpPr>
            <p:nvPr/>
          </p:nvSpPr>
          <p:spPr bwMode="auto">
            <a:xfrm rot="10800000">
              <a:off x="1920" y="3456"/>
              <a:ext cx="24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1" name="Line 80"/>
            <p:cNvSpPr>
              <a:spLocks noChangeShapeType="1"/>
            </p:cNvSpPr>
            <p:nvPr/>
          </p:nvSpPr>
          <p:spPr bwMode="auto">
            <a:xfrm rot="5400000">
              <a:off x="2496" y="321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2" name="Line 81"/>
            <p:cNvSpPr>
              <a:spLocks noChangeShapeType="1"/>
            </p:cNvSpPr>
            <p:nvPr/>
          </p:nvSpPr>
          <p:spPr bwMode="auto">
            <a:xfrm rot="5400000">
              <a:off x="2832" y="321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3" name="Line 82"/>
            <p:cNvSpPr>
              <a:spLocks noChangeShapeType="1"/>
            </p:cNvSpPr>
            <p:nvPr/>
          </p:nvSpPr>
          <p:spPr bwMode="auto">
            <a:xfrm rot="5400000">
              <a:off x="3168" y="321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4" name="Line 83"/>
            <p:cNvSpPr>
              <a:spLocks noChangeShapeType="1"/>
            </p:cNvSpPr>
            <p:nvPr/>
          </p:nvSpPr>
          <p:spPr bwMode="auto">
            <a:xfrm rot="5400000">
              <a:off x="3504" y="321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5" name="Line 84"/>
            <p:cNvSpPr>
              <a:spLocks noChangeShapeType="1"/>
            </p:cNvSpPr>
            <p:nvPr/>
          </p:nvSpPr>
          <p:spPr bwMode="auto">
            <a:xfrm rot="5400000">
              <a:off x="3840" y="321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6" name="Text Box 85"/>
            <p:cNvSpPr txBox="1">
              <a:spLocks noChangeArrowheads="1"/>
            </p:cNvSpPr>
            <p:nvPr/>
          </p:nvSpPr>
          <p:spPr bwMode="auto">
            <a:xfrm>
              <a:off x="2016" y="35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P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  <p:sp>
          <p:nvSpPr>
            <p:cNvPr id="55337" name="Text Box 87"/>
            <p:cNvSpPr txBox="1">
              <a:spLocks noChangeArrowheads="1"/>
            </p:cNvSpPr>
            <p:nvPr/>
          </p:nvSpPr>
          <p:spPr bwMode="auto">
            <a:xfrm>
              <a:off x="2688" y="35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P</a:t>
              </a:r>
              <a:r>
                <a:rPr lang="en-GB" sz="1600" baseline="-25000"/>
                <a:t>3</a:t>
              </a:r>
              <a:endParaRPr lang="en-GB" sz="1600"/>
            </a:p>
          </p:txBody>
        </p:sp>
        <p:sp>
          <p:nvSpPr>
            <p:cNvPr id="55338" name="Text Box 88"/>
            <p:cNvSpPr txBox="1">
              <a:spLocks noChangeArrowheads="1"/>
            </p:cNvSpPr>
            <p:nvPr/>
          </p:nvSpPr>
          <p:spPr bwMode="auto">
            <a:xfrm>
              <a:off x="3024" y="35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P</a:t>
              </a:r>
              <a:r>
                <a:rPr lang="en-GB" sz="1600" baseline="-25000"/>
                <a:t>4</a:t>
              </a:r>
              <a:endParaRPr lang="en-GB" sz="1600"/>
            </a:p>
          </p:txBody>
        </p:sp>
        <p:sp>
          <p:nvSpPr>
            <p:cNvPr id="55339" name="Text Box 89"/>
            <p:cNvSpPr txBox="1">
              <a:spLocks noChangeArrowheads="1"/>
            </p:cNvSpPr>
            <p:nvPr/>
          </p:nvSpPr>
          <p:spPr bwMode="auto">
            <a:xfrm>
              <a:off x="3696" y="35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P</a:t>
              </a:r>
              <a:r>
                <a:rPr lang="en-GB" sz="1600" baseline="-25000"/>
                <a:t>6</a:t>
              </a:r>
              <a:endParaRPr lang="en-GB" sz="1600"/>
            </a:p>
          </p:txBody>
        </p:sp>
        <p:sp>
          <p:nvSpPr>
            <p:cNvPr id="55340" name="Text Box 90"/>
            <p:cNvSpPr txBox="1">
              <a:spLocks noChangeArrowheads="1"/>
            </p:cNvSpPr>
            <p:nvPr/>
          </p:nvSpPr>
          <p:spPr bwMode="auto">
            <a:xfrm>
              <a:off x="3360" y="35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P</a:t>
              </a:r>
              <a:r>
                <a:rPr lang="en-GB" sz="1600" baseline="-25000"/>
                <a:t>5</a:t>
              </a:r>
              <a:endParaRPr lang="en-GB" sz="1600"/>
            </a:p>
          </p:txBody>
        </p:sp>
        <p:sp>
          <p:nvSpPr>
            <p:cNvPr id="55341" name="Text Box 91"/>
            <p:cNvSpPr txBox="1">
              <a:spLocks noChangeArrowheads="1"/>
            </p:cNvSpPr>
            <p:nvPr/>
          </p:nvSpPr>
          <p:spPr bwMode="auto">
            <a:xfrm>
              <a:off x="2352" y="35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P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  <p:sp>
          <p:nvSpPr>
            <p:cNvPr id="55342" name="Text Box 92"/>
            <p:cNvSpPr txBox="1">
              <a:spLocks noChangeArrowheads="1"/>
            </p:cNvSpPr>
            <p:nvPr/>
          </p:nvSpPr>
          <p:spPr bwMode="auto">
            <a:xfrm>
              <a:off x="4032" y="35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P</a:t>
              </a:r>
              <a:r>
                <a:rPr lang="en-GB" sz="1600" baseline="-25000"/>
                <a:t>7</a:t>
              </a:r>
              <a:endParaRPr lang="en-GB" sz="1600"/>
            </a:p>
          </p:txBody>
        </p:sp>
        <p:sp>
          <p:nvSpPr>
            <p:cNvPr id="55343" name="AutoShape 93"/>
            <p:cNvSpPr>
              <a:spLocks/>
            </p:cNvSpPr>
            <p:nvPr/>
          </p:nvSpPr>
          <p:spPr bwMode="auto">
            <a:xfrm>
              <a:off x="1776" y="3024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44" name="Text Box 94"/>
            <p:cNvSpPr txBox="1">
              <a:spLocks noChangeArrowheads="1"/>
            </p:cNvSpPr>
            <p:nvPr/>
          </p:nvSpPr>
          <p:spPr bwMode="auto">
            <a:xfrm rot="-5400000">
              <a:off x="1047" y="3033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</a:rPr>
                <a:t>Programmable OR array</a:t>
              </a:r>
              <a:endParaRPr lang="en-GB" sz="1600"/>
            </a:p>
          </p:txBody>
        </p:sp>
        <p:sp>
          <p:nvSpPr>
            <p:cNvPr id="55345" name="Text Box 95"/>
            <p:cNvSpPr txBox="1">
              <a:spLocks noChangeArrowheads="1"/>
            </p:cNvSpPr>
            <p:nvPr/>
          </p:nvSpPr>
          <p:spPr bwMode="auto">
            <a:xfrm rot="-5400000">
              <a:off x="4167" y="1737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600">
                  <a:solidFill>
                    <a:srgbClr val="FF0000"/>
                  </a:solidFill>
                </a:rPr>
                <a:t>Programmable AND array</a:t>
              </a:r>
              <a:endParaRPr lang="en-GB" sz="1600"/>
            </a:p>
          </p:txBody>
        </p:sp>
        <p:sp>
          <p:nvSpPr>
            <p:cNvPr id="55346" name="AutoShape 96"/>
            <p:cNvSpPr>
              <a:spLocks/>
            </p:cNvSpPr>
            <p:nvPr/>
          </p:nvSpPr>
          <p:spPr bwMode="auto">
            <a:xfrm flipH="1">
              <a:off x="4368" y="1200"/>
              <a:ext cx="48" cy="1344"/>
            </a:xfrm>
            <a:prstGeom prst="leftBrace">
              <a:avLst>
                <a:gd name="adj1" fmla="val 233333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47" name="Text Box 97"/>
            <p:cNvSpPr txBox="1">
              <a:spLocks noChangeArrowheads="1"/>
            </p:cNvSpPr>
            <p:nvPr/>
          </p:nvSpPr>
          <p:spPr bwMode="auto">
            <a:xfrm>
              <a:off x="1872" y="369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A'B'D'</a:t>
              </a:r>
              <a:endParaRPr lang="en-GB" sz="1600"/>
            </a:p>
          </p:txBody>
        </p:sp>
        <p:sp>
          <p:nvSpPr>
            <p:cNvPr id="55348" name="Text Box 99"/>
            <p:cNvSpPr txBox="1">
              <a:spLocks noChangeArrowheads="1"/>
            </p:cNvSpPr>
            <p:nvPr/>
          </p:nvSpPr>
          <p:spPr bwMode="auto">
            <a:xfrm>
              <a:off x="2016" y="1283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49" name="Text Box 100"/>
            <p:cNvSpPr txBox="1">
              <a:spLocks noChangeArrowheads="1"/>
            </p:cNvSpPr>
            <p:nvPr/>
          </p:nvSpPr>
          <p:spPr bwMode="auto">
            <a:xfrm>
              <a:off x="2016" y="1571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50" name="Text Box 101"/>
            <p:cNvSpPr txBox="1">
              <a:spLocks noChangeArrowheads="1"/>
            </p:cNvSpPr>
            <p:nvPr/>
          </p:nvSpPr>
          <p:spPr bwMode="auto">
            <a:xfrm>
              <a:off x="2016" y="2147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51" name="Text Box 102"/>
            <p:cNvSpPr txBox="1">
              <a:spLocks noChangeArrowheads="1"/>
            </p:cNvSpPr>
            <p:nvPr/>
          </p:nvSpPr>
          <p:spPr bwMode="auto">
            <a:xfrm>
              <a:off x="2208" y="379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B'CD'</a:t>
              </a:r>
              <a:endParaRPr lang="en-GB" sz="1600"/>
            </a:p>
          </p:txBody>
        </p:sp>
        <p:sp>
          <p:nvSpPr>
            <p:cNvPr id="55352" name="Text Box 103"/>
            <p:cNvSpPr txBox="1">
              <a:spLocks noChangeArrowheads="1"/>
            </p:cNvSpPr>
            <p:nvPr/>
          </p:nvSpPr>
          <p:spPr bwMode="auto">
            <a:xfrm>
              <a:off x="2352" y="1571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53" name="Text Box 104"/>
            <p:cNvSpPr txBox="1">
              <a:spLocks noChangeArrowheads="1"/>
            </p:cNvSpPr>
            <p:nvPr/>
          </p:nvSpPr>
          <p:spPr bwMode="auto">
            <a:xfrm>
              <a:off x="2352" y="172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54" name="Text Box 105"/>
            <p:cNvSpPr txBox="1">
              <a:spLocks noChangeArrowheads="1"/>
            </p:cNvSpPr>
            <p:nvPr/>
          </p:nvSpPr>
          <p:spPr bwMode="auto">
            <a:xfrm>
              <a:off x="2358" y="214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55" name="Text Box 106"/>
            <p:cNvSpPr txBox="1">
              <a:spLocks noChangeArrowheads="1"/>
            </p:cNvSpPr>
            <p:nvPr/>
          </p:nvSpPr>
          <p:spPr bwMode="auto">
            <a:xfrm>
              <a:off x="2688" y="2435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56" name="Text Box 107"/>
            <p:cNvSpPr txBox="1">
              <a:spLocks noChangeArrowheads="1"/>
            </p:cNvSpPr>
            <p:nvPr/>
          </p:nvSpPr>
          <p:spPr bwMode="auto">
            <a:xfrm>
              <a:off x="2688" y="201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57" name="Text Box 108"/>
            <p:cNvSpPr txBox="1">
              <a:spLocks noChangeArrowheads="1"/>
            </p:cNvSpPr>
            <p:nvPr/>
          </p:nvSpPr>
          <p:spPr bwMode="auto">
            <a:xfrm>
              <a:off x="2688" y="172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58" name="Text Box 109"/>
            <p:cNvSpPr txBox="1">
              <a:spLocks noChangeArrowheads="1"/>
            </p:cNvSpPr>
            <p:nvPr/>
          </p:nvSpPr>
          <p:spPr bwMode="auto">
            <a:xfrm>
              <a:off x="2688" y="144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59" name="Text Box 110"/>
            <p:cNvSpPr txBox="1">
              <a:spLocks noChangeArrowheads="1"/>
            </p:cNvSpPr>
            <p:nvPr/>
          </p:nvSpPr>
          <p:spPr bwMode="auto">
            <a:xfrm>
              <a:off x="2695" y="1283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60" name="Text Box 111"/>
            <p:cNvSpPr txBox="1">
              <a:spLocks noChangeArrowheads="1"/>
            </p:cNvSpPr>
            <p:nvPr/>
          </p:nvSpPr>
          <p:spPr bwMode="auto">
            <a:xfrm>
              <a:off x="2496" y="3696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A'BCDE'</a:t>
              </a:r>
              <a:endParaRPr lang="en-GB" sz="1600"/>
            </a:p>
          </p:txBody>
        </p:sp>
        <p:sp>
          <p:nvSpPr>
            <p:cNvPr id="55361" name="Text Box 112"/>
            <p:cNvSpPr txBox="1">
              <a:spLocks noChangeArrowheads="1"/>
            </p:cNvSpPr>
            <p:nvPr/>
          </p:nvSpPr>
          <p:spPr bwMode="auto">
            <a:xfrm>
              <a:off x="2928" y="3792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A'BE</a:t>
              </a:r>
              <a:endParaRPr lang="en-GB" sz="1600"/>
            </a:p>
          </p:txBody>
        </p:sp>
        <p:sp>
          <p:nvSpPr>
            <p:cNvPr id="55362" name="Text Box 113"/>
            <p:cNvSpPr txBox="1">
              <a:spLocks noChangeArrowheads="1"/>
            </p:cNvSpPr>
            <p:nvPr/>
          </p:nvSpPr>
          <p:spPr bwMode="auto">
            <a:xfrm>
              <a:off x="3024" y="144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63" name="Text Box 114"/>
            <p:cNvSpPr txBox="1">
              <a:spLocks noChangeArrowheads="1"/>
            </p:cNvSpPr>
            <p:nvPr/>
          </p:nvSpPr>
          <p:spPr bwMode="auto">
            <a:xfrm>
              <a:off x="3024" y="127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64" name="Text Box 115"/>
            <p:cNvSpPr txBox="1">
              <a:spLocks noChangeArrowheads="1"/>
            </p:cNvSpPr>
            <p:nvPr/>
          </p:nvSpPr>
          <p:spPr bwMode="auto">
            <a:xfrm>
              <a:off x="3024" y="230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65" name="Text Box 116"/>
            <p:cNvSpPr txBox="1">
              <a:spLocks noChangeArrowheads="1"/>
            </p:cNvSpPr>
            <p:nvPr/>
          </p:nvSpPr>
          <p:spPr bwMode="auto">
            <a:xfrm>
              <a:off x="3360" y="172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66" name="Text Box 117"/>
            <p:cNvSpPr txBox="1">
              <a:spLocks noChangeArrowheads="1"/>
            </p:cNvSpPr>
            <p:nvPr/>
          </p:nvSpPr>
          <p:spPr bwMode="auto">
            <a:xfrm>
              <a:off x="3360" y="1571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67" name="Text Box 118"/>
            <p:cNvSpPr txBox="1">
              <a:spLocks noChangeArrowheads="1"/>
            </p:cNvSpPr>
            <p:nvPr/>
          </p:nvSpPr>
          <p:spPr bwMode="auto">
            <a:xfrm>
              <a:off x="3360" y="2147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68" name="Text Box 119"/>
            <p:cNvSpPr txBox="1">
              <a:spLocks noChangeArrowheads="1"/>
            </p:cNvSpPr>
            <p:nvPr/>
          </p:nvSpPr>
          <p:spPr bwMode="auto">
            <a:xfrm>
              <a:off x="3360" y="230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69" name="Text Box 120"/>
            <p:cNvSpPr txBox="1">
              <a:spLocks noChangeArrowheads="1"/>
            </p:cNvSpPr>
            <p:nvPr/>
          </p:nvSpPr>
          <p:spPr bwMode="auto">
            <a:xfrm>
              <a:off x="3216" y="36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B'CD'E</a:t>
              </a:r>
              <a:endParaRPr lang="en-GB" sz="1600"/>
            </a:p>
          </p:txBody>
        </p:sp>
        <p:sp>
          <p:nvSpPr>
            <p:cNvPr id="55370" name="Text Box 121"/>
            <p:cNvSpPr txBox="1">
              <a:spLocks noChangeArrowheads="1"/>
            </p:cNvSpPr>
            <p:nvPr/>
          </p:nvSpPr>
          <p:spPr bwMode="auto">
            <a:xfrm>
              <a:off x="3552" y="379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B'C'D'E</a:t>
              </a:r>
              <a:endParaRPr lang="en-GB" sz="1600"/>
            </a:p>
          </p:txBody>
        </p:sp>
        <p:sp>
          <p:nvSpPr>
            <p:cNvPr id="55371" name="Text Box 122"/>
            <p:cNvSpPr txBox="1">
              <a:spLocks noChangeArrowheads="1"/>
            </p:cNvSpPr>
            <p:nvPr/>
          </p:nvSpPr>
          <p:spPr bwMode="auto">
            <a:xfrm>
              <a:off x="3696" y="184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72" name="Text Box 123"/>
            <p:cNvSpPr txBox="1">
              <a:spLocks noChangeArrowheads="1"/>
            </p:cNvSpPr>
            <p:nvPr/>
          </p:nvSpPr>
          <p:spPr bwMode="auto">
            <a:xfrm>
              <a:off x="3696" y="1571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73" name="Text Box 124"/>
            <p:cNvSpPr txBox="1">
              <a:spLocks noChangeArrowheads="1"/>
            </p:cNvSpPr>
            <p:nvPr/>
          </p:nvSpPr>
          <p:spPr bwMode="auto">
            <a:xfrm>
              <a:off x="3696" y="2147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74" name="Text Box 125"/>
            <p:cNvSpPr txBox="1">
              <a:spLocks noChangeArrowheads="1"/>
            </p:cNvSpPr>
            <p:nvPr/>
          </p:nvSpPr>
          <p:spPr bwMode="auto">
            <a:xfrm>
              <a:off x="3696" y="230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75" name="Text Box 126"/>
            <p:cNvSpPr txBox="1">
              <a:spLocks noChangeArrowheads="1"/>
            </p:cNvSpPr>
            <p:nvPr/>
          </p:nvSpPr>
          <p:spPr bwMode="auto">
            <a:xfrm>
              <a:off x="3984" y="369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A'BCD</a:t>
              </a:r>
              <a:endParaRPr lang="en-GB" sz="1600"/>
            </a:p>
          </p:txBody>
        </p:sp>
        <p:sp>
          <p:nvSpPr>
            <p:cNvPr id="55376" name="Text Box 127"/>
            <p:cNvSpPr txBox="1">
              <a:spLocks noChangeArrowheads="1"/>
            </p:cNvSpPr>
            <p:nvPr/>
          </p:nvSpPr>
          <p:spPr bwMode="auto">
            <a:xfrm>
              <a:off x="4025" y="201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77" name="Text Box 128"/>
            <p:cNvSpPr txBox="1">
              <a:spLocks noChangeArrowheads="1"/>
            </p:cNvSpPr>
            <p:nvPr/>
          </p:nvSpPr>
          <p:spPr bwMode="auto">
            <a:xfrm>
              <a:off x="4025" y="172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78" name="Text Box 129"/>
            <p:cNvSpPr txBox="1">
              <a:spLocks noChangeArrowheads="1"/>
            </p:cNvSpPr>
            <p:nvPr/>
          </p:nvSpPr>
          <p:spPr bwMode="auto">
            <a:xfrm>
              <a:off x="4025" y="144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79" name="Text Box 130"/>
            <p:cNvSpPr txBox="1">
              <a:spLocks noChangeArrowheads="1"/>
            </p:cNvSpPr>
            <p:nvPr/>
          </p:nvSpPr>
          <p:spPr bwMode="auto">
            <a:xfrm>
              <a:off x="4032" y="1283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grpSp>
          <p:nvGrpSpPr>
            <p:cNvPr id="13" name="Group 131"/>
            <p:cNvGrpSpPr>
              <a:grpSpLocks/>
            </p:cNvGrpSpPr>
            <p:nvPr/>
          </p:nvGrpSpPr>
          <p:grpSpPr bwMode="auto">
            <a:xfrm>
              <a:off x="4333" y="2991"/>
              <a:ext cx="203" cy="150"/>
              <a:chOff x="6768" y="11808"/>
              <a:chExt cx="1008" cy="792"/>
            </a:xfrm>
          </p:grpSpPr>
          <p:sp>
            <p:nvSpPr>
              <p:cNvPr id="55405" name="Freeform 132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67 h 864"/>
                  <a:gd name="T4" fmla="*/ 0 w 288"/>
                  <a:gd name="T5" fmla="*/ 33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406" name="Line 133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407" name="Line 134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408" name="Freeform 135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576 w 576"/>
                  <a:gd name="T3" fmla="*/ 144 h 432"/>
                  <a:gd name="T4" fmla="*/ 2104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409" name="Freeform 136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576 w 576"/>
                  <a:gd name="T3" fmla="*/ 144 h 432"/>
                  <a:gd name="T4" fmla="*/ 2104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4" name="Group 137"/>
            <p:cNvGrpSpPr>
              <a:grpSpLocks/>
            </p:cNvGrpSpPr>
            <p:nvPr/>
          </p:nvGrpSpPr>
          <p:grpSpPr bwMode="auto">
            <a:xfrm>
              <a:off x="4333" y="3188"/>
              <a:ext cx="203" cy="150"/>
              <a:chOff x="6768" y="11808"/>
              <a:chExt cx="1008" cy="792"/>
            </a:xfrm>
          </p:grpSpPr>
          <p:sp>
            <p:nvSpPr>
              <p:cNvPr id="55400" name="Freeform 13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67 h 864"/>
                  <a:gd name="T4" fmla="*/ 0 w 288"/>
                  <a:gd name="T5" fmla="*/ 33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401" name="Line 13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402" name="Line 14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403" name="Freeform 14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576 w 576"/>
                  <a:gd name="T3" fmla="*/ 144 h 432"/>
                  <a:gd name="T4" fmla="*/ 2104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404" name="Freeform 14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576 w 576"/>
                  <a:gd name="T3" fmla="*/ 144 h 432"/>
                  <a:gd name="T4" fmla="*/ 2104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5" name="Group 143"/>
            <p:cNvGrpSpPr>
              <a:grpSpLocks/>
            </p:cNvGrpSpPr>
            <p:nvPr/>
          </p:nvGrpSpPr>
          <p:grpSpPr bwMode="auto">
            <a:xfrm>
              <a:off x="4333" y="3382"/>
              <a:ext cx="203" cy="150"/>
              <a:chOff x="6768" y="11808"/>
              <a:chExt cx="1008" cy="792"/>
            </a:xfrm>
          </p:grpSpPr>
          <p:sp>
            <p:nvSpPr>
              <p:cNvPr id="55395" name="Freeform 144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67 h 864"/>
                  <a:gd name="T4" fmla="*/ 0 w 288"/>
                  <a:gd name="T5" fmla="*/ 33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396" name="Line 145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397" name="Line 146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398" name="Freeform 147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576 w 576"/>
                  <a:gd name="T3" fmla="*/ 144 h 432"/>
                  <a:gd name="T4" fmla="*/ 2104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399" name="Freeform 148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576 w 576"/>
                  <a:gd name="T3" fmla="*/ 144 h 432"/>
                  <a:gd name="T4" fmla="*/ 2104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5383" name="Line 149"/>
            <p:cNvSpPr>
              <a:spLocks noChangeShapeType="1"/>
            </p:cNvSpPr>
            <p:nvPr/>
          </p:nvSpPr>
          <p:spPr bwMode="auto">
            <a:xfrm rot="10800000">
              <a:off x="4526" y="307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84" name="Line 150"/>
            <p:cNvSpPr>
              <a:spLocks noChangeShapeType="1"/>
            </p:cNvSpPr>
            <p:nvPr/>
          </p:nvSpPr>
          <p:spPr bwMode="auto">
            <a:xfrm rot="10800000">
              <a:off x="4526" y="326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85" name="Line 151"/>
            <p:cNvSpPr>
              <a:spLocks noChangeShapeType="1"/>
            </p:cNvSpPr>
            <p:nvPr/>
          </p:nvSpPr>
          <p:spPr bwMode="auto">
            <a:xfrm rot="10800000">
              <a:off x="4526" y="34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86" name="Text Box 152"/>
            <p:cNvSpPr txBox="1">
              <a:spLocks noChangeArrowheads="1"/>
            </p:cNvSpPr>
            <p:nvPr/>
          </p:nvSpPr>
          <p:spPr bwMode="auto">
            <a:xfrm>
              <a:off x="4704" y="2976"/>
              <a:ext cx="28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sz="1600"/>
                <a:t>f</a:t>
              </a:r>
              <a:r>
                <a:rPr lang="en-GB" sz="1600" baseline="-25000"/>
                <a:t>1</a:t>
              </a:r>
              <a:endParaRPr lang="en-GB" sz="1600"/>
            </a:p>
            <a:p>
              <a:pPr>
                <a:spcBef>
                  <a:spcPct val="20000"/>
                </a:spcBef>
              </a:pPr>
              <a:r>
                <a:rPr lang="en-GB" sz="1600"/>
                <a:t>f</a:t>
              </a:r>
              <a:r>
                <a:rPr lang="en-GB" sz="1600" baseline="-25000"/>
                <a:t>2</a:t>
              </a:r>
              <a:endParaRPr lang="en-GB" sz="1600"/>
            </a:p>
            <a:p>
              <a:pPr>
                <a:spcBef>
                  <a:spcPct val="20000"/>
                </a:spcBef>
              </a:pPr>
              <a:r>
                <a:rPr lang="en-GB" sz="1600"/>
                <a:t>f</a:t>
              </a:r>
              <a:r>
                <a:rPr lang="en-GB" sz="1600" baseline="-25000"/>
                <a:t>3</a:t>
              </a:r>
              <a:endParaRPr lang="en-GB" sz="1600"/>
            </a:p>
          </p:txBody>
        </p:sp>
        <p:sp>
          <p:nvSpPr>
            <p:cNvPr id="55387" name="Text Box 155"/>
            <p:cNvSpPr txBox="1">
              <a:spLocks noChangeArrowheads="1"/>
            </p:cNvSpPr>
            <p:nvPr/>
          </p:nvSpPr>
          <p:spPr bwMode="auto">
            <a:xfrm>
              <a:off x="2016" y="297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88" name="Text Box 156"/>
            <p:cNvSpPr txBox="1">
              <a:spLocks noChangeArrowheads="1"/>
            </p:cNvSpPr>
            <p:nvPr/>
          </p:nvSpPr>
          <p:spPr bwMode="auto">
            <a:xfrm>
              <a:off x="2352" y="297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89" name="Text Box 157"/>
            <p:cNvSpPr txBox="1">
              <a:spLocks noChangeArrowheads="1"/>
            </p:cNvSpPr>
            <p:nvPr/>
          </p:nvSpPr>
          <p:spPr bwMode="auto">
            <a:xfrm>
              <a:off x="2688" y="297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90" name="Text Box 158"/>
            <p:cNvSpPr txBox="1">
              <a:spLocks noChangeArrowheads="1"/>
            </p:cNvSpPr>
            <p:nvPr/>
          </p:nvSpPr>
          <p:spPr bwMode="auto">
            <a:xfrm>
              <a:off x="3024" y="316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91" name="Text Box 159"/>
            <p:cNvSpPr txBox="1">
              <a:spLocks noChangeArrowheads="1"/>
            </p:cNvSpPr>
            <p:nvPr/>
          </p:nvSpPr>
          <p:spPr bwMode="auto">
            <a:xfrm>
              <a:off x="3360" y="316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92" name="Text Box 160"/>
            <p:cNvSpPr txBox="1">
              <a:spLocks noChangeArrowheads="1"/>
            </p:cNvSpPr>
            <p:nvPr/>
          </p:nvSpPr>
          <p:spPr bwMode="auto">
            <a:xfrm>
              <a:off x="2016" y="336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93" name="Text Box 161"/>
            <p:cNvSpPr txBox="1">
              <a:spLocks noChangeArrowheads="1"/>
            </p:cNvSpPr>
            <p:nvPr/>
          </p:nvSpPr>
          <p:spPr bwMode="auto">
            <a:xfrm>
              <a:off x="3696" y="336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55394" name="Text Box 162"/>
            <p:cNvSpPr txBox="1">
              <a:spLocks noChangeArrowheads="1"/>
            </p:cNvSpPr>
            <p:nvPr/>
          </p:nvSpPr>
          <p:spPr bwMode="auto">
            <a:xfrm>
              <a:off x="4032" y="336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</p:grpSp>
      <p:sp>
        <p:nvSpPr>
          <p:cNvPr id="144549" name="Text Box 165"/>
          <p:cNvSpPr txBox="1">
            <a:spLocks noChangeArrowheads="1"/>
          </p:cNvSpPr>
          <p:nvPr/>
        </p:nvSpPr>
        <p:spPr bwMode="auto">
          <a:xfrm>
            <a:off x="2590800" y="4572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>
                <a:solidFill>
                  <a:srgbClr val="9900CC"/>
                </a:solidFill>
              </a:rPr>
              <a:t>A'.B'.D'</a:t>
            </a:r>
          </a:p>
        </p:txBody>
      </p:sp>
      <p:sp>
        <p:nvSpPr>
          <p:cNvPr id="144550" name="Rectangle 166"/>
          <p:cNvSpPr>
            <a:spLocks noChangeArrowheads="1"/>
          </p:cNvSpPr>
          <p:nvPr/>
        </p:nvSpPr>
        <p:spPr bwMode="auto">
          <a:xfrm>
            <a:off x="3276600" y="4572000"/>
            <a:ext cx="754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>
                <a:solidFill>
                  <a:srgbClr val="006600"/>
                </a:solidFill>
              </a:rPr>
              <a:t>B'.C.D'</a:t>
            </a:r>
            <a:endParaRPr lang="en-GB" sz="1400" b="1"/>
          </a:p>
        </p:txBody>
      </p:sp>
      <p:sp>
        <p:nvSpPr>
          <p:cNvPr id="144551" name="Rectangle 167"/>
          <p:cNvSpPr>
            <a:spLocks noChangeArrowheads="1"/>
          </p:cNvSpPr>
          <p:nvPr/>
        </p:nvSpPr>
        <p:spPr bwMode="auto">
          <a:xfrm>
            <a:off x="3962400" y="45720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>
                <a:solidFill>
                  <a:srgbClr val="990033"/>
                </a:solidFill>
              </a:rPr>
              <a:t>A'.B.C.D.E'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49" grpId="0" autoUpdateAnimBg="0"/>
      <p:bldP spid="144550" grpId="0" autoUpdateAnimBg="0"/>
      <p:bldP spid="14455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77849-24D9-4898-848B-6E60669C4C8B}" type="slidenum">
              <a:rPr lang="en-US"/>
              <a:pPr/>
              <a:t>12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3752"/>
            <a:ext cx="8229600" cy="1143000"/>
          </a:xfrm>
        </p:spPr>
        <p:txBody>
          <a:bodyPr>
            <a:normAutofit/>
          </a:bodyPr>
          <a:lstStyle/>
          <a:p>
            <a:r>
              <a:rPr lang="en-US" sz="2900" b="1" dirty="0">
                <a:solidFill>
                  <a:srgbClr val="FF0000"/>
                </a:solidFill>
              </a:rPr>
              <a:t>Arithmetic Logic Unit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848" y="1055712"/>
            <a:ext cx="8229600" cy="5181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An arithmetic-logic unit, or ALU, performs many different arithmetic and logic operations. The ALU is the “heart” of a processor—you could say that everything else in the CPU is there to support the ALU.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Here’s the plan: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We’ll show an arithmetic unit first, by building off ideas from the adder - subtractor circuit.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Then we’ll talk about logic operations a bit, and build a logic unit.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Finally, we put these pieces together using multiplexers.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We use some examples from the textbook, but things are re-labeled and treated a little differently.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25, 2002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Arithmetic-logic units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3912-812A-4203-9F18-0DAA94207DD3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971600" y="1340768"/>
            <a:ext cx="6984776" cy="4680520"/>
            <a:chOff x="565" y="924"/>
            <a:chExt cx="3631" cy="2310"/>
          </a:xfrm>
        </p:grpSpPr>
        <p:graphicFrame>
          <p:nvGraphicFramePr>
            <p:cNvPr id="250880" name="Object 0"/>
            <p:cNvGraphicFramePr>
              <a:graphicFrameLocks noChangeAspect="1"/>
            </p:cNvGraphicFramePr>
            <p:nvPr/>
          </p:nvGraphicFramePr>
          <p:xfrm>
            <a:off x="565" y="924"/>
            <a:ext cx="3631" cy="2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Bitmap Image" r:id="rId3" imgW="5761905" imgH="3666667" progId="Paint.Picture">
                    <p:embed/>
                  </p:oleObj>
                </mc:Choice>
                <mc:Fallback>
                  <p:oleObj name="Bitmap Image" r:id="rId3" imgW="5761905" imgH="3666667" progId="Paint.Picture">
                    <p:embed/>
                    <p:pic>
                      <p:nvPicPr>
                        <p:cNvPr id="25088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" y="924"/>
                          <a:ext cx="3631" cy="2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952" name="Text Box 8"/>
            <p:cNvSpPr txBox="1">
              <a:spLocks noChangeArrowheads="1"/>
            </p:cNvSpPr>
            <p:nvPr/>
          </p:nvSpPr>
          <p:spPr bwMode="auto">
            <a:xfrm>
              <a:off x="1056" y="1025"/>
              <a:ext cx="20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33"/>
                  </a:solidFill>
                </a:rPr>
                <a:t> 4</a:t>
              </a:r>
              <a:endParaRPr lang="en-US" sz="1800"/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1050" y="1313"/>
              <a:ext cx="20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33"/>
                  </a:solidFill>
                </a:rPr>
                <a:t> 4</a:t>
              </a:r>
              <a:endParaRPr lang="en-US" sz="1800"/>
            </a:p>
          </p:txBody>
        </p:sp>
        <p:sp>
          <p:nvSpPr>
            <p:cNvPr id="210957" name="Line 13"/>
            <p:cNvSpPr>
              <a:spLocks noChangeShapeType="1"/>
            </p:cNvSpPr>
            <p:nvPr/>
          </p:nvSpPr>
          <p:spPr bwMode="auto">
            <a:xfrm flipH="1">
              <a:off x="2976" y="1824"/>
              <a:ext cx="96" cy="144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0958" name="Text Box 14"/>
            <p:cNvSpPr txBox="1">
              <a:spLocks noChangeArrowheads="1"/>
            </p:cNvSpPr>
            <p:nvPr/>
          </p:nvSpPr>
          <p:spPr bwMode="auto">
            <a:xfrm>
              <a:off x="2880" y="1728"/>
              <a:ext cx="20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33"/>
                  </a:solidFill>
                </a:rPr>
                <a:t> 4</a:t>
              </a:r>
              <a:endParaRPr lang="en-US" sz="1800"/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 flipH="1">
              <a:off x="2976" y="2160"/>
              <a:ext cx="96" cy="144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0961" name="Text Box 17"/>
            <p:cNvSpPr txBox="1">
              <a:spLocks noChangeArrowheads="1"/>
            </p:cNvSpPr>
            <p:nvPr/>
          </p:nvSpPr>
          <p:spPr bwMode="auto">
            <a:xfrm>
              <a:off x="2880" y="2064"/>
              <a:ext cx="20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33"/>
                  </a:solidFill>
                </a:rPr>
                <a:t> 4</a:t>
              </a:r>
              <a:endParaRPr lang="en-US" sz="1800"/>
            </a:p>
          </p:txBody>
        </p:sp>
        <p:sp>
          <p:nvSpPr>
            <p:cNvPr id="210964" name="Text Box 20"/>
            <p:cNvSpPr txBox="1">
              <a:spLocks noChangeArrowheads="1"/>
            </p:cNvSpPr>
            <p:nvPr/>
          </p:nvSpPr>
          <p:spPr bwMode="auto">
            <a:xfrm>
              <a:off x="3936" y="2038"/>
              <a:ext cx="17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33"/>
                  </a:solidFill>
                </a:rPr>
                <a:t>4</a:t>
              </a:r>
              <a:endParaRPr lang="en-US" sz="1800"/>
            </a:p>
          </p:txBody>
        </p:sp>
        <p:sp>
          <p:nvSpPr>
            <p:cNvPr id="210978" name="Line 34"/>
            <p:cNvSpPr>
              <a:spLocks noChangeShapeType="1"/>
            </p:cNvSpPr>
            <p:nvPr/>
          </p:nvSpPr>
          <p:spPr bwMode="auto">
            <a:xfrm flipH="1">
              <a:off x="4026" y="2127"/>
              <a:ext cx="96" cy="144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0979" name="Line 35"/>
            <p:cNvSpPr>
              <a:spLocks noChangeShapeType="1"/>
            </p:cNvSpPr>
            <p:nvPr/>
          </p:nvSpPr>
          <p:spPr bwMode="auto">
            <a:xfrm flipH="1">
              <a:off x="1150" y="1117"/>
              <a:ext cx="96" cy="144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0980" name="Line 36"/>
            <p:cNvSpPr>
              <a:spLocks noChangeShapeType="1"/>
            </p:cNvSpPr>
            <p:nvPr/>
          </p:nvSpPr>
          <p:spPr bwMode="auto">
            <a:xfrm flipH="1">
              <a:off x="1145" y="1413"/>
              <a:ext cx="96" cy="144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 complete ALU circuit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46807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900" b="1" dirty="0">
                <a:solidFill>
                  <a:srgbClr val="FF0000"/>
                </a:solidFill>
              </a:rPr>
              <a:t>What does HDL stand for?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1772816"/>
            <a:ext cx="8096944" cy="43204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     HDL is short for </a:t>
            </a:r>
            <a:r>
              <a:rPr lang="en-US" sz="2800" b="1" dirty="0">
                <a:solidFill>
                  <a:srgbClr val="0070C0"/>
                </a:solidFill>
              </a:rPr>
              <a:t>Hardware Description Language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   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9592" y="2924944"/>
          <a:ext cx="7704856" cy="1800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VHDL </a:t>
                      </a:r>
                      <a:r>
                        <a:rPr lang="en-US" sz="2800" dirty="0"/>
                        <a:t>– </a:t>
                      </a:r>
                      <a:r>
                        <a:rPr lang="en-US" sz="2800" u="sng" dirty="0"/>
                        <a:t>VHSIC</a:t>
                      </a:r>
                      <a:r>
                        <a:rPr lang="en-US" sz="2800" u="none" baseline="0" dirty="0"/>
                        <a:t> </a:t>
                      </a:r>
                      <a:r>
                        <a:rPr lang="en-US" sz="2800" dirty="0"/>
                        <a:t>(</a:t>
                      </a:r>
                      <a:r>
                        <a:rPr lang="en-US" sz="2800" u="sng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2800" dirty="0"/>
                        <a:t>ery </a:t>
                      </a:r>
                      <a:r>
                        <a:rPr lang="en-US" sz="2800" u="sng" dirty="0"/>
                        <a:t>H</a:t>
                      </a:r>
                      <a:r>
                        <a:rPr lang="en-US" sz="2800" dirty="0"/>
                        <a:t>igh </a:t>
                      </a:r>
                      <a:r>
                        <a:rPr lang="en-US" sz="2800" u="sng" dirty="0"/>
                        <a:t>S</a:t>
                      </a:r>
                      <a:r>
                        <a:rPr lang="en-US" sz="2800" dirty="0"/>
                        <a:t>peed </a:t>
                      </a:r>
                      <a:r>
                        <a:rPr lang="en-US" sz="2800" u="sng" dirty="0"/>
                        <a:t>I</a:t>
                      </a:r>
                      <a:r>
                        <a:rPr lang="en-US" sz="2800" dirty="0"/>
                        <a:t>ntegrated </a:t>
                      </a:r>
                      <a:r>
                        <a:rPr lang="en-US" sz="2800" u="sng" dirty="0"/>
                        <a:t>C</a:t>
                      </a:r>
                      <a:r>
                        <a:rPr lang="en-US" sz="2800" dirty="0"/>
                        <a:t>ircuit)      </a:t>
                      </a:r>
                      <a:r>
                        <a:rPr lang="en-US" sz="2800" u="sng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sz="2800" dirty="0"/>
                        <a:t>ardware </a:t>
                      </a:r>
                      <a:r>
                        <a:rPr lang="en-US" sz="2800" u="sng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2800" dirty="0"/>
                        <a:t>escription </a:t>
                      </a:r>
                      <a:r>
                        <a:rPr lang="en-US" sz="2800" u="sng" dirty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sz="2800" dirty="0"/>
                        <a:t>anguage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900" b="1" dirty="0">
                <a:solidFill>
                  <a:srgbClr val="FF0000"/>
                </a:solidFill>
              </a:rPr>
              <a:t>Basic Form of VHDL Code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683568" y="1258882"/>
            <a:ext cx="813690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Arial" charset="0"/>
              <a:buChar char="•"/>
            </a:pPr>
            <a:r>
              <a:rPr lang="en-US" sz="2100" dirty="0"/>
              <a:t> Every VHDL design description consists of at least </a:t>
            </a:r>
            <a:r>
              <a:rPr lang="en-US" sz="2100" b="1" dirty="0">
                <a:solidFill>
                  <a:srgbClr val="002060"/>
                </a:solidFill>
              </a:rPr>
              <a:t>one entity / architecture pair, or one entity with multiple architectures.</a:t>
            </a:r>
          </a:p>
          <a:p>
            <a:pPr algn="just">
              <a:lnSpc>
                <a:spcPct val="200000"/>
              </a:lnSpc>
              <a:buFont typeface="Arial" charset="0"/>
              <a:buChar char="•"/>
            </a:pPr>
            <a:r>
              <a:rPr lang="en-US" sz="2100" dirty="0"/>
              <a:t> The entity section is used to declare I/O ports of the circuit. The architecture portion describes the circuit’s behavior.</a:t>
            </a:r>
          </a:p>
          <a:p>
            <a:pPr algn="just">
              <a:lnSpc>
                <a:spcPct val="200000"/>
              </a:lnSpc>
              <a:buFont typeface="Arial" charset="0"/>
              <a:buChar char="•"/>
            </a:pPr>
            <a:r>
              <a:rPr lang="en-US" sz="2100" dirty="0"/>
              <a:t> A behavioral model is similar to a “black box”. </a:t>
            </a:r>
          </a:p>
          <a:p>
            <a:pPr algn="just">
              <a:lnSpc>
                <a:spcPct val="200000"/>
              </a:lnSpc>
              <a:buFont typeface="Arial" charset="0"/>
              <a:buChar char="•"/>
            </a:pPr>
            <a:r>
              <a:rPr lang="en-US" sz="2100" dirty="0"/>
              <a:t> Standardized design libraries are included before entity declaration.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506" y="5324495"/>
            <a:ext cx="56007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>
                <a:solidFill>
                  <a:srgbClr val="FF0000"/>
                </a:solidFill>
              </a:rPr>
              <a:t>Standard Libraries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68760"/>
            <a:ext cx="8138864" cy="525658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Include </a:t>
            </a:r>
            <a:r>
              <a:rPr lang="en-US" sz="2400" i="1" dirty="0"/>
              <a:t>library ieee; </a:t>
            </a:r>
            <a:r>
              <a:rPr lang="en-US" sz="2400" dirty="0"/>
              <a:t>before entity declaration.</a:t>
            </a:r>
            <a:endParaRPr lang="en-US" sz="2400" i="1" dirty="0"/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ieee.std_logic_1164</a:t>
            </a:r>
            <a:r>
              <a:rPr lang="en-US" sz="2400" dirty="0"/>
              <a:t> defines a standard for designers to use in describing interconnection data types used in VHDL modeling.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ieee.std_logic_arith</a:t>
            </a:r>
            <a:r>
              <a:rPr lang="en-US" sz="2400" dirty="0"/>
              <a:t> provides a set of arithmetic, conversion, comparison functions for signed, unsigned, std_ulogic, std_logic, std_logic_vector.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ieee.std_logic_unsigned</a:t>
            </a:r>
            <a:r>
              <a:rPr lang="en-US" sz="2400" dirty="0"/>
              <a:t> provides a set of unsigned arithmetic, conversion, and comparison functions for std_logic_vector.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444205"/>
            <a:ext cx="7810500" cy="279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116632"/>
            <a:ext cx="7772400" cy="1041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900" b="1" dirty="0">
                <a:solidFill>
                  <a:srgbClr val="FF0000"/>
                </a:solidFill>
              </a:rPr>
              <a:t>Entity Declaration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472" y="1019944"/>
            <a:ext cx="8382000" cy="19050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An entity declaration describes the interface of the component. Avoid using Altera’s primitive names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PORT clause indicates input and output ports.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An entity can be thought of as a symbol for a component.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44624"/>
            <a:ext cx="7772400" cy="1041400"/>
          </a:xfrm>
        </p:spPr>
        <p:txBody>
          <a:bodyPr>
            <a:normAutofit/>
          </a:bodyPr>
          <a:lstStyle/>
          <a:p>
            <a:r>
              <a:rPr lang="en-US" sz="2900" b="1" dirty="0">
                <a:solidFill>
                  <a:srgbClr val="FF0000"/>
                </a:solidFill>
              </a:rPr>
              <a:t>Architecture Declaration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836712"/>
            <a:ext cx="7990656" cy="1981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Architecture declarations describe the operation of the component.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Many architectures may exist for one entity, but only one may be active at a time.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An architecture is similar to a schematic of the component.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645024"/>
            <a:ext cx="7904878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5576" y="548680"/>
            <a:ext cx="7772400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Modeling Styles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23528" y="1906488"/>
            <a:ext cx="762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three modeling styles: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Behavioral (Sequential)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flow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772816"/>
            <a:ext cx="426718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b="1">
                <a:solidFill>
                  <a:srgbClr val="FF0000"/>
                </a:solidFill>
              </a:rPr>
              <a:t>Memory (cont.)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80010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Two Types of Memory: 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solidFill>
                  <a:srgbClr val="00B0F0"/>
                </a:solidFill>
              </a:rPr>
              <a:t>Random Access Memory (RAM):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Write/Read operations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b="1" u="sng" dirty="0"/>
              <a:t>Volatile:</a:t>
            </a:r>
            <a:r>
              <a:rPr lang="en-US" sz="2400" dirty="0"/>
              <a:t> Data is lost when power is turned off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solidFill>
                  <a:srgbClr val="00B0F0"/>
                </a:solidFill>
              </a:rPr>
              <a:t>Read Only Memory (ROM):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Read operation (no write)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b="1" u="sng" dirty="0"/>
              <a:t>Non-Volatile:</a:t>
            </a:r>
            <a:r>
              <a:rPr lang="en-US" sz="2400" dirty="0"/>
              <a:t> Data is permanent.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PROM is programmable (allow special write)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Styles</a:t>
            </a:r>
            <a:r>
              <a:rPr lang="tr-TR" sz="2600" b="1" dirty="0">
                <a:solidFill>
                  <a:srgbClr val="FF0000"/>
                </a:solidFill>
              </a:rPr>
              <a:t> in VHDL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47253"/>
            <a:ext cx="8507288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hlink"/>
                </a:solidFill>
              </a:rPr>
              <a:t>Behavioral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High level, algorithmic, sequential execution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Hard to synthesize well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Easy to write and understand (like high-level language code)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hlink"/>
                </a:solidFill>
              </a:rPr>
              <a:t>Dataflow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Medium level, register-to-register transfers, concurrent execution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Easy to synthesize well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Harder to write and understand (like assembly code)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hlink"/>
                </a:solidFill>
              </a:rPr>
              <a:t>Structural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Low level, netlist, component instantiations and wiring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Trivial to synthesize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Hardest to write and understand (very detailed and low level)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rmAutofit/>
          </a:bodyPr>
          <a:lstStyle/>
          <a:p>
            <a:br>
              <a:rPr lang="en-IN" sz="2800" b="1" dirty="0">
                <a:solidFill>
                  <a:srgbClr val="FF0000"/>
                </a:solidFill>
              </a:rPr>
            </a:br>
            <a:r>
              <a:rPr lang="en-IN" sz="2800" b="1" dirty="0">
                <a:solidFill>
                  <a:srgbClr val="FF0000"/>
                </a:solidFill>
              </a:rPr>
              <a:t>Dataflow modeling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2736304" cy="256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11560" y="660028"/>
            <a:ext cx="8064896" cy="1915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100" dirty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100" dirty="0"/>
              <a:t>  The internal working of an entity can be implemented using concurrent signal assignment.</a:t>
            </a:r>
          </a:p>
          <a:p>
            <a:pPr algn="just">
              <a:lnSpc>
                <a:spcPct val="150000"/>
              </a:lnSpc>
            </a:pPr>
            <a:endParaRPr lang="en-IN" sz="900" dirty="0"/>
          </a:p>
          <a:p>
            <a:r>
              <a:rPr lang="en-IN" sz="2100" b="1" dirty="0">
                <a:solidFill>
                  <a:srgbClr val="0070C0"/>
                </a:solidFill>
              </a:rPr>
              <a:t>Half adder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492896"/>
            <a:ext cx="4932809" cy="379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DATAFLOW MODELLING</a:t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b="1" dirty="0">
                <a:solidFill>
                  <a:srgbClr val="FF0000"/>
                </a:solidFill>
              </a:rPr>
              <a:t> </a:t>
            </a:r>
            <a:br>
              <a:rPr lang="en-IN" sz="2400" dirty="0">
                <a:solidFill>
                  <a:srgbClr val="FF0000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0070C0"/>
                </a:solidFill>
              </a:rPr>
              <a:t>BINARY TO GRAY CODE CONVERTOR</a:t>
            </a:r>
            <a:endParaRPr lang="en-IN" sz="1800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161239"/>
            <a:ext cx="4248472" cy="543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113" y="1870078"/>
            <a:ext cx="3615831" cy="263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B0F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xor gate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523032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068960"/>
            <a:ext cx="3271664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85800"/>
            <a:ext cx="8229600" cy="1143000"/>
          </a:xfrm>
        </p:spPr>
        <p:txBody>
          <a:bodyPr>
            <a:normAutofit/>
          </a:bodyPr>
          <a:lstStyle/>
          <a:p>
            <a:r>
              <a:rPr lang="en-IN" sz="2500" b="1" dirty="0">
                <a:solidFill>
                  <a:srgbClr val="FF0000"/>
                </a:solidFill>
              </a:rPr>
              <a:t>AND gate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519657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6181" y="4293096"/>
            <a:ext cx="511810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764704"/>
            <a:ext cx="19929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r>
              <a:rPr lang="en-IN" sz="2700" b="1" dirty="0">
                <a:solidFill>
                  <a:srgbClr val="FF0000"/>
                </a:solidFill>
              </a:rPr>
              <a:t>OR gate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1678" y="1844824"/>
            <a:ext cx="506936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7968" y="3429000"/>
            <a:ext cx="4256240" cy="247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908720"/>
            <a:ext cx="2329326" cy="89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700" b="1" dirty="0">
                <a:solidFill>
                  <a:srgbClr val="FF0000"/>
                </a:solidFill>
              </a:rPr>
              <a:t>NOT gate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5597925" cy="421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052736"/>
            <a:ext cx="1816031" cy="115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8720" y="142860"/>
            <a:ext cx="8229600" cy="1143000"/>
          </a:xfrm>
        </p:spPr>
        <p:txBody>
          <a:bodyPr>
            <a:normAutofit/>
          </a:bodyPr>
          <a:lstStyle/>
          <a:p>
            <a:r>
              <a:rPr lang="en-IN" sz="2500" b="1" dirty="0">
                <a:solidFill>
                  <a:srgbClr val="0070C0"/>
                </a:solidFill>
              </a:rPr>
              <a:t>Multiplexer (8*1 MUX)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2195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702" y="4422601"/>
            <a:ext cx="71056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214422"/>
            <a:ext cx="3714776" cy="281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Behavioural modeling</a:t>
            </a:r>
            <a:br>
              <a:rPr lang="en-IN" sz="2800" b="1" dirty="0">
                <a:solidFill>
                  <a:srgbClr val="FF0000"/>
                </a:solidFill>
              </a:rPr>
            </a:b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79301"/>
            <a:ext cx="8229600" cy="4525963"/>
          </a:xfrm>
        </p:spPr>
        <p:txBody>
          <a:bodyPr>
            <a:normAutofit/>
          </a:bodyPr>
          <a:lstStyle/>
          <a:p>
            <a:endParaRPr lang="en-IN" sz="2100" dirty="0"/>
          </a:p>
          <a:p>
            <a:pPr algn="just"/>
            <a:r>
              <a:rPr lang="en-IN" sz="2100" dirty="0"/>
              <a:t>The internal working of an entity can be implemented using set of statements. It contains:</a:t>
            </a:r>
          </a:p>
          <a:p>
            <a:pPr lvl="2">
              <a:lnSpc>
                <a:spcPct val="200000"/>
              </a:lnSpc>
            </a:pPr>
            <a:r>
              <a:rPr lang="en-IN" sz="2100" b="1" dirty="0">
                <a:solidFill>
                  <a:srgbClr val="0070C0"/>
                </a:solidFill>
              </a:rPr>
              <a:t>Process statements </a:t>
            </a:r>
          </a:p>
          <a:p>
            <a:pPr lvl="2">
              <a:lnSpc>
                <a:spcPct val="200000"/>
              </a:lnSpc>
            </a:pPr>
            <a:r>
              <a:rPr lang="en-IN" sz="2100" b="1" dirty="0">
                <a:solidFill>
                  <a:srgbClr val="0070C0"/>
                </a:solidFill>
              </a:rPr>
              <a:t>Sequential statements </a:t>
            </a:r>
          </a:p>
          <a:p>
            <a:pPr lvl="2">
              <a:lnSpc>
                <a:spcPct val="200000"/>
              </a:lnSpc>
            </a:pPr>
            <a:r>
              <a:rPr lang="en-IN" sz="2100" b="1" dirty="0">
                <a:solidFill>
                  <a:srgbClr val="0070C0"/>
                </a:solidFill>
              </a:rPr>
              <a:t>Signal assignment statements </a:t>
            </a:r>
          </a:p>
          <a:p>
            <a:pPr lvl="2">
              <a:lnSpc>
                <a:spcPct val="200000"/>
              </a:lnSpc>
            </a:pPr>
            <a:r>
              <a:rPr lang="en-IN" sz="2100" b="1" dirty="0">
                <a:solidFill>
                  <a:srgbClr val="0070C0"/>
                </a:solidFill>
              </a:rPr>
              <a:t>Wait statements </a:t>
            </a:r>
          </a:p>
          <a:p>
            <a:endParaRPr lang="en-IN" sz="21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708920"/>
            <a:ext cx="1728192" cy="180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976" y="557808"/>
            <a:ext cx="8229600" cy="1143000"/>
          </a:xfrm>
        </p:spPr>
        <p:txBody>
          <a:bodyPr>
            <a:noAutofit/>
          </a:bodyPr>
          <a:lstStyle/>
          <a:p>
            <a:r>
              <a:rPr lang="en-IN" sz="2100" b="1" dirty="0">
                <a:solidFill>
                  <a:srgbClr val="00B050"/>
                </a:solidFill>
              </a:rPr>
              <a:t>BEHAVIORAL MODELLING</a:t>
            </a:r>
            <a:br>
              <a:rPr lang="en-IN" sz="2100" b="1" dirty="0">
                <a:solidFill>
                  <a:srgbClr val="00B050"/>
                </a:solidFill>
              </a:rPr>
            </a:br>
            <a:br>
              <a:rPr lang="en-IN" sz="2100" b="1" dirty="0">
                <a:solidFill>
                  <a:srgbClr val="00B050"/>
                </a:solidFill>
              </a:rPr>
            </a:br>
            <a:br>
              <a:rPr lang="en-IN" sz="2100" b="1" dirty="0">
                <a:solidFill>
                  <a:srgbClr val="00B050"/>
                </a:solidFill>
              </a:rPr>
            </a:br>
            <a:br>
              <a:rPr lang="en-IN" sz="2100" b="1" dirty="0">
                <a:solidFill>
                  <a:srgbClr val="00B050"/>
                </a:solidFill>
              </a:rPr>
            </a:br>
            <a:endParaRPr lang="en-IN" sz="21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764704"/>
            <a:ext cx="4320480" cy="58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080120" y="1508011"/>
            <a:ext cx="4572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b="1" dirty="0">
                <a:solidFill>
                  <a:srgbClr val="0070C0"/>
                </a:solidFill>
              </a:rPr>
              <a:t>XOR GATE</a:t>
            </a:r>
          </a:p>
          <a:p>
            <a:br>
              <a:rPr lang="en-IN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248" y="1988840"/>
            <a:ext cx="3271664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111858"/>
            <a:ext cx="504056" cy="20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b="1">
                <a:solidFill>
                  <a:srgbClr val="FF0000"/>
                </a:solidFill>
              </a:rPr>
              <a:t>Read-Only Memory (ROM)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600" b="1" dirty="0"/>
              <a:t>ROM: </a:t>
            </a:r>
            <a:r>
              <a:rPr lang="en-US" sz="2600" dirty="0"/>
              <a:t>A device in which “permanent” binary information is stored using a special device (programmer)</a:t>
            </a:r>
          </a:p>
          <a:p>
            <a:pPr algn="just">
              <a:lnSpc>
                <a:spcPct val="150000"/>
              </a:lnSpc>
              <a:defRPr/>
            </a:pPr>
            <a:endParaRPr lang="en-US" sz="2600" dirty="0"/>
          </a:p>
          <a:p>
            <a:pPr algn="just">
              <a:lnSpc>
                <a:spcPct val="150000"/>
              </a:lnSpc>
              <a:defRPr/>
            </a:pPr>
            <a:endParaRPr lang="en-US" sz="2600" dirty="0"/>
          </a:p>
          <a:p>
            <a:pPr algn="just">
              <a:lnSpc>
                <a:spcPct val="150000"/>
              </a:lnSpc>
              <a:defRPr/>
            </a:pPr>
            <a:endParaRPr lang="en-US" sz="2600" dirty="0"/>
          </a:p>
          <a:p>
            <a:pPr algn="just">
              <a:lnSpc>
                <a:spcPct val="150000"/>
              </a:lnSpc>
              <a:defRPr/>
            </a:pPr>
            <a:r>
              <a:rPr lang="en-US" sz="2600" dirty="0"/>
              <a:t>k inputs (address)  </a:t>
            </a:r>
            <a:r>
              <a:rPr lang="en-US" sz="2600" dirty="0">
                <a:sym typeface="Wingdings" pitchFamily="2" charset="2"/>
              </a:rPr>
              <a:t> 2</a:t>
            </a:r>
            <a:r>
              <a:rPr lang="en-US" sz="2600" baseline="30000" dirty="0">
                <a:sym typeface="Wingdings" pitchFamily="2" charset="2"/>
              </a:rPr>
              <a:t>k</a:t>
            </a:r>
            <a:r>
              <a:rPr lang="en-US" sz="2600" dirty="0">
                <a:sym typeface="Wingdings" pitchFamily="2" charset="2"/>
              </a:rPr>
              <a:t> words each of size n bits (data)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600" dirty="0">
                <a:sym typeface="Wingdings" pitchFamily="2" charset="2"/>
              </a:rPr>
              <a:t>ROM DOES NOT have a write operation  ROM DOES NOT have data inputs</a:t>
            </a:r>
            <a:endParaRPr lang="en-US" sz="2600" dirty="0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438400" y="2667000"/>
            <a:ext cx="4530725" cy="804863"/>
            <a:chOff x="1210" y="1831"/>
            <a:chExt cx="2854" cy="507"/>
          </a:xfrm>
        </p:grpSpPr>
        <p:sp>
          <p:nvSpPr>
            <p:cNvPr id="40966" name="Rectangle 48"/>
            <p:cNvSpPr>
              <a:spLocks noChangeArrowheads="1"/>
            </p:cNvSpPr>
            <p:nvPr/>
          </p:nvSpPr>
          <p:spPr bwMode="auto">
            <a:xfrm>
              <a:off x="2105" y="1831"/>
              <a:ext cx="987" cy="50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 altLang="en-US" sz="2000"/>
                <a:t>2</a:t>
              </a:r>
              <a:r>
                <a:rPr lang="en-US" altLang="en-US" sz="2000" baseline="30000"/>
                <a:t>k</a:t>
              </a:r>
              <a:r>
                <a:rPr lang="en-US" altLang="en-US" sz="2000"/>
                <a:t> </a:t>
              </a:r>
              <a:r>
                <a:rPr lang="en-US" altLang="en-US" sz="2000">
                  <a:latin typeface="Comic Sans MS" pitchFamily="66" charset="0"/>
                </a:rPr>
                <a:t>x</a:t>
              </a:r>
              <a:r>
                <a:rPr lang="en-US" altLang="en-US" sz="2000"/>
                <a:t> n ROM</a:t>
              </a:r>
            </a:p>
          </p:txBody>
        </p:sp>
        <p:sp>
          <p:nvSpPr>
            <p:cNvPr id="40967" name="Line 49"/>
            <p:cNvSpPr>
              <a:spLocks noChangeShapeType="1"/>
            </p:cNvSpPr>
            <p:nvPr/>
          </p:nvSpPr>
          <p:spPr bwMode="auto">
            <a:xfrm>
              <a:off x="1496" y="2085"/>
              <a:ext cx="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en-IN"/>
            </a:p>
          </p:txBody>
        </p:sp>
        <p:sp>
          <p:nvSpPr>
            <p:cNvPr id="40968" name="Line 50"/>
            <p:cNvSpPr>
              <a:spLocks noChangeShapeType="1"/>
            </p:cNvSpPr>
            <p:nvPr/>
          </p:nvSpPr>
          <p:spPr bwMode="auto">
            <a:xfrm>
              <a:off x="3093" y="2085"/>
              <a:ext cx="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en-IN"/>
            </a:p>
          </p:txBody>
        </p:sp>
        <p:sp>
          <p:nvSpPr>
            <p:cNvPr id="40969" name="Text Box 51"/>
            <p:cNvSpPr txBox="1">
              <a:spLocks noChangeArrowheads="1"/>
            </p:cNvSpPr>
            <p:nvPr/>
          </p:nvSpPr>
          <p:spPr bwMode="auto">
            <a:xfrm>
              <a:off x="1210" y="1876"/>
              <a:ext cx="64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/>
                <a:t>k inputs</a:t>
              </a:r>
            </a:p>
            <a:p>
              <a:r>
                <a:rPr lang="en-US" altLang="en-US"/>
                <a:t>(address)</a:t>
              </a:r>
            </a:p>
          </p:txBody>
        </p:sp>
        <p:sp>
          <p:nvSpPr>
            <p:cNvPr id="40970" name="Text Box 52"/>
            <p:cNvSpPr txBox="1">
              <a:spLocks noChangeArrowheads="1"/>
            </p:cNvSpPr>
            <p:nvPr/>
          </p:nvSpPr>
          <p:spPr bwMode="auto">
            <a:xfrm>
              <a:off x="3418" y="1882"/>
              <a:ext cx="64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/>
                <a:t>n outputs</a:t>
              </a:r>
            </a:p>
            <a:p>
              <a:r>
                <a:rPr lang="en-US" altLang="en-US"/>
                <a:t>(data)</a:t>
              </a:r>
            </a:p>
          </p:txBody>
        </p:sp>
      </p:grpSp>
      <p:sp>
        <p:nvSpPr>
          <p:cNvPr id="40965" name="Text Box 54"/>
          <p:cNvSpPr txBox="1">
            <a:spLocks noChangeArrowheads="1"/>
          </p:cNvSpPr>
          <p:nvPr/>
        </p:nvSpPr>
        <p:spPr bwMode="auto">
          <a:xfrm>
            <a:off x="2057400" y="5765800"/>
            <a:ext cx="5291138" cy="401638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2000">
                <a:latin typeface="Comic Sans MS" pitchFamily="66" charset="0"/>
              </a:rPr>
              <a:t>Word:  group of bits stored in one location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649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</a:rPr>
              <a:t>FULL SUBSTRACTOR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0910"/>
            <a:ext cx="6840760" cy="562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08720"/>
            <a:ext cx="39433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60032" y="620688"/>
            <a:ext cx="0" cy="4032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6899" y="5229200"/>
            <a:ext cx="4083573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96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2200" b="1" dirty="0">
                <a:solidFill>
                  <a:srgbClr val="0070C0"/>
                </a:solidFill>
              </a:rPr>
              <a:t>DEMULTIPLEXER</a:t>
            </a:r>
            <a:br>
              <a:rPr lang="en-IN" sz="2200" b="1" dirty="0">
                <a:solidFill>
                  <a:srgbClr val="0070C0"/>
                </a:solidFill>
              </a:rPr>
            </a:br>
            <a:br>
              <a:rPr lang="en-IN" sz="2200" b="1" dirty="0">
                <a:solidFill>
                  <a:srgbClr val="0070C0"/>
                </a:solidFill>
              </a:rPr>
            </a:br>
            <a:endParaRPr lang="en-IN" sz="2200" b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5262214" cy="547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5796136" y="980728"/>
            <a:ext cx="0" cy="5688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052736"/>
            <a:ext cx="2016224" cy="491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149080"/>
            <a:ext cx="331236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Structural modeling</a:t>
            </a:r>
            <a:br>
              <a:rPr lang="en-IN" sz="2800" b="1" dirty="0">
                <a:solidFill>
                  <a:srgbClr val="FF0000"/>
                </a:solidFill>
              </a:rPr>
            </a:b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692696"/>
            <a:ext cx="7992888" cy="4525963"/>
          </a:xfrm>
        </p:spPr>
        <p:txBody>
          <a:bodyPr>
            <a:noAutofit/>
          </a:bodyPr>
          <a:lstStyle/>
          <a:p>
            <a:pPr algn="just"/>
            <a:endParaRPr lang="en-IN" sz="21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The implementation of an entity is done through set of interconnected components. It contains: 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/>
              <a:t>Signal declaration. 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/>
              <a:t>Component instances 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/>
              <a:t>Port maps. 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/>
              <a:t>Wait statements.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000" dirty="0"/>
              <a:t>       Component declaration</a:t>
            </a:r>
            <a:r>
              <a:rPr lang="en-IN" sz="2100" dirty="0"/>
              <a:t>:</a:t>
            </a:r>
          </a:p>
          <a:p>
            <a:pPr algn="just">
              <a:buNone/>
            </a:pPr>
            <a:r>
              <a:rPr lang="en-IN" sz="2100" b="1" dirty="0">
                <a:solidFill>
                  <a:srgbClr val="0070C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IN" sz="1900" dirty="0"/>
              <a:t>Before instantiating the component it should be declared Using component declaration as shown above. Component Declaration declares the name of the entity and interface of a component</a:t>
            </a:r>
            <a:r>
              <a:rPr lang="en-IN" sz="2100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39952" y="2276872"/>
          <a:ext cx="4332312" cy="1737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32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IN" sz="1800" u="sng" dirty="0">
                          <a:solidFill>
                            <a:srgbClr val="FF0000"/>
                          </a:solidFill>
                        </a:rPr>
                        <a:t> Syntax:</a:t>
                      </a:r>
                    </a:p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IN" sz="1800" dirty="0">
                          <a:solidFill>
                            <a:srgbClr val="0070C0"/>
                          </a:solidFill>
                        </a:rPr>
                        <a:t>        Component component_name [is] </a:t>
                      </a:r>
                    </a:p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IN" sz="1800" dirty="0">
                          <a:solidFill>
                            <a:srgbClr val="0070C0"/>
                          </a:solidFill>
                        </a:rPr>
                        <a:t>        List_of_interface ports; </a:t>
                      </a:r>
                    </a:p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IN" sz="1800" dirty="0">
                          <a:solidFill>
                            <a:srgbClr val="0070C0"/>
                          </a:solidFill>
                        </a:rPr>
                        <a:t>        End component component_name;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-90264"/>
            <a:ext cx="8229600" cy="1143000"/>
          </a:xfrm>
        </p:spPr>
        <p:txBody>
          <a:bodyPr>
            <a:normAutofit/>
          </a:bodyPr>
          <a:lstStyle/>
          <a:p>
            <a:br>
              <a:rPr lang="en-IN" sz="2800" b="1" dirty="0">
                <a:solidFill>
                  <a:srgbClr val="FF0000"/>
                </a:solidFill>
              </a:rPr>
            </a:br>
            <a:r>
              <a:rPr lang="en-IN" sz="2800" b="1" dirty="0">
                <a:solidFill>
                  <a:srgbClr val="FF0000"/>
                </a:solidFill>
              </a:rPr>
              <a:t>Full adder example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2000240"/>
            <a:ext cx="3878905" cy="228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980728"/>
            <a:ext cx="4464496" cy="550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0070C0"/>
                </a:solidFill>
              </a:rPr>
              <a:t>Half adder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7927" y="285006"/>
            <a:ext cx="41624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9347" y="2121743"/>
            <a:ext cx="51911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484784"/>
            <a:ext cx="266429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938237-E47F-48C0-85AB-E0FF64B4BC84}" type="slidenum">
              <a:rPr lang="en-US" smtClean="0">
                <a:cs typeface="Arial" pitchFamily="34" charset="0"/>
              </a:rPr>
              <a:pPr/>
              <a:t>4</a:t>
            </a:fld>
            <a:endParaRPr lang="en-US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762000"/>
          </a:xfrm>
        </p:spPr>
        <p:txBody>
          <a:bodyPr/>
          <a:lstStyle/>
          <a:p>
            <a:r>
              <a:rPr lang="en-GB" sz="3000" b="1">
                <a:solidFill>
                  <a:srgbClr val="FF0000"/>
                </a:solidFill>
              </a:rPr>
              <a:t>Read-Only Memory (ROM)</a:t>
            </a:r>
            <a:endParaRPr lang="en-GB" sz="3000">
              <a:solidFill>
                <a:srgbClr val="FF0000"/>
              </a:solidFill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29600" cy="16764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SzPct val="120000"/>
              <a:buFont typeface="Wingdings" pitchFamily="2" charset="2"/>
              <a:buChar char="§"/>
            </a:pPr>
            <a:r>
              <a:rPr lang="en-GB" sz="2200"/>
              <a:t>A semi-conductor memory is a device where data can be stored and retrieved.</a:t>
            </a:r>
          </a:p>
          <a:p>
            <a:pPr algn="just">
              <a:lnSpc>
                <a:spcPct val="15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sz="2200"/>
              <a:t>Logically, this memory device can be regarded as a table of memory cells (data).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600200" y="3068960"/>
            <a:ext cx="6096000" cy="3276600"/>
            <a:chOff x="1200" y="2016"/>
            <a:chExt cx="3600" cy="1719"/>
          </a:xfrm>
        </p:grpSpPr>
        <p:sp>
          <p:nvSpPr>
            <p:cNvPr id="41990" name="Rectangle 4"/>
            <p:cNvSpPr>
              <a:spLocks noChangeArrowheads="1"/>
            </p:cNvSpPr>
            <p:nvPr/>
          </p:nvSpPr>
          <p:spPr bwMode="auto">
            <a:xfrm>
              <a:off x="2640" y="2064"/>
              <a:ext cx="768" cy="1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91" name="Line 5"/>
            <p:cNvSpPr>
              <a:spLocks noChangeShapeType="1"/>
            </p:cNvSpPr>
            <p:nvPr/>
          </p:nvSpPr>
          <p:spPr bwMode="auto">
            <a:xfrm>
              <a:off x="2640" y="2208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92" name="Line 6"/>
            <p:cNvSpPr>
              <a:spLocks noChangeShapeType="1"/>
            </p:cNvSpPr>
            <p:nvPr/>
          </p:nvSpPr>
          <p:spPr bwMode="auto">
            <a:xfrm>
              <a:off x="2640" y="2352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93" name="Line 7"/>
            <p:cNvSpPr>
              <a:spLocks noChangeShapeType="1"/>
            </p:cNvSpPr>
            <p:nvPr/>
          </p:nvSpPr>
          <p:spPr bwMode="auto">
            <a:xfrm>
              <a:off x="2736" y="2064"/>
              <a:ext cx="0" cy="13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94" name="Line 8"/>
            <p:cNvSpPr>
              <a:spLocks noChangeShapeType="1"/>
            </p:cNvSpPr>
            <p:nvPr/>
          </p:nvSpPr>
          <p:spPr bwMode="auto">
            <a:xfrm>
              <a:off x="2832" y="2064"/>
              <a:ext cx="0" cy="13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95" name="Line 9"/>
            <p:cNvSpPr>
              <a:spLocks noChangeShapeType="1"/>
            </p:cNvSpPr>
            <p:nvPr/>
          </p:nvSpPr>
          <p:spPr bwMode="auto">
            <a:xfrm>
              <a:off x="2928" y="2064"/>
              <a:ext cx="0" cy="13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96" name="Line 10"/>
            <p:cNvSpPr>
              <a:spLocks noChangeShapeType="1"/>
            </p:cNvSpPr>
            <p:nvPr/>
          </p:nvSpPr>
          <p:spPr bwMode="auto">
            <a:xfrm>
              <a:off x="3216" y="2064"/>
              <a:ext cx="0" cy="13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97" name="Line 11"/>
            <p:cNvSpPr>
              <a:spLocks noChangeShapeType="1"/>
            </p:cNvSpPr>
            <p:nvPr/>
          </p:nvSpPr>
          <p:spPr bwMode="auto">
            <a:xfrm>
              <a:off x="3312" y="2064"/>
              <a:ext cx="0" cy="13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98" name="Line 12"/>
            <p:cNvSpPr>
              <a:spLocks noChangeShapeType="1"/>
            </p:cNvSpPr>
            <p:nvPr/>
          </p:nvSpPr>
          <p:spPr bwMode="auto">
            <a:xfrm>
              <a:off x="3120" y="2064"/>
              <a:ext cx="0" cy="13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99" name="Line 13"/>
            <p:cNvSpPr>
              <a:spLocks noChangeShapeType="1"/>
            </p:cNvSpPr>
            <p:nvPr/>
          </p:nvSpPr>
          <p:spPr bwMode="auto">
            <a:xfrm>
              <a:off x="3024" y="2064"/>
              <a:ext cx="0" cy="13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00" name="Line 14"/>
            <p:cNvSpPr>
              <a:spLocks noChangeShapeType="1"/>
            </p:cNvSpPr>
            <p:nvPr/>
          </p:nvSpPr>
          <p:spPr bwMode="auto">
            <a:xfrm>
              <a:off x="2640" y="249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01" name="Line 15"/>
            <p:cNvSpPr>
              <a:spLocks noChangeShapeType="1"/>
            </p:cNvSpPr>
            <p:nvPr/>
          </p:nvSpPr>
          <p:spPr bwMode="auto">
            <a:xfrm>
              <a:off x="2640" y="264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02" name="Line 16"/>
            <p:cNvSpPr>
              <a:spLocks noChangeShapeType="1"/>
            </p:cNvSpPr>
            <p:nvPr/>
          </p:nvSpPr>
          <p:spPr bwMode="auto">
            <a:xfrm>
              <a:off x="2640" y="312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03" name="Line 17"/>
            <p:cNvSpPr>
              <a:spLocks noChangeShapeType="1"/>
            </p:cNvSpPr>
            <p:nvPr/>
          </p:nvSpPr>
          <p:spPr bwMode="auto">
            <a:xfrm>
              <a:off x="2640" y="3264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04" name="Text Box 18"/>
            <p:cNvSpPr txBox="1">
              <a:spLocks noChangeArrowheads="1"/>
            </p:cNvSpPr>
            <p:nvPr/>
          </p:nvSpPr>
          <p:spPr bwMode="auto">
            <a:xfrm>
              <a:off x="2400" y="2064"/>
              <a:ext cx="192" cy="1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GB" sz="1600" b="1">
                  <a:solidFill>
                    <a:srgbClr val="0000CC"/>
                  </a:solidFill>
                </a:rPr>
                <a:t>0</a:t>
              </a:r>
            </a:p>
            <a:p>
              <a:pPr algn="r">
                <a:lnSpc>
                  <a:spcPct val="95000"/>
                </a:lnSpc>
              </a:pPr>
              <a:r>
                <a:rPr lang="en-GB" sz="1600" b="1">
                  <a:solidFill>
                    <a:srgbClr val="0000CC"/>
                  </a:solidFill>
                </a:rPr>
                <a:t>1</a:t>
              </a:r>
            </a:p>
            <a:p>
              <a:pPr algn="r">
                <a:lnSpc>
                  <a:spcPct val="95000"/>
                </a:lnSpc>
              </a:pPr>
              <a:r>
                <a:rPr lang="en-GB" sz="1600" b="1">
                  <a:solidFill>
                    <a:srgbClr val="0000CC"/>
                  </a:solidFill>
                </a:rPr>
                <a:t>2</a:t>
              </a:r>
            </a:p>
            <a:p>
              <a:pPr algn="r">
                <a:lnSpc>
                  <a:spcPct val="95000"/>
                </a:lnSpc>
              </a:pPr>
              <a:r>
                <a:rPr lang="en-GB" sz="1600" b="1">
                  <a:solidFill>
                    <a:srgbClr val="0000CC"/>
                  </a:solidFill>
                </a:rPr>
                <a:t>3</a:t>
              </a:r>
            </a:p>
            <a:p>
              <a:pPr algn="r">
                <a:lnSpc>
                  <a:spcPct val="95000"/>
                </a:lnSpc>
              </a:pPr>
              <a:r>
                <a:rPr lang="en-GB" sz="1600" b="1">
                  <a:solidFill>
                    <a:srgbClr val="0000CC"/>
                  </a:solidFill>
                </a:rPr>
                <a:t>:</a:t>
              </a:r>
            </a:p>
            <a:p>
              <a:pPr algn="r">
                <a:lnSpc>
                  <a:spcPct val="95000"/>
                </a:lnSpc>
              </a:pPr>
              <a:r>
                <a:rPr lang="en-GB" sz="1600" b="1">
                  <a:solidFill>
                    <a:srgbClr val="0000CC"/>
                  </a:solidFill>
                </a:rPr>
                <a:t>:</a:t>
              </a:r>
            </a:p>
            <a:p>
              <a:pPr algn="r">
                <a:lnSpc>
                  <a:spcPct val="95000"/>
                </a:lnSpc>
              </a:pPr>
              <a:r>
                <a:rPr lang="en-GB" sz="1600" b="1">
                  <a:solidFill>
                    <a:srgbClr val="0000CC"/>
                  </a:solidFill>
                </a:rPr>
                <a:t>:</a:t>
              </a:r>
            </a:p>
            <a:p>
              <a:pPr algn="r">
                <a:lnSpc>
                  <a:spcPct val="95000"/>
                </a:lnSpc>
              </a:pPr>
              <a:r>
                <a:rPr lang="en-GB" sz="1600" b="1">
                  <a:solidFill>
                    <a:srgbClr val="0000CC"/>
                  </a:solidFill>
                </a:rPr>
                <a:t>:</a:t>
              </a:r>
            </a:p>
            <a:p>
              <a:pPr algn="r">
                <a:lnSpc>
                  <a:spcPct val="95000"/>
                </a:lnSpc>
              </a:pPr>
              <a:r>
                <a:rPr lang="en-GB" sz="1600" b="1">
                  <a:solidFill>
                    <a:srgbClr val="0000CC"/>
                  </a:solidFill>
                </a:rPr>
                <a:t>k</a:t>
              </a:r>
              <a:endParaRPr lang="en-GB" sz="1600" b="1"/>
            </a:p>
          </p:txBody>
        </p:sp>
        <p:sp>
          <p:nvSpPr>
            <p:cNvPr id="42005" name="Text Box 19"/>
            <p:cNvSpPr txBox="1">
              <a:spLocks noChangeArrowheads="1"/>
            </p:cNvSpPr>
            <p:nvPr/>
          </p:nvSpPr>
          <p:spPr bwMode="auto">
            <a:xfrm>
              <a:off x="1200" y="2304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Addresses</a:t>
              </a:r>
            </a:p>
          </p:txBody>
        </p:sp>
        <p:sp>
          <p:nvSpPr>
            <p:cNvPr id="42006" name="Line 20"/>
            <p:cNvSpPr>
              <a:spLocks noChangeShapeType="1"/>
            </p:cNvSpPr>
            <p:nvPr/>
          </p:nvSpPr>
          <p:spPr bwMode="auto">
            <a:xfrm flipV="1">
              <a:off x="2016" y="2160"/>
              <a:ext cx="38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07" name="Line 21"/>
            <p:cNvSpPr>
              <a:spLocks noChangeShapeType="1"/>
            </p:cNvSpPr>
            <p:nvPr/>
          </p:nvSpPr>
          <p:spPr bwMode="auto">
            <a:xfrm flipV="1">
              <a:off x="2016" y="2304"/>
              <a:ext cx="384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08" name="Line 22"/>
            <p:cNvSpPr>
              <a:spLocks noChangeShapeType="1"/>
            </p:cNvSpPr>
            <p:nvPr/>
          </p:nvSpPr>
          <p:spPr bwMode="auto">
            <a:xfrm flipV="1">
              <a:off x="2016" y="2448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09" name="Text Box 23"/>
            <p:cNvSpPr txBox="1">
              <a:spLocks noChangeArrowheads="1"/>
            </p:cNvSpPr>
            <p:nvPr/>
          </p:nvSpPr>
          <p:spPr bwMode="auto">
            <a:xfrm>
              <a:off x="3888" y="2016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1-word data</a:t>
              </a:r>
            </a:p>
          </p:txBody>
        </p:sp>
        <p:sp>
          <p:nvSpPr>
            <p:cNvPr id="42010" name="Line 24"/>
            <p:cNvSpPr>
              <a:spLocks noChangeShapeType="1"/>
            </p:cNvSpPr>
            <p:nvPr/>
          </p:nvSpPr>
          <p:spPr bwMode="auto">
            <a:xfrm flipH="1" flipV="1">
              <a:off x="3504" y="211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11" name="AutoShape 25"/>
            <p:cNvSpPr>
              <a:spLocks noChangeArrowheads="1"/>
            </p:cNvSpPr>
            <p:nvPr/>
          </p:nvSpPr>
          <p:spPr bwMode="auto">
            <a:xfrm>
              <a:off x="2592" y="2064"/>
              <a:ext cx="864" cy="144"/>
            </a:xfrm>
            <a:prstGeom prst="roundRect">
              <a:avLst>
                <a:gd name="adj" fmla="val 16667"/>
              </a:avLst>
            </a:prstGeom>
            <a:solidFill>
              <a:srgbClr val="3366FF">
                <a:alpha val="50195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12" name="Line 26"/>
            <p:cNvSpPr>
              <a:spLocks noChangeShapeType="1"/>
            </p:cNvSpPr>
            <p:nvPr/>
          </p:nvSpPr>
          <p:spPr bwMode="auto">
            <a:xfrm flipH="1" flipV="1">
              <a:off x="3360" y="2400"/>
              <a:ext cx="48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13" name="Line 27"/>
            <p:cNvSpPr>
              <a:spLocks noChangeShapeType="1"/>
            </p:cNvSpPr>
            <p:nvPr/>
          </p:nvSpPr>
          <p:spPr bwMode="auto">
            <a:xfrm flipH="1" flipV="1">
              <a:off x="3072" y="2592"/>
              <a:ext cx="76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14" name="Text Box 28"/>
            <p:cNvSpPr txBox="1">
              <a:spLocks noChangeArrowheads="1"/>
            </p:cNvSpPr>
            <p:nvPr/>
          </p:nvSpPr>
          <p:spPr bwMode="auto">
            <a:xfrm>
              <a:off x="3840" y="2736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1-bit data</a:t>
              </a:r>
            </a:p>
          </p:txBody>
        </p:sp>
        <p:sp>
          <p:nvSpPr>
            <p:cNvPr id="42015" name="AutoShape 29"/>
            <p:cNvSpPr>
              <a:spLocks noChangeArrowheads="1"/>
            </p:cNvSpPr>
            <p:nvPr/>
          </p:nvSpPr>
          <p:spPr bwMode="auto">
            <a:xfrm>
              <a:off x="3024" y="2496"/>
              <a:ext cx="96" cy="144"/>
            </a:xfrm>
            <a:prstGeom prst="roundRect">
              <a:avLst>
                <a:gd name="adj" fmla="val 16667"/>
              </a:avLst>
            </a:prstGeom>
            <a:solidFill>
              <a:srgbClr val="FF9900">
                <a:alpha val="50195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16" name="AutoShape 30"/>
            <p:cNvSpPr>
              <a:spLocks noChangeArrowheads="1"/>
            </p:cNvSpPr>
            <p:nvPr/>
          </p:nvSpPr>
          <p:spPr bwMode="auto">
            <a:xfrm>
              <a:off x="3312" y="2352"/>
              <a:ext cx="96" cy="144"/>
            </a:xfrm>
            <a:prstGeom prst="roundRect">
              <a:avLst>
                <a:gd name="adj" fmla="val 16667"/>
              </a:avLst>
            </a:prstGeom>
            <a:solidFill>
              <a:srgbClr val="FF9900">
                <a:alpha val="50195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17" name="Text Box 31"/>
            <p:cNvSpPr txBox="1">
              <a:spLocks noChangeArrowheads="1"/>
            </p:cNvSpPr>
            <p:nvPr/>
          </p:nvSpPr>
          <p:spPr bwMode="auto">
            <a:xfrm>
              <a:off x="2952" y="2736"/>
              <a:ext cx="192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GB" sz="1600" b="1">
                  <a:solidFill>
                    <a:srgbClr val="0000CC"/>
                  </a:solidFill>
                </a:rPr>
                <a:t>:</a:t>
              </a:r>
            </a:p>
            <a:p>
              <a:pPr algn="r">
                <a:lnSpc>
                  <a:spcPct val="95000"/>
                </a:lnSpc>
              </a:pPr>
              <a:r>
                <a:rPr lang="en-GB" sz="1600" b="1">
                  <a:solidFill>
                    <a:srgbClr val="0000CC"/>
                  </a:solidFill>
                </a:rPr>
                <a:t>:</a:t>
              </a:r>
            </a:p>
          </p:txBody>
        </p:sp>
        <p:sp>
          <p:nvSpPr>
            <p:cNvPr id="42018" name="Line 32"/>
            <p:cNvSpPr>
              <a:spLocks noChangeShapeType="1"/>
            </p:cNvSpPr>
            <p:nvPr/>
          </p:nvSpPr>
          <p:spPr bwMode="auto">
            <a:xfrm flipH="1" flipV="1">
              <a:off x="2640" y="3504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sm" len="med"/>
              <a:tailEnd type="triangle" w="sm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19" name="Text Box 33"/>
            <p:cNvSpPr txBox="1">
              <a:spLocks noChangeArrowheads="1"/>
            </p:cNvSpPr>
            <p:nvPr/>
          </p:nvSpPr>
          <p:spPr bwMode="auto">
            <a:xfrm>
              <a:off x="2688" y="350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word size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sz="3000" b="1">
                <a:solidFill>
                  <a:srgbClr val="FF0000"/>
                </a:solidFill>
              </a:rPr>
              <a:t>Example 1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824" y="1125488"/>
            <a:ext cx="7848600" cy="1295400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lnSpc>
                <a:spcPct val="170000"/>
              </a:lnSpc>
              <a:buClr>
                <a:srgbClr val="FF3300"/>
              </a:buClr>
            </a:pPr>
            <a:r>
              <a:rPr lang="en-US" sz="2000" b="1" u="sng" dirty="0"/>
              <a:t>Example</a:t>
            </a:r>
            <a:r>
              <a:rPr lang="en-US" sz="2000" dirty="0"/>
              <a:t>: Design a combinational circuit using ROM (memory size). The circuit accepts a 3-bit number and generates an output binary number equal to the square of the number.</a:t>
            </a:r>
          </a:p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Arial" pitchFamily="34" charset="0"/>
              <a:buNone/>
            </a:pPr>
            <a:r>
              <a:rPr lang="en-US" sz="2000" b="1" dirty="0"/>
              <a:t>	</a:t>
            </a:r>
            <a:r>
              <a:rPr lang="en-US" sz="2000" b="1" u="sng" dirty="0"/>
              <a:t>Solution</a:t>
            </a:r>
            <a:r>
              <a:rPr lang="en-US" sz="2000" dirty="0"/>
              <a:t>: Derive truth table:</a:t>
            </a:r>
          </a:p>
        </p:txBody>
      </p:sp>
      <p:graphicFrame>
        <p:nvGraphicFramePr>
          <p:cNvPr id="14" name="Group 405"/>
          <p:cNvGraphicFramePr>
            <a:graphicFrameLocks/>
          </p:cNvGraphicFramePr>
          <p:nvPr/>
        </p:nvGraphicFramePr>
        <p:xfrm>
          <a:off x="1219200" y="2586826"/>
          <a:ext cx="6735762" cy="3146430"/>
        </p:xfrm>
        <a:graphic>
          <a:graphicData uri="http://schemas.openxmlformats.org/drawingml/2006/table">
            <a:tbl>
              <a:tblPr/>
              <a:tblGrid>
                <a:gridCol w="612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3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3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23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3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4643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Inputs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Outputs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A2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B5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B4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B3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B2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SQ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6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6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6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36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6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3000" b="1">
                <a:solidFill>
                  <a:srgbClr val="FF0000"/>
                </a:solidFill>
              </a:rPr>
              <a:t>Example 1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1656" y="4876800"/>
            <a:ext cx="6324600" cy="1143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60000"/>
              </a:lnSpc>
              <a:buClr>
                <a:srgbClr val="FF3300"/>
              </a:buClr>
            </a:pPr>
            <a:r>
              <a:rPr lang="en-US" sz="1800" dirty="0"/>
              <a:t>B1 is ALWAYS 0 </a:t>
            </a:r>
            <a:r>
              <a:rPr lang="en-US" sz="1800" dirty="0">
                <a:sym typeface="Wingdings" pitchFamily="2" charset="2"/>
              </a:rPr>
              <a:t> no need to generate it using the ROM</a:t>
            </a:r>
          </a:p>
          <a:p>
            <a:pPr marL="457200" indent="-457200">
              <a:lnSpc>
                <a:spcPct val="160000"/>
              </a:lnSpc>
              <a:buClr>
                <a:srgbClr val="FF3300"/>
              </a:buClr>
            </a:pPr>
            <a:r>
              <a:rPr lang="en-US" sz="1800" dirty="0">
                <a:sym typeface="Wingdings" pitchFamily="2" charset="2"/>
              </a:rPr>
              <a:t>B0 is equal to A0  no need to generate it using the ROM</a:t>
            </a:r>
          </a:p>
          <a:p>
            <a:pPr marL="457200" indent="-457200">
              <a:lnSpc>
                <a:spcPct val="160000"/>
              </a:lnSpc>
              <a:buClr>
                <a:srgbClr val="FF3300"/>
              </a:buClr>
            </a:pPr>
            <a:r>
              <a:rPr lang="en-US" sz="1800" dirty="0"/>
              <a:t>Therefore: The minimum size of ROM needed is 2</a:t>
            </a:r>
            <a:r>
              <a:rPr lang="en-US" sz="1800" baseline="30000" dirty="0"/>
              <a:t>3</a:t>
            </a:r>
            <a:r>
              <a:rPr lang="en-US" sz="1800" dirty="0"/>
              <a:t>X4 or 8X4</a:t>
            </a:r>
          </a:p>
        </p:txBody>
      </p:sp>
      <p:grpSp>
        <p:nvGrpSpPr>
          <p:cNvPr id="2" name="Group 161"/>
          <p:cNvGrpSpPr>
            <a:grpSpLocks/>
          </p:cNvGrpSpPr>
          <p:nvPr/>
        </p:nvGrpSpPr>
        <p:grpSpPr bwMode="auto">
          <a:xfrm>
            <a:off x="6400800" y="4333875"/>
            <a:ext cx="2259013" cy="2066925"/>
            <a:chOff x="2735" y="1837"/>
            <a:chExt cx="2403" cy="1761"/>
          </a:xfrm>
        </p:grpSpPr>
        <p:sp>
          <p:nvSpPr>
            <p:cNvPr id="44145" name="Rectangle 135"/>
            <p:cNvSpPr>
              <a:spLocks noChangeArrowheads="1"/>
            </p:cNvSpPr>
            <p:nvPr/>
          </p:nvSpPr>
          <p:spPr bwMode="auto">
            <a:xfrm>
              <a:off x="3439" y="2387"/>
              <a:ext cx="1035" cy="12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altLang="en-US" sz="1400"/>
            </a:p>
          </p:txBody>
        </p:sp>
        <p:grpSp>
          <p:nvGrpSpPr>
            <p:cNvPr id="3" name="Group 139"/>
            <p:cNvGrpSpPr>
              <a:grpSpLocks/>
            </p:cNvGrpSpPr>
            <p:nvPr/>
          </p:nvGrpSpPr>
          <p:grpSpPr bwMode="auto">
            <a:xfrm>
              <a:off x="3098" y="2517"/>
              <a:ext cx="342" cy="860"/>
              <a:chOff x="3098" y="2621"/>
              <a:chExt cx="342" cy="518"/>
            </a:xfrm>
          </p:grpSpPr>
          <p:sp>
            <p:nvSpPr>
              <p:cNvPr id="44166" name="Line 136"/>
              <p:cNvSpPr>
                <a:spLocks noChangeShapeType="1"/>
              </p:cNvSpPr>
              <p:nvPr/>
            </p:nvSpPr>
            <p:spPr bwMode="auto">
              <a:xfrm flipV="1">
                <a:off x="3098" y="2621"/>
                <a:ext cx="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/>
              <a:lstStyle/>
              <a:p>
                <a:endParaRPr lang="en-IN"/>
              </a:p>
            </p:txBody>
          </p:sp>
          <p:sp>
            <p:nvSpPr>
              <p:cNvPr id="44167" name="Line 137"/>
              <p:cNvSpPr>
                <a:spLocks noChangeShapeType="1"/>
              </p:cNvSpPr>
              <p:nvPr/>
            </p:nvSpPr>
            <p:spPr bwMode="auto">
              <a:xfrm flipV="1">
                <a:off x="3098" y="2884"/>
                <a:ext cx="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/>
              <a:lstStyle/>
              <a:p>
                <a:endParaRPr lang="en-IN"/>
              </a:p>
            </p:txBody>
          </p:sp>
          <p:sp>
            <p:nvSpPr>
              <p:cNvPr id="44168" name="Line 138"/>
              <p:cNvSpPr>
                <a:spLocks noChangeShapeType="1"/>
              </p:cNvSpPr>
              <p:nvPr/>
            </p:nvSpPr>
            <p:spPr bwMode="auto">
              <a:xfrm flipV="1">
                <a:off x="3098" y="3139"/>
                <a:ext cx="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/>
              <a:lstStyle/>
              <a:p>
                <a:endParaRPr lang="en-IN"/>
              </a:p>
            </p:txBody>
          </p:sp>
        </p:grpSp>
        <p:sp>
          <p:nvSpPr>
            <p:cNvPr id="44147" name="Text Box 140"/>
            <p:cNvSpPr txBox="1">
              <a:spLocks noChangeArrowheads="1"/>
            </p:cNvSpPr>
            <p:nvPr/>
          </p:nvSpPr>
          <p:spPr bwMode="auto">
            <a:xfrm>
              <a:off x="3383" y="2819"/>
              <a:ext cx="1199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400"/>
                <a:t> 8 </a:t>
              </a:r>
              <a:r>
                <a:rPr lang="en-US" altLang="en-US" sz="1400">
                  <a:latin typeface="Comic Sans MS" pitchFamily="66" charset="0"/>
                </a:rPr>
                <a:t>X</a:t>
              </a:r>
              <a:r>
                <a:rPr lang="en-US" altLang="en-US" sz="1400"/>
                <a:t> 4 ROM</a:t>
              </a:r>
            </a:p>
          </p:txBody>
        </p:sp>
        <p:sp>
          <p:nvSpPr>
            <p:cNvPr id="44148" name="Line 142"/>
            <p:cNvSpPr>
              <a:spLocks noChangeShapeType="1"/>
            </p:cNvSpPr>
            <p:nvPr/>
          </p:nvSpPr>
          <p:spPr bwMode="auto">
            <a:xfrm flipV="1">
              <a:off x="4472" y="2855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en-IN"/>
            </a:p>
          </p:txBody>
        </p:sp>
        <p:sp>
          <p:nvSpPr>
            <p:cNvPr id="44149" name="Line 143"/>
            <p:cNvSpPr>
              <a:spLocks noChangeShapeType="1"/>
            </p:cNvSpPr>
            <p:nvPr/>
          </p:nvSpPr>
          <p:spPr bwMode="auto">
            <a:xfrm flipV="1">
              <a:off x="4472" y="3143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en-IN"/>
            </a:p>
          </p:txBody>
        </p:sp>
        <p:sp>
          <p:nvSpPr>
            <p:cNvPr id="44150" name="Line 144"/>
            <p:cNvSpPr>
              <a:spLocks noChangeShapeType="1"/>
            </p:cNvSpPr>
            <p:nvPr/>
          </p:nvSpPr>
          <p:spPr bwMode="auto">
            <a:xfrm flipV="1">
              <a:off x="4472" y="3423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en-IN"/>
            </a:p>
          </p:txBody>
        </p:sp>
        <p:sp>
          <p:nvSpPr>
            <p:cNvPr id="44151" name="Line 145"/>
            <p:cNvSpPr>
              <a:spLocks noChangeShapeType="1"/>
            </p:cNvSpPr>
            <p:nvPr/>
          </p:nvSpPr>
          <p:spPr bwMode="auto">
            <a:xfrm flipV="1">
              <a:off x="4472" y="2559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en-IN"/>
            </a:p>
          </p:txBody>
        </p:sp>
        <p:sp>
          <p:nvSpPr>
            <p:cNvPr id="44152" name="Line 146"/>
            <p:cNvSpPr>
              <a:spLocks noChangeShapeType="1"/>
            </p:cNvSpPr>
            <p:nvPr/>
          </p:nvSpPr>
          <p:spPr bwMode="auto">
            <a:xfrm flipV="1">
              <a:off x="4472" y="2255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en-IN"/>
            </a:p>
          </p:txBody>
        </p:sp>
        <p:sp>
          <p:nvSpPr>
            <p:cNvPr id="44153" name="Line 147"/>
            <p:cNvSpPr>
              <a:spLocks noChangeShapeType="1"/>
            </p:cNvSpPr>
            <p:nvPr/>
          </p:nvSpPr>
          <p:spPr bwMode="auto">
            <a:xfrm flipV="1">
              <a:off x="3253" y="1957"/>
              <a:ext cx="15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en-IN"/>
            </a:p>
          </p:txBody>
        </p:sp>
        <p:sp>
          <p:nvSpPr>
            <p:cNvPr id="44154" name="Text Box 149"/>
            <p:cNvSpPr txBox="1">
              <a:spLocks noChangeArrowheads="1"/>
            </p:cNvSpPr>
            <p:nvPr/>
          </p:nvSpPr>
          <p:spPr bwMode="auto">
            <a:xfrm>
              <a:off x="2735" y="2403"/>
              <a:ext cx="39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400"/>
                <a:t>A</a:t>
              </a:r>
              <a:r>
                <a:rPr lang="en-US" altLang="en-US" sz="1400" baseline="-25000"/>
                <a:t>0</a:t>
              </a:r>
            </a:p>
          </p:txBody>
        </p:sp>
        <p:sp>
          <p:nvSpPr>
            <p:cNvPr id="44155" name="Text Box 150"/>
            <p:cNvSpPr txBox="1">
              <a:spLocks noChangeArrowheads="1"/>
            </p:cNvSpPr>
            <p:nvPr/>
          </p:nvSpPr>
          <p:spPr bwMode="auto">
            <a:xfrm>
              <a:off x="2735" y="2849"/>
              <a:ext cx="39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400"/>
                <a:t>A</a:t>
              </a:r>
              <a:r>
                <a:rPr lang="en-US" altLang="en-US" sz="1400" baseline="-25000"/>
                <a:t>1</a:t>
              </a:r>
            </a:p>
          </p:txBody>
        </p:sp>
        <p:sp>
          <p:nvSpPr>
            <p:cNvPr id="44156" name="Text Box 151"/>
            <p:cNvSpPr txBox="1">
              <a:spLocks noChangeArrowheads="1"/>
            </p:cNvSpPr>
            <p:nvPr/>
          </p:nvSpPr>
          <p:spPr bwMode="auto">
            <a:xfrm>
              <a:off x="2735" y="3262"/>
              <a:ext cx="39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400"/>
                <a:t>A</a:t>
              </a:r>
              <a:r>
                <a:rPr lang="en-US" altLang="en-US" sz="1400" baseline="-25000"/>
                <a:t>2</a:t>
              </a:r>
            </a:p>
          </p:txBody>
        </p:sp>
        <p:sp>
          <p:nvSpPr>
            <p:cNvPr id="44157" name="Text Box 152"/>
            <p:cNvSpPr txBox="1">
              <a:spLocks noChangeArrowheads="1"/>
            </p:cNvSpPr>
            <p:nvPr/>
          </p:nvSpPr>
          <p:spPr bwMode="auto">
            <a:xfrm>
              <a:off x="4745" y="3309"/>
              <a:ext cx="39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400"/>
                <a:t>B</a:t>
              </a:r>
              <a:r>
                <a:rPr lang="en-US" altLang="en-US" sz="1400" baseline="-25000"/>
                <a:t>5</a:t>
              </a:r>
            </a:p>
          </p:txBody>
        </p:sp>
        <p:sp>
          <p:nvSpPr>
            <p:cNvPr id="44158" name="Text Box 153"/>
            <p:cNvSpPr txBox="1">
              <a:spLocks noChangeArrowheads="1"/>
            </p:cNvSpPr>
            <p:nvPr/>
          </p:nvSpPr>
          <p:spPr bwMode="auto">
            <a:xfrm>
              <a:off x="4745" y="3022"/>
              <a:ext cx="39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400"/>
                <a:t>B</a:t>
              </a:r>
              <a:r>
                <a:rPr lang="en-US" altLang="en-US" sz="1400" baseline="-25000"/>
                <a:t>4</a:t>
              </a:r>
            </a:p>
          </p:txBody>
        </p:sp>
        <p:sp>
          <p:nvSpPr>
            <p:cNvPr id="44159" name="Text Box 154"/>
            <p:cNvSpPr txBox="1">
              <a:spLocks noChangeArrowheads="1"/>
            </p:cNvSpPr>
            <p:nvPr/>
          </p:nvSpPr>
          <p:spPr bwMode="auto">
            <a:xfrm>
              <a:off x="4745" y="2742"/>
              <a:ext cx="39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400"/>
                <a:t>B</a:t>
              </a:r>
              <a:r>
                <a:rPr lang="en-US" altLang="en-US" sz="1400" baseline="-25000"/>
                <a:t>3</a:t>
              </a:r>
            </a:p>
          </p:txBody>
        </p:sp>
        <p:sp>
          <p:nvSpPr>
            <p:cNvPr id="44160" name="Text Box 155"/>
            <p:cNvSpPr txBox="1">
              <a:spLocks noChangeArrowheads="1"/>
            </p:cNvSpPr>
            <p:nvPr/>
          </p:nvSpPr>
          <p:spPr bwMode="auto">
            <a:xfrm>
              <a:off x="4745" y="2438"/>
              <a:ext cx="39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400"/>
                <a:t>B</a:t>
              </a:r>
              <a:r>
                <a:rPr lang="en-US" altLang="en-US" sz="1400" baseline="-25000"/>
                <a:t>2</a:t>
              </a:r>
            </a:p>
          </p:txBody>
        </p:sp>
        <p:sp>
          <p:nvSpPr>
            <p:cNvPr id="44161" name="Text Box 156"/>
            <p:cNvSpPr txBox="1">
              <a:spLocks noChangeArrowheads="1"/>
            </p:cNvSpPr>
            <p:nvPr/>
          </p:nvSpPr>
          <p:spPr bwMode="auto">
            <a:xfrm>
              <a:off x="4745" y="2150"/>
              <a:ext cx="39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400"/>
                <a:t>B</a:t>
              </a:r>
              <a:r>
                <a:rPr lang="en-US" altLang="en-US" sz="1400" baseline="-25000"/>
                <a:t>1</a:t>
              </a:r>
            </a:p>
          </p:txBody>
        </p:sp>
        <p:sp>
          <p:nvSpPr>
            <p:cNvPr id="44162" name="Text Box 157"/>
            <p:cNvSpPr txBox="1">
              <a:spLocks noChangeArrowheads="1"/>
            </p:cNvSpPr>
            <p:nvPr/>
          </p:nvSpPr>
          <p:spPr bwMode="auto">
            <a:xfrm>
              <a:off x="4745" y="1837"/>
              <a:ext cx="39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400"/>
                <a:t>B</a:t>
              </a:r>
              <a:r>
                <a:rPr lang="en-US" altLang="en-US" sz="1400" baseline="-25000"/>
                <a:t>0</a:t>
              </a:r>
            </a:p>
          </p:txBody>
        </p:sp>
        <p:sp>
          <p:nvSpPr>
            <p:cNvPr id="44163" name="Text Box 158"/>
            <p:cNvSpPr txBox="1">
              <a:spLocks noChangeArrowheads="1"/>
            </p:cNvSpPr>
            <p:nvPr/>
          </p:nvSpPr>
          <p:spPr bwMode="auto">
            <a:xfrm>
              <a:off x="4188" y="2145"/>
              <a:ext cx="299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 sz="1400"/>
                <a:t>0</a:t>
              </a:r>
              <a:endParaRPr lang="en-US" altLang="en-US" sz="1400" baseline="-25000"/>
            </a:p>
          </p:txBody>
        </p:sp>
        <p:sp>
          <p:nvSpPr>
            <p:cNvPr id="44164" name="Line 159"/>
            <p:cNvSpPr>
              <a:spLocks noChangeShapeType="1"/>
            </p:cNvSpPr>
            <p:nvPr/>
          </p:nvSpPr>
          <p:spPr bwMode="auto">
            <a:xfrm>
              <a:off x="3253" y="1957"/>
              <a:ext cx="1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/>
            <a:lstStyle/>
            <a:p>
              <a:endParaRPr lang="en-IN"/>
            </a:p>
          </p:txBody>
        </p:sp>
        <p:sp>
          <p:nvSpPr>
            <p:cNvPr id="44165" name="Oval 160"/>
            <p:cNvSpPr>
              <a:spLocks noChangeAspect="1" noChangeArrowheads="1"/>
            </p:cNvSpPr>
            <p:nvPr/>
          </p:nvSpPr>
          <p:spPr bwMode="auto">
            <a:xfrm>
              <a:off x="3240" y="2501"/>
              <a:ext cx="29" cy="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altLang="en-US" sz="1400"/>
            </a:p>
          </p:txBody>
        </p:sp>
      </p:grpSp>
      <p:sp>
        <p:nvSpPr>
          <p:cNvPr id="44037" name="Text Box 162"/>
          <p:cNvSpPr txBox="1">
            <a:spLocks noChangeArrowheads="1"/>
          </p:cNvSpPr>
          <p:nvPr/>
        </p:nvSpPr>
        <p:spPr bwMode="auto">
          <a:xfrm>
            <a:off x="914400" y="4343400"/>
            <a:ext cx="4122738" cy="279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en-US" sz="1200"/>
              <a:t>ROM  truth table – specifies the required connections</a:t>
            </a:r>
          </a:p>
        </p:txBody>
      </p:sp>
      <p:graphicFrame>
        <p:nvGraphicFramePr>
          <p:cNvPr id="40" name="Group 405"/>
          <p:cNvGraphicFramePr>
            <a:graphicFrameLocks noGrp="1"/>
          </p:cNvGraphicFramePr>
          <p:nvPr>
            <p:ph idx="1"/>
          </p:nvPr>
        </p:nvGraphicFramePr>
        <p:xfrm>
          <a:off x="1417638" y="1066800"/>
          <a:ext cx="6430963" cy="2765430"/>
        </p:xfrm>
        <a:graphic>
          <a:graphicData uri="http://schemas.openxmlformats.org/drawingml/2006/table">
            <a:tbl>
              <a:tblPr/>
              <a:tblGrid>
                <a:gridCol w="584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6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6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6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6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46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6543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Inputs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Outputs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A2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B5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B4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B3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B2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B1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B0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SQ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5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5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5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5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5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5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36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5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marL="156820" marR="156820" marT="46811" marB="468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3000" b="1">
                <a:solidFill>
                  <a:srgbClr val="FF0000"/>
                </a:solidFill>
              </a:rPr>
              <a:t>Example 2 </a:t>
            </a:r>
          </a:p>
        </p:txBody>
      </p:sp>
      <p:graphicFrame>
        <p:nvGraphicFramePr>
          <p:cNvPr id="334852" name="Group 4"/>
          <p:cNvGraphicFramePr>
            <a:graphicFrameLocks noGrp="1"/>
          </p:cNvGraphicFramePr>
          <p:nvPr>
            <p:ph idx="1"/>
          </p:nvPr>
        </p:nvGraphicFramePr>
        <p:xfrm>
          <a:off x="609600" y="3505200"/>
          <a:ext cx="7924802" cy="3124203"/>
        </p:xfrm>
        <a:graphic>
          <a:graphicData uri="http://schemas.openxmlformats.org/drawingml/2006/table">
            <a:tbl>
              <a:tblPr/>
              <a:tblGrid>
                <a:gridCol w="991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1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76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306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Inputs</a:t>
                      </a:r>
                    </a:p>
                  </a:txBody>
                  <a:tcPr marL="219148" marR="219148" marT="18288" marB="1828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Outputs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marL="219148" marR="219148" marT="18288" marB="18288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Z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2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2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2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2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2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1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219148" marR="219148" marT="18288" marB="1828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1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838200"/>
            <a:ext cx="8153400" cy="18288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70000"/>
              </a:lnSpc>
              <a:buClr>
                <a:srgbClr val="FF3300"/>
              </a:buClr>
            </a:pPr>
            <a:r>
              <a:rPr lang="en-US" sz="1800" b="1" u="sng"/>
              <a:t>Problem</a:t>
            </a:r>
            <a:r>
              <a:rPr lang="en-US" sz="1800"/>
              <a:t>: Tabulate the truth for an 8 X 4 ROM that implements the following four Boolean functions:</a:t>
            </a:r>
          </a:p>
          <a:p>
            <a:pPr marL="457200" indent="-457200">
              <a:lnSpc>
                <a:spcPct val="170000"/>
              </a:lnSpc>
              <a:buClr>
                <a:srgbClr val="FF3300"/>
              </a:buClr>
              <a:buFont typeface="Arial" pitchFamily="34" charset="0"/>
              <a:buNone/>
            </a:pPr>
            <a:r>
              <a:rPr lang="en-US" sz="1800"/>
              <a:t>         A(X,Y,Z) = </a:t>
            </a:r>
            <a:r>
              <a:rPr lang="en-US" sz="1800">
                <a:latin typeface="Symbol" pitchFamily="18" charset="2"/>
              </a:rPr>
              <a:t>S</a:t>
            </a:r>
            <a:r>
              <a:rPr lang="en-US" sz="1800" i="1"/>
              <a:t>m</a:t>
            </a:r>
            <a:r>
              <a:rPr lang="en-US" sz="1800"/>
              <a:t>(3,6,7); B(X,Y,Z) = </a:t>
            </a:r>
            <a:r>
              <a:rPr lang="en-US" sz="1800">
                <a:latin typeface="Symbol" pitchFamily="18" charset="2"/>
              </a:rPr>
              <a:t>S</a:t>
            </a:r>
            <a:r>
              <a:rPr lang="en-US" sz="1800" i="1"/>
              <a:t>m</a:t>
            </a:r>
            <a:r>
              <a:rPr lang="en-US" sz="1800"/>
              <a:t>(0,1,4,5,6)</a:t>
            </a:r>
          </a:p>
          <a:p>
            <a:pPr marL="457200" indent="-457200">
              <a:lnSpc>
                <a:spcPct val="170000"/>
              </a:lnSpc>
              <a:buClr>
                <a:srgbClr val="FF3300"/>
              </a:buClr>
              <a:buFont typeface="Arial" pitchFamily="34" charset="0"/>
              <a:buNone/>
            </a:pPr>
            <a:r>
              <a:rPr lang="en-US" sz="1800"/>
              <a:t>        C(X,Y,Z) = </a:t>
            </a:r>
            <a:r>
              <a:rPr lang="en-US" sz="1800">
                <a:latin typeface="Symbol" pitchFamily="18" charset="2"/>
              </a:rPr>
              <a:t>S</a:t>
            </a:r>
            <a:r>
              <a:rPr lang="en-US" sz="1800" i="1"/>
              <a:t>m</a:t>
            </a:r>
            <a:r>
              <a:rPr lang="en-US" sz="1800"/>
              <a:t>(2,3,4); D(X,Y,Z) = </a:t>
            </a:r>
            <a:r>
              <a:rPr lang="en-US" sz="1800">
                <a:latin typeface="Symbol" pitchFamily="18" charset="2"/>
              </a:rPr>
              <a:t>S</a:t>
            </a:r>
            <a:r>
              <a:rPr lang="en-US" sz="1800" i="1"/>
              <a:t>m</a:t>
            </a:r>
            <a:r>
              <a:rPr lang="en-US" sz="1800"/>
              <a:t>(2,3,4,7)</a:t>
            </a:r>
          </a:p>
          <a:p>
            <a:pPr marL="457200" indent="-457200">
              <a:lnSpc>
                <a:spcPct val="170000"/>
              </a:lnSpc>
              <a:buClr>
                <a:srgbClr val="FF3300"/>
              </a:buClr>
              <a:buFont typeface="Arial" pitchFamily="34" charset="0"/>
              <a:buNone/>
            </a:pPr>
            <a:r>
              <a:rPr lang="en-US" sz="1800" b="1"/>
              <a:t>	</a:t>
            </a:r>
            <a:r>
              <a:rPr lang="en-US" sz="1800" b="1" u="sng"/>
              <a:t>Solution</a:t>
            </a:r>
            <a:r>
              <a:rPr lang="en-US" sz="1800"/>
              <a:t>:</a:t>
            </a:r>
          </a:p>
          <a:p>
            <a:pPr marL="457200" indent="-457200">
              <a:lnSpc>
                <a:spcPct val="170000"/>
              </a:lnSpc>
              <a:buClr>
                <a:srgbClr val="FF3300"/>
              </a:buClr>
            </a:pPr>
            <a:endParaRPr lang="en-US" sz="1800"/>
          </a:p>
        </p:txBody>
      </p:sp>
      <p:sp>
        <p:nvSpPr>
          <p:cNvPr id="45140" name="Rectangle 135"/>
          <p:cNvSpPr>
            <a:spLocks noChangeArrowheads="1"/>
          </p:cNvSpPr>
          <p:nvPr/>
        </p:nvSpPr>
        <p:spPr bwMode="auto">
          <a:xfrm>
            <a:off x="6461125" y="1752600"/>
            <a:ext cx="973138" cy="1420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en-US" sz="1400"/>
          </a:p>
        </p:txBody>
      </p:sp>
      <p:grpSp>
        <p:nvGrpSpPr>
          <p:cNvPr id="2" name="Group 139"/>
          <p:cNvGrpSpPr>
            <a:grpSpLocks/>
          </p:cNvGrpSpPr>
          <p:nvPr/>
        </p:nvGrpSpPr>
        <p:grpSpPr bwMode="auto">
          <a:xfrm>
            <a:off x="6175375" y="2162175"/>
            <a:ext cx="320675" cy="608013"/>
            <a:chOff x="3098" y="2621"/>
            <a:chExt cx="342" cy="518"/>
          </a:xfrm>
        </p:grpSpPr>
        <p:sp>
          <p:nvSpPr>
            <p:cNvPr id="45154" name="Line 136"/>
            <p:cNvSpPr>
              <a:spLocks noChangeShapeType="1"/>
            </p:cNvSpPr>
            <p:nvPr/>
          </p:nvSpPr>
          <p:spPr bwMode="auto">
            <a:xfrm flipV="1">
              <a:off x="3098" y="2621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en-IN"/>
            </a:p>
          </p:txBody>
        </p:sp>
        <p:sp>
          <p:nvSpPr>
            <p:cNvPr id="45155" name="Line 137"/>
            <p:cNvSpPr>
              <a:spLocks noChangeShapeType="1"/>
            </p:cNvSpPr>
            <p:nvPr/>
          </p:nvSpPr>
          <p:spPr bwMode="auto">
            <a:xfrm flipV="1">
              <a:off x="3098" y="2884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en-IN"/>
            </a:p>
          </p:txBody>
        </p:sp>
        <p:sp>
          <p:nvSpPr>
            <p:cNvPr id="45156" name="Line 138"/>
            <p:cNvSpPr>
              <a:spLocks noChangeShapeType="1"/>
            </p:cNvSpPr>
            <p:nvPr/>
          </p:nvSpPr>
          <p:spPr bwMode="auto">
            <a:xfrm flipV="1">
              <a:off x="3098" y="3139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en-IN"/>
            </a:p>
          </p:txBody>
        </p:sp>
      </p:grpSp>
      <p:sp>
        <p:nvSpPr>
          <p:cNvPr id="45142" name="Text Box 140"/>
          <p:cNvSpPr txBox="1">
            <a:spLocks noChangeArrowheads="1"/>
          </p:cNvSpPr>
          <p:nvPr/>
        </p:nvSpPr>
        <p:spPr bwMode="auto">
          <a:xfrm>
            <a:off x="6437313" y="2276475"/>
            <a:ext cx="107791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1400"/>
              <a:t>8 </a:t>
            </a:r>
            <a:r>
              <a:rPr lang="en-US" altLang="en-US" sz="1400">
                <a:latin typeface="Comic Sans MS" pitchFamily="66" charset="0"/>
              </a:rPr>
              <a:t>X</a:t>
            </a:r>
            <a:r>
              <a:rPr lang="en-US" altLang="en-US" sz="1400"/>
              <a:t> 4 ROM</a:t>
            </a:r>
          </a:p>
        </p:txBody>
      </p:sp>
      <p:sp>
        <p:nvSpPr>
          <p:cNvPr id="45143" name="Line 142"/>
          <p:cNvSpPr>
            <a:spLocks noChangeShapeType="1"/>
          </p:cNvSpPr>
          <p:nvPr/>
        </p:nvSpPr>
        <p:spPr bwMode="auto">
          <a:xfrm flipV="1">
            <a:off x="7467600" y="230187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45144" name="Line 143"/>
          <p:cNvSpPr>
            <a:spLocks noChangeShapeType="1"/>
          </p:cNvSpPr>
          <p:nvPr/>
        </p:nvSpPr>
        <p:spPr bwMode="auto">
          <a:xfrm flipV="1">
            <a:off x="7467600" y="264001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45145" name="Line 144"/>
          <p:cNvSpPr>
            <a:spLocks noChangeShapeType="1"/>
          </p:cNvSpPr>
          <p:nvPr/>
        </p:nvSpPr>
        <p:spPr bwMode="auto">
          <a:xfrm flipV="1">
            <a:off x="7467600" y="29686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45146" name="Line 145"/>
          <p:cNvSpPr>
            <a:spLocks noChangeShapeType="1"/>
          </p:cNvSpPr>
          <p:nvPr/>
        </p:nvSpPr>
        <p:spPr bwMode="auto">
          <a:xfrm flipV="1">
            <a:off x="7467600" y="195421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45147" name="Text Box 149"/>
          <p:cNvSpPr txBox="1">
            <a:spLocks noChangeArrowheads="1"/>
          </p:cNvSpPr>
          <p:nvPr/>
        </p:nvSpPr>
        <p:spPr bwMode="auto">
          <a:xfrm>
            <a:off x="5867400" y="2003425"/>
            <a:ext cx="3016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1400"/>
              <a:t>X</a:t>
            </a:r>
            <a:endParaRPr lang="en-US" altLang="en-US" sz="1400" baseline="-25000"/>
          </a:p>
        </p:txBody>
      </p:sp>
      <p:sp>
        <p:nvSpPr>
          <p:cNvPr id="45148" name="Text Box 150"/>
          <p:cNvSpPr txBox="1">
            <a:spLocks noChangeArrowheads="1"/>
          </p:cNvSpPr>
          <p:nvPr/>
        </p:nvSpPr>
        <p:spPr bwMode="auto">
          <a:xfrm>
            <a:off x="5867400" y="2312988"/>
            <a:ext cx="30162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1400"/>
              <a:t>Y</a:t>
            </a:r>
            <a:endParaRPr lang="en-US" altLang="en-US" sz="1400" baseline="-25000"/>
          </a:p>
        </p:txBody>
      </p:sp>
      <p:sp>
        <p:nvSpPr>
          <p:cNvPr id="45149" name="Text Box 151"/>
          <p:cNvSpPr txBox="1">
            <a:spLocks noChangeArrowheads="1"/>
          </p:cNvSpPr>
          <p:nvPr/>
        </p:nvSpPr>
        <p:spPr bwMode="auto">
          <a:xfrm>
            <a:off x="5873750" y="2613025"/>
            <a:ext cx="2905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1400"/>
              <a:t>Z</a:t>
            </a:r>
            <a:endParaRPr lang="en-US" altLang="en-US" sz="1400" baseline="-25000"/>
          </a:p>
        </p:txBody>
      </p:sp>
      <p:sp>
        <p:nvSpPr>
          <p:cNvPr id="45150" name="Text Box 152"/>
          <p:cNvSpPr txBox="1">
            <a:spLocks noChangeArrowheads="1"/>
          </p:cNvSpPr>
          <p:nvPr/>
        </p:nvSpPr>
        <p:spPr bwMode="auto">
          <a:xfrm>
            <a:off x="7751763" y="2835275"/>
            <a:ext cx="312737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1400"/>
              <a:t>D</a:t>
            </a:r>
            <a:endParaRPr lang="en-US" altLang="en-US" sz="1400" baseline="-25000"/>
          </a:p>
        </p:txBody>
      </p:sp>
      <p:sp>
        <p:nvSpPr>
          <p:cNvPr id="45151" name="Text Box 153"/>
          <p:cNvSpPr txBox="1">
            <a:spLocks noChangeArrowheads="1"/>
          </p:cNvSpPr>
          <p:nvPr/>
        </p:nvSpPr>
        <p:spPr bwMode="auto">
          <a:xfrm>
            <a:off x="7751763" y="2497138"/>
            <a:ext cx="31273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1400"/>
              <a:t>C</a:t>
            </a:r>
            <a:endParaRPr lang="en-US" altLang="en-US" sz="1400" baseline="-25000"/>
          </a:p>
        </p:txBody>
      </p:sp>
      <p:sp>
        <p:nvSpPr>
          <p:cNvPr id="45152" name="Text Box 154"/>
          <p:cNvSpPr txBox="1">
            <a:spLocks noChangeArrowheads="1"/>
          </p:cNvSpPr>
          <p:nvPr/>
        </p:nvSpPr>
        <p:spPr bwMode="auto">
          <a:xfrm>
            <a:off x="7758113" y="2168525"/>
            <a:ext cx="301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1400"/>
              <a:t>B</a:t>
            </a:r>
            <a:endParaRPr lang="en-US" altLang="en-US" sz="1400" baseline="-25000"/>
          </a:p>
        </p:txBody>
      </p:sp>
      <p:sp>
        <p:nvSpPr>
          <p:cNvPr id="45153" name="Text Box 155"/>
          <p:cNvSpPr txBox="1">
            <a:spLocks noChangeArrowheads="1"/>
          </p:cNvSpPr>
          <p:nvPr/>
        </p:nvSpPr>
        <p:spPr bwMode="auto">
          <a:xfrm>
            <a:off x="7758113" y="1812925"/>
            <a:ext cx="3016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1400"/>
              <a:t>A</a:t>
            </a:r>
            <a:endParaRPr lang="en-US" altLang="en-US" sz="1400" baseline="-2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altLang="en-US" sz="3000" b="1">
                <a:solidFill>
                  <a:srgbClr val="FF0000"/>
                </a:solidFill>
              </a:rPr>
              <a:t>Types of ROMs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1534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200" dirty="0"/>
              <a:t>A ROM programmed in four different ways: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</a:rPr>
              <a:t>ROM: Mask Programming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ym typeface="Wingdings" pitchFamily="2" charset="2"/>
              </a:rPr>
              <a:t>By a semiconductor company</a:t>
            </a:r>
            <a:endParaRPr lang="en-US" sz="2200" dirty="0"/>
          </a:p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</a:rPr>
              <a:t>PROM (</a:t>
            </a:r>
            <a:r>
              <a:rPr lang="en-US" sz="2200" b="1" dirty="0">
                <a:solidFill>
                  <a:srgbClr val="002060"/>
                </a:solidFill>
                <a:sym typeface="Wingdings" pitchFamily="2" charset="2"/>
              </a:rPr>
              <a:t>Programmable ROM)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ym typeface="Wingdings" pitchFamily="2" charset="2"/>
              </a:rPr>
              <a:t>User can connect fuses with a special programming device (PROM programmer)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ym typeface="Wingdings" pitchFamily="2" charset="2"/>
              </a:rPr>
              <a:t>Only programmed once</a:t>
            </a:r>
            <a:endParaRPr lang="en-US" sz="2200" dirty="0"/>
          </a:p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</a:rPr>
              <a:t>EPROM (Erasable </a:t>
            </a:r>
            <a:r>
              <a:rPr lang="en-US" sz="2200" b="1" dirty="0">
                <a:solidFill>
                  <a:srgbClr val="002060"/>
                </a:solidFill>
                <a:sym typeface="Wingdings" pitchFamily="2" charset="2"/>
              </a:rPr>
              <a:t>PROM)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ym typeface="Wingdings" pitchFamily="2" charset="2"/>
              </a:rPr>
              <a:t>Can be erased using Ultraviolet Light 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sym typeface="Wingdings" pitchFamily="2" charset="2"/>
              </a:rPr>
              <a:t>Electrically Erasable PROM (EEPROM or E</a:t>
            </a:r>
            <a:r>
              <a:rPr lang="en-US" sz="2200" b="1" baseline="30000" dirty="0">
                <a:solidFill>
                  <a:srgbClr val="002060"/>
                </a:solidFill>
                <a:sym typeface="Wingdings" pitchFamily="2" charset="2"/>
              </a:rPr>
              <a:t>2</a:t>
            </a:r>
            <a:r>
              <a:rPr lang="en-US" sz="2200" b="1" dirty="0">
                <a:solidFill>
                  <a:srgbClr val="002060"/>
                </a:solidFill>
                <a:sym typeface="Wingdings" pitchFamily="2" charset="2"/>
              </a:rPr>
              <a:t>PROM)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ym typeface="Wingdings" pitchFamily="2" charset="2"/>
              </a:rPr>
              <a:t>Like an EPROM, but erased with electrical signal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A012B8AB-D7D3-4356-A30C-C80BDF96E225}" type="slidenum">
              <a:rPr lang="en-US" smtClean="0">
                <a:cs typeface="Arial" pitchFamily="34" charset="0"/>
              </a:rPr>
              <a:pPr algn="ctr"/>
              <a:t>9</a:t>
            </a:fld>
            <a:endParaRPr lang="en-US"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762000"/>
          </a:xfrm>
        </p:spPr>
        <p:txBody>
          <a:bodyPr/>
          <a:lstStyle/>
          <a:p>
            <a:r>
              <a:rPr lang="en-GB" sz="3000" b="1">
                <a:solidFill>
                  <a:srgbClr val="FF0000"/>
                </a:solidFill>
              </a:rPr>
              <a:t>Programmable Logic Devices</a:t>
            </a:r>
            <a:endParaRPr lang="en-GB" sz="3000">
              <a:solidFill>
                <a:srgbClr val="FF0000"/>
              </a:solidFill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66800" y="1371600"/>
            <a:ext cx="7315200" cy="762000"/>
            <a:chOff x="624" y="2352"/>
            <a:chExt cx="4608" cy="480"/>
          </a:xfrm>
        </p:grpSpPr>
        <p:sp>
          <p:nvSpPr>
            <p:cNvPr id="53291" name="Rectangle 4"/>
            <p:cNvSpPr>
              <a:spLocks noChangeArrowheads="1"/>
            </p:cNvSpPr>
            <p:nvPr/>
          </p:nvSpPr>
          <p:spPr bwMode="auto">
            <a:xfrm>
              <a:off x="1824" y="2352"/>
              <a:ext cx="86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3292" name="Text Box 5"/>
            <p:cNvSpPr txBox="1">
              <a:spLocks noChangeArrowheads="1"/>
            </p:cNvSpPr>
            <p:nvPr/>
          </p:nvSpPr>
          <p:spPr bwMode="auto">
            <a:xfrm>
              <a:off x="1920" y="2400"/>
              <a:ext cx="7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1"/>
                <a:t>Fixed</a:t>
              </a:r>
            </a:p>
            <a:p>
              <a:pPr algn="ctr"/>
              <a:r>
                <a:rPr lang="en-GB" sz="1400" b="1"/>
                <a:t>AND array</a:t>
              </a:r>
            </a:p>
          </p:txBody>
        </p:sp>
        <p:sp>
          <p:nvSpPr>
            <p:cNvPr id="53293" name="Rectangle 6"/>
            <p:cNvSpPr>
              <a:spLocks noChangeArrowheads="1"/>
            </p:cNvSpPr>
            <p:nvPr/>
          </p:nvSpPr>
          <p:spPr bwMode="auto">
            <a:xfrm>
              <a:off x="3408" y="2352"/>
              <a:ext cx="86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3294" name="Text Box 7"/>
            <p:cNvSpPr txBox="1">
              <a:spLocks noChangeArrowheads="1"/>
            </p:cNvSpPr>
            <p:nvPr/>
          </p:nvSpPr>
          <p:spPr bwMode="auto">
            <a:xfrm>
              <a:off x="3360" y="2352"/>
              <a:ext cx="96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1"/>
                <a:t>Fused</a:t>
              </a:r>
            </a:p>
            <a:p>
              <a:pPr algn="ctr"/>
              <a:r>
                <a:rPr lang="en-GB" sz="1400" b="1"/>
                <a:t>programmable</a:t>
              </a:r>
            </a:p>
            <a:p>
              <a:pPr algn="ctr"/>
              <a:r>
                <a:rPr lang="en-GB" sz="1400" b="1"/>
                <a:t>OR array</a:t>
              </a:r>
            </a:p>
          </p:txBody>
        </p:sp>
        <p:sp>
          <p:nvSpPr>
            <p:cNvPr id="53295" name="Line 8"/>
            <p:cNvSpPr>
              <a:spLocks noChangeShapeType="1"/>
            </p:cNvSpPr>
            <p:nvPr/>
          </p:nvSpPr>
          <p:spPr bwMode="auto">
            <a:xfrm>
              <a:off x="2688" y="25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96" name="Line 9"/>
            <p:cNvSpPr>
              <a:spLocks noChangeShapeType="1"/>
            </p:cNvSpPr>
            <p:nvPr/>
          </p:nvSpPr>
          <p:spPr bwMode="auto">
            <a:xfrm>
              <a:off x="2976" y="259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97" name="Line 10"/>
            <p:cNvSpPr>
              <a:spLocks noChangeShapeType="1"/>
            </p:cNvSpPr>
            <p:nvPr/>
          </p:nvSpPr>
          <p:spPr bwMode="auto">
            <a:xfrm>
              <a:off x="3168" y="25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98" name="Oval 11"/>
            <p:cNvSpPr>
              <a:spLocks noChangeArrowheads="1"/>
            </p:cNvSpPr>
            <p:nvPr/>
          </p:nvSpPr>
          <p:spPr bwMode="auto">
            <a:xfrm>
              <a:off x="2934" y="2557"/>
              <a:ext cx="48" cy="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3299" name="Oval 12"/>
            <p:cNvSpPr>
              <a:spLocks noChangeArrowheads="1"/>
            </p:cNvSpPr>
            <p:nvPr/>
          </p:nvSpPr>
          <p:spPr bwMode="auto">
            <a:xfrm>
              <a:off x="3122" y="2557"/>
              <a:ext cx="48" cy="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3300" name="Text Box 13"/>
            <p:cNvSpPr txBox="1">
              <a:spLocks noChangeArrowheads="1"/>
            </p:cNvSpPr>
            <p:nvPr/>
          </p:nvSpPr>
          <p:spPr bwMode="auto">
            <a:xfrm>
              <a:off x="2784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1"/>
                <a:t>Fuses</a:t>
              </a:r>
            </a:p>
          </p:txBody>
        </p:sp>
        <p:sp>
          <p:nvSpPr>
            <p:cNvPr id="53301" name="Text Box 14"/>
            <p:cNvSpPr txBox="1">
              <a:spLocks noChangeArrowheads="1"/>
            </p:cNvSpPr>
            <p:nvPr/>
          </p:nvSpPr>
          <p:spPr bwMode="auto">
            <a:xfrm>
              <a:off x="624" y="24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1"/>
                <a:t>Inputs</a:t>
              </a:r>
            </a:p>
          </p:txBody>
        </p:sp>
        <p:sp>
          <p:nvSpPr>
            <p:cNvPr id="53302" name="Line 15"/>
            <p:cNvSpPr>
              <a:spLocks noChangeShapeType="1"/>
            </p:cNvSpPr>
            <p:nvPr/>
          </p:nvSpPr>
          <p:spPr bwMode="auto">
            <a:xfrm>
              <a:off x="1056" y="2592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303" name="Line 16"/>
            <p:cNvSpPr>
              <a:spLocks noChangeShapeType="1"/>
            </p:cNvSpPr>
            <p:nvPr/>
          </p:nvSpPr>
          <p:spPr bwMode="auto">
            <a:xfrm>
              <a:off x="4272" y="259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304" name="Text Box 17"/>
            <p:cNvSpPr txBox="1">
              <a:spLocks noChangeArrowheads="1"/>
            </p:cNvSpPr>
            <p:nvPr/>
          </p:nvSpPr>
          <p:spPr bwMode="auto">
            <a:xfrm>
              <a:off x="4608" y="2496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1"/>
                <a:t>Outputs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143000" y="3048000"/>
            <a:ext cx="7315200" cy="762000"/>
            <a:chOff x="624" y="3024"/>
            <a:chExt cx="4608" cy="480"/>
          </a:xfrm>
        </p:grpSpPr>
        <p:sp>
          <p:nvSpPr>
            <p:cNvPr id="53277" name="Rectangle 20"/>
            <p:cNvSpPr>
              <a:spLocks noChangeArrowheads="1"/>
            </p:cNvSpPr>
            <p:nvPr/>
          </p:nvSpPr>
          <p:spPr bwMode="auto">
            <a:xfrm>
              <a:off x="1824" y="3024"/>
              <a:ext cx="86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3278" name="Text Box 21"/>
            <p:cNvSpPr txBox="1">
              <a:spLocks noChangeArrowheads="1"/>
            </p:cNvSpPr>
            <p:nvPr/>
          </p:nvSpPr>
          <p:spPr bwMode="auto">
            <a:xfrm>
              <a:off x="3456" y="3072"/>
              <a:ext cx="7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1"/>
                <a:t>Fixed</a:t>
              </a:r>
            </a:p>
            <a:p>
              <a:pPr algn="ctr"/>
              <a:r>
                <a:rPr lang="en-GB" sz="1400" b="1"/>
                <a:t>OR array</a:t>
              </a:r>
            </a:p>
          </p:txBody>
        </p:sp>
        <p:sp>
          <p:nvSpPr>
            <p:cNvPr id="53279" name="Rectangle 22"/>
            <p:cNvSpPr>
              <a:spLocks noChangeArrowheads="1"/>
            </p:cNvSpPr>
            <p:nvPr/>
          </p:nvSpPr>
          <p:spPr bwMode="auto">
            <a:xfrm>
              <a:off x="3408" y="3024"/>
              <a:ext cx="86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3280" name="Text Box 23"/>
            <p:cNvSpPr txBox="1">
              <a:spLocks noChangeArrowheads="1"/>
            </p:cNvSpPr>
            <p:nvPr/>
          </p:nvSpPr>
          <p:spPr bwMode="auto">
            <a:xfrm>
              <a:off x="1776" y="3024"/>
              <a:ext cx="96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1"/>
                <a:t>Fused</a:t>
              </a:r>
            </a:p>
            <a:p>
              <a:pPr algn="ctr"/>
              <a:r>
                <a:rPr lang="en-GB" sz="1400" b="1"/>
                <a:t>programmable</a:t>
              </a:r>
            </a:p>
            <a:p>
              <a:pPr algn="ctr"/>
              <a:r>
                <a:rPr lang="en-GB" sz="1400" b="1"/>
                <a:t>AND array</a:t>
              </a:r>
            </a:p>
          </p:txBody>
        </p:sp>
        <p:sp>
          <p:nvSpPr>
            <p:cNvPr id="53281" name="Line 24"/>
            <p:cNvSpPr>
              <a:spLocks noChangeShapeType="1"/>
            </p:cNvSpPr>
            <p:nvPr/>
          </p:nvSpPr>
          <p:spPr bwMode="auto">
            <a:xfrm>
              <a:off x="1104" y="326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82" name="Line 25"/>
            <p:cNvSpPr>
              <a:spLocks noChangeShapeType="1"/>
            </p:cNvSpPr>
            <p:nvPr/>
          </p:nvSpPr>
          <p:spPr bwMode="auto">
            <a:xfrm>
              <a:off x="1392" y="326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83" name="Line 26"/>
            <p:cNvSpPr>
              <a:spLocks noChangeShapeType="1"/>
            </p:cNvSpPr>
            <p:nvPr/>
          </p:nvSpPr>
          <p:spPr bwMode="auto">
            <a:xfrm>
              <a:off x="1584" y="326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84" name="Oval 27"/>
            <p:cNvSpPr>
              <a:spLocks noChangeArrowheads="1"/>
            </p:cNvSpPr>
            <p:nvPr/>
          </p:nvSpPr>
          <p:spPr bwMode="auto">
            <a:xfrm>
              <a:off x="1350" y="3229"/>
              <a:ext cx="48" cy="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3285" name="Oval 28"/>
            <p:cNvSpPr>
              <a:spLocks noChangeArrowheads="1"/>
            </p:cNvSpPr>
            <p:nvPr/>
          </p:nvSpPr>
          <p:spPr bwMode="auto">
            <a:xfrm>
              <a:off x="1538" y="3229"/>
              <a:ext cx="48" cy="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3286" name="Text Box 29"/>
            <p:cNvSpPr txBox="1">
              <a:spLocks noChangeArrowheads="1"/>
            </p:cNvSpPr>
            <p:nvPr/>
          </p:nvSpPr>
          <p:spPr bwMode="auto">
            <a:xfrm>
              <a:off x="1200" y="302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1"/>
                <a:t>Fuses</a:t>
              </a:r>
            </a:p>
          </p:txBody>
        </p:sp>
        <p:sp>
          <p:nvSpPr>
            <p:cNvPr id="53287" name="Text Box 30"/>
            <p:cNvSpPr txBox="1">
              <a:spLocks noChangeArrowheads="1"/>
            </p:cNvSpPr>
            <p:nvPr/>
          </p:nvSpPr>
          <p:spPr bwMode="auto">
            <a:xfrm>
              <a:off x="624" y="316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1"/>
                <a:t>Inputs</a:t>
              </a:r>
            </a:p>
          </p:txBody>
        </p:sp>
        <p:sp>
          <p:nvSpPr>
            <p:cNvPr id="53288" name="Line 31"/>
            <p:cNvSpPr>
              <a:spLocks noChangeShapeType="1"/>
            </p:cNvSpPr>
            <p:nvPr/>
          </p:nvSpPr>
          <p:spPr bwMode="auto">
            <a:xfrm>
              <a:off x="2688" y="3264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89" name="Line 32"/>
            <p:cNvSpPr>
              <a:spLocks noChangeShapeType="1"/>
            </p:cNvSpPr>
            <p:nvPr/>
          </p:nvSpPr>
          <p:spPr bwMode="auto">
            <a:xfrm>
              <a:off x="4272" y="3264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90" name="Text Box 33"/>
            <p:cNvSpPr txBox="1">
              <a:spLocks noChangeArrowheads="1"/>
            </p:cNvSpPr>
            <p:nvPr/>
          </p:nvSpPr>
          <p:spPr bwMode="auto">
            <a:xfrm>
              <a:off x="4608" y="3168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1"/>
                <a:t>Outputs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1219200" y="4724400"/>
            <a:ext cx="7315200" cy="762000"/>
            <a:chOff x="864" y="2928"/>
            <a:chExt cx="4608" cy="480"/>
          </a:xfrm>
        </p:grpSpPr>
        <p:sp>
          <p:nvSpPr>
            <p:cNvPr id="53258" name="Text Box 47"/>
            <p:cNvSpPr txBox="1">
              <a:spLocks noChangeArrowheads="1"/>
            </p:cNvSpPr>
            <p:nvPr/>
          </p:nvSpPr>
          <p:spPr bwMode="auto">
            <a:xfrm>
              <a:off x="864" y="307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1"/>
                <a:t>Inputs</a:t>
              </a:r>
            </a:p>
          </p:txBody>
        </p:sp>
        <p:sp>
          <p:nvSpPr>
            <p:cNvPr id="53259" name="Rectangle 37"/>
            <p:cNvSpPr>
              <a:spLocks noChangeArrowheads="1"/>
            </p:cNvSpPr>
            <p:nvPr/>
          </p:nvSpPr>
          <p:spPr bwMode="auto">
            <a:xfrm>
              <a:off x="2064" y="2928"/>
              <a:ext cx="86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3260" name="Rectangle 39"/>
            <p:cNvSpPr>
              <a:spLocks noChangeArrowheads="1"/>
            </p:cNvSpPr>
            <p:nvPr/>
          </p:nvSpPr>
          <p:spPr bwMode="auto">
            <a:xfrm>
              <a:off x="3648" y="2928"/>
              <a:ext cx="86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3261" name="Text Box 40"/>
            <p:cNvSpPr txBox="1">
              <a:spLocks noChangeArrowheads="1"/>
            </p:cNvSpPr>
            <p:nvPr/>
          </p:nvSpPr>
          <p:spPr bwMode="auto">
            <a:xfrm>
              <a:off x="3600" y="2928"/>
              <a:ext cx="96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1"/>
                <a:t>Fused</a:t>
              </a:r>
            </a:p>
            <a:p>
              <a:pPr algn="ctr"/>
              <a:r>
                <a:rPr lang="en-GB" sz="1400" b="1"/>
                <a:t>programmable</a:t>
              </a:r>
            </a:p>
            <a:p>
              <a:pPr algn="ctr"/>
              <a:r>
                <a:rPr lang="en-GB" sz="1400" b="1"/>
                <a:t>OR array</a:t>
              </a:r>
            </a:p>
          </p:txBody>
        </p:sp>
        <p:sp>
          <p:nvSpPr>
            <p:cNvPr id="53262" name="Line 41"/>
            <p:cNvSpPr>
              <a:spLocks noChangeShapeType="1"/>
            </p:cNvSpPr>
            <p:nvPr/>
          </p:nvSpPr>
          <p:spPr bwMode="auto">
            <a:xfrm>
              <a:off x="2928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63" name="Line 42"/>
            <p:cNvSpPr>
              <a:spLocks noChangeShapeType="1"/>
            </p:cNvSpPr>
            <p:nvPr/>
          </p:nvSpPr>
          <p:spPr bwMode="auto">
            <a:xfrm>
              <a:off x="3216" y="316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64" name="Line 43"/>
            <p:cNvSpPr>
              <a:spLocks noChangeShapeType="1"/>
            </p:cNvSpPr>
            <p:nvPr/>
          </p:nvSpPr>
          <p:spPr bwMode="auto">
            <a:xfrm>
              <a:off x="3408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65" name="Oval 44"/>
            <p:cNvSpPr>
              <a:spLocks noChangeArrowheads="1"/>
            </p:cNvSpPr>
            <p:nvPr/>
          </p:nvSpPr>
          <p:spPr bwMode="auto">
            <a:xfrm>
              <a:off x="3174" y="3133"/>
              <a:ext cx="48" cy="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3266" name="Oval 45"/>
            <p:cNvSpPr>
              <a:spLocks noChangeArrowheads="1"/>
            </p:cNvSpPr>
            <p:nvPr/>
          </p:nvSpPr>
          <p:spPr bwMode="auto">
            <a:xfrm>
              <a:off x="3362" y="3133"/>
              <a:ext cx="48" cy="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3267" name="Text Box 46"/>
            <p:cNvSpPr txBox="1">
              <a:spLocks noChangeArrowheads="1"/>
            </p:cNvSpPr>
            <p:nvPr/>
          </p:nvSpPr>
          <p:spPr bwMode="auto">
            <a:xfrm>
              <a:off x="3024" y="292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1"/>
                <a:t>Fuses</a:t>
              </a:r>
            </a:p>
          </p:txBody>
        </p:sp>
        <p:sp>
          <p:nvSpPr>
            <p:cNvPr id="53268" name="Line 49"/>
            <p:cNvSpPr>
              <a:spLocks noChangeShapeType="1"/>
            </p:cNvSpPr>
            <p:nvPr/>
          </p:nvSpPr>
          <p:spPr bwMode="auto">
            <a:xfrm>
              <a:off x="4512" y="3168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69" name="Text Box 50"/>
            <p:cNvSpPr txBox="1">
              <a:spLocks noChangeArrowheads="1"/>
            </p:cNvSpPr>
            <p:nvPr/>
          </p:nvSpPr>
          <p:spPr bwMode="auto">
            <a:xfrm>
              <a:off x="4848" y="3072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1"/>
                <a:t>Outputs</a:t>
              </a:r>
            </a:p>
          </p:txBody>
        </p:sp>
        <p:sp>
          <p:nvSpPr>
            <p:cNvPr id="53270" name="Line 51"/>
            <p:cNvSpPr>
              <a:spLocks noChangeShapeType="1"/>
            </p:cNvSpPr>
            <p:nvPr/>
          </p:nvSpPr>
          <p:spPr bwMode="auto">
            <a:xfrm>
              <a:off x="134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71" name="Line 52"/>
            <p:cNvSpPr>
              <a:spLocks noChangeShapeType="1"/>
            </p:cNvSpPr>
            <p:nvPr/>
          </p:nvSpPr>
          <p:spPr bwMode="auto">
            <a:xfrm>
              <a:off x="1632" y="316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72" name="Line 53"/>
            <p:cNvSpPr>
              <a:spLocks noChangeShapeType="1"/>
            </p:cNvSpPr>
            <p:nvPr/>
          </p:nvSpPr>
          <p:spPr bwMode="auto">
            <a:xfrm>
              <a:off x="182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73" name="Oval 54"/>
            <p:cNvSpPr>
              <a:spLocks noChangeArrowheads="1"/>
            </p:cNvSpPr>
            <p:nvPr/>
          </p:nvSpPr>
          <p:spPr bwMode="auto">
            <a:xfrm>
              <a:off x="1590" y="3133"/>
              <a:ext cx="48" cy="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3274" name="Oval 55"/>
            <p:cNvSpPr>
              <a:spLocks noChangeArrowheads="1"/>
            </p:cNvSpPr>
            <p:nvPr/>
          </p:nvSpPr>
          <p:spPr bwMode="auto">
            <a:xfrm>
              <a:off x="1778" y="3133"/>
              <a:ext cx="48" cy="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N"/>
            </a:p>
          </p:txBody>
        </p:sp>
        <p:sp>
          <p:nvSpPr>
            <p:cNvPr id="53275" name="Text Box 56"/>
            <p:cNvSpPr txBox="1">
              <a:spLocks noChangeArrowheads="1"/>
            </p:cNvSpPr>
            <p:nvPr/>
          </p:nvSpPr>
          <p:spPr bwMode="auto">
            <a:xfrm>
              <a:off x="1440" y="292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1"/>
                <a:t>Fuses</a:t>
              </a:r>
            </a:p>
          </p:txBody>
        </p:sp>
        <p:sp>
          <p:nvSpPr>
            <p:cNvPr id="53276" name="Text Box 57"/>
            <p:cNvSpPr txBox="1">
              <a:spLocks noChangeArrowheads="1"/>
            </p:cNvSpPr>
            <p:nvPr/>
          </p:nvSpPr>
          <p:spPr bwMode="auto">
            <a:xfrm>
              <a:off x="2016" y="2928"/>
              <a:ext cx="96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1"/>
                <a:t>Fused</a:t>
              </a:r>
            </a:p>
            <a:p>
              <a:pPr algn="ctr"/>
              <a:r>
                <a:rPr lang="en-GB" sz="1400" b="1"/>
                <a:t>programmable</a:t>
              </a:r>
            </a:p>
            <a:p>
              <a:pPr algn="ctr"/>
              <a:r>
                <a:rPr lang="en-GB" sz="1400" b="1"/>
                <a:t>AND array</a:t>
              </a:r>
            </a:p>
          </p:txBody>
        </p:sp>
      </p:grpSp>
      <p:sp>
        <p:nvSpPr>
          <p:cNvPr id="53255" name="Rectangle 60"/>
          <p:cNvSpPr>
            <a:spLocks noChangeArrowheads="1"/>
          </p:cNvSpPr>
          <p:nvPr/>
        </p:nvSpPr>
        <p:spPr bwMode="auto">
          <a:xfrm>
            <a:off x="1981200" y="22098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GB" sz="2000" b="1">
                <a:solidFill>
                  <a:srgbClr val="0070C0"/>
                </a:solidFill>
              </a:rPr>
              <a:t>Programmable Read Only Memory (PROM)</a:t>
            </a:r>
          </a:p>
        </p:txBody>
      </p:sp>
      <p:sp>
        <p:nvSpPr>
          <p:cNvPr id="53256" name="Rectangle 61"/>
          <p:cNvSpPr>
            <a:spLocks noChangeArrowheads="1"/>
          </p:cNvSpPr>
          <p:nvPr/>
        </p:nvSpPr>
        <p:spPr bwMode="auto">
          <a:xfrm>
            <a:off x="2359496" y="405192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GB" sz="2000" b="1" dirty="0">
                <a:solidFill>
                  <a:srgbClr val="FF0000"/>
                </a:solidFill>
              </a:rPr>
              <a:t>Programmable Array Logic (PAL)</a:t>
            </a:r>
          </a:p>
        </p:txBody>
      </p:sp>
      <p:sp>
        <p:nvSpPr>
          <p:cNvPr id="53257" name="Rectangle 62"/>
          <p:cNvSpPr>
            <a:spLocks noChangeArrowheads="1"/>
          </p:cNvSpPr>
          <p:nvPr/>
        </p:nvSpPr>
        <p:spPr bwMode="auto">
          <a:xfrm>
            <a:off x="2057400" y="57150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GB" sz="2000" b="1">
                <a:solidFill>
                  <a:srgbClr val="0070C0"/>
                </a:solidFill>
              </a:rPr>
              <a:t>Programmable Logic Array (PLA)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1567</Words>
  <Application>Microsoft Office PowerPoint</Application>
  <PresentationFormat>On-screen Show (4:3)</PresentationFormat>
  <Paragraphs>546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Memory</vt:lpstr>
      <vt:lpstr>Memory (cont.)</vt:lpstr>
      <vt:lpstr>Read-Only Memory (ROM)</vt:lpstr>
      <vt:lpstr>Read-Only Memory (ROM)</vt:lpstr>
      <vt:lpstr>Example 1</vt:lpstr>
      <vt:lpstr>Example 1 (cont.)</vt:lpstr>
      <vt:lpstr>Example 2 </vt:lpstr>
      <vt:lpstr>Types of ROMs</vt:lpstr>
      <vt:lpstr>Programmable Logic Devices</vt:lpstr>
      <vt:lpstr>Programmable Logic Array (PLA)</vt:lpstr>
      <vt:lpstr>Realising Logic Functions with PLAs</vt:lpstr>
      <vt:lpstr>Arithmetic Logic Unit</vt:lpstr>
      <vt:lpstr>A complete ALU circuit</vt:lpstr>
      <vt:lpstr>What does HDL stand for?</vt:lpstr>
      <vt:lpstr>Basic Form of VHDL Code</vt:lpstr>
      <vt:lpstr>Standard Libraries</vt:lpstr>
      <vt:lpstr>Entity Declaration</vt:lpstr>
      <vt:lpstr>Architecture Declaration</vt:lpstr>
      <vt:lpstr>PowerPoint Presentation</vt:lpstr>
      <vt:lpstr>Styles in VHDL</vt:lpstr>
      <vt:lpstr> Dataflow modeling</vt:lpstr>
      <vt:lpstr>DATAFLOW MODELLING   </vt:lpstr>
      <vt:lpstr> xor gate</vt:lpstr>
      <vt:lpstr>AND gate</vt:lpstr>
      <vt:lpstr>OR gate</vt:lpstr>
      <vt:lpstr>NOT gate</vt:lpstr>
      <vt:lpstr>Multiplexer (8*1 MUX)</vt:lpstr>
      <vt:lpstr>Behavioural modeling </vt:lpstr>
      <vt:lpstr>BEHAVIORAL MODELLING    </vt:lpstr>
      <vt:lpstr>PowerPoint Presentation</vt:lpstr>
      <vt:lpstr>DEMULTIPLEXER  </vt:lpstr>
      <vt:lpstr>Structural modeling </vt:lpstr>
      <vt:lpstr> Full adder example</vt:lpstr>
      <vt:lpstr>Half adder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Palanisamy</dc:creator>
  <cp:lastModifiedBy>Unknown User</cp:lastModifiedBy>
  <cp:revision>18</cp:revision>
  <dcterms:created xsi:type="dcterms:W3CDTF">2019-08-19T05:00:55Z</dcterms:created>
  <dcterms:modified xsi:type="dcterms:W3CDTF">2019-09-01T04:44:56Z</dcterms:modified>
</cp:coreProperties>
</file>