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" name="Shape 10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Title"/>
          <p:cNvSpPr txBox="1"/>
          <p:nvPr>
            <p:ph type="title" hasCustomPrompt="1"/>
          </p:nvPr>
        </p:nvSpPr>
        <p:spPr>
          <a:xfrm>
            <a:off x="603250" y="539750"/>
            <a:ext cx="10985500" cy="716582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93" name="Body Level One…"/>
          <p:cNvSpPr txBox="1"/>
          <p:nvPr>
            <p:ph type="body" sz="quarter" idx="1" hasCustomPrompt="1"/>
          </p:nvPr>
        </p:nvSpPr>
        <p:spPr>
          <a:xfrm>
            <a:off x="603250" y="1186480"/>
            <a:ext cx="10985500" cy="46739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2700"/>
            </a:lvl1pPr>
            <a:lvl2pPr marL="654050" indent="-349250" defTabSz="412750">
              <a:lnSpc>
                <a:spcPct val="100000"/>
              </a:lnSpc>
              <a:spcBef>
                <a:spcPts val="0"/>
              </a:spcBef>
              <a:buFontTx/>
              <a:defRPr b="1" sz="2700"/>
            </a:lvl2pPr>
            <a:lvl3pPr marL="958850" indent="-349250" defTabSz="412750">
              <a:lnSpc>
                <a:spcPct val="100000"/>
              </a:lnSpc>
              <a:spcBef>
                <a:spcPts val="0"/>
              </a:spcBef>
              <a:buFontTx/>
              <a:defRPr b="1" sz="2700"/>
            </a:lvl3pPr>
            <a:lvl4pPr marL="1263650" indent="-349250" defTabSz="412750">
              <a:lnSpc>
                <a:spcPct val="100000"/>
              </a:lnSpc>
              <a:spcBef>
                <a:spcPts val="0"/>
              </a:spcBef>
              <a:buFontTx/>
              <a:defRPr b="1" sz="2700"/>
            </a:lvl4pPr>
            <a:lvl5pPr marL="1568450" indent="-349250" defTabSz="412750">
              <a:lnSpc>
                <a:spcPct val="100000"/>
              </a:lnSpc>
              <a:spcBef>
                <a:spcPts val="0"/>
              </a:spcBef>
              <a:buFontTx/>
              <a:defRPr b="1" sz="27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4" name="Body Level One…"/>
          <p:cNvSpPr txBox="1"/>
          <p:nvPr>
            <p:ph type="body" idx="21" hasCustomPrompt="1"/>
          </p:nvPr>
        </p:nvSpPr>
        <p:spPr>
          <a:xfrm>
            <a:off x="603250" y="2124251"/>
            <a:ext cx="10985500" cy="4128008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704087">
              <a:defRPr sz="4158"/>
            </a:pPr>
            <a:r>
              <a:t>B.Tech – CSE – Sem. 3</a:t>
            </a:r>
            <a:br/>
            <a:r>
              <a:t>18CSS201J – ANALOG AND DIGITAL ELECTRONICS</a:t>
            </a:r>
            <a:br/>
            <a:r>
              <a:t>(Regulations 2018)</a:t>
            </a:r>
          </a:p>
        </p:txBody>
      </p:sp>
      <p:sp>
        <p:nvSpPr>
          <p:cNvPr id="105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UNIT 4- Session-1</a:t>
            </a:r>
          </a:p>
          <a:p>
            <a:pPr/>
            <a:r>
              <a:t>Introduction to Sequential circuits, Latch and Flip-Flops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6"/>
          <p:cNvSpPr txBox="1"/>
          <p:nvPr>
            <p:ph type="title"/>
          </p:nvPr>
        </p:nvSpPr>
        <p:spPr>
          <a:xfrm>
            <a:off x="1828800" y="228600"/>
            <a:ext cx="6389689" cy="88582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Clock Response in Latch</a:t>
            </a:r>
          </a:p>
        </p:txBody>
      </p:sp>
      <p:pic>
        <p:nvPicPr>
          <p:cNvPr id="149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7850" y="4005264"/>
            <a:ext cx="8424865" cy="2016126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lide Number Placeholder 5"/>
          <p:cNvSpPr txBox="1"/>
          <p:nvPr>
            <p:ph type="sldNum" sz="quarter" idx="4294967295"/>
          </p:nvPr>
        </p:nvSpPr>
        <p:spPr>
          <a:xfrm>
            <a:off x="11055538" y="6385242"/>
            <a:ext cx="29826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1" name="Text Box 11"/>
          <p:cNvSpPr txBox="1"/>
          <p:nvPr/>
        </p:nvSpPr>
        <p:spPr>
          <a:xfrm>
            <a:off x="2038033" y="1989139"/>
            <a:ext cx="813816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In Fig (a) a positive level response in the control input allows changes, in the output when the D input changes while the clock pulse stays at logic 1.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6"/>
          <p:cNvSpPr txBox="1"/>
          <p:nvPr>
            <p:ph type="title"/>
          </p:nvPr>
        </p:nvSpPr>
        <p:spPr>
          <a:xfrm>
            <a:off x="1981200" y="76200"/>
            <a:ext cx="6480176" cy="885826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Clock</a:t>
            </a:r>
            <a:r>
              <a:rPr sz="3100"/>
              <a:t> Response in Flip-Flop</a:t>
            </a:r>
            <a:r>
              <a:rPr sz="2900"/>
              <a:t>	</a:t>
            </a:r>
          </a:p>
        </p:txBody>
      </p:sp>
      <p:pic>
        <p:nvPicPr>
          <p:cNvPr id="154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4785" y="2606038"/>
            <a:ext cx="5582430" cy="2514287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lide Number Placeholder 5"/>
          <p:cNvSpPr txBox="1"/>
          <p:nvPr>
            <p:ph type="sldNum" sz="quarter" idx="4294967295"/>
          </p:nvPr>
        </p:nvSpPr>
        <p:spPr>
          <a:xfrm>
            <a:off x="11055538" y="6385242"/>
            <a:ext cx="29826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-R Flip Flop"/>
          <p:cNvSpPr txBox="1"/>
          <p:nvPr>
            <p:ph type="title"/>
          </p:nvPr>
        </p:nvSpPr>
        <p:spPr>
          <a:xfrm>
            <a:off x="603250" y="539750"/>
            <a:ext cx="10985500" cy="71658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S-R Flip Flop</a:t>
            </a:r>
          </a:p>
        </p:txBody>
      </p:sp>
      <p:sp>
        <p:nvSpPr>
          <p:cNvPr id="158" name="The SET-RESET flip flop is designed with the help of two NOR gates and also two NAND gates. These flip flops are also called S-R Latch.…"/>
          <p:cNvSpPr txBox="1"/>
          <p:nvPr>
            <p:ph type="body" idx="1"/>
          </p:nvPr>
        </p:nvSpPr>
        <p:spPr>
          <a:xfrm>
            <a:off x="603250" y="2124251"/>
            <a:ext cx="10985500" cy="4128008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b="0" sz="2800"/>
            </a:pPr>
            <a:r>
              <a:t> The SET-RESET flip flop is designed with the help of two NOR gates and also two NAND gates. These flip flops are also called S-R Latch.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b="0" sz="2800"/>
            </a:pPr>
            <a:r>
              <a:t> S-R Flip Flop using NOR Gate The design of such a flip flop includes two inputs, called the SET [S] and RESET [R]. 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b="0" sz="2800"/>
            </a:pPr>
            <a:r>
              <a:t>There are also two outputs, Q and Q’.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creenshot 2020-09-28 at 9.58.17 PM.png" descr="Screenshot 2020-09-28 at 9.58.1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7553" y="-21311"/>
            <a:ext cx="6591024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rom the diagram it is evident that the flip flop has mainly four states. They are S=1, R=0—Q=1, Q’=0 This state is also called the SET state.…"/>
          <p:cNvSpPr txBox="1"/>
          <p:nvPr>
            <p:ph type="body" idx="1"/>
          </p:nvPr>
        </p:nvSpPr>
        <p:spPr>
          <a:xfrm>
            <a:off x="554628" y="939069"/>
            <a:ext cx="11034122" cy="5313191"/>
          </a:xfrm>
          <a:prstGeom prst="rect">
            <a:avLst/>
          </a:prstGeom>
        </p:spPr>
        <p:txBody>
          <a:bodyPr lIns="25400" tIns="25400" rIns="25400" bIns="25400"/>
          <a:lstStyle/>
          <a:p>
            <a:pPr marL="301752" indent="-301752" defTabSz="1206977">
              <a:lnSpc>
                <a:spcPct val="72000"/>
              </a:lnSpc>
              <a:spcBef>
                <a:spcPts val="2100"/>
              </a:spcBef>
              <a:buSzPct val="123000"/>
              <a:buFont typeface="Arial"/>
              <a:buChar char="•"/>
              <a:defRPr b="0" sz="2970"/>
            </a:pPr>
            <a:r>
              <a:t> From the diagram it is evident that the flip flop has mainly four states. They are S=1, R=0—Q=1, Q’=0 This state is also called the SET state. </a:t>
            </a:r>
          </a:p>
          <a:p>
            <a:pPr marL="301752" indent="-301752" defTabSz="1206977">
              <a:lnSpc>
                <a:spcPct val="72000"/>
              </a:lnSpc>
              <a:spcBef>
                <a:spcPts val="2100"/>
              </a:spcBef>
              <a:buSzPct val="123000"/>
              <a:buFont typeface="Arial"/>
              <a:buChar char="•"/>
              <a:defRPr b="0" sz="2970"/>
            </a:pPr>
            <a:r>
              <a:t>S=0, R=1—Q=0, Q’=1 This state is known as the RESET state. In both the states you can see that the outputs are just compliments of each other and that the value of Q follows the value of S. </a:t>
            </a:r>
          </a:p>
          <a:p>
            <a:pPr marL="301752" indent="-301752" defTabSz="1206977">
              <a:lnSpc>
                <a:spcPct val="72000"/>
              </a:lnSpc>
              <a:spcBef>
                <a:spcPts val="2100"/>
              </a:spcBef>
              <a:buSzPct val="123000"/>
              <a:buFont typeface="Arial"/>
              <a:buChar char="•"/>
              <a:defRPr b="0" sz="2970"/>
            </a:pPr>
            <a:r>
              <a:t>S=0, R=0—Q &amp; Q’ = Remember If both the values of S and R are switched to 0, then the circuit remembers the value of S and R in their previous state.</a:t>
            </a:r>
          </a:p>
          <a:p>
            <a:pPr marL="301752" indent="-301752" defTabSz="1206977">
              <a:lnSpc>
                <a:spcPct val="72000"/>
              </a:lnSpc>
              <a:spcBef>
                <a:spcPts val="2100"/>
              </a:spcBef>
              <a:buSzPct val="123000"/>
              <a:buFont typeface="Arial"/>
              <a:buChar char="•"/>
              <a:defRPr b="0" sz="2970"/>
            </a:pPr>
            <a:r>
              <a:t>S=1, R=1—Q=0, Q’=0 [Invalid] This is an invalid state because the values of both Q and Q’ are 0. They are supposed to be compliments of each other. Normally, this state must be avoided.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-R Flip Flop using NAND Gate"/>
          <p:cNvSpPr txBox="1"/>
          <p:nvPr>
            <p:ph type="title"/>
          </p:nvPr>
        </p:nvSpPr>
        <p:spPr>
          <a:xfrm>
            <a:off x="603250" y="539750"/>
            <a:ext cx="10985500" cy="71658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 S-R Flip Flop using NAND Gate</a:t>
            </a:r>
          </a:p>
        </p:txBody>
      </p:sp>
      <p:pic>
        <p:nvPicPr>
          <p:cNvPr id="165" name="Screenshot 2020-09-28 at 10.00.11 PM.png" descr="Screenshot 2020-09-28 at 10.00.1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5625" y="1158500"/>
            <a:ext cx="5638336" cy="53813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Like the NOR Gate S-R flip flop, this one also has four states. They are S=1, R=0—Q=0, Q’=1 This state is also called the SET state.…"/>
          <p:cNvSpPr txBox="1"/>
          <p:nvPr>
            <p:ph type="body" idx="1"/>
          </p:nvPr>
        </p:nvSpPr>
        <p:spPr>
          <a:xfrm>
            <a:off x="603250" y="1455144"/>
            <a:ext cx="10985500" cy="4797115"/>
          </a:xfrm>
          <a:prstGeom prst="rect">
            <a:avLst/>
          </a:prstGeom>
        </p:spPr>
        <p:txBody>
          <a:bodyPr lIns="25400" tIns="25400" rIns="25400" bIns="25400"/>
          <a:lstStyle/>
          <a:p>
            <a:pPr marL="280415" indent="-280415" defTabSz="1121635">
              <a:lnSpc>
                <a:spcPct val="72000"/>
              </a:lnSpc>
              <a:spcBef>
                <a:spcPts val="2000"/>
              </a:spcBef>
              <a:buSzPct val="123000"/>
              <a:buFont typeface="Arial"/>
              <a:buChar char="•"/>
              <a:defRPr b="0" sz="2760"/>
            </a:pPr>
            <a:r>
              <a:t> Like the NOR Gate S-R flip flop, this one also has four states. They are S=1, R=0—Q=0, Q’=1 This state is also called the SET state. </a:t>
            </a:r>
          </a:p>
          <a:p>
            <a:pPr marL="280415" indent="-280415" defTabSz="1121635">
              <a:lnSpc>
                <a:spcPct val="72000"/>
              </a:lnSpc>
              <a:spcBef>
                <a:spcPts val="2000"/>
              </a:spcBef>
              <a:buSzPct val="123000"/>
              <a:buFont typeface="Arial"/>
              <a:buChar char="•"/>
              <a:defRPr b="0" sz="2760"/>
            </a:pPr>
            <a:r>
              <a:t>S=0, R=1—Q=1, Q’=0 This state is known as the RESET state. In both the states you can see that the outputs are just compliments of each other and that the value of Q follows the compliment value of S. </a:t>
            </a:r>
          </a:p>
          <a:p>
            <a:pPr marL="280415" indent="-280415" defTabSz="1121635">
              <a:lnSpc>
                <a:spcPct val="72000"/>
              </a:lnSpc>
              <a:spcBef>
                <a:spcPts val="2000"/>
              </a:spcBef>
              <a:buSzPct val="123000"/>
              <a:buFont typeface="Arial"/>
              <a:buChar char="•"/>
              <a:defRPr b="0" sz="2760"/>
            </a:pPr>
            <a:r>
              <a:t>S=0, R=0—Q=1, &amp; Q’ =1 [Invalid] If both the values of S and R are switched to 0 it is an invalid state because the values of both Q and Q’ are 1. They are supposed to be compliments of each other. Normally, this state must be avoided. </a:t>
            </a:r>
          </a:p>
          <a:p>
            <a:pPr marL="280415" indent="-280415" defTabSz="1121635">
              <a:lnSpc>
                <a:spcPct val="72000"/>
              </a:lnSpc>
              <a:spcBef>
                <a:spcPts val="2000"/>
              </a:spcBef>
              <a:buSzPct val="123000"/>
              <a:buFont typeface="Arial"/>
              <a:buChar char="•"/>
              <a:defRPr b="0" sz="2760"/>
            </a:pPr>
            <a:r>
              <a:t>S=1, R=1—Q &amp; Q’= Remember If both the values of S and R are switched to 1, then the circuit remembers the value of S and R in their previous state.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4"/>
          <p:cNvSpPr txBox="1"/>
          <p:nvPr>
            <p:ph type="title"/>
          </p:nvPr>
        </p:nvSpPr>
        <p:spPr>
          <a:xfrm>
            <a:off x="2057400" y="3132"/>
            <a:ext cx="7793037" cy="88582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Sequential Circuits</a:t>
            </a:r>
          </a:p>
        </p:txBody>
      </p:sp>
      <p:pic>
        <p:nvPicPr>
          <p:cNvPr id="108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23678" y="2567600"/>
            <a:ext cx="6744643" cy="2591163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lide Number Placeholder 5"/>
          <p:cNvSpPr txBox="1"/>
          <p:nvPr>
            <p:ph type="sldNum" sz="quarter" idx="4294967295"/>
          </p:nvPr>
        </p:nvSpPr>
        <p:spPr>
          <a:xfrm>
            <a:off x="11152599" y="6385242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0" name="Text Box 7"/>
          <p:cNvSpPr txBox="1"/>
          <p:nvPr/>
        </p:nvSpPr>
        <p:spPr>
          <a:xfrm>
            <a:off x="1893571" y="1198322"/>
            <a:ext cx="8477885" cy="1566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Every digital system is likely to have combinational circuits, most systems encountered in practice also include </a:t>
            </a:r>
            <a:r>
              <a:rPr>
                <a:solidFill>
                  <a:srgbClr val="954F72"/>
                </a:solidFill>
              </a:rPr>
              <a:t>storage elements</a:t>
            </a:r>
            <a:r>
              <a:t>, which require that the system be described in term of </a:t>
            </a:r>
            <a:r>
              <a:rPr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sequential logic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5"/>
          <p:cNvSpPr txBox="1"/>
          <p:nvPr>
            <p:ph type="title"/>
          </p:nvPr>
        </p:nvSpPr>
        <p:spPr>
          <a:xfrm>
            <a:off x="1524000" y="1"/>
            <a:ext cx="7086601" cy="885826"/>
          </a:xfrm>
          <a:prstGeom prst="rect">
            <a:avLst/>
          </a:prstGeom>
        </p:spPr>
        <p:txBody>
          <a:bodyPr/>
          <a:lstStyle>
            <a:lvl1pPr>
              <a:defRPr sz="3300"/>
            </a:lvl1pPr>
          </a:lstStyle>
          <a:p>
            <a:pPr/>
            <a:r>
              <a:t>Synchronous Clocked Sequential Circuit</a:t>
            </a:r>
          </a:p>
        </p:txBody>
      </p:sp>
      <p:pic>
        <p:nvPicPr>
          <p:cNvPr id="11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4602" y="2271995"/>
            <a:ext cx="8496301" cy="4052605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lide Number Placeholder 5"/>
          <p:cNvSpPr txBox="1"/>
          <p:nvPr>
            <p:ph type="sldNum" sz="quarter" idx="4294967295"/>
          </p:nvPr>
        </p:nvSpPr>
        <p:spPr>
          <a:xfrm>
            <a:off x="11152599" y="6385242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5" name="Text Box 7"/>
          <p:cNvSpPr txBox="1"/>
          <p:nvPr/>
        </p:nvSpPr>
        <p:spPr>
          <a:xfrm>
            <a:off x="1580158" y="1066801"/>
            <a:ext cx="8477886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A sequential circuit  may use many </a:t>
            </a:r>
            <a:r>
              <a:rPr>
                <a:solidFill>
                  <a:srgbClr val="0563C1"/>
                </a:solidFill>
              </a:rPr>
              <a:t>flip-flops</a:t>
            </a:r>
            <a:r>
              <a:t> to store as many bits as necessary. The outputs can come either from the combinational circuit or from the flip-flops or both.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2"/>
          <p:cNvSpPr txBox="1"/>
          <p:nvPr>
            <p:ph type="title"/>
          </p:nvPr>
        </p:nvSpPr>
        <p:spPr>
          <a:xfrm>
            <a:off x="2362200" y="152401"/>
            <a:ext cx="6245226" cy="88582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Latches --SR Latch</a:t>
            </a:r>
          </a:p>
        </p:txBody>
      </p:sp>
      <p:pic>
        <p:nvPicPr>
          <p:cNvPr id="11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3388" y="2450101"/>
            <a:ext cx="8642351" cy="3716338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lide Number Placeholder 5"/>
          <p:cNvSpPr txBox="1"/>
          <p:nvPr>
            <p:ph type="sldNum" sz="quarter" idx="4294967295"/>
          </p:nvPr>
        </p:nvSpPr>
        <p:spPr>
          <a:xfrm>
            <a:off x="11152599" y="6385242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0" name="Text Box 6"/>
          <p:cNvSpPr txBox="1"/>
          <p:nvPr/>
        </p:nvSpPr>
        <p:spPr>
          <a:xfrm>
            <a:off x="1749109" y="1241774"/>
            <a:ext cx="8425497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The </a:t>
            </a:r>
            <a:r>
              <a:rPr>
                <a:solidFill>
                  <a:srgbClr val="0563C1"/>
                </a:solidFill>
              </a:rPr>
              <a:t>SR latch</a:t>
            </a:r>
            <a:r>
              <a:t> is a circuit with two cross-coupled </a:t>
            </a:r>
            <a:r>
              <a:rPr>
                <a:solidFill>
                  <a:srgbClr val="0563C1"/>
                </a:solidFill>
              </a:rPr>
              <a:t>NOR gates</a:t>
            </a:r>
            <a:r>
              <a:t> or two cross-coupled </a:t>
            </a:r>
            <a:r>
              <a:rPr>
                <a:solidFill>
                  <a:srgbClr val="0563C1"/>
                </a:solidFill>
              </a:rPr>
              <a:t>NAND gates</a:t>
            </a:r>
            <a:r>
              <a:t>. It has two inputs labeled S for set and R for reset.</a:t>
            </a:r>
          </a:p>
        </p:txBody>
      </p:sp>
      <p:sp>
        <p:nvSpPr>
          <p:cNvPr id="121" name="Line 7"/>
          <p:cNvSpPr/>
          <p:nvPr/>
        </p:nvSpPr>
        <p:spPr>
          <a:xfrm>
            <a:off x="6858000" y="3536951"/>
            <a:ext cx="0" cy="1368426"/>
          </a:xfrm>
          <a:prstGeom prst="line">
            <a:avLst/>
          </a:prstGeom>
          <a:ln w="28575">
            <a:solidFill>
              <a:srgbClr val="0563C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2"/>
          <p:cNvSpPr txBox="1"/>
          <p:nvPr>
            <p:ph type="title"/>
          </p:nvPr>
        </p:nvSpPr>
        <p:spPr>
          <a:xfrm>
            <a:off x="1524000" y="1"/>
            <a:ext cx="7793037" cy="88582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SR Latch with NAND Gates</a:t>
            </a:r>
          </a:p>
        </p:txBody>
      </p:sp>
      <p:pic>
        <p:nvPicPr>
          <p:cNvPr id="12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0" y="838200"/>
            <a:ext cx="8839200" cy="5257800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lide Number Placeholder 5"/>
          <p:cNvSpPr txBox="1"/>
          <p:nvPr>
            <p:ph type="sldNum" sz="quarter" idx="4294967295"/>
          </p:nvPr>
        </p:nvSpPr>
        <p:spPr>
          <a:xfrm>
            <a:off x="11152599" y="6385242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6" name="Line 6"/>
          <p:cNvSpPr/>
          <p:nvPr/>
        </p:nvSpPr>
        <p:spPr>
          <a:xfrm>
            <a:off x="7032625" y="3141663"/>
            <a:ext cx="0" cy="1655762"/>
          </a:xfrm>
          <a:prstGeom prst="line">
            <a:avLst/>
          </a:prstGeom>
          <a:ln w="28575">
            <a:solidFill>
              <a:srgbClr val="0563C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2"/>
          <p:cNvSpPr txBox="1"/>
          <p:nvPr>
            <p:ph type="title"/>
          </p:nvPr>
        </p:nvSpPr>
        <p:spPr>
          <a:xfrm>
            <a:off x="1958976" y="1"/>
            <a:ext cx="5792789" cy="88582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SR Latch with Control Input</a:t>
            </a:r>
          </a:p>
        </p:txBody>
      </p:sp>
      <p:pic>
        <p:nvPicPr>
          <p:cNvPr id="12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0200" y="2819400"/>
            <a:ext cx="8642350" cy="3573463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lide Number Placeholder 5"/>
          <p:cNvSpPr txBox="1"/>
          <p:nvPr>
            <p:ph type="sldNum" sz="quarter" idx="4294967295"/>
          </p:nvPr>
        </p:nvSpPr>
        <p:spPr>
          <a:xfrm>
            <a:off x="11152599" y="6385242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1" name="Text Box 6"/>
          <p:cNvSpPr txBox="1"/>
          <p:nvPr/>
        </p:nvSpPr>
        <p:spPr>
          <a:xfrm>
            <a:off x="1569721" y="1143000"/>
            <a:ext cx="8406447" cy="156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    The operation of the basic SR latch can be modified by providing an additional control input that determines when the state of the latch can be changed. In Fig. 5-5, it consists of the </a:t>
            </a:r>
            <a:r>
              <a:rPr>
                <a:solidFill>
                  <a:srgbClr val="0563C1"/>
                </a:solidFill>
              </a:rPr>
              <a:t>basic SR latch</a:t>
            </a:r>
            <a:r>
              <a:t> and </a:t>
            </a:r>
            <a:r>
              <a:rPr>
                <a:solidFill>
                  <a:srgbClr val="0563C1"/>
                </a:solidFill>
              </a:rPr>
              <a:t>two additional NAND gates</a:t>
            </a:r>
            <a:r>
              <a:t>.</a:t>
            </a:r>
          </a:p>
        </p:txBody>
      </p:sp>
      <p:sp>
        <p:nvSpPr>
          <p:cNvPr id="132" name="Rectangle 7"/>
          <p:cNvSpPr/>
          <p:nvPr/>
        </p:nvSpPr>
        <p:spPr>
          <a:xfrm>
            <a:off x="7751763" y="5229225"/>
            <a:ext cx="2305051" cy="215900"/>
          </a:xfrm>
          <a:prstGeom prst="rect">
            <a:avLst/>
          </a:prstGeom>
          <a:ln>
            <a:solidFill>
              <a:srgbClr val="0563C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2"/>
          <p:cNvSpPr txBox="1"/>
          <p:nvPr>
            <p:ph type="title"/>
          </p:nvPr>
        </p:nvSpPr>
        <p:spPr>
          <a:xfrm>
            <a:off x="2819400" y="6263"/>
            <a:ext cx="5792789" cy="88582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D Latch</a:t>
            </a:r>
          </a:p>
        </p:txBody>
      </p:sp>
      <p:pic>
        <p:nvPicPr>
          <p:cNvPr id="13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3685" y="2841711"/>
            <a:ext cx="8496301" cy="3787689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lide Number Placeholder 5"/>
          <p:cNvSpPr txBox="1"/>
          <p:nvPr>
            <p:ph type="sldNum" sz="quarter" idx="4294967295"/>
          </p:nvPr>
        </p:nvSpPr>
        <p:spPr>
          <a:xfrm>
            <a:off x="11152599" y="6385242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7" name="Text Box 6"/>
          <p:cNvSpPr txBox="1"/>
          <p:nvPr/>
        </p:nvSpPr>
        <p:spPr>
          <a:xfrm>
            <a:off x="1791319" y="1295399"/>
            <a:ext cx="8281035" cy="156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One way to eliminate the undesirable condition of the indeterminate state in SR latch is to ensure that </a:t>
            </a:r>
            <a:r>
              <a:rPr>
                <a:solidFill>
                  <a:srgbClr val="954F72"/>
                </a:solidFill>
              </a:rPr>
              <a:t>inputs S and R are never equal to 1 at the same time in Fig 5-5</a:t>
            </a:r>
            <a:r>
              <a:t>. This is done in the </a:t>
            </a:r>
            <a:r>
              <a:rPr>
                <a:solidFill>
                  <a:srgbClr val="0563C1"/>
                </a:solidFill>
              </a:rPr>
              <a:t>D latch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2"/>
          <p:cNvSpPr txBox="1"/>
          <p:nvPr>
            <p:ph type="title"/>
          </p:nvPr>
        </p:nvSpPr>
        <p:spPr>
          <a:xfrm>
            <a:off x="1828800" y="328157"/>
            <a:ext cx="6783387" cy="88582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Graphic Symbols for latches</a:t>
            </a:r>
          </a:p>
        </p:txBody>
      </p:sp>
      <p:pic>
        <p:nvPicPr>
          <p:cNvPr id="14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200" y="2390215"/>
            <a:ext cx="8229600" cy="2945931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lide Number Placeholder 5"/>
          <p:cNvSpPr txBox="1"/>
          <p:nvPr>
            <p:ph type="sldNum" sz="quarter" idx="4294967295"/>
          </p:nvPr>
        </p:nvSpPr>
        <p:spPr>
          <a:xfrm>
            <a:off x="11152599" y="6385242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2" name="Text Box 6"/>
          <p:cNvSpPr txBox="1"/>
          <p:nvPr/>
        </p:nvSpPr>
        <p:spPr>
          <a:xfrm>
            <a:off x="1874520" y="1219200"/>
            <a:ext cx="8352472" cy="156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A latch is designated by a rectangular block with inputs on the left and outputs on the right. One output designates the normal output, and the other designates the complement output.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2"/>
          <p:cNvSpPr txBox="1"/>
          <p:nvPr>
            <p:ph type="title"/>
          </p:nvPr>
        </p:nvSpPr>
        <p:spPr>
          <a:xfrm>
            <a:off x="2438400" y="152401"/>
            <a:ext cx="5792789" cy="88582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Flip-Flops</a:t>
            </a:r>
          </a:p>
        </p:txBody>
      </p:sp>
      <p:sp>
        <p:nvSpPr>
          <p:cNvPr id="145" name="Slide Number Placeholder 5"/>
          <p:cNvSpPr txBox="1"/>
          <p:nvPr>
            <p:ph type="sldNum" sz="quarter" idx="4294967295"/>
          </p:nvPr>
        </p:nvSpPr>
        <p:spPr>
          <a:xfrm>
            <a:off x="11152599" y="6385242"/>
            <a:ext cx="201202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6" name="Text Box 7"/>
          <p:cNvSpPr txBox="1"/>
          <p:nvPr/>
        </p:nvSpPr>
        <p:spPr>
          <a:xfrm>
            <a:off x="1893570" y="1916114"/>
            <a:ext cx="8352474" cy="3111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    The state of a latch or flip-flop is switched by a change in the control input. This momentary change is called a </a:t>
            </a:r>
            <a:r>
              <a:rPr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trigger</a:t>
            </a:r>
            <a:r>
              <a:rPr sz="2800"/>
              <a:t> </a:t>
            </a:r>
            <a:r>
              <a:t>and the transition it cause is said to trigger the flip-flop. The D latch with pulses in its control input is essentially a flip-flop that is triggered every time the pulse goes to the </a:t>
            </a:r>
            <a:r>
              <a:rPr>
                <a:solidFill>
                  <a:srgbClr val="0563C1"/>
                </a:solidFill>
              </a:rPr>
              <a:t>logic 1</a:t>
            </a:r>
            <a:r>
              <a:t> </a:t>
            </a:r>
            <a:r>
              <a:rPr>
                <a:solidFill>
                  <a:srgbClr val="0563C1"/>
                </a:solidFill>
              </a:rPr>
              <a:t>level</a:t>
            </a:r>
            <a:r>
              <a:t>. As long as the pulse input remains in the level, any changes in the data input will change the output and the state of the latch.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