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5" r:id="rId9"/>
    <p:sldId id="262" r:id="rId10"/>
    <p:sldId id="266" r:id="rId11"/>
    <p:sldId id="263" r:id="rId12"/>
    <p:sldId id="267" r:id="rId13"/>
    <p:sldId id="268" r:id="rId14"/>
    <p:sldId id="269" r:id="rId15"/>
    <p:sldId id="270" r:id="rId16"/>
    <p:sldId id="271" r:id="rId17"/>
    <p:sldId id="275"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6878-CFD9-451D-B28C-9813F17320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90FBFF-7D31-44EF-8F4F-0BDE5A36B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596E3B-AC66-477D-91AB-FB28B039C09D}"/>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5" name="Footer Placeholder 4">
            <a:extLst>
              <a:ext uri="{FF2B5EF4-FFF2-40B4-BE49-F238E27FC236}">
                <a16:creationId xmlns:a16="http://schemas.microsoft.com/office/drawing/2014/main" id="{9BEF4774-C8D3-40AD-846F-C056875BE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D85E17-FB41-49B5-B9AA-7AB1F9CE5316}"/>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153275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5C23-4832-4E49-882C-D6F4F7903B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954389-7CEB-4E0B-9B5E-A91FFDA11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4D660-5100-4A3F-BA2B-7BB5BA91386E}"/>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5" name="Footer Placeholder 4">
            <a:extLst>
              <a:ext uri="{FF2B5EF4-FFF2-40B4-BE49-F238E27FC236}">
                <a16:creationId xmlns:a16="http://schemas.microsoft.com/office/drawing/2014/main" id="{C3256891-07F0-454D-8D00-A9CA424F2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6D75B-D899-424E-980B-F18720103D19}"/>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271478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1F88C7-ACBD-4A43-A30A-1D135755FD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1D57EC-0D25-473E-B975-255D62DE8F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68E263-E0B9-4FFA-AC8D-36F577B5E850}"/>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5" name="Footer Placeholder 4">
            <a:extLst>
              <a:ext uri="{FF2B5EF4-FFF2-40B4-BE49-F238E27FC236}">
                <a16:creationId xmlns:a16="http://schemas.microsoft.com/office/drawing/2014/main" id="{FCE9B81A-2092-4A45-A0E8-0D08A6D72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576D4-5ACC-4A67-B0EA-0D07A86DF533}"/>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194132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F30C-E0DC-44D0-96D3-63E55E0FE6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01BE3A-75FC-4F1F-B147-A897B5BC48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7304D-BA02-4634-BA1E-E35F5073A4A0}"/>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5" name="Footer Placeholder 4">
            <a:extLst>
              <a:ext uri="{FF2B5EF4-FFF2-40B4-BE49-F238E27FC236}">
                <a16:creationId xmlns:a16="http://schemas.microsoft.com/office/drawing/2014/main" id="{2CFD4EA8-A412-4BF5-8AD4-DFF35620E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CDA4B-A270-4BD4-A995-E13CB4533A05}"/>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85918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8906-0A5F-42BA-947A-C908E43EA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BCE676-9844-4122-B143-025BF0DEE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8CA4D-F760-46D1-8D12-376E4F2D1919}"/>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5" name="Footer Placeholder 4">
            <a:extLst>
              <a:ext uri="{FF2B5EF4-FFF2-40B4-BE49-F238E27FC236}">
                <a16:creationId xmlns:a16="http://schemas.microsoft.com/office/drawing/2014/main" id="{73726DC0-2324-4C0B-89F5-BD41AF0C4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E6C7F-D454-41BB-A8D4-07FFFD102F6F}"/>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393143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D0C0-CE75-4E69-8D9A-A6A0195756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7A905D-443A-4411-82D2-85D7E7456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85FF5C-C5D6-4CAC-A729-B107D165B0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5417E7-9B7D-4A27-A12F-C18961F2F037}"/>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6" name="Footer Placeholder 5">
            <a:extLst>
              <a:ext uri="{FF2B5EF4-FFF2-40B4-BE49-F238E27FC236}">
                <a16:creationId xmlns:a16="http://schemas.microsoft.com/office/drawing/2014/main" id="{2A128666-4ED1-4C43-9791-06B2CB95B1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2927B6-81F8-48E4-B388-BFC0B39C0E77}"/>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243049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983A-270D-4547-9F76-CEB4D0AFC6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7106A4-0665-4251-89C0-EB41446E6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A89B1D-C42E-45AB-85F2-CD83BBA083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527BAA-DB63-4102-B1CE-2FD8A9DE5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6868A7-A340-423C-BFBE-4E275795EB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800D9B-8C48-4355-92CC-0F7AED17C81D}"/>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8" name="Footer Placeholder 7">
            <a:extLst>
              <a:ext uri="{FF2B5EF4-FFF2-40B4-BE49-F238E27FC236}">
                <a16:creationId xmlns:a16="http://schemas.microsoft.com/office/drawing/2014/main" id="{D549B8B9-DCA2-4212-9ABA-073A4F9E20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92A3A3-2CD2-4385-A37F-953E013953CD}"/>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45102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38A7-F4A5-4B92-B1A4-5D6472299F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39051E-0FE5-4617-A95C-0FBA085B06F5}"/>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4" name="Footer Placeholder 3">
            <a:extLst>
              <a:ext uri="{FF2B5EF4-FFF2-40B4-BE49-F238E27FC236}">
                <a16:creationId xmlns:a16="http://schemas.microsoft.com/office/drawing/2014/main" id="{BB24678A-A606-4709-B28D-A617F2A3B6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9A96F0-3AFC-4DA8-9E14-B395437D83FD}"/>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183820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D9DCE-DDE6-4D0F-BE4D-BD061A06EF58}"/>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3" name="Footer Placeholder 2">
            <a:extLst>
              <a:ext uri="{FF2B5EF4-FFF2-40B4-BE49-F238E27FC236}">
                <a16:creationId xmlns:a16="http://schemas.microsoft.com/office/drawing/2014/main" id="{5290964E-0ABD-4A4E-8669-F4A724FF0F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79D34B-E5F7-4917-9C1F-79ABD68F4352}"/>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410356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0FFA-B2CB-43A3-8ACC-31839D10F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2E2EFC-FF57-4047-AA1E-DD843406B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057FFB-09BD-486F-90C2-41AD3D951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5B6B0-B9EA-474B-9356-5F9C708CB000}"/>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6" name="Footer Placeholder 5">
            <a:extLst>
              <a:ext uri="{FF2B5EF4-FFF2-40B4-BE49-F238E27FC236}">
                <a16:creationId xmlns:a16="http://schemas.microsoft.com/office/drawing/2014/main" id="{94C41E24-B99D-457C-A683-956F49975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C4BEBF-1182-4334-A1DC-8877E4BB50EA}"/>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235810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F681-0B5C-488F-ABCC-594C04286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C99B68-0873-4666-8EE3-4DAA2BE60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28A229-E85E-4E06-9B33-1F08F93B4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79E17-52FA-4B65-BA53-99462782C3FF}"/>
              </a:ext>
            </a:extLst>
          </p:cNvPr>
          <p:cNvSpPr>
            <a:spLocks noGrp="1"/>
          </p:cNvSpPr>
          <p:nvPr>
            <p:ph type="dt" sz="half" idx="10"/>
          </p:nvPr>
        </p:nvSpPr>
        <p:spPr/>
        <p:txBody>
          <a:bodyPr/>
          <a:lstStyle/>
          <a:p>
            <a:fld id="{CA95D768-01CD-4D07-ADD8-6C19BEACE533}" type="datetimeFigureOut">
              <a:rPr lang="en-IN" smtClean="0"/>
              <a:t>19-01-2022</a:t>
            </a:fld>
            <a:endParaRPr lang="en-IN"/>
          </a:p>
        </p:txBody>
      </p:sp>
      <p:sp>
        <p:nvSpPr>
          <p:cNvPr id="6" name="Footer Placeholder 5">
            <a:extLst>
              <a:ext uri="{FF2B5EF4-FFF2-40B4-BE49-F238E27FC236}">
                <a16:creationId xmlns:a16="http://schemas.microsoft.com/office/drawing/2014/main" id="{B12321B3-C1CC-4ADA-AD69-C7008BE76D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400C31-0B6E-403C-A40E-987DBF439B3B}"/>
              </a:ext>
            </a:extLst>
          </p:cNvPr>
          <p:cNvSpPr>
            <a:spLocks noGrp="1"/>
          </p:cNvSpPr>
          <p:nvPr>
            <p:ph type="sldNum" sz="quarter" idx="12"/>
          </p:nvPr>
        </p:nvSpPr>
        <p:spPr/>
        <p:txBody>
          <a:bodyPr/>
          <a:lstStyle/>
          <a:p>
            <a:fld id="{4BC7DC7F-7C35-470C-97E0-55D3619546CE}" type="slidenum">
              <a:rPr lang="en-IN" smtClean="0"/>
              <a:t>‹#›</a:t>
            </a:fld>
            <a:endParaRPr lang="en-IN"/>
          </a:p>
        </p:txBody>
      </p:sp>
    </p:spTree>
    <p:extLst>
      <p:ext uri="{BB962C8B-B14F-4D97-AF65-F5344CB8AC3E}">
        <p14:creationId xmlns:p14="http://schemas.microsoft.com/office/powerpoint/2010/main" val="30567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692B9-AFF0-4A7B-B99C-88383FD2C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389833-945F-4A43-B9A8-29F3C1CEA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B8F4A-3639-42C1-9FB8-2EB690B330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5D768-01CD-4D07-ADD8-6C19BEACE533}" type="datetimeFigureOut">
              <a:rPr lang="en-IN" smtClean="0"/>
              <a:t>19-01-2022</a:t>
            </a:fld>
            <a:endParaRPr lang="en-IN"/>
          </a:p>
        </p:txBody>
      </p:sp>
      <p:sp>
        <p:nvSpPr>
          <p:cNvPr id="5" name="Footer Placeholder 4">
            <a:extLst>
              <a:ext uri="{FF2B5EF4-FFF2-40B4-BE49-F238E27FC236}">
                <a16:creationId xmlns:a16="http://schemas.microsoft.com/office/drawing/2014/main" id="{F9FA963E-6CFE-4AF9-9596-8A11CCA6C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13BC13-4757-490E-B4A4-315FFADA3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7DC7F-7C35-470C-97E0-55D3619546CE}" type="slidenum">
              <a:rPr lang="en-IN" smtClean="0"/>
              <a:t>‹#›</a:t>
            </a:fld>
            <a:endParaRPr lang="en-IN"/>
          </a:p>
        </p:txBody>
      </p:sp>
    </p:spTree>
    <p:extLst>
      <p:ext uri="{BB962C8B-B14F-4D97-AF65-F5344CB8AC3E}">
        <p14:creationId xmlns:p14="http://schemas.microsoft.com/office/powerpoint/2010/main" val="671268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EAD31CC-D13B-4DF7-8206-1792BD700EB5}"/>
              </a:ext>
            </a:extLst>
          </p:cNvPr>
          <p:cNvSpPr>
            <a:spLocks noGrp="1"/>
          </p:cNvSpPr>
          <p:nvPr>
            <p:ph type="ctrTitle"/>
          </p:nvPr>
        </p:nvSpPr>
        <p:spPr>
          <a:xfrm>
            <a:off x="1100669" y="1097339"/>
            <a:ext cx="10011831" cy="2623885"/>
          </a:xfrm>
        </p:spPr>
        <p:txBody>
          <a:bodyPr anchor="ctr">
            <a:normAutofit/>
          </a:bodyPr>
          <a:lstStyle/>
          <a:p>
            <a:r>
              <a:rPr lang="en-US" sz="6600">
                <a:solidFill>
                  <a:srgbClr val="FFFFFF"/>
                </a:solidFill>
              </a:rPr>
              <a:t>UNIT 5</a:t>
            </a:r>
            <a:br>
              <a:rPr lang="en-US" sz="6600">
                <a:solidFill>
                  <a:srgbClr val="FFFFFF"/>
                </a:solidFill>
              </a:rPr>
            </a:br>
            <a:r>
              <a:rPr lang="en-US" sz="6600">
                <a:solidFill>
                  <a:srgbClr val="FFFFFF"/>
                </a:solidFill>
              </a:rPr>
              <a:t>REGISTERS AND COUNTERS</a:t>
            </a:r>
            <a:endParaRPr lang="en-IN" sz="6600">
              <a:solidFill>
                <a:srgbClr val="FFFFFF"/>
              </a:solidFill>
            </a:endParaRPr>
          </a:p>
        </p:txBody>
      </p:sp>
      <p:sp>
        <p:nvSpPr>
          <p:cNvPr id="10" name="Rectangle 9">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ubtitle 2">
            <a:extLst>
              <a:ext uri="{FF2B5EF4-FFF2-40B4-BE49-F238E27FC236}">
                <a16:creationId xmlns:a16="http://schemas.microsoft.com/office/drawing/2014/main" id="{D3B6BFB2-307D-41CA-9555-4D07829F49FF}"/>
              </a:ext>
            </a:extLst>
          </p:cNvPr>
          <p:cNvSpPr>
            <a:spLocks noGrp="1"/>
          </p:cNvSpPr>
          <p:nvPr>
            <p:ph type="subTitle" idx="1"/>
          </p:nvPr>
        </p:nvSpPr>
        <p:spPr>
          <a:xfrm>
            <a:off x="3226159" y="4843002"/>
            <a:ext cx="5760850" cy="1234345"/>
          </a:xfrm>
        </p:spPr>
        <p:txBody>
          <a:bodyPr anchor="ctr">
            <a:normAutofit/>
          </a:bodyPr>
          <a:lstStyle/>
          <a:p>
            <a:r>
              <a:rPr lang="en-US" sz="2000" dirty="0">
                <a:solidFill>
                  <a:schemeClr val="tx1">
                    <a:lumMod val="95000"/>
                    <a:lumOff val="5000"/>
                  </a:schemeClr>
                </a:solidFill>
              </a:rPr>
              <a:t>II YEAR</a:t>
            </a:r>
          </a:p>
          <a:p>
            <a:endParaRPr lang="en-US" sz="2000" dirty="0">
              <a:solidFill>
                <a:schemeClr val="tx1">
                  <a:lumMod val="95000"/>
                  <a:lumOff val="5000"/>
                </a:schemeClr>
              </a:solidFill>
            </a:endParaRPr>
          </a:p>
          <a:p>
            <a:r>
              <a:rPr lang="en-US" sz="2000" dirty="0">
                <a:solidFill>
                  <a:schemeClr val="tx1">
                    <a:lumMod val="95000"/>
                    <a:lumOff val="5000"/>
                  </a:schemeClr>
                </a:solidFill>
              </a:rPr>
              <a:t>AIML, BDA</a:t>
            </a:r>
            <a:endParaRPr lang="en-IN" sz="2000" dirty="0">
              <a:solidFill>
                <a:schemeClr val="tx1">
                  <a:lumMod val="95000"/>
                  <a:lumOff val="5000"/>
                </a:schemeClr>
              </a:solidFill>
            </a:endParaRPr>
          </a:p>
        </p:txBody>
      </p:sp>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600982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45FE-1A1D-4446-AD60-6FAB003683BF}"/>
              </a:ext>
            </a:extLst>
          </p:cNvPr>
          <p:cNvSpPr>
            <a:spLocks noGrp="1"/>
          </p:cNvSpPr>
          <p:nvPr>
            <p:ph type="title"/>
          </p:nvPr>
        </p:nvSpPr>
        <p:spPr/>
        <p:txBody>
          <a:bodyPr/>
          <a:lstStyle/>
          <a:p>
            <a:r>
              <a:rPr lang="en-US" sz="4400" b="0" i="0" dirty="0">
                <a:effectLst/>
                <a:latin typeface="Arial" panose="020B0604020202020204" pitchFamily="34" charset="0"/>
              </a:rPr>
              <a:t>Parallel Input Serial Output</a:t>
            </a:r>
            <a:endParaRPr lang="en-IN" dirty="0"/>
          </a:p>
        </p:txBody>
      </p:sp>
      <p:pic>
        <p:nvPicPr>
          <p:cNvPr id="4" name="Picture 3">
            <a:extLst>
              <a:ext uri="{FF2B5EF4-FFF2-40B4-BE49-F238E27FC236}">
                <a16:creationId xmlns:a16="http://schemas.microsoft.com/office/drawing/2014/main" id="{370FAA41-2FEA-4C2C-AEDE-3F4149E68745}"/>
              </a:ext>
            </a:extLst>
          </p:cNvPr>
          <p:cNvPicPr>
            <a:picLocks noChangeAspect="1"/>
          </p:cNvPicPr>
          <p:nvPr/>
        </p:nvPicPr>
        <p:blipFill>
          <a:blip r:embed="rId2"/>
          <a:stretch>
            <a:fillRect/>
          </a:stretch>
        </p:blipFill>
        <p:spPr>
          <a:xfrm>
            <a:off x="1615441" y="1575582"/>
            <a:ext cx="8316349" cy="4601380"/>
          </a:xfrm>
          <a:prstGeom prst="rect">
            <a:avLst/>
          </a:prstGeom>
        </p:spPr>
      </p:pic>
    </p:spTree>
    <p:extLst>
      <p:ext uri="{BB962C8B-B14F-4D97-AF65-F5344CB8AC3E}">
        <p14:creationId xmlns:p14="http://schemas.microsoft.com/office/powerpoint/2010/main" val="8861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6972-A85F-45AD-9827-D44398C30B28}"/>
              </a:ext>
            </a:extLst>
          </p:cNvPr>
          <p:cNvSpPr>
            <a:spLocks noGrp="1"/>
          </p:cNvSpPr>
          <p:nvPr>
            <p:ph type="title"/>
          </p:nvPr>
        </p:nvSpPr>
        <p:spPr/>
        <p:txBody>
          <a:bodyPr/>
          <a:lstStyle/>
          <a:p>
            <a:r>
              <a:rPr lang="en-US" sz="4400" b="0" i="0" dirty="0">
                <a:effectLst/>
                <a:latin typeface="Arial" panose="020B0604020202020204" pitchFamily="34" charset="0"/>
              </a:rPr>
              <a:t>Parallel Input Parallel Output</a:t>
            </a:r>
            <a:endParaRPr lang="en-IN" dirty="0"/>
          </a:p>
        </p:txBody>
      </p:sp>
      <p:sp>
        <p:nvSpPr>
          <p:cNvPr id="3" name="Content Placeholder 2">
            <a:extLst>
              <a:ext uri="{FF2B5EF4-FFF2-40B4-BE49-F238E27FC236}">
                <a16:creationId xmlns:a16="http://schemas.microsoft.com/office/drawing/2014/main" id="{2EFAD45F-4921-4319-A055-3E95C09A1ED8}"/>
              </a:ext>
            </a:extLst>
          </p:cNvPr>
          <p:cNvSpPr>
            <a:spLocks noGrp="1"/>
          </p:cNvSpPr>
          <p:nvPr>
            <p:ph idx="1"/>
          </p:nvPr>
        </p:nvSpPr>
        <p:spPr/>
        <p:txBody>
          <a:bodyPr/>
          <a:lstStyle/>
          <a:p>
            <a:pPr algn="just"/>
            <a:r>
              <a:rPr lang="en-US" b="0" i="0" dirty="0">
                <a:solidFill>
                  <a:srgbClr val="333333"/>
                </a:solidFill>
                <a:effectLst/>
                <a:latin typeface="inter-regular"/>
              </a:rPr>
              <a:t>In </a:t>
            </a:r>
            <a:r>
              <a:rPr lang="en-US" b="1" i="0" dirty="0">
                <a:solidFill>
                  <a:srgbClr val="333333"/>
                </a:solidFill>
                <a:effectLst/>
                <a:latin typeface="inter-bold"/>
              </a:rPr>
              <a:t>"Parallel IN Parallel OUT"</a:t>
            </a:r>
            <a:r>
              <a:rPr lang="en-US" b="0" i="0" dirty="0">
                <a:solidFill>
                  <a:srgbClr val="333333"/>
                </a:solidFill>
                <a:effectLst/>
                <a:latin typeface="inter-regular"/>
              </a:rPr>
              <a:t>, the inputs and the outputs come in a parallel way in the register. </a:t>
            </a:r>
          </a:p>
          <a:p>
            <a:pPr algn="just"/>
            <a:r>
              <a:rPr lang="en-US" b="0" i="0" dirty="0">
                <a:solidFill>
                  <a:srgbClr val="333333"/>
                </a:solidFill>
                <a:effectLst/>
                <a:latin typeface="inter-regular"/>
              </a:rPr>
              <a:t>The inputs A</a:t>
            </a:r>
            <a:r>
              <a:rPr lang="en-US" b="0" i="0" baseline="-25000" dirty="0">
                <a:solidFill>
                  <a:srgbClr val="333333"/>
                </a:solidFill>
                <a:effectLst/>
                <a:latin typeface="inter-regular"/>
              </a:rPr>
              <a:t>0</a:t>
            </a:r>
            <a:r>
              <a:rPr lang="en-US" b="0" i="0" dirty="0">
                <a:solidFill>
                  <a:srgbClr val="333333"/>
                </a:solidFill>
                <a:effectLst/>
                <a:latin typeface="inter-regular"/>
              </a:rPr>
              <a:t>, A</a:t>
            </a:r>
            <a:r>
              <a:rPr lang="en-US" b="0" i="0" baseline="-25000" dirty="0">
                <a:solidFill>
                  <a:srgbClr val="333333"/>
                </a:solidFill>
                <a:effectLst/>
                <a:latin typeface="inter-regular"/>
              </a:rPr>
              <a:t>1</a:t>
            </a:r>
            <a:r>
              <a:rPr lang="en-US" b="0" i="0" dirty="0">
                <a:solidFill>
                  <a:srgbClr val="333333"/>
                </a:solidFill>
                <a:effectLst/>
                <a:latin typeface="inter-regular"/>
              </a:rPr>
              <a:t>, A</a:t>
            </a:r>
            <a:r>
              <a:rPr lang="en-US" b="0" i="0" baseline="-25000" dirty="0">
                <a:solidFill>
                  <a:srgbClr val="333333"/>
                </a:solidFill>
                <a:effectLst/>
                <a:latin typeface="inter-regular"/>
              </a:rPr>
              <a:t>2</a:t>
            </a:r>
            <a:r>
              <a:rPr lang="en-US" b="0" i="0" dirty="0">
                <a:solidFill>
                  <a:srgbClr val="333333"/>
                </a:solidFill>
                <a:effectLst/>
                <a:latin typeface="inter-regular"/>
              </a:rPr>
              <a:t>, and A</a:t>
            </a:r>
            <a:r>
              <a:rPr lang="en-US" b="0" i="0" baseline="-25000" dirty="0">
                <a:solidFill>
                  <a:srgbClr val="333333"/>
                </a:solidFill>
                <a:effectLst/>
                <a:latin typeface="inter-regular"/>
              </a:rPr>
              <a:t>3</a:t>
            </a:r>
            <a:r>
              <a:rPr lang="en-US" b="0" i="0" dirty="0">
                <a:solidFill>
                  <a:srgbClr val="333333"/>
                </a:solidFill>
                <a:effectLst/>
                <a:latin typeface="inter-regular"/>
              </a:rPr>
              <a:t>, are directly passed to the data inputs D</a:t>
            </a:r>
            <a:r>
              <a:rPr lang="en-US" b="0" i="0" baseline="-25000" dirty="0">
                <a:solidFill>
                  <a:srgbClr val="333333"/>
                </a:solidFill>
                <a:effectLst/>
                <a:latin typeface="inter-regular"/>
              </a:rPr>
              <a:t>0</a:t>
            </a:r>
            <a:r>
              <a:rPr lang="en-US" b="0" i="0" dirty="0">
                <a:solidFill>
                  <a:srgbClr val="333333"/>
                </a:solidFill>
                <a:effectLst/>
                <a:latin typeface="inter-regular"/>
              </a:rPr>
              <a:t>, D</a:t>
            </a:r>
            <a:r>
              <a:rPr lang="en-US" b="0" i="0" baseline="-25000" dirty="0">
                <a:solidFill>
                  <a:srgbClr val="333333"/>
                </a:solidFill>
                <a:effectLst/>
                <a:latin typeface="inter-regular"/>
              </a:rPr>
              <a:t>1</a:t>
            </a:r>
            <a:r>
              <a:rPr lang="en-US" b="0" i="0" dirty="0">
                <a:solidFill>
                  <a:srgbClr val="333333"/>
                </a:solidFill>
                <a:effectLst/>
                <a:latin typeface="inter-regular"/>
              </a:rPr>
              <a:t>, D</a:t>
            </a:r>
            <a:r>
              <a:rPr lang="en-US" b="0" i="0" baseline="-25000" dirty="0">
                <a:solidFill>
                  <a:srgbClr val="333333"/>
                </a:solidFill>
                <a:effectLst/>
                <a:latin typeface="inter-regular"/>
              </a:rPr>
              <a:t>2</a:t>
            </a:r>
            <a:r>
              <a:rPr lang="en-US" b="0" i="0" dirty="0">
                <a:solidFill>
                  <a:srgbClr val="333333"/>
                </a:solidFill>
                <a:effectLst/>
                <a:latin typeface="inter-regular"/>
              </a:rPr>
              <a:t>, and D</a:t>
            </a:r>
            <a:r>
              <a:rPr lang="en-US" b="0" i="0" baseline="-25000" dirty="0">
                <a:solidFill>
                  <a:srgbClr val="333333"/>
                </a:solidFill>
                <a:effectLst/>
                <a:latin typeface="inter-regular"/>
              </a:rPr>
              <a:t>3</a:t>
            </a:r>
            <a:r>
              <a:rPr lang="en-US" b="0" i="0" dirty="0">
                <a:solidFill>
                  <a:srgbClr val="333333"/>
                </a:solidFill>
                <a:effectLst/>
                <a:latin typeface="inter-regular"/>
              </a:rPr>
              <a:t> of the respective flip flop. </a:t>
            </a:r>
          </a:p>
          <a:p>
            <a:pPr algn="just"/>
            <a:r>
              <a:rPr lang="en-US" b="0" i="0" dirty="0">
                <a:solidFill>
                  <a:srgbClr val="333333"/>
                </a:solidFill>
                <a:effectLst/>
                <a:latin typeface="inter-regular"/>
              </a:rPr>
              <a:t>The bits of the binary input is loaded to the flip flops when the negative clock edge is applied. </a:t>
            </a:r>
          </a:p>
          <a:p>
            <a:pPr algn="just"/>
            <a:r>
              <a:rPr lang="en-US" b="0" i="0" dirty="0">
                <a:solidFill>
                  <a:srgbClr val="333333"/>
                </a:solidFill>
                <a:effectLst/>
                <a:latin typeface="inter-regular"/>
              </a:rPr>
              <a:t>The clock pulse is required for loading all the bits. At the output side, the loaded bits appear.</a:t>
            </a:r>
            <a:endParaRPr lang="en-IN" dirty="0"/>
          </a:p>
        </p:txBody>
      </p:sp>
    </p:spTree>
    <p:extLst>
      <p:ext uri="{BB962C8B-B14F-4D97-AF65-F5344CB8AC3E}">
        <p14:creationId xmlns:p14="http://schemas.microsoft.com/office/powerpoint/2010/main" val="37991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6972-A85F-45AD-9827-D44398C30B28}"/>
              </a:ext>
            </a:extLst>
          </p:cNvPr>
          <p:cNvSpPr>
            <a:spLocks noGrp="1"/>
          </p:cNvSpPr>
          <p:nvPr>
            <p:ph type="title"/>
          </p:nvPr>
        </p:nvSpPr>
        <p:spPr/>
        <p:txBody>
          <a:bodyPr/>
          <a:lstStyle/>
          <a:p>
            <a:r>
              <a:rPr lang="en-US" sz="4400" b="0" i="0" dirty="0">
                <a:effectLst/>
                <a:latin typeface="Arial" panose="020B0604020202020204" pitchFamily="34" charset="0"/>
              </a:rPr>
              <a:t>Parallel Input Parallel Output</a:t>
            </a:r>
            <a:endParaRPr lang="en-IN" dirty="0"/>
          </a:p>
        </p:txBody>
      </p:sp>
      <p:pic>
        <p:nvPicPr>
          <p:cNvPr id="4098" name="Picture 2" descr="Shift Register">
            <a:extLst>
              <a:ext uri="{FF2B5EF4-FFF2-40B4-BE49-F238E27FC236}">
                <a16:creationId xmlns:a16="http://schemas.microsoft.com/office/drawing/2014/main" id="{51FB9638-9D1F-44DE-9F51-69EFD9A20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43" y="2095499"/>
            <a:ext cx="10295233" cy="396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94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035A-DB48-476E-A1D2-71DA6BD5CFF4}"/>
              </a:ext>
            </a:extLst>
          </p:cNvPr>
          <p:cNvSpPr>
            <a:spLocks noGrp="1"/>
          </p:cNvSpPr>
          <p:nvPr>
            <p:ph type="title"/>
          </p:nvPr>
        </p:nvSpPr>
        <p:spPr/>
        <p:txBody>
          <a:bodyPr/>
          <a:lstStyle/>
          <a:p>
            <a:r>
              <a:rPr lang="en-US" dirty="0"/>
              <a:t>Universal Shift Registers</a:t>
            </a:r>
            <a:endParaRPr lang="en-IN" dirty="0"/>
          </a:p>
        </p:txBody>
      </p:sp>
      <p:sp>
        <p:nvSpPr>
          <p:cNvPr id="3" name="Content Placeholder 2">
            <a:extLst>
              <a:ext uri="{FF2B5EF4-FFF2-40B4-BE49-F238E27FC236}">
                <a16:creationId xmlns:a16="http://schemas.microsoft.com/office/drawing/2014/main" id="{E68C832A-5892-4BC0-BCE0-24671AC73BAA}"/>
              </a:ext>
            </a:extLst>
          </p:cNvPr>
          <p:cNvSpPr>
            <a:spLocks noGrp="1"/>
          </p:cNvSpPr>
          <p:nvPr>
            <p:ph idx="1"/>
          </p:nvPr>
        </p:nvSpPr>
        <p:spPr>
          <a:xfrm>
            <a:off x="838200" y="1825624"/>
            <a:ext cx="10515600" cy="4870597"/>
          </a:xfrm>
        </p:spPr>
        <p:txBody>
          <a:bodyPr>
            <a:normAutofit fontScale="77500" lnSpcReduction="20000"/>
          </a:bodyPr>
          <a:lstStyle/>
          <a:p>
            <a:pPr algn="l" fontAlgn="base"/>
            <a:r>
              <a:rPr lang="en-US" b="0" i="0" dirty="0">
                <a:effectLst/>
                <a:latin typeface="Arial" panose="020B0604020202020204" pitchFamily="34" charset="0"/>
              </a:rPr>
              <a:t>A register that can store the data and /shifts the data towards the right and left along with the parallel load capability is known as a universal shift register. </a:t>
            </a:r>
          </a:p>
          <a:p>
            <a:pPr algn="l" fontAlgn="base"/>
            <a:r>
              <a:rPr lang="en-US" b="0" i="0" dirty="0">
                <a:effectLst/>
                <a:latin typeface="Arial" panose="020B0604020202020204" pitchFamily="34" charset="0"/>
              </a:rPr>
              <a:t>It can be used to perform input/output operations in both serial and parallel modes. </a:t>
            </a:r>
          </a:p>
          <a:p>
            <a:pPr algn="l" fontAlgn="base"/>
            <a:r>
              <a:rPr lang="en-US" b="0" i="0" dirty="0">
                <a:effectLst/>
                <a:latin typeface="Arial" panose="020B0604020202020204" pitchFamily="34" charset="0"/>
              </a:rPr>
              <a:t>Unidirectional shift </a:t>
            </a:r>
            <a:r>
              <a:rPr lang="en-US" b="0" i="0" u="none" strike="noStrike" dirty="0">
                <a:effectLst/>
                <a:latin typeface="inherit"/>
              </a:rPr>
              <a:t>registers</a:t>
            </a:r>
            <a:r>
              <a:rPr lang="en-US" b="0" i="0" dirty="0">
                <a:effectLst/>
                <a:latin typeface="Arial" panose="020B0604020202020204" pitchFamily="34" charset="0"/>
              </a:rPr>
              <a:t> and bidirectional shift registers are combined together to get the design of the universal shift register. </a:t>
            </a:r>
          </a:p>
          <a:p>
            <a:pPr algn="l" fontAlgn="base"/>
            <a:r>
              <a:rPr lang="en-US" b="0" i="0" dirty="0">
                <a:effectLst/>
                <a:latin typeface="Arial" panose="020B0604020202020204" pitchFamily="34" charset="0"/>
              </a:rPr>
              <a:t>It is also known as a parallel-in-parallel-out shift register or shift register with the parallel load.</a:t>
            </a:r>
          </a:p>
          <a:p>
            <a:pPr algn="l" fontAlgn="base"/>
            <a:r>
              <a:rPr lang="en-US" b="0" i="0" dirty="0">
                <a:effectLst/>
                <a:latin typeface="Arial" panose="020B0604020202020204" pitchFamily="34" charset="0"/>
              </a:rPr>
              <a:t>Universal shift registers are capable of performing 3 operations as listed below.</a:t>
            </a:r>
          </a:p>
          <a:p>
            <a:pPr lvl="1" fontAlgn="base"/>
            <a:r>
              <a:rPr lang="en-US" b="1" i="0" dirty="0">
                <a:effectLst/>
                <a:latin typeface="inherit"/>
              </a:rPr>
              <a:t>Parallel load operation –</a:t>
            </a:r>
            <a:r>
              <a:rPr lang="en-US" b="0" i="0" dirty="0">
                <a:effectLst/>
                <a:latin typeface="Arial" panose="020B0604020202020204" pitchFamily="34" charset="0"/>
              </a:rPr>
              <a:t> stores the data in parallel as well as the data in parallel</a:t>
            </a:r>
          </a:p>
          <a:p>
            <a:pPr lvl="1" fontAlgn="base"/>
            <a:r>
              <a:rPr lang="en-US" b="1" i="0" dirty="0">
                <a:effectLst/>
                <a:latin typeface="inherit"/>
              </a:rPr>
              <a:t>Shift left operation –</a:t>
            </a:r>
            <a:r>
              <a:rPr lang="en-US" b="0" i="0" dirty="0">
                <a:effectLst/>
                <a:latin typeface="Arial" panose="020B0604020202020204" pitchFamily="34" charset="0"/>
              </a:rPr>
              <a:t> stores the data and transfers the data shifting towards left in the serial path</a:t>
            </a:r>
          </a:p>
          <a:p>
            <a:pPr lvl="1" fontAlgn="base"/>
            <a:r>
              <a:rPr lang="en-US" b="1" i="0" dirty="0">
                <a:effectLst/>
                <a:latin typeface="inherit"/>
              </a:rPr>
              <a:t>Shift right operation –</a:t>
            </a:r>
            <a:r>
              <a:rPr lang="en-US" b="0" i="0" dirty="0">
                <a:effectLst/>
                <a:latin typeface="Arial" panose="020B0604020202020204" pitchFamily="34" charset="0"/>
              </a:rPr>
              <a:t> stores the data and transfers the data by shifting towards right in the serial path.</a:t>
            </a:r>
          </a:p>
          <a:p>
            <a:pPr algn="l" fontAlgn="base"/>
            <a:r>
              <a:rPr lang="en-US" b="0" i="0" dirty="0">
                <a:effectLst/>
                <a:latin typeface="Arial" panose="020B0604020202020204" pitchFamily="34" charset="0"/>
              </a:rPr>
              <a:t>Hence, Universal shift registers can perform input/output operations with both serial and parallel loads.</a:t>
            </a:r>
          </a:p>
          <a:p>
            <a:endParaRPr lang="en-IN" dirty="0"/>
          </a:p>
        </p:txBody>
      </p:sp>
    </p:spTree>
    <p:extLst>
      <p:ext uri="{BB962C8B-B14F-4D97-AF65-F5344CB8AC3E}">
        <p14:creationId xmlns:p14="http://schemas.microsoft.com/office/powerpoint/2010/main" val="51325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035A-DB48-476E-A1D2-71DA6BD5CFF4}"/>
              </a:ext>
            </a:extLst>
          </p:cNvPr>
          <p:cNvSpPr>
            <a:spLocks noGrp="1"/>
          </p:cNvSpPr>
          <p:nvPr>
            <p:ph type="title"/>
          </p:nvPr>
        </p:nvSpPr>
        <p:spPr/>
        <p:txBody>
          <a:bodyPr/>
          <a:lstStyle/>
          <a:p>
            <a:r>
              <a:rPr lang="en-US" dirty="0"/>
              <a:t>Universal Shift Registers</a:t>
            </a:r>
            <a:endParaRPr lang="en-IN" dirty="0"/>
          </a:p>
        </p:txBody>
      </p:sp>
      <p:pic>
        <p:nvPicPr>
          <p:cNvPr id="5122" name="Picture 2" descr="Universal Shift Register Design">
            <a:extLst>
              <a:ext uri="{FF2B5EF4-FFF2-40B4-BE49-F238E27FC236}">
                <a16:creationId xmlns:a16="http://schemas.microsoft.com/office/drawing/2014/main" id="{3933AB98-D160-47FD-AAC4-D7960E53E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837" y="1438275"/>
            <a:ext cx="9777046"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83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DCEC-7A64-4EB8-AD5D-6BA2457160F4}"/>
              </a:ext>
            </a:extLst>
          </p:cNvPr>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dirty="0"/>
              <a:t>Applications of Shift Registers</a:t>
            </a:r>
            <a:endParaRPr lang="en-IN" dirty="0"/>
          </a:p>
        </p:txBody>
      </p:sp>
      <p:sp>
        <p:nvSpPr>
          <p:cNvPr id="3" name="Content Placeholder 2">
            <a:extLst>
              <a:ext uri="{FF2B5EF4-FFF2-40B4-BE49-F238E27FC236}">
                <a16:creationId xmlns:a16="http://schemas.microsoft.com/office/drawing/2014/main" id="{EAC27119-68FA-4D0F-949E-D8E3BA5CAC25}"/>
              </a:ext>
            </a:extLst>
          </p:cNvPr>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fontScale="70000" lnSpcReduction="20000"/>
          </a:bodyPr>
          <a:lstStyle/>
          <a:p>
            <a:r>
              <a:rPr lang="en-US" dirty="0"/>
              <a:t>Following are the applications of shift registers.</a:t>
            </a:r>
          </a:p>
          <a:p>
            <a:endParaRPr lang="en-US" dirty="0"/>
          </a:p>
          <a:p>
            <a:r>
              <a:rPr lang="en-US" dirty="0"/>
              <a:t>Shift register is used as Parallel to serial converter, which converts the parallel data into serial data. It is utilized at the transmitter section after Analog to Digital Converter ADC block.</a:t>
            </a:r>
          </a:p>
          <a:p>
            <a:endParaRPr lang="en-US" dirty="0"/>
          </a:p>
          <a:p>
            <a:r>
              <a:rPr lang="en-US" dirty="0"/>
              <a:t>Shift register is used as Serial to parallel converter, which converts the serial data into parallel data. It is utilized at the receiver section before Digital to Analog Converter DAC block.</a:t>
            </a:r>
          </a:p>
          <a:p>
            <a:endParaRPr lang="en-US" dirty="0"/>
          </a:p>
          <a:p>
            <a:r>
              <a:rPr lang="en-US" dirty="0"/>
              <a:t>Shift register along with some additional gates generate the sequence of zeros and ones. Hence, it is used as sequence generator.</a:t>
            </a:r>
          </a:p>
          <a:p>
            <a:endParaRPr lang="en-US" dirty="0"/>
          </a:p>
          <a:p>
            <a:r>
              <a:rPr lang="en-US" dirty="0"/>
              <a:t>Shift registers are also used as counters. There are two types of counters based on the type of output from right most D flip-flop is connected to the serial input. Those are Ring counter and Johnson Ring counter.</a:t>
            </a:r>
            <a:endParaRPr lang="en-IN" dirty="0"/>
          </a:p>
        </p:txBody>
      </p:sp>
    </p:spTree>
    <p:extLst>
      <p:ext uri="{BB962C8B-B14F-4D97-AF65-F5344CB8AC3E}">
        <p14:creationId xmlns:p14="http://schemas.microsoft.com/office/powerpoint/2010/main" val="3752103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C981-B8B3-4AF0-8A22-579887EDC038}"/>
              </a:ext>
            </a:extLst>
          </p:cNvPr>
          <p:cNvSpPr>
            <a:spLocks noGrp="1"/>
          </p:cNvSpPr>
          <p:nvPr>
            <p:ph type="title"/>
          </p:nvPr>
        </p:nvSpPr>
        <p:spPr>
          <a:xfrm>
            <a:off x="838200" y="668377"/>
            <a:ext cx="10515600" cy="1325563"/>
          </a:xfrm>
        </p:spPr>
        <p:txBody>
          <a:bodyPr>
            <a:normAutofit/>
          </a:bodyPr>
          <a:lstStyle/>
          <a:p>
            <a:pPr algn="ctr"/>
            <a:r>
              <a:rPr lang="en-US" dirty="0"/>
              <a:t>CONTENTS</a:t>
            </a:r>
            <a:endParaRPr lang="en-IN" dirty="0"/>
          </a:p>
        </p:txBody>
      </p:sp>
      <p:sp>
        <p:nvSpPr>
          <p:cNvPr id="3" name="Content Placeholder 2">
            <a:extLst>
              <a:ext uri="{FF2B5EF4-FFF2-40B4-BE49-F238E27FC236}">
                <a16:creationId xmlns:a16="http://schemas.microsoft.com/office/drawing/2014/main" id="{2EB4FA34-4145-4FB2-8895-2B832DE0A8E8}"/>
              </a:ext>
            </a:extLst>
          </p:cNvPr>
          <p:cNvSpPr>
            <a:spLocks noGrp="1"/>
          </p:cNvSpPr>
          <p:nvPr>
            <p:ph sz="half" idx="1"/>
          </p:nvPr>
        </p:nvSpPr>
        <p:spPr>
          <a:xfrm>
            <a:off x="838200" y="2177456"/>
            <a:ext cx="5097780" cy="3795748"/>
          </a:xfrm>
          <a:custGeom>
            <a:avLst/>
            <a:gdLst>
              <a:gd name="connsiteX0" fmla="*/ 0 w 5097780"/>
              <a:gd name="connsiteY0" fmla="*/ 0 h 3795748"/>
              <a:gd name="connsiteX1" fmla="*/ 515442 w 5097780"/>
              <a:gd name="connsiteY1" fmla="*/ 0 h 3795748"/>
              <a:gd name="connsiteX2" fmla="*/ 1030884 w 5097780"/>
              <a:gd name="connsiteY2" fmla="*/ 0 h 3795748"/>
              <a:gd name="connsiteX3" fmla="*/ 1495349 w 5097780"/>
              <a:gd name="connsiteY3" fmla="*/ 0 h 3795748"/>
              <a:gd name="connsiteX4" fmla="*/ 2163724 w 5097780"/>
              <a:gd name="connsiteY4" fmla="*/ 0 h 3795748"/>
              <a:gd name="connsiteX5" fmla="*/ 2730144 w 5097780"/>
              <a:gd name="connsiteY5" fmla="*/ 0 h 3795748"/>
              <a:gd name="connsiteX6" fmla="*/ 3296564 w 5097780"/>
              <a:gd name="connsiteY6" fmla="*/ 0 h 3795748"/>
              <a:gd name="connsiteX7" fmla="*/ 3761029 w 5097780"/>
              <a:gd name="connsiteY7" fmla="*/ 0 h 3795748"/>
              <a:gd name="connsiteX8" fmla="*/ 4174515 w 5097780"/>
              <a:gd name="connsiteY8" fmla="*/ 0 h 3795748"/>
              <a:gd name="connsiteX9" fmla="*/ 5097780 w 5097780"/>
              <a:gd name="connsiteY9" fmla="*/ 0 h 3795748"/>
              <a:gd name="connsiteX10" fmla="*/ 5097780 w 5097780"/>
              <a:gd name="connsiteY10" fmla="*/ 542250 h 3795748"/>
              <a:gd name="connsiteX11" fmla="*/ 5097780 w 5097780"/>
              <a:gd name="connsiteY11" fmla="*/ 1046542 h 3795748"/>
              <a:gd name="connsiteX12" fmla="*/ 5097780 w 5097780"/>
              <a:gd name="connsiteY12" fmla="*/ 1512877 h 3795748"/>
              <a:gd name="connsiteX13" fmla="*/ 5097780 w 5097780"/>
              <a:gd name="connsiteY13" fmla="*/ 1941254 h 3795748"/>
              <a:gd name="connsiteX14" fmla="*/ 5097780 w 5097780"/>
              <a:gd name="connsiteY14" fmla="*/ 2521461 h 3795748"/>
              <a:gd name="connsiteX15" fmla="*/ 5097780 w 5097780"/>
              <a:gd name="connsiteY15" fmla="*/ 3025753 h 3795748"/>
              <a:gd name="connsiteX16" fmla="*/ 5097780 w 5097780"/>
              <a:gd name="connsiteY16" fmla="*/ 3795748 h 3795748"/>
              <a:gd name="connsiteX17" fmla="*/ 4684293 w 5097780"/>
              <a:gd name="connsiteY17" fmla="*/ 3795748 h 3795748"/>
              <a:gd name="connsiteX18" fmla="*/ 4117873 w 5097780"/>
              <a:gd name="connsiteY18" fmla="*/ 3795748 h 3795748"/>
              <a:gd name="connsiteX19" fmla="*/ 3500476 w 5097780"/>
              <a:gd name="connsiteY19" fmla="*/ 3795748 h 3795748"/>
              <a:gd name="connsiteX20" fmla="*/ 3086989 w 5097780"/>
              <a:gd name="connsiteY20" fmla="*/ 3795748 h 3795748"/>
              <a:gd name="connsiteX21" fmla="*/ 2673502 w 5097780"/>
              <a:gd name="connsiteY21" fmla="*/ 3795748 h 3795748"/>
              <a:gd name="connsiteX22" fmla="*/ 2260016 w 5097780"/>
              <a:gd name="connsiteY22" fmla="*/ 3795748 h 3795748"/>
              <a:gd name="connsiteX23" fmla="*/ 1693596 w 5097780"/>
              <a:gd name="connsiteY23" fmla="*/ 3795748 h 3795748"/>
              <a:gd name="connsiteX24" fmla="*/ 1025220 w 5097780"/>
              <a:gd name="connsiteY24" fmla="*/ 3795748 h 3795748"/>
              <a:gd name="connsiteX25" fmla="*/ 560756 w 5097780"/>
              <a:gd name="connsiteY25" fmla="*/ 3795748 h 3795748"/>
              <a:gd name="connsiteX26" fmla="*/ 0 w 5097780"/>
              <a:gd name="connsiteY26" fmla="*/ 3795748 h 3795748"/>
              <a:gd name="connsiteX27" fmla="*/ 0 w 5097780"/>
              <a:gd name="connsiteY27" fmla="*/ 3177583 h 3795748"/>
              <a:gd name="connsiteX28" fmla="*/ 0 w 5097780"/>
              <a:gd name="connsiteY28" fmla="*/ 2673291 h 3795748"/>
              <a:gd name="connsiteX29" fmla="*/ 0 w 5097780"/>
              <a:gd name="connsiteY29" fmla="*/ 2244914 h 3795748"/>
              <a:gd name="connsiteX30" fmla="*/ 0 w 5097780"/>
              <a:gd name="connsiteY30" fmla="*/ 1740622 h 3795748"/>
              <a:gd name="connsiteX31" fmla="*/ 0 w 5097780"/>
              <a:gd name="connsiteY31" fmla="*/ 1198372 h 3795748"/>
              <a:gd name="connsiteX32" fmla="*/ 0 w 5097780"/>
              <a:gd name="connsiteY32" fmla="*/ 656122 h 3795748"/>
              <a:gd name="connsiteX33" fmla="*/ 0 w 5097780"/>
              <a:gd name="connsiteY33" fmla="*/ 0 h 379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097780" h="3795748" fill="none" extrusionOk="0">
                <a:moveTo>
                  <a:pt x="0" y="0"/>
                </a:moveTo>
                <a:cubicBezTo>
                  <a:pt x="251265" y="-58793"/>
                  <a:pt x="374490" y="25847"/>
                  <a:pt x="515442" y="0"/>
                </a:cubicBezTo>
                <a:cubicBezTo>
                  <a:pt x="656394" y="-25847"/>
                  <a:pt x="852988" y="42404"/>
                  <a:pt x="1030884" y="0"/>
                </a:cubicBezTo>
                <a:cubicBezTo>
                  <a:pt x="1208780" y="-42404"/>
                  <a:pt x="1291634" y="20609"/>
                  <a:pt x="1495349" y="0"/>
                </a:cubicBezTo>
                <a:cubicBezTo>
                  <a:pt x="1699065" y="-20609"/>
                  <a:pt x="1922284" y="51700"/>
                  <a:pt x="2163724" y="0"/>
                </a:cubicBezTo>
                <a:cubicBezTo>
                  <a:pt x="2405164" y="-51700"/>
                  <a:pt x="2551287" y="11185"/>
                  <a:pt x="2730144" y="0"/>
                </a:cubicBezTo>
                <a:cubicBezTo>
                  <a:pt x="2909001" y="-11185"/>
                  <a:pt x="3067423" y="38047"/>
                  <a:pt x="3296564" y="0"/>
                </a:cubicBezTo>
                <a:cubicBezTo>
                  <a:pt x="3525705" y="-38047"/>
                  <a:pt x="3623605" y="27835"/>
                  <a:pt x="3761029" y="0"/>
                </a:cubicBezTo>
                <a:cubicBezTo>
                  <a:pt x="3898453" y="-27835"/>
                  <a:pt x="4070372" y="10118"/>
                  <a:pt x="4174515" y="0"/>
                </a:cubicBezTo>
                <a:cubicBezTo>
                  <a:pt x="4278658" y="-10118"/>
                  <a:pt x="4860665" y="71888"/>
                  <a:pt x="5097780" y="0"/>
                </a:cubicBezTo>
                <a:cubicBezTo>
                  <a:pt x="5117030" y="202219"/>
                  <a:pt x="5065365" y="433522"/>
                  <a:pt x="5097780" y="542250"/>
                </a:cubicBezTo>
                <a:cubicBezTo>
                  <a:pt x="5130195" y="650978"/>
                  <a:pt x="5046717" y="826961"/>
                  <a:pt x="5097780" y="1046542"/>
                </a:cubicBezTo>
                <a:cubicBezTo>
                  <a:pt x="5148843" y="1266123"/>
                  <a:pt x="5044186" y="1415601"/>
                  <a:pt x="5097780" y="1512877"/>
                </a:cubicBezTo>
                <a:cubicBezTo>
                  <a:pt x="5151374" y="1610153"/>
                  <a:pt x="5050295" y="1848222"/>
                  <a:pt x="5097780" y="1941254"/>
                </a:cubicBezTo>
                <a:cubicBezTo>
                  <a:pt x="5145265" y="2034286"/>
                  <a:pt x="5033354" y="2254668"/>
                  <a:pt x="5097780" y="2521461"/>
                </a:cubicBezTo>
                <a:cubicBezTo>
                  <a:pt x="5162206" y="2788254"/>
                  <a:pt x="5043360" y="2788960"/>
                  <a:pt x="5097780" y="3025753"/>
                </a:cubicBezTo>
                <a:cubicBezTo>
                  <a:pt x="5152200" y="3262546"/>
                  <a:pt x="5053623" y="3552953"/>
                  <a:pt x="5097780" y="3795748"/>
                </a:cubicBezTo>
                <a:cubicBezTo>
                  <a:pt x="4910891" y="3834204"/>
                  <a:pt x="4827738" y="3757636"/>
                  <a:pt x="4684293" y="3795748"/>
                </a:cubicBezTo>
                <a:cubicBezTo>
                  <a:pt x="4540848" y="3833860"/>
                  <a:pt x="4357681" y="3790046"/>
                  <a:pt x="4117873" y="3795748"/>
                </a:cubicBezTo>
                <a:cubicBezTo>
                  <a:pt x="3878065" y="3801450"/>
                  <a:pt x="3642113" y="3773839"/>
                  <a:pt x="3500476" y="3795748"/>
                </a:cubicBezTo>
                <a:cubicBezTo>
                  <a:pt x="3358839" y="3817657"/>
                  <a:pt x="3247533" y="3781970"/>
                  <a:pt x="3086989" y="3795748"/>
                </a:cubicBezTo>
                <a:cubicBezTo>
                  <a:pt x="2926445" y="3809526"/>
                  <a:pt x="2815853" y="3772453"/>
                  <a:pt x="2673502" y="3795748"/>
                </a:cubicBezTo>
                <a:cubicBezTo>
                  <a:pt x="2531151" y="3819043"/>
                  <a:pt x="2446158" y="3754727"/>
                  <a:pt x="2260016" y="3795748"/>
                </a:cubicBezTo>
                <a:cubicBezTo>
                  <a:pt x="2073874" y="3836769"/>
                  <a:pt x="1818288" y="3794651"/>
                  <a:pt x="1693596" y="3795748"/>
                </a:cubicBezTo>
                <a:cubicBezTo>
                  <a:pt x="1568904" y="3796845"/>
                  <a:pt x="1276103" y="3718553"/>
                  <a:pt x="1025220" y="3795748"/>
                </a:cubicBezTo>
                <a:cubicBezTo>
                  <a:pt x="774337" y="3872943"/>
                  <a:pt x="789950" y="3762667"/>
                  <a:pt x="560756" y="3795748"/>
                </a:cubicBezTo>
                <a:cubicBezTo>
                  <a:pt x="331562" y="3828829"/>
                  <a:pt x="271979" y="3764587"/>
                  <a:pt x="0" y="3795748"/>
                </a:cubicBezTo>
                <a:cubicBezTo>
                  <a:pt x="-7455" y="3539707"/>
                  <a:pt x="54839" y="3391602"/>
                  <a:pt x="0" y="3177583"/>
                </a:cubicBezTo>
                <a:cubicBezTo>
                  <a:pt x="-54839" y="2963564"/>
                  <a:pt x="27114" y="2808806"/>
                  <a:pt x="0" y="2673291"/>
                </a:cubicBezTo>
                <a:cubicBezTo>
                  <a:pt x="-27114" y="2537776"/>
                  <a:pt x="8194" y="2406448"/>
                  <a:pt x="0" y="2244914"/>
                </a:cubicBezTo>
                <a:cubicBezTo>
                  <a:pt x="-8194" y="2083380"/>
                  <a:pt x="11906" y="1975962"/>
                  <a:pt x="0" y="1740622"/>
                </a:cubicBezTo>
                <a:cubicBezTo>
                  <a:pt x="-11906" y="1505282"/>
                  <a:pt x="40770" y="1440256"/>
                  <a:pt x="0" y="1198372"/>
                </a:cubicBezTo>
                <a:cubicBezTo>
                  <a:pt x="-40770" y="956488"/>
                  <a:pt x="57413" y="856534"/>
                  <a:pt x="0" y="656122"/>
                </a:cubicBezTo>
                <a:cubicBezTo>
                  <a:pt x="-57413" y="455710"/>
                  <a:pt x="40002" y="293611"/>
                  <a:pt x="0" y="0"/>
                </a:cubicBezTo>
                <a:close/>
              </a:path>
              <a:path w="5097780" h="3795748" stroke="0" extrusionOk="0">
                <a:moveTo>
                  <a:pt x="0" y="0"/>
                </a:moveTo>
                <a:cubicBezTo>
                  <a:pt x="122278" y="-6444"/>
                  <a:pt x="353183" y="24799"/>
                  <a:pt x="464464" y="0"/>
                </a:cubicBezTo>
                <a:cubicBezTo>
                  <a:pt x="575745" y="-24799"/>
                  <a:pt x="965767" y="11803"/>
                  <a:pt x="1132840" y="0"/>
                </a:cubicBezTo>
                <a:cubicBezTo>
                  <a:pt x="1299913" y="-11803"/>
                  <a:pt x="1478144" y="37497"/>
                  <a:pt x="1801216" y="0"/>
                </a:cubicBezTo>
                <a:cubicBezTo>
                  <a:pt x="2124288" y="-37497"/>
                  <a:pt x="2100184" y="28044"/>
                  <a:pt x="2316658" y="0"/>
                </a:cubicBezTo>
                <a:cubicBezTo>
                  <a:pt x="2533132" y="-28044"/>
                  <a:pt x="2651624" y="29586"/>
                  <a:pt x="2781122" y="0"/>
                </a:cubicBezTo>
                <a:cubicBezTo>
                  <a:pt x="2910620" y="-29586"/>
                  <a:pt x="3198113" y="15967"/>
                  <a:pt x="3398520" y="0"/>
                </a:cubicBezTo>
                <a:cubicBezTo>
                  <a:pt x="3598927" y="-15967"/>
                  <a:pt x="3710301" y="45193"/>
                  <a:pt x="3964940" y="0"/>
                </a:cubicBezTo>
                <a:cubicBezTo>
                  <a:pt x="4219579" y="-45193"/>
                  <a:pt x="4295549" y="6495"/>
                  <a:pt x="4480382" y="0"/>
                </a:cubicBezTo>
                <a:cubicBezTo>
                  <a:pt x="4665215" y="-6495"/>
                  <a:pt x="4962971" y="42768"/>
                  <a:pt x="5097780" y="0"/>
                </a:cubicBezTo>
                <a:cubicBezTo>
                  <a:pt x="5099113" y="225505"/>
                  <a:pt x="5038945" y="270544"/>
                  <a:pt x="5097780" y="504292"/>
                </a:cubicBezTo>
                <a:cubicBezTo>
                  <a:pt x="5156615" y="738040"/>
                  <a:pt x="5062191" y="920538"/>
                  <a:pt x="5097780" y="1046542"/>
                </a:cubicBezTo>
                <a:cubicBezTo>
                  <a:pt x="5133369" y="1172546"/>
                  <a:pt x="5050414" y="1357106"/>
                  <a:pt x="5097780" y="1588792"/>
                </a:cubicBezTo>
                <a:cubicBezTo>
                  <a:pt x="5145146" y="1820478"/>
                  <a:pt x="5041333" y="1908749"/>
                  <a:pt x="5097780" y="2168999"/>
                </a:cubicBezTo>
                <a:cubicBezTo>
                  <a:pt x="5154227" y="2429249"/>
                  <a:pt x="5092050" y="2631434"/>
                  <a:pt x="5097780" y="2787164"/>
                </a:cubicBezTo>
                <a:cubicBezTo>
                  <a:pt x="5103510" y="2942895"/>
                  <a:pt x="5061368" y="3071949"/>
                  <a:pt x="5097780" y="3253498"/>
                </a:cubicBezTo>
                <a:cubicBezTo>
                  <a:pt x="5134192" y="3435047"/>
                  <a:pt x="5039480" y="3686533"/>
                  <a:pt x="5097780" y="3795748"/>
                </a:cubicBezTo>
                <a:cubicBezTo>
                  <a:pt x="4932694" y="3805770"/>
                  <a:pt x="4797007" y="3755649"/>
                  <a:pt x="4684293" y="3795748"/>
                </a:cubicBezTo>
                <a:cubicBezTo>
                  <a:pt x="4571579" y="3835847"/>
                  <a:pt x="4338987" y="3740689"/>
                  <a:pt x="4219829" y="3795748"/>
                </a:cubicBezTo>
                <a:cubicBezTo>
                  <a:pt x="4100671" y="3850807"/>
                  <a:pt x="3946646" y="3793943"/>
                  <a:pt x="3755365" y="3795748"/>
                </a:cubicBezTo>
                <a:cubicBezTo>
                  <a:pt x="3564084" y="3797553"/>
                  <a:pt x="3523589" y="3758017"/>
                  <a:pt x="3341878" y="3795748"/>
                </a:cubicBezTo>
                <a:cubicBezTo>
                  <a:pt x="3160167" y="3833479"/>
                  <a:pt x="2867017" y="3762410"/>
                  <a:pt x="2724480" y="3795748"/>
                </a:cubicBezTo>
                <a:cubicBezTo>
                  <a:pt x="2581943" y="3829086"/>
                  <a:pt x="2297722" y="3745611"/>
                  <a:pt x="2107082" y="3795748"/>
                </a:cubicBezTo>
                <a:cubicBezTo>
                  <a:pt x="1916442" y="3845885"/>
                  <a:pt x="1865635" y="3756863"/>
                  <a:pt x="1693596" y="3795748"/>
                </a:cubicBezTo>
                <a:cubicBezTo>
                  <a:pt x="1521557" y="3834633"/>
                  <a:pt x="1329860" y="3786969"/>
                  <a:pt x="1178154" y="3795748"/>
                </a:cubicBezTo>
                <a:cubicBezTo>
                  <a:pt x="1026448" y="3804527"/>
                  <a:pt x="872025" y="3783358"/>
                  <a:pt x="713689" y="3795748"/>
                </a:cubicBezTo>
                <a:cubicBezTo>
                  <a:pt x="555353" y="3808138"/>
                  <a:pt x="269428" y="3718572"/>
                  <a:pt x="0" y="3795748"/>
                </a:cubicBezTo>
                <a:cubicBezTo>
                  <a:pt x="-40363" y="3623001"/>
                  <a:pt x="39008" y="3424442"/>
                  <a:pt x="0" y="3291456"/>
                </a:cubicBezTo>
                <a:cubicBezTo>
                  <a:pt x="-39008" y="3158470"/>
                  <a:pt x="19779" y="2862796"/>
                  <a:pt x="0" y="2673291"/>
                </a:cubicBezTo>
                <a:cubicBezTo>
                  <a:pt x="-19779" y="2483787"/>
                  <a:pt x="13490" y="2335541"/>
                  <a:pt x="0" y="2093084"/>
                </a:cubicBezTo>
                <a:cubicBezTo>
                  <a:pt x="-13490" y="1850627"/>
                  <a:pt x="68031" y="1688468"/>
                  <a:pt x="0" y="1474919"/>
                </a:cubicBezTo>
                <a:cubicBezTo>
                  <a:pt x="-68031" y="1261370"/>
                  <a:pt x="40079" y="1049314"/>
                  <a:pt x="0" y="932670"/>
                </a:cubicBezTo>
                <a:cubicBezTo>
                  <a:pt x="-40079" y="816026"/>
                  <a:pt x="39187" y="581125"/>
                  <a:pt x="0" y="466335"/>
                </a:cubicBezTo>
                <a:cubicBezTo>
                  <a:pt x="-39187" y="351546"/>
                  <a:pt x="10551" y="119959"/>
                  <a:pt x="0" y="0"/>
                </a:cubicBezTo>
                <a:close/>
              </a:path>
            </a:pathLst>
          </a:custGeom>
          <a:ln>
            <a:solidFill>
              <a:schemeClr val="tx1"/>
            </a:solidFill>
            <a:extLst>
              <a:ext uri="{C807C97D-BFC1-408E-A445-0C87EB9F89A2}">
                <ask:lineSketchStyleProps xmlns:ask="http://schemas.microsoft.com/office/drawing/2018/sketchyshapes" sd="362539027">
                  <ask:type>
                    <ask:lineSketchScribble/>
                  </ask:type>
                </ask:lineSketchStyleProps>
              </a:ext>
            </a:extLst>
          </a:ln>
        </p:spPr>
        <p:txBody>
          <a:bodyPr>
            <a:normAutofit lnSpcReduction="10000"/>
          </a:bodyPr>
          <a:lstStyle/>
          <a:p>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Registers and Types of Registers</a:t>
            </a:r>
          </a:p>
          <a:p>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Serial In - Serial Out, Serial In - Parallel out , Parallel In - Serial Out, Parallel In - Parallel Out</a:t>
            </a:r>
          </a:p>
          <a:p>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Universal Shift Register</a:t>
            </a:r>
          </a:p>
          <a:p>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Applications of Shift Registers  </a:t>
            </a:r>
          </a:p>
          <a:p>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Synchronous Counters Asynchronous Counters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Changing the Counter Modulus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Decade Counters  </a:t>
            </a:r>
          </a:p>
          <a:p>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Presettable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counters </a:t>
            </a:r>
          </a:p>
        </p:txBody>
      </p:sp>
      <p:sp>
        <p:nvSpPr>
          <p:cNvPr id="4" name="Content Placeholder 3">
            <a:extLst>
              <a:ext uri="{FF2B5EF4-FFF2-40B4-BE49-F238E27FC236}">
                <a16:creationId xmlns:a16="http://schemas.microsoft.com/office/drawing/2014/main" id="{75AED633-C50C-4CAF-AC32-ECA85C7897B4}"/>
              </a:ext>
            </a:extLst>
          </p:cNvPr>
          <p:cNvSpPr>
            <a:spLocks noGrp="1"/>
          </p:cNvSpPr>
          <p:nvPr>
            <p:ph sz="half" idx="2"/>
          </p:nvPr>
        </p:nvSpPr>
        <p:spPr>
          <a:xfrm>
            <a:off x="6256020" y="2177456"/>
            <a:ext cx="5097780" cy="3795748"/>
          </a:xfrm>
          <a:custGeom>
            <a:avLst/>
            <a:gdLst>
              <a:gd name="connsiteX0" fmla="*/ 0 w 5097780"/>
              <a:gd name="connsiteY0" fmla="*/ 0 h 3795748"/>
              <a:gd name="connsiteX1" fmla="*/ 617398 w 5097780"/>
              <a:gd name="connsiteY1" fmla="*/ 0 h 3795748"/>
              <a:gd name="connsiteX2" fmla="*/ 1183818 w 5097780"/>
              <a:gd name="connsiteY2" fmla="*/ 0 h 3795748"/>
              <a:gd name="connsiteX3" fmla="*/ 1852193 w 5097780"/>
              <a:gd name="connsiteY3" fmla="*/ 0 h 3795748"/>
              <a:gd name="connsiteX4" fmla="*/ 2469591 w 5097780"/>
              <a:gd name="connsiteY4" fmla="*/ 0 h 3795748"/>
              <a:gd name="connsiteX5" fmla="*/ 2883078 w 5097780"/>
              <a:gd name="connsiteY5" fmla="*/ 0 h 3795748"/>
              <a:gd name="connsiteX6" fmla="*/ 3296564 w 5097780"/>
              <a:gd name="connsiteY6" fmla="*/ 0 h 3795748"/>
              <a:gd name="connsiteX7" fmla="*/ 3862984 w 5097780"/>
              <a:gd name="connsiteY7" fmla="*/ 0 h 3795748"/>
              <a:gd name="connsiteX8" fmla="*/ 4327449 w 5097780"/>
              <a:gd name="connsiteY8" fmla="*/ 0 h 3795748"/>
              <a:gd name="connsiteX9" fmla="*/ 5097780 w 5097780"/>
              <a:gd name="connsiteY9" fmla="*/ 0 h 3795748"/>
              <a:gd name="connsiteX10" fmla="*/ 5097780 w 5097780"/>
              <a:gd name="connsiteY10" fmla="*/ 466335 h 3795748"/>
              <a:gd name="connsiteX11" fmla="*/ 5097780 w 5097780"/>
              <a:gd name="connsiteY11" fmla="*/ 1046542 h 3795748"/>
              <a:gd name="connsiteX12" fmla="*/ 5097780 w 5097780"/>
              <a:gd name="connsiteY12" fmla="*/ 1664707 h 3795748"/>
              <a:gd name="connsiteX13" fmla="*/ 5097780 w 5097780"/>
              <a:gd name="connsiteY13" fmla="*/ 2168999 h 3795748"/>
              <a:gd name="connsiteX14" fmla="*/ 5097780 w 5097780"/>
              <a:gd name="connsiteY14" fmla="*/ 2787164 h 3795748"/>
              <a:gd name="connsiteX15" fmla="*/ 5097780 w 5097780"/>
              <a:gd name="connsiteY15" fmla="*/ 3215541 h 3795748"/>
              <a:gd name="connsiteX16" fmla="*/ 5097780 w 5097780"/>
              <a:gd name="connsiteY16" fmla="*/ 3795748 h 3795748"/>
              <a:gd name="connsiteX17" fmla="*/ 4582338 w 5097780"/>
              <a:gd name="connsiteY17" fmla="*/ 3795748 h 3795748"/>
              <a:gd name="connsiteX18" fmla="*/ 4015918 w 5097780"/>
              <a:gd name="connsiteY18" fmla="*/ 3795748 h 3795748"/>
              <a:gd name="connsiteX19" fmla="*/ 3347542 w 5097780"/>
              <a:gd name="connsiteY19" fmla="*/ 3795748 h 3795748"/>
              <a:gd name="connsiteX20" fmla="*/ 2832100 w 5097780"/>
              <a:gd name="connsiteY20" fmla="*/ 3795748 h 3795748"/>
              <a:gd name="connsiteX21" fmla="*/ 2214702 w 5097780"/>
              <a:gd name="connsiteY21" fmla="*/ 3795748 h 3795748"/>
              <a:gd name="connsiteX22" fmla="*/ 1750238 w 5097780"/>
              <a:gd name="connsiteY22" fmla="*/ 3795748 h 3795748"/>
              <a:gd name="connsiteX23" fmla="*/ 1081862 w 5097780"/>
              <a:gd name="connsiteY23" fmla="*/ 3795748 h 3795748"/>
              <a:gd name="connsiteX24" fmla="*/ 515442 w 5097780"/>
              <a:gd name="connsiteY24" fmla="*/ 3795748 h 3795748"/>
              <a:gd name="connsiteX25" fmla="*/ 0 w 5097780"/>
              <a:gd name="connsiteY25" fmla="*/ 3795748 h 3795748"/>
              <a:gd name="connsiteX26" fmla="*/ 0 w 5097780"/>
              <a:gd name="connsiteY26" fmla="*/ 3291456 h 3795748"/>
              <a:gd name="connsiteX27" fmla="*/ 0 w 5097780"/>
              <a:gd name="connsiteY27" fmla="*/ 2825121 h 3795748"/>
              <a:gd name="connsiteX28" fmla="*/ 0 w 5097780"/>
              <a:gd name="connsiteY28" fmla="*/ 2244914 h 3795748"/>
              <a:gd name="connsiteX29" fmla="*/ 0 w 5097780"/>
              <a:gd name="connsiteY29" fmla="*/ 1626749 h 3795748"/>
              <a:gd name="connsiteX30" fmla="*/ 0 w 5097780"/>
              <a:gd name="connsiteY30" fmla="*/ 1160414 h 3795748"/>
              <a:gd name="connsiteX31" fmla="*/ 0 w 5097780"/>
              <a:gd name="connsiteY31" fmla="*/ 580207 h 3795748"/>
              <a:gd name="connsiteX32" fmla="*/ 0 w 5097780"/>
              <a:gd name="connsiteY32" fmla="*/ 0 h 379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097780" h="3795748" fill="none" extrusionOk="0">
                <a:moveTo>
                  <a:pt x="0" y="0"/>
                </a:moveTo>
                <a:cubicBezTo>
                  <a:pt x="201055" y="-4770"/>
                  <a:pt x="491753" y="915"/>
                  <a:pt x="617398" y="0"/>
                </a:cubicBezTo>
                <a:cubicBezTo>
                  <a:pt x="743043" y="-915"/>
                  <a:pt x="951385" y="52721"/>
                  <a:pt x="1183818" y="0"/>
                </a:cubicBezTo>
                <a:cubicBezTo>
                  <a:pt x="1416251" y="-52721"/>
                  <a:pt x="1637915" y="66922"/>
                  <a:pt x="1852193" y="0"/>
                </a:cubicBezTo>
                <a:cubicBezTo>
                  <a:pt x="2066472" y="-66922"/>
                  <a:pt x="2328207" y="20168"/>
                  <a:pt x="2469591" y="0"/>
                </a:cubicBezTo>
                <a:cubicBezTo>
                  <a:pt x="2610975" y="-20168"/>
                  <a:pt x="2738211" y="40875"/>
                  <a:pt x="2883078" y="0"/>
                </a:cubicBezTo>
                <a:cubicBezTo>
                  <a:pt x="3027945" y="-40875"/>
                  <a:pt x="3121759" y="19643"/>
                  <a:pt x="3296564" y="0"/>
                </a:cubicBezTo>
                <a:cubicBezTo>
                  <a:pt x="3471369" y="-19643"/>
                  <a:pt x="3581713" y="14239"/>
                  <a:pt x="3862984" y="0"/>
                </a:cubicBezTo>
                <a:cubicBezTo>
                  <a:pt x="4144255" y="-14239"/>
                  <a:pt x="4175944" y="46563"/>
                  <a:pt x="4327449" y="0"/>
                </a:cubicBezTo>
                <a:cubicBezTo>
                  <a:pt x="4478954" y="-46563"/>
                  <a:pt x="4755133" y="43874"/>
                  <a:pt x="5097780" y="0"/>
                </a:cubicBezTo>
                <a:cubicBezTo>
                  <a:pt x="5152230" y="97785"/>
                  <a:pt x="5043163" y="349401"/>
                  <a:pt x="5097780" y="466335"/>
                </a:cubicBezTo>
                <a:cubicBezTo>
                  <a:pt x="5152397" y="583270"/>
                  <a:pt x="5052586" y="763230"/>
                  <a:pt x="5097780" y="1046542"/>
                </a:cubicBezTo>
                <a:cubicBezTo>
                  <a:pt x="5142974" y="1329854"/>
                  <a:pt x="5038796" y="1519471"/>
                  <a:pt x="5097780" y="1664707"/>
                </a:cubicBezTo>
                <a:cubicBezTo>
                  <a:pt x="5156764" y="1809944"/>
                  <a:pt x="5042364" y="1981802"/>
                  <a:pt x="5097780" y="2168999"/>
                </a:cubicBezTo>
                <a:cubicBezTo>
                  <a:pt x="5153196" y="2356196"/>
                  <a:pt x="5080854" y="2653660"/>
                  <a:pt x="5097780" y="2787164"/>
                </a:cubicBezTo>
                <a:cubicBezTo>
                  <a:pt x="5114706" y="2920668"/>
                  <a:pt x="5085048" y="3096280"/>
                  <a:pt x="5097780" y="3215541"/>
                </a:cubicBezTo>
                <a:cubicBezTo>
                  <a:pt x="5110512" y="3334802"/>
                  <a:pt x="5071660" y="3533356"/>
                  <a:pt x="5097780" y="3795748"/>
                </a:cubicBezTo>
                <a:cubicBezTo>
                  <a:pt x="4900980" y="3797001"/>
                  <a:pt x="4756237" y="3792335"/>
                  <a:pt x="4582338" y="3795748"/>
                </a:cubicBezTo>
                <a:cubicBezTo>
                  <a:pt x="4408439" y="3799161"/>
                  <a:pt x="4281327" y="3779721"/>
                  <a:pt x="4015918" y="3795748"/>
                </a:cubicBezTo>
                <a:cubicBezTo>
                  <a:pt x="3750509" y="3811775"/>
                  <a:pt x="3575754" y="3785019"/>
                  <a:pt x="3347542" y="3795748"/>
                </a:cubicBezTo>
                <a:cubicBezTo>
                  <a:pt x="3119330" y="3806477"/>
                  <a:pt x="3064356" y="3754824"/>
                  <a:pt x="2832100" y="3795748"/>
                </a:cubicBezTo>
                <a:cubicBezTo>
                  <a:pt x="2599844" y="3836672"/>
                  <a:pt x="2463313" y="3723846"/>
                  <a:pt x="2214702" y="3795748"/>
                </a:cubicBezTo>
                <a:cubicBezTo>
                  <a:pt x="1966091" y="3867650"/>
                  <a:pt x="1957649" y="3762185"/>
                  <a:pt x="1750238" y="3795748"/>
                </a:cubicBezTo>
                <a:cubicBezTo>
                  <a:pt x="1542827" y="3829311"/>
                  <a:pt x="1338795" y="3718532"/>
                  <a:pt x="1081862" y="3795748"/>
                </a:cubicBezTo>
                <a:cubicBezTo>
                  <a:pt x="824929" y="3872964"/>
                  <a:pt x="714528" y="3739752"/>
                  <a:pt x="515442" y="3795748"/>
                </a:cubicBezTo>
                <a:cubicBezTo>
                  <a:pt x="316356" y="3851744"/>
                  <a:pt x="195781" y="3746289"/>
                  <a:pt x="0" y="3795748"/>
                </a:cubicBezTo>
                <a:cubicBezTo>
                  <a:pt x="-201" y="3637904"/>
                  <a:pt x="19508" y="3424100"/>
                  <a:pt x="0" y="3291456"/>
                </a:cubicBezTo>
                <a:cubicBezTo>
                  <a:pt x="-19508" y="3158812"/>
                  <a:pt x="42367" y="3041145"/>
                  <a:pt x="0" y="2825121"/>
                </a:cubicBezTo>
                <a:cubicBezTo>
                  <a:pt x="-42367" y="2609098"/>
                  <a:pt x="47185" y="2405683"/>
                  <a:pt x="0" y="2244914"/>
                </a:cubicBezTo>
                <a:cubicBezTo>
                  <a:pt x="-47185" y="2084145"/>
                  <a:pt x="19200" y="1906792"/>
                  <a:pt x="0" y="1626749"/>
                </a:cubicBezTo>
                <a:cubicBezTo>
                  <a:pt x="-19200" y="1346706"/>
                  <a:pt x="5152" y="1372956"/>
                  <a:pt x="0" y="1160414"/>
                </a:cubicBezTo>
                <a:cubicBezTo>
                  <a:pt x="-5152" y="947872"/>
                  <a:pt x="68063" y="868614"/>
                  <a:pt x="0" y="580207"/>
                </a:cubicBezTo>
                <a:cubicBezTo>
                  <a:pt x="-68063" y="291800"/>
                  <a:pt x="61198" y="122334"/>
                  <a:pt x="0" y="0"/>
                </a:cubicBezTo>
                <a:close/>
              </a:path>
              <a:path w="5097780" h="3795748" stroke="0" extrusionOk="0">
                <a:moveTo>
                  <a:pt x="0" y="0"/>
                </a:moveTo>
                <a:cubicBezTo>
                  <a:pt x="172008" y="-55692"/>
                  <a:pt x="356485" y="22257"/>
                  <a:pt x="515442" y="0"/>
                </a:cubicBezTo>
                <a:cubicBezTo>
                  <a:pt x="674399" y="-22257"/>
                  <a:pt x="739946" y="37123"/>
                  <a:pt x="928929" y="0"/>
                </a:cubicBezTo>
                <a:cubicBezTo>
                  <a:pt x="1117912" y="-37123"/>
                  <a:pt x="1277451" y="60772"/>
                  <a:pt x="1597304" y="0"/>
                </a:cubicBezTo>
                <a:cubicBezTo>
                  <a:pt x="1917157" y="-60772"/>
                  <a:pt x="2110325" y="48482"/>
                  <a:pt x="2265680" y="0"/>
                </a:cubicBezTo>
                <a:cubicBezTo>
                  <a:pt x="2421035" y="-48482"/>
                  <a:pt x="2541020" y="2130"/>
                  <a:pt x="2730144" y="0"/>
                </a:cubicBezTo>
                <a:cubicBezTo>
                  <a:pt x="2919268" y="-2130"/>
                  <a:pt x="3069521" y="20827"/>
                  <a:pt x="3245587" y="0"/>
                </a:cubicBezTo>
                <a:cubicBezTo>
                  <a:pt x="3421653" y="-20827"/>
                  <a:pt x="3718046" y="57877"/>
                  <a:pt x="3913962" y="0"/>
                </a:cubicBezTo>
                <a:cubicBezTo>
                  <a:pt x="4109879" y="-57877"/>
                  <a:pt x="4387737" y="48927"/>
                  <a:pt x="4531360" y="0"/>
                </a:cubicBezTo>
                <a:cubicBezTo>
                  <a:pt x="4674983" y="-48927"/>
                  <a:pt x="4962813" y="55339"/>
                  <a:pt x="5097780" y="0"/>
                </a:cubicBezTo>
                <a:cubicBezTo>
                  <a:pt x="5162727" y="216440"/>
                  <a:pt x="5028873" y="352245"/>
                  <a:pt x="5097780" y="580207"/>
                </a:cubicBezTo>
                <a:cubicBezTo>
                  <a:pt x="5166687" y="808169"/>
                  <a:pt x="5082816" y="922936"/>
                  <a:pt x="5097780" y="1084499"/>
                </a:cubicBezTo>
                <a:cubicBezTo>
                  <a:pt x="5112744" y="1246062"/>
                  <a:pt x="5057901" y="1408150"/>
                  <a:pt x="5097780" y="1626749"/>
                </a:cubicBezTo>
                <a:cubicBezTo>
                  <a:pt x="5137659" y="1845348"/>
                  <a:pt x="5072665" y="1986728"/>
                  <a:pt x="5097780" y="2206956"/>
                </a:cubicBezTo>
                <a:cubicBezTo>
                  <a:pt x="5122895" y="2427184"/>
                  <a:pt x="5055465" y="2522996"/>
                  <a:pt x="5097780" y="2787164"/>
                </a:cubicBezTo>
                <a:cubicBezTo>
                  <a:pt x="5140095" y="3051332"/>
                  <a:pt x="5081130" y="3065236"/>
                  <a:pt x="5097780" y="3215541"/>
                </a:cubicBezTo>
                <a:cubicBezTo>
                  <a:pt x="5114430" y="3365846"/>
                  <a:pt x="5058750" y="3548319"/>
                  <a:pt x="5097780" y="3795748"/>
                </a:cubicBezTo>
                <a:cubicBezTo>
                  <a:pt x="4996991" y="3815618"/>
                  <a:pt x="4771174" y="3784317"/>
                  <a:pt x="4684293" y="3795748"/>
                </a:cubicBezTo>
                <a:cubicBezTo>
                  <a:pt x="4597412" y="3807179"/>
                  <a:pt x="4355047" y="3721876"/>
                  <a:pt x="4066896" y="3795748"/>
                </a:cubicBezTo>
                <a:cubicBezTo>
                  <a:pt x="3778745" y="3869620"/>
                  <a:pt x="3582745" y="3738352"/>
                  <a:pt x="3449498" y="3795748"/>
                </a:cubicBezTo>
                <a:cubicBezTo>
                  <a:pt x="3316251" y="3853144"/>
                  <a:pt x="3166412" y="3775319"/>
                  <a:pt x="3036011" y="3795748"/>
                </a:cubicBezTo>
                <a:cubicBezTo>
                  <a:pt x="2905610" y="3816177"/>
                  <a:pt x="2632517" y="3727397"/>
                  <a:pt x="2367636" y="3795748"/>
                </a:cubicBezTo>
                <a:cubicBezTo>
                  <a:pt x="2102756" y="3864099"/>
                  <a:pt x="2042088" y="3758800"/>
                  <a:pt x="1903171" y="3795748"/>
                </a:cubicBezTo>
                <a:cubicBezTo>
                  <a:pt x="1764254" y="3832696"/>
                  <a:pt x="1600403" y="3728538"/>
                  <a:pt x="1336751" y="3795748"/>
                </a:cubicBezTo>
                <a:cubicBezTo>
                  <a:pt x="1073099" y="3862958"/>
                  <a:pt x="952908" y="3757023"/>
                  <a:pt x="668376" y="3795748"/>
                </a:cubicBezTo>
                <a:cubicBezTo>
                  <a:pt x="383845" y="3834473"/>
                  <a:pt x="230785" y="3795622"/>
                  <a:pt x="0" y="3795748"/>
                </a:cubicBezTo>
                <a:cubicBezTo>
                  <a:pt x="-2275" y="3684796"/>
                  <a:pt x="44264" y="3559220"/>
                  <a:pt x="0" y="3329413"/>
                </a:cubicBezTo>
                <a:cubicBezTo>
                  <a:pt x="-44264" y="3099607"/>
                  <a:pt x="383" y="3053638"/>
                  <a:pt x="0" y="2787164"/>
                </a:cubicBezTo>
                <a:cubicBezTo>
                  <a:pt x="-383" y="2520690"/>
                  <a:pt x="4412" y="2329265"/>
                  <a:pt x="0" y="2168999"/>
                </a:cubicBezTo>
                <a:cubicBezTo>
                  <a:pt x="-4412" y="2008734"/>
                  <a:pt x="9028" y="1775137"/>
                  <a:pt x="0" y="1550834"/>
                </a:cubicBezTo>
                <a:cubicBezTo>
                  <a:pt x="-9028" y="1326531"/>
                  <a:pt x="9368" y="1156750"/>
                  <a:pt x="0" y="970627"/>
                </a:cubicBezTo>
                <a:cubicBezTo>
                  <a:pt x="-9368" y="784504"/>
                  <a:pt x="26413" y="703698"/>
                  <a:pt x="0" y="542250"/>
                </a:cubicBezTo>
                <a:cubicBezTo>
                  <a:pt x="-26413" y="380802"/>
                  <a:pt x="60576" y="251080"/>
                  <a:pt x="0" y="0"/>
                </a:cubicBezTo>
                <a:close/>
              </a:path>
            </a:pathLst>
          </a:custGeom>
          <a:ln>
            <a:solidFill>
              <a:schemeClr val="tx1"/>
            </a:solidFill>
            <a:extLst>
              <a:ext uri="{C807C97D-BFC1-408E-A445-0C87EB9F89A2}">
                <ask:lineSketchStyleProps xmlns:ask="http://schemas.microsoft.com/office/drawing/2018/sketchyshapes" sd="3570746723">
                  <ask:type>
                    <ask:lineSketchScribble/>
                  </ask:type>
                </ask:lineSketchStyleProps>
              </a:ext>
            </a:extLst>
          </a:ln>
        </p:spPr>
        <p:txBody>
          <a:bodyPr>
            <a:normAutofit lnSpcReduction="10000"/>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Counter Design as a Synthesis problem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Seven segment Display and A Digital Clock.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 Conversion  </a:t>
            </a:r>
          </a:p>
          <a:p>
            <a:pPr lvl="1"/>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Types of D/A Converters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A/D Conversion </a:t>
            </a:r>
          </a:p>
          <a:p>
            <a:pPr lvl="1"/>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Types of A/D conversion </a:t>
            </a:r>
            <a:endParaRPr lang="en-IN" sz="2000" dirty="0"/>
          </a:p>
          <a:p>
            <a:endParaRPr lang="en-IN" sz="2400" dirty="0"/>
          </a:p>
        </p:txBody>
      </p:sp>
    </p:spTree>
    <p:extLst>
      <p:ext uri="{BB962C8B-B14F-4D97-AF65-F5344CB8AC3E}">
        <p14:creationId xmlns:p14="http://schemas.microsoft.com/office/powerpoint/2010/main" val="181981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D764D0-ECE4-4F0F-9130-3CB54F45578B}"/>
              </a:ext>
            </a:extLst>
          </p:cNvPr>
          <p:cNvSpPr>
            <a:spLocks noGrp="1"/>
          </p:cNvSpPr>
          <p:nvPr>
            <p:ph type="title"/>
          </p:nvPr>
        </p:nvSpPr>
        <p:spPr/>
        <p:txBody>
          <a:bodyPr/>
          <a:lstStyle/>
          <a:p>
            <a:r>
              <a:rPr lang="en-US" dirty="0"/>
              <a:t>Counter</a:t>
            </a:r>
          </a:p>
        </p:txBody>
      </p:sp>
      <p:sp>
        <p:nvSpPr>
          <p:cNvPr id="6" name="Content Placeholder 5">
            <a:extLst>
              <a:ext uri="{FF2B5EF4-FFF2-40B4-BE49-F238E27FC236}">
                <a16:creationId xmlns:a16="http://schemas.microsoft.com/office/drawing/2014/main" id="{9169DEF7-DD86-490D-965C-C7FA91E46627}"/>
              </a:ext>
            </a:extLst>
          </p:cNvPr>
          <p:cNvSpPr>
            <a:spLocks noGrp="1"/>
          </p:cNvSpPr>
          <p:nvPr>
            <p:ph sz="half" idx="1"/>
          </p:nvPr>
        </p:nvSpPr>
        <p:spPr>
          <a:custGeom>
            <a:avLst/>
            <a:gdLst>
              <a:gd name="connsiteX0" fmla="*/ 0 w 5181600"/>
              <a:gd name="connsiteY0" fmla="*/ 0 h 4351338"/>
              <a:gd name="connsiteX1" fmla="*/ 523917 w 5181600"/>
              <a:gd name="connsiteY1" fmla="*/ 0 h 4351338"/>
              <a:gd name="connsiteX2" fmla="*/ 1151467 w 5181600"/>
              <a:gd name="connsiteY2" fmla="*/ 0 h 4351338"/>
              <a:gd name="connsiteX3" fmla="*/ 1623568 w 5181600"/>
              <a:gd name="connsiteY3" fmla="*/ 0 h 4351338"/>
              <a:gd name="connsiteX4" fmla="*/ 2199301 w 5181600"/>
              <a:gd name="connsiteY4" fmla="*/ 0 h 4351338"/>
              <a:gd name="connsiteX5" fmla="*/ 2826851 w 5181600"/>
              <a:gd name="connsiteY5" fmla="*/ 0 h 4351338"/>
              <a:gd name="connsiteX6" fmla="*/ 3247136 w 5181600"/>
              <a:gd name="connsiteY6" fmla="*/ 0 h 4351338"/>
              <a:gd name="connsiteX7" fmla="*/ 3667421 w 5181600"/>
              <a:gd name="connsiteY7" fmla="*/ 0 h 4351338"/>
              <a:gd name="connsiteX8" fmla="*/ 4346787 w 5181600"/>
              <a:gd name="connsiteY8" fmla="*/ 0 h 4351338"/>
              <a:gd name="connsiteX9" fmla="*/ 5181600 w 5181600"/>
              <a:gd name="connsiteY9" fmla="*/ 0 h 4351338"/>
              <a:gd name="connsiteX10" fmla="*/ 5181600 w 5181600"/>
              <a:gd name="connsiteY10" fmla="*/ 413377 h 4351338"/>
              <a:gd name="connsiteX11" fmla="*/ 5181600 w 5181600"/>
              <a:gd name="connsiteY11" fmla="*/ 913781 h 4351338"/>
              <a:gd name="connsiteX12" fmla="*/ 5181600 w 5181600"/>
              <a:gd name="connsiteY12" fmla="*/ 1501212 h 4351338"/>
              <a:gd name="connsiteX13" fmla="*/ 5181600 w 5181600"/>
              <a:gd name="connsiteY13" fmla="*/ 1958102 h 4351338"/>
              <a:gd name="connsiteX14" fmla="*/ 5181600 w 5181600"/>
              <a:gd name="connsiteY14" fmla="*/ 2502019 h 4351338"/>
              <a:gd name="connsiteX15" fmla="*/ 5181600 w 5181600"/>
              <a:gd name="connsiteY15" fmla="*/ 2915396 h 4351338"/>
              <a:gd name="connsiteX16" fmla="*/ 5181600 w 5181600"/>
              <a:gd name="connsiteY16" fmla="*/ 3546340 h 4351338"/>
              <a:gd name="connsiteX17" fmla="*/ 5181600 w 5181600"/>
              <a:gd name="connsiteY17" fmla="*/ 4351338 h 4351338"/>
              <a:gd name="connsiteX18" fmla="*/ 4502235 w 5181600"/>
              <a:gd name="connsiteY18" fmla="*/ 4351338 h 4351338"/>
              <a:gd name="connsiteX19" fmla="*/ 3874685 w 5181600"/>
              <a:gd name="connsiteY19" fmla="*/ 4351338 h 4351338"/>
              <a:gd name="connsiteX20" fmla="*/ 3402584 w 5181600"/>
              <a:gd name="connsiteY20" fmla="*/ 4351338 h 4351338"/>
              <a:gd name="connsiteX21" fmla="*/ 2723219 w 5181600"/>
              <a:gd name="connsiteY21" fmla="*/ 4351338 h 4351338"/>
              <a:gd name="connsiteX22" fmla="*/ 2147485 w 5181600"/>
              <a:gd name="connsiteY22" fmla="*/ 4351338 h 4351338"/>
              <a:gd name="connsiteX23" fmla="*/ 1727200 w 5181600"/>
              <a:gd name="connsiteY23" fmla="*/ 4351338 h 4351338"/>
              <a:gd name="connsiteX24" fmla="*/ 1151467 w 5181600"/>
              <a:gd name="connsiteY24" fmla="*/ 4351338 h 4351338"/>
              <a:gd name="connsiteX25" fmla="*/ 627549 w 5181600"/>
              <a:gd name="connsiteY25" fmla="*/ 4351338 h 4351338"/>
              <a:gd name="connsiteX26" fmla="*/ 0 w 5181600"/>
              <a:gd name="connsiteY26" fmla="*/ 4351338 h 4351338"/>
              <a:gd name="connsiteX27" fmla="*/ 0 w 5181600"/>
              <a:gd name="connsiteY27" fmla="*/ 3850934 h 4351338"/>
              <a:gd name="connsiteX28" fmla="*/ 0 w 5181600"/>
              <a:gd name="connsiteY28" fmla="*/ 3219990 h 4351338"/>
              <a:gd name="connsiteX29" fmla="*/ 0 w 5181600"/>
              <a:gd name="connsiteY29" fmla="*/ 2632559 h 4351338"/>
              <a:gd name="connsiteX30" fmla="*/ 0 w 5181600"/>
              <a:gd name="connsiteY30" fmla="*/ 2132156 h 4351338"/>
              <a:gd name="connsiteX31" fmla="*/ 0 w 5181600"/>
              <a:gd name="connsiteY31" fmla="*/ 1718779 h 4351338"/>
              <a:gd name="connsiteX32" fmla="*/ 0 w 5181600"/>
              <a:gd name="connsiteY32" fmla="*/ 1218375 h 4351338"/>
              <a:gd name="connsiteX33" fmla="*/ 0 w 5181600"/>
              <a:gd name="connsiteY33" fmla="*/ 630944 h 4351338"/>
              <a:gd name="connsiteX34" fmla="*/ 0 w 5181600"/>
              <a:gd name="connsiteY34" fmla="*/ 0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81600" h="4351338" fill="none" extrusionOk="0">
                <a:moveTo>
                  <a:pt x="0" y="0"/>
                </a:moveTo>
                <a:cubicBezTo>
                  <a:pt x="184807" y="-58428"/>
                  <a:pt x="270424" y="27665"/>
                  <a:pt x="523917" y="0"/>
                </a:cubicBezTo>
                <a:cubicBezTo>
                  <a:pt x="777410" y="-27665"/>
                  <a:pt x="982077" y="68526"/>
                  <a:pt x="1151467" y="0"/>
                </a:cubicBezTo>
                <a:cubicBezTo>
                  <a:pt x="1320857" y="-68526"/>
                  <a:pt x="1509083" y="2111"/>
                  <a:pt x="1623568" y="0"/>
                </a:cubicBezTo>
                <a:cubicBezTo>
                  <a:pt x="1738053" y="-2111"/>
                  <a:pt x="1931718" y="12053"/>
                  <a:pt x="2199301" y="0"/>
                </a:cubicBezTo>
                <a:cubicBezTo>
                  <a:pt x="2466884" y="-12053"/>
                  <a:pt x="2562602" y="47979"/>
                  <a:pt x="2826851" y="0"/>
                </a:cubicBezTo>
                <a:cubicBezTo>
                  <a:pt x="3091100" y="-47979"/>
                  <a:pt x="3109645" y="37691"/>
                  <a:pt x="3247136" y="0"/>
                </a:cubicBezTo>
                <a:cubicBezTo>
                  <a:pt x="3384627" y="-37691"/>
                  <a:pt x="3524463" y="28461"/>
                  <a:pt x="3667421" y="0"/>
                </a:cubicBezTo>
                <a:cubicBezTo>
                  <a:pt x="3810380" y="-28461"/>
                  <a:pt x="4167762" y="27405"/>
                  <a:pt x="4346787" y="0"/>
                </a:cubicBezTo>
                <a:cubicBezTo>
                  <a:pt x="4525812" y="-27405"/>
                  <a:pt x="4800638" y="10750"/>
                  <a:pt x="5181600" y="0"/>
                </a:cubicBezTo>
                <a:cubicBezTo>
                  <a:pt x="5223094" y="112950"/>
                  <a:pt x="5164067" y="315540"/>
                  <a:pt x="5181600" y="413377"/>
                </a:cubicBezTo>
                <a:cubicBezTo>
                  <a:pt x="5199133" y="511214"/>
                  <a:pt x="5148023" y="727110"/>
                  <a:pt x="5181600" y="913781"/>
                </a:cubicBezTo>
                <a:cubicBezTo>
                  <a:pt x="5215177" y="1100452"/>
                  <a:pt x="5176340" y="1337106"/>
                  <a:pt x="5181600" y="1501212"/>
                </a:cubicBezTo>
                <a:cubicBezTo>
                  <a:pt x="5186860" y="1665318"/>
                  <a:pt x="5146664" y="1820569"/>
                  <a:pt x="5181600" y="1958102"/>
                </a:cubicBezTo>
                <a:cubicBezTo>
                  <a:pt x="5216536" y="2095635"/>
                  <a:pt x="5170650" y="2382057"/>
                  <a:pt x="5181600" y="2502019"/>
                </a:cubicBezTo>
                <a:cubicBezTo>
                  <a:pt x="5192550" y="2621981"/>
                  <a:pt x="5141390" y="2817670"/>
                  <a:pt x="5181600" y="2915396"/>
                </a:cubicBezTo>
                <a:cubicBezTo>
                  <a:pt x="5221810" y="3013122"/>
                  <a:pt x="5109108" y="3308690"/>
                  <a:pt x="5181600" y="3546340"/>
                </a:cubicBezTo>
                <a:cubicBezTo>
                  <a:pt x="5254092" y="3783990"/>
                  <a:pt x="5100002" y="4167724"/>
                  <a:pt x="5181600" y="4351338"/>
                </a:cubicBezTo>
                <a:cubicBezTo>
                  <a:pt x="5043507" y="4402309"/>
                  <a:pt x="4817067" y="4346711"/>
                  <a:pt x="4502235" y="4351338"/>
                </a:cubicBezTo>
                <a:cubicBezTo>
                  <a:pt x="4187404" y="4355965"/>
                  <a:pt x="4179525" y="4334138"/>
                  <a:pt x="3874685" y="4351338"/>
                </a:cubicBezTo>
                <a:cubicBezTo>
                  <a:pt x="3569845" y="4368538"/>
                  <a:pt x="3622481" y="4312469"/>
                  <a:pt x="3402584" y="4351338"/>
                </a:cubicBezTo>
                <a:cubicBezTo>
                  <a:pt x="3182687" y="4390207"/>
                  <a:pt x="2924382" y="4310245"/>
                  <a:pt x="2723219" y="4351338"/>
                </a:cubicBezTo>
                <a:cubicBezTo>
                  <a:pt x="2522057" y="4392431"/>
                  <a:pt x="2291241" y="4306518"/>
                  <a:pt x="2147485" y="4351338"/>
                </a:cubicBezTo>
                <a:cubicBezTo>
                  <a:pt x="2003729" y="4396158"/>
                  <a:pt x="1841567" y="4309805"/>
                  <a:pt x="1727200" y="4351338"/>
                </a:cubicBezTo>
                <a:cubicBezTo>
                  <a:pt x="1612833" y="4392871"/>
                  <a:pt x="1410197" y="4331630"/>
                  <a:pt x="1151467" y="4351338"/>
                </a:cubicBezTo>
                <a:cubicBezTo>
                  <a:pt x="892737" y="4371046"/>
                  <a:pt x="760085" y="4347394"/>
                  <a:pt x="627549" y="4351338"/>
                </a:cubicBezTo>
                <a:cubicBezTo>
                  <a:pt x="495013" y="4355282"/>
                  <a:pt x="173874" y="4284394"/>
                  <a:pt x="0" y="4351338"/>
                </a:cubicBezTo>
                <a:cubicBezTo>
                  <a:pt x="-26788" y="4157843"/>
                  <a:pt x="21980" y="4099179"/>
                  <a:pt x="0" y="3850934"/>
                </a:cubicBezTo>
                <a:cubicBezTo>
                  <a:pt x="-21980" y="3602689"/>
                  <a:pt x="15763" y="3377280"/>
                  <a:pt x="0" y="3219990"/>
                </a:cubicBezTo>
                <a:cubicBezTo>
                  <a:pt x="-15763" y="3062700"/>
                  <a:pt x="50338" y="2765834"/>
                  <a:pt x="0" y="2632559"/>
                </a:cubicBezTo>
                <a:cubicBezTo>
                  <a:pt x="-50338" y="2499284"/>
                  <a:pt x="4247" y="2371666"/>
                  <a:pt x="0" y="2132156"/>
                </a:cubicBezTo>
                <a:cubicBezTo>
                  <a:pt x="-4247" y="1892646"/>
                  <a:pt x="15154" y="1827285"/>
                  <a:pt x="0" y="1718779"/>
                </a:cubicBezTo>
                <a:cubicBezTo>
                  <a:pt x="-15154" y="1610273"/>
                  <a:pt x="24112" y="1354715"/>
                  <a:pt x="0" y="1218375"/>
                </a:cubicBezTo>
                <a:cubicBezTo>
                  <a:pt x="-24112" y="1082035"/>
                  <a:pt x="1943" y="852291"/>
                  <a:pt x="0" y="630944"/>
                </a:cubicBezTo>
                <a:cubicBezTo>
                  <a:pt x="-1943" y="409597"/>
                  <a:pt x="59513" y="149932"/>
                  <a:pt x="0" y="0"/>
                </a:cubicBezTo>
                <a:close/>
              </a:path>
              <a:path w="5181600" h="4351338" stroke="0" extrusionOk="0">
                <a:moveTo>
                  <a:pt x="0" y="0"/>
                </a:moveTo>
                <a:cubicBezTo>
                  <a:pt x="189547" y="-22764"/>
                  <a:pt x="322845" y="52150"/>
                  <a:pt x="523917" y="0"/>
                </a:cubicBezTo>
                <a:cubicBezTo>
                  <a:pt x="724989" y="-52150"/>
                  <a:pt x="758098" y="39531"/>
                  <a:pt x="944203" y="0"/>
                </a:cubicBezTo>
                <a:cubicBezTo>
                  <a:pt x="1130308" y="-39531"/>
                  <a:pt x="1382431" y="64818"/>
                  <a:pt x="1623568" y="0"/>
                </a:cubicBezTo>
                <a:cubicBezTo>
                  <a:pt x="1864706" y="-64818"/>
                  <a:pt x="1922030" y="1906"/>
                  <a:pt x="2147485" y="0"/>
                </a:cubicBezTo>
                <a:cubicBezTo>
                  <a:pt x="2372940" y="-1906"/>
                  <a:pt x="2454717" y="51139"/>
                  <a:pt x="2671403" y="0"/>
                </a:cubicBezTo>
                <a:cubicBezTo>
                  <a:pt x="2888089" y="-51139"/>
                  <a:pt x="3153412" y="35533"/>
                  <a:pt x="3350768" y="0"/>
                </a:cubicBezTo>
                <a:cubicBezTo>
                  <a:pt x="3548125" y="-35533"/>
                  <a:pt x="3725994" y="54915"/>
                  <a:pt x="3822869" y="0"/>
                </a:cubicBezTo>
                <a:cubicBezTo>
                  <a:pt x="3919744" y="-54915"/>
                  <a:pt x="4345136" y="21800"/>
                  <a:pt x="4502235" y="0"/>
                </a:cubicBezTo>
                <a:cubicBezTo>
                  <a:pt x="4659334" y="-21800"/>
                  <a:pt x="4994496" y="9357"/>
                  <a:pt x="5181600" y="0"/>
                </a:cubicBezTo>
                <a:cubicBezTo>
                  <a:pt x="5237900" y="229011"/>
                  <a:pt x="5124601" y="370248"/>
                  <a:pt x="5181600" y="543917"/>
                </a:cubicBezTo>
                <a:cubicBezTo>
                  <a:pt x="5238599" y="717586"/>
                  <a:pt x="5150330" y="892876"/>
                  <a:pt x="5181600" y="1087835"/>
                </a:cubicBezTo>
                <a:cubicBezTo>
                  <a:pt x="5212870" y="1282794"/>
                  <a:pt x="5165969" y="1442244"/>
                  <a:pt x="5181600" y="1675265"/>
                </a:cubicBezTo>
                <a:cubicBezTo>
                  <a:pt x="5197231" y="1908286"/>
                  <a:pt x="5172193" y="1916898"/>
                  <a:pt x="5181600" y="2088642"/>
                </a:cubicBezTo>
                <a:cubicBezTo>
                  <a:pt x="5191007" y="2260386"/>
                  <a:pt x="5132402" y="2372426"/>
                  <a:pt x="5181600" y="2632559"/>
                </a:cubicBezTo>
                <a:cubicBezTo>
                  <a:pt x="5230798" y="2892692"/>
                  <a:pt x="5152651" y="2922890"/>
                  <a:pt x="5181600" y="3176477"/>
                </a:cubicBezTo>
                <a:cubicBezTo>
                  <a:pt x="5210549" y="3430064"/>
                  <a:pt x="5180547" y="3490562"/>
                  <a:pt x="5181600" y="3720394"/>
                </a:cubicBezTo>
                <a:cubicBezTo>
                  <a:pt x="5182653" y="3950226"/>
                  <a:pt x="5108660" y="4189686"/>
                  <a:pt x="5181600" y="4351338"/>
                </a:cubicBezTo>
                <a:cubicBezTo>
                  <a:pt x="4964901" y="4389260"/>
                  <a:pt x="4808877" y="4345110"/>
                  <a:pt x="4554051" y="4351338"/>
                </a:cubicBezTo>
                <a:cubicBezTo>
                  <a:pt x="4299225" y="4357566"/>
                  <a:pt x="4220007" y="4333893"/>
                  <a:pt x="4133765" y="4351338"/>
                </a:cubicBezTo>
                <a:cubicBezTo>
                  <a:pt x="4047523" y="4368783"/>
                  <a:pt x="3805083" y="4318431"/>
                  <a:pt x="3661664" y="4351338"/>
                </a:cubicBezTo>
                <a:cubicBezTo>
                  <a:pt x="3518245" y="4384245"/>
                  <a:pt x="3171819" y="4272611"/>
                  <a:pt x="2982299" y="4351338"/>
                </a:cubicBezTo>
                <a:cubicBezTo>
                  <a:pt x="2792779" y="4430065"/>
                  <a:pt x="2534556" y="4301551"/>
                  <a:pt x="2406565" y="4351338"/>
                </a:cubicBezTo>
                <a:cubicBezTo>
                  <a:pt x="2278574" y="4401125"/>
                  <a:pt x="2100966" y="4338295"/>
                  <a:pt x="1934464" y="4351338"/>
                </a:cubicBezTo>
                <a:cubicBezTo>
                  <a:pt x="1767962" y="4364381"/>
                  <a:pt x="1604670" y="4288135"/>
                  <a:pt x="1358731" y="4351338"/>
                </a:cubicBezTo>
                <a:cubicBezTo>
                  <a:pt x="1112792" y="4414541"/>
                  <a:pt x="1102904" y="4309298"/>
                  <a:pt x="938445" y="4351338"/>
                </a:cubicBezTo>
                <a:cubicBezTo>
                  <a:pt x="773986" y="4393378"/>
                  <a:pt x="678512" y="4310992"/>
                  <a:pt x="518160" y="4351338"/>
                </a:cubicBezTo>
                <a:cubicBezTo>
                  <a:pt x="357809" y="4391684"/>
                  <a:pt x="148800" y="4328772"/>
                  <a:pt x="0" y="4351338"/>
                </a:cubicBezTo>
                <a:cubicBezTo>
                  <a:pt x="-27059" y="4190020"/>
                  <a:pt x="37993" y="3995691"/>
                  <a:pt x="0" y="3894448"/>
                </a:cubicBezTo>
                <a:cubicBezTo>
                  <a:pt x="-37993" y="3793205"/>
                  <a:pt x="32723" y="3412025"/>
                  <a:pt x="0" y="3263504"/>
                </a:cubicBezTo>
                <a:cubicBezTo>
                  <a:pt x="-32723" y="3114983"/>
                  <a:pt x="1434" y="2991905"/>
                  <a:pt x="0" y="2763100"/>
                </a:cubicBezTo>
                <a:cubicBezTo>
                  <a:pt x="-1434" y="2534295"/>
                  <a:pt x="46041" y="2539324"/>
                  <a:pt x="0" y="2349723"/>
                </a:cubicBezTo>
                <a:cubicBezTo>
                  <a:pt x="-46041" y="2160122"/>
                  <a:pt x="26707" y="1888280"/>
                  <a:pt x="0" y="1762292"/>
                </a:cubicBezTo>
                <a:cubicBezTo>
                  <a:pt x="-26707" y="1636304"/>
                  <a:pt x="1215" y="1517139"/>
                  <a:pt x="0" y="1305401"/>
                </a:cubicBezTo>
                <a:cubicBezTo>
                  <a:pt x="-1215" y="1093663"/>
                  <a:pt x="59237" y="888226"/>
                  <a:pt x="0" y="717971"/>
                </a:cubicBezTo>
                <a:cubicBezTo>
                  <a:pt x="-59237" y="547716"/>
                  <a:pt x="11114" y="261945"/>
                  <a:pt x="0" y="0"/>
                </a:cubicBezTo>
                <a:close/>
              </a:path>
            </a:pathLst>
          </a:custGeom>
          <a:ln>
            <a:solidFill>
              <a:schemeClr val="tx1"/>
            </a:solidFill>
            <a:extLst>
              <a:ext uri="{C807C97D-BFC1-408E-A445-0C87EB9F89A2}">
                <ask:lineSketchStyleProps xmlns:ask="http://schemas.microsoft.com/office/drawing/2018/sketchyshapes" sd="1219033472">
                  <ask:type>
                    <ask:lineSketchScribble/>
                  </ask:type>
                </ask:lineSketchStyleProps>
              </a:ext>
            </a:extLst>
          </a:ln>
        </p:spPr>
        <p:txBody>
          <a:bodyPr>
            <a:normAutofit fontScale="77500" lnSpcReduction="20000"/>
          </a:bodyPr>
          <a:lstStyle/>
          <a:p>
            <a:pPr algn="just"/>
            <a:r>
              <a:rPr lang="en-US" b="0" i="0" dirty="0">
                <a:solidFill>
                  <a:srgbClr val="000000"/>
                </a:solidFill>
                <a:effectLst/>
                <a:latin typeface="Arial" panose="020B0604020202020204" pitchFamily="34" charset="0"/>
              </a:rPr>
              <a:t>Counter is a sequential circuit. A digital circuit which is used for a counting pulses is known counter. Counter is the widest application of flip-flops. It is a group of flip-flops with a clock signal applied. Counters are of two types.</a:t>
            </a:r>
          </a:p>
          <a:p>
            <a:pPr lvl="1"/>
            <a:r>
              <a:rPr lang="en-US" b="0" i="0" dirty="0">
                <a:effectLst/>
                <a:latin typeface="Arial" panose="020B0604020202020204" pitchFamily="34" charset="0"/>
              </a:rPr>
              <a:t>Asynchronous or ripple counters.</a:t>
            </a:r>
          </a:p>
          <a:p>
            <a:pPr lvl="1"/>
            <a:r>
              <a:rPr lang="en-US" b="0" i="0" dirty="0">
                <a:effectLst/>
                <a:latin typeface="Arial" panose="020B0604020202020204" pitchFamily="34" charset="0"/>
              </a:rPr>
              <a:t>Synchronous counters.</a:t>
            </a:r>
          </a:p>
          <a:p>
            <a:pPr algn="l"/>
            <a:r>
              <a:rPr lang="en-US" b="0" i="0" dirty="0">
                <a:effectLst/>
                <a:latin typeface="Arial" panose="020B0604020202020204" pitchFamily="34" charset="0"/>
              </a:rPr>
              <a:t>Modulus Counter (MOD-N Counter)</a:t>
            </a:r>
          </a:p>
          <a:p>
            <a:pPr algn="just"/>
            <a:r>
              <a:rPr lang="en-US" b="0" i="0" dirty="0">
                <a:solidFill>
                  <a:srgbClr val="000000"/>
                </a:solidFill>
                <a:effectLst/>
                <a:latin typeface="Arial" panose="020B0604020202020204" pitchFamily="34" charset="0"/>
              </a:rPr>
              <a:t>The 2-bit ripple counter is called as MOD-4 counter and 3-bit ripple counter is called as MOD-8 counter. </a:t>
            </a:r>
          </a:p>
          <a:p>
            <a:pPr algn="just"/>
            <a:r>
              <a:rPr lang="en-US" b="0" i="0" dirty="0">
                <a:solidFill>
                  <a:srgbClr val="000000"/>
                </a:solidFill>
                <a:effectLst/>
                <a:latin typeface="Arial" panose="020B0604020202020204" pitchFamily="34" charset="0"/>
              </a:rPr>
              <a:t>So in general, an n-bit ripple counter is called as modulo-N counter. Where, MOD number = 2</a:t>
            </a:r>
            <a:r>
              <a:rPr lang="en-US" b="0" i="0" baseline="30000" dirty="0">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a:t>
            </a:r>
          </a:p>
        </p:txBody>
      </p:sp>
      <p:sp>
        <p:nvSpPr>
          <p:cNvPr id="8" name="Content Placeholder 7">
            <a:extLst>
              <a:ext uri="{FF2B5EF4-FFF2-40B4-BE49-F238E27FC236}">
                <a16:creationId xmlns:a16="http://schemas.microsoft.com/office/drawing/2014/main" id="{DADB93BE-FC2C-48A9-B962-29C91167DA10}"/>
              </a:ext>
            </a:extLst>
          </p:cNvPr>
          <p:cNvSpPr>
            <a:spLocks noGrp="1"/>
          </p:cNvSpPr>
          <p:nvPr>
            <p:ph sz="half" idx="2"/>
          </p:nvPr>
        </p:nvSpPr>
        <p:spPr>
          <a:custGeom>
            <a:avLst/>
            <a:gdLst>
              <a:gd name="connsiteX0" fmla="*/ 0 w 5181600"/>
              <a:gd name="connsiteY0" fmla="*/ 0 h 4351338"/>
              <a:gd name="connsiteX1" fmla="*/ 472101 w 5181600"/>
              <a:gd name="connsiteY1" fmla="*/ 0 h 4351338"/>
              <a:gd name="connsiteX2" fmla="*/ 1047835 w 5181600"/>
              <a:gd name="connsiteY2" fmla="*/ 0 h 4351338"/>
              <a:gd name="connsiteX3" fmla="*/ 1727200 w 5181600"/>
              <a:gd name="connsiteY3" fmla="*/ 0 h 4351338"/>
              <a:gd name="connsiteX4" fmla="*/ 2406565 w 5181600"/>
              <a:gd name="connsiteY4" fmla="*/ 0 h 4351338"/>
              <a:gd name="connsiteX5" fmla="*/ 2930483 w 5181600"/>
              <a:gd name="connsiteY5" fmla="*/ 0 h 4351338"/>
              <a:gd name="connsiteX6" fmla="*/ 3558032 w 5181600"/>
              <a:gd name="connsiteY6" fmla="*/ 0 h 4351338"/>
              <a:gd name="connsiteX7" fmla="*/ 4185581 w 5181600"/>
              <a:gd name="connsiteY7" fmla="*/ 0 h 4351338"/>
              <a:gd name="connsiteX8" fmla="*/ 4605867 w 5181600"/>
              <a:gd name="connsiteY8" fmla="*/ 0 h 4351338"/>
              <a:gd name="connsiteX9" fmla="*/ 5181600 w 5181600"/>
              <a:gd name="connsiteY9" fmla="*/ 0 h 4351338"/>
              <a:gd name="connsiteX10" fmla="*/ 5181600 w 5181600"/>
              <a:gd name="connsiteY10" fmla="*/ 456890 h 4351338"/>
              <a:gd name="connsiteX11" fmla="*/ 5181600 w 5181600"/>
              <a:gd name="connsiteY11" fmla="*/ 1044321 h 4351338"/>
              <a:gd name="connsiteX12" fmla="*/ 5181600 w 5181600"/>
              <a:gd name="connsiteY12" fmla="*/ 1457698 h 4351338"/>
              <a:gd name="connsiteX13" fmla="*/ 5181600 w 5181600"/>
              <a:gd name="connsiteY13" fmla="*/ 2001615 h 4351338"/>
              <a:gd name="connsiteX14" fmla="*/ 5181600 w 5181600"/>
              <a:gd name="connsiteY14" fmla="*/ 2502019 h 4351338"/>
              <a:gd name="connsiteX15" fmla="*/ 5181600 w 5181600"/>
              <a:gd name="connsiteY15" fmla="*/ 3089450 h 4351338"/>
              <a:gd name="connsiteX16" fmla="*/ 5181600 w 5181600"/>
              <a:gd name="connsiteY16" fmla="*/ 3589854 h 4351338"/>
              <a:gd name="connsiteX17" fmla="*/ 5181600 w 5181600"/>
              <a:gd name="connsiteY17" fmla="*/ 4351338 h 4351338"/>
              <a:gd name="connsiteX18" fmla="*/ 4657683 w 5181600"/>
              <a:gd name="connsiteY18" fmla="*/ 4351338 h 4351338"/>
              <a:gd name="connsiteX19" fmla="*/ 4237397 w 5181600"/>
              <a:gd name="connsiteY19" fmla="*/ 4351338 h 4351338"/>
              <a:gd name="connsiteX20" fmla="*/ 3609848 w 5181600"/>
              <a:gd name="connsiteY20" fmla="*/ 4351338 h 4351338"/>
              <a:gd name="connsiteX21" fmla="*/ 3085931 w 5181600"/>
              <a:gd name="connsiteY21" fmla="*/ 4351338 h 4351338"/>
              <a:gd name="connsiteX22" fmla="*/ 2562013 w 5181600"/>
              <a:gd name="connsiteY22" fmla="*/ 4351338 h 4351338"/>
              <a:gd name="connsiteX23" fmla="*/ 1986280 w 5181600"/>
              <a:gd name="connsiteY23" fmla="*/ 4351338 h 4351338"/>
              <a:gd name="connsiteX24" fmla="*/ 1410547 w 5181600"/>
              <a:gd name="connsiteY24" fmla="*/ 4351338 h 4351338"/>
              <a:gd name="connsiteX25" fmla="*/ 990261 w 5181600"/>
              <a:gd name="connsiteY25" fmla="*/ 4351338 h 4351338"/>
              <a:gd name="connsiteX26" fmla="*/ 0 w 5181600"/>
              <a:gd name="connsiteY26" fmla="*/ 4351338 h 4351338"/>
              <a:gd name="connsiteX27" fmla="*/ 0 w 5181600"/>
              <a:gd name="connsiteY27" fmla="*/ 3850934 h 4351338"/>
              <a:gd name="connsiteX28" fmla="*/ 0 w 5181600"/>
              <a:gd name="connsiteY28" fmla="*/ 3263504 h 4351338"/>
              <a:gd name="connsiteX29" fmla="*/ 0 w 5181600"/>
              <a:gd name="connsiteY29" fmla="*/ 2763100 h 4351338"/>
              <a:gd name="connsiteX30" fmla="*/ 0 w 5181600"/>
              <a:gd name="connsiteY30" fmla="*/ 2349723 h 4351338"/>
              <a:gd name="connsiteX31" fmla="*/ 0 w 5181600"/>
              <a:gd name="connsiteY31" fmla="*/ 1762292 h 4351338"/>
              <a:gd name="connsiteX32" fmla="*/ 0 w 5181600"/>
              <a:gd name="connsiteY32" fmla="*/ 1305401 h 4351338"/>
              <a:gd name="connsiteX33" fmla="*/ 0 w 5181600"/>
              <a:gd name="connsiteY33" fmla="*/ 761484 h 4351338"/>
              <a:gd name="connsiteX34" fmla="*/ 0 w 5181600"/>
              <a:gd name="connsiteY34" fmla="*/ 0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81600" h="4351338" fill="none" extrusionOk="0">
                <a:moveTo>
                  <a:pt x="0" y="0"/>
                </a:moveTo>
                <a:cubicBezTo>
                  <a:pt x="147703" y="-26591"/>
                  <a:pt x="347145" y="5423"/>
                  <a:pt x="472101" y="0"/>
                </a:cubicBezTo>
                <a:cubicBezTo>
                  <a:pt x="597057" y="-5423"/>
                  <a:pt x="926945" y="8315"/>
                  <a:pt x="1047835" y="0"/>
                </a:cubicBezTo>
                <a:cubicBezTo>
                  <a:pt x="1168725" y="-8315"/>
                  <a:pt x="1552030" y="40867"/>
                  <a:pt x="1727200" y="0"/>
                </a:cubicBezTo>
                <a:cubicBezTo>
                  <a:pt x="1902371" y="-40867"/>
                  <a:pt x="2235695" y="15089"/>
                  <a:pt x="2406565" y="0"/>
                </a:cubicBezTo>
                <a:cubicBezTo>
                  <a:pt x="2577436" y="-15089"/>
                  <a:pt x="2737188" y="21004"/>
                  <a:pt x="2930483" y="0"/>
                </a:cubicBezTo>
                <a:cubicBezTo>
                  <a:pt x="3123778" y="-21004"/>
                  <a:pt x="3332506" y="37499"/>
                  <a:pt x="3558032" y="0"/>
                </a:cubicBezTo>
                <a:cubicBezTo>
                  <a:pt x="3783558" y="-37499"/>
                  <a:pt x="4024730" y="47654"/>
                  <a:pt x="4185581" y="0"/>
                </a:cubicBezTo>
                <a:cubicBezTo>
                  <a:pt x="4346432" y="-47654"/>
                  <a:pt x="4509403" y="21413"/>
                  <a:pt x="4605867" y="0"/>
                </a:cubicBezTo>
                <a:cubicBezTo>
                  <a:pt x="4702331" y="-21413"/>
                  <a:pt x="5059581" y="46167"/>
                  <a:pt x="5181600" y="0"/>
                </a:cubicBezTo>
                <a:cubicBezTo>
                  <a:pt x="5206504" y="176040"/>
                  <a:pt x="5142039" y="252884"/>
                  <a:pt x="5181600" y="456890"/>
                </a:cubicBezTo>
                <a:cubicBezTo>
                  <a:pt x="5221161" y="660896"/>
                  <a:pt x="5164250" y="902298"/>
                  <a:pt x="5181600" y="1044321"/>
                </a:cubicBezTo>
                <a:cubicBezTo>
                  <a:pt x="5198950" y="1186344"/>
                  <a:pt x="5156651" y="1279591"/>
                  <a:pt x="5181600" y="1457698"/>
                </a:cubicBezTo>
                <a:cubicBezTo>
                  <a:pt x="5206549" y="1635805"/>
                  <a:pt x="5149025" y="1780186"/>
                  <a:pt x="5181600" y="2001615"/>
                </a:cubicBezTo>
                <a:cubicBezTo>
                  <a:pt x="5214175" y="2223044"/>
                  <a:pt x="5125760" y="2253202"/>
                  <a:pt x="5181600" y="2502019"/>
                </a:cubicBezTo>
                <a:cubicBezTo>
                  <a:pt x="5237440" y="2750836"/>
                  <a:pt x="5178873" y="2893910"/>
                  <a:pt x="5181600" y="3089450"/>
                </a:cubicBezTo>
                <a:cubicBezTo>
                  <a:pt x="5184327" y="3284990"/>
                  <a:pt x="5124345" y="3432816"/>
                  <a:pt x="5181600" y="3589854"/>
                </a:cubicBezTo>
                <a:cubicBezTo>
                  <a:pt x="5238855" y="3746892"/>
                  <a:pt x="5180977" y="4087208"/>
                  <a:pt x="5181600" y="4351338"/>
                </a:cubicBezTo>
                <a:cubicBezTo>
                  <a:pt x="5015808" y="4361937"/>
                  <a:pt x="4878203" y="4299660"/>
                  <a:pt x="4657683" y="4351338"/>
                </a:cubicBezTo>
                <a:cubicBezTo>
                  <a:pt x="4437163" y="4403016"/>
                  <a:pt x="4376862" y="4319095"/>
                  <a:pt x="4237397" y="4351338"/>
                </a:cubicBezTo>
                <a:cubicBezTo>
                  <a:pt x="4097932" y="4383581"/>
                  <a:pt x="3761381" y="4297130"/>
                  <a:pt x="3609848" y="4351338"/>
                </a:cubicBezTo>
                <a:cubicBezTo>
                  <a:pt x="3458315" y="4405546"/>
                  <a:pt x="3207673" y="4345212"/>
                  <a:pt x="3085931" y="4351338"/>
                </a:cubicBezTo>
                <a:cubicBezTo>
                  <a:pt x="2964189" y="4357464"/>
                  <a:pt x="2745064" y="4290092"/>
                  <a:pt x="2562013" y="4351338"/>
                </a:cubicBezTo>
                <a:cubicBezTo>
                  <a:pt x="2378962" y="4412584"/>
                  <a:pt x="2137890" y="4288914"/>
                  <a:pt x="1986280" y="4351338"/>
                </a:cubicBezTo>
                <a:cubicBezTo>
                  <a:pt x="1834670" y="4413762"/>
                  <a:pt x="1667063" y="4346268"/>
                  <a:pt x="1410547" y="4351338"/>
                </a:cubicBezTo>
                <a:cubicBezTo>
                  <a:pt x="1154031" y="4356408"/>
                  <a:pt x="1183944" y="4328449"/>
                  <a:pt x="990261" y="4351338"/>
                </a:cubicBezTo>
                <a:cubicBezTo>
                  <a:pt x="796578" y="4374227"/>
                  <a:pt x="203687" y="4351008"/>
                  <a:pt x="0" y="4351338"/>
                </a:cubicBezTo>
                <a:cubicBezTo>
                  <a:pt x="-48532" y="4127946"/>
                  <a:pt x="42457" y="4061853"/>
                  <a:pt x="0" y="3850934"/>
                </a:cubicBezTo>
                <a:cubicBezTo>
                  <a:pt x="-42457" y="3640015"/>
                  <a:pt x="46705" y="3393444"/>
                  <a:pt x="0" y="3263504"/>
                </a:cubicBezTo>
                <a:cubicBezTo>
                  <a:pt x="-46705" y="3133564"/>
                  <a:pt x="14662" y="2872108"/>
                  <a:pt x="0" y="2763100"/>
                </a:cubicBezTo>
                <a:cubicBezTo>
                  <a:pt x="-14662" y="2654092"/>
                  <a:pt x="21089" y="2461200"/>
                  <a:pt x="0" y="2349723"/>
                </a:cubicBezTo>
                <a:cubicBezTo>
                  <a:pt x="-21089" y="2238246"/>
                  <a:pt x="68772" y="1996860"/>
                  <a:pt x="0" y="1762292"/>
                </a:cubicBezTo>
                <a:cubicBezTo>
                  <a:pt x="-68772" y="1527724"/>
                  <a:pt x="21302" y="1438354"/>
                  <a:pt x="0" y="1305401"/>
                </a:cubicBezTo>
                <a:cubicBezTo>
                  <a:pt x="-21302" y="1172448"/>
                  <a:pt x="9815" y="1021156"/>
                  <a:pt x="0" y="761484"/>
                </a:cubicBezTo>
                <a:cubicBezTo>
                  <a:pt x="-9815" y="501812"/>
                  <a:pt x="11968" y="274618"/>
                  <a:pt x="0" y="0"/>
                </a:cubicBezTo>
                <a:close/>
              </a:path>
              <a:path w="5181600" h="4351338" stroke="0" extrusionOk="0">
                <a:moveTo>
                  <a:pt x="0" y="0"/>
                </a:moveTo>
                <a:cubicBezTo>
                  <a:pt x="142700" y="-45210"/>
                  <a:pt x="213497" y="12079"/>
                  <a:pt x="420285" y="0"/>
                </a:cubicBezTo>
                <a:cubicBezTo>
                  <a:pt x="627073" y="-12079"/>
                  <a:pt x="735325" y="40424"/>
                  <a:pt x="892387" y="0"/>
                </a:cubicBezTo>
                <a:cubicBezTo>
                  <a:pt x="1049449" y="-40424"/>
                  <a:pt x="1240014" y="37796"/>
                  <a:pt x="1416304" y="0"/>
                </a:cubicBezTo>
                <a:cubicBezTo>
                  <a:pt x="1592594" y="-37796"/>
                  <a:pt x="1678135" y="12859"/>
                  <a:pt x="1836589" y="0"/>
                </a:cubicBezTo>
                <a:cubicBezTo>
                  <a:pt x="1995044" y="-12859"/>
                  <a:pt x="2156272" y="38749"/>
                  <a:pt x="2412323" y="0"/>
                </a:cubicBezTo>
                <a:cubicBezTo>
                  <a:pt x="2668374" y="-38749"/>
                  <a:pt x="2732022" y="28918"/>
                  <a:pt x="2884424" y="0"/>
                </a:cubicBezTo>
                <a:cubicBezTo>
                  <a:pt x="3036826" y="-28918"/>
                  <a:pt x="3169654" y="28708"/>
                  <a:pt x="3356525" y="0"/>
                </a:cubicBezTo>
                <a:cubicBezTo>
                  <a:pt x="3543396" y="-28708"/>
                  <a:pt x="3804552" y="64017"/>
                  <a:pt x="3984075" y="0"/>
                </a:cubicBezTo>
                <a:cubicBezTo>
                  <a:pt x="4163598" y="-64017"/>
                  <a:pt x="4341864" y="41071"/>
                  <a:pt x="4456176" y="0"/>
                </a:cubicBezTo>
                <a:cubicBezTo>
                  <a:pt x="4570488" y="-41071"/>
                  <a:pt x="5017313" y="71393"/>
                  <a:pt x="5181600" y="0"/>
                </a:cubicBezTo>
                <a:cubicBezTo>
                  <a:pt x="5219611" y="208818"/>
                  <a:pt x="5140715" y="432640"/>
                  <a:pt x="5181600" y="543917"/>
                </a:cubicBezTo>
                <a:cubicBezTo>
                  <a:pt x="5222485" y="655194"/>
                  <a:pt x="5135541" y="942577"/>
                  <a:pt x="5181600" y="1131348"/>
                </a:cubicBezTo>
                <a:cubicBezTo>
                  <a:pt x="5227659" y="1320119"/>
                  <a:pt x="5168159" y="1362079"/>
                  <a:pt x="5181600" y="1544725"/>
                </a:cubicBezTo>
                <a:cubicBezTo>
                  <a:pt x="5195041" y="1727371"/>
                  <a:pt x="5166713" y="1993448"/>
                  <a:pt x="5181600" y="2175669"/>
                </a:cubicBezTo>
                <a:cubicBezTo>
                  <a:pt x="5196487" y="2357890"/>
                  <a:pt x="5142745" y="2567789"/>
                  <a:pt x="5181600" y="2676073"/>
                </a:cubicBezTo>
                <a:cubicBezTo>
                  <a:pt x="5220455" y="2784357"/>
                  <a:pt x="5130062" y="3017681"/>
                  <a:pt x="5181600" y="3176477"/>
                </a:cubicBezTo>
                <a:cubicBezTo>
                  <a:pt x="5233138" y="3335273"/>
                  <a:pt x="5168570" y="3452098"/>
                  <a:pt x="5181600" y="3676881"/>
                </a:cubicBezTo>
                <a:cubicBezTo>
                  <a:pt x="5194630" y="3901664"/>
                  <a:pt x="5119570" y="4147986"/>
                  <a:pt x="5181600" y="4351338"/>
                </a:cubicBezTo>
                <a:cubicBezTo>
                  <a:pt x="5029916" y="4356612"/>
                  <a:pt x="4685238" y="4292798"/>
                  <a:pt x="4502235" y="4351338"/>
                </a:cubicBezTo>
                <a:cubicBezTo>
                  <a:pt x="4319232" y="4409878"/>
                  <a:pt x="4223907" y="4324387"/>
                  <a:pt x="4081949" y="4351338"/>
                </a:cubicBezTo>
                <a:cubicBezTo>
                  <a:pt x="3939991" y="4378289"/>
                  <a:pt x="3719704" y="4346184"/>
                  <a:pt x="3454400" y="4351338"/>
                </a:cubicBezTo>
                <a:cubicBezTo>
                  <a:pt x="3189096" y="4356492"/>
                  <a:pt x="3010310" y="4325841"/>
                  <a:pt x="2878667" y="4351338"/>
                </a:cubicBezTo>
                <a:cubicBezTo>
                  <a:pt x="2747024" y="4376835"/>
                  <a:pt x="2624923" y="4327182"/>
                  <a:pt x="2406565" y="4351338"/>
                </a:cubicBezTo>
                <a:cubicBezTo>
                  <a:pt x="2188207" y="4375494"/>
                  <a:pt x="1912278" y="4317874"/>
                  <a:pt x="1779016" y="4351338"/>
                </a:cubicBezTo>
                <a:cubicBezTo>
                  <a:pt x="1645754" y="4384802"/>
                  <a:pt x="1417009" y="4338183"/>
                  <a:pt x="1151467" y="4351338"/>
                </a:cubicBezTo>
                <a:cubicBezTo>
                  <a:pt x="885925" y="4364493"/>
                  <a:pt x="520126" y="4250830"/>
                  <a:pt x="0" y="4351338"/>
                </a:cubicBezTo>
                <a:cubicBezTo>
                  <a:pt x="-59347" y="4113996"/>
                  <a:pt x="1799" y="3969486"/>
                  <a:pt x="0" y="3720394"/>
                </a:cubicBezTo>
                <a:cubicBezTo>
                  <a:pt x="-1799" y="3471302"/>
                  <a:pt x="11857" y="3224444"/>
                  <a:pt x="0" y="3089450"/>
                </a:cubicBezTo>
                <a:cubicBezTo>
                  <a:pt x="-11857" y="2954456"/>
                  <a:pt x="3160" y="2593834"/>
                  <a:pt x="0" y="2458506"/>
                </a:cubicBezTo>
                <a:cubicBezTo>
                  <a:pt x="-3160" y="2323178"/>
                  <a:pt x="32870" y="2134820"/>
                  <a:pt x="0" y="1914589"/>
                </a:cubicBezTo>
                <a:cubicBezTo>
                  <a:pt x="-32870" y="1694358"/>
                  <a:pt x="4614" y="1635725"/>
                  <a:pt x="0" y="1414185"/>
                </a:cubicBezTo>
                <a:cubicBezTo>
                  <a:pt x="-4614" y="1192645"/>
                  <a:pt x="32122" y="1097624"/>
                  <a:pt x="0" y="826754"/>
                </a:cubicBezTo>
                <a:cubicBezTo>
                  <a:pt x="-32122" y="555884"/>
                  <a:pt x="4893" y="392645"/>
                  <a:pt x="0" y="0"/>
                </a:cubicBezTo>
                <a:close/>
              </a:path>
            </a:pathLst>
          </a:custGeom>
          <a:ln>
            <a:solidFill>
              <a:schemeClr val="tx1"/>
            </a:solidFill>
            <a:extLst>
              <a:ext uri="{C807C97D-BFC1-408E-A445-0C87EB9F89A2}">
                <ask:lineSketchStyleProps xmlns:ask="http://schemas.microsoft.com/office/drawing/2018/sketchyshapes" sd="3929964252">
                  <ask:type>
                    <ask:lineSketchScribble/>
                  </ask:type>
                </ask:lineSketchStyleProps>
              </a:ext>
            </a:extLst>
          </a:ln>
        </p:spPr>
        <p:txBody>
          <a:bodyPr>
            <a:normAutofit fontScale="77500" lnSpcReduction="20000"/>
          </a:bodyPr>
          <a:lstStyle/>
          <a:p>
            <a:pPr algn="l"/>
            <a:r>
              <a:rPr lang="en-US" b="0" i="0" dirty="0">
                <a:effectLst/>
                <a:latin typeface="Arial" panose="020B0604020202020204" pitchFamily="34" charset="0"/>
              </a:rPr>
              <a:t>Type of modulus</a:t>
            </a:r>
          </a:p>
          <a:p>
            <a:pPr lvl="1"/>
            <a:r>
              <a:rPr lang="en-US" b="0" i="0" dirty="0">
                <a:effectLst/>
                <a:latin typeface="Arial" panose="020B0604020202020204" pitchFamily="34" charset="0"/>
              </a:rPr>
              <a:t>2-bit up or down (MOD-4)</a:t>
            </a:r>
          </a:p>
          <a:p>
            <a:pPr lvl="1"/>
            <a:r>
              <a:rPr lang="en-US" b="0" i="0" dirty="0">
                <a:effectLst/>
                <a:latin typeface="Arial" panose="020B0604020202020204" pitchFamily="34" charset="0"/>
              </a:rPr>
              <a:t>3-bit up or down (MOD-8)</a:t>
            </a:r>
          </a:p>
          <a:p>
            <a:pPr lvl="1"/>
            <a:r>
              <a:rPr lang="en-US" b="0" i="0" dirty="0">
                <a:effectLst/>
                <a:latin typeface="Arial" panose="020B0604020202020204" pitchFamily="34" charset="0"/>
              </a:rPr>
              <a:t>4-bit up or down (MOD-16)</a:t>
            </a:r>
          </a:p>
          <a:p>
            <a:pPr algn="l"/>
            <a:endParaRPr lang="en-US" b="0" i="0" dirty="0">
              <a:effectLst/>
              <a:latin typeface="Arial" panose="020B0604020202020204" pitchFamily="34" charset="0"/>
            </a:endParaRPr>
          </a:p>
          <a:p>
            <a:pPr algn="l"/>
            <a:r>
              <a:rPr lang="en-US" b="0" i="0" dirty="0">
                <a:effectLst/>
                <a:latin typeface="Arial" panose="020B0604020202020204" pitchFamily="34" charset="0"/>
              </a:rPr>
              <a:t>Application of counters</a:t>
            </a:r>
          </a:p>
          <a:p>
            <a:pPr lvl="1"/>
            <a:r>
              <a:rPr lang="en-US" b="0" i="0" dirty="0">
                <a:effectLst/>
                <a:latin typeface="Arial" panose="020B0604020202020204" pitchFamily="34" charset="0"/>
              </a:rPr>
              <a:t>Frequency counters</a:t>
            </a:r>
          </a:p>
          <a:p>
            <a:pPr lvl="1"/>
            <a:r>
              <a:rPr lang="en-US" b="0" i="0" dirty="0">
                <a:effectLst/>
                <a:latin typeface="Arial" panose="020B0604020202020204" pitchFamily="34" charset="0"/>
              </a:rPr>
              <a:t>Digital clock</a:t>
            </a:r>
          </a:p>
          <a:p>
            <a:pPr lvl="1"/>
            <a:r>
              <a:rPr lang="en-US" b="0" i="0" dirty="0">
                <a:effectLst/>
                <a:latin typeface="Arial" panose="020B0604020202020204" pitchFamily="34" charset="0"/>
              </a:rPr>
              <a:t>Time measurement</a:t>
            </a:r>
          </a:p>
          <a:p>
            <a:pPr lvl="1"/>
            <a:r>
              <a:rPr lang="en-US" b="0" i="0" dirty="0">
                <a:effectLst/>
                <a:latin typeface="Arial" panose="020B0604020202020204" pitchFamily="34" charset="0"/>
              </a:rPr>
              <a:t>A to D converter</a:t>
            </a:r>
          </a:p>
          <a:p>
            <a:pPr lvl="1"/>
            <a:r>
              <a:rPr lang="en-US" b="0" i="0" dirty="0">
                <a:effectLst/>
                <a:latin typeface="Arial" panose="020B0604020202020204" pitchFamily="34" charset="0"/>
              </a:rPr>
              <a:t>Frequency divider circuits</a:t>
            </a:r>
          </a:p>
          <a:p>
            <a:pPr lvl="1"/>
            <a:r>
              <a:rPr lang="en-US" b="0" i="0" dirty="0">
                <a:effectLst/>
                <a:latin typeface="Arial" panose="020B0604020202020204" pitchFamily="34" charset="0"/>
              </a:rPr>
              <a:t>Digital triangular wave generator</a:t>
            </a:r>
            <a:endParaRPr lang="en-US" dirty="0"/>
          </a:p>
        </p:txBody>
      </p:sp>
    </p:spTree>
    <p:extLst>
      <p:ext uri="{BB962C8B-B14F-4D97-AF65-F5344CB8AC3E}">
        <p14:creationId xmlns:p14="http://schemas.microsoft.com/office/powerpoint/2010/main" val="169127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4A2145-0408-4BDC-BB96-EE9DC353CA4E}"/>
              </a:ext>
            </a:extLst>
          </p:cNvPr>
          <p:cNvSpPr>
            <a:spLocks noGrp="1"/>
          </p:cNvSpPr>
          <p:nvPr>
            <p:ph type="title"/>
          </p:nvPr>
        </p:nvSpPr>
        <p:spPr/>
        <p:txBody>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Changing the Counter Modulus </a:t>
            </a:r>
            <a:endParaRPr lang="en-US" dirty="0"/>
          </a:p>
        </p:txBody>
      </p:sp>
      <p:sp>
        <p:nvSpPr>
          <p:cNvPr id="9" name="Content Placeholder 8">
            <a:extLst>
              <a:ext uri="{FF2B5EF4-FFF2-40B4-BE49-F238E27FC236}">
                <a16:creationId xmlns:a16="http://schemas.microsoft.com/office/drawing/2014/main" id="{B2AB05B8-4F46-4118-998A-CF6F4DFC2A4D}"/>
              </a:ext>
            </a:extLst>
          </p:cNvPr>
          <p:cNvSpPr>
            <a:spLocks noGrp="1"/>
          </p:cNvSpPr>
          <p:nvPr>
            <p:ph idx="1"/>
          </p:nvPr>
        </p:nvSpPr>
        <p:spPr/>
        <p:txBody>
          <a:bodyPr/>
          <a:lstStyle/>
          <a:p>
            <a:r>
              <a:rPr lang="en-US" b="0" i="0" dirty="0">
                <a:solidFill>
                  <a:srgbClr val="000000"/>
                </a:solidFill>
                <a:effectLst/>
                <a:latin typeface="Lato" panose="020B0604020202020204" pitchFamily="34" charset="0"/>
              </a:rPr>
              <a:t>MOD Counters are cascaded counter circuits which count to a set modulus value before resetting</a:t>
            </a:r>
          </a:p>
          <a:p>
            <a:r>
              <a:rPr lang="en-US" b="1" i="0" dirty="0">
                <a:solidFill>
                  <a:srgbClr val="414042"/>
                </a:solidFill>
                <a:effectLst/>
                <a:latin typeface="Lato" panose="020F0502020204030203" pitchFamily="34" charset="0"/>
              </a:rPr>
              <a:t>Modulus Counters</a:t>
            </a:r>
            <a:r>
              <a:rPr lang="en-US" b="0" i="0" dirty="0">
                <a:solidFill>
                  <a:srgbClr val="414042"/>
                </a:solidFill>
                <a:effectLst/>
                <a:latin typeface="Lato" panose="020F0502020204030203" pitchFamily="34" charset="0"/>
              </a:rPr>
              <a:t>, or simply </a:t>
            </a:r>
            <a:r>
              <a:rPr lang="en-US" b="0" i="1" dirty="0">
                <a:solidFill>
                  <a:srgbClr val="414042"/>
                </a:solidFill>
                <a:effectLst/>
                <a:latin typeface="Lato" panose="020F0502020204030203" pitchFamily="34" charset="0"/>
              </a:rPr>
              <a:t>MOD counters</a:t>
            </a:r>
            <a:r>
              <a:rPr lang="en-US" b="0" i="0" dirty="0">
                <a:solidFill>
                  <a:srgbClr val="414042"/>
                </a:solidFill>
                <a:effectLst/>
                <a:latin typeface="Lato" panose="020F0502020204030203" pitchFamily="34" charset="0"/>
              </a:rPr>
              <a:t>, are defined based on the number of states that the counter will sequence through before returning back to its original value. For example, a 2-bit counter that counts from 00</a:t>
            </a:r>
            <a:r>
              <a:rPr lang="en-US" b="0" i="0" baseline="-25000" dirty="0">
                <a:solidFill>
                  <a:srgbClr val="414042"/>
                </a:solidFill>
                <a:effectLst/>
                <a:latin typeface="Lato" panose="020F0502020204030203" pitchFamily="34" charset="0"/>
              </a:rPr>
              <a:t>2</a:t>
            </a:r>
            <a:r>
              <a:rPr lang="en-US" b="0" i="0" dirty="0">
                <a:solidFill>
                  <a:srgbClr val="414042"/>
                </a:solidFill>
                <a:effectLst/>
                <a:latin typeface="Lato" panose="020F0502020204030203" pitchFamily="34" charset="0"/>
              </a:rPr>
              <a:t> to 11</a:t>
            </a:r>
            <a:r>
              <a:rPr lang="en-US" b="0" i="0" baseline="-25000" dirty="0">
                <a:solidFill>
                  <a:srgbClr val="414042"/>
                </a:solidFill>
                <a:effectLst/>
                <a:latin typeface="Lato" panose="020F0502020204030203" pitchFamily="34" charset="0"/>
              </a:rPr>
              <a:t>2</a:t>
            </a:r>
            <a:r>
              <a:rPr lang="en-US" b="0" i="0" dirty="0">
                <a:solidFill>
                  <a:srgbClr val="414042"/>
                </a:solidFill>
                <a:effectLst/>
                <a:latin typeface="Lato" panose="020F0502020204030203" pitchFamily="34" charset="0"/>
              </a:rPr>
              <a:t> in binary, that is 0 to 3 in decimal, has a modulus value of 4 ( 00 → 1 → 10 → 11, and return back to 00 ) so would therefore be called a modulo-4, or mod-4, counter. Note also that it has taken four clock pulses to get from 00 to 11.</a:t>
            </a:r>
            <a:endParaRPr lang="en-US" dirty="0"/>
          </a:p>
        </p:txBody>
      </p:sp>
    </p:spTree>
    <p:extLst>
      <p:ext uri="{BB962C8B-B14F-4D97-AF65-F5344CB8AC3E}">
        <p14:creationId xmlns:p14="http://schemas.microsoft.com/office/powerpoint/2010/main" val="775397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E7F58B-D8A9-4081-B0AE-74F61C5C924B}"/>
              </a:ext>
            </a:extLst>
          </p:cNvPr>
          <p:cNvPicPr>
            <a:picLocks noGrp="1" noChangeAspect="1"/>
          </p:cNvPicPr>
          <p:nvPr>
            <p:ph idx="1"/>
          </p:nvPr>
        </p:nvPicPr>
        <p:blipFill>
          <a:blip r:embed="rId2"/>
          <a:stretch>
            <a:fillRect/>
          </a:stretch>
        </p:blipFill>
        <p:spPr>
          <a:xfrm>
            <a:off x="1414430" y="643466"/>
            <a:ext cx="9363140" cy="5571067"/>
          </a:xfrm>
          <a:prstGeom prst="rect">
            <a:avLst/>
          </a:prstGeom>
        </p:spPr>
      </p:pic>
    </p:spTree>
    <p:extLst>
      <p:ext uri="{BB962C8B-B14F-4D97-AF65-F5344CB8AC3E}">
        <p14:creationId xmlns:p14="http://schemas.microsoft.com/office/powerpoint/2010/main" val="34565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5C981-B8B3-4AF0-8A22-579887EDC038}"/>
              </a:ext>
            </a:extLst>
          </p:cNvPr>
          <p:cNvSpPr>
            <a:spLocks noGrp="1"/>
          </p:cNvSpPr>
          <p:nvPr>
            <p:ph type="title"/>
          </p:nvPr>
        </p:nvSpPr>
        <p:spPr>
          <a:xfrm>
            <a:off x="838200" y="668377"/>
            <a:ext cx="10515600" cy="1325563"/>
          </a:xfrm>
        </p:spPr>
        <p:txBody>
          <a:bodyPr>
            <a:normAutofit/>
          </a:bodyPr>
          <a:lstStyle/>
          <a:p>
            <a:pPr algn="ctr"/>
            <a:r>
              <a:rPr lang="en-US" dirty="0"/>
              <a:t>CONTENTS</a:t>
            </a:r>
            <a:endParaRPr lang="en-IN" dirty="0"/>
          </a:p>
        </p:txBody>
      </p:sp>
      <p:sp>
        <p:nvSpPr>
          <p:cNvPr id="3" name="Content Placeholder 2">
            <a:extLst>
              <a:ext uri="{FF2B5EF4-FFF2-40B4-BE49-F238E27FC236}">
                <a16:creationId xmlns:a16="http://schemas.microsoft.com/office/drawing/2014/main" id="{2EB4FA34-4145-4FB2-8895-2B832DE0A8E8}"/>
              </a:ext>
            </a:extLst>
          </p:cNvPr>
          <p:cNvSpPr>
            <a:spLocks noGrp="1"/>
          </p:cNvSpPr>
          <p:nvPr>
            <p:ph sz="half" idx="1"/>
          </p:nvPr>
        </p:nvSpPr>
        <p:spPr>
          <a:xfrm>
            <a:off x="838200" y="2177456"/>
            <a:ext cx="5097780" cy="3795748"/>
          </a:xfrm>
        </p:spPr>
        <p:txBody>
          <a:bodyPr>
            <a:normAutofit lnSpcReduction="10000"/>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Registers and Types of Registers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Serial In - Serial Out, Serial In - Parallel out , Parallel In - Serial Out, Parallel In - Parallel Out</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Universal Shift Register</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Applications of Shift Registers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Synchronous Counters Asynchronous Counters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Changing the Counter Modulus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Decade Counters  </a:t>
            </a:r>
          </a:p>
          <a:p>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Presettable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counters </a:t>
            </a:r>
          </a:p>
        </p:txBody>
      </p:sp>
      <p:sp>
        <p:nvSpPr>
          <p:cNvPr id="4" name="Content Placeholder 3">
            <a:extLst>
              <a:ext uri="{FF2B5EF4-FFF2-40B4-BE49-F238E27FC236}">
                <a16:creationId xmlns:a16="http://schemas.microsoft.com/office/drawing/2014/main" id="{75AED633-C50C-4CAF-AC32-ECA85C7897B4}"/>
              </a:ext>
            </a:extLst>
          </p:cNvPr>
          <p:cNvSpPr>
            <a:spLocks noGrp="1"/>
          </p:cNvSpPr>
          <p:nvPr>
            <p:ph sz="half" idx="2"/>
          </p:nvPr>
        </p:nvSpPr>
        <p:spPr>
          <a:xfrm>
            <a:off x="6256020" y="2177456"/>
            <a:ext cx="5097780" cy="3795748"/>
          </a:xfrm>
        </p:spPr>
        <p:txBody>
          <a:bodyPr>
            <a:normAutofit lnSpcReduction="10000"/>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Counter Design as a Synthesis problem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Seven segment Display and A Digital Clock.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 Conversion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Types of D/A Converters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A/D Conversion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Types of A/D conversion </a:t>
            </a:r>
            <a:endParaRPr lang="en-IN" sz="2400" dirty="0"/>
          </a:p>
          <a:p>
            <a:endParaRPr lang="en-IN" sz="2400" dirty="0"/>
          </a:p>
        </p:txBody>
      </p:sp>
    </p:spTree>
    <p:extLst>
      <p:ext uri="{BB962C8B-B14F-4D97-AF65-F5344CB8AC3E}">
        <p14:creationId xmlns:p14="http://schemas.microsoft.com/office/powerpoint/2010/main" val="1513239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1D6A-89D4-4629-A598-DA0C5D1D2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08B20E-8CD8-4DAC-8F68-06AC00A54C6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829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8A90F7-879A-466B-A3FC-B1593A2BDB4B}"/>
              </a:ext>
            </a:extLst>
          </p:cNvPr>
          <p:cNvSpPr>
            <a:spLocks noGrp="1"/>
          </p:cNvSpPr>
          <p:nvPr>
            <p:ph type="title"/>
          </p:nvPr>
        </p:nvSpPr>
        <p:spPr>
          <a:xfrm>
            <a:off x="648929" y="629266"/>
            <a:ext cx="3505495" cy="1622321"/>
          </a:xfrm>
        </p:spPr>
        <p:txBody>
          <a:bodyPr>
            <a:normAutofit/>
          </a:bodyPr>
          <a:lstStyle/>
          <a:p>
            <a:r>
              <a:rPr lang="en-US" sz="3700">
                <a:effectLst/>
                <a:latin typeface="Times New Roman" panose="02020603050405020304" pitchFamily="18" charset="0"/>
                <a:ea typeface="Calibri" panose="020F0502020204030204" pitchFamily="34" charset="0"/>
                <a:cs typeface="Times New Roman" panose="02020603050405020304" pitchFamily="18" charset="0"/>
              </a:rPr>
              <a:t>Registers and Types of Registers</a:t>
            </a:r>
            <a:endParaRPr lang="en-IN" sz="3700"/>
          </a:p>
        </p:txBody>
      </p:sp>
      <p:sp>
        <p:nvSpPr>
          <p:cNvPr id="6" name="Content Placeholder 5">
            <a:extLst>
              <a:ext uri="{FF2B5EF4-FFF2-40B4-BE49-F238E27FC236}">
                <a16:creationId xmlns:a16="http://schemas.microsoft.com/office/drawing/2014/main" id="{1D83915D-7B2E-47CB-9F39-F7E30EF7D2E7}"/>
              </a:ext>
            </a:extLst>
          </p:cNvPr>
          <p:cNvSpPr>
            <a:spLocks noGrp="1"/>
          </p:cNvSpPr>
          <p:nvPr>
            <p:ph idx="1"/>
          </p:nvPr>
        </p:nvSpPr>
        <p:spPr>
          <a:xfrm>
            <a:off x="648931" y="2438400"/>
            <a:ext cx="3505494" cy="3785419"/>
          </a:xfrm>
        </p:spPr>
        <p:txBody>
          <a:bodyPr>
            <a:normAutofit lnSpcReduction="10000"/>
          </a:bodyPr>
          <a:lstStyle/>
          <a:p>
            <a:pPr algn="just"/>
            <a:r>
              <a:rPr lang="en-US" sz="2000" b="0" i="0" dirty="0">
                <a:effectLst/>
                <a:latin typeface="Arial" panose="020B0604020202020204" pitchFamily="34" charset="0"/>
              </a:rPr>
              <a:t>Flip-flop is a 1bit memory cell which can be used for storing the digital data. </a:t>
            </a:r>
          </a:p>
          <a:p>
            <a:pPr algn="just"/>
            <a:r>
              <a:rPr lang="en-US" sz="2000" b="0" i="0" dirty="0">
                <a:effectLst/>
                <a:latin typeface="Arial" panose="020B0604020202020204" pitchFamily="34" charset="0"/>
              </a:rPr>
              <a:t>To increase the storage capacity in terms of number of bits, we have to use a group of flip-flop. </a:t>
            </a:r>
          </a:p>
          <a:p>
            <a:pPr algn="just"/>
            <a:r>
              <a:rPr lang="en-US" sz="2000" b="0" i="0" dirty="0">
                <a:effectLst/>
                <a:latin typeface="Arial" panose="020B0604020202020204" pitchFamily="34" charset="0"/>
              </a:rPr>
              <a:t>Such a group of flip-flop is known as a </a:t>
            </a:r>
            <a:r>
              <a:rPr lang="en-US" sz="2000" b="1" i="0" dirty="0">
                <a:effectLst/>
                <a:latin typeface="Arial" panose="020B0604020202020204" pitchFamily="34" charset="0"/>
              </a:rPr>
              <a:t>Register</a:t>
            </a:r>
            <a:r>
              <a:rPr lang="en-US" sz="2000" b="0" i="0" dirty="0">
                <a:effectLst/>
                <a:latin typeface="Arial" panose="020B0604020202020204" pitchFamily="34" charset="0"/>
              </a:rPr>
              <a:t>. </a:t>
            </a:r>
          </a:p>
          <a:p>
            <a:pPr algn="just"/>
            <a:r>
              <a:rPr lang="en-US" sz="2000" b="0" i="0" dirty="0">
                <a:effectLst/>
                <a:latin typeface="Arial" panose="020B0604020202020204" pitchFamily="34" charset="0"/>
              </a:rPr>
              <a:t>The </a:t>
            </a:r>
            <a:r>
              <a:rPr lang="en-US" sz="2000" b="1" i="0" dirty="0">
                <a:effectLst/>
                <a:latin typeface="Arial" panose="020B0604020202020204" pitchFamily="34" charset="0"/>
              </a:rPr>
              <a:t>n-bit register</a:t>
            </a:r>
            <a:r>
              <a:rPr lang="en-US" sz="2000" b="0" i="0" dirty="0">
                <a:effectLst/>
                <a:latin typeface="Arial" panose="020B0604020202020204" pitchFamily="34" charset="0"/>
              </a:rPr>
              <a:t> will consist of </a:t>
            </a:r>
            <a:r>
              <a:rPr lang="en-US" sz="2000" b="1" i="0" dirty="0">
                <a:effectLst/>
                <a:latin typeface="Arial" panose="020B0604020202020204" pitchFamily="34" charset="0"/>
              </a:rPr>
              <a:t>n</a:t>
            </a:r>
            <a:r>
              <a:rPr lang="en-US" sz="2000" b="0" i="0" dirty="0">
                <a:effectLst/>
                <a:latin typeface="Arial" panose="020B0604020202020204" pitchFamily="34" charset="0"/>
              </a:rPr>
              <a:t> number of flip-flop and it is capable of storing an </a:t>
            </a:r>
            <a:r>
              <a:rPr lang="en-US" sz="2000" b="1" i="0" dirty="0">
                <a:effectLst/>
                <a:latin typeface="Arial" panose="020B0604020202020204" pitchFamily="34" charset="0"/>
              </a:rPr>
              <a:t>n-bit</a:t>
            </a:r>
            <a:r>
              <a:rPr lang="en-US" sz="2000" b="0" i="0" dirty="0">
                <a:effectLst/>
                <a:latin typeface="Arial" panose="020B0604020202020204" pitchFamily="34" charset="0"/>
              </a:rPr>
              <a:t> word.</a:t>
            </a:r>
          </a:p>
          <a:p>
            <a:pPr algn="just"/>
            <a:endParaRPr lang="en-US" sz="2000" b="0" i="0" dirty="0">
              <a:effectLst/>
              <a:latin typeface="Arial" panose="020B0604020202020204" pitchFamily="34" charset="0"/>
            </a:endParaRP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gisters">
            <a:extLst>
              <a:ext uri="{FF2B5EF4-FFF2-40B4-BE49-F238E27FC236}">
                <a16:creationId xmlns:a16="http://schemas.microsoft.com/office/drawing/2014/main" id="{4E4F1187-C2A1-446F-8BC1-3013F4755E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366349"/>
            <a:ext cx="6019331" cy="412205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78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8A90F7-879A-466B-A3FC-B1593A2BDB4B}"/>
              </a:ext>
            </a:extLst>
          </p:cNvPr>
          <p:cNvSpPr>
            <a:spLocks noGrp="1"/>
          </p:cNvSpPr>
          <p:nvPr>
            <p:ph type="title"/>
          </p:nvPr>
        </p:nvSpPr>
        <p:spPr>
          <a:xfrm>
            <a:off x="4965430" y="629268"/>
            <a:ext cx="6586491" cy="1286160"/>
          </a:xfrm>
        </p:spPr>
        <p:txBody>
          <a:bodyPr anchor="b">
            <a:normAutofit/>
          </a:bodyPr>
          <a:lstStyle/>
          <a:p>
            <a:r>
              <a:rPr lang="en-US" sz="4100">
                <a:effectLst/>
                <a:latin typeface="Times New Roman" panose="02020603050405020304" pitchFamily="18" charset="0"/>
                <a:ea typeface="Calibri" panose="020F0502020204030204" pitchFamily="34" charset="0"/>
                <a:cs typeface="Times New Roman" panose="02020603050405020304" pitchFamily="18" charset="0"/>
              </a:rPr>
              <a:t>Registers and Types of Registers</a:t>
            </a:r>
            <a:endParaRPr lang="en-IN" sz="4100"/>
          </a:p>
        </p:txBody>
      </p:sp>
      <p:sp>
        <p:nvSpPr>
          <p:cNvPr id="6" name="Content Placeholder 5">
            <a:extLst>
              <a:ext uri="{FF2B5EF4-FFF2-40B4-BE49-F238E27FC236}">
                <a16:creationId xmlns:a16="http://schemas.microsoft.com/office/drawing/2014/main" id="{1D83915D-7B2E-47CB-9F39-F7E30EF7D2E7}"/>
              </a:ext>
            </a:extLst>
          </p:cNvPr>
          <p:cNvSpPr>
            <a:spLocks noGrp="1"/>
          </p:cNvSpPr>
          <p:nvPr>
            <p:ph idx="1"/>
          </p:nvPr>
        </p:nvSpPr>
        <p:spPr>
          <a:xfrm>
            <a:off x="4965431" y="2438400"/>
            <a:ext cx="6586489" cy="4201549"/>
          </a:xfrm>
        </p:spPr>
        <p:txBody>
          <a:bodyPr>
            <a:normAutofit fontScale="92500" lnSpcReduction="10000"/>
          </a:bodyPr>
          <a:lstStyle/>
          <a:p>
            <a:pPr algn="just"/>
            <a:r>
              <a:rPr lang="en-US" b="0" i="0" dirty="0">
                <a:effectLst/>
                <a:latin typeface="Arial" panose="020B0604020202020204" pitchFamily="34" charset="0"/>
              </a:rPr>
              <a:t>The binary data in a register can be moved within the register from one flip-flop to another. </a:t>
            </a:r>
          </a:p>
          <a:p>
            <a:pPr algn="just"/>
            <a:r>
              <a:rPr lang="en-US" b="0" i="0" dirty="0">
                <a:effectLst/>
                <a:latin typeface="Arial" panose="020B0604020202020204" pitchFamily="34" charset="0"/>
              </a:rPr>
              <a:t>The registers that allow such data transfers are called as </a:t>
            </a:r>
            <a:r>
              <a:rPr lang="en-US" b="1" i="0" dirty="0">
                <a:effectLst/>
                <a:latin typeface="Arial" panose="020B0604020202020204" pitchFamily="34" charset="0"/>
              </a:rPr>
              <a:t>shift registers</a:t>
            </a:r>
            <a:r>
              <a:rPr lang="en-US" b="0" i="0" dirty="0">
                <a:effectLst/>
                <a:latin typeface="Arial" panose="020B0604020202020204" pitchFamily="34" charset="0"/>
              </a:rPr>
              <a:t>. </a:t>
            </a:r>
          </a:p>
          <a:p>
            <a:pPr algn="just"/>
            <a:r>
              <a:rPr lang="en-US" b="0" i="0" dirty="0">
                <a:effectLst/>
                <a:latin typeface="Arial" panose="020B0604020202020204" pitchFamily="34" charset="0"/>
              </a:rPr>
              <a:t>There are four mode of operations of a shift register.</a:t>
            </a:r>
          </a:p>
          <a:p>
            <a:pPr lvl="1" algn="just"/>
            <a:r>
              <a:rPr lang="en-US" sz="2800" b="0" i="0" dirty="0">
                <a:effectLst/>
                <a:latin typeface="Arial" panose="020B0604020202020204" pitchFamily="34" charset="0"/>
              </a:rPr>
              <a:t>Serial Input Serial Output</a:t>
            </a:r>
          </a:p>
          <a:p>
            <a:pPr lvl="1" algn="just"/>
            <a:r>
              <a:rPr lang="en-US" sz="2800" b="0" i="0" dirty="0">
                <a:effectLst/>
                <a:latin typeface="Arial" panose="020B0604020202020204" pitchFamily="34" charset="0"/>
              </a:rPr>
              <a:t>Serial Input Parallel Output</a:t>
            </a:r>
          </a:p>
          <a:p>
            <a:pPr lvl="1" algn="just"/>
            <a:r>
              <a:rPr lang="en-US" sz="2800" b="0" i="0" dirty="0">
                <a:effectLst/>
                <a:latin typeface="Arial" panose="020B0604020202020204" pitchFamily="34" charset="0"/>
              </a:rPr>
              <a:t>Parallel Input Serial Output</a:t>
            </a:r>
          </a:p>
          <a:p>
            <a:pPr lvl="1" algn="just"/>
            <a:r>
              <a:rPr lang="en-US" sz="2800" b="0" i="0" dirty="0">
                <a:effectLst/>
                <a:latin typeface="Arial" panose="020B0604020202020204" pitchFamily="34" charset="0"/>
              </a:rPr>
              <a:t>Parallel Input Parallel Output</a:t>
            </a:r>
          </a:p>
        </p:txBody>
      </p:sp>
      <p:pic>
        <p:nvPicPr>
          <p:cNvPr id="8" name="Picture 7" descr="Top view of cubes connected with black lines">
            <a:extLst>
              <a:ext uri="{FF2B5EF4-FFF2-40B4-BE49-F238E27FC236}">
                <a16:creationId xmlns:a16="http://schemas.microsoft.com/office/drawing/2014/main" id="{31762967-648D-40FD-8D3D-07625046DE03}"/>
              </a:ext>
            </a:extLst>
          </p:cNvPr>
          <p:cNvPicPr>
            <a:picLocks noChangeAspect="1"/>
          </p:cNvPicPr>
          <p:nvPr/>
        </p:nvPicPr>
        <p:blipFill rotWithShape="1">
          <a:blip r:embed="rId2"/>
          <a:srcRect l="29613" r="19691"/>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9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3911-1A63-4338-83CB-4756BFBDA1B0}"/>
              </a:ext>
            </a:extLst>
          </p:cNvPr>
          <p:cNvSpPr>
            <a:spLocks noGrp="1"/>
          </p:cNvSpPr>
          <p:nvPr>
            <p:ph type="title"/>
          </p:nvPr>
        </p:nvSpPr>
        <p:spPr/>
        <p:txBody>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Serial In - Serial Out</a:t>
            </a:r>
            <a:endParaRPr lang="en-IN" dirty="0"/>
          </a:p>
        </p:txBody>
      </p:sp>
      <p:sp>
        <p:nvSpPr>
          <p:cNvPr id="3" name="Content Placeholder 2">
            <a:extLst>
              <a:ext uri="{FF2B5EF4-FFF2-40B4-BE49-F238E27FC236}">
                <a16:creationId xmlns:a16="http://schemas.microsoft.com/office/drawing/2014/main" id="{A8B985EF-407F-417C-BB38-2522B57F7412}"/>
              </a:ext>
            </a:extLst>
          </p:cNvPr>
          <p:cNvSpPr>
            <a:spLocks noGrp="1"/>
          </p:cNvSpPr>
          <p:nvPr>
            <p:ph idx="1"/>
          </p:nvPr>
        </p:nvSpPr>
        <p:spPr>
          <a:xfrm>
            <a:off x="838200" y="1825624"/>
            <a:ext cx="10515600" cy="4870597"/>
          </a:xfrm>
        </p:spPr>
        <p:txBody>
          <a:bodyPr>
            <a:normAutofit/>
          </a:bodyPr>
          <a:lstStyle/>
          <a:p>
            <a:pPr algn="just"/>
            <a:r>
              <a:rPr lang="en-US" b="0" i="0" dirty="0">
                <a:solidFill>
                  <a:srgbClr val="333333"/>
                </a:solidFill>
                <a:effectLst/>
                <a:latin typeface="inter-regular"/>
              </a:rPr>
              <a:t>In "Serial Input Serial Output", the data is shifted "IN" or "OUT" serially. In SISO, a single bit is shifted at a time in either right or left direction under clock control.</a:t>
            </a:r>
          </a:p>
          <a:p>
            <a:pPr algn="just"/>
            <a:r>
              <a:rPr lang="en-US" b="0" i="0" dirty="0">
                <a:solidFill>
                  <a:srgbClr val="333333"/>
                </a:solidFill>
                <a:effectLst/>
                <a:latin typeface="inter-regular"/>
              </a:rPr>
              <a:t>Initially, all the flip-flops are set in "reset" condition i.e. Y</a:t>
            </a:r>
            <a:r>
              <a:rPr lang="en-US" b="0" i="0" baseline="-25000" dirty="0">
                <a:solidFill>
                  <a:srgbClr val="333333"/>
                </a:solidFill>
                <a:effectLst/>
                <a:latin typeface="inter-regular"/>
              </a:rPr>
              <a:t>3</a:t>
            </a:r>
            <a:r>
              <a:rPr lang="en-US" b="0" i="0" dirty="0">
                <a:solidFill>
                  <a:srgbClr val="333333"/>
                </a:solidFill>
                <a:effectLst/>
                <a:latin typeface="inter-regular"/>
              </a:rPr>
              <a:t> = Y</a:t>
            </a:r>
            <a:r>
              <a:rPr lang="en-US" b="0" i="0" baseline="-25000" dirty="0">
                <a:solidFill>
                  <a:srgbClr val="333333"/>
                </a:solidFill>
                <a:effectLst/>
                <a:latin typeface="inter-regular"/>
              </a:rPr>
              <a:t>2</a:t>
            </a:r>
            <a:r>
              <a:rPr lang="en-US" b="0" i="0" dirty="0">
                <a:solidFill>
                  <a:srgbClr val="333333"/>
                </a:solidFill>
                <a:effectLst/>
                <a:latin typeface="inter-regular"/>
              </a:rPr>
              <a:t> = Y</a:t>
            </a:r>
            <a:r>
              <a:rPr lang="en-US" b="0" i="0" baseline="-25000" dirty="0">
                <a:solidFill>
                  <a:srgbClr val="333333"/>
                </a:solidFill>
                <a:effectLst/>
                <a:latin typeface="inter-regular"/>
              </a:rPr>
              <a:t>1</a:t>
            </a:r>
            <a:r>
              <a:rPr lang="en-US" b="0" i="0" dirty="0">
                <a:solidFill>
                  <a:srgbClr val="333333"/>
                </a:solidFill>
                <a:effectLst/>
                <a:latin typeface="inter-regular"/>
              </a:rPr>
              <a:t> = Y</a:t>
            </a:r>
            <a:r>
              <a:rPr lang="en-US" b="0" i="0" baseline="-25000" dirty="0">
                <a:solidFill>
                  <a:srgbClr val="333333"/>
                </a:solidFill>
                <a:effectLst/>
                <a:latin typeface="inter-regular"/>
              </a:rPr>
              <a:t>0</a:t>
            </a:r>
            <a:r>
              <a:rPr lang="en-US" b="0" i="0" dirty="0">
                <a:solidFill>
                  <a:srgbClr val="333333"/>
                </a:solidFill>
                <a:effectLst/>
                <a:latin typeface="inter-regular"/>
              </a:rPr>
              <a:t> = 0. If we pass the binary number 1111, the LSB bit of the number is applied first to the Din bit. </a:t>
            </a:r>
          </a:p>
          <a:p>
            <a:pPr algn="just"/>
            <a:r>
              <a:rPr lang="en-US" b="0" i="0" dirty="0">
                <a:solidFill>
                  <a:srgbClr val="333333"/>
                </a:solidFill>
                <a:effectLst/>
                <a:latin typeface="inter-regular"/>
              </a:rPr>
              <a:t>The D3 input of the third flip flop, i.e., FF-3, is directly connected to the serial data input D3. </a:t>
            </a:r>
          </a:p>
          <a:p>
            <a:pPr algn="just"/>
            <a:r>
              <a:rPr lang="en-US" b="0" i="0" dirty="0">
                <a:solidFill>
                  <a:srgbClr val="333333"/>
                </a:solidFill>
                <a:effectLst/>
                <a:latin typeface="inter-regular"/>
              </a:rPr>
              <a:t>The output Y</a:t>
            </a:r>
            <a:r>
              <a:rPr lang="en-US" b="0" i="0" baseline="-25000" dirty="0">
                <a:solidFill>
                  <a:srgbClr val="333333"/>
                </a:solidFill>
                <a:effectLst/>
                <a:latin typeface="inter-regular"/>
              </a:rPr>
              <a:t>3</a:t>
            </a:r>
            <a:r>
              <a:rPr lang="en-US" b="0" i="0" dirty="0">
                <a:solidFill>
                  <a:srgbClr val="333333"/>
                </a:solidFill>
                <a:effectLst/>
                <a:latin typeface="inter-regular"/>
              </a:rPr>
              <a:t> is passed to the data input d</a:t>
            </a:r>
            <a:r>
              <a:rPr lang="en-US" b="0" i="0" baseline="-25000" dirty="0">
                <a:solidFill>
                  <a:srgbClr val="333333"/>
                </a:solidFill>
                <a:effectLst/>
                <a:latin typeface="inter-regular"/>
              </a:rPr>
              <a:t>2</a:t>
            </a:r>
            <a:r>
              <a:rPr lang="en-US" b="0" i="0" dirty="0">
                <a:solidFill>
                  <a:srgbClr val="333333"/>
                </a:solidFill>
                <a:effectLst/>
                <a:latin typeface="inter-regular"/>
              </a:rPr>
              <a:t> of the next flip flop. </a:t>
            </a:r>
          </a:p>
          <a:p>
            <a:pPr algn="just"/>
            <a:r>
              <a:rPr lang="en-US" b="0" i="0" dirty="0">
                <a:solidFill>
                  <a:srgbClr val="333333"/>
                </a:solidFill>
                <a:effectLst/>
                <a:latin typeface="inter-regular"/>
              </a:rPr>
              <a:t>This process remains the same for the remaining flip flops. The block diagram of the </a:t>
            </a:r>
            <a:r>
              <a:rPr lang="en-US" b="1" i="0" dirty="0">
                <a:solidFill>
                  <a:srgbClr val="333333"/>
                </a:solidFill>
                <a:effectLst/>
                <a:latin typeface="inter-bold"/>
              </a:rPr>
              <a:t>"Serial IN Serial OUT"</a:t>
            </a:r>
            <a:r>
              <a:rPr lang="en-US" b="0" i="0" dirty="0">
                <a:solidFill>
                  <a:srgbClr val="333333"/>
                </a:solidFill>
                <a:effectLst/>
                <a:latin typeface="inter-regular"/>
              </a:rPr>
              <a:t> is given below.</a:t>
            </a:r>
          </a:p>
          <a:p>
            <a:endParaRPr lang="en-IN" dirty="0"/>
          </a:p>
        </p:txBody>
      </p:sp>
    </p:spTree>
    <p:extLst>
      <p:ext uri="{BB962C8B-B14F-4D97-AF65-F5344CB8AC3E}">
        <p14:creationId xmlns:p14="http://schemas.microsoft.com/office/powerpoint/2010/main" val="28163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3911-1A63-4338-83CB-4756BFBDA1B0}"/>
              </a:ext>
            </a:extLst>
          </p:cNvPr>
          <p:cNvSpPr>
            <a:spLocks noGrp="1"/>
          </p:cNvSpPr>
          <p:nvPr>
            <p:ph type="title"/>
          </p:nvPr>
        </p:nvSpPr>
        <p:spPr/>
        <p:txBody>
          <a:bodyPr/>
          <a:lstStyle/>
          <a:p>
            <a:r>
              <a:rPr lang="en-US" sz="4400">
                <a:effectLst/>
                <a:latin typeface="Times New Roman" panose="02020603050405020304" pitchFamily="18" charset="0"/>
                <a:ea typeface="Calibri" panose="020F0502020204030204" pitchFamily="34" charset="0"/>
                <a:cs typeface="Times New Roman" panose="02020603050405020304" pitchFamily="18" charset="0"/>
              </a:rPr>
              <a:t>Serial In - Serial Out</a:t>
            </a:r>
            <a:endParaRPr lang="en-IN" dirty="0"/>
          </a:p>
        </p:txBody>
      </p:sp>
      <p:pic>
        <p:nvPicPr>
          <p:cNvPr id="2050" name="Picture 2" descr="Shift Register">
            <a:extLst>
              <a:ext uri="{FF2B5EF4-FFF2-40B4-BE49-F238E27FC236}">
                <a16:creationId xmlns:a16="http://schemas.microsoft.com/office/drawing/2014/main" id="{D76AB9C3-8712-4E9D-8082-86F77928B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1" y="2771774"/>
            <a:ext cx="10824580" cy="306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58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F0B2-CD5D-459A-BA5F-704FC33658C0}"/>
              </a:ext>
            </a:extLst>
          </p:cNvPr>
          <p:cNvSpPr>
            <a:spLocks noGrp="1"/>
          </p:cNvSpPr>
          <p:nvPr>
            <p:ph type="title"/>
          </p:nvPr>
        </p:nvSpPr>
        <p:spPr/>
        <p:txBody>
          <a:bodyPr/>
          <a:lstStyle/>
          <a:p>
            <a:r>
              <a:rPr lang="en-US" sz="4400" b="0" i="0" dirty="0">
                <a:effectLst/>
                <a:latin typeface="Arial" panose="020B0604020202020204" pitchFamily="34" charset="0"/>
              </a:rPr>
              <a:t>Serial Input Parallel Output</a:t>
            </a:r>
            <a:endParaRPr lang="en-IN" dirty="0"/>
          </a:p>
        </p:txBody>
      </p:sp>
      <p:sp>
        <p:nvSpPr>
          <p:cNvPr id="3" name="Content Placeholder 2">
            <a:extLst>
              <a:ext uri="{FF2B5EF4-FFF2-40B4-BE49-F238E27FC236}">
                <a16:creationId xmlns:a16="http://schemas.microsoft.com/office/drawing/2014/main" id="{9C0C8BB7-8FE5-4297-87F1-2A4A660847B2}"/>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In the </a:t>
            </a:r>
            <a:r>
              <a:rPr lang="en-US" b="1" i="0" dirty="0">
                <a:solidFill>
                  <a:srgbClr val="333333"/>
                </a:solidFill>
                <a:effectLst/>
                <a:latin typeface="inter-bold"/>
              </a:rPr>
              <a:t>"Serial IN Parallel OUT"</a:t>
            </a:r>
            <a:r>
              <a:rPr lang="en-US" b="0" i="0" dirty="0">
                <a:solidFill>
                  <a:srgbClr val="333333"/>
                </a:solidFill>
                <a:effectLst/>
                <a:latin typeface="inter-regular"/>
              </a:rPr>
              <a:t> shift register, the data is passed serially to the flip flop, and outputs are fetched in a parallel way. </a:t>
            </a:r>
          </a:p>
          <a:p>
            <a:pPr algn="just"/>
            <a:r>
              <a:rPr lang="en-US" b="0" i="0" dirty="0">
                <a:solidFill>
                  <a:srgbClr val="333333"/>
                </a:solidFill>
                <a:effectLst/>
                <a:latin typeface="inter-regular"/>
              </a:rPr>
              <a:t>The data is passed bit by bit in the register, and the output remains disabled until the data is not passed to the data input. </a:t>
            </a:r>
          </a:p>
          <a:p>
            <a:pPr algn="just"/>
            <a:r>
              <a:rPr lang="en-US" b="0" i="0" dirty="0">
                <a:solidFill>
                  <a:srgbClr val="333333"/>
                </a:solidFill>
                <a:effectLst/>
                <a:latin typeface="inter-regular"/>
              </a:rPr>
              <a:t>When the data is passed to the register, the outputs are enabled, and the flip flops contain their return value</a:t>
            </a:r>
          </a:p>
          <a:p>
            <a:pPr algn="just"/>
            <a:r>
              <a:rPr lang="en-US" b="0" i="0" dirty="0">
                <a:solidFill>
                  <a:srgbClr val="333333"/>
                </a:solidFill>
                <a:effectLst/>
                <a:latin typeface="inter-regular"/>
              </a:rPr>
              <a:t>Below is the block diagram of the 4-bit </a:t>
            </a:r>
            <a:r>
              <a:rPr lang="en-US" b="1" i="0" dirty="0">
                <a:solidFill>
                  <a:srgbClr val="333333"/>
                </a:solidFill>
                <a:effectLst/>
                <a:latin typeface="inter-bold"/>
              </a:rPr>
              <a:t>serial in the parallel-out</a:t>
            </a:r>
            <a:r>
              <a:rPr lang="en-US" b="0" i="0" dirty="0">
                <a:solidFill>
                  <a:srgbClr val="333333"/>
                </a:solidFill>
                <a:effectLst/>
                <a:latin typeface="inter-regular"/>
              </a:rPr>
              <a:t> shift register. </a:t>
            </a:r>
          </a:p>
          <a:p>
            <a:pPr algn="just"/>
            <a:r>
              <a:rPr lang="en-US" b="0" i="0" dirty="0">
                <a:solidFill>
                  <a:srgbClr val="333333"/>
                </a:solidFill>
                <a:effectLst/>
                <a:latin typeface="inter-regular"/>
              </a:rPr>
              <a:t>The circuit having four </a:t>
            </a:r>
            <a:r>
              <a:rPr lang="en-US" b="0" i="0" u="none" strike="noStrike" dirty="0">
                <a:solidFill>
                  <a:srgbClr val="008000"/>
                </a:solidFill>
                <a:effectLst/>
                <a:latin typeface="inter-regular"/>
              </a:rPr>
              <a:t>D flip-flops</a:t>
            </a:r>
            <a:r>
              <a:rPr lang="en-US" b="0" i="0" dirty="0">
                <a:solidFill>
                  <a:srgbClr val="333333"/>
                </a:solidFill>
                <a:effectLst/>
                <a:latin typeface="inter-regular"/>
              </a:rPr>
              <a:t> contains a clear and clock signal to reset these four flip flops. In </a:t>
            </a:r>
            <a:r>
              <a:rPr lang="en-US" b="1" i="0" dirty="0">
                <a:solidFill>
                  <a:srgbClr val="333333"/>
                </a:solidFill>
                <a:effectLst/>
                <a:latin typeface="inter-bold"/>
              </a:rPr>
              <a:t>SIPO</a:t>
            </a:r>
            <a:r>
              <a:rPr lang="en-US" b="0" i="0" dirty="0">
                <a:solidFill>
                  <a:srgbClr val="333333"/>
                </a:solidFill>
                <a:effectLst/>
                <a:latin typeface="inter-regular"/>
              </a:rPr>
              <a:t>, the input of the second flip flop is the output of the first flip flop, and so on. </a:t>
            </a:r>
          </a:p>
          <a:p>
            <a:pPr algn="just"/>
            <a:r>
              <a:rPr lang="en-US" b="0" i="0" dirty="0">
                <a:solidFill>
                  <a:srgbClr val="333333"/>
                </a:solidFill>
                <a:effectLst/>
                <a:latin typeface="inter-regular"/>
              </a:rPr>
              <a:t>The same clock signal is applied to each flip flop since the flip flops synchronize each other. The parallel outputs are used for communication.</a:t>
            </a:r>
          </a:p>
          <a:p>
            <a:endParaRPr lang="en-IN" dirty="0"/>
          </a:p>
        </p:txBody>
      </p:sp>
    </p:spTree>
    <p:extLst>
      <p:ext uri="{BB962C8B-B14F-4D97-AF65-F5344CB8AC3E}">
        <p14:creationId xmlns:p14="http://schemas.microsoft.com/office/powerpoint/2010/main" val="336333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F0B2-CD5D-459A-BA5F-704FC33658C0}"/>
              </a:ext>
            </a:extLst>
          </p:cNvPr>
          <p:cNvSpPr>
            <a:spLocks noGrp="1"/>
          </p:cNvSpPr>
          <p:nvPr>
            <p:ph type="title"/>
          </p:nvPr>
        </p:nvSpPr>
        <p:spPr/>
        <p:txBody>
          <a:bodyPr/>
          <a:lstStyle/>
          <a:p>
            <a:r>
              <a:rPr lang="en-US" sz="4400" b="0" i="0" dirty="0">
                <a:effectLst/>
                <a:latin typeface="Arial" panose="020B0604020202020204" pitchFamily="34" charset="0"/>
              </a:rPr>
              <a:t>Serial Input Parallel Output</a:t>
            </a:r>
            <a:endParaRPr lang="en-IN" dirty="0"/>
          </a:p>
        </p:txBody>
      </p:sp>
      <p:pic>
        <p:nvPicPr>
          <p:cNvPr id="3074" name="Picture 2" descr="Shift Register">
            <a:extLst>
              <a:ext uri="{FF2B5EF4-FFF2-40B4-BE49-F238E27FC236}">
                <a16:creationId xmlns:a16="http://schemas.microsoft.com/office/drawing/2014/main" id="{FDDFA478-5410-4E70-AF78-804EB54E7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904" y="2290762"/>
            <a:ext cx="9839369" cy="4275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45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4149-10D7-4F34-BECC-34F196891584}"/>
              </a:ext>
            </a:extLst>
          </p:cNvPr>
          <p:cNvSpPr>
            <a:spLocks noGrp="1"/>
          </p:cNvSpPr>
          <p:nvPr>
            <p:ph type="title"/>
          </p:nvPr>
        </p:nvSpPr>
        <p:spPr/>
        <p:txBody>
          <a:bodyPr/>
          <a:lstStyle/>
          <a:p>
            <a:r>
              <a:rPr lang="en-US" sz="4400" b="0" i="0" dirty="0">
                <a:effectLst/>
                <a:latin typeface="Arial" panose="020B0604020202020204" pitchFamily="34" charset="0"/>
              </a:rPr>
              <a:t>Parallel Input Serial Output</a:t>
            </a:r>
            <a:endParaRPr lang="en-IN" dirty="0"/>
          </a:p>
        </p:txBody>
      </p:sp>
      <p:sp>
        <p:nvSpPr>
          <p:cNvPr id="3" name="Content Placeholder 2">
            <a:extLst>
              <a:ext uri="{FF2B5EF4-FFF2-40B4-BE49-F238E27FC236}">
                <a16:creationId xmlns:a16="http://schemas.microsoft.com/office/drawing/2014/main" id="{DFF07F6C-99FF-4A6C-AD95-C087C28668AC}"/>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In the </a:t>
            </a:r>
            <a:r>
              <a:rPr lang="en-US" b="1" i="0" dirty="0">
                <a:solidFill>
                  <a:srgbClr val="333333"/>
                </a:solidFill>
                <a:effectLst/>
                <a:latin typeface="inter-bold"/>
              </a:rPr>
              <a:t>"Parallel IN Serial OUT"</a:t>
            </a:r>
            <a:r>
              <a:rPr lang="en-US" b="0" i="0" dirty="0">
                <a:solidFill>
                  <a:srgbClr val="333333"/>
                </a:solidFill>
                <a:effectLst/>
                <a:latin typeface="inter-regular"/>
              </a:rPr>
              <a:t> register, the data is entered in a parallel way, and the outcome comes serially. A four-bit </a:t>
            </a:r>
            <a:r>
              <a:rPr lang="en-US" b="1" i="0" dirty="0">
                <a:solidFill>
                  <a:srgbClr val="333333"/>
                </a:solidFill>
                <a:effectLst/>
                <a:latin typeface="inter-bold"/>
              </a:rPr>
              <a:t>"Parallel IN Serial OUT"</a:t>
            </a:r>
            <a:r>
              <a:rPr lang="en-US" b="0" i="0" dirty="0">
                <a:solidFill>
                  <a:srgbClr val="333333"/>
                </a:solidFill>
                <a:effectLst/>
                <a:latin typeface="inter-regular"/>
              </a:rPr>
              <a:t> register is designed below. </a:t>
            </a:r>
          </a:p>
          <a:p>
            <a:pPr algn="just"/>
            <a:r>
              <a:rPr lang="en-US" b="0" i="0" dirty="0">
                <a:solidFill>
                  <a:srgbClr val="333333"/>
                </a:solidFill>
                <a:effectLst/>
                <a:latin typeface="inter-regular"/>
              </a:rPr>
              <a:t>The input of the flip flop is the output of the previous Flip Flop. </a:t>
            </a:r>
          </a:p>
          <a:p>
            <a:pPr algn="just"/>
            <a:r>
              <a:rPr lang="en-US" b="0" i="0" dirty="0">
                <a:solidFill>
                  <a:srgbClr val="333333"/>
                </a:solidFill>
                <a:effectLst/>
                <a:latin typeface="inter-regular"/>
              </a:rPr>
              <a:t>The input and outputs are connected through the combinational circuit. </a:t>
            </a:r>
          </a:p>
          <a:p>
            <a:pPr algn="just"/>
            <a:r>
              <a:rPr lang="en-US" b="0" i="0" dirty="0">
                <a:solidFill>
                  <a:srgbClr val="333333"/>
                </a:solidFill>
                <a:effectLst/>
                <a:latin typeface="inter-regular"/>
              </a:rPr>
              <a:t>Through this combinational circuit, the binary input B</a:t>
            </a:r>
            <a:r>
              <a:rPr lang="en-US" b="0" i="0" baseline="-25000" dirty="0">
                <a:solidFill>
                  <a:srgbClr val="333333"/>
                </a:solidFill>
                <a:effectLst/>
                <a:latin typeface="inter-regular"/>
              </a:rPr>
              <a:t>0</a:t>
            </a:r>
            <a:r>
              <a:rPr lang="en-US" b="0" i="0" dirty="0">
                <a:solidFill>
                  <a:srgbClr val="333333"/>
                </a:solidFill>
                <a:effectLst/>
                <a:latin typeface="inter-regular"/>
              </a:rPr>
              <a:t>, B</a:t>
            </a:r>
            <a:r>
              <a:rPr lang="en-US" b="0" i="0" baseline="-25000" dirty="0">
                <a:solidFill>
                  <a:srgbClr val="333333"/>
                </a:solidFill>
                <a:effectLst/>
                <a:latin typeface="inter-regular"/>
              </a:rPr>
              <a:t>1</a:t>
            </a:r>
            <a:r>
              <a:rPr lang="en-US" b="0" i="0" dirty="0">
                <a:solidFill>
                  <a:srgbClr val="333333"/>
                </a:solidFill>
                <a:effectLst/>
                <a:latin typeface="inter-regular"/>
              </a:rPr>
              <a:t>, B</a:t>
            </a:r>
            <a:r>
              <a:rPr lang="en-US" b="0" i="0" baseline="-25000" dirty="0">
                <a:solidFill>
                  <a:srgbClr val="333333"/>
                </a:solidFill>
                <a:effectLst/>
                <a:latin typeface="inter-regular"/>
              </a:rPr>
              <a:t>2</a:t>
            </a:r>
            <a:r>
              <a:rPr lang="en-US" b="0" i="0" dirty="0">
                <a:solidFill>
                  <a:srgbClr val="333333"/>
                </a:solidFill>
                <a:effectLst/>
                <a:latin typeface="inter-regular"/>
              </a:rPr>
              <a:t>, B</a:t>
            </a:r>
            <a:r>
              <a:rPr lang="en-US" b="0" i="0" baseline="-25000" dirty="0">
                <a:solidFill>
                  <a:srgbClr val="333333"/>
                </a:solidFill>
                <a:effectLst/>
                <a:latin typeface="inter-regular"/>
              </a:rPr>
              <a:t>3</a:t>
            </a:r>
            <a:r>
              <a:rPr lang="en-US" b="0" i="0" dirty="0">
                <a:solidFill>
                  <a:srgbClr val="333333"/>
                </a:solidFill>
                <a:effectLst/>
                <a:latin typeface="inter-regular"/>
              </a:rPr>
              <a:t> are passed. </a:t>
            </a:r>
          </a:p>
          <a:p>
            <a:pPr algn="just"/>
            <a:r>
              <a:rPr lang="en-US" b="0" i="0" dirty="0">
                <a:solidFill>
                  <a:srgbClr val="333333"/>
                </a:solidFill>
                <a:effectLst/>
                <a:latin typeface="inter-regular"/>
              </a:rPr>
              <a:t>The </a:t>
            </a:r>
            <a:r>
              <a:rPr lang="en-US" b="1" i="0" dirty="0">
                <a:solidFill>
                  <a:srgbClr val="333333"/>
                </a:solidFill>
                <a:effectLst/>
                <a:latin typeface="inter-bold"/>
              </a:rPr>
              <a:t>shift mode</a:t>
            </a:r>
            <a:r>
              <a:rPr lang="en-US" b="0" i="0" dirty="0">
                <a:solidFill>
                  <a:srgbClr val="333333"/>
                </a:solidFill>
                <a:effectLst/>
                <a:latin typeface="inter-regular"/>
              </a:rPr>
              <a:t> and the </a:t>
            </a:r>
            <a:r>
              <a:rPr lang="en-US" b="1" i="0" dirty="0">
                <a:solidFill>
                  <a:srgbClr val="333333"/>
                </a:solidFill>
                <a:effectLst/>
                <a:latin typeface="inter-bold"/>
              </a:rPr>
              <a:t>load mode</a:t>
            </a:r>
            <a:r>
              <a:rPr lang="en-US" b="0" i="0" dirty="0">
                <a:solidFill>
                  <a:srgbClr val="333333"/>
                </a:solidFill>
                <a:effectLst/>
                <a:latin typeface="inter-regular"/>
              </a:rPr>
              <a:t> are the two modes in which the </a:t>
            </a:r>
            <a:r>
              <a:rPr lang="en-US" b="1" i="0" dirty="0">
                <a:solidFill>
                  <a:srgbClr val="333333"/>
                </a:solidFill>
                <a:effectLst/>
                <a:latin typeface="inter-bold"/>
              </a:rPr>
              <a:t>"PISO"</a:t>
            </a:r>
            <a:r>
              <a:rPr lang="en-US" b="0" i="0" dirty="0">
                <a:solidFill>
                  <a:srgbClr val="333333"/>
                </a:solidFill>
                <a:effectLst/>
                <a:latin typeface="inter-regular"/>
              </a:rPr>
              <a:t> circuit works.</a:t>
            </a:r>
            <a:endParaRPr lang="en-IN" dirty="0"/>
          </a:p>
        </p:txBody>
      </p:sp>
    </p:spTree>
    <p:extLst>
      <p:ext uri="{BB962C8B-B14F-4D97-AF65-F5344CB8AC3E}">
        <p14:creationId xmlns:p14="http://schemas.microsoft.com/office/powerpoint/2010/main" val="1381968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1447</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inherit</vt:lpstr>
      <vt:lpstr>inter-bold</vt:lpstr>
      <vt:lpstr>inter-regular</vt:lpstr>
      <vt:lpstr>Lato</vt:lpstr>
      <vt:lpstr>Times New Roman</vt:lpstr>
      <vt:lpstr>Office Theme</vt:lpstr>
      <vt:lpstr>UNIT 5 REGISTERS AND COUNTERS</vt:lpstr>
      <vt:lpstr>CONTENTS</vt:lpstr>
      <vt:lpstr>Registers and Types of Registers</vt:lpstr>
      <vt:lpstr>Registers and Types of Registers</vt:lpstr>
      <vt:lpstr>Serial In - Serial Out</vt:lpstr>
      <vt:lpstr>Serial In - Serial Out</vt:lpstr>
      <vt:lpstr>Serial Input Parallel Output</vt:lpstr>
      <vt:lpstr>Serial Input Parallel Output</vt:lpstr>
      <vt:lpstr>Parallel Input Serial Output</vt:lpstr>
      <vt:lpstr>Parallel Input Serial Output</vt:lpstr>
      <vt:lpstr>Parallel Input Parallel Output</vt:lpstr>
      <vt:lpstr>Parallel Input Parallel Output</vt:lpstr>
      <vt:lpstr>Universal Shift Registers</vt:lpstr>
      <vt:lpstr>Universal Shift Registers</vt:lpstr>
      <vt:lpstr>Applications of Shift Registers</vt:lpstr>
      <vt:lpstr>CONTENTS</vt:lpstr>
      <vt:lpstr>Counter</vt:lpstr>
      <vt:lpstr>Changing the Counter Modulus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REGISTERS AND COUNTERS</dc:title>
  <dc:creator>BDA-A-SEC</dc:creator>
  <cp:lastModifiedBy>BDA-A-SEC</cp:lastModifiedBy>
  <cp:revision>9</cp:revision>
  <dcterms:created xsi:type="dcterms:W3CDTF">2021-12-16T12:33:23Z</dcterms:created>
  <dcterms:modified xsi:type="dcterms:W3CDTF">2022-01-19T01:57:13Z</dcterms:modified>
</cp:coreProperties>
</file>