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70" r:id="rId3"/>
    <p:sldId id="260" r:id="rId4"/>
    <p:sldId id="261" r:id="rId5"/>
    <p:sldId id="262" r:id="rId6"/>
    <p:sldId id="263" r:id="rId7"/>
    <p:sldId id="273" r:id="rId8"/>
    <p:sldId id="274" r:id="rId9"/>
    <p:sldId id="272" r:id="rId10"/>
    <p:sldId id="271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4D82-CBB0-43C4-8D9A-07C29FED4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1C4D3-E796-4465-9A1A-82C835C4F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EDA8-4BF8-4F05-AA4D-BD8B1E8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7AD2-6C5B-4FB1-97C7-BCBC07D7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4631-9096-47A8-9928-F315E0F5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13C7-5735-4625-8671-F98A9695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EFE2-48E1-41D3-BDDF-8CBDECE4D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1FAC-A842-419F-AFEA-0573EEA8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32584-95AF-46E0-8276-0B088246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886A-3616-4796-9AC3-F800F39F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09642-9C82-4D57-8DD0-BDCC71CF2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B1EF-914B-45E9-9C87-834097CAC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E691-84B9-44DE-AA31-FD796422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2124-453D-483C-8B6F-B535E174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6F57-01BF-4361-80BC-B6E51A8E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3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1257-30D6-4AC6-945C-63DAF78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4869-7A99-4996-88AC-A69327DF1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E6C2-2137-4368-86D1-B186F38D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F7E8-2703-4157-88F4-9EAF7CCE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2FDA-4A51-4FA3-B166-899BCF5B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6607-F569-44D9-8EAB-BF37C3F2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EC3F-0E08-4F45-BDDD-CAD20B1F9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F670-1272-4ACF-888A-A3A08C10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75D8-41C8-4E1E-8BB2-5896E61B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D8F3-319F-4E4C-A68D-C84B70FF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10DA-BC0D-4230-8B08-F2F352EB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2BBB-634C-493B-8232-0A3F32B5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A8AC-18B1-498C-B094-D2B4A1AA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C5FF3-7861-4BF4-AA7D-871B7F0F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27471-F3DC-4F73-AE1A-9109A7C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66A2-A30D-4C1E-B42A-3BB6BEF6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86A7-B5A6-4BF3-B1B5-EF9F30A7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442D9-01BC-4C93-A791-4E4930AE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F7016-C92E-469B-9A09-07879ABEC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2823-D109-4DD8-BA38-929FE7FA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74438-6A73-408D-9298-D7DAF1C3C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70EF5-23D0-4ED7-82C2-0DB93B37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D3E66-1114-443C-A5F3-926FB182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4582D-D5F0-49FF-9D64-C78880C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112A-4F7E-4BB1-B539-82C2165E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C3382-FA93-4734-82DA-EDA11DD9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38216-5090-4A83-B0AC-9B0C6523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C3AE2-36B6-4299-ADC1-A1E1EF0B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0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01E30-8650-4557-A381-D9C579E2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48F59-B725-47EA-9B44-DDAE44FC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650D-2750-4C43-B737-6606E04A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5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2089-6588-4C88-91D1-80B71938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4889-C7ED-4419-9355-31C79D62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9995E-699B-4068-B132-B52BADA63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5C72A-1C6F-4505-B2CE-0170CB1C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4E7F6-E2C8-4EC6-99B5-2204606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9DD63-AF9A-4E75-8B81-9E0538C5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924C-77F8-4802-AD0E-C1672AD0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A18F0-C280-420A-963F-C583F644D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56A66-B87F-4CB5-A8C9-E7F51883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3824F-1AFD-4F3F-9518-32686AD7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23D1-42F7-4FFA-83BB-AB6C1F47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C8B0C-D2FE-4198-AA98-FC37F93B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271C8-65D5-4AE5-89A0-FA69ADCF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1E25-9FB7-4D1A-89D2-A01E82D7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8BDEB-EE1C-4D97-A845-B6D17CBA4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A9295-9964-4AB4-AC12-98544C5621BC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0B66-3161-4EE6-8AAF-DC68DDDB3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3F74-C247-481C-BDDC-8F73F2E42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E30B-1EA9-4E52-BD49-A70520849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8E99DE-8716-41DC-9A42-9222D00CCD0B}"/>
              </a:ext>
            </a:extLst>
          </p:cNvPr>
          <p:cNvGraphicFramePr>
            <a:graphicFrameLocks noGrp="1"/>
          </p:cNvGraphicFramePr>
          <p:nvPr/>
        </p:nvGraphicFramePr>
        <p:xfrm>
          <a:off x="1988271" y="2435561"/>
          <a:ext cx="8059917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01650">
                  <a:extLst>
                    <a:ext uri="{9D8B030D-6E8A-4147-A177-3AD203B41FA5}">
                      <a16:colId xmlns:a16="http://schemas.microsoft.com/office/drawing/2014/main" val="321563992"/>
                    </a:ext>
                  </a:extLst>
                </a:gridCol>
                <a:gridCol w="1571489">
                  <a:extLst>
                    <a:ext uri="{9D8B030D-6E8A-4147-A177-3AD203B41FA5}">
                      <a16:colId xmlns:a16="http://schemas.microsoft.com/office/drawing/2014/main" val="1673229473"/>
                    </a:ext>
                  </a:extLst>
                </a:gridCol>
                <a:gridCol w="4986778">
                  <a:extLst>
                    <a:ext uri="{9D8B030D-6E8A-4147-A177-3AD203B41FA5}">
                      <a16:colId xmlns:a16="http://schemas.microsoft.com/office/drawing/2014/main" val="2216753825"/>
                    </a:ext>
                  </a:extLst>
                </a:gridCol>
              </a:tblGrid>
              <a:tr h="211015">
                <a:tc rowSpan="2"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S-3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SLO-1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Synchronous Counters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extLst>
                  <a:ext uri="{0D108BD9-81ED-4DB2-BD59-A6C34878D82A}">
                    <a16:rowId xmlns:a16="http://schemas.microsoft.com/office/drawing/2014/main" val="4226518088"/>
                  </a:ext>
                </a:extLst>
              </a:tr>
              <a:tr h="211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SLO-2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tc>
                  <a:txBody>
                    <a:bodyPr/>
                    <a:lstStyle/>
                    <a:p>
                      <a:pPr marL="0" marR="0" indent="-1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Asynchronous Counters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Garamond" panose="02020404030301010803" pitchFamily="18" charset="0"/>
                        <a:cs typeface="Garamond" panose="02020404030301010803" pitchFamily="18" charset="0"/>
                      </a:endParaRPr>
                    </a:p>
                  </a:txBody>
                  <a:tcPr marL="30840" marR="30840" marT="0" marB="0" anchor="ctr"/>
                </a:tc>
                <a:extLst>
                  <a:ext uri="{0D108BD9-81ED-4DB2-BD59-A6C34878D82A}">
                    <a16:rowId xmlns:a16="http://schemas.microsoft.com/office/drawing/2014/main" val="413965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90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2FB-D1D9-4E8A-8866-9575935F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4-bit synchronous binary Down  counter using JK flip-flops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575E5C-58E0-4AE4-9B06-E31E1A42A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475" y="2810669"/>
            <a:ext cx="53530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0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8310-8BA3-4106-BE9D-66F8F49B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0685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Up/Down Synchronous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CB31-70CD-4CA9-8C97-7E587089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0" y="1171977"/>
            <a:ext cx="9096670" cy="5004986"/>
          </a:xfrm>
        </p:spPr>
        <p:txBody>
          <a:bodyPr>
            <a:normAutofit/>
          </a:bodyPr>
          <a:lstStyle/>
          <a:p>
            <a:r>
              <a:rPr lang="en-US" sz="2400" dirty="0"/>
              <a:t>Up/down synchronous counter: a bidirectional counter that is capable of counting either up or down. </a:t>
            </a:r>
          </a:p>
          <a:p>
            <a:r>
              <a:rPr lang="en-US" sz="2400" dirty="0"/>
              <a:t> An input (control) line Up/Down (or simply Up) specifies the direction of counting. </a:t>
            </a:r>
          </a:p>
          <a:p>
            <a:r>
              <a:rPr lang="en-US" sz="2400" dirty="0"/>
              <a:t>Up/Down = 1 Count upward Up/Down = 0 then  Count downward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8BBB9F-2CE0-4E03-9371-DA4697AA9A5C}"/>
              </a:ext>
            </a:extLst>
          </p:cNvPr>
          <p:cNvCxnSpPr/>
          <p:nvPr/>
        </p:nvCxnSpPr>
        <p:spPr>
          <a:xfrm>
            <a:off x="1798481" y="2790500"/>
            <a:ext cx="70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00C489-D0AC-416D-838D-C5B473F9A533}"/>
              </a:ext>
            </a:extLst>
          </p:cNvPr>
          <p:cNvCxnSpPr/>
          <p:nvPr/>
        </p:nvCxnSpPr>
        <p:spPr>
          <a:xfrm>
            <a:off x="5304148" y="2790500"/>
            <a:ext cx="631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08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85E2-6B85-483D-90F7-6945704D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93973"/>
          </a:xfrm>
        </p:spPr>
        <p:txBody>
          <a:bodyPr>
            <a:normAutofit fontScale="90000"/>
          </a:bodyPr>
          <a:lstStyle/>
          <a:p>
            <a:r>
              <a:rPr lang="en-IN" sz="4000" dirty="0" err="1">
                <a:solidFill>
                  <a:srgbClr val="FF0000"/>
                </a:solidFill>
              </a:rPr>
              <a:t>Eg</a:t>
            </a:r>
            <a:r>
              <a:rPr lang="en-IN" sz="4000" dirty="0">
                <a:solidFill>
                  <a:srgbClr val="FF0000"/>
                </a:solidFill>
              </a:rPr>
              <a:t>: 3-bit Up/Down Synchronous Counters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A03029-BE0C-4296-9FB1-391CA075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1690690"/>
            <a:ext cx="7600950" cy="44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6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8B2A-105B-4F2D-9A11-52447B4F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8"/>
            <a:ext cx="7886700" cy="591341"/>
          </a:xfrm>
        </p:spPr>
        <p:txBody>
          <a:bodyPr>
            <a:normAutofit/>
          </a:bodyPr>
          <a:lstStyle/>
          <a:p>
            <a:r>
              <a:rPr lang="en-IN" sz="3200" dirty="0" err="1">
                <a:solidFill>
                  <a:srgbClr val="FF0000"/>
                </a:solidFill>
              </a:rPr>
              <a:t>Eg</a:t>
            </a:r>
            <a:r>
              <a:rPr lang="en-IN" sz="3200" dirty="0">
                <a:solidFill>
                  <a:srgbClr val="FF0000"/>
                </a:solidFill>
              </a:rPr>
              <a:t>: 3-bit Up/Down Synchronous Counters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F648E-A97C-4201-AD17-A53CE3EFD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111" y="1867438"/>
            <a:ext cx="7481778" cy="403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7F2-33A4-4C40-B31F-945EA687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3942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Eg: 3 bit Gray code counter using JK flipflop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0FBB83-6694-4CC6-BA8A-DE6CD30D3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4238" y="4149480"/>
            <a:ext cx="2676525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651081-92D5-41FF-9E32-692236F9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292784"/>
            <a:ext cx="6274426" cy="269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1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9F87-36A0-4902-ABD5-8E470C8A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03820"/>
          </a:xfrm>
        </p:spPr>
        <p:txBody>
          <a:bodyPr>
            <a:normAutofit/>
          </a:bodyPr>
          <a:lstStyle/>
          <a:p>
            <a:r>
              <a:rPr lang="en-US" sz="3200" dirty="0"/>
              <a:t>Eg: 3 bit Gray code counter using JK flipflop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0369B3-8901-4ACC-8051-7C2B8ED5C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305" y="1455313"/>
            <a:ext cx="7603390" cy="47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E112-39F1-4C0D-B695-7B8C7C16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8219136" cy="626547"/>
          </a:xfrm>
        </p:spPr>
        <p:txBody>
          <a:bodyPr>
            <a:normAutofit/>
          </a:bodyPr>
          <a:lstStyle/>
          <a:p>
            <a:r>
              <a:rPr lang="en-US" sz="3600" dirty="0"/>
              <a:t>Eg: 3 bit Gray code counter using JK flipflop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F41E0-923E-4ED7-8621-AF47450CE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49" y="1226296"/>
            <a:ext cx="7118103" cy="44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4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84125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3-bit Asynchronous ripple up counter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34400" y="2057400"/>
          <a:ext cx="949960" cy="2430780"/>
        </p:xfrm>
        <a:graphic>
          <a:graphicData uri="http://schemas.openxmlformats.org/drawingml/2006/table">
            <a:tbl>
              <a:tblPr firstRow="1" firstCol="1" bandRow="1"/>
              <a:tblGrid>
                <a:gridCol w="307975">
                  <a:extLst>
                    <a:ext uri="{9D8B030D-6E8A-4147-A177-3AD203B41FA5}">
                      <a16:colId xmlns:a16="http://schemas.microsoft.com/office/drawing/2014/main" val="4164002375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342187466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3583452967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82445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238297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02189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19919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45968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2016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70681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67771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594685"/>
                  </a:ext>
                </a:extLst>
              </a:tr>
            </a:tbl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600200"/>
            <a:ext cx="4629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5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8109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4-bit Asynchronous ripple up counter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676400"/>
            <a:ext cx="5981700" cy="417195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458200" y="1500505"/>
          <a:ext cx="1231900" cy="4523740"/>
        </p:xfrm>
        <a:graphic>
          <a:graphicData uri="http://schemas.openxmlformats.org/drawingml/2006/table">
            <a:tbl>
              <a:tblPr firstRow="1" firstCol="1" bandRow="1"/>
              <a:tblGrid>
                <a:gridCol w="307975">
                  <a:extLst>
                    <a:ext uri="{9D8B030D-6E8A-4147-A177-3AD203B41FA5}">
                      <a16:colId xmlns:a16="http://schemas.microsoft.com/office/drawing/2014/main" val="130116869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91537192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498288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94197223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7829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85559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93855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82249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65364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96396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2928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29001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1533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16388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59313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55571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921015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39281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5459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16768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73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25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C09F-E8D0-4496-85D3-F1E000F0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2654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Synchronous counters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38D2-5706-4AF0-9205-47BC31DB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313645"/>
            <a:ext cx="7886700" cy="486331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Synchronous (parallel) counters: The flip-flops are clocked at the same time by a common clock pulse.</a:t>
            </a:r>
          </a:p>
          <a:p>
            <a:pPr algn="just"/>
            <a:r>
              <a:rPr lang="en-US" sz="2400" dirty="0"/>
              <a:t>Synchronous counters have been designed using the sequential logic design process.</a:t>
            </a:r>
          </a:p>
          <a:p>
            <a:pPr marL="0" indent="0" algn="just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BCBC-B96B-47A1-A149-6EDEC683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57577"/>
            <a:ext cx="7886700" cy="798492"/>
          </a:xfrm>
        </p:spPr>
        <p:txBody>
          <a:bodyPr>
            <a:noAutofit/>
          </a:bodyPr>
          <a:lstStyle/>
          <a:p>
            <a:pPr algn="ctr"/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Example: Design a 2-bit synchronous binary counter using T flip-flops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22C202-A3BA-46AD-A2CF-21987E1FE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040" y="3949252"/>
            <a:ext cx="3860510" cy="1849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DFE1AA-11C6-4F8F-BBEB-A65EFC1B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37" y="1272560"/>
            <a:ext cx="6113441" cy="2286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D4CB10-0D62-47D7-A98C-FA4028205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324" y="2020713"/>
            <a:ext cx="10191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9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00A9810-9596-4C0D-A945-7458A8D2DB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78327" y="404427"/>
          <a:ext cx="7276558" cy="6355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4785">
                  <a:extLst>
                    <a:ext uri="{9D8B030D-6E8A-4147-A177-3AD203B41FA5}">
                      <a16:colId xmlns:a16="http://schemas.microsoft.com/office/drawing/2014/main" val="174294208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val="1706969578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val="3190924984"/>
                    </a:ext>
                  </a:extLst>
                </a:gridCol>
                <a:gridCol w="380730">
                  <a:extLst>
                    <a:ext uri="{9D8B030D-6E8A-4147-A177-3AD203B41FA5}">
                      <a16:colId xmlns:a16="http://schemas.microsoft.com/office/drawing/2014/main" val="4209045911"/>
                    </a:ext>
                  </a:extLst>
                </a:gridCol>
                <a:gridCol w="425002">
                  <a:extLst>
                    <a:ext uri="{9D8B030D-6E8A-4147-A177-3AD203B41FA5}">
                      <a16:colId xmlns:a16="http://schemas.microsoft.com/office/drawing/2014/main" val="964172098"/>
                    </a:ext>
                  </a:extLst>
                </a:gridCol>
                <a:gridCol w="425003">
                  <a:extLst>
                    <a:ext uri="{9D8B030D-6E8A-4147-A177-3AD203B41FA5}">
                      <a16:colId xmlns:a16="http://schemas.microsoft.com/office/drawing/2014/main" val="856904592"/>
                    </a:ext>
                  </a:extLst>
                </a:gridCol>
                <a:gridCol w="457204">
                  <a:extLst>
                    <a:ext uri="{9D8B030D-6E8A-4147-A177-3AD203B41FA5}">
                      <a16:colId xmlns:a16="http://schemas.microsoft.com/office/drawing/2014/main" val="589728862"/>
                    </a:ext>
                  </a:extLst>
                </a:gridCol>
                <a:gridCol w="463639">
                  <a:extLst>
                    <a:ext uri="{9D8B030D-6E8A-4147-A177-3AD203B41FA5}">
                      <a16:colId xmlns:a16="http://schemas.microsoft.com/office/drawing/2014/main" val="2495727384"/>
                    </a:ext>
                  </a:extLst>
                </a:gridCol>
                <a:gridCol w="577130">
                  <a:extLst>
                    <a:ext uri="{9D8B030D-6E8A-4147-A177-3AD203B41FA5}">
                      <a16:colId xmlns:a16="http://schemas.microsoft.com/office/drawing/2014/main" val="3142132298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val="3191053432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val="3438431625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val="2360270610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val="4230454582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val="3989654056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val="819644755"/>
                    </a:ext>
                  </a:extLst>
                </a:gridCol>
                <a:gridCol w="454785">
                  <a:extLst>
                    <a:ext uri="{9D8B030D-6E8A-4147-A177-3AD203B41FA5}">
                      <a16:colId xmlns:a16="http://schemas.microsoft.com/office/drawing/2014/main" val="3467408193"/>
                    </a:ext>
                  </a:extLst>
                </a:gridCol>
              </a:tblGrid>
              <a:tr h="144962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Present 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Flip Flop inputs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7722"/>
                  </a:ext>
                </a:extLst>
              </a:tr>
              <a:tr h="432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QD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QC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QB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QA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QD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QC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QB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QA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JQD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KQD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JQC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KQC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JQB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KQB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JQA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KQA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329683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97118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9528159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084354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936192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525012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808061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2297458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93731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742703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5660282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4237248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6446278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376755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979951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8115981"/>
                  </a:ext>
                </a:extLst>
              </a:tr>
              <a:tr h="345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4291250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1497224-567C-4105-87BC-75DD7C2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772072"/>
            <a:ext cx="3535052" cy="507254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Example: Design a 4-bit synchronous binary UP counter using JK flip-flops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DA5CE-A4BA-4994-9F1F-CF76901B1BF1}"/>
              </a:ext>
            </a:extLst>
          </p:cNvPr>
          <p:cNvSpPr txBox="1"/>
          <p:nvPr/>
        </p:nvSpPr>
        <p:spPr>
          <a:xfrm>
            <a:off x="1475180" y="509048"/>
            <a:ext cx="248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– Excitation Table</a:t>
            </a:r>
          </a:p>
        </p:txBody>
      </p:sp>
    </p:spTree>
    <p:extLst>
      <p:ext uri="{BB962C8B-B14F-4D97-AF65-F5344CB8AC3E}">
        <p14:creationId xmlns:p14="http://schemas.microsoft.com/office/powerpoint/2010/main" val="15675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165EAF-8910-4E4E-9290-48D7C96EE9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80822" y="631107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88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7C83CD-043A-45A8-9F3D-D4EB3BDA80F3}"/>
              </a:ext>
            </a:extLst>
          </p:cNvPr>
          <p:cNvSpPr txBox="1"/>
          <p:nvPr/>
        </p:nvSpPr>
        <p:spPr>
          <a:xfrm>
            <a:off x="2322490" y="3059668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Jd</a:t>
            </a:r>
            <a:r>
              <a:rPr lang="en-US" dirty="0"/>
              <a:t>= </a:t>
            </a:r>
            <a:r>
              <a:rPr lang="en-US" dirty="0" err="1"/>
              <a:t>Qa.Qb.Qc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70B8C0-5FBE-4C7E-8164-0D1AD27E4756}"/>
              </a:ext>
            </a:extLst>
          </p:cNvPr>
          <p:cNvGraphicFramePr>
            <a:graphicFrameLocks noGrp="1"/>
          </p:cNvGraphicFramePr>
          <p:nvPr/>
        </p:nvGraphicFramePr>
        <p:xfrm>
          <a:off x="6312796" y="631107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val="288281661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879360612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156959655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1358415995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592158888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81724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9305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35641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0146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840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B8FDFB-6955-49C1-B4DA-5917AB1F680F}"/>
              </a:ext>
            </a:extLst>
          </p:cNvPr>
          <p:cNvSpPr txBox="1"/>
          <p:nvPr/>
        </p:nvSpPr>
        <p:spPr>
          <a:xfrm>
            <a:off x="6750675" y="3076249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Kd</a:t>
            </a:r>
            <a:r>
              <a:rPr lang="en-US" dirty="0"/>
              <a:t>= </a:t>
            </a:r>
            <a:r>
              <a:rPr lang="en-US" dirty="0" err="1"/>
              <a:t>Qa.Qb.Qc</a:t>
            </a:r>
            <a:endParaRPr lang="en-IN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A151050-0AA7-43B5-BE57-8C1FD1704A6E}"/>
              </a:ext>
            </a:extLst>
          </p:cNvPr>
          <p:cNvGraphicFramePr>
            <a:graphicFrameLocks/>
          </p:cNvGraphicFramePr>
          <p:nvPr/>
        </p:nvGraphicFramePr>
        <p:xfrm>
          <a:off x="2264534" y="3639699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8827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7AAC2E6-3B07-45BB-BA07-8DA3AB8698FC}"/>
              </a:ext>
            </a:extLst>
          </p:cNvPr>
          <p:cNvGraphicFramePr>
            <a:graphicFrameLocks/>
          </p:cNvGraphicFramePr>
          <p:nvPr/>
        </p:nvGraphicFramePr>
        <p:xfrm>
          <a:off x="6312796" y="3639699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882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660A9F-75B1-42E0-9949-E11BB1BCCB21}"/>
              </a:ext>
            </a:extLst>
          </p:cNvPr>
          <p:cNvSpPr txBox="1"/>
          <p:nvPr/>
        </p:nvSpPr>
        <p:spPr>
          <a:xfrm>
            <a:off x="2264534" y="6042227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Jc</a:t>
            </a:r>
            <a:r>
              <a:rPr lang="en-US" dirty="0"/>
              <a:t>= </a:t>
            </a:r>
            <a:r>
              <a:rPr lang="en-US" dirty="0" err="1"/>
              <a:t>Qa.Qb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0759D-8322-49BA-8195-E8B5076A5A3F}"/>
              </a:ext>
            </a:extLst>
          </p:cNvPr>
          <p:cNvSpPr txBox="1"/>
          <p:nvPr/>
        </p:nvSpPr>
        <p:spPr>
          <a:xfrm>
            <a:off x="6312796" y="6076019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Kc= </a:t>
            </a:r>
            <a:r>
              <a:rPr lang="en-US" dirty="0" err="1"/>
              <a:t>Qa.Qb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FC588-AD9F-44A6-8397-D355F6E261A1}"/>
              </a:ext>
            </a:extLst>
          </p:cNvPr>
          <p:cNvSpPr txBox="1"/>
          <p:nvPr/>
        </p:nvSpPr>
        <p:spPr>
          <a:xfrm>
            <a:off x="2180822" y="169442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 – K map</a:t>
            </a:r>
          </a:p>
        </p:txBody>
      </p:sp>
    </p:spTree>
    <p:extLst>
      <p:ext uri="{BB962C8B-B14F-4D97-AF65-F5344CB8AC3E}">
        <p14:creationId xmlns:p14="http://schemas.microsoft.com/office/powerpoint/2010/main" val="362049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24BDF-973A-4C46-B159-60FAF09800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80822" y="631107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882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ED04F2-E40A-43C6-8017-B363157331F3}"/>
              </a:ext>
            </a:extLst>
          </p:cNvPr>
          <p:cNvGraphicFramePr>
            <a:graphicFrameLocks/>
          </p:cNvGraphicFramePr>
          <p:nvPr/>
        </p:nvGraphicFramePr>
        <p:xfrm>
          <a:off x="6390067" y="631107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8827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555FE9D-4AD6-4184-8FF3-D9EF679F2ABE}"/>
              </a:ext>
            </a:extLst>
          </p:cNvPr>
          <p:cNvGraphicFramePr>
            <a:graphicFrameLocks/>
          </p:cNvGraphicFramePr>
          <p:nvPr/>
        </p:nvGraphicFramePr>
        <p:xfrm>
          <a:off x="2322490" y="3842281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88827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EE06B83-7862-49FC-931D-34FA4873F179}"/>
              </a:ext>
            </a:extLst>
          </p:cNvPr>
          <p:cNvGraphicFramePr>
            <a:graphicFrameLocks/>
          </p:cNvGraphicFramePr>
          <p:nvPr/>
        </p:nvGraphicFramePr>
        <p:xfrm>
          <a:off x="6390067" y="3859411"/>
          <a:ext cx="3773510" cy="221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02">
                  <a:extLst>
                    <a:ext uri="{9D8B030D-6E8A-4147-A177-3AD203B41FA5}">
                      <a16:colId xmlns:a16="http://schemas.microsoft.com/office/drawing/2014/main" val="66745920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3520838371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4016228147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736740266"/>
                    </a:ext>
                  </a:extLst>
                </a:gridCol>
                <a:gridCol w="754702">
                  <a:extLst>
                    <a:ext uri="{9D8B030D-6E8A-4147-A177-3AD203B41FA5}">
                      <a16:colId xmlns:a16="http://schemas.microsoft.com/office/drawing/2014/main" val="2413267622"/>
                    </a:ext>
                  </a:extLst>
                </a:gridCol>
              </a:tblGrid>
              <a:tr h="5923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Qa</a:t>
                      </a:r>
                      <a:endParaRPr lang="en-US" sz="1200" dirty="0"/>
                    </a:p>
                    <a:p>
                      <a:r>
                        <a:rPr lang="en-IN" sz="1200" dirty="0" err="1"/>
                        <a:t>Qd</a:t>
                      </a:r>
                      <a:r>
                        <a:rPr lang="en-IN" sz="1200" dirty="0"/>
                        <a:t>, Qc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815828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14537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06695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48552"/>
                  </a:ext>
                </a:extLst>
              </a:tr>
              <a:tr h="4063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8882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D3DFAB-4E4F-4156-A849-E2243DF95CA0}"/>
              </a:ext>
            </a:extLst>
          </p:cNvPr>
          <p:cNvSpPr txBox="1"/>
          <p:nvPr/>
        </p:nvSpPr>
        <p:spPr>
          <a:xfrm>
            <a:off x="2180822" y="3059668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Jb</a:t>
            </a:r>
            <a:r>
              <a:rPr lang="en-US" dirty="0"/>
              <a:t>= </a:t>
            </a:r>
            <a:r>
              <a:rPr lang="en-US" dirty="0" err="1"/>
              <a:t>Qa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FF4C5-08B2-4AF6-8D83-99253EF69854}"/>
              </a:ext>
            </a:extLst>
          </p:cNvPr>
          <p:cNvSpPr txBox="1"/>
          <p:nvPr/>
        </p:nvSpPr>
        <p:spPr>
          <a:xfrm>
            <a:off x="6611157" y="3070992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Kb</a:t>
            </a:r>
            <a:r>
              <a:rPr lang="en-US" dirty="0"/>
              <a:t>= </a:t>
            </a:r>
            <a:r>
              <a:rPr lang="en-US" dirty="0" err="1"/>
              <a:t>Qa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51883-F32E-4C7B-BF2A-2885454A214F}"/>
              </a:ext>
            </a:extLst>
          </p:cNvPr>
          <p:cNvSpPr txBox="1"/>
          <p:nvPr/>
        </p:nvSpPr>
        <p:spPr>
          <a:xfrm>
            <a:off x="2322490" y="6226893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Ja=1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A2022-ED4F-4293-885E-A2B72E8F38C2}"/>
              </a:ext>
            </a:extLst>
          </p:cNvPr>
          <p:cNvSpPr txBox="1"/>
          <p:nvPr/>
        </p:nvSpPr>
        <p:spPr>
          <a:xfrm>
            <a:off x="6566081" y="6176988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10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F80817-80F7-488D-9EAF-444116B08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823" y="2062085"/>
            <a:ext cx="5778355" cy="24455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798997-89DB-40DB-B350-E105FAF1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2ACDF-7698-4FFF-A2DD-EB1165BE3617}"/>
              </a:ext>
            </a:extLst>
          </p:cNvPr>
          <p:cNvSpPr txBox="1"/>
          <p:nvPr/>
        </p:nvSpPr>
        <p:spPr>
          <a:xfrm>
            <a:off x="3520796" y="1225485"/>
            <a:ext cx="253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 –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993FF-29C0-48C7-BAF2-3A36C76EF171}"/>
              </a:ext>
            </a:extLst>
          </p:cNvPr>
          <p:cNvSpPr txBox="1"/>
          <p:nvPr/>
        </p:nvSpPr>
        <p:spPr>
          <a:xfrm>
            <a:off x="2387455" y="4398274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Jd</a:t>
            </a:r>
            <a:r>
              <a:rPr lang="en-US" dirty="0"/>
              <a:t>= </a:t>
            </a:r>
            <a:r>
              <a:rPr lang="en-US" dirty="0" err="1"/>
              <a:t>Qa.Qb.Qc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BC559-F4CA-4769-A52A-008346D9DBD1}"/>
              </a:ext>
            </a:extLst>
          </p:cNvPr>
          <p:cNvSpPr txBox="1"/>
          <p:nvPr/>
        </p:nvSpPr>
        <p:spPr>
          <a:xfrm>
            <a:off x="4483993" y="4430042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Kd</a:t>
            </a:r>
            <a:r>
              <a:rPr lang="en-US" dirty="0"/>
              <a:t>= </a:t>
            </a:r>
            <a:r>
              <a:rPr lang="en-US" dirty="0" err="1"/>
              <a:t>Qa.Qb.Qc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87CE3D-3018-477B-8008-1990DACE727D}"/>
              </a:ext>
            </a:extLst>
          </p:cNvPr>
          <p:cNvSpPr txBox="1"/>
          <p:nvPr/>
        </p:nvSpPr>
        <p:spPr>
          <a:xfrm>
            <a:off x="2387455" y="4767606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Jc</a:t>
            </a:r>
            <a:r>
              <a:rPr lang="en-US" dirty="0"/>
              <a:t>= </a:t>
            </a:r>
            <a:r>
              <a:rPr lang="en-US" dirty="0" err="1"/>
              <a:t>Qa.Qb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E62451-4AB2-49F5-9988-E28E8957996F}"/>
              </a:ext>
            </a:extLst>
          </p:cNvPr>
          <p:cNvSpPr txBox="1"/>
          <p:nvPr/>
        </p:nvSpPr>
        <p:spPr>
          <a:xfrm>
            <a:off x="4483993" y="4831142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Kc= </a:t>
            </a:r>
            <a:r>
              <a:rPr lang="en-US" dirty="0" err="1"/>
              <a:t>Qa.Qb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9782B-237D-4622-A5A5-473C8A8889A0}"/>
              </a:ext>
            </a:extLst>
          </p:cNvPr>
          <p:cNvSpPr txBox="1"/>
          <p:nvPr/>
        </p:nvSpPr>
        <p:spPr>
          <a:xfrm>
            <a:off x="2387455" y="5275153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Jb</a:t>
            </a:r>
            <a:r>
              <a:rPr lang="en-US" dirty="0"/>
              <a:t>= </a:t>
            </a:r>
            <a:r>
              <a:rPr lang="en-US" dirty="0" err="1"/>
              <a:t>Qa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C5C2C3-E98A-4507-A27A-A1E4C06970FA}"/>
              </a:ext>
            </a:extLst>
          </p:cNvPr>
          <p:cNvSpPr txBox="1"/>
          <p:nvPr/>
        </p:nvSpPr>
        <p:spPr>
          <a:xfrm>
            <a:off x="4483993" y="5303155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Kb</a:t>
            </a:r>
            <a:r>
              <a:rPr lang="en-US" dirty="0"/>
              <a:t>= </a:t>
            </a:r>
            <a:r>
              <a:rPr lang="en-US" dirty="0" err="1"/>
              <a:t>Qa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C9440-553B-432E-A430-7C8D83391402}"/>
              </a:ext>
            </a:extLst>
          </p:cNvPr>
          <p:cNvSpPr txBox="1"/>
          <p:nvPr/>
        </p:nvSpPr>
        <p:spPr>
          <a:xfrm>
            <a:off x="2387455" y="5684761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Ja=1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3A082-D849-448D-8BDB-987CBCAA4E90}"/>
              </a:ext>
            </a:extLst>
          </p:cNvPr>
          <p:cNvSpPr txBox="1"/>
          <p:nvPr/>
        </p:nvSpPr>
        <p:spPr>
          <a:xfrm>
            <a:off x="4483993" y="5782700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76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890</Words>
  <Application>Microsoft Office PowerPoint</Application>
  <PresentationFormat>Widescreen</PresentationFormat>
  <Paragraphs>619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Garamond</vt:lpstr>
      <vt:lpstr>Office Theme</vt:lpstr>
      <vt:lpstr>PowerPoint Presentation</vt:lpstr>
      <vt:lpstr>3-bit Asynchronous ripple up counter</vt:lpstr>
      <vt:lpstr>4-bit Asynchronous ripple up counter</vt:lpstr>
      <vt:lpstr>Synchronous counters</vt:lpstr>
      <vt:lpstr> Example: Design a 2-bit synchronous binary counter using T flip-flops </vt:lpstr>
      <vt:lpstr>Example: Design a 4-bit synchronous binary UP counter using JK flip-flops</vt:lpstr>
      <vt:lpstr>PowerPoint Presentation</vt:lpstr>
      <vt:lpstr>PowerPoint Presentation</vt:lpstr>
      <vt:lpstr>PowerPoint Presentation</vt:lpstr>
      <vt:lpstr>4-bit synchronous binary Down  counter using JK flip-flops</vt:lpstr>
      <vt:lpstr>Up/Down Synchronous Counters</vt:lpstr>
      <vt:lpstr>Eg: 3-bit Up/Down Synchronous Counters</vt:lpstr>
      <vt:lpstr>Eg: 3-bit Up/Down Synchronous Counters</vt:lpstr>
      <vt:lpstr>Eg: 3 bit Gray code counter using JK flipflop</vt:lpstr>
      <vt:lpstr>Eg: 3 bit Gray code counter using JK flipflop</vt:lpstr>
      <vt:lpstr>Eg: 3 bit Gray code counter using JK flipflop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Anitha Daniel</dc:creator>
  <cp:lastModifiedBy>Anitha Daniel</cp:lastModifiedBy>
  <cp:revision>1</cp:revision>
  <dcterms:created xsi:type="dcterms:W3CDTF">2020-10-23T08:50:39Z</dcterms:created>
  <dcterms:modified xsi:type="dcterms:W3CDTF">2020-10-23T08:52:07Z</dcterms:modified>
</cp:coreProperties>
</file>