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94" r:id="rId2"/>
    <p:sldId id="395" r:id="rId3"/>
    <p:sldId id="396" r:id="rId4"/>
    <p:sldId id="259" r:id="rId5"/>
    <p:sldId id="397" r:id="rId6"/>
    <p:sldId id="398" r:id="rId7"/>
    <p:sldId id="399" r:id="rId8"/>
    <p:sldId id="400" r:id="rId9"/>
    <p:sldId id="401" r:id="rId10"/>
    <p:sldId id="277" r:id="rId11"/>
    <p:sldId id="402" r:id="rId12"/>
    <p:sldId id="278" r:id="rId13"/>
    <p:sldId id="403" r:id="rId14"/>
    <p:sldId id="404" r:id="rId15"/>
    <p:sldId id="405" r:id="rId16"/>
    <p:sldId id="406" r:id="rId17"/>
    <p:sldId id="407" r:id="rId18"/>
    <p:sldId id="275" r:id="rId19"/>
    <p:sldId id="276" r:id="rId20"/>
    <p:sldId id="408" r:id="rId21"/>
    <p:sldId id="4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71917-BBA0-47FB-812B-BF97F3BBA80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CB526-BEDB-4E63-A0EF-BA41D24DF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46B92-2E60-436A-A14E-09A9A80CF453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C155DC-1294-432C-A6B6-3CBA19585E94}" type="slidenum">
              <a:rPr lang="en-US" sz="12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sz="1200">
              <a:latin typeface="Arial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70413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1682"/>
            <a:ext cx="5028986" cy="411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395BE49-412B-4A8C-8F78-F9C64DBC5AED}" type="slidenum">
              <a:rPr lang="en-GB" sz="12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FE00-D89C-4FC7-AD2A-203C31086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471F6-427F-4E24-878F-31E512CC7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1F0F-D340-45B0-9415-69845BC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3D76-A823-4C44-ACAA-5933F9A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F13E-4D72-4EC6-A6F1-95D63B23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8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88E8-B48D-4E51-AD3F-D25C0BFD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D0AEB-31E7-46C0-B7B0-72FB2156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A4C0-5C6C-4A08-9920-10BFE3BC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40F2-B2C1-4ACF-9B28-1A2A6F0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3882-DA30-4CA3-B127-216E873F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4527E-927B-4B9B-8291-E2DB3C1B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C1517-42AF-4410-B11E-F3FC69A21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2A9A-9D9A-48FE-89EC-DEB22EFD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22F0-515E-4088-82AC-89AE2EE2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AEEF-0178-4F23-8DE2-8295B84B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E2-7876-4350-AC9A-11ACE669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B8EB-3DF9-4433-B12E-205CEAB3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9E92-3B11-422C-8EF5-CB4A26BB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5F55-343E-4C9B-8483-EEB012A2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F0BD-49D2-4B87-A504-EEDEF8E8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5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45E6-0BBC-488A-8E87-2802D892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7588-605F-41A8-9423-2F1484B0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BC97-C095-4C7A-AE38-9662A365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5609-5191-4C1E-82A1-1A8018F6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F2A2-9CF5-4D38-8B1C-4906751C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73FD-DFDF-4D9F-9EA8-10128BAD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B6A8-6BD0-4D3F-8441-DC417F9EF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744B4-74AC-48A7-A522-38E35B4C4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E640-2BC8-4C85-ADA1-DC63D917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0A7B0-08AC-4999-8988-EB4E35C9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A22B-7BA5-4FB8-BA31-85952CBF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31FF-0EE1-4F43-9814-826ADFF1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513D2-967E-4F4A-8D6A-6124ACEE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1719-2DD6-436F-8895-76F99258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8B53C-6912-4B18-A2E4-A7CED730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7263B-171F-4480-80C7-C6F94A31C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21A44-1C67-47C4-889F-136C9D34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380AC-DD0D-42A8-9E28-1CECACB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85C8B-4FCB-447C-BA5B-DDD4CF6A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8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CA6-005F-47BF-9E77-2F6F80CA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F8CA9-CFFF-4399-9E29-0CC26EE5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D532A-A4D7-428D-807D-7E8ED21A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FCEE2-011B-44B5-8EFF-8FB7036E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99B91-36A7-44B4-ADD3-57EA86CE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CA34F-141F-431E-8707-47DFDD52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75C85-120F-47B9-815B-BDD45EB2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795B-9DF0-4D16-8FA8-43758169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400A-61A1-489C-B97F-00D217E6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26D4-30EF-4610-B74F-CFD4C276D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44CE2-E85A-44A2-BDB1-5CAF27DB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B365-CD99-41E1-85E7-A793A638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BC8F8-7FF4-4779-8232-3816361C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DBF6-41E5-4662-95BE-6038166C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55640-B44C-4A06-9794-082ECAF51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3F7C7-D951-4C1F-AE38-67439B8B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B6ACB-E0FF-489A-B65E-79BA9A0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A675-E22D-4311-A120-ED9919C1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F9DB7-542D-4EF4-8CEF-D8638CFC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BF3E2-B8B2-4D06-944E-3ED0A7FF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7C671-1FBA-46E6-9271-8E8EE24E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C186-65BF-4C2C-A395-CB7CDCB85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C81B-82FB-401F-A21B-A34F00B55D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F518-14AC-45F0-AD89-FE493864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370B-63CB-4A46-A20A-539BE0062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05A0-F2FD-43AD-9E44-8E284D5B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45AE-198D-4380-86FE-AC8256E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DC4CF-933E-4FEC-929B-356B23DFCF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0040" y="3063240"/>
          <a:ext cx="9191920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66246">
                  <a:extLst>
                    <a:ext uri="{9D8B030D-6E8A-4147-A177-3AD203B41FA5}">
                      <a16:colId xmlns:a16="http://schemas.microsoft.com/office/drawing/2014/main" val="4263160522"/>
                    </a:ext>
                  </a:extLst>
                </a:gridCol>
                <a:gridCol w="1720125">
                  <a:extLst>
                    <a:ext uri="{9D8B030D-6E8A-4147-A177-3AD203B41FA5}">
                      <a16:colId xmlns:a16="http://schemas.microsoft.com/office/drawing/2014/main" val="2688385180"/>
                    </a:ext>
                  </a:extLst>
                </a:gridCol>
                <a:gridCol w="6105549">
                  <a:extLst>
                    <a:ext uri="{9D8B030D-6E8A-4147-A177-3AD203B41FA5}">
                      <a16:colId xmlns:a16="http://schemas.microsoft.com/office/drawing/2014/main" val="2846588929"/>
                    </a:ext>
                  </a:extLst>
                </a:gridCol>
              </a:tblGrid>
              <a:tr h="211015">
                <a:tc rowSpan="2"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S-8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SLO-1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Seven segment Display and A Digital Clock.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val="1568629706"/>
                  </a:ext>
                </a:extLst>
              </a:tr>
              <a:tr h="211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SLO-2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Problem solving session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val="22774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98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Cathode (CC)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the common cathode display, all the cathode connections of the LED’s are joined together to logic “0” or ground.</a:t>
            </a:r>
          </a:p>
          <a:p>
            <a:pPr fontAlgn="base"/>
            <a:r>
              <a:rPr lang="en-US" dirty="0"/>
              <a:t>The individual segments are illuminated by application of a “HIGH”, logic “1” signal to the  individual Anode terminals.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Anode SSD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1600200"/>
            <a:ext cx="80867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08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Anode (CA)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In the common anode display, all the anode  connections of the LED’s are joined together to logic “1” .</a:t>
            </a:r>
          </a:p>
          <a:p>
            <a:pPr algn="just" fontAlgn="base"/>
            <a:r>
              <a:rPr lang="en-US" dirty="0"/>
              <a:t>The individual segments are illuminated by connecting the individual Cathode terminals to a “LOW”, logic “0” 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7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Configuration of SSD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752600"/>
            <a:ext cx="65627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82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Driving 7 segment display using IC 4511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73" y="1981200"/>
            <a:ext cx="74580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86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7-segment Displays are usually driven by a special type of integrated circuit (IC) like CMOS 4511. This 7-segment display driver is able to illuminate both common anode or common cathode displays.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BCD-to-7 segment driver takes a four-bit BCD  input and has outputs that will pass current through the  segments to display the decimal digit.</a:t>
            </a:r>
          </a:p>
        </p:txBody>
      </p:sp>
    </p:spTree>
    <p:extLst>
      <p:ext uri="{BB962C8B-B14F-4D97-AF65-F5344CB8AC3E}">
        <p14:creationId xmlns:p14="http://schemas.microsoft.com/office/powerpoint/2010/main" val="96702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1524000"/>
            <a:ext cx="23336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1"/>
            <a:ext cx="5943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Seven segment display provides a convenient way to display decimal numbers in digital form, it is helpful in general purpose devices and reduces the complexity of data delivered. </a:t>
            </a:r>
          </a:p>
          <a:p>
            <a:pPr algn="just"/>
            <a:r>
              <a:rPr lang="en-US" dirty="0"/>
              <a:t>It is used in many devices of our day to day life, like in traffic signals, watches, cd/</a:t>
            </a:r>
            <a:r>
              <a:rPr lang="en-US" dirty="0" err="1"/>
              <a:t>dvd</a:t>
            </a:r>
            <a:r>
              <a:rPr lang="en-US" dirty="0"/>
              <a:t> players etc.</a:t>
            </a:r>
          </a:p>
        </p:txBody>
      </p:sp>
    </p:spTree>
    <p:extLst>
      <p:ext uri="{BB962C8B-B14F-4D97-AF65-F5344CB8AC3E}">
        <p14:creationId xmlns:p14="http://schemas.microsoft.com/office/powerpoint/2010/main" val="143096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9" y="1304926"/>
            <a:ext cx="86582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47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r>
              <a:rPr lang="en-US" dirty="0"/>
              <a:t>Digital clock displays the time of day in hours, minutes and seconds.</a:t>
            </a:r>
          </a:p>
          <a:p>
            <a:r>
              <a:rPr lang="en-US" dirty="0"/>
              <a:t>DC power – Frequency obtained from quartz –crystal oscillator.</a:t>
            </a:r>
          </a:p>
          <a:p>
            <a:r>
              <a:rPr lang="en-US" dirty="0"/>
              <a:t>AC Power – Use power line frequency</a:t>
            </a:r>
          </a:p>
          <a:p>
            <a:r>
              <a:rPr lang="en-US" dirty="0"/>
              <a:t>50 Hz change to 1 Hz use by pulse shaper </a:t>
            </a:r>
            <a:r>
              <a:rPr lang="en-US"/>
              <a:t>circuit  and frequency divider.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8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0" y="1752601"/>
          <a:ext cx="8077200" cy="393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Digit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43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BCD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0 –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MOD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0-5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43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BCD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0 –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MOD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0-5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743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Hours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(Reset zero when reach count 12 by using NAND gate)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BCD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0 –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4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MOD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86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segment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seven-segment display (SSD), or seven-segment indicator, is a form of electronic display device for displaying decimal numerals.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Seven segment display consists of seven LEDs   arranged in a rectangular fashion.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Each of the seven LEDs is called a segment.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Each segment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labelled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“a” to “g”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the any one of the decimal digits (0 to 9)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BCD to seven segment decoder accepts a decimal digit in BCD and generate the corresponding </a:t>
            </a:r>
          </a:p>
        </p:txBody>
      </p:sp>
    </p:spTree>
    <p:extLst>
      <p:ext uri="{BB962C8B-B14F-4D97-AF65-F5344CB8AC3E}">
        <p14:creationId xmlns:p14="http://schemas.microsoft.com/office/powerpoint/2010/main" val="241094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2598738" y="653257"/>
            <a:ext cx="7872412" cy="65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>
              <a:spcBef>
                <a:spcPct val="0"/>
              </a:spcBef>
              <a:defRPr/>
            </a:pPr>
            <a:r>
              <a:rPr lang="en-GB" sz="3600" u="sng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12-hour Digital Clock</a:t>
            </a:r>
          </a:p>
        </p:txBody>
      </p:sp>
      <p:grpSp>
        <p:nvGrpSpPr>
          <p:cNvPr id="83971" name="Group 319"/>
          <p:cNvGrpSpPr>
            <a:grpSpLocks/>
          </p:cNvGrpSpPr>
          <p:nvPr/>
        </p:nvGrpSpPr>
        <p:grpSpPr bwMode="auto">
          <a:xfrm>
            <a:off x="3290889" y="1631951"/>
            <a:ext cx="6330949" cy="4130675"/>
            <a:chOff x="1113" y="1028"/>
            <a:chExt cx="3988" cy="2602"/>
          </a:xfrm>
        </p:grpSpPr>
        <p:grpSp>
          <p:nvGrpSpPr>
            <p:cNvPr id="83973" name="Group 3"/>
            <p:cNvGrpSpPr>
              <a:grpSpLocks/>
            </p:cNvGrpSpPr>
            <p:nvPr/>
          </p:nvGrpSpPr>
          <p:grpSpPr bwMode="auto">
            <a:xfrm>
              <a:off x="1113" y="1028"/>
              <a:ext cx="652" cy="711"/>
              <a:chOff x="833" y="685"/>
              <a:chExt cx="614" cy="555"/>
            </a:xfrm>
          </p:grpSpPr>
          <p:sp>
            <p:nvSpPr>
              <p:cNvPr id="84126" name="Rectangle 4"/>
              <p:cNvSpPr>
                <a:spLocks noChangeArrowheads="1"/>
              </p:cNvSpPr>
              <p:nvPr/>
            </p:nvSpPr>
            <p:spPr bwMode="auto">
              <a:xfrm>
                <a:off x="834" y="685"/>
                <a:ext cx="589" cy="53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4127" name="Rectangle 5"/>
              <p:cNvSpPr>
                <a:spLocks noChangeArrowheads="1"/>
              </p:cNvSpPr>
              <p:nvPr/>
            </p:nvSpPr>
            <p:spPr bwMode="auto">
              <a:xfrm>
                <a:off x="833" y="703"/>
                <a:ext cx="614" cy="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0"/>
                  </a:spcBef>
                  <a:tabLst>
                    <a:tab pos="2120900" algn="l"/>
                  </a:tabLst>
                </a:pPr>
                <a:r>
                  <a:rPr lang="en-GB" b="1" dirty="0">
                    <a:latin typeface="Palatino" pitchFamily="18" charset="0"/>
                  </a:rPr>
                  <a:t>Wave-</a:t>
                </a:r>
              </a:p>
              <a:p>
                <a:pPr algn="ctr" eaLnBrk="0" hangingPunct="0">
                  <a:lnSpc>
                    <a:spcPct val="90000"/>
                  </a:lnSpc>
                  <a:spcBef>
                    <a:spcPct val="0"/>
                  </a:spcBef>
                  <a:tabLst>
                    <a:tab pos="2120900" algn="l"/>
                  </a:tabLst>
                </a:pPr>
                <a:r>
                  <a:rPr lang="en-GB" b="1" dirty="0">
                    <a:latin typeface="Palatino" pitchFamily="18" charset="0"/>
                  </a:rPr>
                  <a:t>shaping</a:t>
                </a:r>
              </a:p>
              <a:p>
                <a:pPr algn="ctr" eaLnBrk="0" hangingPunct="0">
                  <a:lnSpc>
                    <a:spcPct val="90000"/>
                  </a:lnSpc>
                  <a:spcBef>
                    <a:spcPct val="0"/>
                  </a:spcBef>
                  <a:tabLst>
                    <a:tab pos="2120900" algn="l"/>
                  </a:tabLst>
                </a:pPr>
                <a:r>
                  <a:rPr lang="en-GB" b="1" dirty="0">
                    <a:latin typeface="Palatino" pitchFamily="18" charset="0"/>
                  </a:rPr>
                  <a:t>Circuit</a:t>
                </a:r>
              </a:p>
              <a:p>
                <a:pPr algn="ctr" eaLnBrk="0" hangingPunct="0">
                  <a:lnSpc>
                    <a:spcPct val="90000"/>
                  </a:lnSpc>
                  <a:spcBef>
                    <a:spcPct val="0"/>
                  </a:spcBef>
                  <a:tabLst>
                    <a:tab pos="2120900" algn="l"/>
                  </a:tabLst>
                </a:pPr>
                <a:r>
                  <a:rPr lang="en-GB" b="1" dirty="0">
                    <a:latin typeface="Palatino" pitchFamily="18" charset="0"/>
                  </a:rPr>
                  <a:t>50Hz</a:t>
                </a:r>
              </a:p>
            </p:txBody>
          </p:sp>
        </p:grpSp>
        <p:grpSp>
          <p:nvGrpSpPr>
            <p:cNvPr id="83974" name="Group 7"/>
            <p:cNvGrpSpPr>
              <a:grpSpLocks/>
            </p:cNvGrpSpPr>
            <p:nvPr/>
          </p:nvGrpSpPr>
          <p:grpSpPr bwMode="auto">
            <a:xfrm>
              <a:off x="1757" y="1112"/>
              <a:ext cx="1180" cy="302"/>
              <a:chOff x="1431" y="769"/>
              <a:chExt cx="1217" cy="331"/>
            </a:xfrm>
          </p:grpSpPr>
          <p:grpSp>
            <p:nvGrpSpPr>
              <p:cNvPr id="84122" name="Group 8"/>
              <p:cNvGrpSpPr>
                <a:grpSpLocks/>
              </p:cNvGrpSpPr>
              <p:nvPr/>
            </p:nvGrpSpPr>
            <p:grpSpPr bwMode="auto">
              <a:xfrm>
                <a:off x="1690" y="769"/>
                <a:ext cx="958" cy="331"/>
                <a:chOff x="1690" y="769"/>
                <a:chExt cx="958" cy="331"/>
              </a:xfrm>
            </p:grpSpPr>
            <p:sp>
              <p:nvSpPr>
                <p:cNvPr id="84124" name="Rectangle 9"/>
                <p:cNvSpPr>
                  <a:spLocks noChangeArrowheads="1"/>
                </p:cNvSpPr>
                <p:nvPr/>
              </p:nvSpPr>
              <p:spPr bwMode="auto">
                <a:xfrm>
                  <a:off x="1713" y="769"/>
                  <a:ext cx="862" cy="331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4125" name="Rectangle 10"/>
                <p:cNvSpPr>
                  <a:spLocks noChangeArrowheads="1"/>
                </p:cNvSpPr>
                <p:nvPr/>
              </p:nvSpPr>
              <p:spPr bwMode="auto">
                <a:xfrm>
                  <a:off x="1690" y="837"/>
                  <a:ext cx="958" cy="24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b="1">
                      <a:latin typeface="Palatino" pitchFamily="18" charset="0"/>
                    </a:rPr>
                    <a:t>CTR DIV 10</a:t>
                  </a:r>
                </a:p>
              </p:txBody>
            </p:sp>
          </p:grpSp>
          <p:sp>
            <p:nvSpPr>
              <p:cNvPr id="84123" name="Line 11"/>
              <p:cNvSpPr>
                <a:spLocks noChangeShapeType="1"/>
              </p:cNvSpPr>
              <p:nvPr/>
            </p:nvSpPr>
            <p:spPr bwMode="auto">
              <a:xfrm>
                <a:off x="1431" y="928"/>
                <a:ext cx="2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975" name="Group 13"/>
            <p:cNvGrpSpPr>
              <a:grpSpLocks/>
            </p:cNvGrpSpPr>
            <p:nvPr/>
          </p:nvGrpSpPr>
          <p:grpSpPr bwMode="auto">
            <a:xfrm>
              <a:off x="3126" y="1107"/>
              <a:ext cx="859" cy="302"/>
              <a:chOff x="2843" y="763"/>
              <a:chExt cx="885" cy="331"/>
            </a:xfrm>
          </p:grpSpPr>
          <p:sp>
            <p:nvSpPr>
              <p:cNvPr id="84120" name="Rectangle 14"/>
              <p:cNvSpPr>
                <a:spLocks noChangeArrowheads="1"/>
              </p:cNvSpPr>
              <p:nvPr/>
            </p:nvSpPr>
            <p:spPr bwMode="auto">
              <a:xfrm>
                <a:off x="2865" y="763"/>
                <a:ext cx="862" cy="331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4121" name="Rectangle 15"/>
              <p:cNvSpPr>
                <a:spLocks noChangeArrowheads="1"/>
              </p:cNvSpPr>
              <p:nvPr/>
            </p:nvSpPr>
            <p:spPr bwMode="auto">
              <a:xfrm>
                <a:off x="2843" y="834"/>
                <a:ext cx="885" cy="2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spcBef>
                    <a:spcPct val="0"/>
                  </a:spcBef>
                  <a:tabLst>
                    <a:tab pos="2120900" algn="l"/>
                  </a:tabLst>
                </a:pPr>
                <a:r>
                  <a:rPr lang="en-GB" b="1" dirty="0">
                    <a:latin typeface="Palatino" pitchFamily="18" charset="0"/>
                  </a:rPr>
                  <a:t>CTR DIV 5</a:t>
                </a:r>
              </a:p>
            </p:txBody>
          </p:sp>
        </p:grpSp>
        <p:sp>
          <p:nvSpPr>
            <p:cNvPr id="83976" name="Line 16"/>
            <p:cNvSpPr>
              <a:spLocks noChangeShapeType="1"/>
            </p:cNvSpPr>
            <p:nvPr/>
          </p:nvSpPr>
          <p:spPr bwMode="auto">
            <a:xfrm>
              <a:off x="2946" y="1252"/>
              <a:ext cx="2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977" name="Group 17"/>
            <p:cNvGrpSpPr>
              <a:grpSpLocks/>
            </p:cNvGrpSpPr>
            <p:nvPr/>
          </p:nvGrpSpPr>
          <p:grpSpPr bwMode="auto">
            <a:xfrm>
              <a:off x="4460" y="2594"/>
              <a:ext cx="446" cy="308"/>
              <a:chOff x="4227" y="2361"/>
              <a:chExt cx="459" cy="338"/>
            </a:xfrm>
          </p:grpSpPr>
          <p:sp>
            <p:nvSpPr>
              <p:cNvPr id="84118" name="Rectangle 18"/>
              <p:cNvSpPr>
                <a:spLocks noChangeArrowheads="1"/>
              </p:cNvSpPr>
              <p:nvPr/>
            </p:nvSpPr>
            <p:spPr bwMode="auto">
              <a:xfrm>
                <a:off x="4263" y="2368"/>
                <a:ext cx="376" cy="287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4119" name="Rectangle 19"/>
              <p:cNvSpPr>
                <a:spLocks noChangeArrowheads="1"/>
              </p:cNvSpPr>
              <p:nvPr/>
            </p:nvSpPr>
            <p:spPr bwMode="auto">
              <a:xfrm>
                <a:off x="4227" y="2361"/>
                <a:ext cx="459" cy="338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0"/>
                  </a:spcBef>
                  <a:tabLst>
                    <a:tab pos="2120900" algn="l"/>
                  </a:tabLst>
                </a:pPr>
                <a:r>
                  <a:rPr lang="en-GB" sz="1400" b="1">
                    <a:latin typeface="Palatino" pitchFamily="18" charset="0"/>
                  </a:rPr>
                  <a:t>BCD/</a:t>
                </a:r>
              </a:p>
              <a:p>
                <a:pPr algn="ctr" eaLnBrk="0" hangingPunct="0">
                  <a:lnSpc>
                    <a:spcPct val="90000"/>
                  </a:lnSpc>
                  <a:spcBef>
                    <a:spcPct val="0"/>
                  </a:spcBef>
                  <a:tabLst>
                    <a:tab pos="2120900" algn="l"/>
                  </a:tabLst>
                </a:pPr>
                <a:r>
                  <a:rPr lang="en-GB" sz="1400" b="1">
                    <a:latin typeface="Palatino" pitchFamily="18" charset="0"/>
                  </a:rPr>
                  <a:t>7-SEG</a:t>
                </a:r>
              </a:p>
            </p:txBody>
          </p:sp>
        </p:grpSp>
        <p:grpSp>
          <p:nvGrpSpPr>
            <p:cNvPr id="83978" name="Group 20"/>
            <p:cNvGrpSpPr>
              <a:grpSpLocks/>
            </p:cNvGrpSpPr>
            <p:nvPr/>
          </p:nvGrpSpPr>
          <p:grpSpPr bwMode="auto">
            <a:xfrm>
              <a:off x="4545" y="2266"/>
              <a:ext cx="262" cy="332"/>
              <a:chOff x="4314" y="2001"/>
              <a:chExt cx="270" cy="364"/>
            </a:xfrm>
          </p:grpSpPr>
          <p:sp>
            <p:nvSpPr>
              <p:cNvPr id="84114" name="Line 21"/>
              <p:cNvSpPr>
                <a:spLocks noChangeShapeType="1"/>
              </p:cNvSpPr>
              <p:nvPr/>
            </p:nvSpPr>
            <p:spPr bwMode="auto">
              <a:xfrm flipH="1">
                <a:off x="4314" y="2006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15" name="Line 22"/>
              <p:cNvSpPr>
                <a:spLocks noChangeShapeType="1"/>
              </p:cNvSpPr>
              <p:nvPr/>
            </p:nvSpPr>
            <p:spPr bwMode="auto">
              <a:xfrm flipH="1">
                <a:off x="4405" y="2001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16" name="Line 23"/>
              <p:cNvSpPr>
                <a:spLocks noChangeShapeType="1"/>
              </p:cNvSpPr>
              <p:nvPr/>
            </p:nvSpPr>
            <p:spPr bwMode="auto">
              <a:xfrm flipH="1">
                <a:off x="4497" y="2006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17" name="Line 24"/>
              <p:cNvSpPr>
                <a:spLocks noChangeShapeType="1"/>
              </p:cNvSpPr>
              <p:nvPr/>
            </p:nvSpPr>
            <p:spPr bwMode="auto">
              <a:xfrm flipH="1">
                <a:off x="4583" y="2001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979" name="Group 25"/>
            <p:cNvGrpSpPr>
              <a:grpSpLocks/>
            </p:cNvGrpSpPr>
            <p:nvPr/>
          </p:nvGrpSpPr>
          <p:grpSpPr bwMode="auto">
            <a:xfrm>
              <a:off x="3403" y="2266"/>
              <a:ext cx="839" cy="332"/>
              <a:chOff x="3137" y="2001"/>
              <a:chExt cx="865" cy="364"/>
            </a:xfrm>
          </p:grpSpPr>
          <p:grpSp>
            <p:nvGrpSpPr>
              <p:cNvPr id="84104" name="Group 26"/>
              <p:cNvGrpSpPr>
                <a:grpSpLocks/>
              </p:cNvGrpSpPr>
              <p:nvPr/>
            </p:nvGrpSpPr>
            <p:grpSpPr bwMode="auto">
              <a:xfrm>
                <a:off x="3732" y="2001"/>
                <a:ext cx="270" cy="364"/>
                <a:chOff x="3732" y="2001"/>
                <a:chExt cx="270" cy="364"/>
              </a:xfrm>
            </p:grpSpPr>
            <p:sp>
              <p:nvSpPr>
                <p:cNvPr id="8411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732" y="2006"/>
                  <a:ext cx="1" cy="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1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823" y="2001"/>
                  <a:ext cx="1" cy="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1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915" y="2006"/>
                  <a:ext cx="1" cy="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1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001" y="2001"/>
                  <a:ext cx="1" cy="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4105" name="Group 31"/>
              <p:cNvGrpSpPr>
                <a:grpSpLocks/>
              </p:cNvGrpSpPr>
              <p:nvPr/>
            </p:nvGrpSpPr>
            <p:grpSpPr bwMode="auto">
              <a:xfrm>
                <a:off x="3137" y="2001"/>
                <a:ext cx="270" cy="364"/>
                <a:chOff x="3137" y="2001"/>
                <a:chExt cx="270" cy="364"/>
              </a:xfrm>
            </p:grpSpPr>
            <p:sp>
              <p:nvSpPr>
                <p:cNvPr id="84106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137" y="2006"/>
                  <a:ext cx="1" cy="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0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228" y="2001"/>
                  <a:ext cx="1" cy="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0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320" y="2006"/>
                  <a:ext cx="1" cy="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0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406" y="2001"/>
                  <a:ext cx="1" cy="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3980" name="Group 36"/>
            <p:cNvGrpSpPr>
              <a:grpSpLocks/>
            </p:cNvGrpSpPr>
            <p:nvPr/>
          </p:nvGrpSpPr>
          <p:grpSpPr bwMode="auto">
            <a:xfrm>
              <a:off x="2831" y="2267"/>
              <a:ext cx="262" cy="328"/>
              <a:chOff x="2547" y="2002"/>
              <a:chExt cx="270" cy="360"/>
            </a:xfrm>
          </p:grpSpPr>
          <p:sp>
            <p:nvSpPr>
              <p:cNvPr id="84100" name="Line 37"/>
              <p:cNvSpPr>
                <a:spLocks noChangeShapeType="1"/>
              </p:cNvSpPr>
              <p:nvPr/>
            </p:nvSpPr>
            <p:spPr bwMode="auto">
              <a:xfrm flipH="1">
                <a:off x="2547" y="2007"/>
                <a:ext cx="1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1" name="Line 38"/>
              <p:cNvSpPr>
                <a:spLocks noChangeShapeType="1"/>
              </p:cNvSpPr>
              <p:nvPr/>
            </p:nvSpPr>
            <p:spPr bwMode="auto">
              <a:xfrm flipH="1">
                <a:off x="2638" y="2002"/>
                <a:ext cx="1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2" name="Line 39"/>
              <p:cNvSpPr>
                <a:spLocks noChangeShapeType="1"/>
              </p:cNvSpPr>
              <p:nvPr/>
            </p:nvSpPr>
            <p:spPr bwMode="auto">
              <a:xfrm flipH="1">
                <a:off x="2730" y="2007"/>
                <a:ext cx="1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3" name="Line 40"/>
              <p:cNvSpPr>
                <a:spLocks noChangeShapeType="1"/>
              </p:cNvSpPr>
              <p:nvPr/>
            </p:nvSpPr>
            <p:spPr bwMode="auto">
              <a:xfrm flipH="1">
                <a:off x="2816" y="2002"/>
                <a:ext cx="1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981" name="Group 41"/>
            <p:cNvGrpSpPr>
              <a:grpSpLocks/>
            </p:cNvGrpSpPr>
            <p:nvPr/>
          </p:nvGrpSpPr>
          <p:grpSpPr bwMode="auto">
            <a:xfrm>
              <a:off x="2254" y="2267"/>
              <a:ext cx="262" cy="328"/>
              <a:chOff x="1952" y="2002"/>
              <a:chExt cx="270" cy="360"/>
            </a:xfrm>
          </p:grpSpPr>
          <p:sp>
            <p:nvSpPr>
              <p:cNvPr id="84096" name="Line 42"/>
              <p:cNvSpPr>
                <a:spLocks noChangeShapeType="1"/>
              </p:cNvSpPr>
              <p:nvPr/>
            </p:nvSpPr>
            <p:spPr bwMode="auto">
              <a:xfrm flipH="1">
                <a:off x="1952" y="2007"/>
                <a:ext cx="1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7" name="Line 43"/>
              <p:cNvSpPr>
                <a:spLocks noChangeShapeType="1"/>
              </p:cNvSpPr>
              <p:nvPr/>
            </p:nvSpPr>
            <p:spPr bwMode="auto">
              <a:xfrm flipH="1">
                <a:off x="2043" y="2002"/>
                <a:ext cx="1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8" name="Line 44"/>
              <p:cNvSpPr>
                <a:spLocks noChangeShapeType="1"/>
              </p:cNvSpPr>
              <p:nvPr/>
            </p:nvSpPr>
            <p:spPr bwMode="auto">
              <a:xfrm flipH="1">
                <a:off x="2135" y="2007"/>
                <a:ext cx="1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9" name="Line 45"/>
              <p:cNvSpPr>
                <a:spLocks noChangeShapeType="1"/>
              </p:cNvSpPr>
              <p:nvPr/>
            </p:nvSpPr>
            <p:spPr bwMode="auto">
              <a:xfrm flipH="1">
                <a:off x="2221" y="2002"/>
                <a:ext cx="1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982" name="Group 46"/>
            <p:cNvGrpSpPr>
              <a:grpSpLocks/>
            </p:cNvGrpSpPr>
            <p:nvPr/>
          </p:nvGrpSpPr>
          <p:grpSpPr bwMode="auto">
            <a:xfrm>
              <a:off x="4539" y="2865"/>
              <a:ext cx="262" cy="311"/>
              <a:chOff x="4308" y="2659"/>
              <a:chExt cx="270" cy="341"/>
            </a:xfrm>
          </p:grpSpPr>
          <p:sp>
            <p:nvSpPr>
              <p:cNvPr id="84089" name="Line 47"/>
              <p:cNvSpPr>
                <a:spLocks noChangeShapeType="1"/>
              </p:cNvSpPr>
              <p:nvPr/>
            </p:nvSpPr>
            <p:spPr bwMode="auto">
              <a:xfrm flipH="1">
                <a:off x="4308" y="2664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0" name="Line 48"/>
              <p:cNvSpPr>
                <a:spLocks noChangeShapeType="1"/>
              </p:cNvSpPr>
              <p:nvPr/>
            </p:nvSpPr>
            <p:spPr bwMode="auto">
              <a:xfrm flipH="1">
                <a:off x="4399" y="2659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1" name="Line 49"/>
              <p:cNvSpPr>
                <a:spLocks noChangeShapeType="1"/>
              </p:cNvSpPr>
              <p:nvPr/>
            </p:nvSpPr>
            <p:spPr bwMode="auto">
              <a:xfrm flipH="1">
                <a:off x="4491" y="2664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2" name="Line 50"/>
              <p:cNvSpPr>
                <a:spLocks noChangeShapeType="1"/>
              </p:cNvSpPr>
              <p:nvPr/>
            </p:nvSpPr>
            <p:spPr bwMode="auto">
              <a:xfrm flipH="1">
                <a:off x="4577" y="2659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3" name="Line 51"/>
              <p:cNvSpPr>
                <a:spLocks noChangeShapeType="1"/>
              </p:cNvSpPr>
              <p:nvPr/>
            </p:nvSpPr>
            <p:spPr bwMode="auto">
              <a:xfrm flipH="1">
                <a:off x="4356" y="2659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4" name="Line 52"/>
              <p:cNvSpPr>
                <a:spLocks noChangeShapeType="1"/>
              </p:cNvSpPr>
              <p:nvPr/>
            </p:nvSpPr>
            <p:spPr bwMode="auto">
              <a:xfrm flipH="1">
                <a:off x="4448" y="2664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5" name="Line 53"/>
              <p:cNvSpPr>
                <a:spLocks noChangeShapeType="1"/>
              </p:cNvSpPr>
              <p:nvPr/>
            </p:nvSpPr>
            <p:spPr bwMode="auto">
              <a:xfrm flipH="1">
                <a:off x="4534" y="2659"/>
                <a:ext cx="1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983" name="Group 54"/>
            <p:cNvGrpSpPr>
              <a:grpSpLocks/>
            </p:cNvGrpSpPr>
            <p:nvPr/>
          </p:nvGrpSpPr>
          <p:grpSpPr bwMode="auto">
            <a:xfrm>
              <a:off x="2246" y="2861"/>
              <a:ext cx="1991" cy="319"/>
              <a:chOff x="1943" y="2654"/>
              <a:chExt cx="2054" cy="351"/>
            </a:xfrm>
          </p:grpSpPr>
          <p:grpSp>
            <p:nvGrpSpPr>
              <p:cNvPr id="84057" name="Group 55"/>
              <p:cNvGrpSpPr>
                <a:grpSpLocks/>
              </p:cNvGrpSpPr>
              <p:nvPr/>
            </p:nvGrpSpPr>
            <p:grpSpPr bwMode="auto">
              <a:xfrm>
                <a:off x="3727" y="2654"/>
                <a:ext cx="270" cy="341"/>
                <a:chOff x="3727" y="2654"/>
                <a:chExt cx="270" cy="341"/>
              </a:xfrm>
            </p:grpSpPr>
            <p:sp>
              <p:nvSpPr>
                <p:cNvPr id="8408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727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818" y="2654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10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996" y="2654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775" y="2654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867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8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953" y="2654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4058" name="Group 63"/>
              <p:cNvGrpSpPr>
                <a:grpSpLocks/>
              </p:cNvGrpSpPr>
              <p:nvPr/>
            </p:nvGrpSpPr>
            <p:grpSpPr bwMode="auto">
              <a:xfrm>
                <a:off x="3151" y="2654"/>
                <a:ext cx="270" cy="351"/>
                <a:chOff x="3151" y="2654"/>
                <a:chExt cx="270" cy="351"/>
              </a:xfrm>
            </p:grpSpPr>
            <p:sp>
              <p:nvSpPr>
                <p:cNvPr id="8407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151" y="2659"/>
                  <a:ext cx="1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242" y="2654"/>
                  <a:ext cx="1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7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334" y="2659"/>
                  <a:ext cx="1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3420" y="2654"/>
                  <a:ext cx="1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3199" y="2654"/>
                  <a:ext cx="1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0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3291" y="2659"/>
                  <a:ext cx="1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3377" y="2654"/>
                  <a:ext cx="1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4059" name="Group 71"/>
              <p:cNvGrpSpPr>
                <a:grpSpLocks/>
              </p:cNvGrpSpPr>
              <p:nvPr/>
            </p:nvGrpSpPr>
            <p:grpSpPr bwMode="auto">
              <a:xfrm>
                <a:off x="2547" y="2659"/>
                <a:ext cx="270" cy="340"/>
                <a:chOff x="2547" y="2659"/>
                <a:chExt cx="270" cy="340"/>
              </a:xfrm>
            </p:grpSpPr>
            <p:sp>
              <p:nvSpPr>
                <p:cNvPr id="84068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547" y="2663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638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0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730" y="2663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1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2816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2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595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687" y="2663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2773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4060" name="Group 79"/>
              <p:cNvGrpSpPr>
                <a:grpSpLocks/>
              </p:cNvGrpSpPr>
              <p:nvPr/>
            </p:nvGrpSpPr>
            <p:grpSpPr bwMode="auto">
              <a:xfrm>
                <a:off x="1943" y="2659"/>
                <a:ext cx="270" cy="340"/>
                <a:chOff x="1943" y="2659"/>
                <a:chExt cx="270" cy="340"/>
              </a:xfrm>
            </p:grpSpPr>
            <p:sp>
              <p:nvSpPr>
                <p:cNvPr id="84061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943" y="2663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2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034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3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2126" y="2663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2212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5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991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6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2083" y="2663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7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2169" y="2659"/>
                  <a:ext cx="1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3984" name="Group 87"/>
            <p:cNvGrpSpPr>
              <a:grpSpLocks/>
            </p:cNvGrpSpPr>
            <p:nvPr/>
          </p:nvGrpSpPr>
          <p:grpSpPr bwMode="auto">
            <a:xfrm>
              <a:off x="1591" y="2580"/>
              <a:ext cx="2745" cy="323"/>
              <a:chOff x="1268" y="2346"/>
              <a:chExt cx="2831" cy="354"/>
            </a:xfrm>
          </p:grpSpPr>
          <p:grpSp>
            <p:nvGrpSpPr>
              <p:cNvPr id="84042" name="Group 88"/>
              <p:cNvGrpSpPr>
                <a:grpSpLocks/>
              </p:cNvGrpSpPr>
              <p:nvPr/>
            </p:nvGrpSpPr>
            <p:grpSpPr bwMode="auto">
              <a:xfrm>
                <a:off x="3639" y="2362"/>
                <a:ext cx="460" cy="338"/>
                <a:chOff x="3639" y="2362"/>
                <a:chExt cx="460" cy="338"/>
              </a:xfrm>
            </p:grpSpPr>
            <p:sp>
              <p:nvSpPr>
                <p:cNvPr id="84055" name="Rectangle 89"/>
                <p:cNvSpPr>
                  <a:spLocks noChangeArrowheads="1"/>
                </p:cNvSpPr>
                <p:nvPr/>
              </p:nvSpPr>
              <p:spPr bwMode="auto">
                <a:xfrm>
                  <a:off x="3674" y="2368"/>
                  <a:ext cx="376" cy="287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4056" name="Rectangle 90"/>
                <p:cNvSpPr>
                  <a:spLocks noChangeArrowheads="1"/>
                </p:cNvSpPr>
                <p:nvPr/>
              </p:nvSpPr>
              <p:spPr bwMode="auto">
                <a:xfrm>
                  <a:off x="3639" y="2362"/>
                  <a:ext cx="460" cy="338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BCD/</a:t>
                  </a:r>
                </a:p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7-SEG</a:t>
                  </a:r>
                </a:p>
              </p:txBody>
            </p:sp>
          </p:grpSp>
          <p:grpSp>
            <p:nvGrpSpPr>
              <p:cNvPr id="84043" name="Group 91"/>
              <p:cNvGrpSpPr>
                <a:grpSpLocks/>
              </p:cNvGrpSpPr>
              <p:nvPr/>
            </p:nvGrpSpPr>
            <p:grpSpPr bwMode="auto">
              <a:xfrm>
                <a:off x="3054" y="2362"/>
                <a:ext cx="460" cy="338"/>
                <a:chOff x="3054" y="2362"/>
                <a:chExt cx="460" cy="338"/>
              </a:xfrm>
            </p:grpSpPr>
            <p:sp>
              <p:nvSpPr>
                <p:cNvPr id="84053" name="Rectangle 92"/>
                <p:cNvSpPr>
                  <a:spLocks noChangeArrowheads="1"/>
                </p:cNvSpPr>
                <p:nvPr/>
              </p:nvSpPr>
              <p:spPr bwMode="auto">
                <a:xfrm>
                  <a:off x="3090" y="2368"/>
                  <a:ext cx="376" cy="287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4054" name="Rectangle 93"/>
                <p:cNvSpPr>
                  <a:spLocks noChangeArrowheads="1"/>
                </p:cNvSpPr>
                <p:nvPr/>
              </p:nvSpPr>
              <p:spPr bwMode="auto">
                <a:xfrm>
                  <a:off x="3054" y="2362"/>
                  <a:ext cx="460" cy="338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BCD/</a:t>
                  </a:r>
                </a:p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7-SEG</a:t>
                  </a:r>
                </a:p>
              </p:txBody>
            </p:sp>
          </p:grpSp>
          <p:grpSp>
            <p:nvGrpSpPr>
              <p:cNvPr id="84044" name="Group 94"/>
              <p:cNvGrpSpPr>
                <a:grpSpLocks/>
              </p:cNvGrpSpPr>
              <p:nvPr/>
            </p:nvGrpSpPr>
            <p:grpSpPr bwMode="auto">
              <a:xfrm>
                <a:off x="2460" y="2362"/>
                <a:ext cx="460" cy="338"/>
                <a:chOff x="2460" y="2362"/>
                <a:chExt cx="460" cy="338"/>
              </a:xfrm>
            </p:grpSpPr>
            <p:sp>
              <p:nvSpPr>
                <p:cNvPr id="84051" name="Rectangle 95"/>
                <p:cNvSpPr>
                  <a:spLocks noChangeArrowheads="1"/>
                </p:cNvSpPr>
                <p:nvPr/>
              </p:nvSpPr>
              <p:spPr bwMode="auto">
                <a:xfrm>
                  <a:off x="2496" y="2368"/>
                  <a:ext cx="376" cy="287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4052" name="Rectangle 96"/>
                <p:cNvSpPr>
                  <a:spLocks noChangeArrowheads="1"/>
                </p:cNvSpPr>
                <p:nvPr/>
              </p:nvSpPr>
              <p:spPr bwMode="auto">
                <a:xfrm>
                  <a:off x="2460" y="2362"/>
                  <a:ext cx="460" cy="338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BCD/</a:t>
                  </a:r>
                </a:p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7-SEG</a:t>
                  </a:r>
                </a:p>
              </p:txBody>
            </p:sp>
          </p:grpSp>
          <p:grpSp>
            <p:nvGrpSpPr>
              <p:cNvPr id="84045" name="Group 97"/>
              <p:cNvGrpSpPr>
                <a:grpSpLocks/>
              </p:cNvGrpSpPr>
              <p:nvPr/>
            </p:nvGrpSpPr>
            <p:grpSpPr bwMode="auto">
              <a:xfrm>
                <a:off x="1854" y="2362"/>
                <a:ext cx="460" cy="338"/>
                <a:chOff x="1854" y="2362"/>
                <a:chExt cx="460" cy="338"/>
              </a:xfrm>
            </p:grpSpPr>
            <p:sp>
              <p:nvSpPr>
                <p:cNvPr id="84049" name="Rectangle 98"/>
                <p:cNvSpPr>
                  <a:spLocks noChangeArrowheads="1"/>
                </p:cNvSpPr>
                <p:nvPr/>
              </p:nvSpPr>
              <p:spPr bwMode="auto">
                <a:xfrm>
                  <a:off x="1891" y="2368"/>
                  <a:ext cx="376" cy="287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4050" name="Rectangle 99"/>
                <p:cNvSpPr>
                  <a:spLocks noChangeArrowheads="1"/>
                </p:cNvSpPr>
                <p:nvPr/>
              </p:nvSpPr>
              <p:spPr bwMode="auto">
                <a:xfrm>
                  <a:off x="1854" y="2362"/>
                  <a:ext cx="460" cy="338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BCD/</a:t>
                  </a:r>
                </a:p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7-SEG</a:t>
                  </a:r>
                </a:p>
              </p:txBody>
            </p:sp>
          </p:grpSp>
          <p:grpSp>
            <p:nvGrpSpPr>
              <p:cNvPr id="84046" name="Group 100"/>
              <p:cNvGrpSpPr>
                <a:grpSpLocks/>
              </p:cNvGrpSpPr>
              <p:nvPr/>
            </p:nvGrpSpPr>
            <p:grpSpPr bwMode="auto">
              <a:xfrm>
                <a:off x="1268" y="2346"/>
                <a:ext cx="460" cy="338"/>
                <a:chOff x="1268" y="2346"/>
                <a:chExt cx="460" cy="338"/>
              </a:xfrm>
            </p:grpSpPr>
            <p:sp>
              <p:nvSpPr>
                <p:cNvPr id="8404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304" y="2353"/>
                  <a:ext cx="376" cy="287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404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68" y="2346"/>
                  <a:ext cx="460" cy="338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BCD/</a:t>
                  </a:r>
                </a:p>
                <a:p>
                  <a:pPr algn="ctr" eaLnBrk="0" hangingPunct="0">
                    <a:lnSpc>
                      <a:spcPct val="90000"/>
                    </a:lnSpc>
                    <a:spcBef>
                      <a:spcPct val="0"/>
                    </a:spcBef>
                    <a:tabLst>
                      <a:tab pos="2120900" algn="l"/>
                    </a:tabLst>
                  </a:pPr>
                  <a:r>
                    <a:rPr lang="en-GB" sz="1400" b="1">
                      <a:latin typeface="Palatino" pitchFamily="18" charset="0"/>
                    </a:rPr>
                    <a:t>7-SEG</a:t>
                  </a:r>
                </a:p>
              </p:txBody>
            </p:sp>
          </p:grpSp>
        </p:grpSp>
        <p:grpSp>
          <p:nvGrpSpPr>
            <p:cNvPr id="83985" name="Group 103"/>
            <p:cNvGrpSpPr>
              <a:grpSpLocks/>
            </p:cNvGrpSpPr>
            <p:nvPr/>
          </p:nvGrpSpPr>
          <p:grpSpPr bwMode="auto">
            <a:xfrm>
              <a:off x="1682" y="2887"/>
              <a:ext cx="262" cy="331"/>
              <a:chOff x="1362" y="2639"/>
              <a:chExt cx="270" cy="364"/>
            </a:xfrm>
          </p:grpSpPr>
          <p:sp>
            <p:nvSpPr>
              <p:cNvPr id="84035" name="Line 104"/>
              <p:cNvSpPr>
                <a:spLocks noChangeShapeType="1"/>
              </p:cNvSpPr>
              <p:nvPr/>
            </p:nvSpPr>
            <p:spPr bwMode="auto">
              <a:xfrm flipH="1">
                <a:off x="1362" y="2644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36" name="Line 105"/>
              <p:cNvSpPr>
                <a:spLocks noChangeShapeType="1"/>
              </p:cNvSpPr>
              <p:nvPr/>
            </p:nvSpPr>
            <p:spPr bwMode="auto">
              <a:xfrm flipH="1">
                <a:off x="1453" y="2639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37" name="Line 106"/>
              <p:cNvSpPr>
                <a:spLocks noChangeShapeType="1"/>
              </p:cNvSpPr>
              <p:nvPr/>
            </p:nvSpPr>
            <p:spPr bwMode="auto">
              <a:xfrm flipH="1">
                <a:off x="1545" y="2644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38" name="Line 107"/>
              <p:cNvSpPr>
                <a:spLocks noChangeShapeType="1"/>
              </p:cNvSpPr>
              <p:nvPr/>
            </p:nvSpPr>
            <p:spPr bwMode="auto">
              <a:xfrm flipH="1">
                <a:off x="1631" y="2639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39" name="Line 108"/>
              <p:cNvSpPr>
                <a:spLocks noChangeShapeType="1"/>
              </p:cNvSpPr>
              <p:nvPr/>
            </p:nvSpPr>
            <p:spPr bwMode="auto">
              <a:xfrm flipH="1">
                <a:off x="1410" y="2639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0" name="Line 109"/>
              <p:cNvSpPr>
                <a:spLocks noChangeShapeType="1"/>
              </p:cNvSpPr>
              <p:nvPr/>
            </p:nvSpPr>
            <p:spPr bwMode="auto">
              <a:xfrm flipH="1">
                <a:off x="1502" y="2644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1" name="Line 110"/>
              <p:cNvSpPr>
                <a:spLocks noChangeShapeType="1"/>
              </p:cNvSpPr>
              <p:nvPr/>
            </p:nvSpPr>
            <p:spPr bwMode="auto">
              <a:xfrm flipH="1">
                <a:off x="1588" y="2639"/>
                <a:ext cx="1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986" name="Group 111"/>
            <p:cNvGrpSpPr>
              <a:grpSpLocks/>
            </p:cNvGrpSpPr>
            <p:nvPr/>
          </p:nvGrpSpPr>
          <p:grpSpPr bwMode="auto">
            <a:xfrm>
              <a:off x="1664" y="2463"/>
              <a:ext cx="178" cy="118"/>
              <a:chOff x="1343" y="2217"/>
              <a:chExt cx="184" cy="130"/>
            </a:xfrm>
          </p:grpSpPr>
          <p:sp>
            <p:nvSpPr>
              <p:cNvPr id="84032" name="Line 112"/>
              <p:cNvSpPr>
                <a:spLocks noChangeShapeType="1"/>
              </p:cNvSpPr>
              <p:nvPr/>
            </p:nvSpPr>
            <p:spPr bwMode="auto">
              <a:xfrm flipH="1">
                <a:off x="1343" y="2219"/>
                <a:ext cx="1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33" name="Line 113"/>
              <p:cNvSpPr>
                <a:spLocks noChangeShapeType="1"/>
              </p:cNvSpPr>
              <p:nvPr/>
            </p:nvSpPr>
            <p:spPr bwMode="auto">
              <a:xfrm flipH="1">
                <a:off x="1434" y="2217"/>
                <a:ext cx="1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34" name="Line 114"/>
              <p:cNvSpPr>
                <a:spLocks noChangeShapeType="1"/>
              </p:cNvSpPr>
              <p:nvPr/>
            </p:nvSpPr>
            <p:spPr bwMode="auto">
              <a:xfrm flipH="1">
                <a:off x="1526" y="2219"/>
                <a:ext cx="1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987" name="Freeform 115"/>
            <p:cNvSpPr>
              <a:spLocks/>
            </p:cNvSpPr>
            <p:nvPr/>
          </p:nvSpPr>
          <p:spPr bwMode="auto">
            <a:xfrm>
              <a:off x="1474" y="2467"/>
              <a:ext cx="368" cy="62"/>
            </a:xfrm>
            <a:custGeom>
              <a:avLst/>
              <a:gdLst>
                <a:gd name="T0" fmla="*/ 360066 w 380"/>
                <a:gd name="T1" fmla="*/ 0 h 68"/>
                <a:gd name="T2" fmla="*/ 0 w 380"/>
                <a:gd name="T3" fmla="*/ 0 h 68"/>
                <a:gd name="T4" fmla="*/ 2850 w 380"/>
                <a:gd name="T5" fmla="*/ 24261 h 68"/>
                <a:gd name="T6" fmla="*/ 0 60000 65536"/>
                <a:gd name="T7" fmla="*/ 0 60000 65536"/>
                <a:gd name="T8" fmla="*/ 0 60000 65536"/>
                <a:gd name="T9" fmla="*/ 0 w 380"/>
                <a:gd name="T10" fmla="*/ 0 h 68"/>
                <a:gd name="T11" fmla="*/ 380 w 380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68">
                  <a:moveTo>
                    <a:pt x="379" y="0"/>
                  </a:moveTo>
                  <a:lnTo>
                    <a:pt x="0" y="0"/>
                  </a:lnTo>
                  <a:lnTo>
                    <a:pt x="3" y="6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116"/>
            <p:cNvSpPr>
              <a:spLocks noChangeShapeType="1"/>
            </p:cNvSpPr>
            <p:nvPr/>
          </p:nvSpPr>
          <p:spPr bwMode="auto">
            <a:xfrm>
              <a:off x="1432" y="253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Line 117"/>
            <p:cNvSpPr>
              <a:spLocks noChangeShapeType="1"/>
            </p:cNvSpPr>
            <p:nvPr/>
          </p:nvSpPr>
          <p:spPr bwMode="auto">
            <a:xfrm>
              <a:off x="1441" y="2550"/>
              <a:ext cx="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118"/>
            <p:cNvSpPr>
              <a:spLocks noChangeShapeType="1"/>
            </p:cNvSpPr>
            <p:nvPr/>
          </p:nvSpPr>
          <p:spPr bwMode="auto">
            <a:xfrm>
              <a:off x="1449" y="2568"/>
              <a:ext cx="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Oval 119"/>
            <p:cNvSpPr>
              <a:spLocks noChangeArrowheads="1"/>
            </p:cNvSpPr>
            <p:nvPr/>
          </p:nvSpPr>
          <p:spPr bwMode="auto">
            <a:xfrm>
              <a:off x="1654" y="2457"/>
              <a:ext cx="25" cy="2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3992" name="Oval 120"/>
            <p:cNvSpPr>
              <a:spLocks noChangeArrowheads="1"/>
            </p:cNvSpPr>
            <p:nvPr/>
          </p:nvSpPr>
          <p:spPr bwMode="auto">
            <a:xfrm>
              <a:off x="1737" y="2453"/>
              <a:ext cx="26" cy="2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3993" name="Freeform 121"/>
            <p:cNvSpPr>
              <a:spLocks/>
            </p:cNvSpPr>
            <p:nvPr/>
          </p:nvSpPr>
          <p:spPr bwMode="auto">
            <a:xfrm>
              <a:off x="1483" y="2044"/>
              <a:ext cx="439" cy="538"/>
            </a:xfrm>
            <a:custGeom>
              <a:avLst/>
              <a:gdLst>
                <a:gd name="T0" fmla="*/ 128387 w 452"/>
                <a:gd name="T1" fmla="*/ 0 h 591"/>
                <a:gd name="T2" fmla="*/ 0 w 452"/>
                <a:gd name="T3" fmla="*/ 0 h 591"/>
                <a:gd name="T4" fmla="*/ 0 w 452"/>
                <a:gd name="T5" fmla="*/ 102382 h 591"/>
                <a:gd name="T6" fmla="*/ 448857 w 452"/>
                <a:gd name="T7" fmla="*/ 102382 h 591"/>
                <a:gd name="T8" fmla="*/ 448857 w 452"/>
                <a:gd name="T9" fmla="*/ 208297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591"/>
                <a:gd name="T17" fmla="*/ 452 w 452"/>
                <a:gd name="T18" fmla="*/ 591 h 5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591">
                  <a:moveTo>
                    <a:pt x="129" y="0"/>
                  </a:moveTo>
                  <a:lnTo>
                    <a:pt x="0" y="0"/>
                  </a:lnTo>
                  <a:lnTo>
                    <a:pt x="0" y="290"/>
                  </a:lnTo>
                  <a:lnTo>
                    <a:pt x="451" y="290"/>
                  </a:lnTo>
                  <a:lnTo>
                    <a:pt x="451" y="59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Rectangle 123"/>
            <p:cNvSpPr>
              <a:spLocks noChangeArrowheads="1"/>
            </p:cNvSpPr>
            <p:nvPr/>
          </p:nvSpPr>
          <p:spPr bwMode="auto">
            <a:xfrm>
              <a:off x="1614" y="1943"/>
              <a:ext cx="365" cy="329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3995" name="Line 124"/>
            <p:cNvSpPr>
              <a:spLocks noChangeShapeType="1"/>
            </p:cNvSpPr>
            <p:nvPr/>
          </p:nvSpPr>
          <p:spPr bwMode="auto">
            <a:xfrm flipH="1">
              <a:off x="4913" y="2120"/>
              <a:ext cx="16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6" name="Rectangle 125"/>
            <p:cNvSpPr>
              <a:spLocks noChangeArrowheads="1"/>
            </p:cNvSpPr>
            <p:nvPr/>
          </p:nvSpPr>
          <p:spPr bwMode="auto">
            <a:xfrm>
              <a:off x="4499" y="2003"/>
              <a:ext cx="365" cy="261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3997" name="Rectangle 126"/>
            <p:cNvSpPr>
              <a:spLocks noChangeArrowheads="1"/>
            </p:cNvSpPr>
            <p:nvPr/>
          </p:nvSpPr>
          <p:spPr bwMode="auto">
            <a:xfrm>
              <a:off x="4442" y="1997"/>
              <a:ext cx="488" cy="308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CTR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DIV 10</a:t>
              </a:r>
            </a:p>
          </p:txBody>
        </p:sp>
        <p:sp>
          <p:nvSpPr>
            <p:cNvPr id="83998" name="Line 127"/>
            <p:cNvSpPr>
              <a:spLocks noChangeShapeType="1"/>
            </p:cNvSpPr>
            <p:nvPr/>
          </p:nvSpPr>
          <p:spPr bwMode="auto">
            <a:xfrm flipH="1">
              <a:off x="4304" y="2120"/>
              <a:ext cx="153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9" name="Rectangle 128"/>
            <p:cNvSpPr>
              <a:spLocks noChangeArrowheads="1"/>
            </p:cNvSpPr>
            <p:nvPr/>
          </p:nvSpPr>
          <p:spPr bwMode="auto">
            <a:xfrm>
              <a:off x="3915" y="2003"/>
              <a:ext cx="365" cy="261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00" name="Rectangle 129"/>
            <p:cNvSpPr>
              <a:spLocks noChangeArrowheads="1"/>
            </p:cNvSpPr>
            <p:nvPr/>
          </p:nvSpPr>
          <p:spPr bwMode="auto">
            <a:xfrm>
              <a:off x="3886" y="1997"/>
              <a:ext cx="432" cy="308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CTR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DIV 6</a:t>
              </a:r>
            </a:p>
          </p:txBody>
        </p:sp>
        <p:sp>
          <p:nvSpPr>
            <p:cNvPr id="84001" name="Line 130"/>
            <p:cNvSpPr>
              <a:spLocks noChangeShapeType="1"/>
            </p:cNvSpPr>
            <p:nvPr/>
          </p:nvSpPr>
          <p:spPr bwMode="auto">
            <a:xfrm flipH="1">
              <a:off x="3754" y="2122"/>
              <a:ext cx="1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2" name="Rectangle 131"/>
            <p:cNvSpPr>
              <a:spLocks noChangeArrowheads="1"/>
            </p:cNvSpPr>
            <p:nvPr/>
          </p:nvSpPr>
          <p:spPr bwMode="auto">
            <a:xfrm>
              <a:off x="3351" y="2003"/>
              <a:ext cx="364" cy="261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03" name="Rectangle 132"/>
            <p:cNvSpPr>
              <a:spLocks noChangeArrowheads="1"/>
            </p:cNvSpPr>
            <p:nvPr/>
          </p:nvSpPr>
          <p:spPr bwMode="auto">
            <a:xfrm>
              <a:off x="3292" y="1997"/>
              <a:ext cx="488" cy="3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CTR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DIV 10</a:t>
              </a:r>
            </a:p>
          </p:txBody>
        </p:sp>
        <p:sp>
          <p:nvSpPr>
            <p:cNvPr id="84004" name="Line 133"/>
            <p:cNvSpPr>
              <a:spLocks noChangeShapeType="1"/>
            </p:cNvSpPr>
            <p:nvPr/>
          </p:nvSpPr>
          <p:spPr bwMode="auto">
            <a:xfrm flipH="1">
              <a:off x="3168" y="212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5" name="Rectangle 134"/>
            <p:cNvSpPr>
              <a:spLocks noChangeArrowheads="1"/>
            </p:cNvSpPr>
            <p:nvPr/>
          </p:nvSpPr>
          <p:spPr bwMode="auto">
            <a:xfrm>
              <a:off x="2780" y="2007"/>
              <a:ext cx="364" cy="261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06" name="Rectangle 135"/>
            <p:cNvSpPr>
              <a:spLocks noChangeArrowheads="1"/>
            </p:cNvSpPr>
            <p:nvPr/>
          </p:nvSpPr>
          <p:spPr bwMode="auto">
            <a:xfrm>
              <a:off x="2750" y="2000"/>
              <a:ext cx="432" cy="3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CTR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DIV 6</a:t>
              </a:r>
            </a:p>
          </p:txBody>
        </p:sp>
        <p:sp>
          <p:nvSpPr>
            <p:cNvPr id="84007" name="Line 136"/>
            <p:cNvSpPr>
              <a:spLocks noChangeShapeType="1"/>
            </p:cNvSpPr>
            <p:nvPr/>
          </p:nvSpPr>
          <p:spPr bwMode="auto">
            <a:xfrm flipH="1" flipV="1">
              <a:off x="2623" y="2127"/>
              <a:ext cx="14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8" name="Rectangle 137"/>
            <p:cNvSpPr>
              <a:spLocks noChangeArrowheads="1"/>
            </p:cNvSpPr>
            <p:nvPr/>
          </p:nvSpPr>
          <p:spPr bwMode="auto">
            <a:xfrm>
              <a:off x="2215" y="2003"/>
              <a:ext cx="365" cy="261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09" name="Rectangle 138"/>
            <p:cNvSpPr>
              <a:spLocks noChangeArrowheads="1"/>
            </p:cNvSpPr>
            <p:nvPr/>
          </p:nvSpPr>
          <p:spPr bwMode="auto">
            <a:xfrm>
              <a:off x="2158" y="1996"/>
              <a:ext cx="488" cy="308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CTR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DIV 10</a:t>
              </a:r>
            </a:p>
          </p:txBody>
        </p:sp>
        <p:sp>
          <p:nvSpPr>
            <p:cNvPr id="84010" name="Line 139"/>
            <p:cNvSpPr>
              <a:spLocks noChangeShapeType="1"/>
            </p:cNvSpPr>
            <p:nvPr/>
          </p:nvSpPr>
          <p:spPr bwMode="auto">
            <a:xfrm flipH="1">
              <a:off x="2018" y="2122"/>
              <a:ext cx="1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11" name="Rectangle 140"/>
            <p:cNvSpPr>
              <a:spLocks noChangeArrowheads="1"/>
            </p:cNvSpPr>
            <p:nvPr/>
          </p:nvSpPr>
          <p:spPr bwMode="auto">
            <a:xfrm>
              <a:off x="1661" y="2103"/>
              <a:ext cx="240" cy="17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FF</a:t>
              </a:r>
            </a:p>
          </p:txBody>
        </p:sp>
        <p:sp>
          <p:nvSpPr>
            <p:cNvPr id="84012" name="Freeform 141"/>
            <p:cNvSpPr>
              <a:spLocks/>
            </p:cNvSpPr>
            <p:nvPr/>
          </p:nvSpPr>
          <p:spPr bwMode="auto">
            <a:xfrm>
              <a:off x="1913" y="2078"/>
              <a:ext cx="66" cy="79"/>
            </a:xfrm>
            <a:custGeom>
              <a:avLst/>
              <a:gdLst>
                <a:gd name="T0" fmla="*/ 41 w 68"/>
                <a:gd name="T1" fmla="*/ 0 h 87"/>
                <a:gd name="T2" fmla="*/ 0 w 68"/>
                <a:gd name="T3" fmla="*/ 11 h 87"/>
                <a:gd name="T4" fmla="*/ 44 w 68"/>
                <a:gd name="T5" fmla="*/ 21 h 87"/>
                <a:gd name="T6" fmla="*/ 0 60000 65536"/>
                <a:gd name="T7" fmla="*/ 0 60000 65536"/>
                <a:gd name="T8" fmla="*/ 0 60000 65536"/>
                <a:gd name="T9" fmla="*/ 0 w 68"/>
                <a:gd name="T10" fmla="*/ 0 h 87"/>
                <a:gd name="T11" fmla="*/ 68 w 68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87">
                  <a:moveTo>
                    <a:pt x="61" y="0"/>
                  </a:moveTo>
                  <a:lnTo>
                    <a:pt x="0" y="43"/>
                  </a:lnTo>
                  <a:lnTo>
                    <a:pt x="67" y="86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3" name="Oval 142"/>
            <p:cNvSpPr>
              <a:spLocks noChangeArrowheads="1"/>
            </p:cNvSpPr>
            <p:nvPr/>
          </p:nvSpPr>
          <p:spPr bwMode="auto">
            <a:xfrm>
              <a:off x="1983" y="2103"/>
              <a:ext cx="36" cy="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14" name="Rectangle 143"/>
            <p:cNvSpPr>
              <a:spLocks noChangeArrowheads="1"/>
            </p:cNvSpPr>
            <p:nvPr/>
          </p:nvSpPr>
          <p:spPr bwMode="auto">
            <a:xfrm>
              <a:off x="1623" y="1959"/>
              <a:ext cx="135" cy="17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Q</a:t>
              </a:r>
            </a:p>
          </p:txBody>
        </p:sp>
        <p:sp>
          <p:nvSpPr>
            <p:cNvPr id="84015" name="Rectangle 144"/>
            <p:cNvSpPr>
              <a:spLocks noChangeArrowheads="1"/>
            </p:cNvSpPr>
            <p:nvPr/>
          </p:nvSpPr>
          <p:spPr bwMode="auto">
            <a:xfrm>
              <a:off x="3920" y="3181"/>
              <a:ext cx="365" cy="4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16" name="Rectangle 145"/>
            <p:cNvSpPr>
              <a:spLocks noChangeArrowheads="1"/>
            </p:cNvSpPr>
            <p:nvPr/>
          </p:nvSpPr>
          <p:spPr bwMode="auto">
            <a:xfrm>
              <a:off x="3977" y="3261"/>
              <a:ext cx="25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3500" b="1">
                  <a:latin typeface="Palatino" pitchFamily="18" charset="0"/>
                </a:rPr>
                <a:t>3</a:t>
              </a:r>
            </a:p>
          </p:txBody>
        </p:sp>
        <p:sp>
          <p:nvSpPr>
            <p:cNvPr id="84017" name="Rectangle 146"/>
            <p:cNvSpPr>
              <a:spLocks noChangeArrowheads="1"/>
            </p:cNvSpPr>
            <p:nvPr/>
          </p:nvSpPr>
          <p:spPr bwMode="auto">
            <a:xfrm>
              <a:off x="3354" y="3186"/>
              <a:ext cx="365" cy="444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18" name="Rectangle 147"/>
            <p:cNvSpPr>
              <a:spLocks noChangeArrowheads="1"/>
            </p:cNvSpPr>
            <p:nvPr/>
          </p:nvSpPr>
          <p:spPr bwMode="auto">
            <a:xfrm>
              <a:off x="3411" y="3261"/>
              <a:ext cx="25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3500" b="1">
                  <a:latin typeface="Palatino" pitchFamily="18" charset="0"/>
                </a:rPr>
                <a:t>9</a:t>
              </a:r>
            </a:p>
          </p:txBody>
        </p:sp>
        <p:sp>
          <p:nvSpPr>
            <p:cNvPr id="84019" name="Rectangle 148"/>
            <p:cNvSpPr>
              <a:spLocks noChangeArrowheads="1"/>
            </p:cNvSpPr>
            <p:nvPr/>
          </p:nvSpPr>
          <p:spPr bwMode="auto">
            <a:xfrm>
              <a:off x="2778" y="3186"/>
              <a:ext cx="365" cy="444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20" name="Rectangle 149"/>
            <p:cNvSpPr>
              <a:spLocks noChangeArrowheads="1"/>
            </p:cNvSpPr>
            <p:nvPr/>
          </p:nvSpPr>
          <p:spPr bwMode="auto">
            <a:xfrm>
              <a:off x="2835" y="3261"/>
              <a:ext cx="25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3500" b="1">
                  <a:latin typeface="Palatino" pitchFamily="18" charset="0"/>
                </a:rPr>
                <a:t>5</a:t>
              </a:r>
            </a:p>
          </p:txBody>
        </p:sp>
        <p:sp>
          <p:nvSpPr>
            <p:cNvPr id="84021" name="Rectangle 150"/>
            <p:cNvSpPr>
              <a:spLocks noChangeArrowheads="1"/>
            </p:cNvSpPr>
            <p:nvPr/>
          </p:nvSpPr>
          <p:spPr bwMode="auto">
            <a:xfrm>
              <a:off x="2191" y="3186"/>
              <a:ext cx="365" cy="44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22" name="Rectangle 151"/>
            <p:cNvSpPr>
              <a:spLocks noChangeArrowheads="1"/>
            </p:cNvSpPr>
            <p:nvPr/>
          </p:nvSpPr>
          <p:spPr bwMode="auto">
            <a:xfrm>
              <a:off x="2254" y="3261"/>
              <a:ext cx="24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3500" b="1">
                  <a:latin typeface="Palatino" pitchFamily="18" charset="0"/>
                </a:rPr>
                <a:t>2</a:t>
              </a:r>
            </a:p>
          </p:txBody>
        </p:sp>
        <p:sp>
          <p:nvSpPr>
            <p:cNvPr id="84023" name="Rectangle 152"/>
            <p:cNvSpPr>
              <a:spLocks noChangeArrowheads="1"/>
            </p:cNvSpPr>
            <p:nvPr/>
          </p:nvSpPr>
          <p:spPr bwMode="auto">
            <a:xfrm>
              <a:off x="1622" y="3186"/>
              <a:ext cx="365" cy="44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24" name="Rectangle 153"/>
            <p:cNvSpPr>
              <a:spLocks noChangeArrowheads="1"/>
            </p:cNvSpPr>
            <p:nvPr/>
          </p:nvSpPr>
          <p:spPr bwMode="auto">
            <a:xfrm>
              <a:off x="1673" y="3261"/>
              <a:ext cx="25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3500" b="1">
                  <a:latin typeface="Palatino" pitchFamily="18" charset="0"/>
                </a:rPr>
                <a:t>1</a:t>
              </a:r>
            </a:p>
          </p:txBody>
        </p:sp>
        <p:sp>
          <p:nvSpPr>
            <p:cNvPr id="84025" name="Rectangle 154"/>
            <p:cNvSpPr>
              <a:spLocks noChangeArrowheads="1"/>
            </p:cNvSpPr>
            <p:nvPr/>
          </p:nvSpPr>
          <p:spPr bwMode="auto">
            <a:xfrm>
              <a:off x="4490" y="3181"/>
              <a:ext cx="364" cy="4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84026" name="Rectangle 155"/>
            <p:cNvSpPr>
              <a:spLocks noChangeArrowheads="1"/>
            </p:cNvSpPr>
            <p:nvPr/>
          </p:nvSpPr>
          <p:spPr bwMode="auto">
            <a:xfrm>
              <a:off x="4546" y="3262"/>
              <a:ext cx="25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3500" b="1">
                  <a:latin typeface="Palatino" pitchFamily="18" charset="0"/>
                </a:rPr>
                <a:t>0</a:t>
              </a:r>
            </a:p>
          </p:txBody>
        </p:sp>
        <p:sp>
          <p:nvSpPr>
            <p:cNvPr id="84027" name="Rectangle 156"/>
            <p:cNvSpPr>
              <a:spLocks noChangeArrowheads="1"/>
            </p:cNvSpPr>
            <p:nvPr/>
          </p:nvSpPr>
          <p:spPr bwMode="auto">
            <a:xfrm>
              <a:off x="2548" y="3247"/>
              <a:ext cx="24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3500" b="1">
                  <a:latin typeface="Palatino" pitchFamily="18" charset="0"/>
                </a:rPr>
                <a:t>:</a:t>
              </a:r>
            </a:p>
          </p:txBody>
        </p:sp>
        <p:sp>
          <p:nvSpPr>
            <p:cNvPr id="84028" name="Rectangle 157"/>
            <p:cNvSpPr>
              <a:spLocks noChangeArrowheads="1"/>
            </p:cNvSpPr>
            <p:nvPr/>
          </p:nvSpPr>
          <p:spPr bwMode="auto">
            <a:xfrm>
              <a:off x="3698" y="3247"/>
              <a:ext cx="24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3500" b="1">
                  <a:latin typeface="Palatino" pitchFamily="18" charset="0"/>
                </a:rPr>
                <a:t>:</a:t>
              </a:r>
            </a:p>
          </p:txBody>
        </p:sp>
        <p:sp>
          <p:nvSpPr>
            <p:cNvPr id="84029" name="Freeform 158"/>
            <p:cNvSpPr>
              <a:spLocks/>
            </p:cNvSpPr>
            <p:nvPr/>
          </p:nvSpPr>
          <p:spPr bwMode="auto">
            <a:xfrm>
              <a:off x="3978" y="1284"/>
              <a:ext cx="1104" cy="844"/>
            </a:xfrm>
            <a:custGeom>
              <a:avLst/>
              <a:gdLst>
                <a:gd name="T0" fmla="*/ 0 w 1138"/>
                <a:gd name="T1" fmla="*/ 0 h 927"/>
                <a:gd name="T2" fmla="*/ 1110974 w 1138"/>
                <a:gd name="T3" fmla="*/ 0 h 927"/>
                <a:gd name="T4" fmla="*/ 1110974 w 1138"/>
                <a:gd name="T5" fmla="*/ 327739 h 927"/>
                <a:gd name="T6" fmla="*/ 0 60000 65536"/>
                <a:gd name="T7" fmla="*/ 0 60000 65536"/>
                <a:gd name="T8" fmla="*/ 0 60000 65536"/>
                <a:gd name="T9" fmla="*/ 0 w 1138"/>
                <a:gd name="T10" fmla="*/ 0 h 927"/>
                <a:gd name="T11" fmla="*/ 1138 w 1138"/>
                <a:gd name="T12" fmla="*/ 927 h 9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8" h="927">
                  <a:moveTo>
                    <a:pt x="0" y="0"/>
                  </a:moveTo>
                  <a:lnTo>
                    <a:pt x="1137" y="0"/>
                  </a:lnTo>
                  <a:lnTo>
                    <a:pt x="1137" y="92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30" name="Freeform 159"/>
            <p:cNvSpPr>
              <a:spLocks/>
            </p:cNvSpPr>
            <p:nvPr/>
          </p:nvSpPr>
          <p:spPr bwMode="auto">
            <a:xfrm>
              <a:off x="4120" y="1067"/>
              <a:ext cx="558" cy="127"/>
            </a:xfrm>
            <a:custGeom>
              <a:avLst/>
              <a:gdLst>
                <a:gd name="T0" fmla="*/ 0 w 575"/>
                <a:gd name="T1" fmla="*/ 46403 h 140"/>
                <a:gd name="T2" fmla="*/ 131606 w 575"/>
                <a:gd name="T3" fmla="*/ 46403 h 140"/>
                <a:gd name="T4" fmla="*/ 131606 w 575"/>
                <a:gd name="T5" fmla="*/ 0 h 140"/>
                <a:gd name="T6" fmla="*/ 240625 w 575"/>
                <a:gd name="T7" fmla="*/ 0 h 140"/>
                <a:gd name="T8" fmla="*/ 240625 w 575"/>
                <a:gd name="T9" fmla="*/ 46403 h 140"/>
                <a:gd name="T10" fmla="*/ 348663 w 575"/>
                <a:gd name="T11" fmla="*/ 46403 h 140"/>
                <a:gd name="T12" fmla="*/ 348663 w 575"/>
                <a:gd name="T13" fmla="*/ 0 h 140"/>
                <a:gd name="T14" fmla="*/ 456698 w 575"/>
                <a:gd name="T15" fmla="*/ 0 h 140"/>
                <a:gd name="T16" fmla="*/ 456698 w 575"/>
                <a:gd name="T17" fmla="*/ 46403 h 140"/>
                <a:gd name="T18" fmla="*/ 563751 w 575"/>
                <a:gd name="T19" fmla="*/ 46069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40"/>
                <a:gd name="T32" fmla="*/ 575 w 575"/>
                <a:gd name="T33" fmla="*/ 140 h 1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40">
                  <a:moveTo>
                    <a:pt x="0" y="139"/>
                  </a:moveTo>
                  <a:lnTo>
                    <a:pt x="134" y="139"/>
                  </a:lnTo>
                  <a:lnTo>
                    <a:pt x="134" y="0"/>
                  </a:lnTo>
                  <a:lnTo>
                    <a:pt x="245" y="0"/>
                  </a:lnTo>
                  <a:lnTo>
                    <a:pt x="245" y="139"/>
                  </a:lnTo>
                  <a:lnTo>
                    <a:pt x="355" y="139"/>
                  </a:lnTo>
                  <a:lnTo>
                    <a:pt x="355" y="0"/>
                  </a:lnTo>
                  <a:lnTo>
                    <a:pt x="465" y="0"/>
                  </a:lnTo>
                  <a:lnTo>
                    <a:pt x="465" y="139"/>
                  </a:lnTo>
                  <a:lnTo>
                    <a:pt x="574" y="138"/>
                  </a:lnTo>
                </a:path>
              </a:pathLst>
            </a:custGeom>
            <a:noFill/>
            <a:ln w="12700" cap="rnd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31" name="Rectangle 160"/>
            <p:cNvSpPr>
              <a:spLocks noChangeArrowheads="1"/>
            </p:cNvSpPr>
            <p:nvPr/>
          </p:nvSpPr>
          <p:spPr bwMode="auto">
            <a:xfrm>
              <a:off x="4749" y="1042"/>
              <a:ext cx="35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tabLst>
                  <a:tab pos="2120900" algn="l"/>
                </a:tabLst>
              </a:pPr>
              <a:r>
                <a:rPr lang="en-GB" sz="1400" b="1">
                  <a:latin typeface="Palatino" pitchFamily="18" charset="0"/>
                </a:rPr>
                <a:t>1 Hz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30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1"/>
            <a:ext cx="8001000" cy="6826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GB" sz="29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Counter Applications – 60 seconds counter</a:t>
            </a:r>
            <a:endParaRPr lang="en-US" sz="2900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5" name="Content Placeholder 112"/>
          <p:cNvSpPr>
            <a:spLocks noGrp="1"/>
          </p:cNvSpPr>
          <p:nvPr>
            <p:ph idx="4294967295"/>
          </p:nvPr>
        </p:nvSpPr>
        <p:spPr>
          <a:xfrm>
            <a:off x="3390900" y="685800"/>
            <a:ext cx="7277100" cy="86360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We can design a 60-second counter (00-59) by cascading two 74LS93 counter ICs as shown:</a:t>
            </a:r>
          </a:p>
        </p:txBody>
      </p: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3136900" y="2892425"/>
            <a:ext cx="8572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Clock pulse</a:t>
            </a:r>
            <a:endParaRPr lang="en-US" sz="1800">
              <a:latin typeface="Arial" charset="0"/>
            </a:endParaRPr>
          </a:p>
        </p:txBody>
      </p:sp>
      <p:grpSp>
        <p:nvGrpSpPr>
          <p:cNvPr id="84997" name="Group 7"/>
          <p:cNvGrpSpPr>
            <a:grpSpLocks/>
          </p:cNvGrpSpPr>
          <p:nvPr/>
        </p:nvGrpSpPr>
        <p:grpSpPr bwMode="auto">
          <a:xfrm>
            <a:off x="5476876" y="3454401"/>
            <a:ext cx="415925" cy="257175"/>
            <a:chOff x="6090" y="3330"/>
            <a:chExt cx="655" cy="405"/>
          </a:xfrm>
        </p:grpSpPr>
        <p:sp>
          <p:nvSpPr>
            <p:cNvPr id="85098" name="Text Box 8"/>
            <p:cNvSpPr txBox="1">
              <a:spLocks noChangeArrowheads="1"/>
            </p:cNvSpPr>
            <p:nvPr/>
          </p:nvSpPr>
          <p:spPr bwMode="auto">
            <a:xfrm>
              <a:off x="6090" y="3330"/>
              <a:ext cx="65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800">
                  <a:latin typeface="Arial" charset="0"/>
                  <a:ea typeface="SimSun" pitchFamily="2" charset="-122"/>
                </a:rPr>
                <a:t>CP</a:t>
              </a:r>
              <a:r>
                <a:rPr lang="en-US" altLang="zh-CN" sz="800" baseline="-25000">
                  <a:latin typeface="Arial" charset="0"/>
                  <a:ea typeface="SimSun" pitchFamily="2" charset="-122"/>
                </a:rPr>
                <a:t>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85099" name="Line 9"/>
            <p:cNvSpPr>
              <a:spLocks noChangeShapeType="1"/>
            </p:cNvSpPr>
            <p:nvPr/>
          </p:nvSpPr>
          <p:spPr bwMode="auto">
            <a:xfrm>
              <a:off x="6225" y="3390"/>
              <a:ext cx="2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8" name="Group 10"/>
          <p:cNvGrpSpPr>
            <a:grpSpLocks/>
          </p:cNvGrpSpPr>
          <p:nvPr/>
        </p:nvGrpSpPr>
        <p:grpSpPr bwMode="auto">
          <a:xfrm>
            <a:off x="4108451" y="2987676"/>
            <a:ext cx="466725" cy="257175"/>
            <a:chOff x="6060" y="3945"/>
            <a:chExt cx="735" cy="405"/>
          </a:xfrm>
        </p:grpSpPr>
        <p:sp>
          <p:nvSpPr>
            <p:cNvPr id="85096" name="Text Box 11"/>
            <p:cNvSpPr txBox="1">
              <a:spLocks noChangeArrowheads="1"/>
            </p:cNvSpPr>
            <p:nvPr/>
          </p:nvSpPr>
          <p:spPr bwMode="auto">
            <a:xfrm>
              <a:off x="6060" y="3945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800">
                  <a:latin typeface="Arial" charset="0"/>
                  <a:ea typeface="SimSun" pitchFamily="2" charset="-122"/>
                </a:rPr>
                <a:t>CP</a:t>
              </a:r>
              <a:r>
                <a:rPr lang="en-US" altLang="zh-CN" sz="800" baseline="-25000">
                  <a:latin typeface="Arial" charset="0"/>
                  <a:ea typeface="SimSun" pitchFamily="2" charset="-122"/>
                </a:rPr>
                <a:t>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85097" name="Line 12"/>
            <p:cNvSpPr>
              <a:spLocks noChangeShapeType="1"/>
            </p:cNvSpPr>
            <p:nvPr/>
          </p:nvSpPr>
          <p:spPr bwMode="auto">
            <a:xfrm>
              <a:off x="6195" y="4005"/>
              <a:ext cx="3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999" name="Rectangle 13"/>
          <p:cNvSpPr>
            <a:spLocks noChangeArrowheads="1"/>
          </p:cNvSpPr>
          <p:nvPr/>
        </p:nvSpPr>
        <p:spPr bwMode="auto">
          <a:xfrm>
            <a:off x="4087813" y="2962275"/>
            <a:ext cx="1744662" cy="820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00" name="Line 14"/>
          <p:cNvSpPr>
            <a:spLocks noChangeShapeType="1"/>
          </p:cNvSpPr>
          <p:nvPr/>
        </p:nvSpPr>
        <p:spPr bwMode="auto">
          <a:xfrm flipH="1">
            <a:off x="3843338" y="3313114"/>
            <a:ext cx="25241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Line 15"/>
          <p:cNvSpPr>
            <a:spLocks noChangeShapeType="1"/>
          </p:cNvSpPr>
          <p:nvPr/>
        </p:nvSpPr>
        <p:spPr bwMode="auto">
          <a:xfrm flipH="1">
            <a:off x="4494213" y="3787775"/>
            <a:ext cx="0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002" name="Group 16"/>
          <p:cNvGrpSpPr>
            <a:grpSpLocks/>
          </p:cNvGrpSpPr>
          <p:nvPr/>
        </p:nvGrpSpPr>
        <p:grpSpPr bwMode="auto">
          <a:xfrm>
            <a:off x="3778251" y="4114801"/>
            <a:ext cx="161925" cy="360363"/>
            <a:chOff x="38" y="0"/>
            <a:chExt cx="19951" cy="20001"/>
          </a:xfrm>
        </p:grpSpPr>
        <p:sp>
          <p:nvSpPr>
            <p:cNvPr id="85091" name="Line 17"/>
            <p:cNvSpPr>
              <a:spLocks noChangeShapeType="1"/>
            </p:cNvSpPr>
            <p:nvPr/>
          </p:nvSpPr>
          <p:spPr bwMode="auto">
            <a:xfrm flipH="1">
              <a:off x="9879" y="0"/>
              <a:ext cx="242" cy="154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092" name="Group 18"/>
            <p:cNvGrpSpPr>
              <a:grpSpLocks/>
            </p:cNvGrpSpPr>
            <p:nvPr/>
          </p:nvGrpSpPr>
          <p:grpSpPr bwMode="auto">
            <a:xfrm>
              <a:off x="38" y="15739"/>
              <a:ext cx="19951" cy="4262"/>
              <a:chOff x="0" y="0"/>
              <a:chExt cx="20027" cy="20007"/>
            </a:xfrm>
          </p:grpSpPr>
          <p:sp>
            <p:nvSpPr>
              <p:cNvPr id="8509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27" cy="1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94" name="Line 20"/>
              <p:cNvSpPr>
                <a:spLocks noChangeShapeType="1"/>
              </p:cNvSpPr>
              <p:nvPr/>
            </p:nvSpPr>
            <p:spPr bwMode="auto">
              <a:xfrm>
                <a:off x="1673" y="9919"/>
                <a:ext cx="15843" cy="1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95" name="Line 21"/>
              <p:cNvSpPr>
                <a:spLocks noChangeShapeType="1"/>
              </p:cNvSpPr>
              <p:nvPr/>
            </p:nvSpPr>
            <p:spPr bwMode="auto">
              <a:xfrm>
                <a:off x="4993" y="19838"/>
                <a:ext cx="9204" cy="1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5003" name="Line 22"/>
          <p:cNvSpPr>
            <a:spLocks noChangeShapeType="1"/>
          </p:cNvSpPr>
          <p:nvPr/>
        </p:nvSpPr>
        <p:spPr bwMode="auto">
          <a:xfrm flipH="1">
            <a:off x="4106864" y="3097214"/>
            <a:ext cx="52387" cy="52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Line 23"/>
          <p:cNvSpPr>
            <a:spLocks noChangeShapeType="1"/>
          </p:cNvSpPr>
          <p:nvPr/>
        </p:nvSpPr>
        <p:spPr bwMode="auto">
          <a:xfrm>
            <a:off x="4090989" y="3036889"/>
            <a:ext cx="65087" cy="65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Line 24"/>
          <p:cNvSpPr>
            <a:spLocks noChangeShapeType="1"/>
          </p:cNvSpPr>
          <p:nvPr/>
        </p:nvSpPr>
        <p:spPr bwMode="auto">
          <a:xfrm flipH="1">
            <a:off x="5773739" y="3538538"/>
            <a:ext cx="52387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Line 25"/>
          <p:cNvSpPr>
            <a:spLocks noChangeShapeType="1"/>
          </p:cNvSpPr>
          <p:nvPr/>
        </p:nvSpPr>
        <p:spPr bwMode="auto">
          <a:xfrm>
            <a:off x="5761039" y="3587750"/>
            <a:ext cx="65087" cy="63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7" name="Line 26"/>
          <p:cNvSpPr>
            <a:spLocks noChangeShapeType="1"/>
          </p:cNvSpPr>
          <p:nvPr/>
        </p:nvSpPr>
        <p:spPr bwMode="auto">
          <a:xfrm flipV="1">
            <a:off x="5905501" y="3584575"/>
            <a:ext cx="1873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Rectangle 27"/>
          <p:cNvSpPr>
            <a:spLocks noChangeArrowheads="1"/>
          </p:cNvSpPr>
          <p:nvPr/>
        </p:nvSpPr>
        <p:spPr bwMode="auto">
          <a:xfrm>
            <a:off x="4700589" y="3273425"/>
            <a:ext cx="5476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900" b="1">
                <a:latin typeface="Arial" charset="0"/>
                <a:ea typeface="SimSun" pitchFamily="2" charset="-122"/>
              </a:rPr>
              <a:t>74LS93</a:t>
            </a:r>
            <a:endParaRPr lang="en-US">
              <a:latin typeface="Arial" charset="0"/>
            </a:endParaRPr>
          </a:p>
        </p:txBody>
      </p:sp>
      <p:sp>
        <p:nvSpPr>
          <p:cNvPr id="85009" name="Rectangle 28"/>
          <p:cNvSpPr>
            <a:spLocks noChangeArrowheads="1"/>
          </p:cNvSpPr>
          <p:nvPr/>
        </p:nvSpPr>
        <p:spPr bwMode="auto">
          <a:xfrm>
            <a:off x="4119564" y="3225800"/>
            <a:ext cx="38258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GND</a:t>
            </a:r>
            <a:endParaRPr lang="en-US">
              <a:latin typeface="Arial" charset="0"/>
            </a:endParaRPr>
          </a:p>
        </p:txBody>
      </p:sp>
      <p:sp>
        <p:nvSpPr>
          <p:cNvPr id="85010" name="Rectangle 29"/>
          <p:cNvSpPr>
            <a:spLocks noChangeArrowheads="1"/>
          </p:cNvSpPr>
          <p:nvPr/>
        </p:nvSpPr>
        <p:spPr bwMode="auto">
          <a:xfrm>
            <a:off x="4130675" y="3616325"/>
            <a:ext cx="2222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MR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1</a:t>
            </a:r>
            <a:endParaRPr lang="en-US">
              <a:latin typeface="Arial" charset="0"/>
            </a:endParaRPr>
          </a:p>
        </p:txBody>
      </p:sp>
      <p:sp>
        <p:nvSpPr>
          <p:cNvPr id="85011" name="Rectangle 30"/>
          <p:cNvSpPr>
            <a:spLocks noChangeArrowheads="1"/>
          </p:cNvSpPr>
          <p:nvPr/>
        </p:nvSpPr>
        <p:spPr bwMode="auto">
          <a:xfrm>
            <a:off x="4383089" y="3624263"/>
            <a:ext cx="23653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MR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2</a:t>
            </a:r>
            <a:endParaRPr lang="en-US">
              <a:latin typeface="Arial" charset="0"/>
            </a:endParaRPr>
          </a:p>
        </p:txBody>
      </p:sp>
      <p:sp>
        <p:nvSpPr>
          <p:cNvPr id="85012" name="Rectangle 31"/>
          <p:cNvSpPr>
            <a:spLocks noChangeArrowheads="1"/>
          </p:cNvSpPr>
          <p:nvPr/>
        </p:nvSpPr>
        <p:spPr bwMode="auto">
          <a:xfrm>
            <a:off x="4789489" y="2520950"/>
            <a:ext cx="30003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+ 5V</a:t>
            </a:r>
            <a:endParaRPr lang="en-US">
              <a:latin typeface="Arial" charset="0"/>
            </a:endParaRPr>
          </a:p>
        </p:txBody>
      </p:sp>
      <p:sp>
        <p:nvSpPr>
          <p:cNvPr id="85013" name="Line 32"/>
          <p:cNvSpPr>
            <a:spLocks noChangeShapeType="1"/>
          </p:cNvSpPr>
          <p:nvPr/>
        </p:nvSpPr>
        <p:spPr bwMode="auto">
          <a:xfrm flipH="1" flipV="1">
            <a:off x="4857751" y="2663825"/>
            <a:ext cx="3175" cy="298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Rectangle 33"/>
          <p:cNvSpPr>
            <a:spLocks noChangeArrowheads="1"/>
          </p:cNvSpPr>
          <p:nvPr/>
        </p:nvSpPr>
        <p:spPr bwMode="auto">
          <a:xfrm>
            <a:off x="4819650" y="2974975"/>
            <a:ext cx="27463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V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CC</a:t>
            </a:r>
            <a:endParaRPr lang="en-US">
              <a:latin typeface="Arial" charset="0"/>
            </a:endParaRPr>
          </a:p>
        </p:txBody>
      </p:sp>
      <p:sp>
        <p:nvSpPr>
          <p:cNvPr id="85015" name="Oval 34"/>
          <p:cNvSpPr>
            <a:spLocks noChangeArrowheads="1"/>
          </p:cNvSpPr>
          <p:nvPr/>
        </p:nvSpPr>
        <p:spPr bwMode="auto">
          <a:xfrm>
            <a:off x="8158163" y="3979863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16" name="Line 35"/>
          <p:cNvSpPr>
            <a:spLocks noChangeShapeType="1"/>
          </p:cNvSpPr>
          <p:nvPr/>
        </p:nvSpPr>
        <p:spPr bwMode="auto">
          <a:xfrm>
            <a:off x="5440364" y="3789363"/>
            <a:ext cx="1587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7" name="Line 36"/>
          <p:cNvSpPr>
            <a:spLocks noChangeShapeType="1"/>
          </p:cNvSpPr>
          <p:nvPr/>
        </p:nvSpPr>
        <p:spPr bwMode="auto">
          <a:xfrm flipH="1">
            <a:off x="5187950" y="3798889"/>
            <a:ext cx="7938" cy="669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8" name="Line 37"/>
          <p:cNvSpPr>
            <a:spLocks noChangeShapeType="1"/>
          </p:cNvSpPr>
          <p:nvPr/>
        </p:nvSpPr>
        <p:spPr bwMode="auto">
          <a:xfrm>
            <a:off x="4976814" y="3789363"/>
            <a:ext cx="1587" cy="679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9" name="Line 38"/>
          <p:cNvSpPr>
            <a:spLocks noChangeShapeType="1"/>
          </p:cNvSpPr>
          <p:nvPr/>
        </p:nvSpPr>
        <p:spPr bwMode="auto">
          <a:xfrm>
            <a:off x="4767264" y="3783013"/>
            <a:ext cx="1587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0" name="Rectangle 39"/>
          <p:cNvSpPr>
            <a:spLocks noChangeArrowheads="1"/>
          </p:cNvSpPr>
          <p:nvPr/>
        </p:nvSpPr>
        <p:spPr bwMode="auto">
          <a:xfrm>
            <a:off x="5370514" y="3609975"/>
            <a:ext cx="160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Q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0</a:t>
            </a:r>
            <a:endParaRPr lang="en-US">
              <a:latin typeface="Arial" charset="0"/>
            </a:endParaRPr>
          </a:p>
        </p:txBody>
      </p:sp>
      <p:sp>
        <p:nvSpPr>
          <p:cNvPr id="85021" name="Rectangle 40"/>
          <p:cNvSpPr>
            <a:spLocks noChangeArrowheads="1"/>
          </p:cNvSpPr>
          <p:nvPr/>
        </p:nvSpPr>
        <p:spPr bwMode="auto">
          <a:xfrm>
            <a:off x="5148264" y="3609975"/>
            <a:ext cx="160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Q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1</a:t>
            </a:r>
            <a:endParaRPr lang="en-US">
              <a:latin typeface="Arial" charset="0"/>
            </a:endParaRPr>
          </a:p>
        </p:txBody>
      </p:sp>
      <p:sp>
        <p:nvSpPr>
          <p:cNvPr id="85022" name="Rectangle 41"/>
          <p:cNvSpPr>
            <a:spLocks noChangeArrowheads="1"/>
          </p:cNvSpPr>
          <p:nvPr/>
        </p:nvSpPr>
        <p:spPr bwMode="auto">
          <a:xfrm>
            <a:off x="4919664" y="3603625"/>
            <a:ext cx="160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Q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2</a:t>
            </a:r>
            <a:endParaRPr lang="en-US">
              <a:latin typeface="Arial" charset="0"/>
            </a:endParaRPr>
          </a:p>
        </p:txBody>
      </p:sp>
      <p:sp>
        <p:nvSpPr>
          <p:cNvPr id="85023" name="Rectangle 42"/>
          <p:cNvSpPr>
            <a:spLocks noChangeArrowheads="1"/>
          </p:cNvSpPr>
          <p:nvPr/>
        </p:nvSpPr>
        <p:spPr bwMode="auto">
          <a:xfrm>
            <a:off x="4703764" y="3597275"/>
            <a:ext cx="160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Q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3</a:t>
            </a:r>
            <a:endParaRPr lang="en-US">
              <a:latin typeface="Arial" charset="0"/>
            </a:endParaRPr>
          </a:p>
        </p:txBody>
      </p:sp>
      <p:sp>
        <p:nvSpPr>
          <p:cNvPr id="85024" name="Oval 43"/>
          <p:cNvSpPr>
            <a:spLocks noChangeArrowheads="1"/>
          </p:cNvSpPr>
          <p:nvPr/>
        </p:nvSpPr>
        <p:spPr bwMode="auto">
          <a:xfrm>
            <a:off x="4022726" y="3060701"/>
            <a:ext cx="53975" cy="539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25" name="Oval 44"/>
          <p:cNvSpPr>
            <a:spLocks noChangeArrowheads="1"/>
          </p:cNvSpPr>
          <p:nvPr/>
        </p:nvSpPr>
        <p:spPr bwMode="auto">
          <a:xfrm>
            <a:off x="5838826" y="3563938"/>
            <a:ext cx="53975" cy="555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26" name="Line 45"/>
          <p:cNvSpPr>
            <a:spLocks noChangeShapeType="1"/>
          </p:cNvSpPr>
          <p:nvPr/>
        </p:nvSpPr>
        <p:spPr bwMode="auto">
          <a:xfrm flipH="1">
            <a:off x="4214813" y="4259263"/>
            <a:ext cx="544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7" name="Line 46"/>
          <p:cNvSpPr>
            <a:spLocks noChangeShapeType="1"/>
          </p:cNvSpPr>
          <p:nvPr/>
        </p:nvSpPr>
        <p:spPr bwMode="auto">
          <a:xfrm>
            <a:off x="3562351" y="3086101"/>
            <a:ext cx="4476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8" name="Line 47"/>
          <p:cNvSpPr>
            <a:spLocks noChangeShapeType="1"/>
          </p:cNvSpPr>
          <p:nvPr/>
        </p:nvSpPr>
        <p:spPr bwMode="auto">
          <a:xfrm>
            <a:off x="5438776" y="3911600"/>
            <a:ext cx="657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9" name="Line 48"/>
          <p:cNvSpPr>
            <a:spLocks noChangeShapeType="1"/>
          </p:cNvSpPr>
          <p:nvPr/>
        </p:nvSpPr>
        <p:spPr bwMode="auto">
          <a:xfrm>
            <a:off x="6086475" y="3597276"/>
            <a:ext cx="0" cy="314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0" name="Oval 49"/>
          <p:cNvSpPr>
            <a:spLocks noChangeArrowheads="1"/>
          </p:cNvSpPr>
          <p:nvPr/>
        </p:nvSpPr>
        <p:spPr bwMode="auto">
          <a:xfrm>
            <a:off x="5413375" y="3860800"/>
            <a:ext cx="76200" cy="777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31" name="Line 50"/>
          <p:cNvSpPr>
            <a:spLocks noChangeShapeType="1"/>
          </p:cNvSpPr>
          <p:nvPr/>
        </p:nvSpPr>
        <p:spPr bwMode="auto">
          <a:xfrm>
            <a:off x="3851275" y="3321051"/>
            <a:ext cx="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2" name="Line 51"/>
          <p:cNvSpPr>
            <a:spLocks noChangeShapeType="1"/>
          </p:cNvSpPr>
          <p:nvPr/>
        </p:nvSpPr>
        <p:spPr bwMode="auto">
          <a:xfrm>
            <a:off x="4219575" y="3768726"/>
            <a:ext cx="0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033" name="Group 52"/>
          <p:cNvGrpSpPr>
            <a:grpSpLocks/>
          </p:cNvGrpSpPr>
          <p:nvPr/>
        </p:nvGrpSpPr>
        <p:grpSpPr bwMode="auto">
          <a:xfrm>
            <a:off x="8458201" y="3359151"/>
            <a:ext cx="415925" cy="257175"/>
            <a:chOff x="6090" y="3330"/>
            <a:chExt cx="655" cy="405"/>
          </a:xfrm>
        </p:grpSpPr>
        <p:sp>
          <p:nvSpPr>
            <p:cNvPr id="85089" name="Text Box 53"/>
            <p:cNvSpPr txBox="1">
              <a:spLocks noChangeArrowheads="1"/>
            </p:cNvSpPr>
            <p:nvPr/>
          </p:nvSpPr>
          <p:spPr bwMode="auto">
            <a:xfrm>
              <a:off x="6090" y="3330"/>
              <a:ext cx="65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800">
                  <a:latin typeface="Arial" charset="0"/>
                  <a:ea typeface="SimSun" pitchFamily="2" charset="-122"/>
                </a:rPr>
                <a:t>CP</a:t>
              </a:r>
              <a:r>
                <a:rPr lang="en-US" altLang="zh-CN" sz="800" baseline="-25000">
                  <a:latin typeface="Arial" charset="0"/>
                  <a:ea typeface="SimSun" pitchFamily="2" charset="-122"/>
                </a:rPr>
                <a:t>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85090" name="Line 54"/>
            <p:cNvSpPr>
              <a:spLocks noChangeShapeType="1"/>
            </p:cNvSpPr>
            <p:nvPr/>
          </p:nvSpPr>
          <p:spPr bwMode="auto">
            <a:xfrm>
              <a:off x="6225" y="3390"/>
              <a:ext cx="2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34" name="Group 55"/>
          <p:cNvGrpSpPr>
            <a:grpSpLocks/>
          </p:cNvGrpSpPr>
          <p:nvPr/>
        </p:nvGrpSpPr>
        <p:grpSpPr bwMode="auto">
          <a:xfrm>
            <a:off x="7089776" y="2892426"/>
            <a:ext cx="466725" cy="257175"/>
            <a:chOff x="6060" y="3945"/>
            <a:chExt cx="735" cy="405"/>
          </a:xfrm>
        </p:grpSpPr>
        <p:sp>
          <p:nvSpPr>
            <p:cNvPr id="85087" name="Text Box 56"/>
            <p:cNvSpPr txBox="1">
              <a:spLocks noChangeArrowheads="1"/>
            </p:cNvSpPr>
            <p:nvPr/>
          </p:nvSpPr>
          <p:spPr bwMode="auto">
            <a:xfrm>
              <a:off x="6060" y="3945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800">
                  <a:latin typeface="Arial" charset="0"/>
                  <a:ea typeface="SimSun" pitchFamily="2" charset="-122"/>
                </a:rPr>
                <a:t>CP</a:t>
              </a:r>
              <a:r>
                <a:rPr lang="en-US" altLang="zh-CN" sz="800" baseline="-25000">
                  <a:latin typeface="Arial" charset="0"/>
                  <a:ea typeface="SimSun" pitchFamily="2" charset="-122"/>
                </a:rPr>
                <a:t>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85088" name="Line 57"/>
            <p:cNvSpPr>
              <a:spLocks noChangeShapeType="1"/>
            </p:cNvSpPr>
            <p:nvPr/>
          </p:nvSpPr>
          <p:spPr bwMode="auto">
            <a:xfrm>
              <a:off x="6195" y="4005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35" name="Rectangle 58"/>
          <p:cNvSpPr>
            <a:spLocks noChangeArrowheads="1"/>
          </p:cNvSpPr>
          <p:nvPr/>
        </p:nvSpPr>
        <p:spPr bwMode="auto">
          <a:xfrm>
            <a:off x="7069138" y="2867025"/>
            <a:ext cx="1744662" cy="820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36" name="Line 59"/>
          <p:cNvSpPr>
            <a:spLocks noChangeShapeType="1"/>
          </p:cNvSpPr>
          <p:nvPr/>
        </p:nvSpPr>
        <p:spPr bwMode="auto">
          <a:xfrm flipH="1">
            <a:off x="6824663" y="3217864"/>
            <a:ext cx="25241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7" name="Line 60"/>
          <p:cNvSpPr>
            <a:spLocks noChangeShapeType="1"/>
          </p:cNvSpPr>
          <p:nvPr/>
        </p:nvSpPr>
        <p:spPr bwMode="auto">
          <a:xfrm>
            <a:off x="7475538" y="3692525"/>
            <a:ext cx="0" cy="325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038" name="Group 61"/>
          <p:cNvGrpSpPr>
            <a:grpSpLocks/>
          </p:cNvGrpSpPr>
          <p:nvPr/>
        </p:nvGrpSpPr>
        <p:grpSpPr bwMode="auto">
          <a:xfrm>
            <a:off x="6759576" y="4019551"/>
            <a:ext cx="161925" cy="360363"/>
            <a:chOff x="38" y="0"/>
            <a:chExt cx="19951" cy="20001"/>
          </a:xfrm>
        </p:grpSpPr>
        <p:sp>
          <p:nvSpPr>
            <p:cNvPr id="85082" name="Line 62"/>
            <p:cNvSpPr>
              <a:spLocks noChangeShapeType="1"/>
            </p:cNvSpPr>
            <p:nvPr/>
          </p:nvSpPr>
          <p:spPr bwMode="auto">
            <a:xfrm flipH="1">
              <a:off x="9879" y="0"/>
              <a:ext cx="242" cy="154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083" name="Group 63"/>
            <p:cNvGrpSpPr>
              <a:grpSpLocks/>
            </p:cNvGrpSpPr>
            <p:nvPr/>
          </p:nvGrpSpPr>
          <p:grpSpPr bwMode="auto">
            <a:xfrm>
              <a:off x="38" y="15739"/>
              <a:ext cx="19951" cy="4262"/>
              <a:chOff x="0" y="0"/>
              <a:chExt cx="20027" cy="20007"/>
            </a:xfrm>
          </p:grpSpPr>
          <p:sp>
            <p:nvSpPr>
              <p:cNvPr id="85084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27" cy="1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85" name="Line 65"/>
              <p:cNvSpPr>
                <a:spLocks noChangeShapeType="1"/>
              </p:cNvSpPr>
              <p:nvPr/>
            </p:nvSpPr>
            <p:spPr bwMode="auto">
              <a:xfrm>
                <a:off x="1673" y="9919"/>
                <a:ext cx="15843" cy="1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86" name="Line 66"/>
              <p:cNvSpPr>
                <a:spLocks noChangeShapeType="1"/>
              </p:cNvSpPr>
              <p:nvPr/>
            </p:nvSpPr>
            <p:spPr bwMode="auto">
              <a:xfrm>
                <a:off x="4993" y="19838"/>
                <a:ext cx="9204" cy="1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5039" name="Line 67"/>
          <p:cNvSpPr>
            <a:spLocks noChangeShapeType="1"/>
          </p:cNvSpPr>
          <p:nvPr/>
        </p:nvSpPr>
        <p:spPr bwMode="auto">
          <a:xfrm flipH="1">
            <a:off x="7088189" y="3001964"/>
            <a:ext cx="52387" cy="52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0" name="Line 68"/>
          <p:cNvSpPr>
            <a:spLocks noChangeShapeType="1"/>
          </p:cNvSpPr>
          <p:nvPr/>
        </p:nvSpPr>
        <p:spPr bwMode="auto">
          <a:xfrm>
            <a:off x="7072314" y="2941639"/>
            <a:ext cx="65087" cy="65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1" name="Line 69"/>
          <p:cNvSpPr>
            <a:spLocks noChangeShapeType="1"/>
          </p:cNvSpPr>
          <p:nvPr/>
        </p:nvSpPr>
        <p:spPr bwMode="auto">
          <a:xfrm flipH="1">
            <a:off x="8755064" y="3443288"/>
            <a:ext cx="52387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2" name="Line 70"/>
          <p:cNvSpPr>
            <a:spLocks noChangeShapeType="1"/>
          </p:cNvSpPr>
          <p:nvPr/>
        </p:nvSpPr>
        <p:spPr bwMode="auto">
          <a:xfrm>
            <a:off x="8742364" y="3492500"/>
            <a:ext cx="65087" cy="63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3" name="Line 71"/>
          <p:cNvSpPr>
            <a:spLocks noChangeShapeType="1"/>
          </p:cNvSpPr>
          <p:nvPr/>
        </p:nvSpPr>
        <p:spPr bwMode="auto">
          <a:xfrm flipV="1">
            <a:off x="8886826" y="3489325"/>
            <a:ext cx="1873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4" name="Rectangle 72"/>
          <p:cNvSpPr>
            <a:spLocks noChangeArrowheads="1"/>
          </p:cNvSpPr>
          <p:nvPr/>
        </p:nvSpPr>
        <p:spPr bwMode="auto">
          <a:xfrm>
            <a:off x="7681914" y="3178175"/>
            <a:ext cx="54768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900" b="1">
                <a:latin typeface="Arial" charset="0"/>
                <a:ea typeface="SimSun" pitchFamily="2" charset="-122"/>
              </a:rPr>
              <a:t>74LS93</a:t>
            </a:r>
            <a:endParaRPr lang="en-US">
              <a:latin typeface="Arial" charset="0"/>
            </a:endParaRPr>
          </a:p>
        </p:txBody>
      </p:sp>
      <p:sp>
        <p:nvSpPr>
          <p:cNvPr id="85045" name="Rectangle 73"/>
          <p:cNvSpPr>
            <a:spLocks noChangeArrowheads="1"/>
          </p:cNvSpPr>
          <p:nvPr/>
        </p:nvSpPr>
        <p:spPr bwMode="auto">
          <a:xfrm>
            <a:off x="7100889" y="3130550"/>
            <a:ext cx="38258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GND</a:t>
            </a:r>
            <a:endParaRPr lang="en-US">
              <a:latin typeface="Arial" charset="0"/>
            </a:endParaRPr>
          </a:p>
        </p:txBody>
      </p:sp>
      <p:sp>
        <p:nvSpPr>
          <p:cNvPr id="85046" name="Rectangle 74"/>
          <p:cNvSpPr>
            <a:spLocks noChangeArrowheads="1"/>
          </p:cNvSpPr>
          <p:nvPr/>
        </p:nvSpPr>
        <p:spPr bwMode="auto">
          <a:xfrm>
            <a:off x="7112000" y="3521075"/>
            <a:ext cx="2222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MR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1</a:t>
            </a:r>
            <a:endParaRPr lang="en-US">
              <a:latin typeface="Arial" charset="0"/>
            </a:endParaRPr>
          </a:p>
        </p:txBody>
      </p:sp>
      <p:sp>
        <p:nvSpPr>
          <p:cNvPr id="85047" name="Rectangle 75"/>
          <p:cNvSpPr>
            <a:spLocks noChangeArrowheads="1"/>
          </p:cNvSpPr>
          <p:nvPr/>
        </p:nvSpPr>
        <p:spPr bwMode="auto">
          <a:xfrm>
            <a:off x="7364414" y="3529013"/>
            <a:ext cx="23653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MR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2</a:t>
            </a:r>
            <a:endParaRPr lang="en-US">
              <a:latin typeface="Arial" charset="0"/>
            </a:endParaRPr>
          </a:p>
        </p:txBody>
      </p:sp>
      <p:sp>
        <p:nvSpPr>
          <p:cNvPr id="85048" name="Rectangle 76"/>
          <p:cNvSpPr>
            <a:spLocks noChangeArrowheads="1"/>
          </p:cNvSpPr>
          <p:nvPr/>
        </p:nvSpPr>
        <p:spPr bwMode="auto">
          <a:xfrm>
            <a:off x="7770814" y="2425700"/>
            <a:ext cx="30003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+ 5V</a:t>
            </a:r>
            <a:endParaRPr lang="en-US">
              <a:latin typeface="Arial" charset="0"/>
            </a:endParaRPr>
          </a:p>
        </p:txBody>
      </p:sp>
      <p:sp>
        <p:nvSpPr>
          <p:cNvPr id="85049" name="Line 77"/>
          <p:cNvSpPr>
            <a:spLocks noChangeShapeType="1"/>
          </p:cNvSpPr>
          <p:nvPr/>
        </p:nvSpPr>
        <p:spPr bwMode="auto">
          <a:xfrm flipH="1" flipV="1">
            <a:off x="7839076" y="2568575"/>
            <a:ext cx="3175" cy="298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0" name="Rectangle 78"/>
          <p:cNvSpPr>
            <a:spLocks noChangeArrowheads="1"/>
          </p:cNvSpPr>
          <p:nvPr/>
        </p:nvSpPr>
        <p:spPr bwMode="auto">
          <a:xfrm>
            <a:off x="7800975" y="2879725"/>
            <a:ext cx="27463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V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CC</a:t>
            </a:r>
            <a:endParaRPr lang="en-US">
              <a:latin typeface="Arial" charset="0"/>
            </a:endParaRPr>
          </a:p>
        </p:txBody>
      </p:sp>
      <p:sp>
        <p:nvSpPr>
          <p:cNvPr id="85051" name="Oval 79"/>
          <p:cNvSpPr>
            <a:spLocks noChangeArrowheads="1"/>
          </p:cNvSpPr>
          <p:nvPr/>
        </p:nvSpPr>
        <p:spPr bwMode="auto">
          <a:xfrm>
            <a:off x="7958138" y="4132263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52" name="Line 80"/>
          <p:cNvSpPr>
            <a:spLocks noChangeShapeType="1"/>
          </p:cNvSpPr>
          <p:nvPr/>
        </p:nvSpPr>
        <p:spPr bwMode="auto">
          <a:xfrm>
            <a:off x="8421689" y="3694114"/>
            <a:ext cx="1587" cy="74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3" name="Line 81"/>
          <p:cNvSpPr>
            <a:spLocks noChangeShapeType="1"/>
          </p:cNvSpPr>
          <p:nvPr/>
        </p:nvSpPr>
        <p:spPr bwMode="auto">
          <a:xfrm>
            <a:off x="8186738" y="3694113"/>
            <a:ext cx="11112" cy="73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4" name="Line 82"/>
          <p:cNvSpPr>
            <a:spLocks noChangeShapeType="1"/>
          </p:cNvSpPr>
          <p:nvPr/>
        </p:nvSpPr>
        <p:spPr bwMode="auto">
          <a:xfrm>
            <a:off x="7996239" y="3694113"/>
            <a:ext cx="1587" cy="73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5" name="Line 83"/>
          <p:cNvSpPr>
            <a:spLocks noChangeShapeType="1"/>
          </p:cNvSpPr>
          <p:nvPr/>
        </p:nvSpPr>
        <p:spPr bwMode="auto">
          <a:xfrm>
            <a:off x="7748589" y="3687764"/>
            <a:ext cx="1587" cy="727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6" name="Rectangle 84"/>
          <p:cNvSpPr>
            <a:spLocks noChangeArrowheads="1"/>
          </p:cNvSpPr>
          <p:nvPr/>
        </p:nvSpPr>
        <p:spPr bwMode="auto">
          <a:xfrm>
            <a:off x="8351839" y="3514725"/>
            <a:ext cx="160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Q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0</a:t>
            </a:r>
            <a:endParaRPr lang="en-US">
              <a:latin typeface="Arial" charset="0"/>
            </a:endParaRPr>
          </a:p>
        </p:txBody>
      </p:sp>
      <p:sp>
        <p:nvSpPr>
          <p:cNvPr id="85057" name="Rectangle 85"/>
          <p:cNvSpPr>
            <a:spLocks noChangeArrowheads="1"/>
          </p:cNvSpPr>
          <p:nvPr/>
        </p:nvSpPr>
        <p:spPr bwMode="auto">
          <a:xfrm>
            <a:off x="8129589" y="3514725"/>
            <a:ext cx="160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Q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1</a:t>
            </a:r>
            <a:endParaRPr lang="en-US">
              <a:latin typeface="Arial" charset="0"/>
            </a:endParaRPr>
          </a:p>
        </p:txBody>
      </p:sp>
      <p:sp>
        <p:nvSpPr>
          <p:cNvPr id="85058" name="Rectangle 86"/>
          <p:cNvSpPr>
            <a:spLocks noChangeArrowheads="1"/>
          </p:cNvSpPr>
          <p:nvPr/>
        </p:nvSpPr>
        <p:spPr bwMode="auto">
          <a:xfrm>
            <a:off x="7900989" y="3508375"/>
            <a:ext cx="160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Q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2</a:t>
            </a:r>
            <a:endParaRPr lang="en-US">
              <a:latin typeface="Arial" charset="0"/>
            </a:endParaRPr>
          </a:p>
        </p:txBody>
      </p:sp>
      <p:sp>
        <p:nvSpPr>
          <p:cNvPr id="85059" name="Rectangle 87"/>
          <p:cNvSpPr>
            <a:spLocks noChangeArrowheads="1"/>
          </p:cNvSpPr>
          <p:nvPr/>
        </p:nvSpPr>
        <p:spPr bwMode="auto">
          <a:xfrm>
            <a:off x="7685089" y="3502025"/>
            <a:ext cx="160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</a:pPr>
            <a:r>
              <a:rPr lang="en-US" altLang="zh-CN" sz="800">
                <a:latin typeface="Arial" charset="0"/>
                <a:ea typeface="SimSun" pitchFamily="2" charset="-122"/>
              </a:rPr>
              <a:t>Q</a:t>
            </a:r>
            <a:r>
              <a:rPr lang="en-US" altLang="zh-CN" sz="800" baseline="-25000">
                <a:latin typeface="Arial" charset="0"/>
                <a:ea typeface="SimSun" pitchFamily="2" charset="-122"/>
              </a:rPr>
              <a:t>3</a:t>
            </a:r>
            <a:endParaRPr lang="en-US">
              <a:latin typeface="Arial" charset="0"/>
            </a:endParaRPr>
          </a:p>
        </p:txBody>
      </p:sp>
      <p:sp>
        <p:nvSpPr>
          <p:cNvPr id="85060" name="Oval 88"/>
          <p:cNvSpPr>
            <a:spLocks noChangeArrowheads="1"/>
          </p:cNvSpPr>
          <p:nvPr/>
        </p:nvSpPr>
        <p:spPr bwMode="auto">
          <a:xfrm>
            <a:off x="7004051" y="2965451"/>
            <a:ext cx="53975" cy="539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61" name="Oval 89"/>
          <p:cNvSpPr>
            <a:spLocks noChangeArrowheads="1"/>
          </p:cNvSpPr>
          <p:nvPr/>
        </p:nvSpPr>
        <p:spPr bwMode="auto">
          <a:xfrm>
            <a:off x="8820151" y="3468688"/>
            <a:ext cx="53975" cy="555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62" name="Line 90"/>
          <p:cNvSpPr>
            <a:spLocks noChangeShapeType="1"/>
          </p:cNvSpPr>
          <p:nvPr/>
        </p:nvSpPr>
        <p:spPr bwMode="auto">
          <a:xfrm flipH="1">
            <a:off x="4757739" y="4268788"/>
            <a:ext cx="181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3" name="Line 91"/>
          <p:cNvSpPr>
            <a:spLocks noChangeShapeType="1"/>
          </p:cNvSpPr>
          <p:nvPr/>
        </p:nvSpPr>
        <p:spPr bwMode="auto">
          <a:xfrm>
            <a:off x="6543676" y="2990851"/>
            <a:ext cx="4476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4" name="Line 92"/>
          <p:cNvSpPr>
            <a:spLocks noChangeShapeType="1"/>
          </p:cNvSpPr>
          <p:nvPr/>
        </p:nvSpPr>
        <p:spPr bwMode="auto">
          <a:xfrm>
            <a:off x="8420101" y="3816350"/>
            <a:ext cx="657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5" name="Line 93"/>
          <p:cNvSpPr>
            <a:spLocks noChangeShapeType="1"/>
          </p:cNvSpPr>
          <p:nvPr/>
        </p:nvSpPr>
        <p:spPr bwMode="auto">
          <a:xfrm>
            <a:off x="9067800" y="3502026"/>
            <a:ext cx="0" cy="314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6" name="Oval 94"/>
          <p:cNvSpPr>
            <a:spLocks noChangeArrowheads="1"/>
          </p:cNvSpPr>
          <p:nvPr/>
        </p:nvSpPr>
        <p:spPr bwMode="auto">
          <a:xfrm>
            <a:off x="8394700" y="3784600"/>
            <a:ext cx="76200" cy="777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67" name="Line 95"/>
          <p:cNvSpPr>
            <a:spLocks noChangeShapeType="1"/>
          </p:cNvSpPr>
          <p:nvPr/>
        </p:nvSpPr>
        <p:spPr bwMode="auto">
          <a:xfrm>
            <a:off x="6832600" y="3225801"/>
            <a:ext cx="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8" name="Line 96"/>
          <p:cNvSpPr>
            <a:spLocks noChangeShapeType="1"/>
          </p:cNvSpPr>
          <p:nvPr/>
        </p:nvSpPr>
        <p:spPr bwMode="auto">
          <a:xfrm>
            <a:off x="7181850" y="3692526"/>
            <a:ext cx="0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9" name="Oval 97"/>
          <p:cNvSpPr>
            <a:spLocks noChangeArrowheads="1"/>
          </p:cNvSpPr>
          <p:nvPr/>
        </p:nvSpPr>
        <p:spPr bwMode="auto">
          <a:xfrm>
            <a:off x="4729163" y="4237038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70" name="Line 98"/>
          <p:cNvSpPr>
            <a:spLocks noChangeShapeType="1"/>
          </p:cNvSpPr>
          <p:nvPr/>
        </p:nvSpPr>
        <p:spPr bwMode="auto">
          <a:xfrm flipH="1">
            <a:off x="4481513" y="4078288"/>
            <a:ext cx="735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71" name="Line 99"/>
          <p:cNvSpPr>
            <a:spLocks noChangeShapeType="1"/>
          </p:cNvSpPr>
          <p:nvPr/>
        </p:nvSpPr>
        <p:spPr bwMode="auto">
          <a:xfrm>
            <a:off x="6537325" y="2987675"/>
            <a:ext cx="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72" name="Line 100"/>
          <p:cNvSpPr>
            <a:spLocks noChangeShapeType="1"/>
          </p:cNvSpPr>
          <p:nvPr/>
        </p:nvSpPr>
        <p:spPr bwMode="auto">
          <a:xfrm flipH="1">
            <a:off x="7472363" y="4002088"/>
            <a:ext cx="735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73" name="Line 101"/>
          <p:cNvSpPr>
            <a:spLocks noChangeShapeType="1"/>
          </p:cNvSpPr>
          <p:nvPr/>
        </p:nvSpPr>
        <p:spPr bwMode="auto">
          <a:xfrm flipH="1">
            <a:off x="7186613" y="4154488"/>
            <a:ext cx="830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74" name="Oval 102"/>
          <p:cNvSpPr>
            <a:spLocks noChangeArrowheads="1"/>
          </p:cNvSpPr>
          <p:nvPr/>
        </p:nvSpPr>
        <p:spPr bwMode="auto">
          <a:xfrm>
            <a:off x="5175250" y="4041775"/>
            <a:ext cx="76200" cy="777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5075" name="Text Box 103"/>
          <p:cNvSpPr txBox="1">
            <a:spLocks noChangeArrowheads="1"/>
          </p:cNvSpPr>
          <p:nvPr/>
        </p:nvSpPr>
        <p:spPr bwMode="auto">
          <a:xfrm>
            <a:off x="4165600" y="1930401"/>
            <a:ext cx="1631950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0 TO 9 COUNTER, least significant digit</a:t>
            </a:r>
            <a:endParaRPr lang="en-US" sz="1800" dirty="0">
              <a:latin typeface="Arial" charset="0"/>
            </a:endParaRPr>
          </a:p>
        </p:txBody>
      </p:sp>
      <p:sp>
        <p:nvSpPr>
          <p:cNvPr id="85076" name="Text Box 104"/>
          <p:cNvSpPr txBox="1">
            <a:spLocks noChangeArrowheads="1"/>
          </p:cNvSpPr>
          <p:nvPr/>
        </p:nvSpPr>
        <p:spPr bwMode="auto">
          <a:xfrm>
            <a:off x="7061200" y="1892301"/>
            <a:ext cx="1720850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200">
                <a:latin typeface="Times New Roman" pitchFamily="18" charset="0"/>
                <a:ea typeface="SimSun" pitchFamily="2" charset="-122"/>
              </a:rPr>
              <a:t>0 TO 5 COUNTER, most significant digit</a:t>
            </a:r>
            <a:endParaRPr lang="en-US" sz="1800">
              <a:latin typeface="Arial" charset="0"/>
            </a:endParaRPr>
          </a:p>
        </p:txBody>
      </p:sp>
      <p:sp>
        <p:nvSpPr>
          <p:cNvPr id="85077" name="Text Box 105"/>
          <p:cNvSpPr txBox="1">
            <a:spLocks noChangeArrowheads="1"/>
          </p:cNvSpPr>
          <p:nvPr/>
        </p:nvSpPr>
        <p:spPr bwMode="auto">
          <a:xfrm>
            <a:off x="4424363" y="4498975"/>
            <a:ext cx="14668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000" b="1">
                <a:latin typeface="Times New Roman" pitchFamily="18" charset="0"/>
                <a:ea typeface="SimSun" pitchFamily="2" charset="-122"/>
              </a:rPr>
              <a:t>To seven segment LED display</a:t>
            </a:r>
            <a:endParaRPr lang="en-US" sz="1800">
              <a:latin typeface="Arial" charset="0"/>
            </a:endParaRPr>
          </a:p>
        </p:txBody>
      </p:sp>
      <p:sp>
        <p:nvSpPr>
          <p:cNvPr id="85078" name="Text Box 106"/>
          <p:cNvSpPr txBox="1">
            <a:spLocks noChangeArrowheads="1"/>
          </p:cNvSpPr>
          <p:nvPr/>
        </p:nvSpPr>
        <p:spPr bwMode="auto">
          <a:xfrm>
            <a:off x="7408863" y="4486275"/>
            <a:ext cx="14668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000" b="1">
                <a:latin typeface="Times New Roman" pitchFamily="18" charset="0"/>
                <a:ea typeface="SimSun" pitchFamily="2" charset="-122"/>
              </a:rPr>
              <a:t>To seven segment LED display</a:t>
            </a:r>
            <a:endParaRPr lang="en-US" sz="1800">
              <a:latin typeface="Arial" charset="0"/>
            </a:endParaRPr>
          </a:p>
        </p:txBody>
      </p:sp>
      <p:sp>
        <p:nvSpPr>
          <p:cNvPr id="85079" name="Text Box 107"/>
          <p:cNvSpPr txBox="1">
            <a:spLocks noChangeArrowheads="1"/>
          </p:cNvSpPr>
          <p:nvPr/>
        </p:nvSpPr>
        <p:spPr bwMode="auto">
          <a:xfrm>
            <a:off x="3746500" y="5029201"/>
            <a:ext cx="2654300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200">
                <a:latin typeface="Palatino Linotype" pitchFamily="18" charset="0"/>
                <a:ea typeface="SimSun" pitchFamily="2" charset="-122"/>
              </a:rPr>
              <a:t>At clock 10, reset back to 0000</a:t>
            </a:r>
            <a:r>
              <a:rPr lang="en-US" altLang="zh-CN" sz="1200" baseline="-25000">
                <a:latin typeface="Palatino Linotype" pitchFamily="18" charset="0"/>
                <a:ea typeface="SimSun" pitchFamily="2" charset="-122"/>
              </a:rPr>
              <a:t>2</a:t>
            </a:r>
            <a:r>
              <a:rPr lang="en-US" altLang="zh-CN" sz="1200">
                <a:latin typeface="Palatino Linotype" pitchFamily="18" charset="0"/>
                <a:ea typeface="SimSun" pitchFamily="2" charset="-122"/>
              </a:rPr>
              <a:t>; To achieve this, connect Q3 and Q1 to MR1 and MR2 to reset the counter when the counter goes to 1010</a:t>
            </a:r>
            <a:r>
              <a:rPr lang="en-US" altLang="zh-CN" sz="1200" baseline="-25000">
                <a:latin typeface="Palatino Linotype" pitchFamily="18" charset="0"/>
                <a:ea typeface="SimSun" pitchFamily="2" charset="-122"/>
              </a:rPr>
              <a:t>2</a:t>
            </a:r>
            <a:endParaRPr lang="en-US" sz="1800">
              <a:latin typeface="Arial" charset="0"/>
            </a:endParaRPr>
          </a:p>
        </p:txBody>
      </p:sp>
      <p:sp>
        <p:nvSpPr>
          <p:cNvPr id="85080" name="Text Box 108"/>
          <p:cNvSpPr txBox="1">
            <a:spLocks noChangeArrowheads="1"/>
          </p:cNvSpPr>
          <p:nvPr/>
        </p:nvSpPr>
        <p:spPr bwMode="auto">
          <a:xfrm>
            <a:off x="6904038" y="5013326"/>
            <a:ext cx="2755900" cy="917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200">
                <a:latin typeface="Palatino Linotype" pitchFamily="18" charset="0"/>
                <a:ea typeface="SimSun" pitchFamily="2" charset="-122"/>
              </a:rPr>
              <a:t>At clock 6, reset back to 0000</a:t>
            </a:r>
            <a:r>
              <a:rPr lang="en-US" altLang="zh-CN" sz="1200" baseline="-25000">
                <a:latin typeface="Palatino Linotype" pitchFamily="18" charset="0"/>
                <a:ea typeface="SimSun" pitchFamily="2" charset="-122"/>
              </a:rPr>
              <a:t>2</a:t>
            </a:r>
            <a:r>
              <a:rPr lang="en-US" altLang="zh-CN" sz="1200">
                <a:latin typeface="Palatino Linotype" pitchFamily="18" charset="0"/>
                <a:ea typeface="SimSun" pitchFamily="2" charset="-122"/>
              </a:rPr>
              <a:t>; To achieve this, connect Q2 and Q1 to MR1 and MR2 to reset the counter when the counter goes to 0110</a:t>
            </a:r>
            <a:r>
              <a:rPr lang="en-US" altLang="zh-CN" sz="1200" baseline="-25000">
                <a:latin typeface="Palatino Linotype" pitchFamily="18" charset="0"/>
                <a:ea typeface="SimSun" pitchFamily="2" charset="-122"/>
              </a:rPr>
              <a:t>2</a:t>
            </a:r>
            <a:endParaRPr lang="en-US" sz="1800">
              <a:latin typeface="Arial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632024-C1A9-4A85-BA72-3FB37D9FF020}"/>
              </a:ext>
            </a:extLst>
          </p:cNvPr>
          <p:cNvSpPr txBox="1"/>
          <p:nvPr/>
        </p:nvSpPr>
        <p:spPr>
          <a:xfrm>
            <a:off x="490202" y="6090533"/>
            <a:ext cx="1142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S. </a:t>
            </a:r>
            <a:r>
              <a:rPr lang="en-US" dirty="0" err="1"/>
              <a:t>Salivahanan</a:t>
            </a:r>
            <a:r>
              <a:rPr lang="en-US" dirty="0"/>
              <a:t>, S. </a:t>
            </a:r>
            <a:r>
              <a:rPr lang="en-US" dirty="0" err="1"/>
              <a:t>Arivazhagan</a:t>
            </a:r>
            <a:r>
              <a:rPr lang="en-US" dirty="0"/>
              <a:t>. “Digital circuits and design” Third edition – Vikas Publishing House Pvt Ltd</a:t>
            </a:r>
          </a:p>
        </p:txBody>
      </p:sp>
    </p:spTree>
    <p:extLst>
      <p:ext uri="{BB962C8B-B14F-4D97-AF65-F5344CB8AC3E}">
        <p14:creationId xmlns:p14="http://schemas.microsoft.com/office/powerpoint/2010/main" val="223452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 Requirements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209800" y="1828800"/>
          <a:ext cx="77724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5937409" imgH="2153602" progId="Visio.Drawing.6">
                  <p:embed/>
                </p:oleObj>
              </mc:Choice>
              <mc:Fallback>
                <p:oleObj name="Visio" r:id="rId4" imgW="5937409" imgH="2153602" progId="Visio.Drawing.6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77724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38401" y="5257801"/>
            <a:ext cx="725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Design the logic circuitry that will drive a seven segment LED display and will be able to represent numbers from 0 to 9 </a:t>
            </a:r>
          </a:p>
        </p:txBody>
      </p:sp>
    </p:spTree>
    <p:extLst>
      <p:ext uri="{BB962C8B-B14F-4D97-AF65-F5344CB8AC3E}">
        <p14:creationId xmlns:p14="http://schemas.microsoft.com/office/powerpoint/2010/main" val="152993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Possible numbers and their representation on 7 segment display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209800" y="2000250"/>
          <a:ext cx="777240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7413010" imgH="3887986" progId="Visio.Drawing.6">
                  <p:embed/>
                </p:oleObj>
              </mc:Choice>
              <mc:Fallback>
                <p:oleObj name="Visio" r:id="rId3" imgW="7413010" imgH="3887986" progId="Visio.Drawing.6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00250"/>
                        <a:ext cx="7772400" cy="407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2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Truth Table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981200" y="1558925"/>
          <a:ext cx="7748588" cy="414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7324846" imgH="3914847" progId="Excel.Sheet.8">
                  <p:embed/>
                </p:oleObj>
              </mc:Choice>
              <mc:Fallback>
                <p:oleObj name="Worksheet" r:id="rId3" imgW="7324846" imgH="3914847" progId="Excel.Sheet.8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58925"/>
                        <a:ext cx="7748588" cy="4141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6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2543" y="685800"/>
                <a:ext cx="5557099" cy="5468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0,2,3,5,6,7,8,9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10,11,12,13,14,15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0,1,2,3,4,7,8,9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10,11,12,13,14,15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0,1,3,4,5,6,7,8,9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10,11,12,13,14,15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0,2,3,5,6,8,9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10,11,12,13,14,15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0,2,6,8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10,11,12,13,14,15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0,4,5,6,8,9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10,11,12,13,14,15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2,3,4,5,6,8,9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10,11,12,13,14,15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43" y="685800"/>
                <a:ext cx="5557099" cy="5468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6" t="18450" r="2714"/>
          <a:stretch/>
        </p:blipFill>
        <p:spPr bwMode="auto">
          <a:xfrm>
            <a:off x="8001000" y="1703648"/>
            <a:ext cx="1769806" cy="343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0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Arrangement of LED </a:t>
            </a:r>
            <a:r>
              <a:rPr lang="en-US" dirty="0" err="1"/>
              <a:t>inSSD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13" y="1752600"/>
            <a:ext cx="34290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26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SSD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SSD common pin is generally used to identify which type of 7-segment display it is. As each LED has two connecting pins, one called the “Anode” and the other called the “Cathode”, there are therefore two types of LED 7-segment display called: Common Cathode (CC) and Common Anode(CA).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difference between the two displays, as their name suggests, is that the common cathode has all the cathodes of the 7-segments connected directly together and the common anode has all the anodes of the 7-segments connected together and is illuminated as follows.</a:t>
            </a:r>
          </a:p>
        </p:txBody>
      </p:sp>
    </p:spTree>
    <p:extLst>
      <p:ext uri="{BB962C8B-B14F-4D97-AF65-F5344CB8AC3E}">
        <p14:creationId xmlns:p14="http://schemas.microsoft.com/office/powerpoint/2010/main" val="416414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cathode SSD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36" y="1752601"/>
            <a:ext cx="8696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30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840</Words>
  <Application>Microsoft Office PowerPoint</Application>
  <PresentationFormat>Widescreen</PresentationFormat>
  <Paragraphs>150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Garamond</vt:lpstr>
      <vt:lpstr>Palatino</vt:lpstr>
      <vt:lpstr>Palatino Linotype</vt:lpstr>
      <vt:lpstr>Times New Roman</vt:lpstr>
      <vt:lpstr>Office Theme</vt:lpstr>
      <vt:lpstr>Visio</vt:lpstr>
      <vt:lpstr>Worksheet</vt:lpstr>
      <vt:lpstr>PowerPoint Presentation</vt:lpstr>
      <vt:lpstr>Seven segment Display</vt:lpstr>
      <vt:lpstr>Design Requirements</vt:lpstr>
      <vt:lpstr>Possible numbers and their representation on 7 segment display</vt:lpstr>
      <vt:lpstr>Truth Table</vt:lpstr>
      <vt:lpstr>PowerPoint Presentation</vt:lpstr>
      <vt:lpstr>Arrangement of LED inSSD</vt:lpstr>
      <vt:lpstr>Types of SSD</vt:lpstr>
      <vt:lpstr>Common cathode SSD </vt:lpstr>
      <vt:lpstr>Common Cathode (CC)</vt:lpstr>
      <vt:lpstr>Common Anode SSD </vt:lpstr>
      <vt:lpstr>Common Anode (CA)</vt:lpstr>
      <vt:lpstr>Pin Configuration of SSD</vt:lpstr>
      <vt:lpstr>Driving 7 segment display using IC 4511</vt:lpstr>
      <vt:lpstr>PowerPoint Presentation</vt:lpstr>
      <vt:lpstr>Applications</vt:lpstr>
      <vt:lpstr>Digital Clock</vt:lpstr>
      <vt:lpstr>PowerPoint Presentation</vt:lpstr>
      <vt:lpstr>Circuit Operation</vt:lpstr>
      <vt:lpstr>PowerPoint Presentation</vt:lpstr>
      <vt:lpstr>Counter Applications – 60 seconds 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Anitha Daniel</dc:creator>
  <cp:lastModifiedBy>Anitha Daniel</cp:lastModifiedBy>
  <cp:revision>2</cp:revision>
  <dcterms:created xsi:type="dcterms:W3CDTF">2020-10-23T09:00:15Z</dcterms:created>
  <dcterms:modified xsi:type="dcterms:W3CDTF">2020-10-23T09:10:02Z</dcterms:modified>
</cp:coreProperties>
</file>