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3"/>
  </p:handoutMasterIdLst>
  <p:sldIdLst>
    <p:sldId id="256" r:id="rId3"/>
    <p:sldId id="257" r:id="rId5"/>
    <p:sldId id="258" r:id="rId6"/>
    <p:sldId id="275" r:id="rId7"/>
    <p:sldId id="274" r:id="rId8"/>
    <p:sldId id="273" r:id="rId9"/>
    <p:sldId id="271" r:id="rId10"/>
    <p:sldId id="270" r:id="rId11"/>
    <p:sldId id="269" r:id="rId12"/>
    <p:sldId id="268" r:id="rId13"/>
    <p:sldId id="267" r:id="rId14"/>
    <p:sldId id="264" r:id="rId15"/>
    <p:sldId id="266" r:id="rId16"/>
    <p:sldId id="265" r:id="rId17"/>
    <p:sldId id="263" r:id="rId18"/>
    <p:sldId id="259" r:id="rId19"/>
    <p:sldId id="260" r:id="rId20"/>
    <p:sldId id="26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3" r:id="rId62"/>
    <p:sldId id="324" r:id="rId63"/>
    <p:sldId id="325" r:id="rId64"/>
    <p:sldId id="326" r:id="rId65"/>
    <p:sldId id="327" r:id="rId66"/>
    <p:sldId id="321" r:id="rId67"/>
    <p:sldId id="322" r:id="rId68"/>
    <p:sldId id="328" r:id="rId69"/>
    <p:sldId id="329" r:id="rId70"/>
    <p:sldId id="330" r:id="rId71"/>
    <p:sldId id="331" r:id="rId72"/>
  </p:sldIdLst>
  <p:sldSz cx="9144000" cy="6858000" type="screen4x3"/>
  <p:notesSz cx="7099300" cy="102349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25"/>
  </p:normalViewPr>
  <p:slideViewPr>
    <p:cSldViewPr showGuides="1"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7.wmf"/><Relationship Id="rId4" Type="http://schemas.openxmlformats.org/officeDocument/2006/relationships/image" Target="../media/image286.wmf"/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2.wmf"/><Relationship Id="rId4" Type="http://schemas.openxmlformats.org/officeDocument/2006/relationships/image" Target="../media/image291.wmf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5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8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5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9.wmf"/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7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14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3.wmf"/><Relationship Id="rId6" Type="http://schemas.openxmlformats.org/officeDocument/2006/relationships/image" Target="../media/image343.w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9.wmf"/><Relationship Id="rId5" Type="http://schemas.openxmlformats.org/officeDocument/2006/relationships/image" Target="../media/image348.wmf"/><Relationship Id="rId4" Type="http://schemas.openxmlformats.org/officeDocument/2006/relationships/image" Target="../media/image347.wmf"/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9.wmf"/><Relationship Id="rId3" Type="http://schemas.openxmlformats.org/officeDocument/2006/relationships/image" Target="../media/image358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39.png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4.wmf"/><Relationship Id="rId4" Type="http://schemas.openxmlformats.org/officeDocument/2006/relationships/image" Target="../media/image253.wmf"/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0290" name="Header Placeholder 1402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en-IN" altLang="x-none" sz="1300"/>
          </a:p>
        </p:txBody>
      </p:sp>
      <p:sp>
        <p:nvSpPr>
          <p:cNvPr id="140291" name="Date Placeholder 140290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fld id="{BB962C8B-B14F-4D97-AF65-F5344CB8AC3E}" type="datetimeFigureOut">
              <a:rPr lang="en-IN" altLang="x-none" sz="1300"/>
            </a:fld>
            <a:endParaRPr lang="en-IN" altLang="x-none" sz="1300"/>
          </a:p>
        </p:txBody>
      </p:sp>
      <p:sp>
        <p:nvSpPr>
          <p:cNvPr id="140292" name="Footer Placeholder 140291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en-IN" altLang="x-none" sz="1300"/>
          </a:p>
        </p:txBody>
      </p:sp>
      <p:sp>
        <p:nvSpPr>
          <p:cNvPr id="140293" name="Slide Number Placeholder 140292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en-IN" altLang="x-none" sz="1300"/>
            </a:fld>
            <a:endParaRPr lang="en-IN" altLang="x-none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35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en-IN" altLang="x-none" sz="1300" dirty="0">
              <a:latin typeface="Calibri" panose="020F0502020204030204" pitchFamily="34" charset="0"/>
            </a:endParaRPr>
          </a:p>
        </p:txBody>
      </p:sp>
      <p:sp>
        <p:nvSpPr>
          <p:cNvPr id="23555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fld id="{BB962C8B-B14F-4D97-AF65-F5344CB8AC3E}" type="datetimeFigureOut">
              <a:rPr lang="en-US" sz="1300" dirty="0">
                <a:latin typeface="Calibri" panose="020F0502020204030204" pitchFamily="34" charset="0"/>
              </a:rPr>
            </a:fld>
            <a:endParaRPr lang="en-US" sz="1300" dirty="0">
              <a:latin typeface="Calibri" panose="020F050202020403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en-IN" altLang="x-none" sz="1300" dirty="0">
              <a:latin typeface="Calibri" panose="020F0502020204030204" pitchFamily="34" charset="0"/>
            </a:endParaRPr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en-US" sz="1300" dirty="0">
                <a:latin typeface="Calibri" panose="020F0502020204030204" pitchFamily="34" charset="0"/>
              </a:rPr>
            </a:fld>
            <a:endParaRPr 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Slide Image Placeholder 1413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1315" name="Text Placeholder 1413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Slide Image Placeholder 1505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0531" name="Text Placeholder 1505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Slide Image Placeholder 1515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1555" name="Text Placeholder 1515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Slide Image Placeholder 1525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2579" name="Text Placeholder 1525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Slide Image Placeholder 1536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3603" name="Text Placeholder 1536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Slide Image Placeholder 1546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4627" name="Text Placeholder 1546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Slide Image Placeholder 1556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5651" name="Text Placeholder 1556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Slide Image Placeholder 1566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6675" name="Text Placeholder 1566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Slide Image Placeholder 1576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7699" name="Text Placeholder 1576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Slide Image Placeholder 1587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8723" name="Text Placeholder 1587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Slide Image Placeholder 1597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59747" name="Text Placeholder 1597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Slide Image Placeholder 1423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2339" name="Text Placeholder 1423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Slide Image Placeholder 1607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0771" name="Text Placeholder 1607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Slide Image Placeholder 1617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1795" name="Text Placeholder 1617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Slide Image Placeholder 1628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2819" name="Text Placeholder 1628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Slide Image Placeholder 1638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43" name="Text Placeholder 1638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Slide Image Placeholder 1648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4867" name="Text Placeholder 1648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Slide Image Placeholder 1658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5891" name="Text Placeholder 1658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Slide Image Placeholder 1669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6915" name="Text Placeholder 1669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Slide Image Placeholder 1679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7939" name="Text Placeholder 1679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Slide Image Placeholder 1689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8963" name="Text Placeholder 1689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Slide Image Placeholder 1699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9987" name="Text Placeholder 1699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Slide Image Placeholder 1433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63" name="Text Placeholder 1433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Slide Image Placeholder 1710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1011" name="Text Placeholder 1710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Slide Image Placeholder 1720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2035" name="Text Placeholder 1720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Slide Image Placeholder 1730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3059" name="Text Placeholder 1730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Slide Image Placeholder 1740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083" name="Text Placeholder 1740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Slide Image Placeholder 1751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5107" name="Text Placeholder 1751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Slide Image Placeholder 1761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6131" name="Text Placeholder 1761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Slide Image Placeholder 1771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7155" name="Text Placeholder 1771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Slide Image Placeholder 1781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8179" name="Text Placeholder 1781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Slide Image Placeholder 1792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9203" name="Text Placeholder 1792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Slide Image Placeholder 1802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0227" name="Text Placeholder 1802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Slide Image Placeholder 1443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4387" name="Text Placeholder 1443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Slide Image Placeholder 1812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1251" name="Text Placeholder 1812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Slide Image Placeholder 1822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2275" name="Text Placeholder 1822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Slide Image Placeholder 1832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3299" name="Text Placeholder 1832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Slide Image Placeholder 1843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23" name="Text Placeholder 1843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Slide Image Placeholder 18534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5347" name="Text Placeholder 1853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Slide Image Placeholder 18636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6371" name="Text Placeholder 1863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Slide Image Placeholder 18739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7395" name="Text Placeholder 18739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Slide Image Placeholder 18841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8419" name="Text Placeholder 1884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Slide Image Placeholder 18944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9443" name="Text Placeholder 1894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Slide Image Placeholder 19046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0467" name="Text Placeholder 19046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Slide Image Placeholder 1454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5411" name="Text Placeholder 1454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Slide Image Placeholder 19148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1491" name="Text Placeholder 19149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Slide Image Placeholder 19251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2515" name="Text Placeholder 1925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Slide Image Placeholder 19353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3539" name="Text Placeholder 1935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Slide Image Placeholder 19456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63" name="Text Placeholder 19456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Slide Image Placeholder 19558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5587" name="Text Placeholder 19558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Slide Image Placeholder 19660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6611" name="Text Placeholder 19661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Slide Image Placeholder 1976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7635" name="Text Placeholder 1976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Slide Image Placeholder 1986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8659" name="Text Placeholder 1986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Slide Image Placeholder 1996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9683" name="Text Placeholder 1996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Slide Image Placeholder 2007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0707" name="Text Placeholder 2007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Slide Image Placeholder 14643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6435" name="Text Placeholder 14643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Slide Image Placeholder 20172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1731" name="Text Placeholder 20173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Slide Image Placeholder 20275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2755" name="Text Placeholder 2027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Slide Image Placeholder 20377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3779" name="Text Placeholder 20377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Slide Image Placeholder 20480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4803" name="Text Placeholder 2048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Slide Image Placeholder 20582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5827" name="Text Placeholder 205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Slide Image Placeholder 206849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6851" name="Text Placeholder 2068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Slide Image Placeholder 207873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7875" name="Text Placeholder 207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Slide Image Placeholder 20889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8899" name="Text Placeholder 20889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/>
        <p:txBody>
          <a:bodyPr vert="horz" wrap="square" lIns="99048" tIns="49524" rIns="99048" bIns="49524" anchor="t"/>
          <a:p>
            <a:pPr lvl="0" eaLnBrk="1" hangingPunct="1">
              <a:spcBef>
                <a:spcPct val="0"/>
              </a:spcBef>
            </a:pPr>
            <a:endParaRPr lang="en-IN" altLang="x-none" dirty="0"/>
          </a:p>
        </p:txBody>
      </p:sp>
      <p:sp>
        <p:nvSpPr>
          <p:cNvPr id="1341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en-US" sz="1300" dirty="0">
                <a:latin typeface="Calibri" panose="020F0502020204030204" pitchFamily="34" charset="0"/>
              </a:rPr>
            </a:fld>
            <a:endParaRPr lang="en-US" sz="13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Slide Image Placeholder 20992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9923" name="Text Placeholder 2099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Slide Image Placeholder 147457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7459" name="Text Placeholder 1474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Slide Image Placeholder 14848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8483" name="Text Placeholder 14848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Slide Image Placeholder 149505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9507" name="Text Placeholder 149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lang="en-IN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18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9F272A-C50B-4E1A-B0B1-7D8A97D89AD8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/>
            <a:fld id="{9A0DB2DC-4C9A-4742-B13C-FB6460FD3503}" type="slidenum">
              <a:rPr lang="en-US">
                <a:latin typeface="Verdana" panose="020B0604030504040204" pitchFamily="34" charset="0"/>
              </a:rPr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77304C-ECE8-4DAA-ADEA-C367CFB50A7C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/>
            <a:fld id="{9A0DB2DC-4C9A-4742-B13C-FB6460FD3503}" type="slidenum">
              <a:rPr lang="en-US">
                <a:latin typeface="Verdana" panose="020B0604030504040204" pitchFamily="34" charset="0"/>
              </a:rPr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8E305C-0238-485F-88F3-25A061C6BDE6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/>
            <a:fld id="{9A0DB2DC-4C9A-4742-B13C-FB6460FD3503}" type="slidenum">
              <a:rPr lang="en-US">
                <a:latin typeface="Verdana" panose="020B0604030504040204" pitchFamily="34" charset="0"/>
              </a:rPr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 vert="horz" wrap="square" lIns="182880" tIns="9144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B7FF74-FC42-4F5C-BD1A-537DB391D358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/>
            <a:fld id="{9A0DB2DC-4C9A-4742-B13C-FB6460FD3503}" type="slidenum">
              <a:rPr lang="en-US">
                <a:latin typeface="Verdana" panose="020B0604030504040204" pitchFamily="34" charset="0"/>
              </a:rPr>
            </a:fld>
            <a:endParaRPr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3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511" name="Text Placeholder 3"/>
          <p:cNvSpPr>
            <a:spLocks noGrp="1"/>
          </p:cNvSpPr>
          <p:nvPr>
            <p:ph type="body" idx="1"/>
          </p:nvPr>
        </p:nvSpPr>
        <p:spPr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</a:ln>
        </p:spPr>
        <p:txBody>
          <a:bodyPr lIns="182880" tIns="9144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A071C-7940-4DA2-A699-C5D7531B965A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rgbClr val="A7A399"/>
                </a:solidFill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9pPr>
    </p:titleStyle>
    <p:bodyStyle>
      <a:lvl1pPr marL="265430" indent="-265430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880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4.png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png"/><Relationship Id="rId8" Type="http://schemas.openxmlformats.org/officeDocument/2006/relationships/image" Target="../media/image162.png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1" Type="http://schemas.openxmlformats.org/officeDocument/2006/relationships/notesSlide" Target="../notesSlides/notesSlide3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55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2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image" Target="../media/image180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1.png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image" Target="../media/image18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image" Target="../media/image19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image" Target="../media/image1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image" Target="../media/image203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5.png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image" Target="../media/image209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2.png"/><Relationship Id="rId4" Type="http://schemas.openxmlformats.org/officeDocument/2006/relationships/image" Target="../media/image219.png"/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image" Target="../media/image216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6.png"/><Relationship Id="rId4" Type="http://schemas.openxmlformats.org/officeDocument/2006/relationships/image" Target="../media/image225.png"/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image" Target="../media/image2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image" Target="../media/image227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7.png"/><Relationship Id="rId4" Type="http://schemas.openxmlformats.org/officeDocument/2006/relationships/image" Target="../media/image236.png"/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image" Target="../media/image233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4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42.png"/><Relationship Id="rId5" Type="http://schemas.openxmlformats.org/officeDocument/2006/relationships/image" Target="../media/image241.wmf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oleObject" Target="../embeddings/oleObject12.bin"/><Relationship Id="rId13" Type="http://schemas.openxmlformats.org/officeDocument/2006/relationships/notesSlide" Target="../notesSlides/notesSlide48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4.wmf"/><Relationship Id="rId1" Type="http://schemas.openxmlformats.org/officeDocument/2006/relationships/image" Target="../media/image238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45.wmf"/><Relationship Id="rId13" Type="http://schemas.openxmlformats.org/officeDocument/2006/relationships/notesSlide" Target="../notesSlides/notesSlide49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9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50.wmf"/><Relationship Id="rId13" Type="http://schemas.openxmlformats.org/officeDocument/2006/relationships/notesSlide" Target="../notesSlides/notesSlide50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4.wmf"/><Relationship Id="rId1" Type="http://schemas.openxmlformats.org/officeDocument/2006/relationships/oleObject" Target="../embeddings/oleObject20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5.wmf"/><Relationship Id="rId11" Type="http://schemas.openxmlformats.org/officeDocument/2006/relationships/notesSlide" Target="../notesSlides/notesSlide51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59.wmf"/><Relationship Id="rId13" Type="http://schemas.openxmlformats.org/officeDocument/2006/relationships/notesSlide" Target="../notesSlides/notesSlide52.xml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3.wmf"/><Relationship Id="rId1" Type="http://schemas.openxmlformats.org/officeDocument/2006/relationships/oleObject" Target="../embeddings/oleObject29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264.wmf"/><Relationship Id="rId13" Type="http://schemas.openxmlformats.org/officeDocument/2006/relationships/notesSlide" Target="../notesSlides/notesSlide53.xml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8.wmf"/><Relationship Id="rId1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269.wmf"/><Relationship Id="rId11" Type="http://schemas.openxmlformats.org/officeDocument/2006/relationships/notesSlide" Target="../notesSlides/notesSlide54.xml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9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73.wmf"/><Relationship Id="rId13" Type="http://schemas.openxmlformats.org/officeDocument/2006/relationships/notesSlide" Target="../notesSlides/notesSlide55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43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28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28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7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278.wmf"/><Relationship Id="rId13" Type="http://schemas.openxmlformats.org/officeDocument/2006/relationships/notesSlide" Target="../notesSlides/notesSlide56.xml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2.wmf"/><Relationship Id="rId1" Type="http://schemas.openxmlformats.org/officeDocument/2006/relationships/oleObject" Target="../embeddings/oleObject48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28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284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83.wmf"/><Relationship Id="rId13" Type="http://schemas.openxmlformats.org/officeDocument/2006/relationships/notesSlide" Target="../notesSlides/notesSlide57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7.wmf"/><Relationship Id="rId1" Type="http://schemas.openxmlformats.org/officeDocument/2006/relationships/oleObject" Target="../embeddings/oleObject53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291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29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8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288.wmf"/><Relationship Id="rId13" Type="http://schemas.openxmlformats.org/officeDocument/2006/relationships/notesSlide" Target="../notesSlides/notesSlide58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2.wmf"/><Relationship Id="rId1" Type="http://schemas.openxmlformats.org/officeDocument/2006/relationships/oleObject" Target="../embeddings/oleObject58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29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294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293.wmf"/><Relationship Id="rId15" Type="http://schemas.openxmlformats.org/officeDocument/2006/relationships/notesSlide" Target="../notesSlides/notesSlide59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297.wmf"/><Relationship Id="rId1" Type="http://schemas.openxmlformats.org/officeDocument/2006/relationships/oleObject" Target="../embeddings/oleObject6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299.wmf"/><Relationship Id="rId17" Type="http://schemas.openxmlformats.org/officeDocument/2006/relationships/notesSlide" Target="../notesSlides/notesSlide60.xml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5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304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69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309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307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306.wmf"/><Relationship Id="rId15" Type="http://schemas.openxmlformats.org/officeDocument/2006/relationships/notesSlide" Target="../notesSlides/notesSlide61.xml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1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310.wmf"/><Relationship Id="rId1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315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312.wmf"/><Relationship Id="rId17" Type="http://schemas.openxmlformats.org/officeDocument/2006/relationships/notesSlide" Target="../notesSlides/notesSlide62.xml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8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317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316.wmf"/><Relationship Id="rId1" Type="http://schemas.openxmlformats.org/officeDocument/2006/relationships/oleObject" Target="../embeddings/oleObject82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319.wmf"/><Relationship Id="rId17" Type="http://schemas.openxmlformats.org/officeDocument/2006/relationships/notesSlide" Target="../notesSlides/notesSlide63.xml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25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24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89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329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327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326.wmf"/><Relationship Id="rId15" Type="http://schemas.openxmlformats.org/officeDocument/2006/relationships/notesSlide" Target="../notesSlides/notesSlide64.xml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1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330.wmf"/><Relationship Id="rId1" Type="http://schemas.openxmlformats.org/officeDocument/2006/relationships/oleObject" Target="../embeddings/oleObject96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314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332.wmf"/><Relationship Id="rId17" Type="http://schemas.openxmlformats.org/officeDocument/2006/relationships/notesSlide" Target="../notesSlides/notesSlide65.xml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37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336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335.wmf"/><Relationship Id="rId1" Type="http://schemas.openxmlformats.org/officeDocument/2006/relationships/oleObject" Target="../embeddings/oleObject102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341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339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338.wmf"/><Relationship Id="rId17" Type="http://schemas.openxmlformats.org/officeDocument/2006/relationships/notesSlide" Target="../notesSlides/notesSlide66.xml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33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343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342.wmf"/><Relationship Id="rId1" Type="http://schemas.openxmlformats.org/officeDocument/2006/relationships/oleObject" Target="../embeddings/oleObject109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347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34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345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344.wmf"/><Relationship Id="rId15" Type="http://schemas.openxmlformats.org/officeDocument/2006/relationships/notesSlide" Target="../notesSlides/notesSlide67.xml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9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348.wmf"/><Relationship Id="rId1" Type="http://schemas.openxmlformats.org/officeDocument/2006/relationships/oleObject" Target="../embeddings/oleObject116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353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351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350.wmf"/><Relationship Id="rId15" Type="http://schemas.openxmlformats.org/officeDocument/2006/relationships/notesSlide" Target="../notesSlides/notesSlide68.xml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5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354.wmf"/><Relationship Id="rId1" Type="http://schemas.openxmlformats.org/officeDocument/2006/relationships/oleObject" Target="../embeddings/oleObject122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9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35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357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356.wmf"/><Relationship Id="rId11" Type="http://schemas.openxmlformats.org/officeDocument/2006/relationships/notesSlide" Target="../notesSlides/notesSlide69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2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1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8.png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2.wmf"/><Relationship Id="rId10" Type="http://schemas.openxmlformats.org/officeDocument/2006/relationships/notesSlide" Target="../notesSlides/notesSlide9.xml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 vert="horz" wrap="square" lIns="45720" tIns="45720" rIns="45720" bIns="45720" numCol="1" anchor="b" anchorCtr="0" compatLnSpc="1"/>
          <a:p>
            <a:pPr eaLnBrk="1" hangingPunct="1">
              <a:buClrTx/>
              <a:buSzTx/>
              <a:buFontTx/>
            </a:pPr>
            <a:r>
              <a:rPr kern="1200">
                <a:solidFill>
                  <a:srgbClr val="FF8D3E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Fourier Transform</a:t>
            </a:r>
            <a:endParaRPr kern="1200">
              <a:solidFill>
                <a:srgbClr val="FF8D3E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2514600"/>
          </a:xfrm>
        </p:spPr>
        <p:txBody>
          <a:bodyPr vert="horz" wrap="square" lIns="182880" tIns="0" rIns="91440" bIns="45720" anchor="t"/>
          <a:p>
            <a:pPr eaLnBrk="1" hangingPunct="1">
              <a:spcBef>
                <a:spcPct val="0"/>
              </a:spcBef>
              <a:buSzPct val="80000"/>
            </a:pPr>
            <a:endParaRPr kern="1200">
              <a:solidFill>
                <a:srgbClr val="79766F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</a:pPr>
            <a:endParaRPr kern="1200">
              <a:solidFill>
                <a:srgbClr val="79766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457200" y="8382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400" i="1">
                <a:latin typeface="Calibri" panose="020F0502020204030204" pitchFamily="34" charset="0"/>
                <a:cs typeface="Times New Roman" panose="02020603050405020304" pitchFamily="18" charset="0"/>
              </a:rPr>
              <a:t>F.T of derivatives </a:t>
            </a:r>
            <a:endParaRPr>
              <a:latin typeface="Arial" panose="020B0604020202020204" pitchFamily="34" charset="0"/>
            </a:endParaRPr>
          </a:p>
        </p:txBody>
      </p:sp>
      <p:pic>
        <p:nvPicPr>
          <p:cNvPr id="11265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1447800"/>
            <a:ext cx="5943600" cy="132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3"/>
          <p:cNvSpPr/>
          <p:nvPr/>
        </p:nvSpPr>
        <p:spPr>
          <a:xfrm>
            <a:off x="381000" y="3733800"/>
            <a:ext cx="77454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Properties regarding Fourier cosine and sine transformations</a:t>
            </a:r>
            <a:endParaRPr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11274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4648200"/>
            <a:ext cx="2971800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Rectangle 12"/>
          <p:cNvSpPr/>
          <p:nvPr/>
        </p:nvSpPr>
        <p:spPr>
          <a:xfrm>
            <a:off x="45720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6631" name="Rectangle 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11277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410200"/>
            <a:ext cx="2762250" cy="60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3" name="Rectangle 15"/>
          <p:cNvSpPr/>
          <p:nvPr/>
        </p:nvSpPr>
        <p:spPr>
          <a:xfrm>
            <a:off x="457200" y="1057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10241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762000"/>
            <a:ext cx="283845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3"/>
          <p:cNvSpPr/>
          <p:nvPr/>
        </p:nvSpPr>
        <p:spPr>
          <a:xfrm>
            <a:off x="457200" y="1200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7652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1524000"/>
            <a:ext cx="3276600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4" name="Rectangle 6"/>
          <p:cNvSpPr/>
          <p:nvPr/>
        </p:nvSpPr>
        <p:spPr>
          <a:xfrm>
            <a:off x="457200" y="1209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7655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10247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2514600"/>
            <a:ext cx="300037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7" name="Rectangle 9"/>
          <p:cNvSpPr/>
          <p:nvPr/>
        </p:nvSpPr>
        <p:spPr>
          <a:xfrm>
            <a:off x="457200" y="1209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pic>
        <p:nvPicPr>
          <p:cNvPr id="10251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3581400"/>
            <a:ext cx="29718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0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8600" y="3581400"/>
            <a:ext cx="2838450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0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27661" name="Rectangle 13"/>
          <p:cNvSpPr/>
          <p:nvPr/>
        </p:nvSpPr>
        <p:spPr>
          <a:xfrm>
            <a:off x="45720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pic>
        <p:nvPicPr>
          <p:cNvPr id="10255" name="Pictur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4267200"/>
            <a:ext cx="41052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Picture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4648200"/>
            <a:ext cx="2838450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4" name="Rectangle 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27665" name="Rectangle 17"/>
          <p:cNvSpPr/>
          <p:nvPr/>
        </p:nvSpPr>
        <p:spPr>
          <a:xfrm>
            <a:off x="457200" y="1590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7666" name="Rectangle 18"/>
          <p:cNvSpPr/>
          <p:nvPr/>
        </p:nvSpPr>
        <p:spPr>
          <a:xfrm>
            <a:off x="685800" y="2000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57200"/>
            <a:ext cx="666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7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143000"/>
            <a:ext cx="504825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3"/>
          <p:cNvSpPr/>
          <p:nvPr/>
        </p:nvSpPr>
        <p:spPr>
          <a:xfrm>
            <a:off x="381000" y="609600"/>
            <a:ext cx="757237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 The convolution of two functions f(x) and g(x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is </a:t>
            </a:r>
            <a:endParaRPr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defined by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pic>
        <p:nvPicPr>
          <p:cNvPr id="9224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352800"/>
            <a:ext cx="580072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3810000"/>
            <a:ext cx="5943600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5257800"/>
            <a:ext cx="5743575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Rectangle 9"/>
          <p:cNvSpPr/>
          <p:nvPr/>
        </p:nvSpPr>
        <p:spPr>
          <a:xfrm>
            <a:off x="457200" y="2590800"/>
            <a:ext cx="7489825" cy="7381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and prove convolution theorem for fourier</a:t>
            </a:r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transform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/>
            <a:endParaRPr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0" y="2124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0" y="2962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7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990600"/>
            <a:ext cx="48768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981200"/>
            <a:ext cx="48768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3581400"/>
            <a:ext cx="58674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419600"/>
            <a:ext cx="401002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3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5486400"/>
            <a:ext cx="4048125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2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29703" name="Rectangle 7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8200" name="Rectangle 8"/>
          <p:cNvSpPr/>
          <p:nvPr/>
        </p:nvSpPr>
        <p:spPr>
          <a:xfrm>
            <a:off x="373380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(By changing the order of integration)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29705" name="Rectangle 9"/>
          <p:cNvSpPr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9706" name="Rectangle 10"/>
          <p:cNvSpPr/>
          <p:nvPr/>
        </p:nvSpPr>
        <p:spPr>
          <a:xfrm>
            <a:off x="0" y="3810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8203" name="Rectangle 11"/>
          <p:cNvSpPr/>
          <p:nvPr/>
        </p:nvSpPr>
        <p:spPr>
          <a:xfrm>
            <a:off x="4267200" y="5867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indent="45720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(By shifting theorem)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3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447800"/>
            <a:ext cx="3990975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209800"/>
            <a:ext cx="4105275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124200"/>
            <a:ext cx="24003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733800"/>
            <a:ext cx="24003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9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5029200"/>
            <a:ext cx="5934075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6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0728" name="Rectangle 8"/>
          <p:cNvSpPr/>
          <p:nvPr/>
        </p:nvSpPr>
        <p:spPr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0729" name="Rectangle 9"/>
          <p:cNvSpPr/>
          <p:nvPr/>
        </p:nvSpPr>
        <p:spPr>
          <a:xfrm>
            <a:off x="0" y="2047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0730" name="Rectangle 10"/>
          <p:cNvSpPr/>
          <p:nvPr/>
        </p:nvSpPr>
        <p:spPr>
          <a:xfrm>
            <a:off x="0" y="2457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0731" name="Rectangle 11"/>
          <p:cNvSpPr/>
          <p:nvPr/>
        </p:nvSpPr>
        <p:spPr>
          <a:xfrm>
            <a:off x="0" y="2876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50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219200"/>
            <a:ext cx="576262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828800"/>
            <a:ext cx="40386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743200"/>
            <a:ext cx="54864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3581400"/>
            <a:ext cx="38290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4495800"/>
            <a:ext cx="378142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5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5486400"/>
            <a:ext cx="3228975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Rectangle 7"/>
          <p:cNvSpPr/>
          <p:nvPr/>
        </p:nvSpPr>
        <p:spPr>
          <a:xfrm>
            <a:off x="381000" y="533400"/>
            <a:ext cx="7096125" cy="7381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and Prove Parseval’s identity for fourier</a:t>
            </a:r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transform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1752" name="Rectangle 8"/>
          <p:cNvSpPr/>
          <p:nvPr/>
        </p:nvSpPr>
        <p:spPr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1753" name="Rectangle 9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1754" name="Rectangle 10"/>
          <p:cNvSpPr/>
          <p:nvPr/>
        </p:nvSpPr>
        <p:spPr>
          <a:xfrm>
            <a:off x="0" y="2171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1755" name="Rectangle 12"/>
          <p:cNvSpPr/>
          <p:nvPr/>
        </p:nvSpPr>
        <p:spPr>
          <a:xfrm>
            <a:off x="0" y="3848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sz="1100">
              <a:latin typeface="Arial" panose="020B0604020202020204" pitchFamily="34" charset="0"/>
            </a:endParaRPr>
          </a:p>
          <a:p>
            <a:pPr eaLnBrk="0" hangingPunct="0"/>
            <a:br>
              <a:rPr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4191000"/>
            <a:ext cx="1752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Let x=-y</a:t>
            </a:r>
            <a:endParaRPr>
              <a:latin typeface="Verdana" panose="020B0604030504040204" pitchFamily="34" charset="0"/>
            </a:endParaRPr>
          </a:p>
          <a:p>
            <a:r>
              <a:rPr err="1">
                <a:latin typeface="Verdana" panose="020B0604030504040204" pitchFamily="34" charset="0"/>
              </a:rPr>
              <a:t>dy=-dy</a:t>
            </a:r>
            <a:endParaRPr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12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400" y="1219200"/>
            <a:ext cx="32194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1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400" y="2209800"/>
            <a:ext cx="1571625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10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4038600"/>
            <a:ext cx="44958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4800600"/>
            <a:ext cx="164782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5562600"/>
            <a:ext cx="4200525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Rectangle 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2775" name="Rectangle 18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115" name="Rectangle 19"/>
          <p:cNvSpPr/>
          <p:nvPr/>
        </p:nvSpPr>
        <p:spPr>
          <a:xfrm>
            <a:off x="457200" y="3505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Proof of the main theorem: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By convolution theorem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2777" name="Rectangle 20"/>
          <p:cNvSpPr/>
          <p:nvPr/>
        </p:nvSpPr>
        <p:spPr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2778" name="Rectangle 21"/>
          <p:cNvSpPr/>
          <p:nvPr/>
        </p:nvSpPr>
        <p:spPr>
          <a:xfrm>
            <a:off x="0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2779" name="Rectangle 22"/>
          <p:cNvSpPr/>
          <p:nvPr/>
        </p:nvSpPr>
        <p:spPr>
          <a:xfrm>
            <a:off x="0" y="2981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7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219200"/>
            <a:ext cx="36576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2286000"/>
            <a:ext cx="372427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581400"/>
            <a:ext cx="20478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419600"/>
            <a:ext cx="4867275" cy="514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3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5334000"/>
            <a:ext cx="5353050" cy="51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3799" name="Rectangle 7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3800" name="Rectangle 8"/>
          <p:cNvSpPr/>
          <p:nvPr/>
        </p:nvSpPr>
        <p:spPr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3801" name="Rectangle 9"/>
          <p:cNvSpPr/>
          <p:nvPr/>
        </p:nvSpPr>
        <p:spPr>
          <a:xfrm>
            <a:off x="0" y="2543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3802" name="Rectangle 10"/>
          <p:cNvSpPr/>
          <p:nvPr/>
        </p:nvSpPr>
        <p:spPr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3803" name="Rectangle 11"/>
          <p:cNvSpPr/>
          <p:nvPr/>
        </p:nvSpPr>
        <p:spPr>
          <a:xfrm>
            <a:off x="0" y="3571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1100">
                <a:latin typeface="Arial" panose="020B0604020202020204" pitchFamily="34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69" name="Picture 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762000"/>
            <a:ext cx="3343275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524000"/>
            <a:ext cx="33909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Picture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2133600"/>
            <a:ext cx="48958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6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3200400"/>
            <a:ext cx="43815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Rectangle 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4822" name="Rectangle 23"/>
          <p:cNvSpPr/>
          <p:nvPr/>
        </p:nvSpPr>
        <p:spPr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4823" name="Rectangle 24"/>
          <p:cNvSpPr/>
          <p:nvPr/>
        </p:nvSpPr>
        <p:spPr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4824" name="Rectangle 25"/>
          <p:cNvSpPr/>
          <p:nvPr/>
        </p:nvSpPr>
        <p:spPr>
          <a:xfrm>
            <a:off x="0" y="2200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2400">
                <a:latin typeface="Cambria Math" panose="02040503050406030204" pitchFamily="18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22529" name="Rectangle 1"/>
          <p:cNvSpPr/>
          <p:nvPr/>
        </p:nvSpPr>
        <p:spPr>
          <a:xfrm>
            <a:off x="381000" y="43434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Results:</a:t>
            </a:r>
            <a:endParaRPr>
              <a:latin typeface="Arial" panose="020B0604020202020204" pitchFamily="34" charset="0"/>
            </a:endParaRPr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4724400"/>
            <a:ext cx="424815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5562600"/>
            <a:ext cx="424815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8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4829" name="Rectangle 5"/>
          <p:cNvSpPr/>
          <p:nvPr/>
        </p:nvSpPr>
        <p:spPr>
          <a:xfrm>
            <a:off x="457200" y="1304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4830" name="Rectangle 6"/>
          <p:cNvSpPr/>
          <p:nvPr/>
        </p:nvSpPr>
        <p:spPr>
          <a:xfrm>
            <a:off x="457200" y="2152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43009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219200"/>
            <a:ext cx="5943600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Rectangle 3"/>
          <p:cNvSpPr/>
          <p:nvPr/>
        </p:nvSpPr>
        <p:spPr>
          <a:xfrm>
            <a:off x="381000" y="2514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>
              <a:latin typeface="Arial" panose="020B0604020202020204" pitchFamily="34" charset="0"/>
            </a:endParaRPr>
          </a:p>
        </p:txBody>
      </p:sp>
      <p:pic>
        <p:nvPicPr>
          <p:cNvPr id="43013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895600"/>
            <a:ext cx="251460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886200"/>
            <a:ext cx="365760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6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5847" name="Rectangle 7"/>
          <p:cNvSpPr/>
          <p:nvPr/>
        </p:nvSpPr>
        <p:spPr>
          <a:xfrm>
            <a:off x="457200" y="1352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7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752600"/>
            <a:ext cx="499110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971800"/>
            <a:ext cx="5257800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4953000"/>
            <a:ext cx="5200650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Rectangle 4"/>
          <p:cNvSpPr/>
          <p:nvPr/>
        </p:nvSpPr>
        <p:spPr>
          <a:xfrm>
            <a:off x="685800" y="914400"/>
            <a:ext cx="6888163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Definitions: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buChar char="•"/>
            </a:pPr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The fourier transform of a function f(x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is defined by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609600" y="2667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The fourier cosine transform of a function f(x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is defined by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1750" name="Rectangle 6"/>
          <p:cNvSpPr/>
          <p:nvPr/>
        </p:nvSpPr>
        <p:spPr>
          <a:xfrm>
            <a:off x="685800" y="4038600"/>
            <a:ext cx="76962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Char char="•"/>
            </a:pPr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The fourier sine transform of a function f(x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is defined by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15367" name="Rectangle 7"/>
          <p:cNvSpPr/>
          <p:nvPr/>
        </p:nvSpPr>
        <p:spPr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97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295400"/>
            <a:ext cx="2990850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6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286000"/>
            <a:ext cx="22098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5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819400"/>
            <a:ext cx="295275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4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657600"/>
            <a:ext cx="507682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3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572000"/>
            <a:ext cx="232410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2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5410200"/>
            <a:ext cx="418147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8" name="Rectangle 14"/>
          <p:cNvSpPr/>
          <p:nvPr/>
        </p:nvSpPr>
        <p:spPr>
          <a:xfrm>
            <a:off x="457200" y="6096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Problem 1: Find the fourier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transform of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41999" name="Rectangle 15"/>
          <p:cNvSpPr/>
          <p:nvPr/>
        </p:nvSpPr>
        <p:spPr>
          <a:xfrm>
            <a:off x="457200" y="1981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sz="2400" i="1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is a positive real number. Hence prove that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6873" name="Rectangle 16"/>
          <p:cNvSpPr/>
          <p:nvPr/>
        </p:nvSpPr>
        <p:spPr>
          <a:xfrm>
            <a:off x="0" y="1790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6874" name="Rectangle 17"/>
          <p:cNvSpPr/>
          <p:nvPr/>
        </p:nvSpPr>
        <p:spPr>
          <a:xfrm>
            <a:off x="0" y="2686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6875" name="Rectangle 18"/>
          <p:cNvSpPr/>
          <p:nvPr/>
        </p:nvSpPr>
        <p:spPr>
          <a:xfrm>
            <a:off x="0" y="3524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6876" name="Rectangle 19"/>
          <p:cNvSpPr/>
          <p:nvPr/>
        </p:nvSpPr>
        <p:spPr>
          <a:xfrm>
            <a:off x="457200" y="4371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6877" name="Rectangle 20"/>
          <p:cNvSpPr/>
          <p:nvPr/>
        </p:nvSpPr>
        <p:spPr>
          <a:xfrm>
            <a:off x="0" y="5219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/>
      <p:bldP spid="419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9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533400"/>
            <a:ext cx="25622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1371600"/>
            <a:ext cx="23622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400" y="2667000"/>
            <a:ext cx="19050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4267200"/>
            <a:ext cx="3810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5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5105400"/>
            <a:ext cx="421957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4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7895" name="Rectangle 7"/>
          <p:cNvSpPr/>
          <p:nvPr/>
        </p:nvSpPr>
        <p:spPr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7896" name="Rectangle 8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1753" name="Rectangle 9"/>
          <p:cNvSpPr/>
          <p:nvPr/>
        </p:nvSpPr>
        <p:spPr>
          <a:xfrm>
            <a:off x="990600" y="4038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By inversion formula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7898" name="Rectangle 10"/>
          <p:cNvSpPr/>
          <p:nvPr/>
        </p:nvSpPr>
        <p:spPr>
          <a:xfrm>
            <a:off x="0" y="4410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7899" name="Rectangle 11"/>
          <p:cNvSpPr/>
          <p:nvPr/>
        </p:nvSpPr>
        <p:spPr>
          <a:xfrm>
            <a:off x="0" y="5543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6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762000"/>
            <a:ext cx="47434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800" y="1828800"/>
            <a:ext cx="255270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2819400"/>
            <a:ext cx="315277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733800"/>
            <a:ext cx="293370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2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4572000"/>
            <a:ext cx="40100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1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5562600"/>
            <a:ext cx="272415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9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38920" name="Rectangle 8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8921" name="Rectangle 9"/>
          <p:cNvSpPr/>
          <p:nvPr/>
        </p:nvSpPr>
        <p:spPr>
          <a:xfrm>
            <a:off x="0" y="2143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8922" name="Rectangle 10"/>
          <p:cNvSpPr/>
          <p:nvPr/>
        </p:nvSpPr>
        <p:spPr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8923" name="Rectangle 11"/>
          <p:cNvSpPr/>
          <p:nvPr/>
        </p:nvSpPr>
        <p:spPr>
          <a:xfrm>
            <a:off x="0" y="3838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8924" name="Rectangle 12"/>
          <p:cNvSpPr/>
          <p:nvPr/>
        </p:nvSpPr>
        <p:spPr>
          <a:xfrm>
            <a:off x="0" y="4686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8925" name="Rectangle 13"/>
          <p:cNvSpPr/>
          <p:nvPr/>
        </p:nvSpPr>
        <p:spPr>
          <a:xfrm>
            <a:off x="0" y="5534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9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1752600"/>
            <a:ext cx="40386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2895600"/>
            <a:ext cx="4800600" cy="1495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7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4495800"/>
            <a:ext cx="3571875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Rectangle 4"/>
          <p:cNvSpPr/>
          <p:nvPr/>
        </p:nvSpPr>
        <p:spPr>
          <a:xfrm>
            <a:off x="1752600" y="838200"/>
            <a:ext cx="6172200" cy="7381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By parseval’s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identity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0" y="3676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5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828800"/>
            <a:ext cx="4848225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4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2895600"/>
            <a:ext cx="3181350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4114800"/>
            <a:ext cx="280035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0" y="2228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0967" name="Rectangle 7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4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914400"/>
            <a:ext cx="435292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676400"/>
            <a:ext cx="3390900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590800"/>
            <a:ext cx="415290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3581400"/>
            <a:ext cx="306705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4495800"/>
            <a:ext cx="351472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49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5410200"/>
            <a:ext cx="40005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1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41992" name="Rectangle 8"/>
          <p:cNvSpPr/>
          <p:nvPr/>
        </p:nvSpPr>
        <p:spPr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1993" name="Rectangle 9"/>
          <p:cNvSpPr/>
          <p:nvPr/>
        </p:nvSpPr>
        <p:spPr>
          <a:xfrm>
            <a:off x="457200" y="1714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1994" name="Rectangle 10"/>
          <p:cNvSpPr/>
          <p:nvPr/>
        </p:nvSpPr>
        <p:spPr>
          <a:xfrm>
            <a:off x="0" y="2571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1995" name="Rectangle 11"/>
          <p:cNvSpPr/>
          <p:nvPr/>
        </p:nvSpPr>
        <p:spPr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1996" name="Rectangle 12"/>
          <p:cNvSpPr/>
          <p:nvPr/>
        </p:nvSpPr>
        <p:spPr>
          <a:xfrm>
            <a:off x="0" y="4267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>
                <a:latin typeface="Arial" panose="020B0604020202020204" pitchFamily="34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1997" name="Rectangle 13"/>
          <p:cNvSpPr/>
          <p:nvPr/>
        </p:nvSpPr>
        <p:spPr>
          <a:xfrm>
            <a:off x="0" y="510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31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533400"/>
            <a:ext cx="386715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1752600"/>
            <a:ext cx="1857375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4800" y="1676400"/>
            <a:ext cx="1181100" cy="81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2667000"/>
            <a:ext cx="360045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3657600"/>
            <a:ext cx="306705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4648200"/>
            <a:ext cx="2066925" cy="88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5" name="Picture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5791200"/>
            <a:ext cx="885825" cy="62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6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43017" name="Rectangle 9"/>
          <p:cNvSpPr/>
          <p:nvPr/>
        </p:nvSpPr>
        <p:spPr>
          <a:xfrm>
            <a:off x="457200" y="1314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3018" name="Rectangle 10"/>
          <p:cNvSpPr/>
          <p:nvPr/>
        </p:nvSpPr>
        <p:spPr>
          <a:xfrm>
            <a:off x="457200" y="2114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3019" name="Rectangle 11"/>
          <p:cNvSpPr/>
          <p:nvPr/>
        </p:nvSpPr>
        <p:spPr>
          <a:xfrm>
            <a:off x="457200" y="2933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3020" name="Rectangle 12"/>
          <p:cNvSpPr/>
          <p:nvPr/>
        </p:nvSpPr>
        <p:spPr>
          <a:xfrm>
            <a:off x="457200" y="3790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3021" name="Rectangle 13"/>
          <p:cNvSpPr/>
          <p:nvPr/>
        </p:nvSpPr>
        <p:spPr>
          <a:xfrm>
            <a:off x="457200" y="4648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3022" name="Rectangle 14"/>
          <p:cNvSpPr/>
          <p:nvPr/>
        </p:nvSpPr>
        <p:spPr>
          <a:xfrm>
            <a:off x="457200" y="5534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43023" name="Rectangle 15"/>
          <p:cNvSpPr/>
          <p:nvPr/>
        </p:nvSpPr>
        <p:spPr>
          <a:xfrm>
            <a:off x="457200" y="6162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8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3810000"/>
            <a:ext cx="14859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343400"/>
            <a:ext cx="4600575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6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5410200"/>
            <a:ext cx="5600700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9" name="Rectangle 9"/>
          <p:cNvSpPr/>
          <p:nvPr/>
        </p:nvSpPr>
        <p:spPr>
          <a:xfrm>
            <a:off x="533400" y="1371600"/>
            <a:ext cx="7932738" cy="1477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Definition: If a transformation of a function f(x) is equal to f(s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then the function f(x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is called self reciprocal.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44037" name="Rectangle 10"/>
          <p:cNvSpPr/>
          <p:nvPr/>
        </p:nvSpPr>
        <p:spPr>
          <a:xfrm>
            <a:off x="45720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4038" name="Rectangle 11"/>
          <p:cNvSpPr/>
          <p:nvPr/>
        </p:nvSpPr>
        <p:spPr>
          <a:xfrm>
            <a:off x="457200" y="1495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4039" name="Rectangle 12"/>
          <p:cNvSpPr/>
          <p:nvPr/>
        </p:nvSpPr>
        <p:spPr>
          <a:xfrm>
            <a:off x="457200" y="1905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80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371600"/>
            <a:ext cx="3571875" cy="790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124200"/>
            <a:ext cx="4610100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8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114800"/>
            <a:ext cx="449580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7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5257800"/>
            <a:ext cx="5076825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Rectangle 5"/>
          <p:cNvSpPr/>
          <p:nvPr/>
        </p:nvSpPr>
        <p:spPr>
          <a:xfrm>
            <a:off x="381000" y="6096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Problem 4: Find the fourier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transform of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533400" y="2514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Hence prove that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45063" name="Rectangle 7"/>
          <p:cNvSpPr/>
          <p:nvPr/>
        </p:nvSpPr>
        <p:spPr>
          <a:xfrm>
            <a:off x="0" y="1847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5064" name="Rectangle 8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5065" name="Rectangle 9"/>
          <p:cNvSpPr/>
          <p:nvPr/>
        </p:nvSpPr>
        <p:spPr>
          <a:xfrm>
            <a:off x="0" y="3581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7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219200"/>
            <a:ext cx="53721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438400"/>
            <a:ext cx="3924300" cy="87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3581400"/>
            <a:ext cx="7497763" cy="754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419600"/>
            <a:ext cx="3676650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3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5410200"/>
            <a:ext cx="3305175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6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46087" name="Rectangle 7"/>
          <p:cNvSpPr/>
          <p:nvPr/>
        </p:nvSpPr>
        <p:spPr>
          <a:xfrm>
            <a:off x="457200" y="1409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6088" name="Rectangle 8"/>
          <p:cNvSpPr/>
          <p:nvPr/>
        </p:nvSpPr>
        <p:spPr>
          <a:xfrm>
            <a:off x="457200" y="2286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6089" name="Rectangle 9"/>
          <p:cNvSpPr/>
          <p:nvPr/>
        </p:nvSpPr>
        <p:spPr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46090" name="Rectangle 10"/>
          <p:cNvSpPr/>
          <p:nvPr/>
        </p:nvSpPr>
        <p:spPr>
          <a:xfrm>
            <a:off x="0" y="3676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6091" name="Rectangle 11"/>
          <p:cNvSpPr/>
          <p:nvPr/>
        </p:nvSpPr>
        <p:spPr>
          <a:xfrm>
            <a:off x="0" y="4486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3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2133600"/>
            <a:ext cx="49720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2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429000"/>
            <a:ext cx="3552825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1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4800600"/>
            <a:ext cx="3505200" cy="73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Rectangle 4"/>
          <p:cNvSpPr/>
          <p:nvPr/>
        </p:nvSpPr>
        <p:spPr>
          <a:xfrm>
            <a:off x="381000" y="1447800"/>
            <a:ext cx="4697413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2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Inversion</a:t>
            </a:r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sz="22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buChar char="•"/>
            </a:pPr>
            <a:r>
              <a:rPr sz="2200" err="1">
                <a:latin typeface="Calibri" panose="020F0502020204030204" pitchFamily="34" charset="0"/>
                <a:cs typeface="Times New Roman" panose="02020603050405020304" pitchFamily="18" charset="0"/>
              </a:rPr>
              <a:t>If F(s) is fourier transform of  f(x</a:t>
            </a:r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) then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457200" y="3276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000" err="1">
                <a:latin typeface="Calibri" panose="020F0502020204030204" pitchFamily="34" charset="0"/>
                <a:cs typeface="Times New Roman" panose="02020603050405020304" pitchFamily="18" charset="0"/>
              </a:rPr>
              <a:t>Inversion formula for  fourier</a:t>
            </a:r>
            <a:r>
              <a:rPr sz="2000">
                <a:latin typeface="Calibri" panose="020F0502020204030204" pitchFamily="34" charset="0"/>
                <a:cs typeface="Times New Roman" panose="02020603050405020304" pitchFamily="18" charset="0"/>
              </a:rPr>
              <a:t> cosine transform is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609600" y="4724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Char char="•"/>
            </a:pPr>
            <a:r>
              <a:rPr sz="2200" err="1">
                <a:latin typeface="Calibri" panose="020F0502020204030204" pitchFamily="34" charset="0"/>
                <a:cs typeface="Times New Roman" panose="02020603050405020304" pitchFamily="18" charset="0"/>
              </a:rPr>
              <a:t>Inversion formula for  fourier</a:t>
            </a:r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sine transform is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457200" y="6019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200" err="1">
                <a:latin typeface="Calibri" panose="020F0502020204030204" pitchFamily="34" charset="0"/>
                <a:cs typeface="Times New Roman" panose="02020603050405020304" pitchFamily="18" charset="0"/>
              </a:rPr>
              <a:t>Note:  Write the fourier</a:t>
            </a:r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transform pair.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26" grpId="0"/>
      <p:bldP spid="307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3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676400"/>
            <a:ext cx="38100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2743200"/>
            <a:ext cx="56197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886200"/>
            <a:ext cx="5686425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4876800"/>
            <a:ext cx="5476875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29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600" y="5791200"/>
            <a:ext cx="20669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Rectangle 6"/>
          <p:cNvSpPr/>
          <p:nvPr/>
        </p:nvSpPr>
        <p:spPr>
          <a:xfrm>
            <a:off x="457200" y="914400"/>
            <a:ext cx="7391400" cy="7381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By Fourier inversion formula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45720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0" y="2905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7114" name="Rectangle 10"/>
          <p:cNvSpPr/>
          <p:nvPr/>
        </p:nvSpPr>
        <p:spPr>
          <a:xfrm>
            <a:off x="0" y="3676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7115" name="Rectangle 11"/>
          <p:cNvSpPr/>
          <p:nvPr/>
        </p:nvSpPr>
        <p:spPr>
          <a:xfrm>
            <a:off x="0" y="4086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3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066800"/>
            <a:ext cx="54673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905000"/>
            <a:ext cx="54673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667000"/>
            <a:ext cx="5943600" cy="145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0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191000"/>
            <a:ext cx="4400550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49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5562600"/>
            <a:ext cx="40386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4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48135" name="Rectangle 7"/>
          <p:cNvSpPr/>
          <p:nvPr/>
        </p:nvSpPr>
        <p:spPr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8136" name="Rectangle 8"/>
          <p:cNvSpPr/>
          <p:nvPr/>
        </p:nvSpPr>
        <p:spPr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8137" name="Rectangle 9"/>
          <p:cNvSpPr/>
          <p:nvPr/>
        </p:nvSpPr>
        <p:spPr>
          <a:xfrm>
            <a:off x="0" y="3571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533400" y="525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200" err="1">
                <a:latin typeface="Calibri" panose="020F0502020204030204" pitchFamily="34" charset="0"/>
                <a:cs typeface="Times New Roman" panose="02020603050405020304" pitchFamily="18" charset="0"/>
              </a:rPr>
              <a:t>By parseval’s</a:t>
            </a:r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identity 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48139" name="Rectangle 11"/>
          <p:cNvSpPr/>
          <p:nvPr/>
        </p:nvSpPr>
        <p:spPr>
          <a:xfrm>
            <a:off x="0" y="5181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6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57200"/>
            <a:ext cx="5724525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295400"/>
            <a:ext cx="7432675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286000"/>
            <a:ext cx="655955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3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505200"/>
            <a:ext cx="573405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2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5200" y="4267200"/>
            <a:ext cx="2752725" cy="100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1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5200" y="5410200"/>
            <a:ext cx="200977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9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49160" name="Rectangle 8"/>
          <p:cNvSpPr/>
          <p:nvPr/>
        </p:nvSpPr>
        <p:spPr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9161" name="Rectangle 9"/>
          <p:cNvSpPr/>
          <p:nvPr/>
        </p:nvSpPr>
        <p:spPr>
          <a:xfrm>
            <a:off x="0" y="1866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9162" name="Rectangle 10"/>
          <p:cNvSpPr/>
          <p:nvPr/>
        </p:nvSpPr>
        <p:spPr>
          <a:xfrm>
            <a:off x="0" y="2686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9163" name="Rectangle 11"/>
          <p:cNvSpPr/>
          <p:nvPr/>
        </p:nvSpPr>
        <p:spPr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9164" name="Rectangle 12"/>
          <p:cNvSpPr/>
          <p:nvPr/>
        </p:nvSpPr>
        <p:spPr>
          <a:xfrm>
            <a:off x="0" y="4438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49165" name="Rectangle 13"/>
          <p:cNvSpPr/>
          <p:nvPr/>
        </p:nvSpPr>
        <p:spPr>
          <a:xfrm>
            <a:off x="0" y="5191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9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609600"/>
            <a:ext cx="235267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1447800"/>
            <a:ext cx="6477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7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133600"/>
            <a:ext cx="433387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0181" name="Rectangle 5"/>
          <p:cNvSpPr/>
          <p:nvPr/>
        </p:nvSpPr>
        <p:spPr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0182" name="Rectangle 6"/>
          <p:cNvSpPr/>
          <p:nvPr/>
        </p:nvSpPr>
        <p:spPr>
          <a:xfrm>
            <a:off x="0" y="1895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pic>
        <p:nvPicPr>
          <p:cNvPr id="29707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352800"/>
            <a:ext cx="662940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6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191000"/>
            <a:ext cx="41624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5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0400" y="5257800"/>
            <a:ext cx="14478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4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0400" y="5943600"/>
            <a:ext cx="1314450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8" name="Rectangle 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0189" name="Rectangle 13"/>
          <p:cNvSpPr/>
          <p:nvPr/>
        </p:nvSpPr>
        <p:spPr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0190" name="Rectangle 14"/>
          <p:cNvSpPr/>
          <p:nvPr/>
        </p:nvSpPr>
        <p:spPr>
          <a:xfrm>
            <a:off x="0" y="2333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0191" name="Rectangle 15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0192" name="Rectangle 16"/>
          <p:cNvSpPr/>
          <p:nvPr/>
        </p:nvSpPr>
        <p:spPr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81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381000"/>
            <a:ext cx="2590800" cy="120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1752600"/>
            <a:ext cx="230505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9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1000" y="1828800"/>
            <a:ext cx="97155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8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1981200"/>
            <a:ext cx="723900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048000"/>
            <a:ext cx="442912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Picture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3048000"/>
            <a:ext cx="24384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Pictur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810000"/>
            <a:ext cx="58578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4" name="Picture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419600"/>
            <a:ext cx="43434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3" name="Picture 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4648200"/>
            <a:ext cx="30956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10" name="Rectangle 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1211" name="Rectangle 11"/>
          <p:cNvSpPr/>
          <p:nvPr/>
        </p:nvSpPr>
        <p:spPr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51212" name="Rectangle 12"/>
          <p:cNvSpPr/>
          <p:nvPr/>
        </p:nvSpPr>
        <p:spPr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51213" name="Rectangle 13"/>
          <p:cNvSpPr/>
          <p:nvPr/>
        </p:nvSpPr>
        <p:spPr>
          <a:xfrm>
            <a:off x="0" y="3924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51214" name="Rectangle 14"/>
          <p:cNvSpPr/>
          <p:nvPr/>
        </p:nvSpPr>
        <p:spPr>
          <a:xfrm>
            <a:off x="0" y="4724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1215" name="Rectangle 15"/>
          <p:cNvSpPr/>
          <p:nvPr/>
        </p:nvSpPr>
        <p:spPr>
          <a:xfrm>
            <a:off x="0" y="5133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1216" name="Rectangle 16"/>
          <p:cNvSpPr/>
          <p:nvPr/>
        </p:nvSpPr>
        <p:spPr>
          <a:xfrm>
            <a:off x="0" y="5543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1217" name="Rectangle 17"/>
          <p:cNvSpPr/>
          <p:nvPr/>
        </p:nvSpPr>
        <p:spPr>
          <a:xfrm>
            <a:off x="0" y="5953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1218" name="Rectangle 18"/>
          <p:cNvSpPr/>
          <p:nvPr/>
        </p:nvSpPr>
        <p:spPr>
          <a:xfrm>
            <a:off x="0" y="7086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1219" name="Rectangle 19"/>
          <p:cNvSpPr/>
          <p:nvPr/>
        </p:nvSpPr>
        <p:spPr>
          <a:xfrm>
            <a:off x="0" y="7934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9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57200"/>
            <a:ext cx="51911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676400"/>
            <a:ext cx="30480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2743200"/>
            <a:ext cx="520065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3886200"/>
            <a:ext cx="27432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5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5105400"/>
            <a:ext cx="3848100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0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2231" name="Rectangle 7"/>
          <p:cNvSpPr/>
          <p:nvPr/>
        </p:nvSpPr>
        <p:spPr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2232" name="Rectangle 8"/>
          <p:cNvSpPr/>
          <p:nvPr/>
        </p:nvSpPr>
        <p:spPr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2233" name="Rectangle 9"/>
          <p:cNvSpPr/>
          <p:nvPr/>
        </p:nvSpPr>
        <p:spPr>
          <a:xfrm>
            <a:off x="0" y="3857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2234" name="Rectangle 10"/>
          <p:cNvSpPr/>
          <p:nvPr/>
        </p:nvSpPr>
        <p:spPr>
          <a:xfrm>
            <a:off x="0" y="4991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2235" name="Rectangle 11"/>
          <p:cNvSpPr/>
          <p:nvPr/>
        </p:nvSpPr>
        <p:spPr>
          <a:xfrm>
            <a:off x="0" y="6124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4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1524000"/>
            <a:ext cx="38766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2819400"/>
            <a:ext cx="54578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4114800"/>
            <a:ext cx="481965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1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8400" y="5181600"/>
            <a:ext cx="344805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Rectangle 5"/>
          <p:cNvSpPr/>
          <p:nvPr/>
        </p:nvSpPr>
        <p:spPr>
          <a:xfrm>
            <a:off x="685800" y="9144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By inversion formula for fourier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sine transform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228600" y="1590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0" y="3571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0" y="4419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83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295400"/>
            <a:ext cx="442912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1295400"/>
            <a:ext cx="23622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2209800"/>
            <a:ext cx="61626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895600"/>
            <a:ext cx="43434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6800" y="3048000"/>
            <a:ext cx="325755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8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191000"/>
            <a:ext cx="523875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7" name="Picture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5257800"/>
            <a:ext cx="309562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80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4281" name="Rectangle 9"/>
          <p:cNvSpPr/>
          <p:nvPr/>
        </p:nvSpPr>
        <p:spPr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4282" name="Rectangle 10"/>
          <p:cNvSpPr/>
          <p:nvPr/>
        </p:nvSpPr>
        <p:spPr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4283" name="Rectangle 11"/>
          <p:cNvSpPr/>
          <p:nvPr/>
        </p:nvSpPr>
        <p:spPr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4284" name="Rectangle 12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4285" name="Rectangle 13"/>
          <p:cNvSpPr/>
          <p:nvPr/>
        </p:nvSpPr>
        <p:spPr>
          <a:xfrm>
            <a:off x="0" y="3667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4286" name="Rectangle 14"/>
          <p:cNvSpPr/>
          <p:nvPr/>
        </p:nvSpPr>
        <p:spPr>
          <a:xfrm>
            <a:off x="0" y="4800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4287" name="Rectangle 15"/>
          <p:cNvSpPr/>
          <p:nvPr/>
        </p:nvSpPr>
        <p:spPr>
          <a:xfrm>
            <a:off x="0" y="5934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72" name="Picture 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609600"/>
            <a:ext cx="52673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1" name="Picture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828800"/>
            <a:ext cx="27717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0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2895600"/>
            <a:ext cx="38576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9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800" y="4343400"/>
            <a:ext cx="39243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8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5410200"/>
            <a:ext cx="5505450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2" name="Rectangle 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5303" name="Rectangle 22"/>
          <p:cNvSpPr/>
          <p:nvPr/>
        </p:nvSpPr>
        <p:spPr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5304" name="Rectangle 23"/>
          <p:cNvSpPr/>
          <p:nvPr/>
        </p:nvSpPr>
        <p:spPr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23576" name="Rectangle 24"/>
          <p:cNvSpPr/>
          <p:nvPr/>
        </p:nvSpPr>
        <p:spPr>
          <a:xfrm>
            <a:off x="609600" y="4267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200" err="1">
                <a:latin typeface="Calibri" panose="020F0502020204030204" pitchFamily="34" charset="0"/>
                <a:cs typeface="Times New Roman" panose="02020603050405020304" pitchFamily="18" charset="0"/>
              </a:rPr>
              <a:t>By inversion formula for fourier</a:t>
            </a:r>
            <a:r>
              <a:rPr sz="2200">
                <a:latin typeface="Calibri" panose="020F0502020204030204" pitchFamily="34" charset="0"/>
                <a:cs typeface="Times New Roman" panose="02020603050405020304" pitchFamily="18" charset="0"/>
              </a:rPr>
              <a:t> cosine transform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55306" name="Rectangle 25"/>
          <p:cNvSpPr/>
          <p:nvPr/>
        </p:nvSpPr>
        <p:spPr>
          <a:xfrm>
            <a:off x="228600" y="4991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5307" name="Rectangle 26"/>
          <p:cNvSpPr/>
          <p:nvPr/>
        </p:nvSpPr>
        <p:spPr>
          <a:xfrm>
            <a:off x="0" y="6124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52" name="Picture 2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762000"/>
            <a:ext cx="486727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1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752600"/>
            <a:ext cx="360045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0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819400"/>
            <a:ext cx="60483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9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276600"/>
            <a:ext cx="45339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8" name="Picture 2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4114800"/>
            <a:ext cx="42672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7" name="Picture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4724400"/>
            <a:ext cx="2962275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6" name="Picture 1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5562600"/>
            <a:ext cx="4438650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8" name="Rectangle 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6329" name="Rectangle 26"/>
          <p:cNvSpPr/>
          <p:nvPr/>
        </p:nvSpPr>
        <p:spPr>
          <a:xfrm>
            <a:off x="0" y="1304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6330" name="Rectangle 27"/>
          <p:cNvSpPr/>
          <p:nvPr/>
        </p:nvSpPr>
        <p:spPr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6331" name="Rectangle 28"/>
          <p:cNvSpPr/>
          <p:nvPr/>
        </p:nvSpPr>
        <p:spPr>
          <a:xfrm>
            <a:off x="0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6332" name="Rectangle 29"/>
          <p:cNvSpPr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6333" name="Rectangle 30"/>
          <p:cNvSpPr/>
          <p:nvPr/>
        </p:nvSpPr>
        <p:spPr>
          <a:xfrm>
            <a:off x="0" y="3381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6334" name="Rectangle 31"/>
          <p:cNvSpPr/>
          <p:nvPr/>
        </p:nvSpPr>
        <p:spPr>
          <a:xfrm>
            <a:off x="0" y="4133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6335" name="Rectangle 32"/>
          <p:cNvSpPr/>
          <p:nvPr/>
        </p:nvSpPr>
        <p:spPr>
          <a:xfrm>
            <a:off x="0" y="5000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9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2819400"/>
            <a:ext cx="479107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8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3733800"/>
            <a:ext cx="54292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7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4648200"/>
            <a:ext cx="51530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Rectangle 4"/>
          <p:cNvSpPr/>
          <p:nvPr/>
        </p:nvSpPr>
        <p:spPr>
          <a:xfrm>
            <a:off x="381000" y="1600200"/>
            <a:ext cx="7812088" cy="1477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Fourier Integral theorem: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Let f(x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) be a function which satisfies the Dirichlet’s conditions</a:t>
            </a:r>
            <a:endParaRPr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in every interval (-l, l) then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7414" name="Rectangle 6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17415" name="Rectangle 7"/>
          <p:cNvSpPr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412" name="Picture 2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381000"/>
            <a:ext cx="23907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11" name="Picture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752600"/>
            <a:ext cx="2676525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10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2590800"/>
            <a:ext cx="4657725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09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962400"/>
            <a:ext cx="337185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08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5181600"/>
            <a:ext cx="239077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0" name="Rectangle 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7351" name="Rectangle 23"/>
          <p:cNvSpPr/>
          <p:nvPr/>
        </p:nvSpPr>
        <p:spPr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7352" name="Rectangle 24"/>
          <p:cNvSpPr/>
          <p:nvPr/>
        </p:nvSpPr>
        <p:spPr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7353" name="Rectangle 25"/>
          <p:cNvSpPr/>
          <p:nvPr/>
        </p:nvSpPr>
        <p:spPr>
          <a:xfrm>
            <a:off x="0" y="3476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7354" name="Rectangle 26"/>
          <p:cNvSpPr/>
          <p:nvPr/>
        </p:nvSpPr>
        <p:spPr>
          <a:xfrm>
            <a:off x="0" y="4714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7355" name="Rectangle 27"/>
          <p:cNvSpPr/>
          <p:nvPr/>
        </p:nvSpPr>
        <p:spPr>
          <a:xfrm>
            <a:off x="0" y="5848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7356" name="Rectangle 28"/>
          <p:cNvSpPr/>
          <p:nvPr/>
        </p:nvSpPr>
        <p:spPr>
          <a:xfrm>
            <a:off x="0" y="6981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30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524000"/>
            <a:ext cx="67818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209800"/>
            <a:ext cx="542925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2286000"/>
            <a:ext cx="1000125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971800"/>
            <a:ext cx="59340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4191000"/>
            <a:ext cx="546735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5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5715000"/>
            <a:ext cx="1438275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5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8376" name="Rectangle 8"/>
          <p:cNvSpPr/>
          <p:nvPr/>
        </p:nvSpPr>
        <p:spPr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8377" name="Rectangle 9"/>
          <p:cNvSpPr/>
          <p:nvPr/>
        </p:nvSpPr>
        <p:spPr>
          <a:xfrm>
            <a:off x="0" y="1609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8378" name="Rectangle 10"/>
          <p:cNvSpPr/>
          <p:nvPr/>
        </p:nvSpPr>
        <p:spPr>
          <a:xfrm>
            <a:off x="0" y="2295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8379" name="Rectangle 11"/>
          <p:cNvSpPr/>
          <p:nvPr/>
        </p:nvSpPr>
        <p:spPr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8380" name="Rectangle 12"/>
          <p:cNvSpPr/>
          <p:nvPr/>
        </p:nvSpPr>
        <p:spPr>
          <a:xfrm>
            <a:off x="0" y="4562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8381" name="Rectangle 13"/>
          <p:cNvSpPr/>
          <p:nvPr/>
        </p:nvSpPr>
        <p:spPr>
          <a:xfrm>
            <a:off x="0" y="53625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6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685800"/>
            <a:ext cx="51720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905000"/>
            <a:ext cx="53054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3048000"/>
            <a:ext cx="1438275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886200"/>
            <a:ext cx="65532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4495800"/>
            <a:ext cx="3819525" cy="87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1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5486400"/>
            <a:ext cx="351472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9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59400" name="Rectangle 8"/>
          <p:cNvSpPr/>
          <p:nvPr/>
        </p:nvSpPr>
        <p:spPr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9401" name="Rectangle 9"/>
          <p:cNvSpPr/>
          <p:nvPr/>
        </p:nvSpPr>
        <p:spPr>
          <a:xfrm>
            <a:off x="0" y="272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9402" name="Rectangle 10"/>
          <p:cNvSpPr/>
          <p:nvPr/>
        </p:nvSpPr>
        <p:spPr>
          <a:xfrm>
            <a:off x="0" y="3524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9403" name="Rectangle 11"/>
          <p:cNvSpPr/>
          <p:nvPr/>
        </p:nvSpPr>
        <p:spPr>
          <a:xfrm>
            <a:off x="0" y="3933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9404" name="Rectangle 12"/>
          <p:cNvSpPr/>
          <p:nvPr/>
        </p:nvSpPr>
        <p:spPr>
          <a:xfrm>
            <a:off x="0" y="4810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59405" name="Rectangle 13"/>
          <p:cNvSpPr/>
          <p:nvPr/>
        </p:nvSpPr>
        <p:spPr>
          <a:xfrm>
            <a:off x="0" y="5657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83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685800"/>
            <a:ext cx="352425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1066800"/>
            <a:ext cx="511492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2286000"/>
            <a:ext cx="5105400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3810000"/>
            <a:ext cx="30861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3581400"/>
            <a:ext cx="39719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8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724400"/>
            <a:ext cx="481965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7" name="Picture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5638800"/>
            <a:ext cx="470535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4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0426" name="Rectangle 10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0427" name="Rectangle 11"/>
          <p:cNvSpPr/>
          <p:nvPr/>
        </p:nvSpPr>
        <p:spPr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0428" name="Rectangle 12"/>
          <p:cNvSpPr/>
          <p:nvPr/>
        </p:nvSpPr>
        <p:spPr>
          <a:xfrm>
            <a:off x="457200" y="3543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0429" name="Rectangle 13"/>
          <p:cNvSpPr/>
          <p:nvPr/>
        </p:nvSpPr>
        <p:spPr>
          <a:xfrm>
            <a:off x="457200" y="4391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0430" name="Rectangle 14"/>
          <p:cNvSpPr/>
          <p:nvPr/>
        </p:nvSpPr>
        <p:spPr>
          <a:xfrm>
            <a:off x="457200" y="5238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0431" name="Rectangle 15"/>
          <p:cNvSpPr/>
          <p:nvPr/>
        </p:nvSpPr>
        <p:spPr>
          <a:xfrm>
            <a:off x="457200" y="6086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9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533400"/>
            <a:ext cx="2114550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3600" y="1524000"/>
            <a:ext cx="2095500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400" y="2438400"/>
            <a:ext cx="800100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429000"/>
            <a:ext cx="31337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4800600"/>
            <a:ext cx="30861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800" y="4495800"/>
            <a:ext cx="3962400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3" name="Picture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400" y="5562600"/>
            <a:ext cx="4819650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8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66569" name="Rectangle 9"/>
          <p:cNvSpPr/>
          <p:nvPr/>
        </p:nvSpPr>
        <p:spPr>
          <a:xfrm>
            <a:off x="457200" y="1428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6570" name="Rectangle 10"/>
          <p:cNvSpPr/>
          <p:nvPr/>
        </p:nvSpPr>
        <p:spPr>
          <a:xfrm>
            <a:off x="457200" y="2181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6571" name="Rectangle 11"/>
          <p:cNvSpPr/>
          <p:nvPr/>
        </p:nvSpPr>
        <p:spPr>
          <a:xfrm>
            <a:off x="45720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6572" name="Rectangle 12"/>
          <p:cNvSpPr/>
          <p:nvPr/>
        </p:nvSpPr>
        <p:spPr>
          <a:xfrm>
            <a:off x="457200" y="3705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6573" name="Rectangle 13"/>
          <p:cNvSpPr/>
          <p:nvPr/>
        </p:nvSpPr>
        <p:spPr>
          <a:xfrm>
            <a:off x="457200" y="4114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6574" name="Rectangle 14"/>
          <p:cNvSpPr/>
          <p:nvPr/>
        </p:nvSpPr>
        <p:spPr>
          <a:xfrm>
            <a:off x="457200" y="4962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6575" name="Rectangle 15"/>
          <p:cNvSpPr/>
          <p:nvPr/>
        </p:nvSpPr>
        <p:spPr>
          <a:xfrm>
            <a:off x="457200" y="5810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3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838200"/>
            <a:ext cx="4772025" cy="87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0" y="1828800"/>
            <a:ext cx="1819275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0" y="2819400"/>
            <a:ext cx="1800225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0" y="3810000"/>
            <a:ext cx="657225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29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4876800"/>
            <a:ext cx="3390900" cy="87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4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68615" name="Rectangle 7"/>
          <p:cNvSpPr/>
          <p:nvPr/>
        </p:nvSpPr>
        <p:spPr>
          <a:xfrm>
            <a:off x="457200" y="1333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8616" name="Rectangle 8"/>
          <p:cNvSpPr/>
          <p:nvPr/>
        </p:nvSpPr>
        <p:spPr>
          <a:xfrm>
            <a:off x="457200" y="2305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8617" name="Rectangle 9"/>
          <p:cNvSpPr/>
          <p:nvPr/>
        </p:nvSpPr>
        <p:spPr>
          <a:xfrm>
            <a:off x="457200" y="3057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8618" name="Rectangle 10"/>
          <p:cNvSpPr/>
          <p:nvPr/>
        </p:nvSpPr>
        <p:spPr>
          <a:xfrm>
            <a:off x="457200" y="3733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8619" name="Rectangle 11"/>
          <p:cNvSpPr/>
          <p:nvPr/>
        </p:nvSpPr>
        <p:spPr>
          <a:xfrm>
            <a:off x="457200" y="4610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8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762000"/>
            <a:ext cx="55245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7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295400"/>
            <a:ext cx="3524250" cy="75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6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133600"/>
            <a:ext cx="4943475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5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3048000"/>
            <a:ext cx="29622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4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4267200"/>
            <a:ext cx="2962275" cy="113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3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5410200"/>
            <a:ext cx="543877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3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70664" name="Rectangle 8"/>
          <p:cNvSpPr/>
          <p:nvPr/>
        </p:nvSpPr>
        <p:spPr>
          <a:xfrm>
            <a:off x="45720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0665" name="Rectangle 9"/>
          <p:cNvSpPr/>
          <p:nvPr/>
        </p:nvSpPr>
        <p:spPr>
          <a:xfrm>
            <a:off x="457200" y="1619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70666" name="Rectangle 10"/>
          <p:cNvSpPr/>
          <p:nvPr/>
        </p:nvSpPr>
        <p:spPr>
          <a:xfrm>
            <a:off x="0" y="2419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0667" name="Rectangle 11"/>
          <p:cNvSpPr/>
          <p:nvPr/>
        </p:nvSpPr>
        <p:spPr>
          <a:xfrm>
            <a:off x="0" y="3552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0668" name="Rectangle 12"/>
          <p:cNvSpPr/>
          <p:nvPr/>
        </p:nvSpPr>
        <p:spPr>
          <a:xfrm>
            <a:off x="0" y="4686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0669" name="Rectangle 13"/>
          <p:cNvSpPr/>
          <p:nvPr/>
        </p:nvSpPr>
        <p:spPr>
          <a:xfrm>
            <a:off x="0" y="5819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21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990600"/>
            <a:ext cx="4791075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0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2057400"/>
            <a:ext cx="4657725" cy="866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3200400"/>
            <a:ext cx="3429000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8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4267200"/>
            <a:ext cx="2533650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7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5257800"/>
            <a:ext cx="290512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0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72711" name="Rectangle 7"/>
          <p:cNvSpPr/>
          <p:nvPr/>
        </p:nvSpPr>
        <p:spPr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2712" name="Rectangle 8"/>
          <p:cNvSpPr/>
          <p:nvPr/>
        </p:nvSpPr>
        <p:spPr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2713" name="Rectangle 9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2714" name="Rectangle 10"/>
          <p:cNvSpPr/>
          <p:nvPr/>
        </p:nvSpPr>
        <p:spPr>
          <a:xfrm>
            <a:off x="0" y="3905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2715" name="Rectangle 11"/>
          <p:cNvSpPr/>
          <p:nvPr/>
        </p:nvSpPr>
        <p:spPr>
          <a:xfrm>
            <a:off x="0" y="503872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5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609600"/>
            <a:ext cx="5943600" cy="409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44" name="Object 61443"/>
          <p:cNvGraphicFramePr/>
          <p:nvPr/>
        </p:nvGraphicFramePr>
        <p:xfrm>
          <a:off x="838200" y="1143000"/>
          <a:ext cx="3209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209925" imgH="1000125" progId="Equation.3">
                  <p:embed/>
                </p:oleObj>
              </mc:Choice>
              <mc:Fallback>
                <p:oleObj name="" r:id="rId2" imgW="3209925" imgH="1000125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320992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3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2362200"/>
            <a:ext cx="260985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2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209800"/>
            <a:ext cx="2124075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1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3200400"/>
            <a:ext cx="5476875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58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61459" name="Rectangle 7"/>
          <p:cNvSpPr/>
          <p:nvPr/>
        </p:nvSpPr>
        <p:spPr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1460" name="Rectangle 8"/>
          <p:cNvSpPr/>
          <p:nvPr/>
        </p:nvSpPr>
        <p:spPr>
          <a:xfrm>
            <a:off x="0" y="23241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1461" name="Rectangle 9"/>
          <p:cNvSpPr/>
          <p:nvPr/>
        </p:nvSpPr>
        <p:spPr>
          <a:xfrm>
            <a:off x="0" y="31908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1462" name="Rectangle 10"/>
          <p:cNvSpPr/>
          <p:nvPr/>
        </p:nvSpPr>
        <p:spPr>
          <a:xfrm>
            <a:off x="0" y="454342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61463" name="Rectangle 11"/>
          <p:cNvSpPr/>
          <p:nvPr/>
        </p:nvSpPr>
        <p:spPr>
          <a:xfrm>
            <a:off x="0" y="5838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graphicFrame>
        <p:nvGraphicFramePr>
          <p:cNvPr id="61452" name="Object 61451"/>
          <p:cNvGraphicFramePr/>
          <p:nvPr/>
        </p:nvGraphicFramePr>
        <p:xfrm>
          <a:off x="2971800" y="3962400"/>
          <a:ext cx="55959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2272030" imgH="495300" progId="Equation.3">
                  <p:embed/>
                </p:oleObj>
              </mc:Choice>
              <mc:Fallback>
                <p:oleObj name="" r:id="rId7" imgW="2272030" imgH="4953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3962400"/>
                        <a:ext cx="559593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61452"/>
          <p:cNvGraphicFramePr/>
          <p:nvPr/>
        </p:nvGraphicFramePr>
        <p:xfrm>
          <a:off x="3048000" y="5105400"/>
          <a:ext cx="5181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1891665" imgH="482600" progId="Equation.3">
                  <p:embed/>
                </p:oleObj>
              </mc:Choice>
              <mc:Fallback>
                <p:oleObj name="" r:id="rId9" imgW="1891665" imgH="4826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5105400"/>
                        <a:ext cx="5181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466" name="Object 62465"/>
          <p:cNvGraphicFramePr/>
          <p:nvPr/>
        </p:nvGraphicFramePr>
        <p:xfrm>
          <a:off x="1600200" y="685800"/>
          <a:ext cx="3489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472565" imgH="482600" progId="Equation.3">
                  <p:embed/>
                </p:oleObj>
              </mc:Choice>
              <mc:Fallback>
                <p:oleObj name="" r:id="rId1" imgW="1472565" imgH="4826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685800"/>
                        <a:ext cx="34893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62466"/>
          <p:cNvGraphicFramePr/>
          <p:nvPr/>
        </p:nvGraphicFramePr>
        <p:xfrm>
          <a:off x="1676400" y="1905000"/>
          <a:ext cx="6007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564130" imgH="520700" progId="Equation.3">
                  <p:embed/>
                </p:oleObj>
              </mc:Choice>
              <mc:Fallback>
                <p:oleObj name="" r:id="rId3" imgW="2564130" imgH="5207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60071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62467"/>
          <p:cNvGraphicFramePr/>
          <p:nvPr/>
        </p:nvGraphicFramePr>
        <p:xfrm>
          <a:off x="1676400" y="3124200"/>
          <a:ext cx="49752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917700" imgH="469900" progId="Equation.3">
                  <p:embed/>
                </p:oleObj>
              </mc:Choice>
              <mc:Fallback>
                <p:oleObj name="" r:id="rId5" imgW="1917700" imgH="4699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124200"/>
                        <a:ext cx="497522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62468"/>
          <p:cNvGraphicFramePr/>
          <p:nvPr/>
        </p:nvGraphicFramePr>
        <p:xfrm>
          <a:off x="1752600" y="4343400"/>
          <a:ext cx="4724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968500" imgH="457200" progId="Equation.3">
                  <p:embed/>
                </p:oleObj>
              </mc:Choice>
              <mc:Fallback>
                <p:oleObj name="" r:id="rId7" imgW="1968500" imgH="457200" progId="Equation.3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343400"/>
                        <a:ext cx="4724400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5867400"/>
            <a:ext cx="4435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Verdana" panose="020B0604030504040204" pitchFamily="34" charset="0"/>
              </a:rPr>
              <a:t>Using</a:t>
            </a:r>
            <a:r>
              <a:rPr b="1">
                <a:latin typeface="Verdana" panose="020B0604030504040204" pitchFamily="34" charset="0"/>
              </a:rPr>
              <a:t> Parseval’s identity, </a:t>
            </a:r>
            <a:r>
              <a:rPr>
                <a:latin typeface="Verdana" panose="020B0604030504040204" pitchFamily="34" charset="0"/>
              </a:rPr>
              <a:t>we have</a:t>
            </a:r>
            <a:endParaRPr>
              <a:latin typeface="Verdana" panose="020B0604030504040204" pitchFamily="34" charset="0"/>
            </a:endParaRPr>
          </a:p>
        </p:txBody>
      </p:sp>
      <p:graphicFrame>
        <p:nvGraphicFramePr>
          <p:cNvPr id="62470" name="Object 62469"/>
          <p:cNvGraphicFramePr/>
          <p:nvPr/>
        </p:nvGraphicFramePr>
        <p:xfrm>
          <a:off x="4724400" y="5334000"/>
          <a:ext cx="39274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701165" imgH="495300" progId="Equation.3">
                  <p:embed/>
                </p:oleObj>
              </mc:Choice>
              <mc:Fallback>
                <p:oleObj name="" r:id="rId9" imgW="1701165" imgH="4953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5334000"/>
                        <a:ext cx="39274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6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057400"/>
            <a:ext cx="55245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667000"/>
            <a:ext cx="5943600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4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3886200"/>
            <a:ext cx="5943600" cy="168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3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5715000"/>
            <a:ext cx="30956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Rectangle 5"/>
          <p:cNvSpPr/>
          <p:nvPr/>
        </p:nvSpPr>
        <p:spPr>
          <a:xfrm>
            <a:off x="457200" y="1219200"/>
            <a:ext cx="5562600" cy="1200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Properties: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>
              <a:buChar char="•"/>
            </a:pP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Fourier transform is linear. </a:t>
            </a:r>
            <a:r>
              <a:rPr sz="2400" i="1" err="1">
                <a:latin typeface="Calibri" panose="020F0502020204030204" pitchFamily="34" charset="0"/>
                <a:cs typeface="Times New Roman" panose="02020603050405020304" pitchFamily="18" charset="0"/>
              </a:rPr>
              <a:t>(i.e</a:t>
            </a:r>
            <a:r>
              <a:rPr sz="2400" i="1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sz="1100">
              <a:latin typeface="Arial" panose="020B0604020202020204" pitchFamily="34" charset="0"/>
            </a:endParaRPr>
          </a:p>
          <a:p>
            <a:pPr eaLnBrk="0" hangingPunct="0"/>
            <a:r>
              <a:rPr sz="2400" i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18438" name="Rectangle 6"/>
          <p:cNvSpPr/>
          <p:nvPr/>
        </p:nvSpPr>
        <p:spPr>
          <a:xfrm>
            <a:off x="228600" y="8667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8439" name="Rectangle 7"/>
          <p:cNvSpPr/>
          <p:nvPr/>
        </p:nvSpPr>
        <p:spPr>
          <a:xfrm>
            <a:off x="228600" y="2581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br>
              <a:rPr sz="110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>
              <a:latin typeface="Arial" panose="020B0604020202020204" pitchFamily="34" charset="0"/>
            </a:endParaRPr>
          </a:p>
        </p:txBody>
      </p:sp>
      <p:sp>
        <p:nvSpPr>
          <p:cNvPr id="18440" name="Rectangle 8"/>
          <p:cNvSpPr/>
          <p:nvPr/>
        </p:nvSpPr>
        <p:spPr>
          <a:xfrm>
            <a:off x="228600" y="42672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8441" name="Rectangle 9"/>
          <p:cNvSpPr/>
          <p:nvPr/>
        </p:nvSpPr>
        <p:spPr>
          <a:xfrm>
            <a:off x="228600" y="5133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490" name="Object 63489"/>
          <p:cNvGraphicFramePr/>
          <p:nvPr/>
        </p:nvGraphicFramePr>
        <p:xfrm>
          <a:off x="381000" y="457200"/>
          <a:ext cx="78660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440430" imgH="533400" progId="Equation.3">
                  <p:embed/>
                </p:oleObj>
              </mc:Choice>
              <mc:Fallback>
                <p:oleObj name="" r:id="rId1" imgW="3440430" imgH="5334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57200"/>
                        <a:ext cx="7866063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63490"/>
          <p:cNvGraphicFramePr/>
          <p:nvPr/>
        </p:nvGraphicFramePr>
        <p:xfrm>
          <a:off x="304800" y="1828800"/>
          <a:ext cx="4879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324100" imgH="508000" progId="Equation.3">
                  <p:embed/>
                </p:oleObj>
              </mc:Choice>
              <mc:Fallback>
                <p:oleObj name="" r:id="rId3" imgW="2324100" imgH="5080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828800"/>
                        <a:ext cx="48799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63491"/>
          <p:cNvGraphicFramePr/>
          <p:nvPr/>
        </p:nvGraphicFramePr>
        <p:xfrm>
          <a:off x="381000" y="3048000"/>
          <a:ext cx="3914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120265" imgH="495300" progId="Equation.3">
                  <p:embed/>
                </p:oleObj>
              </mc:Choice>
              <mc:Fallback>
                <p:oleObj name="" r:id="rId5" imgW="2120265" imgH="4953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048000"/>
                        <a:ext cx="39147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3492"/>
          <p:cNvGraphicFramePr/>
          <p:nvPr/>
        </p:nvGraphicFramePr>
        <p:xfrm>
          <a:off x="304800" y="4114800"/>
          <a:ext cx="4151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233930" imgH="533400" progId="Equation.3">
                  <p:embed/>
                </p:oleObj>
              </mc:Choice>
              <mc:Fallback>
                <p:oleObj name="" r:id="rId7" imgW="2233930" imgH="5334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4114800"/>
                        <a:ext cx="41513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/>
          <p:nvPr/>
        </p:nvSpPr>
        <p:spPr>
          <a:xfrm>
            <a:off x="6248400" y="3657600"/>
            <a:ext cx="2057400" cy="11080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Put  s = 2t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 err="1">
                <a:latin typeface="Calibri" panose="020F0502020204030204" pitchFamily="34" charset="0"/>
                <a:cs typeface="Times New Roman" panose="02020603050405020304" pitchFamily="18" charset="0"/>
              </a:rPr>
              <a:t>     ds</a:t>
            </a:r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= 2dt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endParaRPr>
              <a:latin typeface="Arial" panose="020B0604020202020204" pitchFamily="34" charset="0"/>
            </a:endParaRPr>
          </a:p>
        </p:txBody>
      </p:sp>
      <p:graphicFrame>
        <p:nvGraphicFramePr>
          <p:cNvPr id="63495" name="Object 63494"/>
          <p:cNvGraphicFramePr/>
          <p:nvPr/>
        </p:nvGraphicFramePr>
        <p:xfrm>
          <a:off x="304800" y="5105400"/>
          <a:ext cx="4953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386330" imgH="495300" progId="Equation.3">
                  <p:embed/>
                </p:oleObj>
              </mc:Choice>
              <mc:Fallback>
                <p:oleObj name="" r:id="rId9" imgW="2386330" imgH="4953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" y="5105400"/>
                        <a:ext cx="4953000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3" name="Object 64512"/>
          <p:cNvGraphicFramePr/>
          <p:nvPr/>
        </p:nvGraphicFramePr>
        <p:xfrm>
          <a:off x="381000" y="457200"/>
          <a:ext cx="3343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85900" imgH="508000" progId="Equation.3">
                  <p:embed/>
                </p:oleObj>
              </mc:Choice>
              <mc:Fallback>
                <p:oleObj name="" r:id="rId1" imgW="1485900" imgH="508000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57200"/>
                        <a:ext cx="33432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64513"/>
          <p:cNvGraphicFramePr/>
          <p:nvPr/>
        </p:nvGraphicFramePr>
        <p:xfrm>
          <a:off x="533400" y="1828800"/>
          <a:ext cx="32004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371600" imgH="508000" progId="Equation.3">
                  <p:embed/>
                </p:oleObj>
              </mc:Choice>
              <mc:Fallback>
                <p:oleObj name="" r:id="rId3" imgW="1371600" imgH="5080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3200400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64514"/>
          <p:cNvGraphicFramePr/>
          <p:nvPr/>
        </p:nvGraphicFramePr>
        <p:xfrm>
          <a:off x="533400" y="3124200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447165" imgH="495300" progId="Equation.3">
                  <p:embed/>
                </p:oleObj>
              </mc:Choice>
              <mc:Fallback>
                <p:oleObj name="" r:id="rId5" imgW="1447165" imgH="4953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124200"/>
                        <a:ext cx="2895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4343400"/>
            <a:ext cx="6788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>
                <a:latin typeface="Verdana" panose="020B0604030504040204" pitchFamily="34" charset="0"/>
              </a:rPr>
              <a:t>Problem 13: Find the Fourier transform of </a:t>
            </a:r>
            <a:endParaRPr sz="2400">
              <a:latin typeface="Verdana" panose="020B0604030504040204" pitchFamily="34" charset="0"/>
            </a:endParaRPr>
          </a:p>
        </p:txBody>
      </p:sp>
      <p:sp>
        <p:nvSpPr>
          <p:cNvPr id="64518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64516" name="Object 64515"/>
          <p:cNvGraphicFramePr/>
          <p:nvPr/>
        </p:nvGraphicFramePr>
        <p:xfrm>
          <a:off x="685800" y="5029200"/>
          <a:ext cx="4724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549400" imgH="457200" progId="Equation.3">
                  <p:embed/>
                </p:oleObj>
              </mc:Choice>
              <mc:Fallback>
                <p:oleObj name="" r:id="rId7" imgW="1549400" imgH="4572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5029200"/>
                        <a:ext cx="4724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533400"/>
            <a:ext cx="3194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>
                <a:latin typeface="Verdana" panose="020B0604030504040204" pitchFamily="34" charset="0"/>
              </a:rPr>
              <a:t>Hence deduce that </a:t>
            </a:r>
            <a:endParaRPr sz="2400">
              <a:latin typeface="Verdana" panose="020B0604030504040204" pitchFamily="34" charset="0"/>
            </a:endParaRPr>
          </a:p>
        </p:txBody>
      </p:sp>
      <p:sp>
        <p:nvSpPr>
          <p:cNvPr id="104459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04449" name="Object 104448"/>
          <p:cNvGraphicFramePr/>
          <p:nvPr/>
        </p:nvGraphicFramePr>
        <p:xfrm>
          <a:off x="381000" y="1143000"/>
          <a:ext cx="29098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066800" imgH="482600" progId="Equation.3">
                  <p:embed/>
                </p:oleObj>
              </mc:Choice>
              <mc:Fallback>
                <p:oleObj name="" r:id="rId1" imgW="1066800" imgH="4826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2909888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04451" name="Object 104450"/>
          <p:cNvGraphicFramePr/>
          <p:nvPr/>
        </p:nvGraphicFramePr>
        <p:xfrm>
          <a:off x="4114800" y="1143000"/>
          <a:ext cx="32781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333500" imgH="495300" progId="Equation.3">
                  <p:embed/>
                </p:oleObj>
              </mc:Choice>
              <mc:Fallback>
                <p:oleObj name="" r:id="rId3" imgW="1333500" imgH="4953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1143000"/>
                        <a:ext cx="327818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3048000"/>
            <a:ext cx="1371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Solution: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0446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04453" name="Object 104452"/>
          <p:cNvGraphicFramePr/>
          <p:nvPr/>
        </p:nvGraphicFramePr>
        <p:xfrm>
          <a:off x="2057400" y="2667000"/>
          <a:ext cx="4433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917065" imgH="495300" progId="Equation.3">
                  <p:embed/>
                </p:oleObj>
              </mc:Choice>
              <mc:Fallback>
                <p:oleObj name="" r:id="rId5" imgW="1917065" imgH="495300" progId="Equation.3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667000"/>
                        <a:ext cx="4433888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04455" name="Object 104454"/>
          <p:cNvGraphicFramePr/>
          <p:nvPr/>
        </p:nvGraphicFramePr>
        <p:xfrm>
          <a:off x="685800" y="3810000"/>
          <a:ext cx="78660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3479800" imgH="533400" progId="Equation.3">
                  <p:embed/>
                </p:oleObj>
              </mc:Choice>
              <mc:Fallback>
                <p:oleObj name="" r:id="rId7" imgW="3479800" imgH="533400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7866063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104456"/>
          <p:cNvGraphicFramePr/>
          <p:nvPr/>
        </p:nvGraphicFramePr>
        <p:xfrm>
          <a:off x="685800" y="5334000"/>
          <a:ext cx="5105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2284730" imgH="495300" progId="Equation.3">
                  <p:embed/>
                </p:oleObj>
              </mc:Choice>
              <mc:Fallback>
                <p:oleObj name="" r:id="rId9" imgW="2284730" imgH="4953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5334000"/>
                        <a:ext cx="5105400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9570" name="Object 109569"/>
          <p:cNvGraphicFramePr/>
          <p:nvPr/>
        </p:nvGraphicFramePr>
        <p:xfrm>
          <a:off x="609600" y="533400"/>
          <a:ext cx="393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917065" imgH="482600" progId="Equation.3">
                  <p:embed/>
                </p:oleObj>
              </mc:Choice>
              <mc:Fallback>
                <p:oleObj name="" r:id="rId1" imgW="1917065" imgH="482600" progId="Equation.3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533400"/>
                        <a:ext cx="393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109571"/>
          <p:cNvGraphicFramePr/>
          <p:nvPr/>
        </p:nvGraphicFramePr>
        <p:xfrm>
          <a:off x="609600" y="1600200"/>
          <a:ext cx="3700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561465" imgH="482600" progId="Equation.3">
                  <p:embed/>
                </p:oleObj>
              </mc:Choice>
              <mc:Fallback>
                <p:oleObj name="" r:id="rId3" imgW="1561465" imgH="482600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00200"/>
                        <a:ext cx="370046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09572"/>
          <p:cNvGraphicFramePr/>
          <p:nvPr/>
        </p:nvGraphicFramePr>
        <p:xfrm>
          <a:off x="685800" y="2743200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602230" imgH="520700" progId="Equation.3">
                  <p:embed/>
                </p:oleObj>
              </mc:Choice>
              <mc:Fallback>
                <p:oleObj name="" r:id="rId5" imgW="2602230" imgH="5207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743200"/>
                        <a:ext cx="5334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109573"/>
          <p:cNvGraphicFramePr/>
          <p:nvPr/>
        </p:nvGraphicFramePr>
        <p:xfrm>
          <a:off x="685800" y="3962400"/>
          <a:ext cx="4495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2044700" imgH="469900" progId="Equation.3">
                  <p:embed/>
                </p:oleObj>
              </mc:Choice>
              <mc:Fallback>
                <p:oleObj name="" r:id="rId7" imgW="2044700" imgH="469900" progId="Equation.3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962400"/>
                        <a:ext cx="4495800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09575" name="Object 109574"/>
          <p:cNvGraphicFramePr/>
          <p:nvPr/>
        </p:nvGraphicFramePr>
        <p:xfrm>
          <a:off x="762000" y="5257800"/>
          <a:ext cx="48688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1930400" imgH="444500" progId="Equation.3">
                  <p:embed/>
                </p:oleObj>
              </mc:Choice>
              <mc:Fallback>
                <p:oleObj name="" r:id="rId9" imgW="1930400" imgH="444500" progId="Equation.3">
                  <p:embed/>
                  <p:pic>
                    <p:nvPicPr>
                      <p:cNvPr id="0" name="Picture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5257800"/>
                        <a:ext cx="486886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33400" y="533400"/>
            <a:ext cx="7162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>
                <a:latin typeface="Verdana" panose="020B0604030504040204" pitchFamily="34" charset="0"/>
              </a:rPr>
              <a:t>Using </a:t>
            </a:r>
            <a:r>
              <a:rPr sz="2400" i="1">
                <a:latin typeface="Verdana" panose="020B0604030504040204" pitchFamily="34" charset="0"/>
              </a:rPr>
              <a:t>inverse Fourier transform</a:t>
            </a:r>
            <a:r>
              <a:rPr sz="2400">
                <a:latin typeface="Verdana" panose="020B0604030504040204" pitchFamily="34" charset="0"/>
              </a:rPr>
              <a:t>, we have</a:t>
            </a:r>
            <a:endParaRPr sz="2400">
              <a:latin typeface="Verdana" panose="020B0604030504040204" pitchFamily="34" charset="0"/>
            </a:endParaRPr>
          </a:p>
        </p:txBody>
      </p:sp>
      <p:graphicFrame>
        <p:nvGraphicFramePr>
          <p:cNvPr id="112641" name="Object 112640"/>
          <p:cNvGraphicFramePr/>
          <p:nvPr/>
        </p:nvGraphicFramePr>
        <p:xfrm>
          <a:off x="533400" y="1143000"/>
          <a:ext cx="47831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942465" imgH="495300" progId="Equation.3">
                  <p:embed/>
                </p:oleObj>
              </mc:Choice>
              <mc:Fallback>
                <p:oleObj name="" r:id="rId1" imgW="1942465" imgH="495300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478313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" name="Object 112641"/>
          <p:cNvGraphicFramePr/>
          <p:nvPr/>
        </p:nvGraphicFramePr>
        <p:xfrm>
          <a:off x="609600" y="2286000"/>
          <a:ext cx="65944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856230" imgH="495300" progId="Equation.3">
                  <p:embed/>
                </p:oleObj>
              </mc:Choice>
              <mc:Fallback>
                <p:oleObj name="" r:id="rId3" imgW="2856230" imgH="495300" progId="Equation.3">
                  <p:embed/>
                  <p:pic>
                    <p:nvPicPr>
                      <p:cNvPr id="0" name="Picture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65944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2643" name="Object 112642"/>
          <p:cNvGraphicFramePr/>
          <p:nvPr/>
        </p:nvGraphicFramePr>
        <p:xfrm>
          <a:off x="685800" y="3581400"/>
          <a:ext cx="7642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556000" imgH="495300" progId="Equation.3">
                  <p:embed/>
                </p:oleObj>
              </mc:Choice>
              <mc:Fallback>
                <p:oleObj name="" r:id="rId5" imgW="3556000" imgH="495300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76422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2645" name="Object 112644"/>
          <p:cNvGraphicFramePr/>
          <p:nvPr/>
        </p:nvGraphicFramePr>
        <p:xfrm>
          <a:off x="762000" y="4800600"/>
          <a:ext cx="54102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943100" imgH="482600" progId="Equation.3">
                  <p:embed/>
                </p:oleObj>
              </mc:Choice>
              <mc:Fallback>
                <p:oleObj name="" r:id="rId7" imgW="1943100" imgH="482600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800600"/>
                        <a:ext cx="5410200" cy="1363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1617" name="Object 111616"/>
          <p:cNvGraphicFramePr/>
          <p:nvPr/>
        </p:nvGraphicFramePr>
        <p:xfrm>
          <a:off x="533400" y="609600"/>
          <a:ext cx="4962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094865" imgH="482600" progId="Equation.3">
                  <p:embed/>
                </p:oleObj>
              </mc:Choice>
              <mc:Fallback>
                <p:oleObj name="" r:id="rId1" imgW="2094865" imgH="482600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609600"/>
                        <a:ext cx="49625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8" name="Object 111617"/>
          <p:cNvGraphicFramePr/>
          <p:nvPr/>
        </p:nvGraphicFramePr>
        <p:xfrm>
          <a:off x="457200" y="17526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319530" imgH="203200" progId="Equation.3">
                  <p:embed/>
                </p:oleObj>
              </mc:Choice>
              <mc:Fallback>
                <p:oleObj name="" r:id="rId3" imgW="1319530" imgH="203200" progId="Equation.3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3962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111618"/>
          <p:cNvGraphicFramePr/>
          <p:nvPr/>
        </p:nvGraphicFramePr>
        <p:xfrm>
          <a:off x="457200" y="2362200"/>
          <a:ext cx="4060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713865" imgH="482600" progId="Equation.3">
                  <p:embed/>
                </p:oleObj>
              </mc:Choice>
              <mc:Fallback>
                <p:oleObj name="" r:id="rId5" imgW="1713865" imgH="482600" progId="Equation.3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362200"/>
                        <a:ext cx="40608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4"/>
          <p:cNvSpPr/>
          <p:nvPr/>
        </p:nvSpPr>
        <p:spPr>
          <a:xfrm>
            <a:off x="5715000" y="3505200"/>
            <a:ext cx="17526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Put  as = 2t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    ads = 2dt</a:t>
            </a:r>
            <a:endParaRPr sz="2400">
              <a:latin typeface="Arial" panose="020B0604020202020204" pitchFamily="34" charset="0"/>
            </a:endParaRPr>
          </a:p>
        </p:txBody>
      </p:sp>
      <p:graphicFrame>
        <p:nvGraphicFramePr>
          <p:cNvPr id="111621" name="Object 111620"/>
          <p:cNvGraphicFramePr/>
          <p:nvPr/>
        </p:nvGraphicFramePr>
        <p:xfrm>
          <a:off x="533400" y="3505200"/>
          <a:ext cx="31242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651000" imgH="838200" progId="Equation.3">
                  <p:embed/>
                </p:oleObj>
              </mc:Choice>
              <mc:Fallback>
                <p:oleObj name="" r:id="rId7" imgW="1651000" imgH="838200" progId="Equation.3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505200"/>
                        <a:ext cx="3124200" cy="158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111621"/>
          <p:cNvGraphicFramePr/>
          <p:nvPr/>
        </p:nvGraphicFramePr>
        <p:xfrm>
          <a:off x="609600" y="5257800"/>
          <a:ext cx="342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1447165" imgH="482600" progId="Equation.3">
                  <p:embed/>
                </p:oleObj>
              </mc:Choice>
              <mc:Fallback>
                <p:oleObj name="" r:id="rId9" imgW="1447165" imgH="482600" progId="Equation.3">
                  <p:embed/>
                  <p:pic>
                    <p:nvPicPr>
                      <p:cNvPr id="0" name="Picture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5257800"/>
                        <a:ext cx="3429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0593" name="Object 110592"/>
          <p:cNvGraphicFramePr/>
          <p:nvPr/>
        </p:nvGraphicFramePr>
        <p:xfrm>
          <a:off x="381000" y="457200"/>
          <a:ext cx="2209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116965" imgH="495300" progId="Equation.3">
                  <p:embed/>
                </p:oleObj>
              </mc:Choice>
              <mc:Fallback>
                <p:oleObj name="" r:id="rId1" imgW="1116965" imgH="495300" progId="Equation.3">
                  <p:embed/>
                  <p:pic>
                    <p:nvPicPr>
                      <p:cNvPr id="0" name="Picture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57200"/>
                        <a:ext cx="2209800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4" name="Rectangle 2"/>
          <p:cNvSpPr/>
          <p:nvPr/>
        </p:nvSpPr>
        <p:spPr>
          <a:xfrm>
            <a:off x="381000" y="1524000"/>
            <a:ext cx="6781800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Using Parseval’s identity, we have</a:t>
            </a:r>
            <a:endParaRPr sz="2400">
              <a:latin typeface="Arial" panose="020B0604020202020204" pitchFamily="34" charset="0"/>
            </a:endParaRPr>
          </a:p>
        </p:txBody>
      </p:sp>
      <p:graphicFrame>
        <p:nvGraphicFramePr>
          <p:cNvPr id="110595" name="Object 110594"/>
          <p:cNvGraphicFramePr/>
          <p:nvPr/>
        </p:nvGraphicFramePr>
        <p:xfrm>
          <a:off x="533400" y="2057400"/>
          <a:ext cx="3352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637665" imgH="495300" progId="Equation.3">
                  <p:embed/>
                </p:oleObj>
              </mc:Choice>
              <mc:Fallback>
                <p:oleObj name="" r:id="rId3" imgW="1637665" imgH="495300" progId="Equation.3">
                  <p:embed/>
                  <p:pic>
                    <p:nvPicPr>
                      <p:cNvPr id="0" name="Picture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057400"/>
                        <a:ext cx="335280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110595"/>
          <p:cNvGraphicFramePr/>
          <p:nvPr/>
        </p:nvGraphicFramePr>
        <p:xfrm>
          <a:off x="381000" y="3048000"/>
          <a:ext cx="6705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516630" imgH="533400" progId="Equation.3">
                  <p:embed/>
                </p:oleObj>
              </mc:Choice>
              <mc:Fallback>
                <p:oleObj name="" r:id="rId5" imgW="3516630" imgH="533400" progId="Equation.3">
                  <p:embed/>
                  <p:pic>
                    <p:nvPicPr>
                      <p:cNvPr id="0" name="Picture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048000"/>
                        <a:ext cx="67056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110596"/>
          <p:cNvGraphicFramePr/>
          <p:nvPr/>
        </p:nvGraphicFramePr>
        <p:xfrm>
          <a:off x="381000" y="4114800"/>
          <a:ext cx="3810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2286000" imgH="508000" progId="Equation.3">
                  <p:embed/>
                </p:oleObj>
              </mc:Choice>
              <mc:Fallback>
                <p:oleObj name="" r:id="rId7" imgW="2286000" imgH="508000" progId="Equation.3">
                  <p:embed/>
                  <p:pic>
                    <p:nvPicPr>
                      <p:cNvPr id="0" name="Picture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4114800"/>
                        <a:ext cx="381000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110597"/>
          <p:cNvGraphicFramePr/>
          <p:nvPr/>
        </p:nvGraphicFramePr>
        <p:xfrm>
          <a:off x="381000" y="5029200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183765" imgH="495300" progId="Equation.3">
                  <p:embed/>
                </p:oleObj>
              </mc:Choice>
              <mc:Fallback>
                <p:oleObj name="" r:id="rId9" imgW="2183765" imgH="495300" progId="Equation.3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5029200"/>
                        <a:ext cx="3810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7"/>
          <p:cNvSpPr/>
          <p:nvPr/>
        </p:nvSpPr>
        <p:spPr>
          <a:xfrm>
            <a:off x="5105400" y="5638800"/>
            <a:ext cx="21336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Put  as = 2t</a:t>
            </a:r>
            <a:endParaRPr sz="2400"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    ads = 2dt</a:t>
            </a:r>
            <a:endParaRPr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3666" name="Object 113665"/>
          <p:cNvGraphicFramePr/>
          <p:nvPr/>
        </p:nvGraphicFramePr>
        <p:xfrm>
          <a:off x="381000" y="457200"/>
          <a:ext cx="429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2310130" imgH="533400" progId="Equation.3">
                  <p:embed/>
                </p:oleObj>
              </mc:Choice>
              <mc:Fallback>
                <p:oleObj name="" r:id="rId1" imgW="2310130" imgH="533400" progId="Equation.3">
                  <p:embed/>
                  <p:pic>
                    <p:nvPicPr>
                      <p:cNvPr id="0" name="Picture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57200"/>
                        <a:ext cx="4292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13666"/>
          <p:cNvGraphicFramePr/>
          <p:nvPr/>
        </p:nvGraphicFramePr>
        <p:xfrm>
          <a:off x="533400" y="1447800"/>
          <a:ext cx="4002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2425700" imgH="508000" progId="Equation.3">
                  <p:embed/>
                </p:oleObj>
              </mc:Choice>
              <mc:Fallback>
                <p:oleObj name="" r:id="rId3" imgW="2425700" imgH="508000" progId="Equation.3">
                  <p:embed/>
                  <p:pic>
                    <p:nvPicPr>
                      <p:cNvPr id="0" name="Picture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447800"/>
                        <a:ext cx="40020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113667"/>
          <p:cNvGraphicFramePr/>
          <p:nvPr/>
        </p:nvGraphicFramePr>
        <p:xfrm>
          <a:off x="533400" y="2286000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587500" imgH="508000" progId="Equation.3">
                  <p:embed/>
                </p:oleObj>
              </mc:Choice>
              <mc:Fallback>
                <p:oleObj name="" r:id="rId5" imgW="1587500" imgH="508000" progId="Equation.3">
                  <p:embed/>
                  <p:pic>
                    <p:nvPicPr>
                      <p:cNvPr id="0" name="Picture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286000"/>
                        <a:ext cx="2895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113668"/>
          <p:cNvGraphicFramePr/>
          <p:nvPr/>
        </p:nvGraphicFramePr>
        <p:xfrm>
          <a:off x="609600" y="3276600"/>
          <a:ext cx="26495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358900" imgH="508000" progId="Equation.3">
                  <p:embed/>
                </p:oleObj>
              </mc:Choice>
              <mc:Fallback>
                <p:oleObj name="" r:id="rId7" imgW="1358900" imgH="508000" progId="Equation.3">
                  <p:embed/>
                  <p:pic>
                    <p:nvPicPr>
                      <p:cNvPr id="0" name="Picture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276600"/>
                        <a:ext cx="2649538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113669"/>
          <p:cNvGraphicFramePr/>
          <p:nvPr/>
        </p:nvGraphicFramePr>
        <p:xfrm>
          <a:off x="609600" y="4419600"/>
          <a:ext cx="2590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1409065" imgH="495300" progId="Equation.3">
                  <p:embed/>
                </p:oleObj>
              </mc:Choice>
              <mc:Fallback>
                <p:oleObj name="" r:id="rId9" imgW="1409065" imgH="495300" progId="Equation.3">
                  <p:embed/>
                  <p:pic>
                    <p:nvPicPr>
                      <p:cNvPr id="0" name="Picture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419600"/>
                        <a:ext cx="2590800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457200"/>
            <a:ext cx="7696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000">
                <a:latin typeface="Verdana" panose="020B0604030504040204" pitchFamily="34" charset="0"/>
              </a:rPr>
              <a:t>Problem 14:Find the Fourier sine and cosine transform of</a:t>
            </a:r>
            <a:endParaRPr sz="2000">
              <a:latin typeface="Verdana" panose="020B0604030504040204" pitchFamily="34" charset="0"/>
            </a:endParaRPr>
          </a:p>
        </p:txBody>
      </p:sp>
      <p:sp>
        <p:nvSpPr>
          <p:cNvPr id="122895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2881" name="Object 122880"/>
          <p:cNvGraphicFramePr/>
          <p:nvPr/>
        </p:nvGraphicFramePr>
        <p:xfrm>
          <a:off x="381000" y="10668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270000" imgH="228600" progId="Equation.3">
                  <p:embed/>
                </p:oleObj>
              </mc:Choice>
              <mc:Fallback>
                <p:oleObj name="" r:id="rId1" imgW="1270000" imgH="228600" progId="Equation.3">
                  <p:embed/>
                  <p:pic>
                    <p:nvPicPr>
                      <p:cNvPr id="0" name="Picture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066800"/>
                        <a:ext cx="2590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1066800"/>
            <a:ext cx="2895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and hence prove that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22897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2887" name="Object 122886"/>
          <p:cNvGraphicFramePr/>
          <p:nvPr/>
        </p:nvGraphicFramePr>
        <p:xfrm>
          <a:off x="5867400" y="990600"/>
          <a:ext cx="457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266700" imgH="419100" progId="Equation.3">
                  <p:embed/>
                </p:oleObj>
              </mc:Choice>
              <mc:Fallback>
                <p:oleObj name="" r:id="rId3" imgW="266700" imgH="419100" progId="Equation.3">
                  <p:embed/>
                  <p:pic>
                    <p:nvPicPr>
                      <p:cNvPr id="0" name="Picture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990600"/>
                        <a:ext cx="45720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Rectangle 9"/>
          <p:cNvSpPr/>
          <p:nvPr/>
        </p:nvSpPr>
        <p:spPr>
          <a:xfrm>
            <a:off x="381000" y="17526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is self reciprocal under both Fourier sine and cosine transforms.</a:t>
            </a:r>
            <a:endParaRPr sz="240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2590800"/>
            <a:ext cx="20828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b="1">
                <a:latin typeface="Verdana" panose="020B0604030504040204" pitchFamily="34" charset="0"/>
              </a:rPr>
              <a:t>Sol.  </a:t>
            </a:r>
            <a:r>
              <a:rPr>
                <a:latin typeface="Verdana" panose="020B0604030504040204" pitchFamily="34" charset="0"/>
              </a:rPr>
              <a:t>  Consider 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22900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2890" name="Object 122889"/>
          <p:cNvGraphicFramePr/>
          <p:nvPr/>
        </p:nvGraphicFramePr>
        <p:xfrm>
          <a:off x="533400" y="3200400"/>
          <a:ext cx="7173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4127500" imgH="482600" progId="Equation.3">
                  <p:embed/>
                </p:oleObj>
              </mc:Choice>
              <mc:Fallback>
                <p:oleObj name="" r:id="rId5" imgW="4127500" imgH="482600" progId="Equation.3">
                  <p:embed/>
                  <p:pic>
                    <p:nvPicPr>
                      <p:cNvPr id="0" name="Picture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200400"/>
                        <a:ext cx="71739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2891"/>
          <p:cNvGraphicFramePr/>
          <p:nvPr/>
        </p:nvGraphicFramePr>
        <p:xfrm>
          <a:off x="2819400" y="4114800"/>
          <a:ext cx="344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1980565" imgH="482600" progId="Equation.3">
                  <p:embed/>
                </p:oleObj>
              </mc:Choice>
              <mc:Fallback>
                <p:oleObj name="" r:id="rId7" imgW="1980565" imgH="482600" progId="Equation.3">
                  <p:embed/>
                  <p:pic>
                    <p:nvPicPr>
                      <p:cNvPr id="0" name="Picture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4114800"/>
                        <a:ext cx="344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22892"/>
          <p:cNvGraphicFramePr/>
          <p:nvPr/>
        </p:nvGraphicFramePr>
        <p:xfrm>
          <a:off x="2743200" y="5181600"/>
          <a:ext cx="2743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1358265" imgH="482600" progId="Equation.3">
                  <p:embed/>
                </p:oleObj>
              </mc:Choice>
              <mc:Fallback>
                <p:oleObj name="" r:id="rId9" imgW="1358265" imgH="482600" progId="Equation.3">
                  <p:embed/>
                  <p:pic>
                    <p:nvPicPr>
                      <p:cNvPr id="0" name="Picture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5181600"/>
                        <a:ext cx="27432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2889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8785" name="Object 118784"/>
          <p:cNvGraphicFramePr/>
          <p:nvPr/>
        </p:nvGraphicFramePr>
        <p:xfrm>
          <a:off x="457200" y="457200"/>
          <a:ext cx="4643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2449830" imgH="482600" progId="Equation.3">
                  <p:embed/>
                </p:oleObj>
              </mc:Choice>
              <mc:Fallback>
                <p:oleObj name="" r:id="rId1" imgW="2449830" imgH="482600" progId="Equation.3">
                  <p:embed/>
                  <p:pic>
                    <p:nvPicPr>
                      <p:cNvPr id="0" name="Picture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457200"/>
                        <a:ext cx="46434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" name="Object 118785"/>
          <p:cNvGraphicFramePr/>
          <p:nvPr/>
        </p:nvGraphicFramePr>
        <p:xfrm>
          <a:off x="2590800" y="1524000"/>
          <a:ext cx="1676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774065" imgH="457200" progId="Equation.3">
                  <p:embed/>
                </p:oleObj>
              </mc:Choice>
              <mc:Fallback>
                <p:oleObj name="" r:id="rId3" imgW="774065" imgH="457200" progId="Equation.3">
                  <p:embed/>
                  <p:pic>
                    <p:nvPicPr>
                      <p:cNvPr id="0" name="Picture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524000"/>
                        <a:ext cx="167640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118786"/>
          <p:cNvGraphicFramePr/>
          <p:nvPr/>
        </p:nvGraphicFramePr>
        <p:xfrm>
          <a:off x="2743200" y="2667000"/>
          <a:ext cx="1987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1053465" imgH="444500" progId="Equation.3">
                  <p:embed/>
                </p:oleObj>
              </mc:Choice>
              <mc:Fallback>
                <p:oleObj name="" r:id="rId5" imgW="1053465" imgH="444500" progId="Equation.3">
                  <p:embed/>
                  <p:pic>
                    <p:nvPicPr>
                      <p:cNvPr id="0" name="Picture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667000"/>
                        <a:ext cx="19875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118787"/>
          <p:cNvGraphicFramePr/>
          <p:nvPr/>
        </p:nvGraphicFramePr>
        <p:xfrm>
          <a:off x="2743200" y="3657600"/>
          <a:ext cx="3259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1955800" imgH="457200" progId="Equation.3">
                  <p:embed/>
                </p:oleObj>
              </mc:Choice>
              <mc:Fallback>
                <p:oleObj name="" r:id="rId7" imgW="1955800" imgH="457200" progId="Equation.3">
                  <p:embed/>
                  <p:pic>
                    <p:nvPicPr>
                      <p:cNvPr id="0" name="Picture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3657600"/>
                        <a:ext cx="325913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590800" y="4572000"/>
            <a:ext cx="34940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Verdana" panose="020B0604030504040204" pitchFamily="34" charset="0"/>
              </a:rPr>
              <a:t>Equating R.P and I.P, we get</a:t>
            </a:r>
            <a:endParaRPr>
              <a:latin typeface="Verdana" panose="020B0604030504040204" pitchFamily="34" charset="0"/>
            </a:endParaRPr>
          </a:p>
        </p:txBody>
      </p:sp>
      <p:graphicFrame>
        <p:nvGraphicFramePr>
          <p:cNvPr id="118789" name="Object 118788"/>
          <p:cNvGraphicFramePr/>
          <p:nvPr/>
        </p:nvGraphicFramePr>
        <p:xfrm>
          <a:off x="1447800" y="5257800"/>
          <a:ext cx="5148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2729230" imgH="444500" progId="Equation.3">
                  <p:embed/>
                </p:oleObj>
              </mc:Choice>
              <mc:Fallback>
                <p:oleObj name="" r:id="rId9" imgW="2729230" imgH="444500" progId="Equation.3">
                  <p:embed/>
                  <p:pic>
                    <p:nvPicPr>
                      <p:cNvPr id="0" name="Picture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5257800"/>
                        <a:ext cx="51482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8792" name="Object 118791"/>
          <p:cNvGraphicFramePr/>
          <p:nvPr/>
        </p:nvGraphicFramePr>
        <p:xfrm>
          <a:off x="6248400" y="1752600"/>
          <a:ext cx="2438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1244600" imgH="482600" progId="Equation.3">
                  <p:embed/>
                </p:oleObj>
              </mc:Choice>
              <mc:Fallback>
                <p:oleObj name="" r:id="rId11" imgW="1244600" imgH="482600" progId="Equation.3">
                  <p:embed/>
                  <p:pic>
                    <p:nvPicPr>
                      <p:cNvPr id="0" name="Picture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8400" y="1752600"/>
                        <a:ext cx="24384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81600" y="1752600"/>
            <a:ext cx="1066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>
              <a:latin typeface="Verdana" panose="020B0604030504040204" pitchFamily="34" charset="0"/>
            </a:endParaRPr>
          </a:p>
          <a:p>
            <a:r>
              <a:rPr>
                <a:latin typeface="Verdana" panose="020B0604030504040204" pitchFamily="34" charset="0"/>
              </a:rPr>
              <a:t>since</a:t>
            </a:r>
            <a:endParaRPr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4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447800"/>
            <a:ext cx="351472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209800"/>
            <a:ext cx="5943600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352800"/>
            <a:ext cx="3505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4191000"/>
            <a:ext cx="35623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4953000"/>
            <a:ext cx="3552825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49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5867400"/>
            <a:ext cx="185737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7"/>
          <p:cNvSpPr/>
          <p:nvPr/>
        </p:nvSpPr>
        <p:spPr>
          <a:xfrm>
            <a:off x="762000" y="685800"/>
            <a:ext cx="74676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Char char="•"/>
            </a:pPr>
            <a:r>
              <a:rPr sz="24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Shifting Theorem</a:t>
            </a:r>
            <a:endParaRPr sz="11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19464" name="Rectangle 8"/>
          <p:cNvSpPr/>
          <p:nvPr/>
        </p:nvSpPr>
        <p:spPr>
          <a:xfrm>
            <a:off x="457200" y="885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9465" name="Rectangle 10"/>
          <p:cNvSpPr/>
          <p:nvPr/>
        </p:nvSpPr>
        <p:spPr>
          <a:xfrm>
            <a:off x="457200" y="2981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9466" name="Rectangle 11"/>
          <p:cNvSpPr/>
          <p:nvPr/>
        </p:nvSpPr>
        <p:spPr>
          <a:xfrm>
            <a:off x="457200" y="3819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9467" name="Rectangle 12"/>
          <p:cNvSpPr/>
          <p:nvPr/>
        </p:nvSpPr>
        <p:spPr>
          <a:xfrm>
            <a:off x="457200" y="4657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9468" name="Rectangle 13"/>
          <p:cNvSpPr/>
          <p:nvPr/>
        </p:nvSpPr>
        <p:spPr>
          <a:xfrm>
            <a:off x="457200" y="5086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124200"/>
            <a:ext cx="1524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err="1">
                <a:latin typeface="Verdana" panose="020B0604030504040204" pitchFamily="34" charset="0"/>
              </a:rPr>
              <a:t>x-a=y  dx=dy</a:t>
            </a:r>
            <a:endParaRPr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7761" name="Object 117760"/>
          <p:cNvGraphicFramePr/>
          <p:nvPr/>
        </p:nvGraphicFramePr>
        <p:xfrm>
          <a:off x="457200" y="533400"/>
          <a:ext cx="5173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741930" imgH="444500" progId="Equation.3">
                  <p:embed/>
                </p:oleObj>
              </mc:Choice>
              <mc:Fallback>
                <p:oleObj name="" r:id="rId1" imgW="2741930" imgH="444500" progId="Equation.3">
                  <p:embed/>
                  <p:pic>
                    <p:nvPicPr>
                      <p:cNvPr id="0" name="Picture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533400"/>
                        <a:ext cx="51736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2" name="Object 117761"/>
          <p:cNvGraphicFramePr/>
          <p:nvPr/>
        </p:nvGraphicFramePr>
        <p:xfrm>
          <a:off x="457200" y="1600200"/>
          <a:ext cx="430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221230" imgH="393700" progId="Equation.3">
                  <p:embed/>
                </p:oleObj>
              </mc:Choice>
              <mc:Fallback>
                <p:oleObj name="" r:id="rId3" imgW="2221230" imgH="393700" progId="Equation.3">
                  <p:embed/>
                  <p:pic>
                    <p:nvPicPr>
                      <p:cNvPr id="0" name="Picture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43021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117762"/>
          <p:cNvGraphicFramePr/>
          <p:nvPr/>
        </p:nvGraphicFramePr>
        <p:xfrm>
          <a:off x="609600" y="2362200"/>
          <a:ext cx="3448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828165" imgH="444500" progId="Equation.3">
                  <p:embed/>
                </p:oleObj>
              </mc:Choice>
              <mc:Fallback>
                <p:oleObj name="" r:id="rId5" imgW="1828165" imgH="444500" progId="Equation.3">
                  <p:embed/>
                  <p:pic>
                    <p:nvPicPr>
                      <p:cNvPr id="0" name="Picture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362200"/>
                        <a:ext cx="34480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117763"/>
          <p:cNvGraphicFramePr/>
          <p:nvPr/>
        </p:nvGraphicFramePr>
        <p:xfrm>
          <a:off x="609600" y="3200400"/>
          <a:ext cx="2743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1435100" imgH="469900" progId="Equation.3">
                  <p:embed/>
                </p:oleObj>
              </mc:Choice>
              <mc:Fallback>
                <p:oleObj name="" r:id="rId7" imgW="1435100" imgH="469900" progId="Equation.3">
                  <p:embed/>
                  <p:pic>
                    <p:nvPicPr>
                      <p:cNvPr id="0" name="Picture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27432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117764"/>
          <p:cNvGraphicFramePr/>
          <p:nvPr/>
        </p:nvGraphicFramePr>
        <p:xfrm>
          <a:off x="3429000" y="3429000"/>
          <a:ext cx="762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393700" imgH="419100" progId="Equation.3">
                  <p:embed/>
                </p:oleObj>
              </mc:Choice>
              <mc:Fallback>
                <p:oleObj name="" r:id="rId9" imgW="393700" imgH="419100" progId="Equation.3">
                  <p:embed/>
                  <p:pic>
                    <p:nvPicPr>
                      <p:cNvPr id="0" name="Picture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3429000"/>
                        <a:ext cx="7620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17766"/>
          <p:cNvGraphicFramePr/>
          <p:nvPr/>
        </p:nvGraphicFramePr>
        <p:xfrm>
          <a:off x="457200" y="4267200"/>
          <a:ext cx="41148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2221230" imgH="393700" progId="Equation.3">
                  <p:embed/>
                </p:oleObj>
              </mc:Choice>
              <mc:Fallback>
                <p:oleObj name="" r:id="rId11" imgW="2221230" imgH="393700" progId="Equation.3">
                  <p:embed/>
                  <p:pic>
                    <p:nvPicPr>
                      <p:cNvPr id="0" name="Picture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4267200"/>
                        <a:ext cx="4114800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117767"/>
          <p:cNvGraphicFramePr/>
          <p:nvPr/>
        </p:nvGraphicFramePr>
        <p:xfrm>
          <a:off x="533400" y="5105400"/>
          <a:ext cx="381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1777365" imgH="444500" progId="Equation.3">
                  <p:embed/>
                </p:oleObj>
              </mc:Choice>
              <mc:Fallback>
                <p:oleObj name="" r:id="rId13" imgW="1777365" imgH="444500" progId="Equation.3">
                  <p:embed/>
                  <p:pic>
                    <p:nvPicPr>
                      <p:cNvPr id="0" name="Picture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5105400"/>
                        <a:ext cx="3810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6737" name="Object 116736"/>
          <p:cNvGraphicFramePr/>
          <p:nvPr/>
        </p:nvGraphicFramePr>
        <p:xfrm>
          <a:off x="533400" y="533400"/>
          <a:ext cx="3025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435100" imgH="469900" progId="Equation.3">
                  <p:embed/>
                </p:oleObj>
              </mc:Choice>
              <mc:Fallback>
                <p:oleObj name="" r:id="rId1" imgW="1435100" imgH="469900" progId="Equation.3">
                  <p:embed/>
                  <p:pic>
                    <p:nvPicPr>
                      <p:cNvPr id="0" name="Picture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30257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8" name="Object 116737"/>
          <p:cNvGraphicFramePr/>
          <p:nvPr/>
        </p:nvGraphicFramePr>
        <p:xfrm>
          <a:off x="3581400" y="609600"/>
          <a:ext cx="838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393700" imgH="419100" progId="Equation.3">
                  <p:embed/>
                </p:oleObj>
              </mc:Choice>
              <mc:Fallback>
                <p:oleObj name="" r:id="rId3" imgW="393700" imgH="419100" progId="Equation.3">
                  <p:embed/>
                  <p:pic>
                    <p:nvPicPr>
                      <p:cNvPr id="0" name="Picture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609600"/>
                        <a:ext cx="8382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05000"/>
            <a:ext cx="990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Hence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1675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6742" name="Object 116741"/>
          <p:cNvGraphicFramePr/>
          <p:nvPr/>
        </p:nvGraphicFramePr>
        <p:xfrm>
          <a:off x="1371600" y="1752600"/>
          <a:ext cx="5334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66700" imgH="419100" progId="Equation.3">
                  <p:embed/>
                </p:oleObj>
              </mc:Choice>
              <mc:Fallback>
                <p:oleObj name="" r:id="rId5" imgW="266700" imgH="419100" progId="Equation.3">
                  <p:embed/>
                  <p:pic>
                    <p:nvPicPr>
                      <p:cNvPr id="0" name="Picture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1752600"/>
                        <a:ext cx="533400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981200" y="1981200"/>
            <a:ext cx="6934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is self reciprocal under Fourier sine and cosine transforms.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105150"/>
            <a:ext cx="7848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i="1">
                <a:latin typeface="Verdana" panose="020B0604030504040204" pitchFamily="34" charset="0"/>
              </a:rPr>
              <a:t>Problem</a:t>
            </a:r>
            <a:r>
              <a:rPr>
                <a:latin typeface="Verdana" panose="020B0604030504040204" pitchFamily="34" charset="0"/>
              </a:rPr>
              <a:t> 15: Use transform methods to evaluate 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16753" name="Rectangle 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6744" name="Object 116743"/>
          <p:cNvGraphicFramePr/>
          <p:nvPr/>
        </p:nvGraphicFramePr>
        <p:xfrm>
          <a:off x="609600" y="3657600"/>
          <a:ext cx="25908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269365" imgH="482600" progId="Equation.3">
                  <p:embed/>
                </p:oleObj>
              </mc:Choice>
              <mc:Fallback>
                <p:oleObj name="" r:id="rId7" imgW="1269365" imgH="482600" progId="Equation.3">
                  <p:embed/>
                  <p:pic>
                    <p:nvPicPr>
                      <p:cNvPr id="0" name="Picture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657600"/>
                        <a:ext cx="25908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4" name="Rectangle 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6746" name="Object 116745"/>
          <p:cNvGraphicFramePr/>
          <p:nvPr/>
        </p:nvGraphicFramePr>
        <p:xfrm>
          <a:off x="3276600" y="3733800"/>
          <a:ext cx="2819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1409065" imgH="482600" progId="Equation.3">
                  <p:embed/>
                </p:oleObj>
              </mc:Choice>
              <mc:Fallback>
                <p:oleObj name="" r:id="rId9" imgW="1409065" imgH="482600" progId="Equation.3">
                  <p:embed/>
                  <p:pic>
                    <p:nvPicPr>
                      <p:cNvPr id="0" name="Picture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3733800"/>
                        <a:ext cx="2819400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16747"/>
          <p:cNvGraphicFramePr/>
          <p:nvPr/>
        </p:nvGraphicFramePr>
        <p:xfrm>
          <a:off x="685800" y="5181600"/>
          <a:ext cx="6400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2641600" imgH="228600" progId="Equation.3">
                  <p:embed/>
                </p:oleObj>
              </mc:Choice>
              <mc:Fallback>
                <p:oleObj name="" r:id="rId11" imgW="2641600" imgH="228600" progId="Equation.3">
                  <p:embed/>
                  <p:pic>
                    <p:nvPicPr>
                      <p:cNvPr id="0" name="Picture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5181600"/>
                        <a:ext cx="64008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2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5713" name="Object 115712"/>
          <p:cNvGraphicFramePr/>
          <p:nvPr/>
        </p:nvGraphicFramePr>
        <p:xfrm>
          <a:off x="838200" y="685800"/>
          <a:ext cx="2173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155065" imgH="444500" progId="Equation.3">
                  <p:embed/>
                </p:oleObj>
              </mc:Choice>
              <mc:Fallback>
                <p:oleObj name="" r:id="rId1" imgW="1155065" imgH="444500" progId="Equation.3">
                  <p:embed/>
                  <p:pic>
                    <p:nvPicPr>
                      <p:cNvPr id="0" name="Picture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85800"/>
                        <a:ext cx="21732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5715" name="Object 115714"/>
          <p:cNvGraphicFramePr/>
          <p:nvPr/>
        </p:nvGraphicFramePr>
        <p:xfrm>
          <a:off x="3429000" y="762000"/>
          <a:ext cx="2270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205865" imgH="444500" progId="Equation.3">
                  <p:embed/>
                </p:oleObj>
              </mc:Choice>
              <mc:Fallback>
                <p:oleObj name="" r:id="rId3" imgW="1205865" imgH="444500" progId="Equation.3">
                  <p:embed/>
                  <p:pic>
                    <p:nvPicPr>
                      <p:cNvPr id="0" name="Picture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762000"/>
                        <a:ext cx="22701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5717" name="Object 115716"/>
          <p:cNvGraphicFramePr/>
          <p:nvPr/>
        </p:nvGraphicFramePr>
        <p:xfrm>
          <a:off x="685800" y="1752600"/>
          <a:ext cx="3532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2019300" imgH="482600" progId="Equation.3">
                  <p:embed/>
                </p:oleObj>
              </mc:Choice>
              <mc:Fallback>
                <p:oleObj name="" r:id="rId5" imgW="2019300" imgH="482600" progId="Equation.3">
                  <p:embed/>
                  <p:pic>
                    <p:nvPicPr>
                      <p:cNvPr id="0" name="Picture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1752600"/>
                        <a:ext cx="35321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115718"/>
          <p:cNvGraphicFramePr/>
          <p:nvPr/>
        </p:nvGraphicFramePr>
        <p:xfrm>
          <a:off x="685800" y="2819400"/>
          <a:ext cx="5029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564130" imgH="482600" progId="Equation.3">
                  <p:embed/>
                </p:oleObj>
              </mc:Choice>
              <mc:Fallback>
                <p:oleObj name="" r:id="rId7" imgW="2564130" imgH="482600" progId="Equation.3">
                  <p:embed/>
                  <p:pic>
                    <p:nvPicPr>
                      <p:cNvPr id="0" name="Picture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819400"/>
                        <a:ext cx="502920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115719"/>
          <p:cNvGraphicFramePr/>
          <p:nvPr/>
        </p:nvGraphicFramePr>
        <p:xfrm>
          <a:off x="838200" y="3810000"/>
          <a:ext cx="3276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1866265" imgH="482600" progId="Equation.3">
                  <p:embed/>
                </p:oleObj>
              </mc:Choice>
              <mc:Fallback>
                <p:oleObj name="" r:id="rId9" imgW="1866265" imgH="482600" progId="Equation.3">
                  <p:embed/>
                  <p:pic>
                    <p:nvPicPr>
                      <p:cNvPr id="0" name="Picture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810000"/>
                        <a:ext cx="32766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115720"/>
          <p:cNvGraphicFramePr/>
          <p:nvPr/>
        </p:nvGraphicFramePr>
        <p:xfrm>
          <a:off x="2971800" y="4724400"/>
          <a:ext cx="1066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1" imgW="698500" imgH="533400" progId="Equation.3">
                  <p:embed/>
                </p:oleObj>
              </mc:Choice>
              <mc:Fallback>
                <p:oleObj name="" r:id="rId11" imgW="698500" imgH="533400" progId="Equation.3">
                  <p:embed/>
                  <p:pic>
                    <p:nvPicPr>
                      <p:cNvPr id="0" name="Picture 31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106680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15721"/>
          <p:cNvGraphicFramePr/>
          <p:nvPr/>
        </p:nvGraphicFramePr>
        <p:xfrm>
          <a:off x="2971800" y="5715000"/>
          <a:ext cx="1143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3" imgW="711200" imgH="431800" progId="Equation.3">
                  <p:embed/>
                </p:oleObj>
              </mc:Choice>
              <mc:Fallback>
                <p:oleObj name="" r:id="rId13" imgW="711200" imgH="431800" progId="Equation.3">
                  <p:embed/>
                  <p:pic>
                    <p:nvPicPr>
                      <p:cNvPr id="0" name="Picture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1800" y="5715000"/>
                        <a:ext cx="1143000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4689" name="Object 114688"/>
          <p:cNvGraphicFramePr/>
          <p:nvPr/>
        </p:nvGraphicFramePr>
        <p:xfrm>
          <a:off x="533400" y="5334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447165" imgH="482600" progId="Equation.3">
                  <p:embed/>
                </p:oleObj>
              </mc:Choice>
              <mc:Fallback>
                <p:oleObj name="" r:id="rId1" imgW="1447165" imgH="482600" progId="Equation.3">
                  <p:embed/>
                  <p:pic>
                    <p:nvPicPr>
                      <p:cNvPr id="0" name="Picture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2743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0" name="Object 114689"/>
          <p:cNvGraphicFramePr/>
          <p:nvPr/>
        </p:nvGraphicFramePr>
        <p:xfrm>
          <a:off x="609600" y="1600200"/>
          <a:ext cx="2978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713865" imgH="482600" progId="Equation.3">
                  <p:embed/>
                </p:oleObj>
              </mc:Choice>
              <mc:Fallback>
                <p:oleObj name="" r:id="rId3" imgW="1713865" imgH="482600" progId="Equation.3">
                  <p:embed/>
                  <p:pic>
                    <p:nvPicPr>
                      <p:cNvPr id="0" name="Picture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600200"/>
                        <a:ext cx="29781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114690"/>
          <p:cNvGraphicFramePr/>
          <p:nvPr/>
        </p:nvGraphicFramePr>
        <p:xfrm>
          <a:off x="609600" y="2590800"/>
          <a:ext cx="4343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425700" imgH="228600" progId="Equation.3">
                  <p:embed/>
                </p:oleObj>
              </mc:Choice>
              <mc:Fallback>
                <p:oleObj name="" r:id="rId5" imgW="2425700" imgH="228600" progId="Equation.3">
                  <p:embed/>
                  <p:pic>
                    <p:nvPicPr>
                      <p:cNvPr id="0" name="Picture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590800"/>
                        <a:ext cx="43434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sp>
        <p:nvSpPr>
          <p:cNvPr id="11470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4694" name="Object 114693"/>
          <p:cNvGraphicFramePr/>
          <p:nvPr/>
        </p:nvGraphicFramePr>
        <p:xfrm>
          <a:off x="685800" y="3276600"/>
          <a:ext cx="2203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1167765" imgH="444500" progId="Equation.3">
                  <p:embed/>
                </p:oleObj>
              </mc:Choice>
              <mc:Fallback>
                <p:oleObj name="" r:id="rId7" imgW="1167765" imgH="444500" progId="Equation.3">
                  <p:embed/>
                  <p:pic>
                    <p:nvPicPr>
                      <p:cNvPr id="0" name="Picture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276600"/>
                        <a:ext cx="22034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4696" name="Object 114695"/>
          <p:cNvGraphicFramePr/>
          <p:nvPr/>
        </p:nvGraphicFramePr>
        <p:xfrm>
          <a:off x="3124200" y="3352800"/>
          <a:ext cx="2057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1269365" imgH="444500" progId="Equation.3">
                  <p:embed/>
                </p:oleObj>
              </mc:Choice>
              <mc:Fallback>
                <p:oleObj name="" r:id="rId9" imgW="1269365" imgH="444500" progId="Equation.3">
                  <p:embed/>
                  <p:pic>
                    <p:nvPicPr>
                      <p:cNvPr id="0" name="Picture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3352800"/>
                        <a:ext cx="20574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14698" name="Object 114697"/>
          <p:cNvGraphicFramePr/>
          <p:nvPr/>
        </p:nvGraphicFramePr>
        <p:xfrm>
          <a:off x="762000" y="4419600"/>
          <a:ext cx="3532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2019300" imgH="482600" progId="Equation.3">
                  <p:embed/>
                </p:oleObj>
              </mc:Choice>
              <mc:Fallback>
                <p:oleObj name="" r:id="rId11" imgW="2019300" imgH="482600" progId="Equation.3">
                  <p:embed/>
                  <p:pic>
                    <p:nvPicPr>
                      <p:cNvPr id="0" name="Picture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4419600"/>
                        <a:ext cx="35321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14699"/>
          <p:cNvGraphicFramePr/>
          <p:nvPr/>
        </p:nvGraphicFramePr>
        <p:xfrm>
          <a:off x="762000" y="5410200"/>
          <a:ext cx="4719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2716530" imgH="482600" progId="Equation.3">
                  <p:embed/>
                </p:oleObj>
              </mc:Choice>
              <mc:Fallback>
                <p:oleObj name="" r:id="rId13" imgW="2716530" imgH="482600" progId="Equation.3">
                  <p:embed/>
                  <p:pic>
                    <p:nvPicPr>
                      <p:cNvPr id="0" name="Picture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2000" y="5410200"/>
                        <a:ext cx="47196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1857" name="Object 121856"/>
          <p:cNvGraphicFramePr/>
          <p:nvPr/>
        </p:nvGraphicFramePr>
        <p:xfrm>
          <a:off x="457200" y="533400"/>
          <a:ext cx="3375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942465" imgH="482600" progId="Equation.3">
                  <p:embed/>
                </p:oleObj>
              </mc:Choice>
              <mc:Fallback>
                <p:oleObj name="" r:id="rId1" imgW="1942465" imgH="482600" progId="Equation.3">
                  <p:embed/>
                  <p:pic>
                    <p:nvPicPr>
                      <p:cNvPr id="0" name="Picture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533400"/>
                        <a:ext cx="33750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8" name="Object 121857"/>
          <p:cNvGraphicFramePr/>
          <p:nvPr/>
        </p:nvGraphicFramePr>
        <p:xfrm>
          <a:off x="2743200" y="1371600"/>
          <a:ext cx="11541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673100" imgH="533400" progId="Equation.3">
                  <p:embed/>
                </p:oleObj>
              </mc:Choice>
              <mc:Fallback>
                <p:oleObj name="" r:id="rId3" imgW="673100" imgH="533400" progId="Equation.3">
                  <p:embed/>
                  <p:pic>
                    <p:nvPicPr>
                      <p:cNvPr id="0" name="Picture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371600"/>
                        <a:ext cx="11541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121858"/>
          <p:cNvGraphicFramePr/>
          <p:nvPr/>
        </p:nvGraphicFramePr>
        <p:xfrm>
          <a:off x="2743200" y="2286000"/>
          <a:ext cx="1130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711200" imgH="431800" progId="Equation.3">
                  <p:embed/>
                </p:oleObj>
              </mc:Choice>
              <mc:Fallback>
                <p:oleObj name="" r:id="rId5" imgW="711200" imgH="431800" progId="Equation.3">
                  <p:embed/>
                  <p:pic>
                    <p:nvPicPr>
                      <p:cNvPr id="0" name="Picture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286000"/>
                        <a:ext cx="1130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121859"/>
          <p:cNvGraphicFramePr/>
          <p:nvPr/>
        </p:nvGraphicFramePr>
        <p:xfrm>
          <a:off x="838200" y="3048000"/>
          <a:ext cx="2590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1599565" imgH="482600" progId="Equation.3">
                  <p:embed/>
                </p:oleObj>
              </mc:Choice>
              <mc:Fallback>
                <p:oleObj name="" r:id="rId7" imgW="1599565" imgH="482600" progId="Equation.3">
                  <p:embed/>
                  <p:pic>
                    <p:nvPicPr>
                      <p:cNvPr id="0" name="Picture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048000"/>
                        <a:ext cx="259080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121860"/>
          <p:cNvGraphicFramePr/>
          <p:nvPr/>
        </p:nvGraphicFramePr>
        <p:xfrm>
          <a:off x="533400" y="4038600"/>
          <a:ext cx="31543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1815465" imgH="482600" progId="Equation.3">
                  <p:embed/>
                </p:oleObj>
              </mc:Choice>
              <mc:Fallback>
                <p:oleObj name="" r:id="rId9" imgW="1815465" imgH="482600" progId="Equation.3">
                  <p:embed/>
                  <p:pic>
                    <p:nvPicPr>
                      <p:cNvPr id="0" name="Picture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038600"/>
                        <a:ext cx="31543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181600"/>
            <a:ext cx="46561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Verdana" panose="020B0604030504040204" pitchFamily="34" charset="0"/>
              </a:rPr>
              <a:t>Problem 16:Using transforms evaluate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21864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1862" name="Object 121861"/>
          <p:cNvGraphicFramePr/>
          <p:nvPr/>
        </p:nvGraphicFramePr>
        <p:xfrm>
          <a:off x="4953000" y="4953000"/>
          <a:ext cx="2286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1333500" imgH="482600" progId="Equation.3">
                  <p:embed/>
                </p:oleObj>
              </mc:Choice>
              <mc:Fallback>
                <p:oleObj name="" r:id="rId11" imgW="1333500" imgH="482600" progId="Equation.3">
                  <p:embed/>
                  <p:pic>
                    <p:nvPicPr>
                      <p:cNvPr id="0" name="Picture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53000" y="4953000"/>
                        <a:ext cx="2286000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0833" name="Object 120832"/>
          <p:cNvGraphicFramePr/>
          <p:nvPr/>
        </p:nvGraphicFramePr>
        <p:xfrm>
          <a:off x="533400" y="533400"/>
          <a:ext cx="425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552700" imgH="228600" progId="Equation.3">
                  <p:embed/>
                </p:oleObj>
              </mc:Choice>
              <mc:Fallback>
                <p:oleObj name="" r:id="rId1" imgW="2552700" imgH="228600" progId="Equation.3">
                  <p:embed/>
                  <p:pic>
                    <p:nvPicPr>
                      <p:cNvPr id="0" name="Picture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33400"/>
                        <a:ext cx="4254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0834" name="Object 120833"/>
          <p:cNvGraphicFramePr/>
          <p:nvPr/>
        </p:nvGraphicFramePr>
        <p:xfrm>
          <a:off x="533400" y="1219200"/>
          <a:ext cx="2144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256665" imgH="444500" progId="Equation.3">
                  <p:embed/>
                </p:oleObj>
              </mc:Choice>
              <mc:Fallback>
                <p:oleObj name="" r:id="rId3" imgW="1256665" imgH="444500" progId="Equation.3">
                  <p:embed/>
                  <p:pic>
                    <p:nvPicPr>
                      <p:cNvPr id="0" name="Picture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219200"/>
                        <a:ext cx="214471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0836" name="Object 120835"/>
          <p:cNvGraphicFramePr/>
          <p:nvPr/>
        </p:nvGraphicFramePr>
        <p:xfrm>
          <a:off x="3124200" y="1295400"/>
          <a:ext cx="2209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1256665" imgH="444500" progId="Equation.3">
                  <p:embed/>
                </p:oleObj>
              </mc:Choice>
              <mc:Fallback>
                <p:oleObj name="" r:id="rId5" imgW="1256665" imgH="444500" progId="Equation.3">
                  <p:embed/>
                  <p:pic>
                    <p:nvPicPr>
                      <p:cNvPr id="0" name="Picture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295400"/>
                        <a:ext cx="22098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0838" name="Object 120837"/>
          <p:cNvGraphicFramePr/>
          <p:nvPr/>
        </p:nvGraphicFramePr>
        <p:xfrm>
          <a:off x="533400" y="2286000"/>
          <a:ext cx="38528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2019300" imgH="482600" progId="Equation.3">
                  <p:embed/>
                </p:oleObj>
              </mc:Choice>
              <mc:Fallback>
                <p:oleObj name="" r:id="rId7" imgW="2019300" imgH="482600" progId="Equation.3">
                  <p:embed/>
                  <p:pic>
                    <p:nvPicPr>
                      <p:cNvPr id="0" name="Picture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2286000"/>
                        <a:ext cx="38528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120839"/>
          <p:cNvGraphicFramePr/>
          <p:nvPr/>
        </p:nvGraphicFramePr>
        <p:xfrm>
          <a:off x="533400" y="3352800"/>
          <a:ext cx="494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2843530" imgH="482600" progId="Equation.3">
                  <p:embed/>
                </p:oleObj>
              </mc:Choice>
              <mc:Fallback>
                <p:oleObj name="" r:id="rId9" imgW="2843530" imgH="482600" progId="Equation.3">
                  <p:embed/>
                  <p:pic>
                    <p:nvPicPr>
                      <p:cNvPr id="0" name="Picture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4940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120840"/>
          <p:cNvGraphicFramePr/>
          <p:nvPr/>
        </p:nvGraphicFramePr>
        <p:xfrm>
          <a:off x="533400" y="4419600"/>
          <a:ext cx="3886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2335530" imgH="482600" progId="Equation.3">
                  <p:embed/>
                </p:oleObj>
              </mc:Choice>
              <mc:Fallback>
                <p:oleObj name="" r:id="rId11" imgW="2335530" imgH="482600" progId="Equation.3">
                  <p:embed/>
                  <p:pic>
                    <p:nvPicPr>
                      <p:cNvPr id="0" name="Picture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4419600"/>
                        <a:ext cx="38862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20841"/>
          <p:cNvGraphicFramePr/>
          <p:nvPr/>
        </p:nvGraphicFramePr>
        <p:xfrm>
          <a:off x="3048000" y="5410200"/>
          <a:ext cx="1600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926465" imgH="533400" progId="Equation.3">
                  <p:embed/>
                </p:oleObj>
              </mc:Choice>
              <mc:Fallback>
                <p:oleObj name="" r:id="rId13" imgW="926465" imgH="533400" progId="Equation.3">
                  <p:embed/>
                  <p:pic>
                    <p:nvPicPr>
                      <p:cNvPr id="0" name="Picture 3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0" y="5410200"/>
                        <a:ext cx="16002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906" name="Object 123905"/>
          <p:cNvGraphicFramePr/>
          <p:nvPr/>
        </p:nvGraphicFramePr>
        <p:xfrm>
          <a:off x="609600" y="457200"/>
          <a:ext cx="167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040765" imgH="457200" progId="Equation.3">
                  <p:embed/>
                </p:oleObj>
              </mc:Choice>
              <mc:Fallback>
                <p:oleObj name="" r:id="rId1" imgW="1040765" imgH="457200" progId="Equation.3">
                  <p:embed/>
                  <p:pic>
                    <p:nvPicPr>
                      <p:cNvPr id="0" name="Picture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57200"/>
                        <a:ext cx="16764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123906"/>
          <p:cNvGraphicFramePr/>
          <p:nvPr/>
        </p:nvGraphicFramePr>
        <p:xfrm>
          <a:off x="609600" y="1447800"/>
          <a:ext cx="3087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955165" imgH="482600" progId="Equation.3">
                  <p:embed/>
                </p:oleObj>
              </mc:Choice>
              <mc:Fallback>
                <p:oleObj name="" r:id="rId3" imgW="1955165" imgH="482600" progId="Equation.3">
                  <p:embed/>
                  <p:pic>
                    <p:nvPicPr>
                      <p:cNvPr id="0" name="Picture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447800"/>
                        <a:ext cx="308768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123907"/>
          <p:cNvGraphicFramePr/>
          <p:nvPr/>
        </p:nvGraphicFramePr>
        <p:xfrm>
          <a:off x="609600" y="2362200"/>
          <a:ext cx="43434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2411730" imgH="482600" progId="Equation.3">
                  <p:embed/>
                </p:oleObj>
              </mc:Choice>
              <mc:Fallback>
                <p:oleObj name="" r:id="rId5" imgW="2411730" imgH="482600" progId="Equation.3">
                  <p:embed/>
                  <p:pic>
                    <p:nvPicPr>
                      <p:cNvPr id="0" name="Picture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362200"/>
                        <a:ext cx="43434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733800"/>
            <a:ext cx="6858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Problem</a:t>
            </a:r>
            <a:r>
              <a:rPr b="1">
                <a:latin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</a:rPr>
              <a:t>17:</a:t>
            </a:r>
            <a:r>
              <a:rPr b="1">
                <a:latin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</a:rPr>
              <a:t>Using Parseval’s identity, calculate</a:t>
            </a:r>
            <a:r>
              <a:rPr b="1">
                <a:latin typeface="Verdana" panose="020B0604030504040204" pitchFamily="34" charset="0"/>
              </a:rPr>
              <a:t> </a:t>
            </a:r>
            <a:endParaRPr>
              <a:latin typeface="Verdana" panose="020B0604030504040204" pitchFamily="34" charset="0"/>
            </a:endParaRPr>
          </a:p>
        </p:txBody>
      </p:sp>
      <p:sp>
        <p:nvSpPr>
          <p:cNvPr id="123919" name="Rectangle 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3909" name="Object 123908"/>
          <p:cNvGraphicFramePr/>
          <p:nvPr/>
        </p:nvGraphicFramePr>
        <p:xfrm>
          <a:off x="685800" y="4114800"/>
          <a:ext cx="190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977265" imgH="482600" progId="Equation.3">
                  <p:embed/>
                </p:oleObj>
              </mc:Choice>
              <mc:Fallback>
                <p:oleObj name="" r:id="rId7" imgW="977265" imgH="482600" progId="Equation.3">
                  <p:embed/>
                  <p:pic>
                    <p:nvPicPr>
                      <p:cNvPr id="0" name="Picture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114800"/>
                        <a:ext cx="1905000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3911" name="Object 123910"/>
          <p:cNvGraphicFramePr/>
          <p:nvPr/>
        </p:nvGraphicFramePr>
        <p:xfrm>
          <a:off x="2819400" y="4191000"/>
          <a:ext cx="1981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939165" imgH="482600" progId="Equation.3">
                  <p:embed/>
                </p:oleObj>
              </mc:Choice>
              <mc:Fallback>
                <p:oleObj name="" r:id="rId9" imgW="939165" imgH="482600" progId="Equation.3">
                  <p:embed/>
                  <p:pic>
                    <p:nvPicPr>
                      <p:cNvPr id="0" name="Picture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4191000"/>
                        <a:ext cx="19812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1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3915" name="Object 123914"/>
          <p:cNvGraphicFramePr/>
          <p:nvPr/>
        </p:nvGraphicFramePr>
        <p:xfrm>
          <a:off x="533400" y="5486400"/>
          <a:ext cx="3005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1828800" imgH="228600" progId="Equation.3">
                  <p:embed/>
                </p:oleObj>
              </mc:Choice>
              <mc:Fallback>
                <p:oleObj name="" r:id="rId11" imgW="1828800" imgH="228600" progId="Equation.3">
                  <p:embed/>
                  <p:pic>
                    <p:nvPicPr>
                      <p:cNvPr id="0" name="Picture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5486400"/>
                        <a:ext cx="30051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2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3917" name="Object 123916"/>
          <p:cNvGraphicFramePr/>
          <p:nvPr/>
        </p:nvGraphicFramePr>
        <p:xfrm>
          <a:off x="3733800" y="5181600"/>
          <a:ext cx="2590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1256665" imgH="444500" progId="Equation.3">
                  <p:embed/>
                </p:oleObj>
              </mc:Choice>
              <mc:Fallback>
                <p:oleObj name="" r:id="rId13" imgW="1256665" imgH="444500" progId="Equation.3">
                  <p:embed/>
                  <p:pic>
                    <p:nvPicPr>
                      <p:cNvPr id="0" name="Picture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25908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609600"/>
            <a:ext cx="8077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Using Parseval’s identity for Fourier cosine transform, we have</a:t>
            </a:r>
            <a:endParaRPr>
              <a:latin typeface="Verdana" panose="020B0604030504040204" pitchFamily="34" charset="0"/>
            </a:endParaRPr>
          </a:p>
        </p:txBody>
      </p:sp>
      <p:graphicFrame>
        <p:nvGraphicFramePr>
          <p:cNvPr id="125953" name="Object 125952"/>
          <p:cNvGraphicFramePr/>
          <p:nvPr/>
        </p:nvGraphicFramePr>
        <p:xfrm>
          <a:off x="609600" y="1219200"/>
          <a:ext cx="3065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1764665" imgH="482600" progId="Equation.3">
                  <p:embed/>
                </p:oleObj>
              </mc:Choice>
              <mc:Fallback>
                <p:oleObj name="" r:id="rId1" imgW="1764665" imgH="482600" progId="Equation.3">
                  <p:embed/>
                  <p:pic>
                    <p:nvPicPr>
                      <p:cNvPr id="0" name="Picture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219200"/>
                        <a:ext cx="30654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4" name="Object 125953"/>
          <p:cNvGraphicFramePr/>
          <p:nvPr/>
        </p:nvGraphicFramePr>
        <p:xfrm>
          <a:off x="609600" y="2209800"/>
          <a:ext cx="3332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2120265" imgH="533400" progId="Equation.3">
                  <p:embed/>
                </p:oleObj>
              </mc:Choice>
              <mc:Fallback>
                <p:oleObj name="" r:id="rId3" imgW="2120265" imgH="533400" progId="Equation.3">
                  <p:embed/>
                  <p:pic>
                    <p:nvPicPr>
                      <p:cNvPr id="0" name="Picture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33321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125954"/>
          <p:cNvGraphicFramePr/>
          <p:nvPr/>
        </p:nvGraphicFramePr>
        <p:xfrm>
          <a:off x="609600" y="3200400"/>
          <a:ext cx="2895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1764665" imgH="482600" progId="Equation.3">
                  <p:embed/>
                </p:oleObj>
              </mc:Choice>
              <mc:Fallback>
                <p:oleObj name="" r:id="rId5" imgW="1764665" imgH="482600" progId="Equation.3">
                  <p:embed/>
                  <p:pic>
                    <p:nvPicPr>
                      <p:cNvPr id="0" name="Picture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28956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125955"/>
          <p:cNvGraphicFramePr/>
          <p:nvPr/>
        </p:nvGraphicFramePr>
        <p:xfrm>
          <a:off x="2286000" y="3962400"/>
          <a:ext cx="1143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735965" imgH="533400" progId="Equation.3">
                  <p:embed/>
                </p:oleObj>
              </mc:Choice>
              <mc:Fallback>
                <p:oleObj name="" r:id="rId7" imgW="735965" imgH="533400" progId="Equation.3">
                  <p:embed/>
                  <p:pic>
                    <p:nvPicPr>
                      <p:cNvPr id="0" name="Picture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962400"/>
                        <a:ext cx="11430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125956"/>
          <p:cNvGraphicFramePr/>
          <p:nvPr/>
        </p:nvGraphicFramePr>
        <p:xfrm>
          <a:off x="2286000" y="4724400"/>
          <a:ext cx="1295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799465" imgH="431800" progId="Equation.3">
                  <p:embed/>
                </p:oleObj>
              </mc:Choice>
              <mc:Fallback>
                <p:oleObj name="" r:id="rId9" imgW="799465" imgH="431800" progId="Equation.3">
                  <p:embed/>
                  <p:pic>
                    <p:nvPicPr>
                      <p:cNvPr id="0" name="Picture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1295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125957"/>
          <p:cNvGraphicFramePr/>
          <p:nvPr/>
        </p:nvGraphicFramePr>
        <p:xfrm>
          <a:off x="1524000" y="5486400"/>
          <a:ext cx="2590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1" imgW="1370965" imgH="482600" progId="Equation.3">
                  <p:embed/>
                </p:oleObj>
              </mc:Choice>
              <mc:Fallback>
                <p:oleObj name="" r:id="rId11" imgW="1370965" imgH="482600" progId="Equation.3">
                  <p:embed/>
                  <p:pic>
                    <p:nvPicPr>
                      <p:cNvPr id="0" name="Picture 31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5486400"/>
                        <a:ext cx="259080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4929" name="Object 124928"/>
          <p:cNvGraphicFramePr/>
          <p:nvPr/>
        </p:nvGraphicFramePr>
        <p:xfrm>
          <a:off x="609600" y="533400"/>
          <a:ext cx="2514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1624965" imgH="482600" progId="Equation.3">
                  <p:embed/>
                </p:oleObj>
              </mc:Choice>
              <mc:Fallback>
                <p:oleObj name="" r:id="rId1" imgW="1624965" imgH="482600" progId="Equation.3">
                  <p:embed/>
                  <p:pic>
                    <p:nvPicPr>
                      <p:cNvPr id="0" name="Picture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533400"/>
                        <a:ext cx="25146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4930" name="Object 124929"/>
          <p:cNvGraphicFramePr/>
          <p:nvPr/>
        </p:nvGraphicFramePr>
        <p:xfrm>
          <a:off x="457200" y="1524000"/>
          <a:ext cx="2511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1524000" imgH="228600" progId="Equation.3">
                  <p:embed/>
                </p:oleObj>
              </mc:Choice>
              <mc:Fallback>
                <p:oleObj name="" r:id="rId3" imgW="1524000" imgH="228600" progId="Equation.3">
                  <p:embed/>
                  <p:pic>
                    <p:nvPicPr>
                      <p:cNvPr id="0" name="Picture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25114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graphicFrame>
        <p:nvGraphicFramePr>
          <p:cNvPr id="124932" name="Object 124931"/>
          <p:cNvGraphicFramePr/>
          <p:nvPr/>
        </p:nvGraphicFramePr>
        <p:xfrm>
          <a:off x="457200" y="2057400"/>
          <a:ext cx="228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256665" imgH="444500" progId="Equation.3">
                  <p:embed/>
                </p:oleObj>
              </mc:Choice>
              <mc:Fallback>
                <p:oleObj name="" r:id="rId5" imgW="1256665" imgH="444500" progId="Equation.3">
                  <p:embed/>
                  <p:pic>
                    <p:nvPicPr>
                      <p:cNvPr id="0" name="Picture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2286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Rectangle 6"/>
          <p:cNvSpPr/>
          <p:nvPr/>
        </p:nvSpPr>
        <p:spPr>
          <a:xfrm>
            <a:off x="457200" y="2971800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sz="2400">
                <a:latin typeface="Calibri" panose="020F0502020204030204" pitchFamily="34" charset="0"/>
                <a:cs typeface="Times New Roman" panose="02020603050405020304" pitchFamily="18" charset="0"/>
              </a:rPr>
              <a:t>Using Parseval’s identity for Fourier sine transform, we have</a:t>
            </a:r>
            <a:endParaRPr sz="2400">
              <a:latin typeface="Arial" panose="020B0604020202020204" pitchFamily="34" charset="0"/>
            </a:endParaRPr>
          </a:p>
        </p:txBody>
      </p:sp>
      <p:graphicFrame>
        <p:nvGraphicFramePr>
          <p:cNvPr id="124935" name="Object 124934"/>
          <p:cNvGraphicFramePr/>
          <p:nvPr/>
        </p:nvGraphicFramePr>
        <p:xfrm>
          <a:off x="533400" y="3581400"/>
          <a:ext cx="302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1739265" imgH="482600" progId="Equation.3">
                  <p:embed/>
                </p:oleObj>
              </mc:Choice>
              <mc:Fallback>
                <p:oleObj name="" r:id="rId7" imgW="1739265" imgH="482600" progId="Equation.3">
                  <p:embed/>
                  <p:pic>
                    <p:nvPicPr>
                      <p:cNvPr id="0" name="Picture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3581400"/>
                        <a:ext cx="302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124935"/>
          <p:cNvGraphicFramePr/>
          <p:nvPr/>
        </p:nvGraphicFramePr>
        <p:xfrm>
          <a:off x="533400" y="4648200"/>
          <a:ext cx="317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9" imgW="2018665" imgH="533400" progId="Equation.3">
                  <p:embed/>
                </p:oleObj>
              </mc:Choice>
              <mc:Fallback>
                <p:oleObj name="" r:id="rId9" imgW="2018665" imgH="533400" progId="Equation.3">
                  <p:embed/>
                  <p:pic>
                    <p:nvPicPr>
                      <p:cNvPr id="0" name="Picture 31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648200"/>
                        <a:ext cx="31734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124936"/>
          <p:cNvGraphicFramePr/>
          <p:nvPr/>
        </p:nvGraphicFramePr>
        <p:xfrm>
          <a:off x="533400" y="5638800"/>
          <a:ext cx="2590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1" imgW="1548765" imgH="482600" progId="Equation.3">
                  <p:embed/>
                </p:oleObj>
              </mc:Choice>
              <mc:Fallback>
                <p:oleObj name="" r:id="rId11" imgW="1548765" imgH="482600" progId="Equation.3">
                  <p:embed/>
                  <p:pic>
                    <p:nvPicPr>
                      <p:cNvPr id="0" name="Picture 31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5638800"/>
                        <a:ext cx="259080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6978" name="Object 126977"/>
          <p:cNvGraphicFramePr/>
          <p:nvPr/>
        </p:nvGraphicFramePr>
        <p:xfrm>
          <a:off x="685800" y="609600"/>
          <a:ext cx="1143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698500" imgH="533400" progId="Equation.3">
                  <p:embed/>
                </p:oleObj>
              </mc:Choice>
              <mc:Fallback>
                <p:oleObj name="" r:id="rId1" imgW="698500" imgH="533400" progId="Equation.3">
                  <p:embed/>
                  <p:pic>
                    <p:nvPicPr>
                      <p:cNvPr id="0" name="Picture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609600"/>
                        <a:ext cx="11430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126978"/>
          <p:cNvGraphicFramePr/>
          <p:nvPr/>
        </p:nvGraphicFramePr>
        <p:xfrm>
          <a:off x="762000" y="1600200"/>
          <a:ext cx="1219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748665" imgH="431800" progId="Equation.3">
                  <p:embed/>
                </p:oleObj>
              </mc:Choice>
              <mc:Fallback>
                <p:oleObj name="" r:id="rId3" imgW="748665" imgH="431800" progId="Equation.3">
                  <p:embed/>
                  <p:pic>
                    <p:nvPicPr>
                      <p:cNvPr id="0" name="Picture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12192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126979"/>
          <p:cNvGraphicFramePr/>
          <p:nvPr/>
        </p:nvGraphicFramePr>
        <p:xfrm>
          <a:off x="838200" y="2438400"/>
          <a:ext cx="2133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Picture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438400"/>
                        <a:ext cx="21336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126980"/>
          <p:cNvGraphicFramePr/>
          <p:nvPr/>
        </p:nvGraphicFramePr>
        <p:xfrm>
          <a:off x="914400" y="3505200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1383665" imgH="482600" progId="Equation.3">
                  <p:embed/>
                </p:oleObj>
              </mc:Choice>
              <mc:Fallback>
                <p:oleObj name="" r:id="rId7" imgW="1383665" imgH="482600" progId="Equation.3">
                  <p:embed/>
                  <p:pic>
                    <p:nvPicPr>
                      <p:cNvPr id="0" name="Picture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2514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" name="Object 1025"/>
          <p:cNvGraphicFramePr/>
          <p:nvPr/>
        </p:nvGraphicFramePr>
        <p:xfrm>
          <a:off x="3886200" y="609600"/>
          <a:ext cx="2824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777365" imgH="431800" progId="Equation.3">
                  <p:embed/>
                </p:oleObj>
              </mc:Choice>
              <mc:Fallback>
                <p:oleObj name="" r:id="rId1" imgW="1777365" imgH="4318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609600"/>
                        <a:ext cx="28241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838200"/>
            <a:ext cx="30924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solidFill>
                  <a:srgbClr val="FF0000"/>
                </a:solidFill>
                <a:latin typeface="Verdana" panose="020B0604030504040204" pitchFamily="34" charset="0"/>
              </a:rPr>
              <a:t>Change of scale property</a:t>
            </a:r>
            <a:endParaRPr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027" name="Object 1026"/>
          <p:cNvGraphicFramePr/>
          <p:nvPr/>
        </p:nvGraphicFramePr>
        <p:xfrm>
          <a:off x="2895600" y="1524000"/>
          <a:ext cx="3662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942465" imgH="495300" progId="Equation.3">
                  <p:embed/>
                </p:oleObj>
              </mc:Choice>
              <mc:Fallback>
                <p:oleObj name="" r:id="rId3" imgW="1942465" imgH="4953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524000"/>
                        <a:ext cx="36623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1752600"/>
            <a:ext cx="12192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Proof:</a:t>
            </a:r>
            <a:endParaRPr>
              <a:latin typeface="Verdana" panose="020B0604030504040204" pitchFamily="34" charset="0"/>
            </a:endParaRPr>
          </a:p>
        </p:txBody>
      </p:sp>
      <p:graphicFrame>
        <p:nvGraphicFramePr>
          <p:cNvPr id="1028" name="Object 1027"/>
          <p:cNvGraphicFramePr/>
          <p:nvPr/>
        </p:nvGraphicFramePr>
        <p:xfrm>
          <a:off x="2971800" y="2590800"/>
          <a:ext cx="34417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159000" imgH="838200" progId="Equation.3">
                  <p:embed/>
                </p:oleObj>
              </mc:Choice>
              <mc:Fallback>
                <p:oleObj name="" r:id="rId5" imgW="2159000" imgH="8382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2590800"/>
                        <a:ext cx="3441700" cy="1395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34200" y="2971800"/>
            <a:ext cx="1219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Put ax=t</a:t>
            </a:r>
            <a:endParaRPr>
              <a:latin typeface="Verdana" panose="020B0604030504040204" pitchFamily="34" charset="0"/>
            </a:endParaRPr>
          </a:p>
          <a:p>
            <a:r>
              <a:rPr err="1">
                <a:latin typeface="Verdana" panose="020B0604030504040204" pitchFamily="34" charset="0"/>
              </a:rPr>
              <a:t>a dx =dt</a:t>
            </a:r>
            <a:endParaRPr>
              <a:latin typeface="Verdana" panose="020B0604030504040204" pitchFamily="34" charset="0"/>
            </a:endParaRPr>
          </a:p>
        </p:txBody>
      </p:sp>
      <p:graphicFrame>
        <p:nvGraphicFramePr>
          <p:cNvPr id="1032" name="Object 1031"/>
          <p:cNvGraphicFramePr/>
          <p:nvPr/>
        </p:nvGraphicFramePr>
        <p:xfrm>
          <a:off x="2895600" y="3505200"/>
          <a:ext cx="36576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082165" imgH="862965" progId="Equation.3">
                  <p:embed/>
                </p:oleObj>
              </mc:Choice>
              <mc:Fallback>
                <p:oleObj name="" r:id="rId7" imgW="2082165" imgH="862965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3505200"/>
                        <a:ext cx="3657600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32"/>
          <p:cNvGraphicFramePr/>
          <p:nvPr/>
        </p:nvGraphicFramePr>
        <p:xfrm>
          <a:off x="2971800" y="4648200"/>
          <a:ext cx="38862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2146300" imgH="939800" progId="Equation.3">
                  <p:embed/>
                </p:oleObj>
              </mc:Choice>
              <mc:Fallback>
                <p:oleObj name="" r:id="rId9" imgW="2146300" imgH="9398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4648200"/>
                        <a:ext cx="38862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33"/>
          <p:cNvGraphicFramePr/>
          <p:nvPr/>
        </p:nvGraphicFramePr>
        <p:xfrm>
          <a:off x="4114800" y="54102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748665" imgH="431800" progId="Equation.3">
                  <p:embed/>
                </p:oleObj>
              </mc:Choice>
              <mc:Fallback>
                <p:oleObj name="" r:id="rId11" imgW="748665" imgH="4318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5410200"/>
                        <a:ext cx="1295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609600"/>
            <a:ext cx="2886075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3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143000"/>
            <a:ext cx="594360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3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3324" name="Rectangle 4"/>
          <p:cNvSpPr/>
          <p:nvPr/>
        </p:nvSpPr>
        <p:spPr>
          <a:xfrm>
            <a:off x="45720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3325" name="Rectangle 5"/>
          <p:cNvSpPr/>
          <p:nvPr/>
        </p:nvSpPr>
        <p:spPr>
          <a:xfrm>
            <a:off x="457200" y="2019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286000"/>
            <a:ext cx="1143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Proof:</a:t>
            </a:r>
            <a:endParaRPr>
              <a:latin typeface="Verdana" panose="020B0604030504040204" pitchFamily="34" charset="0"/>
            </a:endParaRPr>
          </a:p>
        </p:txBody>
      </p:sp>
      <p:graphicFrame>
        <p:nvGraphicFramePr>
          <p:cNvPr id="13318" name="Object 13317"/>
          <p:cNvGraphicFramePr/>
          <p:nvPr/>
        </p:nvGraphicFramePr>
        <p:xfrm>
          <a:off x="2057400" y="2438400"/>
          <a:ext cx="36623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942465" imgH="495300" progId="Equation.3">
                  <p:embed/>
                </p:oleObj>
              </mc:Choice>
              <mc:Fallback>
                <p:oleObj name="" r:id="rId3" imgW="1942465" imgH="4953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438400"/>
                        <a:ext cx="3662363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3318"/>
          <p:cNvGraphicFramePr/>
          <p:nvPr/>
        </p:nvGraphicFramePr>
        <p:xfrm>
          <a:off x="1219200" y="3429000"/>
          <a:ext cx="556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780030" imgH="495300" progId="Equation.3">
                  <p:embed/>
                </p:oleObj>
              </mc:Choice>
              <mc:Fallback>
                <p:oleObj name="" r:id="rId5" imgW="2780030" imgH="4953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429000"/>
                        <a:ext cx="5562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3319"/>
          <p:cNvGraphicFramePr/>
          <p:nvPr/>
        </p:nvGraphicFramePr>
        <p:xfrm>
          <a:off x="3200400" y="4876800"/>
          <a:ext cx="5032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335530" imgH="495300" progId="Equation.3">
                  <p:embed/>
                </p:oleObj>
              </mc:Choice>
              <mc:Fallback>
                <p:oleObj name="" r:id="rId7" imgW="2335530" imgH="4953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876800"/>
                        <a:ext cx="50323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12288"/>
          <p:cNvGraphicFramePr/>
          <p:nvPr/>
        </p:nvGraphicFramePr>
        <p:xfrm>
          <a:off x="609600" y="533400"/>
          <a:ext cx="81899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417695" imgH="862965" progId="Equation.3">
                  <p:embed/>
                </p:oleObj>
              </mc:Choice>
              <mc:Fallback>
                <p:oleObj name="" r:id="rId1" imgW="4417695" imgH="862965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533400"/>
                        <a:ext cx="8189913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12289"/>
          <p:cNvGraphicFramePr/>
          <p:nvPr/>
        </p:nvGraphicFramePr>
        <p:xfrm>
          <a:off x="2362200" y="1676400"/>
          <a:ext cx="3810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561465" imgH="393700" progId="Equation.3">
                  <p:embed/>
                </p:oleObj>
              </mc:Choice>
              <mc:Fallback>
                <p:oleObj name="" r:id="rId3" imgW="1561465" imgH="3937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676400"/>
                        <a:ext cx="3810000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Verdana" panose="020B0604030504040204" pitchFamily="34" charset="0"/>
            </a:endParaRPr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3276600"/>
            <a:ext cx="310515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43000" y="3276600"/>
            <a:ext cx="1371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Verdana" panose="020B0604030504040204" pitchFamily="34" charset="0"/>
              </a:rPr>
              <a:t>Property:</a:t>
            </a:r>
            <a:endParaRPr>
              <a:latin typeface="Verdana" panose="020B0604030504040204" pitchFamily="34" charset="0"/>
            </a:endParaRPr>
          </a:p>
        </p:txBody>
      </p:sp>
      <p:pic>
        <p:nvPicPr>
          <p:cNvPr id="12294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038600"/>
            <a:ext cx="272415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4495800"/>
            <a:ext cx="5943600" cy="1171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6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457200" y="866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en-IN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2338</Words>
  <Application>WPS Presentation</Application>
  <PresentationFormat>On-screen Show</PresentationFormat>
  <Paragraphs>218</Paragraphs>
  <Slides>69</Slides>
  <Notes>69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131</vt:i4>
      </vt:variant>
      <vt:variant>
        <vt:lpstr>幻灯片标题</vt:lpstr>
      </vt:variant>
      <vt:variant>
        <vt:i4>69</vt:i4>
      </vt:variant>
    </vt:vector>
  </HeadingPairs>
  <TitlesOfParts>
    <vt:vector size="213" baseType="lpstr">
      <vt:lpstr>Arial</vt:lpstr>
      <vt:lpstr>SimSun</vt:lpstr>
      <vt:lpstr>Wingdings</vt:lpstr>
      <vt:lpstr>Verdana</vt:lpstr>
      <vt:lpstr>Wingdings 2</vt:lpstr>
      <vt:lpstr>Verdana</vt:lpstr>
      <vt:lpstr>Wingdings 2</vt:lpstr>
      <vt:lpstr>Calibri</vt:lpstr>
      <vt:lpstr>Times New Roman</vt:lpstr>
      <vt:lpstr>Microsoft YaHei</vt:lpstr>
      <vt:lpstr>Arial Unicode MS</vt:lpstr>
      <vt:lpstr>Cambria Math</vt:lpstr>
      <vt:lpstr>Aspect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Unit IV Fourier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Fourier Transform</dc:title>
  <dc:creator/>
  <cp:lastModifiedBy>Welcome</cp:lastModifiedBy>
  <cp:revision>69</cp:revision>
  <dcterms:created xsi:type="dcterms:W3CDTF">2006-08-16T00:00:00Z</dcterms:created>
  <dcterms:modified xsi:type="dcterms:W3CDTF">2020-07-13T03:16:06Z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