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43B0C-AD1A-4976-8848-F2D9F9A63BAC}" type="doc">
      <dgm:prSet loTypeId="urn:microsoft.com/office/officeart/2005/8/layout/pyramid1" loCatId="pyramid" qsTypeId="urn:microsoft.com/office/officeart/2005/8/quickstyle/simple1" qsCatId="simple" csTypeId="urn:microsoft.com/office/officeart/2005/8/colors/accent1_2" csCatId="accent1" phldr="1"/>
      <dgm:spPr/>
    </dgm:pt>
    <dgm:pt modelId="{EAFEF3AD-8CE2-4AD8-8372-4497DD581428}" type="pres">
      <dgm:prSet presAssocID="{9C843B0C-AD1A-4976-8848-F2D9F9A63BAC}" presName="Name0" presStyleCnt="0">
        <dgm:presLayoutVars>
          <dgm:dir/>
          <dgm:animLvl val="lvl"/>
          <dgm:resizeHandles val="exact"/>
        </dgm:presLayoutVars>
      </dgm:prSet>
      <dgm:spPr/>
    </dgm:pt>
  </dgm:ptLst>
  <dgm:cxnLst>
    <dgm:cxn modelId="{7BE3DA26-1224-41B2-8A0C-07025489CE8E}" type="presOf" srcId="{9C843B0C-AD1A-4976-8848-F2D9F9A63BAC}" destId="{EAFEF3AD-8CE2-4AD8-8372-4497DD581428}" srcOrd="0"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38DE4-F93B-47FE-A722-83FBA6FCFCCA}"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GB"/>
        </a:p>
      </dgm:t>
    </dgm:pt>
    <dgm:pt modelId="{DF5E9395-EF97-49D1-A886-890C69EE6395}">
      <dgm:prSet/>
      <dgm:spPr/>
      <dgm:t>
        <a:bodyPr/>
        <a:lstStyle/>
        <a:p>
          <a:r>
            <a:rPr lang="en-US" dirty="0"/>
            <a:t>A </a:t>
          </a:r>
          <a:r>
            <a:rPr lang="en-US" b="1" dirty="0"/>
            <a:t>decision support system (DSS)</a:t>
          </a:r>
          <a:r>
            <a:rPr lang="en-US" dirty="0"/>
            <a:t> allows users to interact directly with a computer to organize and analyze data for solving complex and sometimes unstructured problems. Decision support systems are now available to help with such business decisions as mergers and acquisitions, plant expansions, new product developments and share portfolio management, among many others</a:t>
          </a:r>
          <a:endParaRPr lang="en-IN" dirty="0"/>
        </a:p>
      </dgm:t>
    </dgm:pt>
    <dgm:pt modelId="{36484189-4E6D-4923-828F-D814A39CA712}" type="parTrans" cxnId="{DC133D15-B6A6-496E-AACC-6689DBFF1A0A}">
      <dgm:prSet/>
      <dgm:spPr/>
      <dgm:t>
        <a:bodyPr/>
        <a:lstStyle/>
        <a:p>
          <a:endParaRPr lang="en-IN"/>
        </a:p>
      </dgm:t>
    </dgm:pt>
    <dgm:pt modelId="{A6343387-6CF9-4048-926B-3F44057CDC36}" type="sibTrans" cxnId="{DC133D15-B6A6-496E-AACC-6689DBFF1A0A}">
      <dgm:prSet/>
      <dgm:spPr/>
      <dgm:t>
        <a:bodyPr/>
        <a:lstStyle/>
        <a:p>
          <a:endParaRPr lang="en-IN"/>
        </a:p>
      </dgm:t>
    </dgm:pt>
    <dgm:pt modelId="{53E0DFB1-CA00-4A79-A34D-25985E360F42}" type="pres">
      <dgm:prSet presAssocID="{8D938DE4-F93B-47FE-A722-83FBA6FCFCCA}" presName="diagram" presStyleCnt="0">
        <dgm:presLayoutVars>
          <dgm:dir/>
          <dgm:resizeHandles val="exact"/>
        </dgm:presLayoutVars>
      </dgm:prSet>
      <dgm:spPr/>
    </dgm:pt>
    <dgm:pt modelId="{826CFC9C-529A-4F80-AEE7-BAD8C0F07A9F}" type="pres">
      <dgm:prSet presAssocID="{DF5E9395-EF97-49D1-A886-890C69EE6395}" presName="node" presStyleLbl="node1" presStyleIdx="0" presStyleCnt="1" custScaleX="168955">
        <dgm:presLayoutVars>
          <dgm:bulletEnabled val="1"/>
        </dgm:presLayoutVars>
      </dgm:prSet>
      <dgm:spPr/>
    </dgm:pt>
  </dgm:ptLst>
  <dgm:cxnLst>
    <dgm:cxn modelId="{DC133D15-B6A6-496E-AACC-6689DBFF1A0A}" srcId="{8D938DE4-F93B-47FE-A722-83FBA6FCFCCA}" destId="{DF5E9395-EF97-49D1-A886-890C69EE6395}" srcOrd="0" destOrd="0" parTransId="{36484189-4E6D-4923-828F-D814A39CA712}" sibTransId="{A6343387-6CF9-4048-926B-3F44057CDC36}"/>
    <dgm:cxn modelId="{01FCB671-3978-45D1-9F23-872EF3DA7C71}" type="presOf" srcId="{DF5E9395-EF97-49D1-A886-890C69EE6395}" destId="{826CFC9C-529A-4F80-AEE7-BAD8C0F07A9F}" srcOrd="0" destOrd="0" presId="urn:microsoft.com/office/officeart/2005/8/layout/default"/>
    <dgm:cxn modelId="{F0F6FBA0-3DB6-484D-89C1-16FA8617D601}" type="presOf" srcId="{8D938DE4-F93B-47FE-A722-83FBA6FCFCCA}" destId="{53E0DFB1-CA00-4A79-A34D-25985E360F42}" srcOrd="0" destOrd="0" presId="urn:microsoft.com/office/officeart/2005/8/layout/default"/>
    <dgm:cxn modelId="{487DFBC9-4DD3-414C-94C4-3520B820DB32}" type="presParOf" srcId="{53E0DFB1-CA00-4A79-A34D-25985E360F42}" destId="{826CFC9C-529A-4F80-AEE7-BAD8C0F07A9F}"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AB2A61-A390-4EB1-8A5C-FF272CF554B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7A991B7B-B465-46B6-AFB8-8E3D01F29F1C}" type="pres">
      <dgm:prSet presAssocID="{30AB2A61-A390-4EB1-8A5C-FF272CF554B0}" presName="Name0" presStyleCnt="0">
        <dgm:presLayoutVars>
          <dgm:chPref val="1"/>
          <dgm:dir/>
          <dgm:animOne val="branch"/>
          <dgm:animLvl val="lvl"/>
          <dgm:resizeHandles val="exact"/>
        </dgm:presLayoutVars>
      </dgm:prSet>
      <dgm:spPr/>
    </dgm:pt>
  </dgm:ptLst>
  <dgm:cxnLst>
    <dgm:cxn modelId="{E959F8CB-0B1D-43B6-8A2D-1EB9AE20DDDF}" type="presOf" srcId="{30AB2A61-A390-4EB1-8A5C-FF272CF554B0}" destId="{7A991B7B-B465-46B6-AFB8-8E3D01F29F1C}"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25A9E6-3B65-4DEA-B92B-7E654824ED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7078189-956B-4417-BAD5-662671D44AE2}">
      <dgm:prSet/>
      <dgm:spPr/>
      <dgm:t>
        <a:bodyPr/>
        <a:lstStyle/>
        <a:p>
          <a:r>
            <a:rPr lang="en-US" b="1" dirty="0">
              <a:ln w="3175" cmpd="sng"/>
              <a:latin typeface="Times New Roman" panose="02020603050405020304" pitchFamily="18" charset="0"/>
              <a:cs typeface="Times New Roman" panose="02020603050405020304" pitchFamily="18" charset="0"/>
            </a:rPr>
            <a:t>problem avoiders </a:t>
          </a:r>
        </a:p>
      </dgm:t>
    </dgm:pt>
    <dgm:pt modelId="{B31511F2-2CD0-4592-B13B-377095156436}" type="parTrans" cxnId="{57BEC918-1767-493E-8400-43E9E99AF042}">
      <dgm:prSet/>
      <dgm:spPr/>
      <dgm:t>
        <a:bodyPr/>
        <a:lstStyle/>
        <a:p>
          <a:endParaRPr lang="en-IN"/>
        </a:p>
      </dgm:t>
    </dgm:pt>
    <dgm:pt modelId="{DDFE4B18-790D-4C6B-96FA-72B7F4448CEE}" type="sibTrans" cxnId="{57BEC918-1767-493E-8400-43E9E99AF042}">
      <dgm:prSet/>
      <dgm:spPr/>
      <dgm:t>
        <a:bodyPr/>
        <a:lstStyle/>
        <a:p>
          <a:endParaRPr lang="en-IN"/>
        </a:p>
      </dgm:t>
    </dgm:pt>
    <dgm:pt modelId="{3A2CE881-D1F6-4DBB-A171-B542AC0D3B4B}">
      <dgm:prSet/>
      <dgm:spPr/>
      <dgm:t>
        <a:bodyPr/>
        <a:lstStyle/>
        <a:p>
          <a:r>
            <a:rPr lang="en-US" b="1">
              <a:ln w="3175" cmpd="sng"/>
              <a:latin typeface="Times New Roman" panose="02020603050405020304" pitchFamily="18" charset="0"/>
              <a:cs typeface="Times New Roman" panose="02020603050405020304" pitchFamily="18" charset="0"/>
            </a:rPr>
            <a:t>Problem solvers</a:t>
          </a:r>
          <a:endParaRPr lang="en-US" b="1" dirty="0">
            <a:ln w="3175" cmpd="sng"/>
            <a:latin typeface="Times New Roman" panose="02020603050405020304" pitchFamily="18" charset="0"/>
            <a:cs typeface="Times New Roman" panose="02020603050405020304" pitchFamily="18" charset="0"/>
          </a:endParaRPr>
        </a:p>
      </dgm:t>
    </dgm:pt>
    <dgm:pt modelId="{B93FFFDF-79EE-40AD-96E0-06D8B767D4AE}" type="parTrans" cxnId="{41356B69-64F6-43A0-9D8C-2F4C36A4DC5F}">
      <dgm:prSet/>
      <dgm:spPr/>
      <dgm:t>
        <a:bodyPr/>
        <a:lstStyle/>
        <a:p>
          <a:endParaRPr lang="en-IN"/>
        </a:p>
      </dgm:t>
    </dgm:pt>
    <dgm:pt modelId="{BBFDF602-49D7-4331-A6BB-2E789EED0796}" type="sibTrans" cxnId="{41356B69-64F6-43A0-9D8C-2F4C36A4DC5F}">
      <dgm:prSet/>
      <dgm:spPr/>
      <dgm:t>
        <a:bodyPr/>
        <a:lstStyle/>
        <a:p>
          <a:endParaRPr lang="en-IN"/>
        </a:p>
      </dgm:t>
    </dgm:pt>
    <dgm:pt modelId="{F8D64D68-3F05-4A78-A517-828C3E51EDE0}">
      <dgm:prSet/>
      <dgm:spPr/>
      <dgm:t>
        <a:bodyPr/>
        <a:lstStyle/>
        <a:p>
          <a:r>
            <a:rPr lang="en-US" b="1">
              <a:ln w="3175" cmpd="sng"/>
              <a:latin typeface="Times New Roman" panose="02020603050405020304" pitchFamily="18" charset="0"/>
              <a:cs typeface="Times New Roman" panose="02020603050405020304" pitchFamily="18" charset="0"/>
            </a:rPr>
            <a:t>Problem seekers </a:t>
          </a:r>
          <a:endParaRPr lang="en-IN" b="1" dirty="0">
            <a:ln w="3175" cmpd="sng"/>
            <a:latin typeface="Times New Roman" panose="02020603050405020304" pitchFamily="18" charset="0"/>
            <a:cs typeface="Times New Roman" panose="02020603050405020304" pitchFamily="18" charset="0"/>
          </a:endParaRPr>
        </a:p>
      </dgm:t>
    </dgm:pt>
    <dgm:pt modelId="{B58536F0-AC26-47FD-A1E9-CFDDCE3C7063}" type="parTrans" cxnId="{01E8DF59-6FF8-4937-B5B3-D63CADCF5DF9}">
      <dgm:prSet/>
      <dgm:spPr/>
      <dgm:t>
        <a:bodyPr/>
        <a:lstStyle/>
        <a:p>
          <a:endParaRPr lang="en-IN"/>
        </a:p>
      </dgm:t>
    </dgm:pt>
    <dgm:pt modelId="{F96184D8-CF44-4A7D-934D-B4800248E790}" type="sibTrans" cxnId="{01E8DF59-6FF8-4937-B5B3-D63CADCF5DF9}">
      <dgm:prSet/>
      <dgm:spPr/>
      <dgm:t>
        <a:bodyPr/>
        <a:lstStyle/>
        <a:p>
          <a:endParaRPr lang="en-IN"/>
        </a:p>
      </dgm:t>
    </dgm:pt>
    <dgm:pt modelId="{8040E810-104D-432D-8DA5-38A7D871EB17}" type="pres">
      <dgm:prSet presAssocID="{6E25A9E6-3B65-4DEA-B92B-7E654824EDA5}" presName="linear" presStyleCnt="0">
        <dgm:presLayoutVars>
          <dgm:dir/>
          <dgm:animLvl val="lvl"/>
          <dgm:resizeHandles val="exact"/>
        </dgm:presLayoutVars>
      </dgm:prSet>
      <dgm:spPr/>
    </dgm:pt>
    <dgm:pt modelId="{CA5CB336-33A7-458C-8746-527C01F6726E}" type="pres">
      <dgm:prSet presAssocID="{07078189-956B-4417-BAD5-662671D44AE2}" presName="parentLin" presStyleCnt="0"/>
      <dgm:spPr/>
    </dgm:pt>
    <dgm:pt modelId="{3CB9205C-958B-40E6-A044-0FF61C2513F1}" type="pres">
      <dgm:prSet presAssocID="{07078189-956B-4417-BAD5-662671D44AE2}" presName="parentLeftMargin" presStyleLbl="node1" presStyleIdx="0" presStyleCnt="3"/>
      <dgm:spPr/>
    </dgm:pt>
    <dgm:pt modelId="{771AEB74-BBB2-4A0F-8850-393F69EDF25B}" type="pres">
      <dgm:prSet presAssocID="{07078189-956B-4417-BAD5-662671D44AE2}" presName="parentText" presStyleLbl="node1" presStyleIdx="0" presStyleCnt="3">
        <dgm:presLayoutVars>
          <dgm:chMax val="0"/>
          <dgm:bulletEnabled val="1"/>
        </dgm:presLayoutVars>
      </dgm:prSet>
      <dgm:spPr/>
    </dgm:pt>
    <dgm:pt modelId="{A47CBA42-3D22-4410-9349-EFEEE99CF750}" type="pres">
      <dgm:prSet presAssocID="{07078189-956B-4417-BAD5-662671D44AE2}" presName="negativeSpace" presStyleCnt="0"/>
      <dgm:spPr/>
    </dgm:pt>
    <dgm:pt modelId="{D17C4E45-F2CA-47DF-859F-0983DE133755}" type="pres">
      <dgm:prSet presAssocID="{07078189-956B-4417-BAD5-662671D44AE2}" presName="childText" presStyleLbl="conFgAcc1" presStyleIdx="0" presStyleCnt="3">
        <dgm:presLayoutVars>
          <dgm:bulletEnabled val="1"/>
        </dgm:presLayoutVars>
      </dgm:prSet>
      <dgm:spPr/>
    </dgm:pt>
    <dgm:pt modelId="{4339BAB2-1177-4671-8C83-06FB01FCE55F}" type="pres">
      <dgm:prSet presAssocID="{DDFE4B18-790D-4C6B-96FA-72B7F4448CEE}" presName="spaceBetweenRectangles" presStyleCnt="0"/>
      <dgm:spPr/>
    </dgm:pt>
    <dgm:pt modelId="{2CAB2896-751F-498A-85BE-0C55DEA774A7}" type="pres">
      <dgm:prSet presAssocID="{3A2CE881-D1F6-4DBB-A171-B542AC0D3B4B}" presName="parentLin" presStyleCnt="0"/>
      <dgm:spPr/>
    </dgm:pt>
    <dgm:pt modelId="{C87DC8BD-B2EF-4A5A-8B73-6A311ECEE280}" type="pres">
      <dgm:prSet presAssocID="{3A2CE881-D1F6-4DBB-A171-B542AC0D3B4B}" presName="parentLeftMargin" presStyleLbl="node1" presStyleIdx="0" presStyleCnt="3"/>
      <dgm:spPr/>
    </dgm:pt>
    <dgm:pt modelId="{67E51E8A-445A-4307-87DA-58B4536D11B8}" type="pres">
      <dgm:prSet presAssocID="{3A2CE881-D1F6-4DBB-A171-B542AC0D3B4B}" presName="parentText" presStyleLbl="node1" presStyleIdx="1" presStyleCnt="3">
        <dgm:presLayoutVars>
          <dgm:chMax val="0"/>
          <dgm:bulletEnabled val="1"/>
        </dgm:presLayoutVars>
      </dgm:prSet>
      <dgm:spPr/>
    </dgm:pt>
    <dgm:pt modelId="{4C858FC8-39A7-4FAB-B823-AFDA40E4B725}" type="pres">
      <dgm:prSet presAssocID="{3A2CE881-D1F6-4DBB-A171-B542AC0D3B4B}" presName="negativeSpace" presStyleCnt="0"/>
      <dgm:spPr/>
    </dgm:pt>
    <dgm:pt modelId="{FA9445E0-9722-4EF5-8A45-FFA5489F8849}" type="pres">
      <dgm:prSet presAssocID="{3A2CE881-D1F6-4DBB-A171-B542AC0D3B4B}" presName="childText" presStyleLbl="conFgAcc1" presStyleIdx="1" presStyleCnt="3">
        <dgm:presLayoutVars>
          <dgm:bulletEnabled val="1"/>
        </dgm:presLayoutVars>
      </dgm:prSet>
      <dgm:spPr/>
    </dgm:pt>
    <dgm:pt modelId="{6C9C8381-463C-44BF-9FFB-C02AE49E7DB7}" type="pres">
      <dgm:prSet presAssocID="{BBFDF602-49D7-4331-A6BB-2E789EED0796}" presName="spaceBetweenRectangles" presStyleCnt="0"/>
      <dgm:spPr/>
    </dgm:pt>
    <dgm:pt modelId="{F6F22FC8-2310-4B5D-B54B-C5838EBDE4DB}" type="pres">
      <dgm:prSet presAssocID="{F8D64D68-3F05-4A78-A517-828C3E51EDE0}" presName="parentLin" presStyleCnt="0"/>
      <dgm:spPr/>
    </dgm:pt>
    <dgm:pt modelId="{D6DE3DB1-2548-444B-9A9C-68F907A31C22}" type="pres">
      <dgm:prSet presAssocID="{F8D64D68-3F05-4A78-A517-828C3E51EDE0}" presName="parentLeftMargin" presStyleLbl="node1" presStyleIdx="1" presStyleCnt="3"/>
      <dgm:spPr/>
    </dgm:pt>
    <dgm:pt modelId="{32370FB0-2ED0-4909-A6E6-14653DB1E8A1}" type="pres">
      <dgm:prSet presAssocID="{F8D64D68-3F05-4A78-A517-828C3E51EDE0}" presName="parentText" presStyleLbl="node1" presStyleIdx="2" presStyleCnt="3">
        <dgm:presLayoutVars>
          <dgm:chMax val="0"/>
          <dgm:bulletEnabled val="1"/>
        </dgm:presLayoutVars>
      </dgm:prSet>
      <dgm:spPr/>
    </dgm:pt>
    <dgm:pt modelId="{F8F02382-3E53-459A-8D79-4B43D499CD39}" type="pres">
      <dgm:prSet presAssocID="{F8D64D68-3F05-4A78-A517-828C3E51EDE0}" presName="negativeSpace" presStyleCnt="0"/>
      <dgm:spPr/>
    </dgm:pt>
    <dgm:pt modelId="{B8070D68-21F9-4E6F-A259-D59FDBF90AD8}" type="pres">
      <dgm:prSet presAssocID="{F8D64D68-3F05-4A78-A517-828C3E51EDE0}" presName="childText" presStyleLbl="conFgAcc1" presStyleIdx="2" presStyleCnt="3">
        <dgm:presLayoutVars>
          <dgm:bulletEnabled val="1"/>
        </dgm:presLayoutVars>
      </dgm:prSet>
      <dgm:spPr/>
    </dgm:pt>
  </dgm:ptLst>
  <dgm:cxnLst>
    <dgm:cxn modelId="{57BEC918-1767-493E-8400-43E9E99AF042}" srcId="{6E25A9E6-3B65-4DEA-B92B-7E654824EDA5}" destId="{07078189-956B-4417-BAD5-662671D44AE2}" srcOrd="0" destOrd="0" parTransId="{B31511F2-2CD0-4592-B13B-377095156436}" sibTransId="{DDFE4B18-790D-4C6B-96FA-72B7F4448CEE}"/>
    <dgm:cxn modelId="{761E2D1C-19F4-4D09-8402-623153F03408}" type="presOf" srcId="{07078189-956B-4417-BAD5-662671D44AE2}" destId="{3CB9205C-958B-40E6-A044-0FF61C2513F1}" srcOrd="0" destOrd="0" presId="urn:microsoft.com/office/officeart/2005/8/layout/list1"/>
    <dgm:cxn modelId="{EBD8351E-5F8A-4174-AC08-8C0FE6C08588}" type="presOf" srcId="{3A2CE881-D1F6-4DBB-A171-B542AC0D3B4B}" destId="{67E51E8A-445A-4307-87DA-58B4536D11B8}" srcOrd="1" destOrd="0" presId="urn:microsoft.com/office/officeart/2005/8/layout/list1"/>
    <dgm:cxn modelId="{AB68443B-C0F1-45A0-8E3E-8034CF674F7D}" type="presOf" srcId="{3A2CE881-D1F6-4DBB-A171-B542AC0D3B4B}" destId="{C87DC8BD-B2EF-4A5A-8B73-6A311ECEE280}" srcOrd="0" destOrd="0" presId="urn:microsoft.com/office/officeart/2005/8/layout/list1"/>
    <dgm:cxn modelId="{41356B69-64F6-43A0-9D8C-2F4C36A4DC5F}" srcId="{6E25A9E6-3B65-4DEA-B92B-7E654824EDA5}" destId="{3A2CE881-D1F6-4DBB-A171-B542AC0D3B4B}" srcOrd="1" destOrd="0" parTransId="{B93FFFDF-79EE-40AD-96E0-06D8B767D4AE}" sibTransId="{BBFDF602-49D7-4331-A6BB-2E789EED0796}"/>
    <dgm:cxn modelId="{19000F6D-CD6D-4A55-8837-053CC5CDB138}" type="presOf" srcId="{07078189-956B-4417-BAD5-662671D44AE2}" destId="{771AEB74-BBB2-4A0F-8850-393F69EDF25B}" srcOrd="1" destOrd="0" presId="urn:microsoft.com/office/officeart/2005/8/layout/list1"/>
    <dgm:cxn modelId="{01E8DF59-6FF8-4937-B5B3-D63CADCF5DF9}" srcId="{6E25A9E6-3B65-4DEA-B92B-7E654824EDA5}" destId="{F8D64D68-3F05-4A78-A517-828C3E51EDE0}" srcOrd="2" destOrd="0" parTransId="{B58536F0-AC26-47FD-A1E9-CFDDCE3C7063}" sibTransId="{F96184D8-CF44-4A7D-934D-B4800248E790}"/>
    <dgm:cxn modelId="{4144EB88-2B00-4780-964A-C86BE0A6466D}" type="presOf" srcId="{6E25A9E6-3B65-4DEA-B92B-7E654824EDA5}" destId="{8040E810-104D-432D-8DA5-38A7D871EB17}" srcOrd="0" destOrd="0" presId="urn:microsoft.com/office/officeart/2005/8/layout/list1"/>
    <dgm:cxn modelId="{292F47AD-91B5-4EE2-A934-3855B0ED1A99}" type="presOf" srcId="{F8D64D68-3F05-4A78-A517-828C3E51EDE0}" destId="{D6DE3DB1-2548-444B-9A9C-68F907A31C22}" srcOrd="0" destOrd="0" presId="urn:microsoft.com/office/officeart/2005/8/layout/list1"/>
    <dgm:cxn modelId="{A3A12CCE-7013-4921-AD12-3F1CAA6C4951}" type="presOf" srcId="{F8D64D68-3F05-4A78-A517-828C3E51EDE0}" destId="{32370FB0-2ED0-4909-A6E6-14653DB1E8A1}" srcOrd="1" destOrd="0" presId="urn:microsoft.com/office/officeart/2005/8/layout/list1"/>
    <dgm:cxn modelId="{31C62392-43C3-42DF-B2C3-3B12A824226D}" type="presParOf" srcId="{8040E810-104D-432D-8DA5-38A7D871EB17}" destId="{CA5CB336-33A7-458C-8746-527C01F6726E}" srcOrd="0" destOrd="0" presId="urn:microsoft.com/office/officeart/2005/8/layout/list1"/>
    <dgm:cxn modelId="{892EBFDF-EAE6-45A7-BFAE-D7D810D12FC3}" type="presParOf" srcId="{CA5CB336-33A7-458C-8746-527C01F6726E}" destId="{3CB9205C-958B-40E6-A044-0FF61C2513F1}" srcOrd="0" destOrd="0" presId="urn:microsoft.com/office/officeart/2005/8/layout/list1"/>
    <dgm:cxn modelId="{59371B1E-5A34-4679-A87D-14618808B108}" type="presParOf" srcId="{CA5CB336-33A7-458C-8746-527C01F6726E}" destId="{771AEB74-BBB2-4A0F-8850-393F69EDF25B}" srcOrd="1" destOrd="0" presId="urn:microsoft.com/office/officeart/2005/8/layout/list1"/>
    <dgm:cxn modelId="{7AF24E93-7CB3-4923-BCC7-586F5C5CB28F}" type="presParOf" srcId="{8040E810-104D-432D-8DA5-38A7D871EB17}" destId="{A47CBA42-3D22-4410-9349-EFEEE99CF750}" srcOrd="1" destOrd="0" presId="urn:microsoft.com/office/officeart/2005/8/layout/list1"/>
    <dgm:cxn modelId="{715D67D8-7B8F-47BD-98EA-37BF1B46B519}" type="presParOf" srcId="{8040E810-104D-432D-8DA5-38A7D871EB17}" destId="{D17C4E45-F2CA-47DF-859F-0983DE133755}" srcOrd="2" destOrd="0" presId="urn:microsoft.com/office/officeart/2005/8/layout/list1"/>
    <dgm:cxn modelId="{4DEEBE75-23A8-4173-A60F-807C65CDCA36}" type="presParOf" srcId="{8040E810-104D-432D-8DA5-38A7D871EB17}" destId="{4339BAB2-1177-4671-8C83-06FB01FCE55F}" srcOrd="3" destOrd="0" presId="urn:microsoft.com/office/officeart/2005/8/layout/list1"/>
    <dgm:cxn modelId="{4A37EF56-6838-40CA-AF56-0AC6F60AAAA9}" type="presParOf" srcId="{8040E810-104D-432D-8DA5-38A7D871EB17}" destId="{2CAB2896-751F-498A-85BE-0C55DEA774A7}" srcOrd="4" destOrd="0" presId="urn:microsoft.com/office/officeart/2005/8/layout/list1"/>
    <dgm:cxn modelId="{4DF5EA4B-EE37-4601-A2D8-900EF6D22904}" type="presParOf" srcId="{2CAB2896-751F-498A-85BE-0C55DEA774A7}" destId="{C87DC8BD-B2EF-4A5A-8B73-6A311ECEE280}" srcOrd="0" destOrd="0" presId="urn:microsoft.com/office/officeart/2005/8/layout/list1"/>
    <dgm:cxn modelId="{2AD5EE09-9E07-4162-989B-CFD5BD170C78}" type="presParOf" srcId="{2CAB2896-751F-498A-85BE-0C55DEA774A7}" destId="{67E51E8A-445A-4307-87DA-58B4536D11B8}" srcOrd="1" destOrd="0" presId="urn:microsoft.com/office/officeart/2005/8/layout/list1"/>
    <dgm:cxn modelId="{5AD54E57-4705-411D-B71E-1304F74846A7}" type="presParOf" srcId="{8040E810-104D-432D-8DA5-38A7D871EB17}" destId="{4C858FC8-39A7-4FAB-B823-AFDA40E4B725}" srcOrd="5" destOrd="0" presId="urn:microsoft.com/office/officeart/2005/8/layout/list1"/>
    <dgm:cxn modelId="{552E78A6-0047-46D1-A638-9C0387B21529}" type="presParOf" srcId="{8040E810-104D-432D-8DA5-38A7D871EB17}" destId="{FA9445E0-9722-4EF5-8A45-FFA5489F8849}" srcOrd="6" destOrd="0" presId="urn:microsoft.com/office/officeart/2005/8/layout/list1"/>
    <dgm:cxn modelId="{087AE617-CA41-48EA-AAAA-2FAF2362CB98}" type="presParOf" srcId="{8040E810-104D-432D-8DA5-38A7D871EB17}" destId="{6C9C8381-463C-44BF-9FFB-C02AE49E7DB7}" srcOrd="7" destOrd="0" presId="urn:microsoft.com/office/officeart/2005/8/layout/list1"/>
    <dgm:cxn modelId="{D5022223-9D1D-40FF-9831-BB470C3C550F}" type="presParOf" srcId="{8040E810-104D-432D-8DA5-38A7D871EB17}" destId="{F6F22FC8-2310-4B5D-B54B-C5838EBDE4DB}" srcOrd="8" destOrd="0" presId="urn:microsoft.com/office/officeart/2005/8/layout/list1"/>
    <dgm:cxn modelId="{14334F91-36D2-4E66-94D6-97FE298EF8A9}" type="presParOf" srcId="{F6F22FC8-2310-4B5D-B54B-C5838EBDE4DB}" destId="{D6DE3DB1-2548-444B-9A9C-68F907A31C22}" srcOrd="0" destOrd="0" presId="urn:microsoft.com/office/officeart/2005/8/layout/list1"/>
    <dgm:cxn modelId="{44759912-F01B-4F5D-82C4-70D436222A2B}" type="presParOf" srcId="{F6F22FC8-2310-4B5D-B54B-C5838EBDE4DB}" destId="{32370FB0-2ED0-4909-A6E6-14653DB1E8A1}" srcOrd="1" destOrd="0" presId="urn:microsoft.com/office/officeart/2005/8/layout/list1"/>
    <dgm:cxn modelId="{BE2EB7EC-EB85-4AC8-BAC9-7762FE732903}" type="presParOf" srcId="{8040E810-104D-432D-8DA5-38A7D871EB17}" destId="{F8F02382-3E53-459A-8D79-4B43D499CD39}" srcOrd="9" destOrd="0" presId="urn:microsoft.com/office/officeart/2005/8/layout/list1"/>
    <dgm:cxn modelId="{22AF4788-2741-4C61-B40F-9CF1B4847A43}" type="presParOf" srcId="{8040E810-104D-432D-8DA5-38A7D871EB17}" destId="{B8070D68-21F9-4E6F-A259-D59FDBF90AD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A76B86-054B-40ED-8822-0E5186FD8793}"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IN"/>
        </a:p>
      </dgm:t>
    </dgm:pt>
    <dgm:pt modelId="{909A2CD6-0910-45E1-9E97-D4A78820FBBA}">
      <dgm:prSet custT="1"/>
      <dgm:spPr/>
      <dgm:t>
        <a:bodyPr/>
        <a:lstStyle/>
        <a:p>
          <a:r>
            <a:rPr lang="en-IN" sz="2700" b="1" i="1" kern="1200" dirty="0">
              <a:solidFill>
                <a:prstClr val="white"/>
              </a:solidFill>
              <a:latin typeface="Garamond" panose="02020404030301010803"/>
              <a:ea typeface="+mn-ea"/>
              <a:cs typeface="+mn-cs"/>
            </a:rPr>
            <a:t>Identify</a:t>
          </a:r>
          <a:r>
            <a:rPr lang="en-IN" sz="2700" b="1" i="1" kern="1200" dirty="0"/>
            <a:t> And Define the Problem</a:t>
          </a:r>
          <a:endParaRPr lang="en-IN" sz="2700" kern="1200" dirty="0"/>
        </a:p>
      </dgm:t>
    </dgm:pt>
    <dgm:pt modelId="{E92CD8EA-F3E8-4B8D-B6D7-8DD7CF549900}" type="parTrans" cxnId="{A30AF32F-90B4-48F7-9740-E44C035798C4}">
      <dgm:prSet/>
      <dgm:spPr/>
      <dgm:t>
        <a:bodyPr/>
        <a:lstStyle/>
        <a:p>
          <a:endParaRPr lang="en-IN"/>
        </a:p>
      </dgm:t>
    </dgm:pt>
    <dgm:pt modelId="{61258090-EA82-4ABE-A571-9A8BD7A5CB4D}" type="sibTrans" cxnId="{A30AF32F-90B4-48F7-9740-E44C035798C4}">
      <dgm:prSet/>
      <dgm:spPr/>
      <dgm:t>
        <a:bodyPr/>
        <a:lstStyle/>
        <a:p>
          <a:endParaRPr lang="en-IN"/>
        </a:p>
      </dgm:t>
    </dgm:pt>
    <dgm:pt modelId="{33126F5F-2AD9-45F3-8D6D-85AC60C8CFE4}" type="pres">
      <dgm:prSet presAssocID="{4CA76B86-054B-40ED-8822-0E5186FD8793}" presName="Name0" presStyleCnt="0">
        <dgm:presLayoutVars>
          <dgm:resizeHandles/>
        </dgm:presLayoutVars>
      </dgm:prSet>
      <dgm:spPr/>
    </dgm:pt>
    <dgm:pt modelId="{0E4356F7-C38A-47CE-A1A6-018AA8D46E93}" type="pres">
      <dgm:prSet presAssocID="{909A2CD6-0910-45E1-9E97-D4A78820FBBA}" presName="text" presStyleLbl="node1" presStyleIdx="0" presStyleCnt="1">
        <dgm:presLayoutVars>
          <dgm:bulletEnabled val="1"/>
        </dgm:presLayoutVars>
      </dgm:prSet>
      <dgm:spPr/>
    </dgm:pt>
  </dgm:ptLst>
  <dgm:cxnLst>
    <dgm:cxn modelId="{A30AF32F-90B4-48F7-9740-E44C035798C4}" srcId="{4CA76B86-054B-40ED-8822-0E5186FD8793}" destId="{909A2CD6-0910-45E1-9E97-D4A78820FBBA}" srcOrd="0" destOrd="0" parTransId="{E92CD8EA-F3E8-4B8D-B6D7-8DD7CF549900}" sibTransId="{61258090-EA82-4ABE-A571-9A8BD7A5CB4D}"/>
    <dgm:cxn modelId="{F9E2F8E0-EA28-4E74-9146-25A4F5A5BD99}" type="presOf" srcId="{909A2CD6-0910-45E1-9E97-D4A78820FBBA}" destId="{0E4356F7-C38A-47CE-A1A6-018AA8D46E93}" srcOrd="0" destOrd="0" presId="urn:diagrams.loki3.com/VaryingWidthList"/>
    <dgm:cxn modelId="{F5F439FC-C7E6-4380-AADD-3D78F1D9AD28}" type="presOf" srcId="{4CA76B86-054B-40ED-8822-0E5186FD8793}" destId="{33126F5F-2AD9-45F3-8D6D-85AC60C8CFE4}" srcOrd="0" destOrd="0" presId="urn:diagrams.loki3.com/VaryingWidthList"/>
    <dgm:cxn modelId="{611B70C2-64CB-4D5A-90E6-D487B8ED27EF}" type="presParOf" srcId="{33126F5F-2AD9-45F3-8D6D-85AC60C8CFE4}" destId="{0E4356F7-C38A-47CE-A1A6-018AA8D46E93}" srcOrd="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8739BB-530F-4546-AC28-B88A95B509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9550F04-3D0B-4225-BE06-2AD3DDEF850A}">
      <dgm:prSet custT="1"/>
      <dgm:spPr>
        <a:solidFill>
          <a:srgbClr val="83992A">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68580" tIns="68580" rIns="68580" bIns="68580" numCol="1" spcCol="1270" anchor="ctr" anchorCtr="0"/>
        <a:lstStyle/>
        <a:p>
          <a:r>
            <a:rPr lang="en-IN" sz="2700" b="1" i="1" kern="1200" dirty="0">
              <a:solidFill>
                <a:prstClr val="white"/>
              </a:solidFill>
              <a:latin typeface="Garamond" panose="02020404030301010803"/>
              <a:ea typeface="+mn-ea"/>
              <a:cs typeface="+mn-cs"/>
            </a:rPr>
            <a:t>Generate</a:t>
          </a:r>
          <a:r>
            <a:rPr lang="en-IN" sz="2400" b="1" i="1" kern="1200" dirty="0"/>
            <a:t> and Evaluate Possible Solutions</a:t>
          </a:r>
          <a:endParaRPr lang="en-IN" sz="2400" kern="1200" dirty="0"/>
        </a:p>
      </dgm:t>
    </dgm:pt>
    <dgm:pt modelId="{E5B886DB-1FBE-4665-9369-B85DE7EAA72B}" type="parTrans" cxnId="{EE4446C8-E4B0-40D4-ADC5-32F65A7FC81A}">
      <dgm:prSet/>
      <dgm:spPr/>
      <dgm:t>
        <a:bodyPr/>
        <a:lstStyle/>
        <a:p>
          <a:endParaRPr lang="en-IN"/>
        </a:p>
      </dgm:t>
    </dgm:pt>
    <dgm:pt modelId="{51A14488-BC9F-4B96-AEF2-F6DCC1269ED6}" type="sibTrans" cxnId="{EE4446C8-E4B0-40D4-ADC5-32F65A7FC81A}">
      <dgm:prSet/>
      <dgm:spPr/>
      <dgm:t>
        <a:bodyPr/>
        <a:lstStyle/>
        <a:p>
          <a:endParaRPr lang="en-IN"/>
        </a:p>
      </dgm:t>
    </dgm:pt>
    <dgm:pt modelId="{A9A9AA6E-8656-4FC0-9F61-0B4435439BEA}" type="pres">
      <dgm:prSet presAssocID="{E48739BB-530F-4546-AC28-B88A95B50932}" presName="linear" presStyleCnt="0">
        <dgm:presLayoutVars>
          <dgm:animLvl val="lvl"/>
          <dgm:resizeHandles val="exact"/>
        </dgm:presLayoutVars>
      </dgm:prSet>
      <dgm:spPr/>
    </dgm:pt>
    <dgm:pt modelId="{2033EAD3-0860-4891-B80C-DF68B5512E4F}" type="pres">
      <dgm:prSet presAssocID="{D9550F04-3D0B-4225-BE06-2AD3DDEF850A}" presName="parentText" presStyleLbl="node1" presStyleIdx="0" presStyleCnt="1" custLinFactNeighborX="-1125" custLinFactNeighborY="1864">
        <dgm:presLayoutVars>
          <dgm:chMax val="0"/>
          <dgm:bulletEnabled val="1"/>
        </dgm:presLayoutVars>
      </dgm:prSet>
      <dgm:spPr>
        <a:xfrm>
          <a:off x="0" y="3"/>
          <a:ext cx="6115050" cy="492439"/>
        </a:xfrm>
        <a:prstGeom prst="roundRect">
          <a:avLst/>
        </a:prstGeom>
      </dgm:spPr>
    </dgm:pt>
  </dgm:ptLst>
  <dgm:cxnLst>
    <dgm:cxn modelId="{F0110F24-B6D3-42BA-9D0F-63C99048D2B7}" type="presOf" srcId="{D9550F04-3D0B-4225-BE06-2AD3DDEF850A}" destId="{2033EAD3-0860-4891-B80C-DF68B5512E4F}" srcOrd="0" destOrd="0" presId="urn:microsoft.com/office/officeart/2005/8/layout/vList2"/>
    <dgm:cxn modelId="{CA746D2E-BAC6-4D4E-98ED-93D2D41F3746}" type="presOf" srcId="{E48739BB-530F-4546-AC28-B88A95B50932}" destId="{A9A9AA6E-8656-4FC0-9F61-0B4435439BEA}" srcOrd="0" destOrd="0" presId="urn:microsoft.com/office/officeart/2005/8/layout/vList2"/>
    <dgm:cxn modelId="{EE4446C8-E4B0-40D4-ADC5-32F65A7FC81A}" srcId="{E48739BB-530F-4546-AC28-B88A95B50932}" destId="{D9550F04-3D0B-4225-BE06-2AD3DDEF850A}" srcOrd="0" destOrd="0" parTransId="{E5B886DB-1FBE-4665-9369-B85DE7EAA72B}" sibTransId="{51A14488-BC9F-4B96-AEF2-F6DCC1269ED6}"/>
    <dgm:cxn modelId="{CE375238-46D3-45B4-8751-568AFB630B18}" type="presParOf" srcId="{A9A9AA6E-8656-4FC0-9F61-0B4435439BEA}" destId="{2033EAD3-0860-4891-B80C-DF68B5512E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BB5A24-FA9C-406B-AD2B-95200B7AE9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93E2327-BEDD-41AF-BE7F-563BE6830C07}">
      <dgm:prSet/>
      <dgm:spPr/>
      <dgm:t>
        <a:bodyPr/>
        <a:lstStyle/>
        <a:p>
          <a:r>
            <a:rPr lang="en-IN" b="1" i="1" dirty="0"/>
            <a:t>Choose a Solution</a:t>
          </a:r>
          <a:endParaRPr lang="en-IN" dirty="0"/>
        </a:p>
      </dgm:t>
    </dgm:pt>
    <dgm:pt modelId="{2F8B5235-6E79-4A36-A6F7-9FDBA09FC2CB}" type="parTrans" cxnId="{58A1701A-8DEF-48EB-9950-146E5458D245}">
      <dgm:prSet/>
      <dgm:spPr/>
      <dgm:t>
        <a:bodyPr/>
        <a:lstStyle/>
        <a:p>
          <a:endParaRPr lang="en-IN"/>
        </a:p>
      </dgm:t>
    </dgm:pt>
    <dgm:pt modelId="{FB762BE5-0091-4E14-9E6D-309D4A1FE39B}" type="sibTrans" cxnId="{58A1701A-8DEF-48EB-9950-146E5458D245}">
      <dgm:prSet/>
      <dgm:spPr/>
      <dgm:t>
        <a:bodyPr/>
        <a:lstStyle/>
        <a:p>
          <a:endParaRPr lang="en-IN"/>
        </a:p>
      </dgm:t>
    </dgm:pt>
    <dgm:pt modelId="{FBC9ADC2-BBCC-448C-9850-51E868B95D3D}" type="pres">
      <dgm:prSet presAssocID="{E2BB5A24-FA9C-406B-AD2B-95200B7AE991}" presName="linear" presStyleCnt="0">
        <dgm:presLayoutVars>
          <dgm:animLvl val="lvl"/>
          <dgm:resizeHandles val="exact"/>
        </dgm:presLayoutVars>
      </dgm:prSet>
      <dgm:spPr/>
    </dgm:pt>
    <dgm:pt modelId="{130A9383-271F-4110-99A8-58E6490CF911}" type="pres">
      <dgm:prSet presAssocID="{893E2327-BEDD-41AF-BE7F-563BE6830C07}" presName="parentText" presStyleLbl="node1" presStyleIdx="0" presStyleCnt="1" custLinFactNeighborX="-16228" custLinFactNeighborY="-90059">
        <dgm:presLayoutVars>
          <dgm:chMax val="0"/>
          <dgm:bulletEnabled val="1"/>
        </dgm:presLayoutVars>
      </dgm:prSet>
      <dgm:spPr/>
    </dgm:pt>
  </dgm:ptLst>
  <dgm:cxnLst>
    <dgm:cxn modelId="{58A1701A-8DEF-48EB-9950-146E5458D245}" srcId="{E2BB5A24-FA9C-406B-AD2B-95200B7AE991}" destId="{893E2327-BEDD-41AF-BE7F-563BE6830C07}" srcOrd="0" destOrd="0" parTransId="{2F8B5235-6E79-4A36-A6F7-9FDBA09FC2CB}" sibTransId="{FB762BE5-0091-4E14-9E6D-309D4A1FE39B}"/>
    <dgm:cxn modelId="{7FC7A03A-A12C-4B22-BAC1-E08E934B3378}" type="presOf" srcId="{893E2327-BEDD-41AF-BE7F-563BE6830C07}" destId="{130A9383-271F-4110-99A8-58E6490CF911}" srcOrd="0" destOrd="0" presId="urn:microsoft.com/office/officeart/2005/8/layout/vList2"/>
    <dgm:cxn modelId="{C537DC76-CEB1-4F64-8B49-494B5C016E45}" type="presOf" srcId="{E2BB5A24-FA9C-406B-AD2B-95200B7AE991}" destId="{FBC9ADC2-BBCC-448C-9850-51E868B95D3D}" srcOrd="0" destOrd="0" presId="urn:microsoft.com/office/officeart/2005/8/layout/vList2"/>
    <dgm:cxn modelId="{897B0999-9317-4624-9D33-315F76BE2324}" type="presParOf" srcId="{FBC9ADC2-BBCC-448C-9850-51E868B95D3D}" destId="{130A9383-271F-4110-99A8-58E6490CF9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348807-196E-4F82-9B33-FE22C72E51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2E10489-5A55-4ACA-A8A2-1988FB6A9884}">
      <dgm:prSet/>
      <dgm:spPr/>
      <dgm:t>
        <a:bodyPr/>
        <a:lstStyle/>
        <a:p>
          <a:r>
            <a:rPr lang="en-US" b="1" i="1" dirty="0"/>
            <a:t>Implement the Solution</a:t>
          </a:r>
          <a:endParaRPr lang="en-IN" dirty="0"/>
        </a:p>
      </dgm:t>
    </dgm:pt>
    <dgm:pt modelId="{A6B9611A-16F5-4E61-8E0A-9D4286E537BE}" type="parTrans" cxnId="{607A2016-EDA5-4303-96FC-17ACB79C5998}">
      <dgm:prSet/>
      <dgm:spPr/>
      <dgm:t>
        <a:bodyPr/>
        <a:lstStyle/>
        <a:p>
          <a:endParaRPr lang="en-IN"/>
        </a:p>
      </dgm:t>
    </dgm:pt>
    <dgm:pt modelId="{C7819BF7-1664-437B-82D7-59D2D8F4A48B}" type="sibTrans" cxnId="{607A2016-EDA5-4303-96FC-17ACB79C5998}">
      <dgm:prSet/>
      <dgm:spPr/>
      <dgm:t>
        <a:bodyPr/>
        <a:lstStyle/>
        <a:p>
          <a:endParaRPr lang="en-IN"/>
        </a:p>
      </dgm:t>
    </dgm:pt>
    <dgm:pt modelId="{238B3FCC-022B-4ABC-A487-D7F27FD7C19A}" type="pres">
      <dgm:prSet presAssocID="{2E348807-196E-4F82-9B33-FE22C72E51F4}" presName="linear" presStyleCnt="0">
        <dgm:presLayoutVars>
          <dgm:animLvl val="lvl"/>
          <dgm:resizeHandles val="exact"/>
        </dgm:presLayoutVars>
      </dgm:prSet>
      <dgm:spPr/>
    </dgm:pt>
    <dgm:pt modelId="{EDFD60A9-A958-457D-BF65-B3423C319940}" type="pres">
      <dgm:prSet presAssocID="{02E10489-5A55-4ACA-A8A2-1988FB6A9884}" presName="parentText" presStyleLbl="node1" presStyleIdx="0" presStyleCnt="1" custLinFactNeighborX="-4851" custLinFactNeighborY="-31664">
        <dgm:presLayoutVars>
          <dgm:chMax val="0"/>
          <dgm:bulletEnabled val="1"/>
        </dgm:presLayoutVars>
      </dgm:prSet>
      <dgm:spPr/>
    </dgm:pt>
  </dgm:ptLst>
  <dgm:cxnLst>
    <dgm:cxn modelId="{520DF20C-D484-4A30-946E-A453BC731E42}" type="presOf" srcId="{02E10489-5A55-4ACA-A8A2-1988FB6A9884}" destId="{EDFD60A9-A958-457D-BF65-B3423C319940}" srcOrd="0" destOrd="0" presId="urn:microsoft.com/office/officeart/2005/8/layout/vList2"/>
    <dgm:cxn modelId="{607A2016-EDA5-4303-96FC-17ACB79C5998}" srcId="{2E348807-196E-4F82-9B33-FE22C72E51F4}" destId="{02E10489-5A55-4ACA-A8A2-1988FB6A9884}" srcOrd="0" destOrd="0" parTransId="{A6B9611A-16F5-4E61-8E0A-9D4286E537BE}" sibTransId="{C7819BF7-1664-437B-82D7-59D2D8F4A48B}"/>
    <dgm:cxn modelId="{9B04AB25-A530-4D9F-AF09-9C3ADAB399C4}" type="presOf" srcId="{2E348807-196E-4F82-9B33-FE22C72E51F4}" destId="{238B3FCC-022B-4ABC-A487-D7F27FD7C19A}" srcOrd="0" destOrd="0" presId="urn:microsoft.com/office/officeart/2005/8/layout/vList2"/>
    <dgm:cxn modelId="{6BA1900B-FBF8-41E2-AD89-404F934FAB2B}" type="presParOf" srcId="{238B3FCC-022B-4ABC-A487-D7F27FD7C19A}" destId="{EDFD60A9-A958-457D-BF65-B3423C3199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C2BA35-4561-4763-8E4B-413CCBE634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3A70AFD-AF36-4088-B4D3-CC4D21D26BEA}">
      <dgm:prSet/>
      <dgm:spPr/>
      <dgm:t>
        <a:bodyPr/>
        <a:lstStyle/>
        <a:p>
          <a:r>
            <a:rPr lang="en-US" b="1" i="1" dirty="0"/>
            <a:t>Evaluate Results</a:t>
          </a:r>
          <a:endParaRPr lang="en-IN" dirty="0"/>
        </a:p>
      </dgm:t>
    </dgm:pt>
    <dgm:pt modelId="{4DA5D538-1CE4-4E9C-87DF-25E8C74E89DE}" type="parTrans" cxnId="{D53FBD92-0B9E-472B-95A5-55981566EE77}">
      <dgm:prSet/>
      <dgm:spPr/>
      <dgm:t>
        <a:bodyPr/>
        <a:lstStyle/>
        <a:p>
          <a:endParaRPr lang="en-IN"/>
        </a:p>
      </dgm:t>
    </dgm:pt>
    <dgm:pt modelId="{EB19543F-7962-402B-97ED-4F52351E3CA1}" type="sibTrans" cxnId="{D53FBD92-0B9E-472B-95A5-55981566EE77}">
      <dgm:prSet/>
      <dgm:spPr/>
      <dgm:t>
        <a:bodyPr/>
        <a:lstStyle/>
        <a:p>
          <a:endParaRPr lang="en-IN"/>
        </a:p>
      </dgm:t>
    </dgm:pt>
    <dgm:pt modelId="{6653E7BD-F7A9-4528-9667-F476DA108C5B}" type="pres">
      <dgm:prSet presAssocID="{7EC2BA35-4561-4763-8E4B-413CCBE63491}" presName="linear" presStyleCnt="0">
        <dgm:presLayoutVars>
          <dgm:animLvl val="lvl"/>
          <dgm:resizeHandles val="exact"/>
        </dgm:presLayoutVars>
      </dgm:prSet>
      <dgm:spPr/>
    </dgm:pt>
    <dgm:pt modelId="{CA94632C-FB18-4EDA-A3D0-C2ABBDE457F6}" type="pres">
      <dgm:prSet presAssocID="{13A70AFD-AF36-4088-B4D3-CC4D21D26BEA}" presName="parentText" presStyleLbl="node1" presStyleIdx="0" presStyleCnt="1" custLinFactNeighborX="-257" custLinFactNeighborY="11035">
        <dgm:presLayoutVars>
          <dgm:chMax val="0"/>
          <dgm:bulletEnabled val="1"/>
        </dgm:presLayoutVars>
      </dgm:prSet>
      <dgm:spPr/>
    </dgm:pt>
  </dgm:ptLst>
  <dgm:cxnLst>
    <dgm:cxn modelId="{BA0FFA01-F65F-4FC2-82DC-3B5DD4A4CF40}" type="presOf" srcId="{7EC2BA35-4561-4763-8E4B-413CCBE63491}" destId="{6653E7BD-F7A9-4528-9667-F476DA108C5B}" srcOrd="0" destOrd="0" presId="urn:microsoft.com/office/officeart/2005/8/layout/vList2"/>
    <dgm:cxn modelId="{E2EEBA92-B6A9-4E91-AB54-0BE08698CD73}" type="presOf" srcId="{13A70AFD-AF36-4088-B4D3-CC4D21D26BEA}" destId="{CA94632C-FB18-4EDA-A3D0-C2ABBDE457F6}" srcOrd="0" destOrd="0" presId="urn:microsoft.com/office/officeart/2005/8/layout/vList2"/>
    <dgm:cxn modelId="{D53FBD92-0B9E-472B-95A5-55981566EE77}" srcId="{7EC2BA35-4561-4763-8E4B-413CCBE63491}" destId="{13A70AFD-AF36-4088-B4D3-CC4D21D26BEA}" srcOrd="0" destOrd="0" parTransId="{4DA5D538-1CE4-4E9C-87DF-25E8C74E89DE}" sibTransId="{EB19543F-7962-402B-97ED-4F52351E3CA1}"/>
    <dgm:cxn modelId="{1EA09795-AE7C-46BF-961B-D65FCA3C375B}" type="presParOf" srcId="{6653E7BD-F7A9-4528-9667-F476DA108C5B}" destId="{CA94632C-FB18-4EDA-A3D0-C2ABBDE457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CFC9C-529A-4F80-AEE7-BAD8C0F07A9F}">
      <dsp:nvSpPr>
        <dsp:cNvPr id="0" name=""/>
        <dsp:cNvSpPr/>
      </dsp:nvSpPr>
      <dsp:spPr>
        <a:xfrm>
          <a:off x="105818" y="1533"/>
          <a:ext cx="9595937" cy="3407749"/>
        </a:xfrm>
        <a:prstGeom prst="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 </a:t>
          </a:r>
          <a:r>
            <a:rPr lang="en-US" sz="3200" b="1" kern="1200" dirty="0"/>
            <a:t>decision support system (DSS)</a:t>
          </a:r>
          <a:r>
            <a:rPr lang="en-US" sz="3200" kern="1200" dirty="0"/>
            <a:t> allows users to interact directly with a computer to organize and analyze data for solving complex and sometimes unstructured problems. Decision support systems are now available to help with such business decisions as mergers and acquisitions, plant expansions, new product developments and share portfolio management, among many others</a:t>
          </a:r>
          <a:endParaRPr lang="en-IN" sz="3200" kern="1200" dirty="0"/>
        </a:p>
      </dsp:txBody>
      <dsp:txXfrm>
        <a:off x="105818" y="1533"/>
        <a:ext cx="9595937" cy="3407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C4E45-F2CA-47DF-859F-0983DE133755}">
      <dsp:nvSpPr>
        <dsp:cNvPr id="0" name=""/>
        <dsp:cNvSpPr/>
      </dsp:nvSpPr>
      <dsp:spPr>
        <a:xfrm>
          <a:off x="0" y="448013"/>
          <a:ext cx="6454775"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1AEB74-BBB2-4A0F-8850-393F69EDF25B}">
      <dsp:nvSpPr>
        <dsp:cNvPr id="0" name=""/>
        <dsp:cNvSpPr/>
      </dsp:nvSpPr>
      <dsp:spPr>
        <a:xfrm>
          <a:off x="322738" y="34733"/>
          <a:ext cx="451834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83" tIns="0" rIns="170783" bIns="0" numCol="1" spcCol="1270" anchor="ctr" anchorCtr="0">
          <a:noAutofit/>
        </a:bodyPr>
        <a:lstStyle/>
        <a:p>
          <a:pPr marL="0" lvl="0" indent="0" algn="l" defTabSz="1244600">
            <a:lnSpc>
              <a:spcPct val="90000"/>
            </a:lnSpc>
            <a:spcBef>
              <a:spcPct val="0"/>
            </a:spcBef>
            <a:spcAft>
              <a:spcPct val="35000"/>
            </a:spcAft>
            <a:buNone/>
          </a:pPr>
          <a:r>
            <a:rPr lang="en-US" sz="2800" b="1" kern="1200" dirty="0">
              <a:ln w="3175" cmpd="sng"/>
              <a:latin typeface="Times New Roman" panose="02020603050405020304" pitchFamily="18" charset="0"/>
              <a:cs typeface="Times New Roman" panose="02020603050405020304" pitchFamily="18" charset="0"/>
            </a:rPr>
            <a:t>problem avoiders </a:t>
          </a:r>
        </a:p>
      </dsp:txBody>
      <dsp:txXfrm>
        <a:off x="363087" y="75082"/>
        <a:ext cx="4437644" cy="745862"/>
      </dsp:txXfrm>
    </dsp:sp>
    <dsp:sp modelId="{FA9445E0-9722-4EF5-8A45-FFA5489F8849}">
      <dsp:nvSpPr>
        <dsp:cNvPr id="0" name=""/>
        <dsp:cNvSpPr/>
      </dsp:nvSpPr>
      <dsp:spPr>
        <a:xfrm>
          <a:off x="0" y="1718094"/>
          <a:ext cx="6454775"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E51E8A-445A-4307-87DA-58B4536D11B8}">
      <dsp:nvSpPr>
        <dsp:cNvPr id="0" name=""/>
        <dsp:cNvSpPr/>
      </dsp:nvSpPr>
      <dsp:spPr>
        <a:xfrm>
          <a:off x="322738" y="1304813"/>
          <a:ext cx="451834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83" tIns="0" rIns="170783" bIns="0" numCol="1" spcCol="1270" anchor="ctr" anchorCtr="0">
          <a:noAutofit/>
        </a:bodyPr>
        <a:lstStyle/>
        <a:p>
          <a:pPr marL="0" lvl="0" indent="0" algn="l" defTabSz="1244600">
            <a:lnSpc>
              <a:spcPct val="90000"/>
            </a:lnSpc>
            <a:spcBef>
              <a:spcPct val="0"/>
            </a:spcBef>
            <a:spcAft>
              <a:spcPct val="35000"/>
            </a:spcAft>
            <a:buNone/>
          </a:pPr>
          <a:r>
            <a:rPr lang="en-US" sz="2800" b="1" kern="1200">
              <a:ln w="3175" cmpd="sng"/>
              <a:latin typeface="Times New Roman" panose="02020603050405020304" pitchFamily="18" charset="0"/>
              <a:cs typeface="Times New Roman" panose="02020603050405020304" pitchFamily="18" charset="0"/>
            </a:rPr>
            <a:t>Problem solvers</a:t>
          </a:r>
          <a:endParaRPr lang="en-US" sz="2800" b="1" kern="1200" dirty="0">
            <a:ln w="3175" cmpd="sng"/>
            <a:latin typeface="Times New Roman" panose="02020603050405020304" pitchFamily="18" charset="0"/>
            <a:cs typeface="Times New Roman" panose="02020603050405020304" pitchFamily="18" charset="0"/>
          </a:endParaRPr>
        </a:p>
      </dsp:txBody>
      <dsp:txXfrm>
        <a:off x="363087" y="1345162"/>
        <a:ext cx="4437644" cy="745862"/>
      </dsp:txXfrm>
    </dsp:sp>
    <dsp:sp modelId="{B8070D68-21F9-4E6F-A259-D59FDBF90AD8}">
      <dsp:nvSpPr>
        <dsp:cNvPr id="0" name=""/>
        <dsp:cNvSpPr/>
      </dsp:nvSpPr>
      <dsp:spPr>
        <a:xfrm>
          <a:off x="0" y="2988173"/>
          <a:ext cx="6454775"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370FB0-2ED0-4909-A6E6-14653DB1E8A1}">
      <dsp:nvSpPr>
        <dsp:cNvPr id="0" name=""/>
        <dsp:cNvSpPr/>
      </dsp:nvSpPr>
      <dsp:spPr>
        <a:xfrm>
          <a:off x="322738" y="2574894"/>
          <a:ext cx="451834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783" tIns="0" rIns="170783" bIns="0" numCol="1" spcCol="1270" anchor="ctr" anchorCtr="0">
          <a:noAutofit/>
        </a:bodyPr>
        <a:lstStyle/>
        <a:p>
          <a:pPr marL="0" lvl="0" indent="0" algn="l" defTabSz="1244600">
            <a:lnSpc>
              <a:spcPct val="90000"/>
            </a:lnSpc>
            <a:spcBef>
              <a:spcPct val="0"/>
            </a:spcBef>
            <a:spcAft>
              <a:spcPct val="35000"/>
            </a:spcAft>
            <a:buNone/>
          </a:pPr>
          <a:r>
            <a:rPr lang="en-US" sz="2800" b="1" kern="1200">
              <a:ln w="3175" cmpd="sng"/>
              <a:latin typeface="Times New Roman" panose="02020603050405020304" pitchFamily="18" charset="0"/>
              <a:cs typeface="Times New Roman" panose="02020603050405020304" pitchFamily="18" charset="0"/>
            </a:rPr>
            <a:t>Problem seekers </a:t>
          </a:r>
          <a:endParaRPr lang="en-IN" sz="2800" b="1" kern="1200" dirty="0">
            <a:ln w="3175" cmpd="sng"/>
            <a:latin typeface="Times New Roman" panose="02020603050405020304" pitchFamily="18" charset="0"/>
            <a:cs typeface="Times New Roman" panose="02020603050405020304" pitchFamily="18" charset="0"/>
          </a:endParaRPr>
        </a:p>
      </dsp:txBody>
      <dsp:txXfrm>
        <a:off x="363087" y="2615243"/>
        <a:ext cx="4437644"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356F7-C38A-47CE-A1A6-018AA8D46E93}">
      <dsp:nvSpPr>
        <dsp:cNvPr id="0" name=""/>
        <dsp:cNvSpPr/>
      </dsp:nvSpPr>
      <dsp:spPr>
        <a:xfrm>
          <a:off x="825412" y="0"/>
          <a:ext cx="4950000" cy="4924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b="1" i="1" kern="1200" dirty="0">
              <a:solidFill>
                <a:prstClr val="white"/>
              </a:solidFill>
              <a:latin typeface="Garamond" panose="02020404030301010803"/>
              <a:ea typeface="+mn-ea"/>
              <a:cs typeface="+mn-cs"/>
            </a:rPr>
            <a:t>Identify</a:t>
          </a:r>
          <a:r>
            <a:rPr lang="en-IN" sz="2700" b="1" i="1" kern="1200" dirty="0"/>
            <a:t> And Define the Problem</a:t>
          </a:r>
          <a:endParaRPr lang="en-IN" sz="2700" kern="1200" dirty="0"/>
        </a:p>
      </dsp:txBody>
      <dsp:txXfrm>
        <a:off x="825412" y="0"/>
        <a:ext cx="4950000" cy="4924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3EAD3-0860-4891-B80C-DF68B5512E4F}">
      <dsp:nvSpPr>
        <dsp:cNvPr id="0" name=""/>
        <dsp:cNvSpPr/>
      </dsp:nvSpPr>
      <dsp:spPr>
        <a:xfrm>
          <a:off x="0" y="3"/>
          <a:ext cx="6115050" cy="492439"/>
        </a:xfrm>
        <a:prstGeom prst="roundRect">
          <a:avLst/>
        </a:prstGeom>
        <a:solidFill>
          <a:srgbClr val="83992A">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1200150">
            <a:lnSpc>
              <a:spcPct val="90000"/>
            </a:lnSpc>
            <a:spcBef>
              <a:spcPct val="0"/>
            </a:spcBef>
            <a:spcAft>
              <a:spcPct val="35000"/>
            </a:spcAft>
            <a:buNone/>
          </a:pPr>
          <a:r>
            <a:rPr lang="en-IN" sz="2700" b="1" i="1" kern="1200" dirty="0">
              <a:solidFill>
                <a:prstClr val="white"/>
              </a:solidFill>
              <a:latin typeface="Garamond" panose="02020404030301010803"/>
              <a:ea typeface="+mn-ea"/>
              <a:cs typeface="+mn-cs"/>
            </a:rPr>
            <a:t>Generate</a:t>
          </a:r>
          <a:r>
            <a:rPr lang="en-IN" sz="2400" b="1" i="1" kern="1200" dirty="0"/>
            <a:t> and Evaluate Possible Solutions</a:t>
          </a:r>
          <a:endParaRPr lang="en-IN" sz="2400" kern="1200" dirty="0"/>
        </a:p>
      </dsp:txBody>
      <dsp:txXfrm>
        <a:off x="24039" y="24042"/>
        <a:ext cx="6066972" cy="4443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A9383-271F-4110-99A8-58E6490CF911}">
      <dsp:nvSpPr>
        <dsp:cNvPr id="0" name=""/>
        <dsp:cNvSpPr/>
      </dsp:nvSpPr>
      <dsp:spPr>
        <a:xfrm>
          <a:off x="0" y="0"/>
          <a:ext cx="5748867" cy="5615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1" kern="1200" dirty="0"/>
            <a:t>Choose a Solution</a:t>
          </a:r>
          <a:endParaRPr lang="en-IN" sz="2400" kern="1200" dirty="0"/>
        </a:p>
      </dsp:txBody>
      <dsp:txXfrm>
        <a:off x="27415" y="27415"/>
        <a:ext cx="5694037" cy="5067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D60A9-A958-457D-BF65-B3423C319940}">
      <dsp:nvSpPr>
        <dsp:cNvPr id="0" name=""/>
        <dsp:cNvSpPr/>
      </dsp:nvSpPr>
      <dsp:spPr>
        <a:xfrm>
          <a:off x="0" y="0"/>
          <a:ext cx="5994397"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1" kern="1200" dirty="0"/>
            <a:t>Implement the Solution</a:t>
          </a:r>
          <a:endParaRPr lang="en-IN" sz="2700" kern="1200" dirty="0"/>
        </a:p>
      </dsp:txBody>
      <dsp:txXfrm>
        <a:off x="30842" y="30842"/>
        <a:ext cx="5932713" cy="5701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4632C-FB18-4EDA-A3D0-C2ABBDE457F6}">
      <dsp:nvSpPr>
        <dsp:cNvPr id="0" name=""/>
        <dsp:cNvSpPr/>
      </dsp:nvSpPr>
      <dsp:spPr>
        <a:xfrm>
          <a:off x="0" y="1199"/>
          <a:ext cx="6576484"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1" kern="1200" dirty="0"/>
            <a:t>Evaluate Results</a:t>
          </a:r>
          <a:endParaRPr lang="en-IN" sz="2600" kern="1200" dirty="0"/>
        </a:p>
      </dsp:txBody>
      <dsp:txXfrm>
        <a:off x="29700" y="30899"/>
        <a:ext cx="6517084"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383F12E-307C-47E8-8E10-DF932894739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03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4252A-8658-4407-807E-5E82E98E8DB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38404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47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808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752910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841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551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714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74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394072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4252A-8658-4407-807E-5E82E98E8DB8}"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3F12E-307C-47E8-8E10-DF932894739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31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4252A-8658-4407-807E-5E82E98E8DB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299647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4252A-8658-4407-807E-5E82E98E8DB8}"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83F12E-307C-47E8-8E10-DF932894739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61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4252A-8658-4407-807E-5E82E98E8DB8}" type="datetimeFigureOut">
              <a:rPr lang="en-IN" smtClean="0"/>
              <a:t>23-08-2020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83F12E-307C-47E8-8E10-DF93289473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4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4252A-8658-4407-807E-5E82E98E8DB8}" type="datetimeFigureOut">
              <a:rPr lang="en-IN" smtClean="0"/>
              <a:t>23-08-2020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107345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4252A-8658-4407-807E-5E82E98E8DB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4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4252A-8658-4407-807E-5E82E98E8DB8}"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3F12E-307C-47E8-8E10-DF9328947392}" type="slidenum">
              <a:rPr lang="en-IN" smtClean="0"/>
              <a:t>‹#›</a:t>
            </a:fld>
            <a:endParaRPr lang="en-IN"/>
          </a:p>
        </p:txBody>
      </p:sp>
    </p:spTree>
    <p:extLst>
      <p:ext uri="{BB962C8B-B14F-4D97-AF65-F5344CB8AC3E}">
        <p14:creationId xmlns:p14="http://schemas.microsoft.com/office/powerpoint/2010/main" val="162816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84252A-8658-4407-807E-5E82E98E8DB8}" type="datetimeFigureOut">
              <a:rPr lang="en-IN" smtClean="0"/>
              <a:t>23-08-2020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83F12E-307C-47E8-8E10-DF9328947392}" type="slidenum">
              <a:rPr lang="en-IN" smtClean="0"/>
              <a:t>‹#›</a:t>
            </a:fld>
            <a:endParaRPr lang="en-IN"/>
          </a:p>
        </p:txBody>
      </p:sp>
    </p:spTree>
    <p:extLst>
      <p:ext uri="{BB962C8B-B14F-4D97-AF65-F5344CB8AC3E}">
        <p14:creationId xmlns:p14="http://schemas.microsoft.com/office/powerpoint/2010/main" val="1820877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600201"/>
            <a:ext cx="6553200" cy="1067763"/>
          </a:xfrm>
        </p:spPr>
        <p:txBody>
          <a:bodyPr>
            <a:normAutofit fontScale="90000"/>
          </a:bodyPr>
          <a:lstStyle/>
          <a:p>
            <a:r>
              <a:rPr lang="en-IN" dirty="0"/>
              <a:t>UNIT TWO – Part One  </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7657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7" y="763057"/>
            <a:ext cx="9601196" cy="1303867"/>
          </a:xfrm>
        </p:spPr>
        <p:txBody>
          <a:bodyPr>
            <a:normAutofit/>
          </a:bodyPr>
          <a:lstStyle/>
          <a:p>
            <a:r>
              <a:rPr lang="en-US" sz="3200" b="1" u="sng" dirty="0">
                <a:latin typeface="Times New Roman" panose="02020603050405020304" pitchFamily="18" charset="0"/>
                <a:ea typeface="Calibri" panose="020F0502020204030204" pitchFamily="34" charset="0"/>
              </a:rPr>
              <a:t>S</a:t>
            </a:r>
            <a:r>
              <a:rPr lang="en-US" sz="3200" b="1" u="sng" dirty="0">
                <a:effectLst/>
                <a:latin typeface="Times New Roman" panose="02020603050405020304" pitchFamily="18" charset="0"/>
                <a:ea typeface="Calibri" panose="020F0502020204030204" pitchFamily="34" charset="0"/>
              </a:rPr>
              <a:t>ystematic </a:t>
            </a:r>
            <a:r>
              <a:rPr lang="en-US" sz="3200" b="1" u="sng" dirty="0">
                <a:latin typeface="Times New Roman" panose="02020603050405020304" pitchFamily="18" charset="0"/>
                <a:ea typeface="Calibri" panose="020F0502020204030204" pitchFamily="34" charset="0"/>
              </a:rPr>
              <a:t>T</a:t>
            </a:r>
            <a:r>
              <a:rPr lang="en-US" sz="3200" b="1" u="sng" dirty="0">
                <a:effectLst/>
                <a:latin typeface="Times New Roman" panose="02020603050405020304" pitchFamily="18" charset="0"/>
                <a:ea typeface="Calibri" panose="020F0502020204030204" pitchFamily="34" charset="0"/>
              </a:rPr>
              <a:t>hinking </a:t>
            </a:r>
            <a:endParaRPr lang="en-IN" sz="6600" u="sng" dirty="0"/>
          </a:p>
        </p:txBody>
      </p:sp>
      <p:sp>
        <p:nvSpPr>
          <p:cNvPr id="7" name="Content Placeholder 6">
            <a:extLst>
              <a:ext uri="{FF2B5EF4-FFF2-40B4-BE49-F238E27FC236}">
                <a16:creationId xmlns:a16="http://schemas.microsoft.com/office/drawing/2014/main" id="{4F0D25F9-3DD6-4539-AFF1-2E74338FAD6D}"/>
              </a:ext>
            </a:extLst>
          </p:cNvPr>
          <p:cNvSpPr>
            <a:spLocks noGrp="1"/>
          </p:cNvSpPr>
          <p:nvPr>
            <p:ph idx="1"/>
          </p:nvPr>
        </p:nvSpPr>
        <p:spPr/>
        <p:txBody>
          <a:bodyPr/>
          <a:lstStyle/>
          <a:p>
            <a:endParaRPr lang="en-IN" dirty="0"/>
          </a:p>
        </p:txBody>
      </p:sp>
      <p:sp>
        <p:nvSpPr>
          <p:cNvPr id="9" name="TextBox 8">
            <a:extLst>
              <a:ext uri="{FF2B5EF4-FFF2-40B4-BE49-F238E27FC236}">
                <a16:creationId xmlns:a16="http://schemas.microsoft.com/office/drawing/2014/main" id="{C39F0DF6-01D5-4319-8D38-83E4FD5944A7}"/>
              </a:ext>
            </a:extLst>
          </p:cNvPr>
          <p:cNvSpPr txBox="1"/>
          <p:nvPr/>
        </p:nvSpPr>
        <p:spPr>
          <a:xfrm>
            <a:off x="1295401" y="3061038"/>
            <a:ext cx="9601196" cy="2308324"/>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systematic thinking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person approaches problems in a rational, step‐by‐step and analytical fashion. This type of thinking involves breaking a complex problem into smaller components and then tackling them in a logical and integrated fashion. Managers who are systematic can be expected to make a plan before taking action and then to search for information to facilitate problem solving in a step‐by‐step fashion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82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433" y="771525"/>
            <a:ext cx="6798734" cy="1304804"/>
          </a:xfrm>
        </p:spPr>
        <p:txBody>
          <a:bodyPr>
            <a:normAutofit/>
          </a:bodyPr>
          <a:lstStyle/>
          <a:p>
            <a:r>
              <a:rPr lang="en-US" sz="3200" b="1" u="sng" dirty="0">
                <a:solidFill>
                  <a:schemeClr val="tx1">
                    <a:lumMod val="95000"/>
                    <a:lumOff val="5000"/>
                  </a:schemeClr>
                </a:solidFill>
                <a:ea typeface="Calibri" panose="020F0502020204030204" pitchFamily="34" charset="0"/>
              </a:rPr>
              <a:t>I</a:t>
            </a:r>
            <a:r>
              <a:rPr lang="en-US" sz="3200" b="1" u="sng" dirty="0">
                <a:solidFill>
                  <a:schemeClr val="tx1">
                    <a:lumMod val="95000"/>
                    <a:lumOff val="5000"/>
                  </a:schemeClr>
                </a:solidFill>
                <a:effectLst/>
                <a:ea typeface="Calibri" panose="020F0502020204030204" pitchFamily="34" charset="0"/>
              </a:rPr>
              <a:t>ntuitive Thinking</a:t>
            </a:r>
            <a:endParaRPr lang="en-IN" sz="6600" u="sng" dirty="0">
              <a:solidFill>
                <a:schemeClr val="tx1">
                  <a:lumMod val="95000"/>
                  <a:lumOff val="5000"/>
                </a:schemeClr>
              </a:solidFill>
            </a:endParaRPr>
          </a:p>
        </p:txBody>
      </p:sp>
      <p:sp>
        <p:nvSpPr>
          <p:cNvPr id="7" name="Content Placeholder 6">
            <a:extLst>
              <a:ext uri="{FF2B5EF4-FFF2-40B4-BE49-F238E27FC236}">
                <a16:creationId xmlns:a16="http://schemas.microsoft.com/office/drawing/2014/main" id="{55ADD44D-5765-4BCD-8944-598DC96903F5}"/>
              </a:ext>
            </a:extLst>
          </p:cNvPr>
          <p:cNvSpPr>
            <a:spLocks noGrp="1"/>
          </p:cNvSpPr>
          <p:nvPr>
            <p:ph idx="1"/>
          </p:nvPr>
        </p:nvSpPr>
        <p:spPr>
          <a:xfrm>
            <a:off x="1295401" y="2604557"/>
            <a:ext cx="10010773" cy="3481918"/>
          </a:xfrm>
        </p:spPr>
        <p:txBody>
          <a:bodyPr>
            <a:normAutofit/>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ntuitive </a:t>
            </a: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hinking, on the other hand, is more flexible and spontaneous and may also be quite creative. This type of thinking allows us to respond imaginatively to a problem based on a quick and broad evaluation of the situation and the possible alternative courses of action. Managers who are intuitive can be expected to deal with many aspects of a problem at once, jump quickly from one issue to another and consider ‘hunches’ based on experience or spontaneous ideas. This approach tends to work best in situations of high uncertainty where facts are limited and few decision precedents exist.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72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605366"/>
            <a:ext cx="9601196" cy="1303867"/>
          </a:xfrm>
        </p:spPr>
        <p:txBody>
          <a:bodyPr>
            <a:normAutofit/>
          </a:bodyPr>
          <a:lstStyle/>
          <a:p>
            <a:r>
              <a:rPr lang="en-IN" sz="3200" b="1" u="sng" dirty="0">
                <a:effectLst/>
                <a:ea typeface="Calibri" panose="020F0502020204030204" pitchFamily="34" charset="0"/>
              </a:rPr>
              <a:t>Decision Making Process</a:t>
            </a:r>
            <a:r>
              <a:rPr lang="en-GB" sz="6600" b="1" u="sng" dirty="0"/>
              <a:t> </a:t>
            </a:r>
            <a:endParaRPr lang="en-IN" sz="6600" b="1" u="sng" dirty="0"/>
          </a:p>
        </p:txBody>
      </p:sp>
      <p:pic>
        <p:nvPicPr>
          <p:cNvPr id="9" name="Content Placeholder 8">
            <a:extLst>
              <a:ext uri="{FF2B5EF4-FFF2-40B4-BE49-F238E27FC236}">
                <a16:creationId xmlns:a16="http://schemas.microsoft.com/office/drawing/2014/main" id="{45A53B46-6DFD-42F3-97E6-3AEB599385C4}"/>
              </a:ext>
            </a:extLst>
          </p:cNvPr>
          <p:cNvPicPr>
            <a:picLocks noGrp="1"/>
          </p:cNvPicPr>
          <p:nvPr>
            <p:ph idx="1"/>
          </p:nvPr>
        </p:nvPicPr>
        <p:blipFill>
          <a:blip r:embed="rId2"/>
          <a:stretch>
            <a:fillRect/>
          </a:stretch>
        </p:blipFill>
        <p:spPr>
          <a:xfrm>
            <a:off x="1052513" y="2473206"/>
            <a:ext cx="10086973" cy="3022719"/>
          </a:xfrm>
          <a:prstGeom prst="rect">
            <a:avLst/>
          </a:prstGeom>
        </p:spPr>
      </p:pic>
    </p:spTree>
    <p:extLst>
      <p:ext uri="{BB962C8B-B14F-4D97-AF65-F5344CB8AC3E}">
        <p14:creationId xmlns:p14="http://schemas.microsoft.com/office/powerpoint/2010/main" val="57203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92" y="847909"/>
            <a:ext cx="9601196" cy="1303867"/>
          </a:xfrm>
        </p:spPr>
        <p:txBody>
          <a:bodyPr>
            <a:noAutofit/>
          </a:bodyPr>
          <a:lstStyle/>
          <a:p>
            <a:r>
              <a:rPr lang="en-IN" sz="3200" b="1" i="1" u="sng" dirty="0">
                <a:effectLst/>
                <a:latin typeface="+mn-lt"/>
                <a:ea typeface="Calibri" panose="020F0502020204030204" pitchFamily="34" charset="0"/>
                <a:cs typeface="Times New Roman" panose="02020603050405020304" pitchFamily="18" charset="0"/>
              </a:rPr>
              <a:t>Decision making step 1</a:t>
            </a:r>
            <a:br>
              <a:rPr lang="en-IN" sz="2800" b="1" dirty="0">
                <a:effectLst/>
                <a:latin typeface="+mn-lt"/>
                <a:ea typeface="Calibri" panose="020F0502020204030204" pitchFamily="34" charset="0"/>
                <a:cs typeface="Times New Roman" panose="02020603050405020304" pitchFamily="18" charset="0"/>
              </a:rPr>
            </a:br>
            <a:endParaRPr lang="en-IN" sz="6000" b="1" dirty="0">
              <a:latin typeface="+mn-lt"/>
              <a:cs typeface="Times New Roman" panose="02020603050405020304" pitchFamily="18" charset="0"/>
            </a:endParaRPr>
          </a:p>
        </p:txBody>
      </p:sp>
      <p:sp>
        <p:nvSpPr>
          <p:cNvPr id="6" name="Content Placeholder 5">
            <a:extLst>
              <a:ext uri="{FF2B5EF4-FFF2-40B4-BE49-F238E27FC236}">
                <a16:creationId xmlns:a16="http://schemas.microsoft.com/office/drawing/2014/main" id="{8BB9B6A9-D4CE-4F52-A22A-3D9FC7111AE9}"/>
              </a:ext>
            </a:extLst>
          </p:cNvPr>
          <p:cNvSpPr>
            <a:spLocks noGrp="1"/>
          </p:cNvSpPr>
          <p:nvPr>
            <p:ph idx="1"/>
          </p:nvPr>
        </p:nvSpPr>
        <p:spPr>
          <a:xfrm>
            <a:off x="1000125" y="2581272"/>
            <a:ext cx="10467975" cy="3562354"/>
          </a:xfrm>
        </p:spPr>
        <p:txBody>
          <a:bodyPr>
            <a:normAutofit/>
          </a:bodyPr>
          <a:lstStyle/>
          <a:p>
            <a:r>
              <a:rPr lang="en-IN" sz="2000" dirty="0">
                <a:latin typeface="Times New Roman" panose="02020603050405020304" pitchFamily="18" charset="0"/>
                <a:cs typeface="Times New Roman" panose="02020603050405020304" pitchFamily="18" charset="0"/>
              </a:rPr>
              <a:t>The first step in decision making is to find and define the problem.</a:t>
            </a:r>
          </a:p>
          <a:p>
            <a:r>
              <a:rPr lang="en-IN" sz="2000" b="1" dirty="0">
                <a:latin typeface="Times New Roman" panose="02020603050405020304" pitchFamily="18" charset="0"/>
                <a:cs typeface="Times New Roman" panose="02020603050405020304" pitchFamily="18" charset="0"/>
              </a:rPr>
              <a:t>Mistake number 1</a:t>
            </a:r>
            <a:r>
              <a:rPr lang="en-IN" sz="2000" dirty="0">
                <a:latin typeface="Times New Roman" panose="02020603050405020304" pitchFamily="18" charset="0"/>
                <a:cs typeface="Times New Roman" panose="02020603050405020304" pitchFamily="18" charset="0"/>
              </a:rPr>
              <a:t> is defining the problem too broadly or too narrowly</a:t>
            </a:r>
          </a:p>
          <a:p>
            <a:r>
              <a:rPr lang="en-IN" sz="2000" b="1" dirty="0">
                <a:latin typeface="Times New Roman" panose="02020603050405020304" pitchFamily="18" charset="0"/>
                <a:cs typeface="Times New Roman" panose="02020603050405020304" pitchFamily="18" charset="0"/>
              </a:rPr>
              <a:t>Mistake number 2 </a:t>
            </a:r>
            <a:r>
              <a:rPr lang="en-IN" sz="2000" dirty="0">
                <a:latin typeface="Times New Roman" panose="02020603050405020304" pitchFamily="18" charset="0"/>
                <a:cs typeface="Times New Roman" panose="02020603050405020304" pitchFamily="18" charset="0"/>
              </a:rPr>
              <a:t>is focusing on symptoms instead of causes. Symptoms are indicators that problems may exist, but they shouldn’t be mistaken for the problems themselves.</a:t>
            </a:r>
          </a:p>
          <a:p>
            <a:r>
              <a:rPr lang="en-IN" sz="2000" b="1" dirty="0">
                <a:latin typeface="Times New Roman" panose="02020603050405020304" pitchFamily="18" charset="0"/>
                <a:cs typeface="Times New Roman" panose="02020603050405020304" pitchFamily="18" charset="0"/>
              </a:rPr>
              <a:t>Mistake number 3 </a:t>
            </a:r>
            <a:r>
              <a:rPr lang="en-IN" sz="2000" dirty="0">
                <a:latin typeface="Times New Roman" panose="02020603050405020304" pitchFamily="18" charset="0"/>
                <a:cs typeface="Times New Roman" panose="02020603050405020304" pitchFamily="18" charset="0"/>
              </a:rPr>
              <a:t>is choosing the wrong problem to deal with. Managers should set priorities and deal with the most important problems first. They should also give priority to problems that are truly solvable.</a:t>
            </a:r>
          </a:p>
          <a:p>
            <a:endParaRPr lang="en-IN" sz="2000"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EDBDEC16-8916-44F0-A88A-D37029857BD6}"/>
              </a:ext>
            </a:extLst>
          </p:cNvPr>
          <p:cNvGraphicFramePr/>
          <p:nvPr>
            <p:extLst>
              <p:ext uri="{D42A27DB-BD31-4B8C-83A1-F6EECF244321}">
                <p14:modId xmlns:p14="http://schemas.microsoft.com/office/powerpoint/2010/main" val="2741181560"/>
              </p:ext>
            </p:extLst>
          </p:nvPr>
        </p:nvGraphicFramePr>
        <p:xfrm>
          <a:off x="314325" y="1705344"/>
          <a:ext cx="6600825" cy="492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40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90" y="208491"/>
            <a:ext cx="11029951" cy="1581149"/>
          </a:xfrm>
        </p:spPr>
        <p:txBody>
          <a:bodyPr>
            <a:normAutofit/>
          </a:bodyPr>
          <a:lstStyle/>
          <a:p>
            <a:r>
              <a:rPr lang="en-IN" sz="3000" b="1" i="1" u="sng" dirty="0">
                <a:effectLst/>
                <a:ea typeface="Calibri" panose="020F0502020204030204" pitchFamily="34" charset="0"/>
              </a:rPr>
              <a:t>Decision making step 2</a:t>
            </a:r>
            <a:endParaRPr lang="en-IN" sz="3000" u="sng" dirty="0"/>
          </a:p>
        </p:txBody>
      </p:sp>
      <p:sp>
        <p:nvSpPr>
          <p:cNvPr id="4" name="Content Placeholder 3">
            <a:extLst>
              <a:ext uri="{FF2B5EF4-FFF2-40B4-BE49-F238E27FC236}">
                <a16:creationId xmlns:a16="http://schemas.microsoft.com/office/drawing/2014/main" id="{D6BBAEA0-9625-4DCA-9CE1-26833342D4F3}"/>
              </a:ext>
            </a:extLst>
          </p:cNvPr>
          <p:cNvSpPr>
            <a:spLocks noGrp="1"/>
          </p:cNvSpPr>
          <p:nvPr>
            <p:ph idx="1"/>
          </p:nvPr>
        </p:nvSpPr>
        <p:spPr/>
        <p:txBody>
          <a:bodyPr>
            <a:normAutofit fontScale="92500" lnSpcReduction="20000"/>
          </a:bodyPr>
          <a:lstStyle/>
          <a:p>
            <a:r>
              <a:rPr lang="en-IN" sz="1800" dirty="0">
                <a:effectLst/>
                <a:latin typeface="Times New Roman" panose="02020603050405020304" pitchFamily="18" charset="0"/>
                <a:ea typeface="Calibri" panose="020F0502020204030204" pitchFamily="34" charset="0"/>
              </a:rPr>
              <a:t>  </a:t>
            </a:r>
            <a:r>
              <a:rPr lang="en-IN" sz="2000" dirty="0">
                <a:latin typeface="Times New Roman" panose="02020603050405020304" pitchFamily="18" charset="0"/>
                <a:cs typeface="Times New Roman" panose="02020603050405020304" pitchFamily="18" charset="0"/>
              </a:rPr>
              <a:t>A very basic evaluation involves cost–benefit analysis</a:t>
            </a:r>
          </a:p>
          <a:p>
            <a:pPr lvl="0"/>
            <a:r>
              <a:rPr lang="en-IN" sz="2000" b="1" dirty="0">
                <a:latin typeface="Times New Roman" panose="02020603050405020304" pitchFamily="18" charset="0"/>
                <a:cs typeface="Times New Roman" panose="02020603050405020304" pitchFamily="18" charset="0"/>
              </a:rPr>
              <a:t>Benefits</a:t>
            </a:r>
            <a:r>
              <a:rPr lang="en-IN" sz="2000" dirty="0">
                <a:latin typeface="Times New Roman" panose="02020603050405020304" pitchFamily="18" charset="0"/>
                <a:cs typeface="Times New Roman" panose="02020603050405020304" pitchFamily="18" charset="0"/>
              </a:rPr>
              <a:t>. What are the ‘benefits’ of using the alternative to solve a performance deficiency or take advantage of an opportunity?</a:t>
            </a:r>
          </a:p>
          <a:p>
            <a:pPr lvl="0"/>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Costs</a:t>
            </a:r>
            <a:r>
              <a:rPr lang="en-IN" sz="2000" dirty="0">
                <a:latin typeface="Times New Roman" panose="02020603050405020304" pitchFamily="18" charset="0"/>
                <a:cs typeface="Times New Roman" panose="02020603050405020304" pitchFamily="18" charset="0"/>
              </a:rPr>
              <a:t>. What are the ‘costs’ of implementing the alternative, including resource investments as well as potential negative side effects?</a:t>
            </a:r>
          </a:p>
          <a:p>
            <a:pPr lvl="0"/>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Timeliness</a:t>
            </a:r>
            <a:r>
              <a:rPr lang="en-IN" sz="2000" dirty="0">
                <a:latin typeface="Times New Roman" panose="02020603050405020304" pitchFamily="18" charset="0"/>
                <a:cs typeface="Times New Roman" panose="02020603050405020304" pitchFamily="18" charset="0"/>
              </a:rPr>
              <a:t>. How fast will the benefits occur and a positive impact be achieved?</a:t>
            </a:r>
          </a:p>
          <a:p>
            <a:pPr lvl="0"/>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Acceptability</a:t>
            </a:r>
            <a:r>
              <a:rPr lang="en-IN" sz="2000" dirty="0">
                <a:latin typeface="Times New Roman" panose="02020603050405020304" pitchFamily="18" charset="0"/>
                <a:cs typeface="Times New Roman" panose="02020603050405020304" pitchFamily="18" charset="0"/>
              </a:rPr>
              <a:t>. To what extent will the alternative be accepted and supported by those who must work with it?</a:t>
            </a:r>
          </a:p>
          <a:p>
            <a:pPr lvl="0"/>
            <a:r>
              <a:rPr lang="en-IN" sz="2000" b="1" dirty="0">
                <a:latin typeface="Times New Roman" panose="02020603050405020304" pitchFamily="18" charset="0"/>
                <a:cs typeface="Times New Roman" panose="02020603050405020304" pitchFamily="18" charset="0"/>
              </a:rPr>
              <a:t>Ethical soundness</a:t>
            </a:r>
            <a:r>
              <a:rPr lang="en-IN" sz="2000" dirty="0">
                <a:latin typeface="Times New Roman" panose="02020603050405020304" pitchFamily="18" charset="0"/>
                <a:cs typeface="Times New Roman" panose="02020603050405020304" pitchFamily="18" charset="0"/>
              </a:rPr>
              <a:t>. How well does the alternative meet acceptable ethical criteria in the eyes of the various stakeholders?</a:t>
            </a:r>
          </a:p>
          <a:p>
            <a:endParaRPr lang="en-IN" dirty="0"/>
          </a:p>
        </p:txBody>
      </p:sp>
      <p:graphicFrame>
        <p:nvGraphicFramePr>
          <p:cNvPr id="9" name="Diagram 8">
            <a:extLst>
              <a:ext uri="{FF2B5EF4-FFF2-40B4-BE49-F238E27FC236}">
                <a16:creationId xmlns:a16="http://schemas.microsoft.com/office/drawing/2014/main" id="{40AE2E3B-2D1F-4229-A82F-4C8B3F326264}"/>
              </a:ext>
            </a:extLst>
          </p:cNvPr>
          <p:cNvGraphicFramePr/>
          <p:nvPr>
            <p:extLst>
              <p:ext uri="{D42A27DB-BD31-4B8C-83A1-F6EECF244321}">
                <p14:modId xmlns:p14="http://schemas.microsoft.com/office/powerpoint/2010/main" val="3051917599"/>
              </p:ext>
            </p:extLst>
          </p:nvPr>
        </p:nvGraphicFramePr>
        <p:xfrm>
          <a:off x="1364191" y="1717357"/>
          <a:ext cx="6115050" cy="492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74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2" y="405597"/>
            <a:ext cx="9601196" cy="1303867"/>
          </a:xfrm>
        </p:spPr>
        <p:txBody>
          <a:bodyPr>
            <a:normAutofit/>
          </a:bodyPr>
          <a:lstStyle/>
          <a:p>
            <a:r>
              <a:rPr lang="en-IN" sz="3200" b="1" i="1" u="sng" dirty="0">
                <a:effectLst/>
                <a:latin typeface="Times New Roman" panose="02020603050405020304" pitchFamily="18" charset="0"/>
                <a:ea typeface="Calibri" panose="020F0502020204030204" pitchFamily="34" charset="0"/>
              </a:rPr>
              <a:t>Decision making step 3</a:t>
            </a:r>
            <a:endParaRPr lang="en-IN" sz="6600" u="sng" dirty="0"/>
          </a:p>
        </p:txBody>
      </p:sp>
      <p:sp>
        <p:nvSpPr>
          <p:cNvPr id="2" name="Content Placeholder 1"/>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Management theory recognises differences between the classical model and the behavioural model of decision-making</a:t>
            </a:r>
          </a:p>
          <a:p>
            <a:r>
              <a:rPr lang="en-IN" sz="2000" dirty="0">
                <a:latin typeface="Times New Roman" panose="02020603050405020304" pitchFamily="18" charset="0"/>
                <a:cs typeface="Times New Roman" panose="02020603050405020304" pitchFamily="18" charset="0"/>
              </a:rPr>
              <a:t>The classical decision model views the manager as acting in a certain world. Here, the manager faces a clearly defined problem and knows all possible action alternatives as well as their consequences</a:t>
            </a:r>
          </a:p>
          <a:p>
            <a:r>
              <a:rPr lang="en-IN" sz="2000" dirty="0">
                <a:latin typeface="Times New Roman" panose="02020603050405020304" pitchFamily="18" charset="0"/>
                <a:cs typeface="Times New Roman" panose="02020603050405020304" pitchFamily="18" charset="0"/>
              </a:rPr>
              <a:t>an optimising decision that gives the absolute best solution to the problem</a:t>
            </a:r>
          </a:p>
          <a:p>
            <a:r>
              <a:rPr lang="en-IN" sz="2000" dirty="0">
                <a:latin typeface="Times New Roman" panose="02020603050405020304" pitchFamily="18" charset="0"/>
                <a:cs typeface="Times New Roman" panose="02020603050405020304" pitchFamily="18" charset="0"/>
              </a:rPr>
              <a:t>approach is a very rational model that assumes perfect information is available for decision-making</a:t>
            </a:r>
          </a:p>
        </p:txBody>
      </p:sp>
      <p:graphicFrame>
        <p:nvGraphicFramePr>
          <p:cNvPr id="8" name="Diagram 7">
            <a:extLst>
              <a:ext uri="{FF2B5EF4-FFF2-40B4-BE49-F238E27FC236}">
                <a16:creationId xmlns:a16="http://schemas.microsoft.com/office/drawing/2014/main" id="{8E4B533F-0E4F-4B64-9C33-6C9EF263FFC5}"/>
              </a:ext>
            </a:extLst>
          </p:cNvPr>
          <p:cNvGraphicFramePr/>
          <p:nvPr>
            <p:extLst>
              <p:ext uri="{D42A27DB-BD31-4B8C-83A1-F6EECF244321}">
                <p14:modId xmlns:p14="http://schemas.microsoft.com/office/powerpoint/2010/main" val="1358191630"/>
              </p:ext>
            </p:extLst>
          </p:nvPr>
        </p:nvGraphicFramePr>
        <p:xfrm>
          <a:off x="1346200" y="1717128"/>
          <a:ext cx="5748867" cy="577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29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819" y="1981201"/>
            <a:ext cx="6798734" cy="1303867"/>
          </a:xfrm>
        </p:spPr>
        <p:txBody>
          <a:bodyPr/>
          <a:lstStyle/>
          <a:p>
            <a:endParaRPr lang="en-IN"/>
          </a:p>
        </p:txBody>
      </p:sp>
      <p:sp>
        <p:nvSpPr>
          <p:cNvPr id="5" name="Content Placeholder 4">
            <a:extLst>
              <a:ext uri="{FF2B5EF4-FFF2-40B4-BE49-F238E27FC236}">
                <a16:creationId xmlns:a16="http://schemas.microsoft.com/office/drawing/2014/main" id="{CF520B46-12CB-474B-AC96-5750A5918BD2}"/>
              </a:ext>
            </a:extLst>
          </p:cNvPr>
          <p:cNvSpPr>
            <a:spLocks noGrp="1"/>
          </p:cNvSpPr>
          <p:nvPr>
            <p:ph idx="1"/>
          </p:nvPr>
        </p:nvSpPr>
        <p:spPr/>
        <p:txBody>
          <a:bodyPr>
            <a:normAutofit/>
          </a:bodyPr>
          <a:lstStyle/>
          <a:p>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D22ABD-9F60-4DC0-94A5-F3F3AEF729BA}"/>
              </a:ext>
            </a:extLst>
          </p:cNvPr>
          <p:cNvPicPr/>
          <p:nvPr/>
        </p:nvPicPr>
        <p:blipFill>
          <a:blip r:embed="rId2"/>
          <a:stretch>
            <a:fillRect/>
          </a:stretch>
        </p:blipFill>
        <p:spPr>
          <a:xfrm>
            <a:off x="1468966" y="2180324"/>
            <a:ext cx="9254065" cy="3496416"/>
          </a:xfrm>
          <a:prstGeom prst="rect">
            <a:avLst/>
          </a:prstGeom>
        </p:spPr>
      </p:pic>
    </p:spTree>
    <p:extLst>
      <p:ext uri="{BB962C8B-B14F-4D97-AF65-F5344CB8AC3E}">
        <p14:creationId xmlns:p14="http://schemas.microsoft.com/office/powerpoint/2010/main" val="234646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CBF7-B15F-403F-B643-8282BBCB6098}"/>
              </a:ext>
            </a:extLst>
          </p:cNvPr>
          <p:cNvSpPr>
            <a:spLocks noGrp="1"/>
          </p:cNvSpPr>
          <p:nvPr>
            <p:ph type="title"/>
          </p:nvPr>
        </p:nvSpPr>
        <p:spPr/>
        <p:txBody>
          <a:bodyPr/>
          <a:lstStyle/>
          <a:p>
            <a:r>
              <a:rPr lang="en-US" sz="4000" u="sng" dirty="0">
                <a:latin typeface="Times New Roman" panose="02020603050405020304" pitchFamily="18" charset="0"/>
                <a:cs typeface="Times New Roman" panose="02020603050405020304" pitchFamily="18" charset="0"/>
              </a:rPr>
              <a:t>Classical Model </a:t>
            </a:r>
            <a:endParaRPr lang="en-IN"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26E21CC-5E76-44DD-B1A6-F04351608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420" y="2503091"/>
            <a:ext cx="3383114" cy="3508243"/>
          </a:xfrm>
        </p:spPr>
      </p:pic>
    </p:spTree>
    <p:extLst>
      <p:ext uri="{BB962C8B-B14F-4D97-AF65-F5344CB8AC3E}">
        <p14:creationId xmlns:p14="http://schemas.microsoft.com/office/powerpoint/2010/main" val="301524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3DBF-3205-40EB-8FE0-4B45ADD2E5CD}"/>
              </a:ext>
            </a:extLst>
          </p:cNvPr>
          <p:cNvSpPr>
            <a:spLocks noGrp="1"/>
          </p:cNvSpPr>
          <p:nvPr>
            <p:ph type="title"/>
          </p:nvPr>
        </p:nvSpPr>
        <p:spPr/>
        <p:txBody>
          <a:bodyPr>
            <a:normAutofit/>
          </a:bodyPr>
          <a:lstStyle/>
          <a:p>
            <a:r>
              <a:rPr lang="en-US" sz="4000" u="sng" dirty="0" err="1">
                <a:latin typeface="Times New Roman" panose="02020603050405020304" pitchFamily="18" charset="0"/>
                <a:cs typeface="Times New Roman" panose="02020603050405020304" pitchFamily="18" charset="0"/>
              </a:rPr>
              <a:t>Behavioural</a:t>
            </a:r>
            <a:r>
              <a:rPr lang="en-US" sz="4000" u="sng" dirty="0">
                <a:latin typeface="Times New Roman" panose="02020603050405020304" pitchFamily="18" charset="0"/>
                <a:cs typeface="Times New Roman" panose="02020603050405020304" pitchFamily="18" charset="0"/>
              </a:rPr>
              <a:t> Model</a:t>
            </a:r>
            <a:endParaRPr lang="en-IN" sz="40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C5007C8-760C-4BA0-BD79-64145D8CF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4118899" y="2690262"/>
            <a:ext cx="3816467" cy="3321201"/>
          </a:xfrm>
        </p:spPr>
      </p:pic>
    </p:spTree>
    <p:extLst>
      <p:ext uri="{BB962C8B-B14F-4D97-AF65-F5344CB8AC3E}">
        <p14:creationId xmlns:p14="http://schemas.microsoft.com/office/powerpoint/2010/main" val="115633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A741-A8E6-41A3-AC98-C8EC66D53392}"/>
              </a:ext>
            </a:extLst>
          </p:cNvPr>
          <p:cNvSpPr>
            <a:spLocks noGrp="1"/>
          </p:cNvSpPr>
          <p:nvPr>
            <p:ph type="title"/>
          </p:nvPr>
        </p:nvSpPr>
        <p:spPr>
          <a:xfrm>
            <a:off x="1219202" y="863598"/>
            <a:ext cx="9601196" cy="1303867"/>
          </a:xfrm>
        </p:spPr>
        <p:txBody>
          <a:bodyPr>
            <a:normAutofit/>
          </a:bodyPr>
          <a:lstStyle/>
          <a:p>
            <a:r>
              <a:rPr lang="en-US" sz="3600" u="sng" dirty="0" err="1">
                <a:latin typeface="Times New Roman" panose="02020603050405020304" pitchFamily="18" charset="0"/>
                <a:cs typeface="Times New Roman" panose="02020603050405020304" pitchFamily="18" charset="0"/>
              </a:rPr>
              <a:t>Judgemental</a:t>
            </a:r>
            <a:r>
              <a:rPr lang="en-US" sz="3600" u="sng" dirty="0">
                <a:latin typeface="Times New Roman" panose="02020603050405020304" pitchFamily="18" charset="0"/>
                <a:cs typeface="Times New Roman" panose="02020603050405020304" pitchFamily="18" charset="0"/>
              </a:rPr>
              <a:t> Heuristics Approach</a:t>
            </a:r>
            <a:endParaRPr lang="en-IN" sz="36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3F04AAB-3FA6-41F2-943F-BD31B2DAE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5534" y="2421110"/>
            <a:ext cx="3378200" cy="3800476"/>
          </a:xfrm>
        </p:spPr>
      </p:pic>
    </p:spTree>
    <p:extLst>
      <p:ext uri="{BB962C8B-B14F-4D97-AF65-F5344CB8AC3E}">
        <p14:creationId xmlns:p14="http://schemas.microsoft.com/office/powerpoint/2010/main" val="253474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Information Technology and the Changing Business </a:t>
            </a:r>
          </a:p>
        </p:txBody>
      </p:sp>
      <p:sp>
        <p:nvSpPr>
          <p:cNvPr id="3" name="Content Placeholder 2"/>
          <p:cNvSpPr>
            <a:spLocks noGrp="1"/>
          </p:cNvSpPr>
          <p:nvPr>
            <p:ph idx="1"/>
          </p:nvPr>
        </p:nvSpPr>
        <p:spPr/>
        <p:txBody>
          <a:bodyPr>
            <a:normAutofit lnSpcReduction="10000"/>
          </a:bodyPr>
          <a:lstStyle/>
          <a:p>
            <a:r>
              <a:rPr lang="en-US" sz="2800" b="1" dirty="0"/>
              <a:t>Secure an online identity</a:t>
            </a:r>
          </a:p>
          <a:p>
            <a:r>
              <a:rPr lang="en-US" sz="2800" b="1" dirty="0"/>
              <a:t>Establish a web presence</a:t>
            </a:r>
          </a:p>
          <a:p>
            <a:r>
              <a:rPr lang="en-US" sz="2800" b="1" dirty="0"/>
              <a:t>Enable e‐commerce</a:t>
            </a:r>
          </a:p>
          <a:p>
            <a:r>
              <a:rPr lang="en-US" sz="2800" b="1" dirty="0"/>
              <a:t>Provide e‐commerce and customer relationship management</a:t>
            </a:r>
          </a:p>
          <a:p>
            <a:r>
              <a:rPr lang="en-US" sz="2800" b="1" dirty="0"/>
              <a:t>Use a service application model</a:t>
            </a:r>
            <a:endParaRPr lang="en-IN" sz="2800" b="1" dirty="0"/>
          </a:p>
          <a:p>
            <a:endParaRPr lang="en-US" dirty="0"/>
          </a:p>
        </p:txBody>
      </p:sp>
    </p:spTree>
    <p:extLst>
      <p:ext uri="{BB962C8B-B14F-4D97-AF65-F5344CB8AC3E}">
        <p14:creationId xmlns:p14="http://schemas.microsoft.com/office/powerpoint/2010/main" val="2382530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9F7248-96AF-4D43-9AA9-41583F863876}"/>
              </a:ext>
            </a:extLst>
          </p:cNvPr>
          <p:cNvSpPr>
            <a:spLocks noGrp="1"/>
          </p:cNvSpPr>
          <p:nvPr>
            <p:ph type="title"/>
          </p:nvPr>
        </p:nvSpPr>
        <p:spPr>
          <a:xfrm>
            <a:off x="1151468" y="401132"/>
            <a:ext cx="9601196" cy="1303867"/>
          </a:xfrm>
        </p:spPr>
        <p:txBody>
          <a:bodyPr>
            <a:normAutofit/>
          </a:bodyPr>
          <a:lstStyle/>
          <a:p>
            <a:r>
              <a:rPr lang="en-US" sz="2800" b="1" i="1" u="sng" dirty="0">
                <a:effectLst/>
                <a:latin typeface="Times New Roman" panose="02020603050405020304" pitchFamily="18" charset="0"/>
                <a:ea typeface="Calibri" panose="020F0502020204030204" pitchFamily="34" charset="0"/>
              </a:rPr>
              <a:t>Decision making step 4</a:t>
            </a:r>
            <a:endParaRPr lang="en-IN" sz="6000" u="sng" dirty="0"/>
          </a:p>
        </p:txBody>
      </p:sp>
      <p:sp>
        <p:nvSpPr>
          <p:cNvPr id="7" name="Content Placeholder 6">
            <a:extLst>
              <a:ext uri="{FF2B5EF4-FFF2-40B4-BE49-F238E27FC236}">
                <a16:creationId xmlns:a16="http://schemas.microsoft.com/office/drawing/2014/main" id="{D4883140-65FE-42D4-A847-531D528F4700}"/>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Given the choice of preferred solution, appropriate actions must be taken to fully implement it. This is the stage at which directions are finally set and problem‐solving actions are initiated</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implementation typically follows quickly, smoothly and to everyone’s satisfaction. Involvement not only makes everyone better informed, it also builds the commitments needed for implementation.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p:txBody>
      </p:sp>
      <p:graphicFrame>
        <p:nvGraphicFramePr>
          <p:cNvPr id="3" name="Diagram 2">
            <a:extLst>
              <a:ext uri="{FF2B5EF4-FFF2-40B4-BE49-F238E27FC236}">
                <a16:creationId xmlns:a16="http://schemas.microsoft.com/office/drawing/2014/main" id="{6BA0635B-F512-4B9D-9444-19773E367B63}"/>
              </a:ext>
            </a:extLst>
          </p:cNvPr>
          <p:cNvGraphicFramePr/>
          <p:nvPr>
            <p:extLst>
              <p:ext uri="{D42A27DB-BD31-4B8C-83A1-F6EECF244321}">
                <p14:modId xmlns:p14="http://schemas.microsoft.com/office/powerpoint/2010/main" val="449247674"/>
              </p:ext>
            </p:extLst>
          </p:nvPr>
        </p:nvGraphicFramePr>
        <p:xfrm>
          <a:off x="1439336" y="1589664"/>
          <a:ext cx="5994397" cy="645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43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9369" y="465666"/>
            <a:ext cx="9601196" cy="1303867"/>
          </a:xfrm>
        </p:spPr>
        <p:txBody>
          <a:bodyPr>
            <a:normAutofit/>
          </a:bodyPr>
          <a:lstStyle/>
          <a:p>
            <a:r>
              <a:rPr lang="en-US" sz="3200" b="1" i="1" u="sng" dirty="0">
                <a:effectLst/>
                <a:latin typeface="Times New Roman" panose="02020603050405020304" pitchFamily="18" charset="0"/>
                <a:ea typeface="Calibri" panose="020F0502020204030204" pitchFamily="34" charset="0"/>
              </a:rPr>
              <a:t>Decision making step 5</a:t>
            </a:r>
            <a:endParaRPr lang="en-IN" sz="6600" u="sng" dirty="0"/>
          </a:p>
        </p:txBody>
      </p:sp>
      <p:sp>
        <p:nvSpPr>
          <p:cNvPr id="2" name="Content Placeholder 1"/>
          <p:cNvSpPr>
            <a:spLocks noGrp="1"/>
          </p:cNvSpPr>
          <p:nvPr>
            <p:ph idx="1"/>
          </p:nvPr>
        </p:nvSpPr>
        <p:spPr/>
        <p:txBody>
          <a:bodyPr>
            <a:normAutofit/>
          </a:bodyPr>
          <a:lstStyle/>
          <a:p>
            <a:r>
              <a:rPr lang="en-US" sz="1900" dirty="0">
                <a:effectLst/>
                <a:latin typeface="Times New Roman" panose="02020603050405020304" pitchFamily="18" charset="0"/>
                <a:ea typeface="Calibri" panose="020F0502020204030204" pitchFamily="34" charset="0"/>
              </a:rPr>
              <a:t>The decision‐making process is not complete until results are evaluated</a:t>
            </a:r>
          </a:p>
          <a:p>
            <a:r>
              <a:rPr lang="en-US" sz="1900" dirty="0">
                <a:effectLst/>
                <a:latin typeface="Times New Roman" panose="02020603050405020304" pitchFamily="18" charset="0"/>
                <a:ea typeface="Calibri" panose="020F0502020204030204" pitchFamily="34" charset="0"/>
              </a:rPr>
              <a:t>evaluation is a form of managerial control</a:t>
            </a:r>
            <a:endParaRPr lang="en-US" sz="1900" dirty="0">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It involves a continuing commitment to gather information on performance results</a:t>
            </a:r>
          </a:p>
          <a:p>
            <a:r>
              <a:rPr lang="en-US" sz="1900" dirty="0">
                <a:effectLst/>
                <a:latin typeface="Times New Roman" panose="02020603050405020304" pitchFamily="18" charset="0"/>
                <a:ea typeface="Calibri" panose="020F0502020204030204" pitchFamily="34" charset="0"/>
              </a:rPr>
              <a:t>If the original solution appears inadequate, a return to earlier steps in problem‐solving may be required to generate a modified or new solution</a:t>
            </a:r>
            <a:endParaRPr lang="en-US" sz="1900" dirty="0">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problem‐solving becomes a dynamic and ongoing activity within the management process</a:t>
            </a:r>
          </a:p>
          <a:p>
            <a:r>
              <a:rPr lang="en-US" sz="1900" dirty="0">
                <a:effectLst/>
                <a:latin typeface="Times New Roman" panose="02020603050405020304" pitchFamily="18" charset="0"/>
                <a:ea typeface="Calibri" panose="020F0502020204030204" pitchFamily="34" charset="0"/>
              </a:rPr>
              <a:t>Evaluation is also made easier if the solution involves clear objectives that include measurable targets and timetables.</a:t>
            </a:r>
            <a:endParaRPr lang="en-IN" sz="1900" dirty="0"/>
          </a:p>
        </p:txBody>
      </p:sp>
      <p:graphicFrame>
        <p:nvGraphicFramePr>
          <p:cNvPr id="6" name="Diagram 5">
            <a:extLst>
              <a:ext uri="{FF2B5EF4-FFF2-40B4-BE49-F238E27FC236}">
                <a16:creationId xmlns:a16="http://schemas.microsoft.com/office/drawing/2014/main" id="{5AD88C36-9FD8-4B9A-B025-C2E0AE5EB202}"/>
              </a:ext>
            </a:extLst>
          </p:cNvPr>
          <p:cNvGraphicFramePr/>
          <p:nvPr>
            <p:extLst>
              <p:ext uri="{D42A27DB-BD31-4B8C-83A1-F6EECF244321}">
                <p14:modId xmlns:p14="http://schemas.microsoft.com/office/powerpoint/2010/main" val="2466999119"/>
              </p:ext>
            </p:extLst>
          </p:nvPr>
        </p:nvGraphicFramePr>
        <p:xfrm>
          <a:off x="1432982" y="1625600"/>
          <a:ext cx="6576485" cy="609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2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effectLst/>
                <a:latin typeface="+mn-lt"/>
                <a:ea typeface="Calibri" panose="020F0502020204030204" pitchFamily="34" charset="0"/>
              </a:rPr>
              <a:t>The five essential characteristics of useful information</a:t>
            </a:r>
            <a:endParaRPr lang="en-IN" sz="6600" b="1" dirty="0">
              <a:latin typeface="+mn-lt"/>
            </a:endParaRPr>
          </a:p>
        </p:txBody>
      </p:sp>
      <p:sp>
        <p:nvSpPr>
          <p:cNvPr id="3" name="Content Placeholder 2"/>
          <p:cNvSpPr>
            <a:spLocks noGrp="1"/>
          </p:cNvSpPr>
          <p:nvPr>
            <p:ph idx="1"/>
          </p:nvPr>
        </p:nvSpPr>
        <p:spPr/>
        <p:txBody>
          <a:bodyPr>
            <a:normAutofit/>
          </a:bodyPr>
          <a:lstStyle/>
          <a:p>
            <a:r>
              <a:rPr lang="en-US" sz="2800" b="1" dirty="0"/>
              <a:t>Timeliness</a:t>
            </a:r>
          </a:p>
          <a:p>
            <a:r>
              <a:rPr lang="en-US" sz="2800" b="1" dirty="0"/>
              <a:t>Quality </a:t>
            </a:r>
            <a:endParaRPr lang="en-US" sz="2800" dirty="0"/>
          </a:p>
          <a:p>
            <a:r>
              <a:rPr lang="en-US" sz="2800" b="1" dirty="0"/>
              <a:t>Completeness</a:t>
            </a:r>
          </a:p>
          <a:p>
            <a:r>
              <a:rPr lang="en-US" sz="2800" b="1" dirty="0"/>
              <a:t>Relevance</a:t>
            </a:r>
            <a:endParaRPr lang="en-US" sz="2800" dirty="0"/>
          </a:p>
          <a:p>
            <a:r>
              <a:rPr lang="en-US" sz="2800" b="1" dirty="0"/>
              <a:t>Understandability </a:t>
            </a:r>
            <a:endParaRPr lang="en-US" sz="2800" dirty="0"/>
          </a:p>
          <a:p>
            <a:endParaRPr lang="en-US" dirty="0"/>
          </a:p>
          <a:p>
            <a:endParaRPr lang="en-US" dirty="0"/>
          </a:p>
        </p:txBody>
      </p:sp>
    </p:spTree>
    <p:extLst>
      <p:ext uri="{BB962C8B-B14F-4D97-AF65-F5344CB8AC3E}">
        <p14:creationId xmlns:p14="http://schemas.microsoft.com/office/powerpoint/2010/main" val="150858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08214" y="762000"/>
            <a:ext cx="7697787" cy="798513"/>
          </a:xfrm>
        </p:spPr>
        <p:txBody>
          <a:bodyPr>
            <a:normAutofit fontScale="90000"/>
          </a:bodyPr>
          <a:lstStyle/>
          <a:p>
            <a:pPr eaLnBrk="1" hangingPunct="1"/>
            <a:r>
              <a:rPr lang="en-US" u="sng" dirty="0">
                <a:latin typeface="Arial" charset="0"/>
                <a:cs typeface="Arial" charset="0"/>
              </a:rPr>
              <a:t> Decision Support System (DSS)</a:t>
            </a:r>
          </a:p>
        </p:txBody>
      </p:sp>
      <p:graphicFrame>
        <p:nvGraphicFramePr>
          <p:cNvPr id="5" name="Content Placeholder 4"/>
          <p:cNvGraphicFramePr>
            <a:graphicFrameLocks noGrp="1"/>
          </p:cNvGraphicFramePr>
          <p:nvPr>
            <p:ph idx="1"/>
          </p:nvPr>
        </p:nvGraphicFramePr>
        <p:xfrm>
          <a:off x="1981200" y="1916833"/>
          <a:ext cx="8229600" cy="440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p:cNvGraphicFramePr>
            <a:graphicFrameLocks/>
          </p:cNvGraphicFramePr>
          <p:nvPr>
            <p:extLst>
              <p:ext uri="{D42A27DB-BD31-4B8C-83A1-F6EECF244321}">
                <p14:modId xmlns:p14="http://schemas.microsoft.com/office/powerpoint/2010/main" val="1362406068"/>
              </p:ext>
            </p:extLst>
          </p:nvPr>
        </p:nvGraphicFramePr>
        <p:xfrm>
          <a:off x="1114425" y="2456584"/>
          <a:ext cx="9807575" cy="34108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le 1"/>
          <p:cNvSpPr txBox="1">
            <a:spLocks/>
          </p:cNvSpPr>
          <p:nvPr/>
        </p:nvSpPr>
        <p:spPr>
          <a:xfrm>
            <a:off x="2025650" y="1441463"/>
            <a:ext cx="7998395" cy="658801"/>
          </a:xfrm>
          <a:prstGeom prst="rect">
            <a:avLst/>
          </a:prstGeom>
        </p:spPr>
        <p:txBody>
          <a:bodyPr vert="horz" rtlCol="0" anchor="ctr">
            <a:normAutofit fontScale="97500"/>
            <a:scene3d>
              <a:camera prst="orthographicFront"/>
              <a:lightRig rig="soft" dir="t"/>
            </a:scene3d>
            <a:sp3d prstMaterial="softEdge">
              <a:bevelT w="25400" h="25400"/>
            </a:sp3d>
          </a:bodyPr>
          <a:lstStyle/>
          <a:p>
            <a:pPr algn="ctr">
              <a:spcBef>
                <a:spcPct val="0"/>
              </a:spcBef>
              <a:defRPr/>
            </a:pPr>
            <a:endParaRPr lang="en-GB" sz="3800" b="1" dirty="0">
              <a:solidFill>
                <a:schemeClr val="tx2"/>
              </a:solidFill>
              <a:effectLst>
                <a:outerShdw blurRad="31750" dist="25400" dir="5400000" algn="tl" rotWithShape="0">
                  <a:srgbClr val="000000">
                    <a:alpha val="25000"/>
                  </a:srgbClr>
                </a:outerShdw>
              </a:effectLst>
              <a:latin typeface="Arial" charset="0"/>
              <a:ea typeface="+mj-ea"/>
              <a:cs typeface="Arial" charset="0"/>
            </a:endParaRPr>
          </a:p>
        </p:txBody>
      </p:sp>
    </p:spTree>
    <p:extLst>
      <p:ext uri="{BB962C8B-B14F-4D97-AF65-F5344CB8AC3E}">
        <p14:creationId xmlns:p14="http://schemas.microsoft.com/office/powerpoint/2010/main" val="19686804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6185090-FA7B-4508-B549-AD2954248FCF}"/>
              </a:ext>
            </a:extLst>
          </p:cNvPr>
          <p:cNvGraphicFramePr>
            <a:graphicFrameLocks noGrp="1"/>
          </p:cNvGraphicFramePr>
          <p:nvPr>
            <p:ph idx="1"/>
            <p:extLst>
              <p:ext uri="{D42A27DB-BD31-4B8C-83A1-F6EECF244321}">
                <p14:modId xmlns:p14="http://schemas.microsoft.com/office/powerpoint/2010/main" val="2028323937"/>
              </p:ext>
            </p:extLst>
          </p:nvPr>
        </p:nvGraphicFramePr>
        <p:xfrm>
          <a:off x="1295400" y="2557463"/>
          <a:ext cx="9601200" cy="370840"/>
        </p:xfrm>
        <a:graphic>
          <a:graphicData uri="http://schemas.openxmlformats.org/drawingml/2006/table">
            <a:tbl>
              <a:tblPr firstRow="1" bandRow="1">
                <a:tableStyleId>{5C22544A-7EE6-4342-B048-85BDC9FD1C3A}</a:tableStyleId>
              </a:tblPr>
              <a:tblGrid>
                <a:gridCol w="9601200">
                  <a:extLst>
                    <a:ext uri="{9D8B030D-6E8A-4147-A177-3AD203B41FA5}">
                      <a16:colId xmlns:a16="http://schemas.microsoft.com/office/drawing/2014/main" val="2646416410"/>
                    </a:ext>
                  </a:extLst>
                </a:gridCol>
              </a:tblGrid>
              <a:tr h="370840">
                <a:tc>
                  <a:txBody>
                    <a:bodyPr/>
                    <a:lstStyle/>
                    <a:p>
                      <a:endParaRPr lang="en-IN" dirty="0"/>
                    </a:p>
                  </a:txBody>
                  <a:tcPr/>
                </a:tc>
                <a:extLst>
                  <a:ext uri="{0D108BD9-81ED-4DB2-BD59-A6C34878D82A}">
                    <a16:rowId xmlns:a16="http://schemas.microsoft.com/office/drawing/2014/main" val="1846258950"/>
                  </a:ext>
                </a:extLst>
              </a:tr>
            </a:tbl>
          </a:graphicData>
        </a:graphic>
      </p:graphicFrame>
      <p:pic>
        <p:nvPicPr>
          <p:cNvPr id="13" name="Picture 12">
            <a:extLst>
              <a:ext uri="{FF2B5EF4-FFF2-40B4-BE49-F238E27FC236}">
                <a16:creationId xmlns:a16="http://schemas.microsoft.com/office/drawing/2014/main" id="{9E661033-99AA-4033-9BF0-B48EEDBCFC6F}"/>
              </a:ext>
            </a:extLst>
          </p:cNvPr>
          <p:cNvPicPr/>
          <p:nvPr/>
        </p:nvPicPr>
        <p:blipFill>
          <a:blip r:embed="rId2"/>
          <a:stretch>
            <a:fillRect/>
          </a:stretch>
        </p:blipFill>
        <p:spPr>
          <a:xfrm>
            <a:off x="633731" y="589104"/>
            <a:ext cx="10701020" cy="5454134"/>
          </a:xfrm>
          <a:prstGeom prst="rect">
            <a:avLst/>
          </a:prstGeom>
        </p:spPr>
      </p:pic>
    </p:spTree>
    <p:extLst>
      <p:ext uri="{BB962C8B-B14F-4D97-AF65-F5344CB8AC3E}">
        <p14:creationId xmlns:p14="http://schemas.microsoft.com/office/powerpoint/2010/main" val="107879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58887"/>
            <a:ext cx="9601196" cy="1303867"/>
          </a:xfrm>
        </p:spPr>
        <p:txBody>
          <a:bodyPr>
            <a:normAutofit/>
          </a:bodyPr>
          <a:lstStyle/>
          <a:p>
            <a:r>
              <a:rPr lang="en-US" sz="2800" b="1" dirty="0">
                <a:effectLst/>
                <a:latin typeface="Times New Roman" panose="02020603050405020304" pitchFamily="18" charset="0"/>
                <a:ea typeface="Calibri" panose="020F0502020204030204" pitchFamily="34" charset="0"/>
              </a:rPr>
              <a:t>External and internal information needs of organizations</a:t>
            </a:r>
            <a:endParaRPr lang="en-IN" sz="6000" dirty="0"/>
          </a:p>
        </p:txBody>
      </p:sp>
      <p:sp>
        <p:nvSpPr>
          <p:cNvPr id="5" name="Content Placeholder 4">
            <a:extLst>
              <a:ext uri="{FF2B5EF4-FFF2-40B4-BE49-F238E27FC236}">
                <a16:creationId xmlns:a16="http://schemas.microsoft.com/office/drawing/2014/main" id="{BBF7A4D7-936E-456E-B8CC-90C8D37E2AEB}"/>
              </a:ext>
            </a:extLst>
          </p:cNvPr>
          <p:cNvSpPr>
            <a:spLocks noGrp="1"/>
          </p:cNvSpPr>
          <p:nvPr>
            <p:ph idx="1"/>
          </p:nvPr>
        </p:nvSpPr>
        <p:spPr>
          <a:xfrm>
            <a:off x="1295401" y="2528357"/>
            <a:ext cx="9915524" cy="3318936"/>
          </a:xfrm>
        </p:spPr>
        <p:txBody>
          <a:bodyPr>
            <a:normAutofit/>
          </a:bodyPr>
          <a:lstStyle/>
          <a:p>
            <a:r>
              <a:rPr lang="en-US" sz="2000" dirty="0">
                <a:latin typeface="Times New Roman" panose="02020603050405020304" pitchFamily="18" charset="0"/>
                <a:ea typeface="Calibri" panose="020F0502020204030204" pitchFamily="34" charset="0"/>
              </a:rPr>
              <a:t>O</a:t>
            </a:r>
            <a:r>
              <a:rPr lang="en-US" sz="2000" dirty="0">
                <a:effectLst/>
                <a:latin typeface="Times New Roman" panose="02020603050405020304" pitchFamily="18" charset="0"/>
                <a:ea typeface="Calibri" panose="020F0502020204030204" pitchFamily="34" charset="0"/>
              </a:rPr>
              <a:t>rganizations to have </a:t>
            </a:r>
            <a:r>
              <a:rPr lang="en-US" sz="2000" b="1" dirty="0">
                <a:latin typeface="Times New Roman" panose="02020603050405020304" pitchFamily="18" charset="0"/>
                <a:ea typeface="Calibri" panose="020F0502020204030204" pitchFamily="34" charset="0"/>
              </a:rPr>
              <a:t>I</a:t>
            </a:r>
            <a:r>
              <a:rPr lang="en-US" sz="2000" b="1" dirty="0">
                <a:effectLst/>
                <a:latin typeface="Times New Roman" panose="02020603050405020304" pitchFamily="18" charset="0"/>
                <a:ea typeface="Calibri" panose="020F0502020204030204" pitchFamily="34" charset="0"/>
              </a:rPr>
              <a:t>ntranets </a:t>
            </a:r>
            <a:r>
              <a:rPr lang="en-US" sz="2000" dirty="0">
                <a:effectLst/>
                <a:latin typeface="Times New Roman" panose="02020603050405020304" pitchFamily="18" charset="0"/>
                <a:ea typeface="Calibri" panose="020F0502020204030204" pitchFamily="34" charset="0"/>
              </a:rPr>
              <a:t>and </a:t>
            </a:r>
            <a:r>
              <a:rPr lang="en-US" sz="2000" b="1" dirty="0">
                <a:latin typeface="Times New Roman" panose="02020603050405020304" pitchFamily="18" charset="0"/>
                <a:ea typeface="Calibri" panose="020F0502020204030204" pitchFamily="34" charset="0"/>
              </a:rPr>
              <a:t>C</a:t>
            </a:r>
            <a:r>
              <a:rPr lang="en-US" sz="2000" b="1" dirty="0">
                <a:effectLst/>
                <a:latin typeface="Times New Roman" panose="02020603050405020304" pitchFamily="18" charset="0"/>
                <a:ea typeface="Calibri" panose="020F0502020204030204" pitchFamily="34" charset="0"/>
              </a:rPr>
              <a:t>orporate </a:t>
            </a:r>
            <a:r>
              <a:rPr lang="en-US" sz="2000" b="1" dirty="0">
                <a:latin typeface="Times New Roman" panose="02020603050405020304" pitchFamily="18" charset="0"/>
                <a:ea typeface="Calibri" panose="020F0502020204030204" pitchFamily="34" charset="0"/>
              </a:rPr>
              <a:t>P</a:t>
            </a:r>
            <a:r>
              <a:rPr lang="en-US" sz="2000" b="1" dirty="0">
                <a:effectLst/>
                <a:latin typeface="Times New Roman" panose="02020603050405020304" pitchFamily="18" charset="0"/>
                <a:ea typeface="Calibri" panose="020F0502020204030204" pitchFamily="34" charset="0"/>
              </a:rPr>
              <a:t>ortals </a:t>
            </a:r>
            <a:r>
              <a:rPr lang="en-US" sz="2000" dirty="0">
                <a:effectLst/>
                <a:latin typeface="Times New Roman" panose="02020603050405020304" pitchFamily="18" charset="0"/>
                <a:ea typeface="Calibri" panose="020F0502020204030204" pitchFamily="34" charset="0"/>
              </a:rPr>
              <a:t>that allow employees, by password access, to share databases and communicate electronically</a:t>
            </a:r>
          </a:p>
          <a:p>
            <a:r>
              <a:rPr lang="en-US" sz="2000" b="1" dirty="0">
                <a:latin typeface="Times New Roman" panose="02020603050405020304" pitchFamily="18" charset="0"/>
                <a:ea typeface="Calibri" panose="020F0502020204030204" pitchFamily="34" charset="0"/>
              </a:rPr>
              <a:t>E</a:t>
            </a:r>
            <a:r>
              <a:rPr lang="en-US" sz="2000" b="1" dirty="0">
                <a:effectLst/>
                <a:latin typeface="Times New Roman" panose="02020603050405020304" pitchFamily="18" charset="0"/>
                <a:ea typeface="Calibri" panose="020F0502020204030204" pitchFamily="34" charset="0"/>
              </a:rPr>
              <a:t>xtranets </a:t>
            </a:r>
            <a:r>
              <a:rPr lang="en-US" sz="2000" dirty="0">
                <a:effectLst/>
                <a:latin typeface="Times New Roman" panose="02020603050405020304" pitchFamily="18" charset="0"/>
                <a:ea typeface="Calibri" panose="020F0502020204030204" pitchFamily="34" charset="0"/>
              </a:rPr>
              <a:t>and </a:t>
            </a:r>
            <a:r>
              <a:rPr lang="en-US" sz="2000" b="1" dirty="0">
                <a:latin typeface="Times New Roman" panose="02020603050405020304" pitchFamily="18" charset="0"/>
                <a:ea typeface="Calibri" panose="020F0502020204030204" pitchFamily="34" charset="0"/>
              </a:rPr>
              <a:t>E</a:t>
            </a:r>
            <a:r>
              <a:rPr lang="en-US" sz="2000" b="1" dirty="0">
                <a:effectLst/>
                <a:latin typeface="Times New Roman" panose="02020603050405020304" pitchFamily="18" charset="0"/>
                <a:ea typeface="Calibri" panose="020F0502020204030204" pitchFamily="34" charset="0"/>
              </a:rPr>
              <a:t>nterprise </a:t>
            </a:r>
            <a:r>
              <a:rPr lang="en-US" sz="2000" b="1" dirty="0">
                <a:latin typeface="Times New Roman" panose="02020603050405020304" pitchFamily="18" charset="0"/>
                <a:ea typeface="Calibri" panose="020F0502020204030204" pitchFamily="34" charset="0"/>
              </a:rPr>
              <a:t>P</a:t>
            </a:r>
            <a:r>
              <a:rPr lang="en-US" sz="2000" b="1" dirty="0">
                <a:effectLst/>
                <a:latin typeface="Times New Roman" panose="02020603050405020304" pitchFamily="18" charset="0"/>
                <a:ea typeface="Calibri" panose="020F0502020204030204" pitchFamily="34" charset="0"/>
              </a:rPr>
              <a:t>ortals </a:t>
            </a:r>
            <a:r>
              <a:rPr lang="en-US" sz="2000" dirty="0">
                <a:effectLst/>
                <a:latin typeface="Times New Roman" panose="02020603050405020304" pitchFamily="18" charset="0"/>
                <a:ea typeface="Calibri" panose="020F0502020204030204" pitchFamily="34" charset="0"/>
              </a:rPr>
              <a:t>that allow communication and data sharing between the organization and special elements in its external environment.</a:t>
            </a:r>
            <a:endParaRPr lang="en-US" sz="2000" dirty="0">
              <a:latin typeface="Times New Roman" panose="02020603050405020304" pitchFamily="18" charset="0"/>
              <a:ea typeface="Calibri" panose="020F0502020204030204" pitchFamily="34" charset="0"/>
            </a:endParaRPr>
          </a:p>
          <a:p>
            <a:r>
              <a:rPr lang="en-US" sz="2000" b="1" dirty="0">
                <a:effectLst/>
                <a:latin typeface="Times New Roman" panose="02020603050405020304" pitchFamily="18" charset="0"/>
                <a:ea typeface="Calibri" panose="020F0502020204030204" pitchFamily="34" charset="0"/>
              </a:rPr>
              <a:t>Electronic Data Interchange</a:t>
            </a:r>
            <a:r>
              <a:rPr lang="en-US" sz="2000" dirty="0">
                <a:effectLst/>
                <a:latin typeface="Times New Roman" panose="02020603050405020304" pitchFamily="18" charset="0"/>
                <a:ea typeface="Calibri" panose="020F0502020204030204" pitchFamily="34" charset="0"/>
              </a:rPr>
              <a:t>, or EDI. It uses controlled access to enterprise portals and supporting software to enable firms to transact business electronically with one another</a:t>
            </a:r>
          </a:p>
          <a:p>
            <a:endParaRPr lang="en-IN" sz="2800" dirty="0"/>
          </a:p>
        </p:txBody>
      </p:sp>
      <p:sp>
        <p:nvSpPr>
          <p:cNvPr id="6" name="TextBox 5">
            <a:extLst>
              <a:ext uri="{FF2B5EF4-FFF2-40B4-BE49-F238E27FC236}">
                <a16:creationId xmlns:a16="http://schemas.microsoft.com/office/drawing/2014/main" id="{37154A8A-8109-419D-B752-9741134C210F}"/>
              </a:ext>
            </a:extLst>
          </p:cNvPr>
          <p:cNvSpPr txBox="1"/>
          <p:nvPr/>
        </p:nvSpPr>
        <p:spPr>
          <a:xfrm>
            <a:off x="1295401" y="4977885"/>
            <a:ext cx="9420222" cy="1015663"/>
          </a:xfrm>
          <a:prstGeom prst="rect">
            <a:avLst/>
          </a:prstGeom>
          <a:noFill/>
        </p:spPr>
        <p:txBody>
          <a:bodyPr wrap="square">
            <a:spAutoFit/>
          </a:bodyPr>
          <a:lstStyle/>
          <a:p>
            <a:pPr marL="342900" indent="-342900" algn="just">
              <a:buFont typeface="Arial" panose="020B0604020202020204" pitchFamily="34" charset="0"/>
              <a:buChar char="•"/>
              <a:tabLst>
                <a:tab pos="60579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Information and Decision Making ,</a:t>
            </a:r>
            <a:r>
              <a:rPr lang="en-US" sz="2000" dirty="0">
                <a:effectLst/>
                <a:latin typeface="Times New Roman" panose="02020603050405020304" pitchFamily="18" charset="0"/>
                <a:ea typeface="Calibri" panose="020F0502020204030204" pitchFamily="34" charset="0"/>
              </a:rPr>
              <a:t> A </a:t>
            </a:r>
            <a:r>
              <a:rPr lang="en-US" sz="2000" b="1" dirty="0">
                <a:effectLst/>
                <a:latin typeface="Times New Roman" panose="02020603050405020304" pitchFamily="18" charset="0"/>
                <a:ea typeface="Calibri" panose="020F0502020204030204" pitchFamily="34" charset="0"/>
              </a:rPr>
              <a:t>decision</a:t>
            </a:r>
            <a:r>
              <a:rPr lang="en-US" sz="2000" dirty="0">
                <a:effectLst/>
                <a:latin typeface="Times New Roman" panose="02020603050405020304" pitchFamily="18" charset="0"/>
                <a:ea typeface="Calibri" panose="020F0502020204030204" pitchFamily="34" charset="0"/>
              </a:rPr>
              <a:t>, to be precise, is a choice between alternative courses of action. The process of decision‐making is driven in part by the quality of information available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85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7B76CD5-68AB-43F5-9739-20DAE0E2FC54}"/>
              </a:ext>
            </a:extLst>
          </p:cNvPr>
          <p:cNvPicPr>
            <a:picLocks noGrp="1"/>
          </p:cNvPicPr>
          <p:nvPr>
            <p:ph idx="1"/>
          </p:nvPr>
        </p:nvPicPr>
        <p:blipFill>
          <a:blip r:embed="rId2"/>
          <a:stretch>
            <a:fillRect/>
          </a:stretch>
        </p:blipFill>
        <p:spPr>
          <a:xfrm>
            <a:off x="2324100" y="581026"/>
            <a:ext cx="7105650" cy="4781550"/>
          </a:xfrm>
          <a:prstGeom prst="rect">
            <a:avLst/>
          </a:prstGeom>
          <a:ln>
            <a:noFill/>
          </a:ln>
          <a:effectLst>
            <a:softEdge rad="112500"/>
          </a:effectLst>
        </p:spPr>
      </p:pic>
      <p:sp>
        <p:nvSpPr>
          <p:cNvPr id="10" name="TextBox 9">
            <a:extLst>
              <a:ext uri="{FF2B5EF4-FFF2-40B4-BE49-F238E27FC236}">
                <a16:creationId xmlns:a16="http://schemas.microsoft.com/office/drawing/2014/main" id="{08AFA916-E6AF-4564-9A5D-37565A89DC7F}"/>
              </a:ext>
            </a:extLst>
          </p:cNvPr>
          <p:cNvSpPr txBox="1"/>
          <p:nvPr/>
        </p:nvSpPr>
        <p:spPr>
          <a:xfrm>
            <a:off x="2085975" y="5574268"/>
            <a:ext cx="8286750"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Information technology is breaking down barriers and changing organizations</a:t>
            </a:r>
            <a:endParaRPr lang="en-IN" dirty="0"/>
          </a:p>
        </p:txBody>
      </p:sp>
      <p:graphicFrame>
        <p:nvGraphicFramePr>
          <p:cNvPr id="11" name="Table 10">
            <a:extLst>
              <a:ext uri="{FF2B5EF4-FFF2-40B4-BE49-F238E27FC236}">
                <a16:creationId xmlns:a16="http://schemas.microsoft.com/office/drawing/2014/main" id="{3906FE30-9956-427A-A9CF-9F56A9AF469C}"/>
              </a:ext>
            </a:extLst>
          </p:cNvPr>
          <p:cNvGraphicFramePr>
            <a:graphicFrameLocks noGrp="1"/>
          </p:cNvGraphicFramePr>
          <p:nvPr>
            <p:extLst>
              <p:ext uri="{D42A27DB-BD31-4B8C-83A1-F6EECF244321}">
                <p14:modId xmlns:p14="http://schemas.microsoft.com/office/powerpoint/2010/main" val="2110922451"/>
              </p:ext>
            </p:extLst>
          </p:nvPr>
        </p:nvGraphicFramePr>
        <p:xfrm>
          <a:off x="1504950" y="5563657"/>
          <a:ext cx="9182100" cy="504825"/>
        </p:xfrm>
        <a:graphic>
          <a:graphicData uri="http://schemas.openxmlformats.org/drawingml/2006/table">
            <a:tbl>
              <a:tblPr>
                <a:tableStyleId>{2A488322-F2BA-4B5B-9748-0D474271808F}</a:tableStyleId>
              </a:tblPr>
              <a:tblGrid>
                <a:gridCol w="9182100">
                  <a:extLst>
                    <a:ext uri="{9D8B030D-6E8A-4147-A177-3AD203B41FA5}">
                      <a16:colId xmlns:a16="http://schemas.microsoft.com/office/drawing/2014/main" val="36302228"/>
                    </a:ext>
                  </a:extLst>
                </a:gridCol>
              </a:tblGrid>
              <a:tr h="504825">
                <a:tc>
                  <a:txBody>
                    <a:bodyPr/>
                    <a:lstStyle/>
                    <a:p>
                      <a:r>
                        <a:rPr lang="en-US" sz="2000" b="1" kern="1200" dirty="0">
                          <a:solidFill>
                            <a:schemeClr val="dk1"/>
                          </a:solidFill>
                          <a:effectLst/>
                          <a:latin typeface="+mj-lt"/>
                          <a:ea typeface="+mn-ea"/>
                          <a:cs typeface="+mn-cs"/>
                        </a:rPr>
                        <a:t>Information technology is breaking down barriers and changing organizations</a:t>
                      </a:r>
                      <a:endParaRPr lang="en-IN" sz="2000" dirty="0">
                        <a:latin typeface="+mj-lt"/>
                      </a:endParaRPr>
                    </a:p>
                  </a:txBody>
                  <a:tcPr/>
                </a:tc>
                <a:extLst>
                  <a:ext uri="{0D108BD9-81ED-4DB2-BD59-A6C34878D82A}">
                    <a16:rowId xmlns:a16="http://schemas.microsoft.com/office/drawing/2014/main" val="250270555"/>
                  </a:ext>
                </a:extLst>
              </a:tr>
            </a:tbl>
          </a:graphicData>
        </a:graphic>
      </p:graphicFrame>
    </p:spTree>
    <p:extLst>
      <p:ext uri="{BB962C8B-B14F-4D97-AF65-F5344CB8AC3E}">
        <p14:creationId xmlns:p14="http://schemas.microsoft.com/office/powerpoint/2010/main" val="11429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2" y="758849"/>
            <a:ext cx="9601196" cy="1303867"/>
          </a:xfrm>
        </p:spPr>
        <p:txBody>
          <a:bodyPr/>
          <a:lstStyle/>
          <a:p>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Decision conditions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graphicFrame>
        <p:nvGraphicFramePr>
          <p:cNvPr id="13" name="Content Placeholder 12">
            <a:extLst>
              <a:ext uri="{FF2B5EF4-FFF2-40B4-BE49-F238E27FC236}">
                <a16:creationId xmlns:a16="http://schemas.microsoft.com/office/drawing/2014/main" id="{16DA4B79-C294-4DC7-8953-D76A8C87888E}"/>
              </a:ext>
            </a:extLst>
          </p:cNvPr>
          <p:cNvGraphicFramePr>
            <a:graphicFrameLocks noGrp="1"/>
          </p:cNvGraphicFramePr>
          <p:nvPr>
            <p:ph idx="1"/>
            <p:extLst>
              <p:ext uri="{D42A27DB-BD31-4B8C-83A1-F6EECF244321}">
                <p14:modId xmlns:p14="http://schemas.microsoft.com/office/powerpoint/2010/main" val="569104488"/>
              </p:ext>
            </p:extLst>
          </p:nvPr>
        </p:nvGraphicFramePr>
        <p:xfrm>
          <a:off x="3448049" y="1971675"/>
          <a:ext cx="5133975" cy="390525"/>
        </p:xfrm>
        <a:graphic>
          <a:graphicData uri="http://schemas.openxmlformats.org/drawingml/2006/table">
            <a:tbl>
              <a:tblPr>
                <a:tableStyleId>{E8034E78-7F5D-4C2E-B375-FC64B27BC917}</a:tableStyleId>
              </a:tblPr>
              <a:tblGrid>
                <a:gridCol w="5133975">
                  <a:extLst>
                    <a:ext uri="{9D8B030D-6E8A-4147-A177-3AD203B41FA5}">
                      <a16:colId xmlns:a16="http://schemas.microsoft.com/office/drawing/2014/main" val="2926484105"/>
                    </a:ext>
                  </a:extLst>
                </a:gridCol>
              </a:tblGrid>
              <a:tr h="390525">
                <a:tc>
                  <a:txBody>
                    <a:bodyPr/>
                    <a:lstStyle/>
                    <a:p>
                      <a:endParaRPr lang="en-IN" dirty="0"/>
                    </a:p>
                  </a:txBody>
                  <a:tcPr/>
                </a:tc>
                <a:extLst>
                  <a:ext uri="{0D108BD9-81ED-4DB2-BD59-A6C34878D82A}">
                    <a16:rowId xmlns:a16="http://schemas.microsoft.com/office/drawing/2014/main" val="1479139311"/>
                  </a:ext>
                </a:extLst>
              </a:tr>
            </a:tbl>
          </a:graphicData>
        </a:graphic>
      </p:graphicFrame>
      <p:pic>
        <p:nvPicPr>
          <p:cNvPr id="8" name="Picture 7">
            <a:extLst>
              <a:ext uri="{FF2B5EF4-FFF2-40B4-BE49-F238E27FC236}">
                <a16:creationId xmlns:a16="http://schemas.microsoft.com/office/drawing/2014/main" id="{0C7308A9-9380-477C-8E5C-60631CD306AB}"/>
              </a:ext>
            </a:extLst>
          </p:cNvPr>
          <p:cNvPicPr/>
          <p:nvPr/>
        </p:nvPicPr>
        <p:blipFill>
          <a:blip r:embed="rId2"/>
          <a:stretch>
            <a:fillRect/>
          </a:stretch>
        </p:blipFill>
        <p:spPr>
          <a:xfrm>
            <a:off x="1295401" y="2709333"/>
            <a:ext cx="9353547" cy="28913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D3DC0AE4-7F24-4040-BA2A-25ABC4C0E03D}"/>
              </a:ext>
            </a:extLst>
          </p:cNvPr>
          <p:cNvSpPr txBox="1"/>
          <p:nvPr/>
        </p:nvSpPr>
        <p:spPr>
          <a:xfrm>
            <a:off x="3886200" y="1893383"/>
            <a:ext cx="6115050" cy="461665"/>
          </a:xfrm>
          <a:prstGeom prst="rect">
            <a:avLst/>
          </a:prstGeom>
          <a:noFill/>
        </p:spPr>
        <p:txBody>
          <a:bodyPr wrap="square">
            <a:spAutoFit/>
          </a:bodyPr>
          <a:lstStyle/>
          <a:p>
            <a:r>
              <a:rPr lang="en-US" sz="2400" b="1" dirty="0">
                <a:latin typeface="Times New Roman" panose="02020603050405020304" pitchFamily="18" charset="0"/>
                <a:ea typeface="Calibri" panose="020F0502020204030204" pitchFamily="34" charset="0"/>
              </a:rPr>
              <a:t>T</a:t>
            </a:r>
            <a:r>
              <a:rPr lang="en-US" sz="2400" b="1" dirty="0">
                <a:effectLst/>
                <a:latin typeface="Times New Roman" panose="02020603050405020304" pitchFamily="18" charset="0"/>
                <a:ea typeface="Calibri" panose="020F0502020204030204" pitchFamily="34" charset="0"/>
              </a:rPr>
              <a:t>hree </a:t>
            </a:r>
            <a:r>
              <a:rPr lang="en-US" sz="2400" b="1" dirty="0">
                <a:latin typeface="Times New Roman" panose="02020603050405020304" pitchFamily="18" charset="0"/>
                <a:ea typeface="Calibri" panose="020F0502020204030204" pitchFamily="34" charset="0"/>
              </a:rPr>
              <a:t>conditions</a:t>
            </a:r>
            <a:r>
              <a:rPr lang="en-US" sz="2400" b="1" dirty="0">
                <a:effectLst/>
                <a:latin typeface="Times New Roman" panose="02020603050405020304" pitchFamily="18" charset="0"/>
                <a:ea typeface="Calibri" panose="020F0502020204030204" pitchFamily="34" charset="0"/>
              </a:rPr>
              <a:t> environments </a:t>
            </a:r>
            <a:endParaRPr lang="en-IN" sz="2400" b="1" dirty="0"/>
          </a:p>
        </p:txBody>
      </p:sp>
    </p:spTree>
    <p:extLst>
      <p:ext uri="{BB962C8B-B14F-4D97-AF65-F5344CB8AC3E}">
        <p14:creationId xmlns:p14="http://schemas.microsoft.com/office/powerpoint/2010/main" val="125509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a:effectLst/>
                <a:latin typeface="Times New Roman" panose="02020603050405020304" pitchFamily="18" charset="0"/>
                <a:ea typeface="Times New Roman" panose="02020603050405020304" pitchFamily="18" charset="0"/>
                <a:cs typeface="Times New Roman" panose="02020603050405020304" pitchFamily="18" charset="0"/>
              </a:rPr>
              <a:t>Approaching Decisions</a:t>
            </a:r>
            <a:b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BA10533D-A5D8-49C7-A759-1D72315887FD}"/>
              </a:ext>
            </a:extLst>
          </p:cNvPr>
          <p:cNvSpPr>
            <a:spLocks noGrp="1"/>
          </p:cNvSpPr>
          <p:nvPr>
            <p:ph idx="1"/>
          </p:nvPr>
        </p:nvSpPr>
        <p:spPr>
          <a:xfrm>
            <a:off x="1295401" y="2847974"/>
            <a:ext cx="8648699" cy="3027893"/>
          </a:xfrm>
        </p:spPr>
        <p:txBody>
          <a:bodyPr>
            <a:normAutofit/>
          </a:bodyPr>
          <a:lstStyle/>
          <a:p>
            <a:pPr marL="0" indent="0">
              <a:buNone/>
            </a:pPr>
            <a:r>
              <a:rPr lang="en-US" sz="2800" b="1" dirty="0">
                <a:ln w="3175" cmpd="sng">
                  <a:noFill/>
                </a:ln>
                <a:latin typeface="Times New Roman" panose="02020603050405020304" pitchFamily="18" charset="0"/>
                <a:cs typeface="Times New Roman" panose="02020603050405020304" pitchFamily="18" charset="0"/>
              </a:rPr>
              <a:t> </a:t>
            </a:r>
            <a:endParaRPr lang="en-IN" sz="2800" b="1" dirty="0">
              <a:ln w="3175" cmpd="sng">
                <a:noFill/>
              </a:ln>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5BB53F0-1609-4226-91D3-C8F5805207FE}"/>
              </a:ext>
            </a:extLst>
          </p:cNvPr>
          <p:cNvGraphicFramePr/>
          <p:nvPr>
            <p:extLst>
              <p:ext uri="{D42A27DB-BD31-4B8C-83A1-F6EECF244321}">
                <p14:modId xmlns:p14="http://schemas.microsoft.com/office/powerpoint/2010/main" val="4293433099"/>
              </p:ext>
            </p:extLst>
          </p:nvPr>
        </p:nvGraphicFramePr>
        <p:xfrm>
          <a:off x="2025650" y="1333500"/>
          <a:ext cx="7188200" cy="4804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654451F7-B859-4064-B55B-6D84DE2135FF}"/>
              </a:ext>
            </a:extLst>
          </p:cNvPr>
          <p:cNvGraphicFramePr/>
          <p:nvPr>
            <p:extLst>
              <p:ext uri="{D42A27DB-BD31-4B8C-83A1-F6EECF244321}">
                <p14:modId xmlns:p14="http://schemas.microsoft.com/office/powerpoint/2010/main" val="3742322235"/>
              </p:ext>
            </p:extLst>
          </p:nvPr>
        </p:nvGraphicFramePr>
        <p:xfrm>
          <a:off x="2392362" y="2497666"/>
          <a:ext cx="6454775" cy="37285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128300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279</TotalTime>
  <Words>929</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Times New Roman</vt:lpstr>
      <vt:lpstr>Organic</vt:lpstr>
      <vt:lpstr>UNIT TWO – Part One  </vt:lpstr>
      <vt:lpstr>Information Technology and the Changing Business </vt:lpstr>
      <vt:lpstr>The five essential characteristics of useful information</vt:lpstr>
      <vt:lpstr> Decision Support System (DSS)</vt:lpstr>
      <vt:lpstr>PowerPoint Presentation</vt:lpstr>
      <vt:lpstr>External and internal information needs of organizations</vt:lpstr>
      <vt:lpstr>PowerPoint Presentation</vt:lpstr>
      <vt:lpstr>Decision conditions </vt:lpstr>
      <vt:lpstr>Approaching Decisions </vt:lpstr>
      <vt:lpstr>Systematic Thinking </vt:lpstr>
      <vt:lpstr>Intuitive Thinking</vt:lpstr>
      <vt:lpstr>Decision Making Process </vt:lpstr>
      <vt:lpstr>Decision making step 1 </vt:lpstr>
      <vt:lpstr>Decision making step 2</vt:lpstr>
      <vt:lpstr>Decision making step 3</vt:lpstr>
      <vt:lpstr>PowerPoint Presentation</vt:lpstr>
      <vt:lpstr>Classical Model </vt:lpstr>
      <vt:lpstr>Behavioural Model</vt:lpstr>
      <vt:lpstr>Judgemental Heuristics Approach</vt:lpstr>
      <vt:lpstr>Decision making step 4</vt:lpstr>
      <vt:lpstr>Decision making step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ONE – Part Two  </dc:title>
  <dc:creator>hp</dc:creator>
  <cp:lastModifiedBy>Gayathri Gayathri</cp:lastModifiedBy>
  <cp:revision>21</cp:revision>
  <dcterms:created xsi:type="dcterms:W3CDTF">2020-08-09T16:46:51Z</dcterms:created>
  <dcterms:modified xsi:type="dcterms:W3CDTF">2020-08-23T13:58:19Z</dcterms:modified>
</cp:coreProperties>
</file>