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15AC2-C16B-4992-B824-60801223F040}" v="21" dt="2020-10-04T10:40:5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2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7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7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1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2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5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9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6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0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4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4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36808-BAB8-4B71-A113-2C96C649008E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D948C-1301-4CF5-B9AE-405F921DC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97C1C-F84C-445F-BD7E-CDEA8410BF44}"/>
              </a:ext>
            </a:extLst>
          </p:cNvPr>
          <p:cNvSpPr txBox="1"/>
          <p:nvPr/>
        </p:nvSpPr>
        <p:spPr>
          <a:xfrm>
            <a:off x="3588152" y="2511706"/>
            <a:ext cx="53703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UNIT – FOUR</a:t>
            </a:r>
          </a:p>
          <a:p>
            <a:r>
              <a:rPr lang="en-US" sz="6600" dirty="0"/>
              <a:t>PART - ONE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78129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75A688-4F97-42C1-B491-C10256E24FFC}"/>
              </a:ext>
            </a:extLst>
          </p:cNvPr>
          <p:cNvSpPr txBox="1"/>
          <p:nvPr/>
        </p:nvSpPr>
        <p:spPr>
          <a:xfrm>
            <a:off x="843775" y="1497816"/>
            <a:ext cx="105044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According to Peter Drucker, the operating objectives of a business might include: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profitability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producing at a profit in business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ii.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market share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gaining and holding a specific market share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iii.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human talent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recruiting and maintaining a high</a:t>
            </a:r>
            <a:r>
              <a:rPr lang="en-US" sz="2800" dirty="0">
                <a:effectLst/>
                <a:latin typeface="Cambria Math" panose="02040503050406030204" pitchFamily="18" charset="0"/>
              </a:rPr>
              <a:t>‐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quality workforce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iv.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financial health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acquiring capital; earning positive returns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v.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cost efficiency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using resources well to operate at low cost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vi.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product quality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producing high</a:t>
            </a:r>
            <a:r>
              <a:rPr lang="en-US" sz="2800" dirty="0">
                <a:effectLst/>
                <a:latin typeface="Cambria Math" panose="02040503050406030204" pitchFamily="18" charset="0"/>
              </a:rPr>
              <a:t>‐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quality goods or services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vii.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innovation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developing new products and/or processes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viii.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social responsibility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— making a positive contribution to society.</a:t>
            </a:r>
          </a:p>
        </p:txBody>
      </p:sp>
    </p:spTree>
    <p:extLst>
      <p:ext uri="{BB962C8B-B14F-4D97-AF65-F5344CB8AC3E}">
        <p14:creationId xmlns:p14="http://schemas.microsoft.com/office/powerpoint/2010/main" val="9395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890DF7-6418-4F9E-8208-9C28EE28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3" y="753237"/>
            <a:ext cx="7411792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6F771-6EC5-440F-9F4D-6FCFBE1BBED2}"/>
              </a:ext>
            </a:extLst>
          </p:cNvPr>
          <p:cNvSpPr txBox="1"/>
          <p:nvPr/>
        </p:nvSpPr>
        <p:spPr>
          <a:xfrm>
            <a:off x="3133352" y="5811012"/>
            <a:ext cx="727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 SWOT analysis of strengths, weaknesses, opportunities and threats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F7489F-F117-4F61-B2DA-9D62F8FF8F47}"/>
              </a:ext>
            </a:extLst>
          </p:cNvPr>
          <p:cNvSpPr txBox="1"/>
          <p:nvPr/>
        </p:nvSpPr>
        <p:spPr>
          <a:xfrm>
            <a:off x="635620" y="582067"/>
            <a:ext cx="1060480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Analysis of industry and environment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 SWOT analysis is not complete until opportunities and threats in the external environment are also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analysed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. They can be found among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macroenvironment factors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such as technology, government, social structures and population demographics, the global economy and the natural environment. They can also include developments in the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industry environment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of resource suppliers, competitors and customers.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Opportunities may exist as possible new markets or a strong economy;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hreats may be identified in such things as the emergence of new competitors or technologies, resource scarcities, changing customer tastes and new government regulations, among other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4770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D7A16B-B231-40D7-9BAF-0D25D6E4B27E}"/>
              </a:ext>
            </a:extLst>
          </p:cNvPr>
          <p:cNvSpPr txBox="1"/>
          <p:nvPr/>
        </p:nvSpPr>
        <p:spPr>
          <a:xfrm>
            <a:off x="1449658" y="1091013"/>
            <a:ext cx="96569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u="sng" dirty="0">
                <a:effectLst/>
                <a:latin typeface="Times New Roman" panose="02020603050405020304" pitchFamily="18" charset="0"/>
              </a:rPr>
              <a:t>Strategic management</a:t>
            </a:r>
            <a:r>
              <a:rPr lang="en-US" sz="2800" u="sng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is the process of formulating and implementing strategies to accomplish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longterm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goals and sustain competitive advantage.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Competitive advantage</a:t>
            </a:r>
            <a:r>
              <a:rPr lang="en-US" sz="2800" u="sng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arises when an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acquires or develops an attribute or combination of attributes that allows it to outperform its competitors.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Henry Mintzberg describes </a:t>
            </a:r>
            <a:r>
              <a:rPr lang="en-US" sz="2800" b="1" dirty="0" err="1">
                <a:effectLst/>
                <a:latin typeface="Times New Roman" panose="02020603050405020304" pitchFamily="18" charset="0"/>
              </a:rPr>
              <a:t>organisational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 strategy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as ‘a pattern in a stream of decisions’. </a:t>
            </a:r>
          </a:p>
        </p:txBody>
      </p:sp>
    </p:spTree>
    <p:extLst>
      <p:ext uri="{BB962C8B-B14F-4D97-AF65-F5344CB8AC3E}">
        <p14:creationId xmlns:p14="http://schemas.microsoft.com/office/powerpoint/2010/main" val="14138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E9D07E-A3B5-460D-9252-D918A8888EF1}"/>
              </a:ext>
            </a:extLst>
          </p:cNvPr>
          <p:cNvSpPr txBox="1"/>
          <p:nvPr/>
        </p:nvSpPr>
        <p:spPr>
          <a:xfrm>
            <a:off x="1025911" y="1067783"/>
            <a:ext cx="105044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Sustainable strategic competitiveness</a:t>
            </a:r>
            <a:endParaRPr lang="en-US" sz="2800" u="sng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Achieving and sustaining competitive advantage is a challenging task for even the largest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organisations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Sustainable competitive advantage is the hallmark of successful companies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 Strategy provides the plan for allocating and using resources with consistent strategic intent — that is, with all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organisational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energies directed towards a unifying and compelling target or goal.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H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ow environmental trends interact with each other to provide new opportunities and a changed business landscape.</a:t>
            </a:r>
          </a:p>
        </p:txBody>
      </p:sp>
    </p:spTree>
    <p:extLst>
      <p:ext uri="{BB962C8B-B14F-4D97-AF65-F5344CB8AC3E}">
        <p14:creationId xmlns:p14="http://schemas.microsoft.com/office/powerpoint/2010/main" val="194703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C70144-5535-4A64-A903-49177050D46B}"/>
              </a:ext>
            </a:extLst>
          </p:cNvPr>
          <p:cNvSpPr txBox="1"/>
          <p:nvPr/>
        </p:nvSpPr>
        <p:spPr>
          <a:xfrm>
            <a:off x="947852" y="681101"/>
            <a:ext cx="103929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u="sng" dirty="0">
                <a:effectLst/>
                <a:latin typeface="Times New Roman" panose="02020603050405020304" pitchFamily="18" charset="0"/>
              </a:rPr>
              <a:t>Strategic management goals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 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goal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is a desired future state that the organization attempts to realize.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Sound strategy starts with having the right goal, the ultimate goal for any business should be superior profitability.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</a:rPr>
              <a:t>M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onopoly environment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exists there is only one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and no competition. This creates absolute competitive advantage, delivering sustainable and probably excessive business profits.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An </a:t>
            </a:r>
            <a:r>
              <a:rPr lang="en-US" sz="2800" i="1" dirty="0">
                <a:effectLst/>
                <a:latin typeface="Times New Roman" panose="02020603050405020304" pitchFamily="18" charset="0"/>
              </a:rPr>
              <a:t>oligopoly environment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or oligopolistic competition is a market where a small number of competitors feel themselves constrained more by the actions of their rivals than by those of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17103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21712C-E69E-46CB-B279-79C82B05ADC3}"/>
              </a:ext>
            </a:extLst>
          </p:cNvPr>
          <p:cNvSpPr txBox="1"/>
          <p:nvPr/>
        </p:nvSpPr>
        <p:spPr>
          <a:xfrm>
            <a:off x="947853" y="779914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</a:rPr>
              <a:t>The strategic management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9B068-2D1B-4B84-9C98-8252C295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30" y="1447739"/>
            <a:ext cx="9803570" cy="396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58BEF-98A4-4883-B639-ED0035812F6F}"/>
              </a:ext>
            </a:extLst>
          </p:cNvPr>
          <p:cNvSpPr txBox="1"/>
          <p:nvPr/>
        </p:nvSpPr>
        <p:spPr>
          <a:xfrm>
            <a:off x="2375068" y="5410260"/>
            <a:ext cx="791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Strategy formulation and implementation in the strategic management process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462C69-7DC1-4D88-B38B-279335EFE95A}"/>
              </a:ext>
            </a:extLst>
          </p:cNvPr>
          <p:cNvSpPr txBox="1"/>
          <p:nvPr/>
        </p:nvSpPr>
        <p:spPr>
          <a:xfrm>
            <a:off x="827048" y="1874728"/>
            <a:ext cx="105379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The first strategic management responsibility is 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strategy formulation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, the process of creating strategy.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Peter Drucker associates this process with a set of five strategic questions: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effectLst/>
                <a:latin typeface="Times New Roman" panose="02020603050405020304" pitchFamily="18" charset="0"/>
              </a:rPr>
              <a:t>What is our business mission? Who are our customers? What do our customers consider value? What have been our results? What is our plan?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542F0F-6B3D-4322-B120-3AE5016535A4}"/>
              </a:ext>
            </a:extLst>
          </p:cNvPr>
          <p:cNvSpPr txBox="1"/>
          <p:nvPr/>
        </p:nvSpPr>
        <p:spPr>
          <a:xfrm>
            <a:off x="910683" y="1909751"/>
            <a:ext cx="103706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The second strategic management responsibility is 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strategy implementation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It requires decision — now. It imposes risk — now. It requires action — now. It demands allocation of resources, and above all, of human resources — now. It requires work — now. </a:t>
            </a:r>
          </a:p>
        </p:txBody>
      </p:sp>
    </p:spTree>
    <p:extLst>
      <p:ext uri="{BB962C8B-B14F-4D97-AF65-F5344CB8AC3E}">
        <p14:creationId xmlns:p14="http://schemas.microsoft.com/office/powerpoint/2010/main" val="232146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36DCAC-FAEE-409A-9D65-C4ADBA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8" y="879677"/>
            <a:ext cx="9299564" cy="46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8F3AF-A886-4B7F-A2E1-F323ED01BCB7}"/>
              </a:ext>
            </a:extLst>
          </p:cNvPr>
          <p:cNvSpPr txBox="1"/>
          <p:nvPr/>
        </p:nvSpPr>
        <p:spPr>
          <a:xfrm>
            <a:off x="3601703" y="5482301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External stakeholders and the mission statement</a:t>
            </a:r>
            <a:endParaRPr lang="en-US" sz="14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9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4D3E1B-6114-41A6-AD62-2AEF261A0013}"/>
              </a:ext>
            </a:extLst>
          </p:cNvPr>
          <p:cNvSpPr txBox="1"/>
          <p:nvPr/>
        </p:nvSpPr>
        <p:spPr>
          <a:xfrm>
            <a:off x="860502" y="1555353"/>
            <a:ext cx="104709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u="sng" dirty="0">
                <a:effectLst/>
                <a:latin typeface="Times New Roman" panose="02020603050405020304" pitchFamily="18" charset="0"/>
              </a:rPr>
              <a:t>Core values</a:t>
            </a:r>
            <a:endParaRPr lang="en-US" sz="2800" u="sng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effectLst/>
                <a:latin typeface="Times New Roman" panose="02020603050405020304" pitchFamily="18" charset="0"/>
              </a:rPr>
              <a:t>Organisational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 culture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is defined as the predominant value system of the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as a whole.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Shared values also help guide the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behaviour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of </a:t>
            </a:r>
            <a:r>
              <a:rPr lang="en-US" sz="2800" dirty="0" err="1">
                <a:effectLst/>
                <a:latin typeface="Times New Roman" panose="02020603050405020304" pitchFamily="18" charset="0"/>
              </a:rPr>
              <a:t>organisation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 members in meaningful and consistent ways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</a:rPr>
              <a:t>core values are driven by a desire to improve human life, achieve scientific excellence, operate with the highest standards of integrity, expand access to our products and employ a diverse workforce that values  collaboration’.</a:t>
            </a:r>
          </a:p>
        </p:txBody>
      </p:sp>
    </p:spTree>
    <p:extLst>
      <p:ext uri="{BB962C8B-B14F-4D97-AF65-F5344CB8AC3E}">
        <p14:creationId xmlns:p14="http://schemas.microsoft.com/office/powerpoint/2010/main" val="350394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661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shriraam balasubramanian</dc:creator>
  <cp:lastModifiedBy>shriraam balasubramanian</cp:lastModifiedBy>
  <cp:revision>2</cp:revision>
  <dcterms:created xsi:type="dcterms:W3CDTF">2020-10-04T09:49:51Z</dcterms:created>
  <dcterms:modified xsi:type="dcterms:W3CDTF">2020-10-04T10:46:11Z</dcterms:modified>
</cp:coreProperties>
</file>