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6" d="100"/>
          <a:sy n="86" d="100"/>
        </p:scale>
        <p:origin x="7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9813F12-5151-45F4-808D-01E1A81842EB}" type="datetimeFigureOut">
              <a:rPr lang="en-IN" smtClean="0"/>
              <a:t>14-10-2020</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F0112022-6369-4A60-AF59-0340EE15BC98}"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9142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813F12-5151-45F4-808D-01E1A81842EB}" type="datetimeFigureOut">
              <a:rPr lang="en-IN" smtClean="0"/>
              <a:t>14-10-2020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112022-6369-4A60-AF59-0340EE15BC98}" type="slidenum">
              <a:rPr lang="en-IN" smtClean="0"/>
              <a:t>‹#›</a:t>
            </a:fld>
            <a:endParaRPr lang="en-IN"/>
          </a:p>
        </p:txBody>
      </p:sp>
    </p:spTree>
    <p:extLst>
      <p:ext uri="{BB962C8B-B14F-4D97-AF65-F5344CB8AC3E}">
        <p14:creationId xmlns:p14="http://schemas.microsoft.com/office/powerpoint/2010/main" val="3875758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813F12-5151-45F4-808D-01E1A81842EB}" type="datetimeFigureOut">
              <a:rPr lang="en-IN" smtClean="0"/>
              <a:t>14-10-2020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112022-6369-4A60-AF59-0340EE15BC98}"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2946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813F12-5151-45F4-808D-01E1A81842EB}" type="datetimeFigureOut">
              <a:rPr lang="en-IN" smtClean="0"/>
              <a:t>14-10-2020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112022-6369-4A60-AF59-0340EE15BC98}"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1307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813F12-5151-45F4-808D-01E1A81842EB}" type="datetimeFigureOut">
              <a:rPr lang="en-IN" smtClean="0"/>
              <a:t>14-10-2020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112022-6369-4A60-AF59-0340EE15BC98}" type="slidenum">
              <a:rPr lang="en-IN" smtClean="0"/>
              <a:t>‹#›</a:t>
            </a:fld>
            <a:endParaRPr lang="en-IN"/>
          </a:p>
        </p:txBody>
      </p:sp>
    </p:spTree>
    <p:extLst>
      <p:ext uri="{BB962C8B-B14F-4D97-AF65-F5344CB8AC3E}">
        <p14:creationId xmlns:p14="http://schemas.microsoft.com/office/powerpoint/2010/main" val="7482290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813F12-5151-45F4-808D-01E1A81842EB}" type="datetimeFigureOut">
              <a:rPr lang="en-IN" smtClean="0"/>
              <a:t>14-10-2020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112022-6369-4A60-AF59-0340EE15BC98}"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43369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813F12-5151-45F4-808D-01E1A81842EB}" type="datetimeFigureOut">
              <a:rPr lang="en-IN" smtClean="0"/>
              <a:t>14-10-2020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112022-6369-4A60-AF59-0340EE15BC98}"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25012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813F12-5151-45F4-808D-01E1A81842EB}" type="datetimeFigureOut">
              <a:rPr lang="en-IN" smtClean="0"/>
              <a:t>14-10-2020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112022-6369-4A60-AF59-0340EE15BC9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02846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813F12-5151-45F4-808D-01E1A81842EB}" type="datetimeFigureOut">
              <a:rPr lang="en-IN" smtClean="0"/>
              <a:t>14-10-2020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112022-6369-4A60-AF59-0340EE15BC98}"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8031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813F12-5151-45F4-808D-01E1A81842EB}" type="datetimeFigureOut">
              <a:rPr lang="en-IN" smtClean="0"/>
              <a:t>14-10-2020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112022-6369-4A60-AF59-0340EE15BC98}" type="slidenum">
              <a:rPr lang="en-IN" smtClean="0"/>
              <a:t>‹#›</a:t>
            </a:fld>
            <a:endParaRPr lang="en-IN"/>
          </a:p>
        </p:txBody>
      </p:sp>
    </p:spTree>
    <p:extLst>
      <p:ext uri="{BB962C8B-B14F-4D97-AF65-F5344CB8AC3E}">
        <p14:creationId xmlns:p14="http://schemas.microsoft.com/office/powerpoint/2010/main" val="2144271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813F12-5151-45F4-808D-01E1A81842EB}" type="datetimeFigureOut">
              <a:rPr lang="en-IN" smtClean="0"/>
              <a:t>14-10-2020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112022-6369-4A60-AF59-0340EE15BC98}"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89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813F12-5151-45F4-808D-01E1A81842EB}" type="datetimeFigureOut">
              <a:rPr lang="en-IN" smtClean="0"/>
              <a:t>14-10-2020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112022-6369-4A60-AF59-0340EE15BC98}" type="slidenum">
              <a:rPr lang="en-IN" smtClean="0"/>
              <a:t>‹#›</a:t>
            </a:fld>
            <a:endParaRPr lang="en-IN"/>
          </a:p>
        </p:txBody>
      </p:sp>
    </p:spTree>
    <p:extLst>
      <p:ext uri="{BB962C8B-B14F-4D97-AF65-F5344CB8AC3E}">
        <p14:creationId xmlns:p14="http://schemas.microsoft.com/office/powerpoint/2010/main" val="3737044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813F12-5151-45F4-808D-01E1A81842EB}" type="datetimeFigureOut">
              <a:rPr lang="en-IN" smtClean="0"/>
              <a:t>14-10-2020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112022-6369-4A60-AF59-0340EE15BC98}"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4265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813F12-5151-45F4-808D-01E1A81842EB}" type="datetimeFigureOut">
              <a:rPr lang="en-IN" smtClean="0"/>
              <a:t>14-10-2020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0112022-6369-4A60-AF59-0340EE15BC9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8011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813F12-5151-45F4-808D-01E1A81842EB}" type="datetimeFigureOut">
              <a:rPr lang="en-IN" smtClean="0"/>
              <a:t>14-10-2020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0112022-6369-4A60-AF59-0340EE15BC98}" type="slidenum">
              <a:rPr lang="en-IN" smtClean="0"/>
              <a:t>‹#›</a:t>
            </a:fld>
            <a:endParaRPr lang="en-IN"/>
          </a:p>
        </p:txBody>
      </p:sp>
    </p:spTree>
    <p:extLst>
      <p:ext uri="{BB962C8B-B14F-4D97-AF65-F5344CB8AC3E}">
        <p14:creationId xmlns:p14="http://schemas.microsoft.com/office/powerpoint/2010/main" val="2683556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813F12-5151-45F4-808D-01E1A81842EB}" type="datetimeFigureOut">
              <a:rPr lang="en-IN" smtClean="0"/>
              <a:t>14-10-2020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112022-6369-4A60-AF59-0340EE15BC98}"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4406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813F12-5151-45F4-808D-01E1A81842EB}" type="datetimeFigureOut">
              <a:rPr lang="en-IN" smtClean="0"/>
              <a:t>14-10-2020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112022-6369-4A60-AF59-0340EE15BC98}" type="slidenum">
              <a:rPr lang="en-IN" smtClean="0"/>
              <a:t>‹#›</a:t>
            </a:fld>
            <a:endParaRPr lang="en-IN"/>
          </a:p>
        </p:txBody>
      </p:sp>
    </p:spTree>
    <p:extLst>
      <p:ext uri="{BB962C8B-B14F-4D97-AF65-F5344CB8AC3E}">
        <p14:creationId xmlns:p14="http://schemas.microsoft.com/office/powerpoint/2010/main" val="628764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9813F12-5151-45F4-808D-01E1A81842EB}" type="datetimeFigureOut">
              <a:rPr lang="en-IN" smtClean="0"/>
              <a:t>14-10-2020</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0112022-6369-4A60-AF59-0340EE15BC98}" type="slidenum">
              <a:rPr lang="en-IN" smtClean="0"/>
              <a:t>‹#›</a:t>
            </a:fld>
            <a:endParaRPr lang="en-IN"/>
          </a:p>
        </p:txBody>
      </p:sp>
    </p:spTree>
    <p:extLst>
      <p:ext uri="{BB962C8B-B14F-4D97-AF65-F5344CB8AC3E}">
        <p14:creationId xmlns:p14="http://schemas.microsoft.com/office/powerpoint/2010/main" val="41379019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411BD2-54C6-4AE8-B449-3C62800E23FA}"/>
              </a:ext>
            </a:extLst>
          </p:cNvPr>
          <p:cNvSpPr txBox="1"/>
          <p:nvPr/>
        </p:nvSpPr>
        <p:spPr>
          <a:xfrm>
            <a:off x="3787236" y="2459063"/>
            <a:ext cx="5237396" cy="2123658"/>
          </a:xfrm>
          <a:prstGeom prst="rect">
            <a:avLst/>
          </a:prstGeom>
          <a:noFill/>
        </p:spPr>
        <p:txBody>
          <a:bodyPr wrap="none" rtlCol="0">
            <a:spAutoFit/>
          </a:bodyPr>
          <a:lstStyle/>
          <a:p>
            <a:r>
              <a:rPr lang="en-IN" sz="6600" dirty="0"/>
              <a:t>UNIT-FOUR</a:t>
            </a:r>
          </a:p>
          <a:p>
            <a:r>
              <a:rPr lang="en-IN" sz="6600" dirty="0"/>
              <a:t>PART-THREE</a:t>
            </a:r>
          </a:p>
        </p:txBody>
      </p:sp>
    </p:spTree>
    <p:extLst>
      <p:ext uri="{BB962C8B-B14F-4D97-AF65-F5344CB8AC3E}">
        <p14:creationId xmlns:p14="http://schemas.microsoft.com/office/powerpoint/2010/main" val="1669161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E8CBC85-37D1-4FCC-9637-D5BC8679DABD}"/>
              </a:ext>
            </a:extLst>
          </p:cNvPr>
          <p:cNvSpPr txBox="1"/>
          <p:nvPr/>
        </p:nvSpPr>
        <p:spPr>
          <a:xfrm>
            <a:off x="765717" y="974482"/>
            <a:ext cx="10660566" cy="4909036"/>
          </a:xfrm>
          <a:prstGeom prst="rect">
            <a:avLst/>
          </a:prstGeom>
          <a:noFill/>
        </p:spPr>
        <p:txBody>
          <a:bodyPr wrap="square">
            <a:spAutoFit/>
          </a:bodyPr>
          <a:lstStyle/>
          <a:p>
            <a:pPr>
              <a:spcBef>
                <a:spcPts val="1200"/>
              </a:spcBef>
              <a:spcAft>
                <a:spcPts val="600"/>
              </a:spcAft>
            </a:pPr>
            <a:r>
              <a:rPr lang="en-IN" sz="2800" b="1" u="sng" dirty="0">
                <a:effectLst/>
                <a:latin typeface="Times New Roman" panose="02020603050405020304" pitchFamily="18" charset="0"/>
                <a:ea typeface="Times New Roman" panose="02020603050405020304" pitchFamily="18" charset="0"/>
                <a:cs typeface="Times New Roman" panose="02020603050405020304" pitchFamily="18" charset="0"/>
              </a:rPr>
              <a:t>Strategy formulation</a:t>
            </a:r>
          </a:p>
          <a:p>
            <a:r>
              <a:rPr lang="en-IN" sz="2800" b="1" dirty="0">
                <a:latin typeface="Times New Roman" panose="02020603050405020304" pitchFamily="18" charset="0"/>
                <a:ea typeface="Calibri" panose="020F0502020204030204" pitchFamily="34" charset="0"/>
                <a:cs typeface="Times New Roman" panose="02020603050405020304" pitchFamily="18" charset="0"/>
              </a:rPr>
              <a:t>S</a:t>
            </a: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ustainable competitive advantage</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The major </a:t>
            </a:r>
            <a:r>
              <a:rPr lang="en-IN" sz="2800" i="1" dirty="0">
                <a:effectLst/>
                <a:latin typeface="Times New Roman" panose="02020603050405020304" pitchFamily="18" charset="0"/>
                <a:ea typeface="Calibri" panose="020F0502020204030204" pitchFamily="34" charset="0"/>
                <a:cs typeface="Times New Roman" panose="02020603050405020304" pitchFamily="18" charset="0"/>
              </a:rPr>
              <a:t>opportunities for competitive advantage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are found in the following areas:</a:t>
            </a:r>
          </a:p>
          <a:p>
            <a:pPr>
              <a:tabLst>
                <a:tab pos="747395" algn="l"/>
              </a:tabLs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i="1" dirty="0">
                <a:effectLst/>
                <a:latin typeface="Times New Roman" panose="02020603050405020304" pitchFamily="18" charset="0"/>
                <a:ea typeface="Calibri" panose="020F0502020204030204" pitchFamily="34" charset="0"/>
                <a:cs typeface="Times New Roman" panose="02020603050405020304" pitchFamily="18" charset="0"/>
              </a:rPr>
              <a:t>cost and quality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where strategy drives an emphasis on operating efficiency and/or product or service quality</a:t>
            </a:r>
          </a:p>
          <a:p>
            <a:pPr>
              <a:tabLst>
                <a:tab pos="747395" algn="l"/>
              </a:tabLs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ii. </a:t>
            </a:r>
            <a:r>
              <a:rPr lang="en-IN" sz="2800" i="1" dirty="0">
                <a:effectLst/>
                <a:latin typeface="Times New Roman" panose="02020603050405020304" pitchFamily="18" charset="0"/>
                <a:ea typeface="Calibri" panose="020F0502020204030204" pitchFamily="34" charset="0"/>
                <a:cs typeface="Times New Roman" panose="02020603050405020304" pitchFamily="18" charset="0"/>
              </a:rPr>
              <a:t>knowledge and speed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where strategy drives an emphasis on innovation and speed of delivery to market for new ideas</a:t>
            </a:r>
          </a:p>
          <a:p>
            <a:pPr>
              <a:tabLst>
                <a:tab pos="747395" algn="l"/>
              </a:tabLs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iii. </a:t>
            </a:r>
            <a:r>
              <a:rPr lang="en-IN" sz="2800" i="1" dirty="0">
                <a:effectLst/>
                <a:latin typeface="Times New Roman" panose="02020603050405020304" pitchFamily="18" charset="0"/>
                <a:ea typeface="Calibri" panose="020F0502020204030204" pitchFamily="34" charset="0"/>
                <a:cs typeface="Times New Roman" panose="02020603050405020304" pitchFamily="18" charset="0"/>
              </a:rPr>
              <a:t>barriers to entry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where strategy drives an emphasis on creating a market stronghold that is protected from entry by others</a:t>
            </a:r>
          </a:p>
          <a:p>
            <a:pPr>
              <a:tabLst>
                <a:tab pos="747395" algn="l"/>
              </a:tabLs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iv. </a:t>
            </a:r>
            <a:r>
              <a:rPr lang="en-IN" sz="2800" i="1" dirty="0">
                <a:effectLst/>
                <a:latin typeface="Times New Roman" panose="02020603050405020304" pitchFamily="18" charset="0"/>
                <a:ea typeface="Calibri" panose="020F0502020204030204" pitchFamily="34" charset="0"/>
                <a:cs typeface="Times New Roman" panose="02020603050405020304" pitchFamily="18" charset="0"/>
              </a:rPr>
              <a:t>financial resources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where strategy drives an emphasis on investments and/or loss sustainment that competitors can’t match.</a:t>
            </a:r>
          </a:p>
        </p:txBody>
      </p:sp>
    </p:spTree>
    <p:extLst>
      <p:ext uri="{BB962C8B-B14F-4D97-AF65-F5344CB8AC3E}">
        <p14:creationId xmlns:p14="http://schemas.microsoft.com/office/powerpoint/2010/main" val="4119655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F014249E-BA64-4445-951A-10D7DB89D8D5}"/>
              </a:ext>
            </a:extLst>
          </p:cNvPr>
          <p:cNvSpPr>
            <a:spLocks noChangeArrowheads="1"/>
          </p:cNvSpPr>
          <p:nvPr/>
        </p:nvSpPr>
        <p:spPr bwMode="auto">
          <a:xfrm>
            <a:off x="2542478" y="173831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049" name="Picture 2" descr="Capture51.PNG">
            <a:extLst>
              <a:ext uri="{FF2B5EF4-FFF2-40B4-BE49-F238E27FC236}">
                <a16:creationId xmlns:a16="http://schemas.microsoft.com/office/drawing/2014/main" id="{18C2BA16-90FA-423D-B3EF-0A27FFA784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934" y="1268172"/>
            <a:ext cx="9638131" cy="372578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9752D70-ACCC-482A-A887-AC7A53641399}"/>
              </a:ext>
            </a:extLst>
          </p:cNvPr>
          <p:cNvSpPr txBox="1"/>
          <p:nvPr/>
        </p:nvSpPr>
        <p:spPr>
          <a:xfrm>
            <a:off x="2804532" y="5094765"/>
            <a:ext cx="7370956" cy="369332"/>
          </a:xfrm>
          <a:prstGeom prst="rect">
            <a:avLst/>
          </a:prstGeom>
          <a:noFill/>
        </p:spPr>
        <p:txBody>
          <a:bodyPr wrap="square">
            <a:spAutoFit/>
          </a:bodyPr>
          <a:lstStyle/>
          <a:p>
            <a:pPr>
              <a:tabLst>
                <a:tab pos="747395"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Porter’s generic strategies framework: motor vehicle industry examples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35327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EE4E562-598C-4DD9-A4E4-F90921C682CC}"/>
              </a:ext>
            </a:extLst>
          </p:cNvPr>
          <p:cNvSpPr txBox="1"/>
          <p:nvPr/>
        </p:nvSpPr>
        <p:spPr>
          <a:xfrm>
            <a:off x="1271239" y="2416240"/>
            <a:ext cx="9835376" cy="1815882"/>
          </a:xfrm>
          <a:prstGeom prst="rect">
            <a:avLst/>
          </a:prstGeom>
          <a:noFill/>
        </p:spPr>
        <p:txBody>
          <a:bodyPr wrap="square">
            <a:spAutoFit/>
          </a:bodyPr>
          <a:lstStyle/>
          <a:p>
            <a:r>
              <a:rPr lang="en-IN" sz="2800" dirty="0">
                <a:effectLst/>
                <a:latin typeface="Times New Roman" panose="02020603050405020304" pitchFamily="18" charset="0"/>
                <a:ea typeface="Calibri" panose="020F0502020204030204" pitchFamily="34" charset="0"/>
              </a:rPr>
              <a:t>According to Porter, business</a:t>
            </a:r>
            <a:r>
              <a:rPr lang="en-IN" sz="2800" dirty="0">
                <a:effectLst/>
                <a:latin typeface="Cambria Math" panose="02040503050406030204" pitchFamily="18" charset="0"/>
                <a:ea typeface="Calibri" panose="020F0502020204030204" pitchFamily="34" charset="0"/>
                <a:cs typeface="Cambria Math" panose="02040503050406030204" pitchFamily="18" charset="0"/>
              </a:rPr>
              <a:t>‐</a:t>
            </a:r>
            <a:r>
              <a:rPr lang="en-IN" sz="2800" dirty="0">
                <a:effectLst/>
                <a:latin typeface="Times New Roman" panose="02020603050405020304" pitchFamily="18" charset="0"/>
                <a:ea typeface="Calibri" panose="020F0502020204030204" pitchFamily="34" charset="0"/>
              </a:rPr>
              <a:t>level strategic decisions are driven by two basic factors: (1) </a:t>
            </a:r>
            <a:r>
              <a:rPr lang="en-IN" sz="2800" i="1" dirty="0">
                <a:effectLst/>
                <a:latin typeface="Times New Roman" panose="02020603050405020304" pitchFamily="18" charset="0"/>
                <a:ea typeface="Calibri" panose="020F0502020204030204" pitchFamily="34" charset="0"/>
              </a:rPr>
              <a:t>market scope </a:t>
            </a:r>
            <a:r>
              <a:rPr lang="en-IN" sz="2800" dirty="0">
                <a:effectLst/>
                <a:latin typeface="Times New Roman" panose="02020603050405020304" pitchFamily="18" charset="0"/>
                <a:ea typeface="Calibri" panose="020F0502020204030204" pitchFamily="34" charset="0"/>
              </a:rPr>
              <a:t> and (2) </a:t>
            </a:r>
            <a:r>
              <a:rPr lang="en-IN" sz="2800" i="1" dirty="0">
                <a:effectLst/>
                <a:latin typeface="Times New Roman" panose="02020603050405020304" pitchFamily="18" charset="0"/>
                <a:ea typeface="Calibri" panose="020F0502020204030204" pitchFamily="34" charset="0"/>
              </a:rPr>
              <a:t>source of competitive advantage </a:t>
            </a:r>
            <a:r>
              <a:rPr lang="en-IN" sz="2800" dirty="0">
                <a:effectLst/>
                <a:latin typeface="Times New Roman" panose="02020603050405020304" pitchFamily="18" charset="0"/>
                <a:ea typeface="Calibri" panose="020F0502020204030204" pitchFamily="34" charset="0"/>
              </a:rPr>
              <a:t>— ask: ‘How will you compete for competitive advantage, by lower price or product uniqueness?’ </a:t>
            </a:r>
            <a:endParaRPr lang="en-IN" sz="2800" dirty="0"/>
          </a:p>
        </p:txBody>
      </p:sp>
    </p:spTree>
    <p:extLst>
      <p:ext uri="{BB962C8B-B14F-4D97-AF65-F5344CB8AC3E}">
        <p14:creationId xmlns:p14="http://schemas.microsoft.com/office/powerpoint/2010/main" val="3382966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8B370F9-F652-40DA-AE65-8AA54EB9EE01}"/>
              </a:ext>
            </a:extLst>
          </p:cNvPr>
          <p:cNvSpPr txBox="1"/>
          <p:nvPr/>
        </p:nvSpPr>
        <p:spPr>
          <a:xfrm>
            <a:off x="702525" y="623336"/>
            <a:ext cx="10627113" cy="5262979"/>
          </a:xfrm>
          <a:prstGeom prst="rect">
            <a:avLst/>
          </a:prstGeom>
          <a:noFill/>
        </p:spPr>
        <p:txBody>
          <a:bodyPr wrap="square">
            <a:spAutoFit/>
          </a:bodyPr>
          <a:lstStyle/>
          <a:p>
            <a:pPr algn="just">
              <a:tabLst>
                <a:tab pos="747395" algn="l"/>
              </a:tabLst>
            </a:pPr>
            <a:r>
              <a:rPr lang="en-IN" sz="2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i="1" dirty="0">
                <a:effectLst/>
                <a:latin typeface="Times New Roman" panose="02020603050405020304" pitchFamily="18" charset="0"/>
                <a:ea typeface="Calibri" panose="020F0502020204030204" pitchFamily="34" charset="0"/>
                <a:cs typeface="Times New Roman" panose="02020603050405020304" pitchFamily="18" charset="0"/>
              </a:rPr>
              <a:t>differentiation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where the organisation’s resources and attention are directed towards distinguishing its products from those of the competition (e.g. BMW, Volvo)</a:t>
            </a:r>
          </a:p>
          <a:p>
            <a:pPr algn="just">
              <a:tabLst>
                <a:tab pos="747395" algn="l"/>
              </a:tabLs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ii. </a:t>
            </a:r>
            <a:r>
              <a:rPr lang="en-IN" sz="2800" i="1" dirty="0">
                <a:effectLst/>
                <a:latin typeface="Times New Roman" panose="02020603050405020304" pitchFamily="18" charset="0"/>
                <a:ea typeface="Calibri" panose="020F0502020204030204" pitchFamily="34" charset="0"/>
                <a:cs typeface="Times New Roman" panose="02020603050405020304" pitchFamily="18" charset="0"/>
              </a:rPr>
              <a:t>cost leadership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where the organisation’s resources and attention are directed towards minimising costs to operate more efficiently than the competition (e.g. Hyundai, KIA)</a:t>
            </a:r>
          </a:p>
          <a:p>
            <a:pPr algn="just">
              <a:tabLst>
                <a:tab pos="747395" algn="l"/>
              </a:tabLs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iii. </a:t>
            </a:r>
            <a:r>
              <a:rPr lang="en-IN" sz="2800" i="1" dirty="0">
                <a:effectLst/>
                <a:latin typeface="Times New Roman" panose="02020603050405020304" pitchFamily="18" charset="0"/>
                <a:ea typeface="Calibri" panose="020F0502020204030204" pitchFamily="34" charset="0"/>
                <a:cs typeface="Times New Roman" panose="02020603050405020304" pitchFamily="18" charset="0"/>
              </a:rPr>
              <a:t>focused differentiation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where the organisation concentrates on one special market segment and tries to offer customers in that segment a unique product (e.g. Land Rover, Subaru)</a:t>
            </a:r>
          </a:p>
          <a:p>
            <a:pPr algn="just">
              <a:tabLst>
                <a:tab pos="747395" algn="l"/>
              </a:tabLs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iv. </a:t>
            </a:r>
            <a:r>
              <a:rPr lang="en-IN" sz="2800" i="1" dirty="0">
                <a:effectLst/>
                <a:latin typeface="Times New Roman" panose="02020603050405020304" pitchFamily="18" charset="0"/>
                <a:ea typeface="Calibri" panose="020F0502020204030204" pitchFamily="34" charset="0"/>
                <a:cs typeface="Times New Roman" panose="02020603050405020304" pitchFamily="18" charset="0"/>
              </a:rPr>
              <a:t>focused cost leadership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where the organisation concentrates on one special market segment and tries in that segment to be the provider with lowest costs (e.g. Suzuki)</a:t>
            </a:r>
          </a:p>
        </p:txBody>
      </p:sp>
    </p:spTree>
    <p:extLst>
      <p:ext uri="{BB962C8B-B14F-4D97-AF65-F5344CB8AC3E}">
        <p14:creationId xmlns:p14="http://schemas.microsoft.com/office/powerpoint/2010/main" val="423816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E47F37-CEFF-4739-8EA0-D2D358065B2B}"/>
              </a:ext>
            </a:extLst>
          </p:cNvPr>
          <p:cNvSpPr txBox="1"/>
          <p:nvPr/>
        </p:nvSpPr>
        <p:spPr>
          <a:xfrm>
            <a:off x="1081668" y="2572358"/>
            <a:ext cx="10203365" cy="1815882"/>
          </a:xfrm>
          <a:prstGeom prst="rect">
            <a:avLst/>
          </a:prstGeom>
          <a:noFill/>
        </p:spPr>
        <p:txBody>
          <a:bodyPr wrap="square">
            <a:spAutoFit/>
          </a:bodyPr>
          <a:lstStyle/>
          <a:p>
            <a:r>
              <a:rPr lang="en-IN" sz="2800" dirty="0">
                <a:effectLst/>
                <a:latin typeface="Times New Roman" panose="02020603050405020304" pitchFamily="18" charset="0"/>
                <a:ea typeface="Calibri" panose="020F0502020204030204" pitchFamily="34" charset="0"/>
              </a:rPr>
              <a:t>Organisations pursuing a </a:t>
            </a:r>
            <a:r>
              <a:rPr lang="en-IN" sz="2800" b="1" dirty="0">
                <a:effectLst/>
                <a:latin typeface="Times New Roman" panose="02020603050405020304" pitchFamily="18" charset="0"/>
                <a:ea typeface="Calibri" panose="020F0502020204030204" pitchFamily="34" charset="0"/>
              </a:rPr>
              <a:t>differentiation strategy </a:t>
            </a:r>
            <a:r>
              <a:rPr lang="en-IN" sz="2800" dirty="0">
                <a:effectLst/>
                <a:latin typeface="Times New Roman" panose="02020603050405020304" pitchFamily="18" charset="0"/>
                <a:ea typeface="Calibri" panose="020F0502020204030204" pitchFamily="34" charset="0"/>
              </a:rPr>
              <a:t>seek competitive advantage through uniqueness. They try to develop goods and services that are clearly different from those made available by the competition. </a:t>
            </a:r>
            <a:endParaRPr lang="en-IN" sz="2800" dirty="0"/>
          </a:p>
        </p:txBody>
      </p:sp>
    </p:spTree>
    <p:extLst>
      <p:ext uri="{BB962C8B-B14F-4D97-AF65-F5344CB8AC3E}">
        <p14:creationId xmlns:p14="http://schemas.microsoft.com/office/powerpoint/2010/main" val="1933966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2C82D5-BFDE-4252-8CB0-DA8ADF6DB35C}"/>
              </a:ext>
            </a:extLst>
          </p:cNvPr>
          <p:cNvSpPr txBox="1"/>
          <p:nvPr/>
        </p:nvSpPr>
        <p:spPr>
          <a:xfrm>
            <a:off x="1260088" y="2478464"/>
            <a:ext cx="9969190" cy="2246769"/>
          </a:xfrm>
          <a:prstGeom prst="rect">
            <a:avLst/>
          </a:prstGeom>
          <a:noFill/>
        </p:spPr>
        <p:txBody>
          <a:bodyPr wrap="square">
            <a:spAutoFit/>
          </a:bodyPr>
          <a:lstStyle/>
          <a:p>
            <a:r>
              <a:rPr lang="en-IN" sz="2800" dirty="0">
                <a:effectLst/>
                <a:latin typeface="Times New Roman" panose="02020603050405020304" pitchFamily="18" charset="0"/>
                <a:ea typeface="Calibri" panose="020F0502020204030204" pitchFamily="34" charset="0"/>
              </a:rPr>
              <a:t>Organisations pursuing a </a:t>
            </a:r>
            <a:r>
              <a:rPr lang="en-IN" sz="2800" b="1" dirty="0">
                <a:effectLst/>
                <a:latin typeface="Times New Roman" panose="02020603050405020304" pitchFamily="18" charset="0"/>
                <a:ea typeface="Calibri" panose="020F0502020204030204" pitchFamily="34" charset="0"/>
              </a:rPr>
              <a:t>cost leadership strategy </a:t>
            </a:r>
            <a:r>
              <a:rPr lang="en-IN" sz="2800" dirty="0">
                <a:effectLst/>
                <a:latin typeface="Times New Roman" panose="02020603050405020304" pitchFamily="18" charset="0"/>
                <a:ea typeface="Calibri" panose="020F0502020204030204" pitchFamily="34" charset="0"/>
              </a:rPr>
              <a:t>try to continuously improve the operating efficiencies of production, distribution and other organisational systems. The objective is to have lower costs than competitors and therefore achieve higher profits. </a:t>
            </a:r>
            <a:endParaRPr lang="en-IN" sz="2800" dirty="0"/>
          </a:p>
        </p:txBody>
      </p:sp>
    </p:spTree>
    <p:extLst>
      <p:ext uri="{BB962C8B-B14F-4D97-AF65-F5344CB8AC3E}">
        <p14:creationId xmlns:p14="http://schemas.microsoft.com/office/powerpoint/2010/main" val="118750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6A3563-9A1E-433E-BFDB-07EF8196E63F}"/>
              </a:ext>
            </a:extLst>
          </p:cNvPr>
          <p:cNvSpPr txBox="1"/>
          <p:nvPr/>
        </p:nvSpPr>
        <p:spPr>
          <a:xfrm>
            <a:off x="1193180" y="2255439"/>
            <a:ext cx="9868830" cy="2092881"/>
          </a:xfrm>
          <a:prstGeom prst="rect">
            <a:avLst/>
          </a:prstGeom>
          <a:noFill/>
        </p:spPr>
        <p:txBody>
          <a:bodyPr wrap="square">
            <a:spAutoFit/>
          </a:bodyPr>
          <a:lstStyle/>
          <a:p>
            <a:pPr algn="just">
              <a:tabLst>
                <a:tab pos="747395"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2800" dirty="0">
                <a:effectLst/>
                <a:latin typeface="Times New Roman" panose="02020603050405020304" pitchFamily="18" charset="0"/>
                <a:ea typeface="Calibri" panose="020F0502020204030204" pitchFamily="34" charset="0"/>
              </a:rPr>
              <a:t>Organisations pursuing a </a:t>
            </a:r>
            <a:r>
              <a:rPr lang="en-IN" sz="2800" b="1" dirty="0">
                <a:effectLst/>
                <a:latin typeface="Times New Roman" panose="02020603050405020304" pitchFamily="18" charset="0"/>
                <a:ea typeface="Calibri" panose="020F0502020204030204" pitchFamily="34" charset="0"/>
              </a:rPr>
              <a:t>focused differentiation strategy </a:t>
            </a:r>
            <a:r>
              <a:rPr lang="en-IN" sz="2800" dirty="0">
                <a:effectLst/>
                <a:latin typeface="Times New Roman" panose="02020603050405020304" pitchFamily="18" charset="0"/>
                <a:ea typeface="Calibri" panose="020F0502020204030204" pitchFamily="34" charset="0"/>
              </a:rPr>
              <a:t>or a </a:t>
            </a:r>
            <a:r>
              <a:rPr lang="en-IN" sz="2800" b="1" dirty="0">
                <a:effectLst/>
                <a:latin typeface="Times New Roman" panose="02020603050405020304" pitchFamily="18" charset="0"/>
                <a:ea typeface="Calibri" panose="020F0502020204030204" pitchFamily="34" charset="0"/>
              </a:rPr>
              <a:t>focused cost leadership strategy </a:t>
            </a:r>
            <a:r>
              <a:rPr lang="en-IN" sz="2800" dirty="0">
                <a:effectLst/>
                <a:latin typeface="Times New Roman" panose="02020603050405020304" pitchFamily="18" charset="0"/>
                <a:ea typeface="Calibri" panose="020F0502020204030204" pitchFamily="34" charset="0"/>
              </a:rPr>
              <a:t>concentrate attention on a special market segment with the objective of serving its needs better than anyone else. </a:t>
            </a:r>
            <a:endParaRPr lang="en-IN" sz="2800" dirty="0"/>
          </a:p>
        </p:txBody>
      </p:sp>
    </p:spTree>
    <p:extLst>
      <p:ext uri="{BB962C8B-B14F-4D97-AF65-F5344CB8AC3E}">
        <p14:creationId xmlns:p14="http://schemas.microsoft.com/office/powerpoint/2010/main" val="1361296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449C03-006C-4F81-B368-27C45AAEF489}"/>
              </a:ext>
            </a:extLst>
          </p:cNvPr>
          <p:cNvSpPr txBox="1"/>
          <p:nvPr/>
        </p:nvSpPr>
        <p:spPr>
          <a:xfrm>
            <a:off x="1405053" y="1626285"/>
            <a:ext cx="9701561" cy="2523768"/>
          </a:xfrm>
          <a:prstGeom prst="rect">
            <a:avLst/>
          </a:prstGeom>
          <a:noFill/>
        </p:spPr>
        <p:txBody>
          <a:bodyPr wrap="square">
            <a:spAutoFit/>
          </a:bodyPr>
          <a:lstStyle/>
          <a:p>
            <a:pPr algn="just">
              <a:tabLst>
                <a:tab pos="747395"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a:tabLst>
                <a:tab pos="747395" algn="l"/>
              </a:tabLst>
            </a:pP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Product life cycle planning</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2800" dirty="0">
                <a:effectLst/>
                <a:latin typeface="Times New Roman" panose="02020603050405020304" pitchFamily="18" charset="0"/>
                <a:ea typeface="Calibri" panose="020F0502020204030204" pitchFamily="34" charset="0"/>
                <a:cs typeface="Times New Roman" panose="02020603050405020304" pitchFamily="18" charset="0"/>
              </a:rPr>
              <a:t>Another way to consider the dynamic nature of business strategy formulation is in terms of </a:t>
            </a: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product life cycle</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p>
          <a:p>
            <a:r>
              <a:rPr lang="en-IN" sz="2800" dirty="0">
                <a:effectLst/>
                <a:latin typeface="Times New Roman" panose="02020603050405020304" pitchFamily="18" charset="0"/>
                <a:ea typeface="Calibri" panose="020F0502020204030204" pitchFamily="34" charset="0"/>
                <a:cs typeface="Times New Roman" panose="02020603050405020304" pitchFamily="18" charset="0"/>
              </a:rPr>
              <a:t>lifecycle stages of </a:t>
            </a:r>
            <a:r>
              <a:rPr lang="en-IN" sz="2800" i="1" dirty="0">
                <a:effectLst/>
                <a:latin typeface="Times New Roman" panose="02020603050405020304" pitchFamily="18" charset="0"/>
                <a:ea typeface="Calibri" panose="020F0502020204030204" pitchFamily="34" charset="0"/>
                <a:cs typeface="Times New Roman" panose="02020603050405020304" pitchFamily="18" charset="0"/>
              </a:rPr>
              <a:t>new product development</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i="1" dirty="0">
                <a:effectLst/>
                <a:latin typeface="Times New Roman" panose="02020603050405020304" pitchFamily="18" charset="0"/>
                <a:ea typeface="Calibri" panose="020F0502020204030204" pitchFamily="34" charset="0"/>
                <a:cs typeface="Times New Roman" panose="02020603050405020304" pitchFamily="18" charset="0"/>
              </a:rPr>
              <a:t>introduction, growth, maturity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and </a:t>
            </a:r>
            <a:r>
              <a:rPr lang="en-IN" sz="2800" i="1" dirty="0">
                <a:effectLst/>
                <a:latin typeface="Times New Roman" panose="02020603050405020304" pitchFamily="18" charset="0"/>
                <a:ea typeface="Calibri" panose="020F0502020204030204" pitchFamily="34" charset="0"/>
                <a:cs typeface="Times New Roman" panose="02020603050405020304" pitchFamily="18" charset="0"/>
              </a:rPr>
              <a:t>decline</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239872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CE8655-E6D8-4DBF-A660-089ED3B58500}"/>
              </a:ext>
            </a:extLst>
          </p:cNvPr>
          <p:cNvPicPr/>
          <p:nvPr/>
        </p:nvPicPr>
        <p:blipFill>
          <a:blip r:embed="rId2"/>
          <a:stretch>
            <a:fillRect/>
          </a:stretch>
        </p:blipFill>
        <p:spPr>
          <a:xfrm>
            <a:off x="1575697" y="768483"/>
            <a:ext cx="9326949" cy="4430207"/>
          </a:xfrm>
          <a:prstGeom prst="rect">
            <a:avLst/>
          </a:prstGeom>
        </p:spPr>
      </p:pic>
      <p:sp>
        <p:nvSpPr>
          <p:cNvPr id="6" name="TextBox 5">
            <a:extLst>
              <a:ext uri="{FF2B5EF4-FFF2-40B4-BE49-F238E27FC236}">
                <a16:creationId xmlns:a16="http://schemas.microsoft.com/office/drawing/2014/main" id="{DCE16D33-0012-42B4-9C60-1C6C40922DCC}"/>
              </a:ext>
            </a:extLst>
          </p:cNvPr>
          <p:cNvSpPr txBox="1"/>
          <p:nvPr/>
        </p:nvSpPr>
        <p:spPr>
          <a:xfrm>
            <a:off x="4081206" y="5212063"/>
            <a:ext cx="6111432" cy="646331"/>
          </a:xfrm>
          <a:prstGeom prst="rect">
            <a:avLst/>
          </a:prstGeom>
          <a:noFill/>
        </p:spPr>
        <p:txBody>
          <a:bodyPr wrap="square">
            <a:spAutoFit/>
          </a:bodyPr>
          <a:lstStyle/>
          <a:p>
            <a:pPr>
              <a:tabLst>
                <a:tab pos="747395" algn="l"/>
              </a:tabLst>
            </a:pPr>
            <a:r>
              <a:rPr lang="en-IN" sz="3600" b="1" dirty="0">
                <a:effectLst/>
                <a:latin typeface="Times New Roman" panose="02020603050405020304" pitchFamily="18" charset="0"/>
                <a:ea typeface="Calibri" panose="020F0502020204030204" pitchFamily="34" charset="0"/>
                <a:cs typeface="Times New Roman" panose="02020603050405020304" pitchFamily="18" charset="0"/>
              </a:rPr>
              <a:t>The product life cycle</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01949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9DEC123-D0A6-4E9E-BC0F-B50245DA39DB}"/>
              </a:ext>
            </a:extLst>
          </p:cNvPr>
          <p:cNvSpPr txBox="1"/>
          <p:nvPr/>
        </p:nvSpPr>
        <p:spPr>
          <a:xfrm>
            <a:off x="1460810" y="1874728"/>
            <a:ext cx="9567746" cy="2246769"/>
          </a:xfrm>
          <a:prstGeom prst="rect">
            <a:avLst/>
          </a:prstGeom>
          <a:noFill/>
        </p:spPr>
        <p:txBody>
          <a:bodyPr wrap="square">
            <a:spAutoFit/>
          </a:bodyPr>
          <a:lstStyle/>
          <a:p>
            <a:r>
              <a:rPr lang="en-IN" sz="2800" b="1" u="sng" dirty="0">
                <a:effectLst/>
                <a:latin typeface="Times New Roman" panose="02020603050405020304" pitchFamily="18" charset="0"/>
                <a:ea typeface="Calibri" panose="020F0502020204030204" pitchFamily="34" charset="0"/>
                <a:cs typeface="Times New Roman" panose="02020603050405020304" pitchFamily="18" charset="0"/>
              </a:rPr>
              <a:t>Portfolio planning</a:t>
            </a:r>
            <a:endParaRPr lang="en-IN" sz="2800" u="sng"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2800" dirty="0">
                <a:effectLst/>
                <a:latin typeface="Times New Roman" panose="02020603050405020304" pitchFamily="18" charset="0"/>
                <a:ea typeface="Calibri" panose="020F0502020204030204" pitchFamily="34" charset="0"/>
                <a:cs typeface="Times New Roman" panose="02020603050405020304" pitchFamily="18" charset="0"/>
              </a:rPr>
              <a:t>choose between alternative shares, bonds and real estate in a personal investment portfolio. In multi</a:t>
            </a:r>
            <a:r>
              <a:rPr lang="en-IN" sz="2800" dirty="0">
                <a:effectLst/>
                <a:latin typeface="Cambria Math" panose="02040503050406030204" pitchFamily="18" charset="0"/>
                <a:ea typeface="Calibri" panose="020F0502020204030204" pitchFamily="34" charset="0"/>
                <a:cs typeface="Cambria Math" panose="02040503050406030204" pitchFamily="18" charset="0"/>
              </a:rPr>
              <a:t>‐</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business situations, strategy formulation also involves </a:t>
            </a: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portfolio planning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to allocate scarce resources among competing uses. </a:t>
            </a:r>
          </a:p>
        </p:txBody>
      </p:sp>
    </p:spTree>
    <p:extLst>
      <p:ext uri="{BB962C8B-B14F-4D97-AF65-F5344CB8AC3E}">
        <p14:creationId xmlns:p14="http://schemas.microsoft.com/office/powerpoint/2010/main" val="803966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95CF93D-CED1-4860-AE9F-660B5028F0CA}"/>
              </a:ext>
            </a:extLst>
          </p:cNvPr>
          <p:cNvSpPr>
            <a:spLocks noChangeArrowheads="1"/>
          </p:cNvSpPr>
          <p:nvPr/>
        </p:nvSpPr>
        <p:spPr bwMode="auto">
          <a:xfrm>
            <a:off x="228330" y="916651"/>
            <a:ext cx="15865760" cy="594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1028" name="Picture 5" descr="Capture441.PNG">
            <a:extLst>
              <a:ext uri="{FF2B5EF4-FFF2-40B4-BE49-F238E27FC236}">
                <a16:creationId xmlns:a16="http://schemas.microsoft.com/office/drawing/2014/main" id="{93FDE925-2103-4F7A-B8EB-4095651558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5936" y="916651"/>
            <a:ext cx="9901451" cy="458702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6927A9FF-312C-4A6A-A5CB-AC5D7F012291}"/>
              </a:ext>
            </a:extLst>
          </p:cNvPr>
          <p:cNvSpPr>
            <a:spLocks noChangeArrowheads="1"/>
          </p:cNvSpPr>
          <p:nvPr/>
        </p:nvSpPr>
        <p:spPr bwMode="auto">
          <a:xfrm>
            <a:off x="4393800" y="5074458"/>
            <a:ext cx="13647174"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747713" algn="l"/>
              </a:tabLst>
              <a:defRPr>
                <a:solidFill>
                  <a:schemeClr val="tx1"/>
                </a:solidFill>
                <a:latin typeface="Arial" panose="020B0604020202020204" pitchFamily="34" charset="0"/>
              </a:defRPr>
            </a:lvl1pPr>
            <a:lvl2pPr eaLnBrk="0" fontAlgn="base" hangingPunct="0">
              <a:spcBef>
                <a:spcPct val="0"/>
              </a:spcBef>
              <a:spcAft>
                <a:spcPct val="0"/>
              </a:spcAft>
              <a:tabLst>
                <a:tab pos="747713" algn="l"/>
              </a:tabLst>
              <a:defRPr>
                <a:solidFill>
                  <a:schemeClr val="tx1"/>
                </a:solidFill>
                <a:latin typeface="Arial" panose="020B0604020202020204" pitchFamily="34" charset="0"/>
              </a:defRPr>
            </a:lvl2pPr>
            <a:lvl3pPr eaLnBrk="0" fontAlgn="base" hangingPunct="0">
              <a:spcBef>
                <a:spcPct val="0"/>
              </a:spcBef>
              <a:spcAft>
                <a:spcPct val="0"/>
              </a:spcAft>
              <a:tabLst>
                <a:tab pos="747713" algn="l"/>
              </a:tabLst>
              <a:defRPr>
                <a:solidFill>
                  <a:schemeClr val="tx1"/>
                </a:solidFill>
                <a:latin typeface="Arial" panose="020B0604020202020204" pitchFamily="34" charset="0"/>
              </a:defRPr>
            </a:lvl3pPr>
            <a:lvl4pPr eaLnBrk="0" fontAlgn="base" hangingPunct="0">
              <a:spcBef>
                <a:spcPct val="0"/>
              </a:spcBef>
              <a:spcAft>
                <a:spcPct val="0"/>
              </a:spcAft>
              <a:tabLst>
                <a:tab pos="747713" algn="l"/>
              </a:tabLst>
              <a:defRPr>
                <a:solidFill>
                  <a:schemeClr val="tx1"/>
                </a:solidFill>
                <a:latin typeface="Arial" panose="020B0604020202020204" pitchFamily="34" charset="0"/>
              </a:defRPr>
            </a:lvl4pPr>
            <a:lvl5pPr eaLnBrk="0" fontAlgn="base" hangingPunct="0">
              <a:spcBef>
                <a:spcPct val="0"/>
              </a:spcBef>
              <a:spcAft>
                <a:spcPct val="0"/>
              </a:spcAft>
              <a:tabLst>
                <a:tab pos="747713" algn="l"/>
              </a:tabLst>
              <a:defRPr>
                <a:solidFill>
                  <a:schemeClr val="tx1"/>
                </a:solidFill>
                <a:latin typeface="Arial" panose="020B0604020202020204" pitchFamily="34" charset="0"/>
              </a:defRPr>
            </a:lvl5pPr>
            <a:lvl6pPr eaLnBrk="0" fontAlgn="base" hangingPunct="0">
              <a:spcBef>
                <a:spcPct val="0"/>
              </a:spcBef>
              <a:spcAft>
                <a:spcPct val="0"/>
              </a:spcAft>
              <a:tabLst>
                <a:tab pos="747713" algn="l"/>
              </a:tabLst>
              <a:defRPr>
                <a:solidFill>
                  <a:schemeClr val="tx1"/>
                </a:solidFill>
                <a:latin typeface="Arial" panose="020B0604020202020204" pitchFamily="34" charset="0"/>
              </a:defRPr>
            </a:lvl6pPr>
            <a:lvl7pPr eaLnBrk="0" fontAlgn="base" hangingPunct="0">
              <a:spcBef>
                <a:spcPct val="0"/>
              </a:spcBef>
              <a:spcAft>
                <a:spcPct val="0"/>
              </a:spcAft>
              <a:tabLst>
                <a:tab pos="747713" algn="l"/>
              </a:tabLst>
              <a:defRPr>
                <a:solidFill>
                  <a:schemeClr val="tx1"/>
                </a:solidFill>
                <a:latin typeface="Arial" panose="020B0604020202020204" pitchFamily="34" charset="0"/>
              </a:defRPr>
            </a:lvl7pPr>
            <a:lvl8pPr eaLnBrk="0" fontAlgn="base" hangingPunct="0">
              <a:spcBef>
                <a:spcPct val="0"/>
              </a:spcBef>
              <a:spcAft>
                <a:spcPct val="0"/>
              </a:spcAft>
              <a:tabLst>
                <a:tab pos="747713" algn="l"/>
              </a:tabLst>
              <a:defRPr>
                <a:solidFill>
                  <a:schemeClr val="tx1"/>
                </a:solidFill>
                <a:latin typeface="Arial" panose="020B0604020202020204" pitchFamily="34" charset="0"/>
              </a:defRPr>
            </a:lvl8pPr>
            <a:lvl9pPr eaLnBrk="0" fontAlgn="base" hangingPunct="0">
              <a:spcBef>
                <a:spcPct val="0"/>
              </a:spcBef>
              <a:spcAft>
                <a:spcPct val="0"/>
              </a:spcAft>
              <a:tabLst>
                <a:tab pos="74771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747713" algn="l"/>
              </a:tabLst>
            </a:pPr>
            <a:r>
              <a:rPr kumimoji="0" lang="en-US" altLang="en-US" sz="13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246FFD81-183D-4953-9DCA-EA59CC02D8A7}"/>
              </a:ext>
            </a:extLst>
          </p:cNvPr>
          <p:cNvSpPr txBox="1"/>
          <p:nvPr/>
        </p:nvSpPr>
        <p:spPr>
          <a:xfrm>
            <a:off x="1914525" y="5503680"/>
            <a:ext cx="9063990" cy="707886"/>
          </a:xfrm>
          <a:prstGeom prst="rect">
            <a:avLst/>
          </a:prstGeom>
          <a:noFill/>
        </p:spPr>
        <p:txBody>
          <a:bodyPr wrap="square">
            <a:spAutoFit/>
          </a:bodyPr>
          <a:lstStyle/>
          <a:p>
            <a:r>
              <a:rPr kumimoji="0" lang="en-US" altLang="en-US" sz="40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Levels of strategy in </a:t>
            </a:r>
            <a:r>
              <a:rPr kumimoji="0" lang="en-US" altLang="en-US" sz="40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organisations</a:t>
            </a:r>
            <a:endParaRPr lang="en-IN" sz="4000" dirty="0"/>
          </a:p>
        </p:txBody>
      </p:sp>
    </p:spTree>
    <p:extLst>
      <p:ext uri="{BB962C8B-B14F-4D97-AF65-F5344CB8AC3E}">
        <p14:creationId xmlns:p14="http://schemas.microsoft.com/office/powerpoint/2010/main" val="4027180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F5E3C95-DE09-4210-9FCF-9F60E5788C70}"/>
              </a:ext>
            </a:extLst>
          </p:cNvPr>
          <p:cNvPicPr/>
          <p:nvPr/>
        </p:nvPicPr>
        <p:blipFill>
          <a:blip r:embed="rId2"/>
          <a:srcRect b="19872"/>
          <a:stretch>
            <a:fillRect/>
          </a:stretch>
        </p:blipFill>
        <p:spPr>
          <a:xfrm>
            <a:off x="915398" y="1033360"/>
            <a:ext cx="10361203" cy="4105832"/>
          </a:xfrm>
          <a:prstGeom prst="rect">
            <a:avLst/>
          </a:prstGeom>
        </p:spPr>
      </p:pic>
      <p:sp>
        <p:nvSpPr>
          <p:cNvPr id="6" name="TextBox 5">
            <a:extLst>
              <a:ext uri="{FF2B5EF4-FFF2-40B4-BE49-F238E27FC236}">
                <a16:creationId xmlns:a16="http://schemas.microsoft.com/office/drawing/2014/main" id="{EB4AA4C5-EA98-4412-992D-F3CA6940EF8A}"/>
              </a:ext>
            </a:extLst>
          </p:cNvPr>
          <p:cNvSpPr txBox="1"/>
          <p:nvPr/>
        </p:nvSpPr>
        <p:spPr>
          <a:xfrm>
            <a:off x="1222917" y="5336079"/>
            <a:ext cx="9746166" cy="523220"/>
          </a:xfrm>
          <a:prstGeom prst="rect">
            <a:avLst/>
          </a:prstGeom>
          <a:noFill/>
        </p:spPr>
        <p:txBody>
          <a:bodyPr wrap="square">
            <a:spAutoFit/>
          </a:bodyPr>
          <a:lstStyle/>
          <a:p>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The BCG matrix approach to corporate strategy formulation</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73184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25DDD15-BBCA-444C-8B02-10B82DB4CE2C}"/>
              </a:ext>
            </a:extLst>
          </p:cNvPr>
          <p:cNvSpPr txBox="1"/>
          <p:nvPr/>
        </p:nvSpPr>
        <p:spPr>
          <a:xfrm>
            <a:off x="858643" y="639172"/>
            <a:ext cx="10504449" cy="5262979"/>
          </a:xfrm>
          <a:prstGeom prst="rect">
            <a:avLst/>
          </a:prstGeom>
          <a:noFill/>
        </p:spPr>
        <p:txBody>
          <a:bodyPr wrap="square">
            <a:spAutoFit/>
          </a:bodyPr>
          <a:lstStyle/>
          <a:p>
            <a:r>
              <a:rPr lang="en-IN" sz="2800" b="1" u="sng" dirty="0">
                <a:effectLst/>
                <a:latin typeface="Times New Roman" panose="02020603050405020304" pitchFamily="18" charset="0"/>
                <a:ea typeface="Calibri" panose="020F0502020204030204" pitchFamily="34" charset="0"/>
                <a:cs typeface="Times New Roman" panose="02020603050405020304" pitchFamily="18" charset="0"/>
              </a:rPr>
              <a:t>Adaptive strategies</a:t>
            </a:r>
            <a:endParaRPr lang="en-IN" sz="2800" u="sng"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buFont typeface="Arial" panose="020B0604020202020204" pitchFamily="34" charset="0"/>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IN" sz="2800" i="1" dirty="0">
                <a:effectLst/>
                <a:latin typeface="Times New Roman" panose="02020603050405020304" pitchFamily="18" charset="0"/>
                <a:ea typeface="Calibri" panose="020F0502020204030204" pitchFamily="34" charset="0"/>
                <a:cs typeface="Times New Roman" panose="02020603050405020304" pitchFamily="18" charset="0"/>
              </a:rPr>
              <a:t>prospector strategy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involves pursuing innovation and new opportunities in the face of risk and with prospects for growth. </a:t>
            </a:r>
          </a:p>
          <a:p>
            <a:pPr marL="457200" indent="-457200">
              <a:buFont typeface="Arial" panose="020B0604020202020204" pitchFamily="34" charset="0"/>
              <a:buChar char="•"/>
            </a:pPr>
            <a:r>
              <a:rPr lang="en-IN" sz="2800" i="1" dirty="0">
                <a:latin typeface="Times New Roman" panose="02020603050405020304" pitchFamily="18" charset="0"/>
                <a:ea typeface="Calibri" panose="020F0502020204030204" pitchFamily="34" charset="0"/>
                <a:cs typeface="Times New Roman" panose="02020603050405020304" pitchFamily="18" charset="0"/>
              </a:rPr>
              <a:t>D</a:t>
            </a:r>
            <a:r>
              <a:rPr lang="en-IN" sz="2800" i="1" dirty="0">
                <a:effectLst/>
                <a:latin typeface="Times New Roman" panose="02020603050405020304" pitchFamily="18" charset="0"/>
                <a:ea typeface="Calibri" panose="020F0502020204030204" pitchFamily="34" charset="0"/>
                <a:cs typeface="Times New Roman" panose="02020603050405020304" pitchFamily="18" charset="0"/>
              </a:rPr>
              <a:t>efender strategy</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in which an organisation avoids change by emphasising existing products and current market share without seeking growth. Defence as a strategy is suited only for a stable environment and perhaps declining industries. </a:t>
            </a:r>
          </a:p>
          <a:p>
            <a:pPr marL="457200" indent="-457200">
              <a:buFont typeface="Arial" panose="020B0604020202020204" pitchFamily="34" charset="0"/>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IN" sz="2800" i="1" dirty="0">
                <a:effectLst/>
                <a:latin typeface="Times New Roman" panose="02020603050405020304" pitchFamily="18" charset="0"/>
                <a:ea typeface="Calibri" panose="020F0502020204030204" pitchFamily="34" charset="0"/>
                <a:cs typeface="Times New Roman" panose="02020603050405020304" pitchFamily="18" charset="0"/>
              </a:rPr>
              <a:t>analyser strategy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seeks to maintain the stability of a core business while exploring selective opportunities for innovation and change</a:t>
            </a:r>
          </a:p>
          <a:p>
            <a:pPr marL="457200" indent="-457200">
              <a:buFont typeface="Arial" panose="020B0604020202020204" pitchFamily="34" charset="0"/>
              <a:buChar char="•"/>
            </a:pPr>
            <a:r>
              <a:rPr lang="en-IN" sz="2800" dirty="0">
                <a:latin typeface="Times New Roman" panose="02020603050405020304" pitchFamily="18" charset="0"/>
                <a:ea typeface="Calibri" panose="020F0502020204030204" pitchFamily="34" charset="0"/>
                <a:cs typeface="Times New Roman" panose="02020603050405020304" pitchFamily="18" charset="0"/>
              </a:rPr>
              <a:t>A</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i="1" dirty="0">
                <a:effectLst/>
                <a:latin typeface="Times New Roman" panose="02020603050405020304" pitchFamily="18" charset="0"/>
                <a:ea typeface="Calibri" panose="020F0502020204030204" pitchFamily="34" charset="0"/>
                <a:cs typeface="Times New Roman" panose="02020603050405020304" pitchFamily="18" charset="0"/>
              </a:rPr>
              <a:t>reactor strategy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are mainly responding to competitive pressures in order to survive. </a:t>
            </a:r>
          </a:p>
        </p:txBody>
      </p:sp>
    </p:spTree>
    <p:extLst>
      <p:ext uri="{BB962C8B-B14F-4D97-AF65-F5344CB8AC3E}">
        <p14:creationId xmlns:p14="http://schemas.microsoft.com/office/powerpoint/2010/main" val="3371512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4A136D1-8313-4481-9B11-5C92C3E7AC82}"/>
              </a:ext>
            </a:extLst>
          </p:cNvPr>
          <p:cNvSpPr txBox="1"/>
          <p:nvPr/>
        </p:nvSpPr>
        <p:spPr>
          <a:xfrm>
            <a:off x="1014760" y="1874728"/>
            <a:ext cx="10459844" cy="3539430"/>
          </a:xfrm>
          <a:prstGeom prst="rect">
            <a:avLst/>
          </a:prstGeom>
          <a:noFill/>
        </p:spPr>
        <p:txBody>
          <a:bodyPr wrap="square">
            <a:spAutoFit/>
          </a:bodyPr>
          <a:lstStyle/>
          <a:p>
            <a:r>
              <a:rPr lang="en-IN" sz="2800" b="1" u="sng" dirty="0">
                <a:effectLst/>
                <a:latin typeface="Times New Roman" panose="02020603050405020304" pitchFamily="18" charset="0"/>
                <a:ea typeface="Calibri" panose="020F0502020204030204" pitchFamily="34" charset="0"/>
                <a:cs typeface="Times New Roman" panose="02020603050405020304" pitchFamily="18" charset="0"/>
              </a:rPr>
              <a:t>Incrementalism and emergent strategy</a:t>
            </a:r>
            <a:endParaRPr lang="en-IN" sz="2800" u="sng"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buFont typeface="Arial" panose="020B0604020202020204" pitchFamily="34" charset="0"/>
              <a:buChar char="•"/>
            </a:pPr>
            <a:r>
              <a:rPr lang="en-IN" sz="2800" i="1" dirty="0">
                <a:latin typeface="Times New Roman" panose="02020603050405020304" pitchFamily="18" charset="0"/>
                <a:ea typeface="Calibri" panose="020F0502020204030204" pitchFamily="34" charset="0"/>
                <a:cs typeface="Times New Roman" panose="02020603050405020304" pitchFamily="18" charset="0"/>
              </a:rPr>
              <a:t>I</a:t>
            </a:r>
            <a:r>
              <a:rPr lang="en-IN" sz="2800" i="1" dirty="0">
                <a:effectLst/>
                <a:latin typeface="Times New Roman" panose="02020603050405020304" pitchFamily="18" charset="0"/>
                <a:ea typeface="Calibri" panose="020F0502020204030204" pitchFamily="34" charset="0"/>
                <a:cs typeface="Times New Roman" panose="02020603050405020304" pitchFamily="18" charset="0"/>
              </a:rPr>
              <a:t>ncrementalism</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whereby modest and incremental changes in strategy occur as managers learn from experience and make adjustments</a:t>
            </a:r>
          </a:p>
          <a:p>
            <a:pPr marL="457200" indent="-457200">
              <a:buFont typeface="Arial" panose="020B0604020202020204" pitchFamily="34" charset="0"/>
              <a:buChar char="•"/>
            </a:pPr>
            <a:r>
              <a:rPr lang="en-IN" sz="2800" dirty="0">
                <a:latin typeface="Times New Roman" panose="02020603050405020304" pitchFamily="18" charset="0"/>
                <a:ea typeface="Calibri" panose="020F0502020204030204" pitchFamily="34" charset="0"/>
                <a:cs typeface="Times New Roman" panose="02020603050405020304" pitchFamily="18" charset="0"/>
              </a:rPr>
              <a:t>E</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ffective managers must have the capacity to stay focused on long</a:t>
            </a:r>
            <a:r>
              <a:rPr lang="en-IN" sz="2800" dirty="0">
                <a:effectLst/>
                <a:latin typeface="Cambria Math" panose="02040503050406030204" pitchFamily="18" charset="0"/>
                <a:ea typeface="Calibri" panose="020F0502020204030204" pitchFamily="34" charset="0"/>
                <a:cs typeface="Cambria Math" panose="02040503050406030204" pitchFamily="18" charset="0"/>
              </a:rPr>
              <a:t>‐</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term objectives while still remaining flexible enough to master short</a:t>
            </a:r>
            <a:r>
              <a:rPr lang="en-IN" sz="2800" dirty="0">
                <a:effectLst/>
                <a:latin typeface="Cambria Math" panose="02040503050406030204" pitchFamily="18" charset="0"/>
                <a:ea typeface="Calibri" panose="020F0502020204030204" pitchFamily="34" charset="0"/>
                <a:cs typeface="Cambria Math" panose="02040503050406030204" pitchFamily="18" charset="0"/>
              </a:rPr>
              <a:t>‐</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term problems and opportunities as they occur. Such reasoning has led Mintzberg to identify what he calls </a:t>
            </a: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emergent strategies</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898791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C20DF2-E165-40BA-BCA5-EF28003AFFB5}"/>
              </a:ext>
            </a:extLst>
          </p:cNvPr>
          <p:cNvSpPr txBox="1"/>
          <p:nvPr/>
        </p:nvSpPr>
        <p:spPr>
          <a:xfrm>
            <a:off x="1070518" y="1874728"/>
            <a:ext cx="10359482" cy="3108543"/>
          </a:xfrm>
          <a:prstGeom prst="rect">
            <a:avLst/>
          </a:prstGeom>
          <a:noFill/>
        </p:spPr>
        <p:txBody>
          <a:bodyPr wrap="square">
            <a:spAutoFit/>
          </a:bodyPr>
          <a:lstStyle/>
          <a:p>
            <a:r>
              <a:rPr lang="en-IN" sz="2800" b="1" u="sng" dirty="0">
                <a:effectLst/>
                <a:latin typeface="Times New Roman" panose="02020603050405020304" pitchFamily="18" charset="0"/>
                <a:ea typeface="Calibri" panose="020F0502020204030204" pitchFamily="34" charset="0"/>
                <a:cs typeface="Times New Roman" panose="02020603050405020304" pitchFamily="18" charset="0"/>
              </a:rPr>
              <a:t>Strategy implementation</a:t>
            </a:r>
          </a:p>
          <a:p>
            <a:pPr marL="457200" indent="-457200" algn="just">
              <a:buFont typeface="Arial" panose="020B0604020202020204" pitchFamily="34" charset="0"/>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Management practices and systems</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buFont typeface="Arial" panose="020B0604020202020204" pitchFamily="34" charset="0"/>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The rest of </a:t>
            </a:r>
            <a:r>
              <a:rPr lang="en-IN" sz="2800" i="1" dirty="0">
                <a:effectLst/>
                <a:latin typeface="Times New Roman" panose="02020603050405020304" pitchFamily="18" charset="0"/>
                <a:ea typeface="Calibri" panose="020F0502020204030204" pitchFamily="34" charset="0"/>
                <a:cs typeface="Times New Roman" panose="02020603050405020304" pitchFamily="18" charset="0"/>
              </a:rPr>
              <a:t>Management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is all about strategy implementation. </a:t>
            </a:r>
          </a:p>
          <a:p>
            <a:pPr marL="457200" indent="-457200">
              <a:buFont typeface="Arial" panose="020B0604020202020204" pitchFamily="34" charset="0"/>
              <a:buChar char="•"/>
            </a:pPr>
            <a:r>
              <a:rPr lang="en-IN" sz="2800" i="1" dirty="0">
                <a:effectLst/>
                <a:latin typeface="Times New Roman" panose="02020603050405020304" pitchFamily="18" charset="0"/>
                <a:ea typeface="Calibri" panose="020F0502020204030204" pitchFamily="34" charset="0"/>
                <a:cs typeface="Times New Roman" panose="02020603050405020304" pitchFamily="18" charset="0"/>
              </a:rPr>
              <a:t>Failures of substance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reflect inadequate attention to the major strategic planning elements </a:t>
            </a:r>
          </a:p>
          <a:p>
            <a:pPr marL="457200" indent="-457200">
              <a:buFont typeface="Arial" panose="020B0604020202020204" pitchFamily="34" charset="0"/>
              <a:buChar char="•"/>
            </a:pPr>
            <a:r>
              <a:rPr lang="en-IN" sz="2800" i="1" dirty="0">
                <a:effectLst/>
                <a:latin typeface="Times New Roman" panose="02020603050405020304" pitchFamily="18" charset="0"/>
                <a:ea typeface="Calibri" panose="020F0502020204030204" pitchFamily="34" charset="0"/>
                <a:cs typeface="Times New Roman" panose="02020603050405020304" pitchFamily="18" charset="0"/>
              </a:rPr>
              <a:t>Failures of process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reflect poor handling of the ways in which the various aspects of strategic planning were accomplished. </a:t>
            </a:r>
          </a:p>
        </p:txBody>
      </p:sp>
    </p:spTree>
    <p:extLst>
      <p:ext uri="{BB962C8B-B14F-4D97-AF65-F5344CB8AC3E}">
        <p14:creationId xmlns:p14="http://schemas.microsoft.com/office/powerpoint/2010/main" val="7834315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4F006D9-3A59-476F-8D89-6AD9DFBEFBB4}"/>
              </a:ext>
            </a:extLst>
          </p:cNvPr>
          <p:cNvSpPr txBox="1"/>
          <p:nvPr/>
        </p:nvSpPr>
        <p:spPr>
          <a:xfrm>
            <a:off x="869795" y="1862243"/>
            <a:ext cx="10437542" cy="3108543"/>
          </a:xfrm>
          <a:prstGeom prst="rect">
            <a:avLst/>
          </a:prstGeom>
          <a:noFill/>
        </p:spPr>
        <p:txBody>
          <a:bodyPr wrap="square">
            <a:spAutoFit/>
          </a:bodyPr>
          <a:lstStyle/>
          <a:p>
            <a:r>
              <a:rPr lang="en-IN" sz="2800" b="1" u="sng" dirty="0">
                <a:effectLst/>
                <a:latin typeface="Times New Roman" panose="02020603050405020304" pitchFamily="18" charset="0"/>
                <a:ea typeface="Calibri" panose="020F0502020204030204" pitchFamily="34" charset="0"/>
                <a:cs typeface="Times New Roman" panose="02020603050405020304" pitchFamily="18" charset="0"/>
              </a:rPr>
              <a:t>Corporate governance</a:t>
            </a:r>
            <a:endParaRPr lang="en-IN" sz="2800" u="sng"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buFont typeface="Arial" panose="020B0604020202020204" pitchFamily="34" charset="0"/>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Corporate governance is the system of control and performance monitoring of top management that is maintained by boards of directors and other major stakeholder representatives. </a:t>
            </a:r>
          </a:p>
          <a:p>
            <a:pPr marL="457200" indent="-457200">
              <a:buFont typeface="Arial" panose="020B0604020202020204" pitchFamily="34" charset="0"/>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corporate governance is enacted by boards, institutional investors in a company’s assets, and other ownership interests. Each in its own way is a point of accountability for top management.</a:t>
            </a:r>
          </a:p>
        </p:txBody>
      </p:sp>
    </p:spTree>
    <p:extLst>
      <p:ext uri="{BB962C8B-B14F-4D97-AF65-F5344CB8AC3E}">
        <p14:creationId xmlns:p14="http://schemas.microsoft.com/office/powerpoint/2010/main" val="2166516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88EEC6-4A86-453D-AC28-69328241E586}"/>
              </a:ext>
            </a:extLst>
          </p:cNvPr>
          <p:cNvSpPr txBox="1"/>
          <p:nvPr/>
        </p:nvSpPr>
        <p:spPr>
          <a:xfrm>
            <a:off x="1405053" y="1900382"/>
            <a:ext cx="9779619" cy="3108543"/>
          </a:xfrm>
          <a:prstGeom prst="rect">
            <a:avLst/>
          </a:prstGeom>
          <a:noFill/>
        </p:spPr>
        <p:txBody>
          <a:bodyPr wrap="square">
            <a:spAutoFit/>
          </a:bodyPr>
          <a:lstStyle/>
          <a:p>
            <a:pPr marL="457200" indent="-457200">
              <a:buFont typeface="Arial" panose="020B0604020202020204" pitchFamily="34" charset="0"/>
              <a:buChar char="•"/>
              <a:tabLst>
                <a:tab pos="747395" algn="l"/>
              </a:tabLst>
            </a:pPr>
            <a:r>
              <a:rPr lang="en-US" sz="2800" b="1" u="sng" dirty="0">
                <a:effectLst/>
                <a:latin typeface="Times New Roman" panose="02020603050405020304" pitchFamily="18" charset="0"/>
                <a:ea typeface="Calibri" panose="020F0502020204030204" pitchFamily="34" charset="0"/>
                <a:cs typeface="Times New Roman" panose="02020603050405020304" pitchFamily="18" charset="0"/>
              </a:rPr>
              <a:t>Levels of strategy</a:t>
            </a:r>
            <a:endParaRPr lang="en-IN" sz="2800" u="sng"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buFont typeface="Arial" panose="020B0604020202020204" pitchFamily="34" charset="0"/>
              <a:buChar char="•"/>
            </a:pPr>
            <a:r>
              <a:rPr lang="en-US" sz="2800" dirty="0">
                <a:effectLst/>
                <a:latin typeface="Times New Roman" panose="02020603050405020304" pitchFamily="18" charset="0"/>
                <a:ea typeface="Calibri" panose="020F0502020204030204" pitchFamily="34" charset="0"/>
              </a:rPr>
              <a:t>The level of </a:t>
            </a:r>
            <a:r>
              <a:rPr lang="en-US" sz="2800" b="1" dirty="0">
                <a:effectLst/>
                <a:latin typeface="Times New Roman" panose="02020603050405020304" pitchFamily="18" charset="0"/>
                <a:ea typeface="Calibri" panose="020F0502020204030204" pitchFamily="34" charset="0"/>
              </a:rPr>
              <a:t>corporate strategy </a:t>
            </a:r>
            <a:r>
              <a:rPr lang="en-US" sz="2800" dirty="0">
                <a:effectLst/>
                <a:latin typeface="Times New Roman" panose="02020603050405020304" pitchFamily="18" charset="0"/>
                <a:ea typeface="Calibri" panose="020F0502020204030204" pitchFamily="34" charset="0"/>
              </a:rPr>
              <a:t>directs the </a:t>
            </a:r>
            <a:r>
              <a:rPr lang="en-US" sz="2800" dirty="0" err="1">
                <a:effectLst/>
                <a:latin typeface="Times New Roman" panose="02020603050405020304" pitchFamily="18" charset="0"/>
                <a:ea typeface="Calibri" panose="020F0502020204030204" pitchFamily="34" charset="0"/>
              </a:rPr>
              <a:t>organisation</a:t>
            </a:r>
            <a:r>
              <a:rPr lang="en-US" sz="2800" dirty="0">
                <a:effectLst/>
                <a:latin typeface="Times New Roman" panose="02020603050405020304" pitchFamily="18" charset="0"/>
                <a:ea typeface="Calibri" panose="020F0502020204030204" pitchFamily="34" charset="0"/>
              </a:rPr>
              <a:t> as a whole towards sustainable competitive advantage. For a business it describes the scope of operations by answering the following question: In what industries and markets should we compete? The purpose of corporate strategy is to set direction and guide resource allocations for the entire enterprise. </a:t>
            </a:r>
            <a:endParaRPr lang="en-IN" sz="2800" dirty="0"/>
          </a:p>
        </p:txBody>
      </p:sp>
    </p:spTree>
    <p:extLst>
      <p:ext uri="{BB962C8B-B14F-4D97-AF65-F5344CB8AC3E}">
        <p14:creationId xmlns:p14="http://schemas.microsoft.com/office/powerpoint/2010/main" val="106862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3E980D7-D9FF-48B2-B81D-BF5D3E62C841}"/>
              </a:ext>
            </a:extLst>
          </p:cNvPr>
          <p:cNvSpPr txBox="1"/>
          <p:nvPr/>
        </p:nvSpPr>
        <p:spPr>
          <a:xfrm>
            <a:off x="914400" y="1881643"/>
            <a:ext cx="10515600" cy="3970318"/>
          </a:xfrm>
          <a:prstGeom prst="rect">
            <a:avLst/>
          </a:prstGeom>
          <a:noFill/>
        </p:spPr>
        <p:txBody>
          <a:bodyPr wrap="square">
            <a:spAutoFit/>
          </a:bodyPr>
          <a:lstStyle/>
          <a:p>
            <a:r>
              <a:rPr lang="en-US" sz="2800" b="1" u="sng" dirty="0">
                <a:effectLst/>
                <a:latin typeface="Times New Roman" panose="02020603050405020304" pitchFamily="18" charset="0"/>
                <a:ea typeface="Calibri" panose="020F0502020204030204" pitchFamily="34" charset="0"/>
                <a:cs typeface="Times New Roman" panose="02020603050405020304" pitchFamily="18" charset="0"/>
              </a:rPr>
              <a:t>Business strategy</a:t>
            </a:r>
          </a:p>
          <a:p>
            <a:pPr marL="457200" indent="-457200">
              <a:buFont typeface="Arial" panose="020B0604020202020204" pitchFamily="34" charset="0"/>
              <a:buChar char="•"/>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Business strategy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is the strategy for a single business unit or product line. It describes intent to compete within a specific industry or market. </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buFont typeface="Arial" panose="020B0604020202020204" pitchFamily="34" charset="0"/>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The term </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strategic business unit (SBU)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is often used to describe a single business or a component that operates with a separate mission within a larger enterprise. The selection of strategy at the business level involves answering the question: How are we going to compete for customers in this industry and market? </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1622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89D343-92C7-4FA9-9D6D-F6220561A0A1}"/>
              </a:ext>
            </a:extLst>
          </p:cNvPr>
          <p:cNvSpPr txBox="1"/>
          <p:nvPr/>
        </p:nvSpPr>
        <p:spPr>
          <a:xfrm>
            <a:off x="799170" y="1022235"/>
            <a:ext cx="10259122" cy="5835765"/>
          </a:xfrm>
          <a:prstGeom prst="rect">
            <a:avLst/>
          </a:prstGeom>
          <a:noFill/>
        </p:spPr>
        <p:txBody>
          <a:bodyPr wrap="square">
            <a:spAutoFit/>
          </a:bodyPr>
          <a:lstStyle/>
          <a:p>
            <a:pPr algn="just">
              <a:tabLst>
                <a:tab pos="747395" algn="l"/>
              </a:tabLst>
            </a:pPr>
            <a:r>
              <a:rPr lang="en-US" sz="2800" b="1" u="sng" dirty="0">
                <a:effectLst/>
                <a:latin typeface="Times New Roman" panose="02020603050405020304" pitchFamily="18" charset="0"/>
                <a:ea typeface="Calibri" panose="020F0502020204030204" pitchFamily="34" charset="0"/>
                <a:cs typeface="Times New Roman" panose="02020603050405020304" pitchFamily="18" charset="0"/>
              </a:rPr>
              <a:t>Functional strategy</a:t>
            </a:r>
            <a:endParaRPr lang="en-US" sz="2800" b="1" u="sng" dirty="0">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buFont typeface="Arial" panose="020B0604020202020204" pitchFamily="34" charset="0"/>
              <a:buChar char="•"/>
              <a:tabLst>
                <a:tab pos="747395" algn="l"/>
              </a:tabLs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Functional strategy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guides the use of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organisational</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resources to implement business strategy. This level of strategy focuses on activities within a specific functional area of operations. The standard business functions of marketing, manufacturing, human resources, and research and development illustrate this level of strategy. The question to be answered in selecting functional strategies becomes: How can we best use resources to implement our business strategy? Answers to this question typically involve the choice of progressive management and organizational practices that improve operating efficiency, product or service quality, customer service or innovativeness.</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br>
              <a:rPr lang="en-US" sz="1800" dirty="0">
                <a:effectLst/>
                <a:latin typeface="Times New Roman" panose="02020603050405020304" pitchFamily="18" charset="0"/>
                <a:ea typeface="Calibri" panose="020F0502020204030204" pitchFamily="34" charset="0"/>
              </a:rPr>
            </a:b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41793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7916F2A-6D8E-4B69-B525-68490883CC6B}"/>
              </a:ext>
            </a:extLst>
          </p:cNvPr>
          <p:cNvSpPr txBox="1"/>
          <p:nvPr/>
        </p:nvSpPr>
        <p:spPr>
          <a:xfrm>
            <a:off x="869795" y="610403"/>
            <a:ext cx="10482146" cy="4401205"/>
          </a:xfrm>
          <a:prstGeom prst="rect">
            <a:avLst/>
          </a:prstGeom>
          <a:noFill/>
        </p:spPr>
        <p:txBody>
          <a:bodyPr wrap="square">
            <a:spAutoFit/>
          </a:bodyPr>
          <a:lstStyle/>
          <a:p>
            <a:pPr>
              <a:tabLst>
                <a:tab pos="747395" algn="l"/>
              </a:tabLst>
            </a:pPr>
            <a:r>
              <a:rPr lang="en-US" sz="2800" b="1" u="sng" dirty="0">
                <a:effectLst/>
                <a:latin typeface="Times New Roman" panose="02020603050405020304" pitchFamily="18" charset="0"/>
                <a:ea typeface="Calibri" panose="020F0502020204030204" pitchFamily="34" charset="0"/>
                <a:cs typeface="Times New Roman" panose="02020603050405020304" pitchFamily="18" charset="0"/>
              </a:rPr>
              <a:t>Growth and diversification strategies</a:t>
            </a:r>
            <a:endParaRPr lang="en-IN" sz="2800" u="sng"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buFont typeface="Arial" panose="020B0604020202020204" pitchFamily="34" charset="0"/>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One approach to growth is through </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concentration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where expansion is within the same business area. </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buFont typeface="Arial" panose="020B0604020202020204" pitchFamily="34" charset="0"/>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Another approach to growth is through </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diversification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where expansion takes place through the acquisition of, or investment in, new and sometimes different business areas. </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buFont typeface="Arial" panose="020B0604020202020204" pitchFamily="34" charset="0"/>
              <a:buChar char="•"/>
              <a:tabLst>
                <a:tab pos="747395" algn="l"/>
              </a:tabLs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Diversification can also take the form of </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vertical integration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where a business seeks added value creation by acquiring suppliers (</a:t>
            </a: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backwards vertical integration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or distributors (</a:t>
            </a: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forwards vertical integration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16484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F48AD-131D-4D74-9931-0C9F6456D418}"/>
              </a:ext>
            </a:extLst>
          </p:cNvPr>
          <p:cNvSpPr txBox="1"/>
          <p:nvPr/>
        </p:nvSpPr>
        <p:spPr>
          <a:xfrm>
            <a:off x="721112" y="306181"/>
            <a:ext cx="10976517" cy="4493538"/>
          </a:xfrm>
          <a:prstGeom prst="rect">
            <a:avLst/>
          </a:prstGeom>
          <a:noFill/>
        </p:spPr>
        <p:txBody>
          <a:bodyPr wrap="square">
            <a:spAutoFit/>
          </a:bodyPr>
          <a:lstStyle/>
          <a:p>
            <a:pPr algn="just">
              <a:tabLst>
                <a:tab pos="747395"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a:tabLst>
                <a:tab pos="747395" algn="l"/>
              </a:tabLst>
            </a:pPr>
            <a:r>
              <a:rPr lang="en-US" sz="2800" b="1" u="sng" dirty="0">
                <a:effectLst/>
                <a:latin typeface="Times New Roman" panose="02020603050405020304" pitchFamily="18" charset="0"/>
                <a:ea typeface="Calibri" panose="020F0502020204030204" pitchFamily="34" charset="0"/>
                <a:cs typeface="Times New Roman" panose="02020603050405020304" pitchFamily="18" charset="0"/>
              </a:rPr>
              <a:t>Restructuring and divestiture strategies</a:t>
            </a:r>
            <a:endParaRPr lang="en-IN" sz="2800" u="sng"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most extreme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retrenchment strategy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is </a:t>
            </a: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liquidation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Less extreme but still of potential dramatic performance impact is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restructuring</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Restructuring is sometimes accomplished by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downsizing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which decreases the size of operations with the intention of becoming more streamlined. The expected benefits are reduced costs and improved operating efficiency.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Retrenchment with a strategic focus is sometimes referred to as </a:t>
            </a: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rightsizing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This contrasts with the less well regarded approach of simply cutting staff ‘across the board’.</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Restructuring by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divestiture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involves selling off parts of the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organisation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to refocus on core competencies, cut costs and improve operating efficiency.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34967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C9FF558-3B7A-4E9A-970A-6C3ACC6BF12C}"/>
              </a:ext>
            </a:extLst>
          </p:cNvPr>
          <p:cNvSpPr txBox="1"/>
          <p:nvPr/>
        </p:nvSpPr>
        <p:spPr>
          <a:xfrm>
            <a:off x="825190" y="1878738"/>
            <a:ext cx="10705171" cy="4401205"/>
          </a:xfrm>
          <a:prstGeom prst="rect">
            <a:avLst/>
          </a:prstGeom>
          <a:noFill/>
        </p:spPr>
        <p:txBody>
          <a:bodyPr wrap="square">
            <a:spAutoFit/>
          </a:bodyPr>
          <a:lstStyle/>
          <a:p>
            <a:r>
              <a:rPr lang="en-US" sz="2800" b="1" u="sng" dirty="0">
                <a:effectLst/>
                <a:latin typeface="Times New Roman" panose="02020603050405020304" pitchFamily="18" charset="0"/>
                <a:ea typeface="Calibri" panose="020F0502020204030204" pitchFamily="34" charset="0"/>
                <a:cs typeface="Times New Roman" panose="02020603050405020304" pitchFamily="18" charset="0"/>
              </a:rPr>
              <a:t>Cooperation in business strategies</a:t>
            </a:r>
            <a:endParaRPr lang="en-US" sz="2800" u="sng" dirty="0">
              <a:latin typeface="Times New Roman" panose="02020603050405020304" pitchFamily="18" charset="0"/>
              <a:ea typeface="Calibri" panose="020F0502020204030204" pitchFamily="34"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T</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he growth of </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strategic alliances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and other forms of cooperative strategy between companies, particularly in technology and marketing. For Porter and Fuller, the basic motivation for an alliance is that: ‘Coalitions that arise when performing a value chain activity with a partner are superior to any other way . . . Coalitions can be a valuable tool in many aspects of global strategy, and the ability to exploit them will be an important source of international advantage.</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buFont typeface="Arial" panose="020B0604020202020204" pitchFamily="34" charset="0"/>
              <a:buChar char="•"/>
            </a:pPr>
            <a:r>
              <a:rPr lang="en-IN" sz="2800" i="1" dirty="0">
                <a:effectLst/>
                <a:latin typeface="Times New Roman" panose="02020603050405020304" pitchFamily="18" charset="0"/>
                <a:ea typeface="Calibri" panose="020F0502020204030204" pitchFamily="34" charset="0"/>
                <a:cs typeface="Times New Roman" panose="02020603050405020304" pitchFamily="18" charset="0"/>
              </a:rPr>
              <a:t>International joint ventures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are common form of international business; they constitute one among many forms of strategic alliance. </a:t>
            </a:r>
          </a:p>
        </p:txBody>
      </p:sp>
    </p:spTree>
    <p:extLst>
      <p:ext uri="{BB962C8B-B14F-4D97-AF65-F5344CB8AC3E}">
        <p14:creationId xmlns:p14="http://schemas.microsoft.com/office/powerpoint/2010/main" val="882159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879FE1-CF72-4948-8AC6-B6279BC564F7}"/>
              </a:ext>
            </a:extLst>
          </p:cNvPr>
          <p:cNvSpPr txBox="1"/>
          <p:nvPr/>
        </p:nvSpPr>
        <p:spPr>
          <a:xfrm>
            <a:off x="814040" y="712545"/>
            <a:ext cx="10615960" cy="5262979"/>
          </a:xfrm>
          <a:prstGeom prst="rect">
            <a:avLst/>
          </a:prstGeom>
          <a:noFill/>
        </p:spPr>
        <p:txBody>
          <a:bodyPr wrap="square">
            <a:spAutoFit/>
          </a:bodyPr>
          <a:lstStyle/>
          <a:p>
            <a:pPr>
              <a:tabLst>
                <a:tab pos="747395" algn="l"/>
              </a:tabLst>
            </a:pPr>
            <a:r>
              <a:rPr lang="en-IN" sz="2800" b="1" u="sng" dirty="0">
                <a:effectLst/>
                <a:latin typeface="Times New Roman" panose="02020603050405020304" pitchFamily="18" charset="0"/>
                <a:ea typeface="Calibri" panose="020F0502020204030204" pitchFamily="34" charset="0"/>
                <a:cs typeface="Times New Roman" panose="02020603050405020304" pitchFamily="18" charset="0"/>
              </a:rPr>
              <a:t>E</a:t>
            </a:r>
            <a:r>
              <a:rPr lang="en-US" sz="2800" b="1" u="sng" dirty="0">
                <a:effectLst/>
                <a:latin typeface="Calibri" panose="020F0502020204030204" pitchFamily="34" charset="0"/>
                <a:ea typeface="Calibri" panose="020F0502020204030204" pitchFamily="34" charset="0"/>
                <a:cs typeface="Times New Roman" panose="02020603050405020304" pitchFamily="18" charset="0"/>
              </a:rPr>
              <a:t>‐</a:t>
            </a:r>
            <a:r>
              <a:rPr lang="en-IN" sz="2800" b="1" u="sng" dirty="0">
                <a:effectLst/>
                <a:latin typeface="Times New Roman" panose="02020603050405020304" pitchFamily="18" charset="0"/>
                <a:ea typeface="Calibri" panose="020F0502020204030204" pitchFamily="34" charset="0"/>
                <a:cs typeface="Times New Roman" panose="02020603050405020304" pitchFamily="18" charset="0"/>
              </a:rPr>
              <a:t>business strategies</a:t>
            </a:r>
            <a:endParaRPr lang="en-IN" sz="2800" u="sng"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buFont typeface="Arial" panose="020B0604020202020204" pitchFamily="34" charset="0"/>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e</a:t>
            </a:r>
            <a:r>
              <a:rPr lang="en-US" sz="2800" dirty="0">
                <a:effectLst/>
                <a:latin typeface="Calibri" panose="020F0502020204030204" pitchFamily="34" charset="0"/>
                <a:ea typeface="Calibri" panose="020F0502020204030204" pitchFamily="34" charset="0"/>
                <a:cs typeface="Times New Roman" panose="02020603050405020304" pitchFamily="18" charset="0"/>
              </a:rPr>
              <a:t>‐</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business strategy is the strategic use of the internet to gain competitive advantage. Popular e</a:t>
            </a:r>
            <a:r>
              <a:rPr lang="en-IN" sz="2800" dirty="0">
                <a:effectLst/>
                <a:latin typeface="Cambria Math" panose="02040503050406030204" pitchFamily="18" charset="0"/>
                <a:ea typeface="Calibri" panose="020F0502020204030204" pitchFamily="34" charset="0"/>
                <a:cs typeface="Cambria Math" panose="02040503050406030204" pitchFamily="18" charset="0"/>
              </a:rPr>
              <a:t>‐</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business strategies involve B2B (business</a:t>
            </a:r>
            <a:r>
              <a:rPr lang="en-IN" sz="2800" dirty="0">
                <a:effectLst/>
                <a:latin typeface="Cambria Math" panose="02040503050406030204" pitchFamily="18" charset="0"/>
                <a:ea typeface="Calibri" panose="020F0502020204030204" pitchFamily="34" charset="0"/>
                <a:cs typeface="Cambria Math" panose="02040503050406030204" pitchFamily="18" charset="0"/>
              </a:rPr>
              <a:t>‐</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to</a:t>
            </a:r>
            <a:r>
              <a:rPr lang="en-IN" sz="2800" dirty="0">
                <a:effectLst/>
                <a:latin typeface="Cambria Math" panose="02040503050406030204" pitchFamily="18" charset="0"/>
                <a:ea typeface="Calibri" panose="020F0502020204030204" pitchFamily="34" charset="0"/>
                <a:cs typeface="Cambria Math" panose="02040503050406030204" pitchFamily="18" charset="0"/>
              </a:rPr>
              <a:t>‐</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business) and B2C (business</a:t>
            </a:r>
            <a:r>
              <a:rPr lang="en-IN" sz="2800" dirty="0">
                <a:effectLst/>
                <a:latin typeface="Cambria Math" panose="02040503050406030204" pitchFamily="18" charset="0"/>
                <a:ea typeface="Calibri" panose="020F0502020204030204" pitchFamily="34" charset="0"/>
                <a:cs typeface="Cambria Math" panose="02040503050406030204" pitchFamily="18" charset="0"/>
              </a:rPr>
              <a:t>‐</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to</a:t>
            </a:r>
            <a:r>
              <a:rPr lang="en-IN" sz="2800" dirty="0">
                <a:effectLst/>
                <a:latin typeface="Cambria Math" panose="02040503050406030204" pitchFamily="18" charset="0"/>
                <a:ea typeface="Calibri" panose="020F0502020204030204" pitchFamily="34" charset="0"/>
                <a:cs typeface="Cambria Math" panose="02040503050406030204" pitchFamily="18" charset="0"/>
              </a:rPr>
              <a:t>‐</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customer) applications. </a:t>
            </a:r>
            <a:r>
              <a:rPr lang="en-IN" sz="2800" i="1" dirty="0">
                <a:effectLst/>
                <a:latin typeface="Times New Roman" panose="02020603050405020304" pitchFamily="18" charset="0"/>
                <a:ea typeface="Calibri" panose="020F0502020204030204" pitchFamily="34" charset="0"/>
                <a:cs typeface="Times New Roman" panose="02020603050405020304" pitchFamily="18" charset="0"/>
              </a:rPr>
              <a:t>B2B business strategies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involve the use of IT and the internet to vertically link organisations with members of their supply chains. One of the interesting developments in this area involves the use of online auctions as a replacement for preferred supplier relationships and outsourcing alliances. </a:t>
            </a:r>
          </a:p>
          <a:p>
            <a:pPr marL="457200" indent="-457200">
              <a:buFont typeface="Arial" panose="020B0604020202020204" pitchFamily="34" charset="0"/>
              <a:buChar char="•"/>
            </a:pPr>
            <a:r>
              <a:rPr lang="en-IN" sz="2800" i="1" dirty="0">
                <a:effectLst/>
                <a:latin typeface="Times New Roman" panose="02020603050405020304" pitchFamily="18" charset="0"/>
                <a:ea typeface="Calibri" panose="020F0502020204030204" pitchFamily="34" charset="0"/>
                <a:cs typeface="Times New Roman" panose="02020603050405020304" pitchFamily="18" charset="0"/>
              </a:rPr>
              <a:t>B2C business strategies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use IT and the internet to link organisations with their customers. A common B2C strategy is e</a:t>
            </a:r>
            <a:r>
              <a:rPr lang="en-IN" sz="2800" dirty="0">
                <a:effectLst/>
                <a:latin typeface="Cambria Math" panose="02040503050406030204" pitchFamily="18" charset="0"/>
                <a:ea typeface="Calibri" panose="020F0502020204030204" pitchFamily="34" charset="0"/>
                <a:cs typeface="Cambria Math" panose="02040503050406030204" pitchFamily="18" charset="0"/>
              </a:rPr>
              <a:t>‐</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tailing; that is, the sale of goods directly to customers via the internet. </a:t>
            </a:r>
          </a:p>
        </p:txBody>
      </p:sp>
    </p:spTree>
    <p:extLst>
      <p:ext uri="{BB962C8B-B14F-4D97-AF65-F5344CB8AC3E}">
        <p14:creationId xmlns:p14="http://schemas.microsoft.com/office/powerpoint/2010/main" val="189047697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95</TotalTime>
  <Words>1444</Words>
  <Application>Microsoft Office PowerPoint</Application>
  <PresentationFormat>Widescreen</PresentationFormat>
  <Paragraphs>69</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Cambria Math</vt:lpstr>
      <vt:lpstr>Garamond</vt:lpstr>
      <vt:lpstr>Times New Roman</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shriraam balasubramanian</dc:creator>
  <cp:lastModifiedBy>shriraam balasubramanian</cp:lastModifiedBy>
  <cp:revision>6</cp:revision>
  <dcterms:created xsi:type="dcterms:W3CDTF">2020-10-14T15:25:30Z</dcterms:created>
  <dcterms:modified xsi:type="dcterms:W3CDTF">2020-10-14T17:00:47Z</dcterms:modified>
</cp:coreProperties>
</file>