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0" r:id="rId5"/>
    <p:sldId id="258" r:id="rId6"/>
    <p:sldId id="261" r:id="rId7"/>
    <p:sldId id="259"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FC1D5EB-C7C5-4482-B1C1-EC8688BA5B5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4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502BFE-6FDD-4CF1-8C95-A1C4B0F889A3}"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1D5EB-C7C5-4482-B1C1-EC8688BA5B59}" type="slidenum">
              <a:rPr lang="en-IN" smtClean="0"/>
              <a:t>‹#›</a:t>
            </a:fld>
            <a:endParaRPr lang="en-IN"/>
          </a:p>
        </p:txBody>
      </p:sp>
    </p:spTree>
    <p:extLst>
      <p:ext uri="{BB962C8B-B14F-4D97-AF65-F5344CB8AC3E}">
        <p14:creationId xmlns:p14="http://schemas.microsoft.com/office/powerpoint/2010/main" val="327071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1D5EB-C7C5-4482-B1C1-EC8688BA5B5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615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1D5EB-C7C5-4482-B1C1-EC8688BA5B5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0712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1D5EB-C7C5-4482-B1C1-EC8688BA5B59}" type="slidenum">
              <a:rPr lang="en-IN" smtClean="0"/>
              <a:t>‹#›</a:t>
            </a:fld>
            <a:endParaRPr lang="en-IN"/>
          </a:p>
        </p:txBody>
      </p:sp>
    </p:spTree>
    <p:extLst>
      <p:ext uri="{BB962C8B-B14F-4D97-AF65-F5344CB8AC3E}">
        <p14:creationId xmlns:p14="http://schemas.microsoft.com/office/powerpoint/2010/main" val="2947988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1D5EB-C7C5-4482-B1C1-EC8688BA5B5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497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1D5EB-C7C5-4482-B1C1-EC8688BA5B5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291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1D5EB-C7C5-4482-B1C1-EC8688BA5B5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9556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1D5EB-C7C5-4482-B1C1-EC8688BA5B5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256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1D5EB-C7C5-4482-B1C1-EC8688BA5B59}" type="slidenum">
              <a:rPr lang="en-IN" smtClean="0"/>
              <a:t>‹#›</a:t>
            </a:fld>
            <a:endParaRPr lang="en-IN"/>
          </a:p>
        </p:txBody>
      </p:sp>
    </p:spTree>
    <p:extLst>
      <p:ext uri="{BB962C8B-B14F-4D97-AF65-F5344CB8AC3E}">
        <p14:creationId xmlns:p14="http://schemas.microsoft.com/office/powerpoint/2010/main" val="368478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02BFE-6FDD-4CF1-8C95-A1C4B0F889A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1D5EB-C7C5-4482-B1C1-EC8688BA5B5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10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502BFE-6FDD-4CF1-8C95-A1C4B0F889A3}"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1D5EB-C7C5-4482-B1C1-EC8688BA5B59}" type="slidenum">
              <a:rPr lang="en-IN" smtClean="0"/>
              <a:t>‹#›</a:t>
            </a:fld>
            <a:endParaRPr lang="en-IN"/>
          </a:p>
        </p:txBody>
      </p:sp>
    </p:spTree>
    <p:extLst>
      <p:ext uri="{BB962C8B-B14F-4D97-AF65-F5344CB8AC3E}">
        <p14:creationId xmlns:p14="http://schemas.microsoft.com/office/powerpoint/2010/main" val="50557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502BFE-6FDD-4CF1-8C95-A1C4B0F889A3}" type="datetimeFigureOut">
              <a:rPr lang="en-IN" smtClean="0"/>
              <a:t>27-10-2020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C1D5EB-C7C5-4482-B1C1-EC8688BA5B5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69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502BFE-6FDD-4CF1-8C95-A1C4B0F889A3}" type="datetimeFigureOut">
              <a:rPr lang="en-IN" smtClean="0"/>
              <a:t>27-10-2020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C1D5EB-C7C5-4482-B1C1-EC8688BA5B5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01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02BFE-6FDD-4CF1-8C95-A1C4B0F889A3}" type="datetimeFigureOut">
              <a:rPr lang="en-IN" smtClean="0"/>
              <a:t>27-10-2020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C1D5EB-C7C5-4482-B1C1-EC8688BA5B59}" type="slidenum">
              <a:rPr lang="en-IN" smtClean="0"/>
              <a:t>‹#›</a:t>
            </a:fld>
            <a:endParaRPr lang="en-IN"/>
          </a:p>
        </p:txBody>
      </p:sp>
    </p:spTree>
    <p:extLst>
      <p:ext uri="{BB962C8B-B14F-4D97-AF65-F5344CB8AC3E}">
        <p14:creationId xmlns:p14="http://schemas.microsoft.com/office/powerpoint/2010/main" val="175288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502BFE-6FDD-4CF1-8C95-A1C4B0F889A3}"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1D5EB-C7C5-4482-B1C1-EC8688BA5B5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363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502BFE-6FDD-4CF1-8C95-A1C4B0F889A3}"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1D5EB-C7C5-4482-B1C1-EC8688BA5B59}" type="slidenum">
              <a:rPr lang="en-IN" smtClean="0"/>
              <a:t>‹#›</a:t>
            </a:fld>
            <a:endParaRPr lang="en-IN"/>
          </a:p>
        </p:txBody>
      </p:sp>
    </p:spTree>
    <p:extLst>
      <p:ext uri="{BB962C8B-B14F-4D97-AF65-F5344CB8AC3E}">
        <p14:creationId xmlns:p14="http://schemas.microsoft.com/office/powerpoint/2010/main" val="196516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502BFE-6FDD-4CF1-8C95-A1C4B0F889A3}" type="datetimeFigureOut">
              <a:rPr lang="en-IN" smtClean="0"/>
              <a:t>27-10-2020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C1D5EB-C7C5-4482-B1C1-EC8688BA5B59}" type="slidenum">
              <a:rPr lang="en-IN" smtClean="0"/>
              <a:t>‹#›</a:t>
            </a:fld>
            <a:endParaRPr lang="en-IN"/>
          </a:p>
        </p:txBody>
      </p:sp>
    </p:spTree>
    <p:extLst>
      <p:ext uri="{BB962C8B-B14F-4D97-AF65-F5344CB8AC3E}">
        <p14:creationId xmlns:p14="http://schemas.microsoft.com/office/powerpoint/2010/main" val="454265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FIVE- Part One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1069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People management</a:t>
            </a:r>
            <a:endParaRPr lang="en-IN" dirty="0"/>
          </a:p>
        </p:txBody>
      </p:sp>
      <p:sp>
        <p:nvSpPr>
          <p:cNvPr id="3" name="Content Placeholder 2"/>
          <p:cNvSpPr>
            <a:spLocks noGrp="1"/>
          </p:cNvSpPr>
          <p:nvPr>
            <p:ph idx="1"/>
          </p:nvPr>
        </p:nvSpPr>
        <p:spPr/>
        <p:txBody>
          <a:bodyPr>
            <a:normAutofit/>
          </a:bodyPr>
          <a:lstStyle/>
          <a:p>
            <a:r>
              <a:rPr lang="en-IN" sz="4000" dirty="0"/>
              <a:t>People management, also known as human resource management (HRM), encompasses the tasks of recruitment, management, and providing ongoing support and direction for the employees of an organization.</a:t>
            </a:r>
            <a:endParaRPr lang="en-IN" sz="4000" dirty="0"/>
          </a:p>
        </p:txBody>
      </p:sp>
    </p:spTree>
    <p:extLst>
      <p:ext uri="{BB962C8B-B14F-4D97-AF65-F5344CB8AC3E}">
        <p14:creationId xmlns:p14="http://schemas.microsoft.com/office/powerpoint/2010/main" val="161766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diversity advantage</a:t>
            </a:r>
            <a:r>
              <a:rPr lang="en-IN" dirty="0"/>
              <a:t/>
            </a:r>
            <a:br>
              <a:rPr lang="en-IN" dirty="0"/>
            </a:br>
            <a:endParaRPr lang="en-IN" dirty="0"/>
          </a:p>
        </p:txBody>
      </p:sp>
      <p:sp>
        <p:nvSpPr>
          <p:cNvPr id="3" name="Content Placeholder 2"/>
          <p:cNvSpPr>
            <a:spLocks noGrp="1"/>
          </p:cNvSpPr>
          <p:nvPr>
            <p:ph idx="1"/>
          </p:nvPr>
        </p:nvSpPr>
        <p:spPr/>
        <p:txBody>
          <a:bodyPr>
            <a:noAutofit/>
          </a:bodyPr>
          <a:lstStyle/>
          <a:p>
            <a:r>
              <a:rPr lang="en-IN" sz="2800" dirty="0"/>
              <a:t>Diversity is linked with competitive advantage. It brings to problem‐solving and strategy formulation an array of talents, perspectives, experiences and worldviews that broaden any organisation’s repertoire of skills and capabilities. That’s one side of the diversity story — finding the best talent available. The other side of the story is tapping it — finding ways to allow diversity to work its advantages to help create high‐performing organisations</a:t>
            </a:r>
            <a:endParaRPr lang="en-IN" sz="2800" dirty="0"/>
          </a:p>
        </p:txBody>
      </p:sp>
    </p:spTree>
    <p:extLst>
      <p:ext uri="{BB962C8B-B14F-4D97-AF65-F5344CB8AC3E}">
        <p14:creationId xmlns:p14="http://schemas.microsoft.com/office/powerpoint/2010/main" val="187233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Employment discrimination</a:t>
            </a:r>
            <a:r>
              <a:rPr lang="en-IN" dirty="0"/>
              <a:t/>
            </a:r>
            <a:br>
              <a:rPr lang="en-IN" dirty="0"/>
            </a:br>
            <a:endParaRPr lang="en-IN" dirty="0"/>
          </a:p>
        </p:txBody>
      </p:sp>
      <p:sp>
        <p:nvSpPr>
          <p:cNvPr id="3" name="Content Placeholder 2"/>
          <p:cNvSpPr>
            <a:spLocks noGrp="1"/>
          </p:cNvSpPr>
          <p:nvPr>
            <p:ph idx="1"/>
          </p:nvPr>
        </p:nvSpPr>
        <p:spPr/>
        <p:txBody>
          <a:bodyPr/>
          <a:lstStyle/>
          <a:p>
            <a:r>
              <a:rPr lang="en-IN" b="1" dirty="0"/>
              <a:t>Discrimination </a:t>
            </a:r>
            <a:r>
              <a:rPr lang="en-IN" dirty="0"/>
              <a:t>involves ‘making a distinction between individuals or groups so as to advantage some and disadvantage others’. Employers specifically and managers generally must take care in their HRM practices not to discriminate between people on the basis of characteristics such as age, disability, marital status, ethnicity, family responsibilities, social origin.</a:t>
            </a:r>
          </a:p>
          <a:p>
            <a:endParaRPr lang="en-IN" dirty="0"/>
          </a:p>
        </p:txBody>
      </p:sp>
    </p:spTree>
    <p:extLst>
      <p:ext uri="{BB962C8B-B14F-4D97-AF65-F5344CB8AC3E}">
        <p14:creationId xmlns:p14="http://schemas.microsoft.com/office/powerpoint/2010/main" val="15727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511.PNG"/>
          <p:cNvPicPr>
            <a:picLocks noGrp="1"/>
          </p:cNvPicPr>
          <p:nvPr>
            <p:ph idx="1"/>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386004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757646"/>
            <a:ext cx="9601196" cy="5118222"/>
          </a:xfrm>
        </p:spPr>
        <p:txBody>
          <a:bodyPr>
            <a:normAutofit lnSpcReduction="10000"/>
          </a:bodyPr>
          <a:lstStyle/>
          <a:p>
            <a:r>
              <a:rPr lang="en-IN" sz="3200" dirty="0"/>
              <a:t>The foundations for HR planning are set by </a:t>
            </a:r>
            <a:r>
              <a:rPr lang="en-IN" sz="3200" b="1" dirty="0"/>
              <a:t>job analysis </a:t>
            </a:r>
            <a:r>
              <a:rPr lang="en-IN" sz="3200" dirty="0"/>
              <a:t>— the orderly study of job facts to determine just what is done, when, where, how, why, and by whom in existing or potential new jobs. The job analysis provides useful information that can then be used to write and/or update a </a:t>
            </a:r>
            <a:r>
              <a:rPr lang="en-IN" sz="3200" b="1" dirty="0"/>
              <a:t>job description</a:t>
            </a:r>
            <a:r>
              <a:rPr lang="en-IN" sz="3200" dirty="0"/>
              <a:t>. This is a written statement of job duties and responsibilities. The information in a job analysis can also be used to create a </a:t>
            </a:r>
            <a:r>
              <a:rPr lang="en-IN" sz="3200" b="1" dirty="0"/>
              <a:t>job specification </a:t>
            </a:r>
            <a:r>
              <a:rPr lang="en-IN" sz="3200" dirty="0"/>
              <a:t>that lists the qualifications — such as education, previous experience and skill requirements — needed by any person hired for or placed in a given job.</a:t>
            </a:r>
          </a:p>
          <a:p>
            <a:endParaRPr lang="en-IN" dirty="0"/>
          </a:p>
        </p:txBody>
      </p:sp>
    </p:spTree>
    <p:extLst>
      <p:ext uri="{BB962C8B-B14F-4D97-AF65-F5344CB8AC3E}">
        <p14:creationId xmlns:p14="http://schemas.microsoft.com/office/powerpoint/2010/main" val="173674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522" y="640080"/>
            <a:ext cx="9601196" cy="3420050"/>
          </a:xfrm>
        </p:spPr>
        <p:txBody>
          <a:bodyPr>
            <a:noAutofit/>
          </a:bodyPr>
          <a:lstStyle/>
          <a:p>
            <a:r>
              <a:rPr lang="en-IN" sz="3600" i="1" dirty="0"/>
              <a:t>External recruitment</a:t>
            </a:r>
            <a:r>
              <a:rPr lang="en-IN" sz="3600" dirty="0"/>
              <a:t>, in which job candidates are sought from outside the hiring organisation. Specialist websites such as </a:t>
            </a:r>
            <a:r>
              <a:rPr lang="en-IN" sz="3600" dirty="0" err="1"/>
              <a:t>naukri</a:t>
            </a:r>
            <a:r>
              <a:rPr lang="en-IN" sz="3600" dirty="0"/>
              <a:t> (www.naukri.com), newspapers, employment agencies, universities, personal contacts, walk‐ins, employee referrals and even people in competing organisations are all sources of external recruits. Competition is especially tough in the very tight labour markets characteristic of the contemporary economy</a:t>
            </a:r>
            <a:endParaRPr lang="en-IN" sz="3600" dirty="0"/>
          </a:p>
        </p:txBody>
      </p:sp>
    </p:spTree>
    <p:extLst>
      <p:ext uri="{BB962C8B-B14F-4D97-AF65-F5344CB8AC3E}">
        <p14:creationId xmlns:p14="http://schemas.microsoft.com/office/powerpoint/2010/main" val="377175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836024"/>
            <a:ext cx="9601196" cy="5039844"/>
          </a:xfrm>
        </p:spPr>
        <p:txBody>
          <a:bodyPr>
            <a:normAutofit/>
          </a:bodyPr>
          <a:lstStyle/>
          <a:p>
            <a:r>
              <a:rPr lang="en-IN" sz="4000" i="1" dirty="0"/>
              <a:t>Internal recruitment </a:t>
            </a:r>
            <a:r>
              <a:rPr lang="en-IN" sz="4000" dirty="0"/>
              <a:t>seeks applicants from inside the organisation. Most organisations have a procedure for announcing vacancies through newsletters, electronic bulletin boards and the like. They also rely on managers to recommend subordinates as candidates for advancement. Internal recruitment creates opportunities for long‐term career paths</a:t>
            </a:r>
            <a:r>
              <a:rPr lang="en-IN" dirty="0"/>
              <a:t>. </a:t>
            </a:r>
            <a:endParaRPr lang="en-IN" dirty="0"/>
          </a:p>
        </p:txBody>
      </p:sp>
    </p:spTree>
    <p:extLst>
      <p:ext uri="{BB962C8B-B14F-4D97-AF65-F5344CB8AC3E}">
        <p14:creationId xmlns:p14="http://schemas.microsoft.com/office/powerpoint/2010/main" val="60341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521.PNG"/>
          <p:cNvPicPr>
            <a:picLocks noGrp="1"/>
          </p:cNvPicPr>
          <p:nvPr>
            <p:ph idx="1"/>
          </p:nvPr>
        </p:nvPicPr>
        <p:blipFill>
          <a:blip r:embed="rId2"/>
          <a:stretch>
            <a:fillRect/>
          </a:stretch>
        </p:blipFill>
        <p:spPr>
          <a:xfrm>
            <a:off x="496390" y="627017"/>
            <a:ext cx="11116490" cy="5708469"/>
          </a:xfrm>
          <a:prstGeom prst="rect">
            <a:avLst/>
          </a:prstGeom>
        </p:spPr>
      </p:pic>
    </p:spTree>
    <p:extLst>
      <p:ext uri="{BB962C8B-B14F-4D97-AF65-F5344CB8AC3E}">
        <p14:creationId xmlns:p14="http://schemas.microsoft.com/office/powerpoint/2010/main" val="38901663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TotalTime>
  <Words>403</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UNIT FIVE- Part One</vt:lpstr>
      <vt:lpstr>People management</vt:lpstr>
      <vt:lpstr>The diversity advantage </vt:lpstr>
      <vt:lpstr>Employment discrimination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FIVE- Part One</dc:title>
  <dc:creator>hp</dc:creator>
  <cp:lastModifiedBy>hp</cp:lastModifiedBy>
  <cp:revision>3</cp:revision>
  <dcterms:created xsi:type="dcterms:W3CDTF">2020-10-27T02:56:47Z</dcterms:created>
  <dcterms:modified xsi:type="dcterms:W3CDTF">2020-10-27T03:23:08Z</dcterms:modified>
</cp:coreProperties>
</file>