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  <p:sldId id="266" r:id="rId7"/>
    <p:sldId id="265" r:id="rId8"/>
    <p:sldId id="267" r:id="rId9"/>
    <p:sldId id="278" r:id="rId10"/>
    <p:sldId id="279" r:id="rId11"/>
    <p:sldId id="280" r:id="rId12"/>
    <p:sldId id="262" r:id="rId13"/>
    <p:sldId id="268" r:id="rId14"/>
    <p:sldId id="270" r:id="rId15"/>
    <p:sldId id="269" r:id="rId16"/>
    <p:sldId id="271" r:id="rId17"/>
    <p:sldId id="272" r:id="rId18"/>
    <p:sldId id="273" r:id="rId19"/>
    <p:sldId id="281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Cell Metabolism And Homeostasis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Dr. G. Praveen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Quantity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Enzyme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enzyme available for a catalytic reaction may be controlled genetically by induction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repression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adrenoglucocorticoid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hormones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Control of Endocrine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Metabolic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reactions are controlled by the secretion of hormones in many ways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Example. Insulin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 Control of the Neural Coordination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Various effects of nerve stimulation on metabolic pathways are probably indirect by hormonal or other mechanisms.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Homeostasis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of Homeostasis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Homeostasis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tendency to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resist change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order to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maintain a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stable state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relatively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constant internal environment.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Homeostasis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typically involves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negative feedback loops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counteract changes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various properties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their target values, known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set 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contrast to negative feedback loops,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positive feedback loops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amplify their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initiating stimuli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in other words, they move the system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away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its starting state.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Regulation of homeostasis by Negative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factor (controlled variable) triggers a physiological response that seeks to restore the factor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opposing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initial change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Example. 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room / body temperature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Three  components of a control system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Sensor (receptor)– monitors the control variable (for example, room temp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Integrating (control) center– it compares the sensor’s input with the set point and sends instructions to effector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Effector– action component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Thermo-Regulator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Body temperature is monitored and controlled by temperature receptors in the skin and brain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These receptors detect changes in the temperature of blood flowing through those areas.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The thermoregulatory centre in the brain is called the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hypothalamus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If body temperature deviates from 37</a:t>
            </a:r>
            <a:r>
              <a:rPr lang="en-GB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hypothalamus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and skin receptors send out electrical signals that trigger actions or behaviours that increase or decrease heat loss.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894388" cy="559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97500" y="1645805"/>
            <a:ext cx="3746500" cy="3441700"/>
            <a:chOff x="5054600" y="1517650"/>
            <a:chExt cx="3746500" cy="3441700"/>
          </a:xfrm>
        </p:grpSpPr>
        <p:pic>
          <p:nvPicPr>
            <p:cNvPr id="5" name="Picture 6" descr="hypothalamu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625" y="2071688"/>
              <a:ext cx="2530475" cy="288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054600" y="1517650"/>
              <a:ext cx="2284413" cy="1852613"/>
              <a:chOff x="3184" y="956"/>
              <a:chExt cx="1439" cy="1167"/>
            </a:xfrm>
          </p:grpSpPr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3184" y="956"/>
                <a:ext cx="14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rgbClr val="10BC45"/>
                    </a:solidFill>
                  </a:rPr>
                  <a:t>hypothalamus</a:t>
                </a:r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3888" y="1239"/>
                <a:ext cx="735" cy="8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4098" name="Picture 2" descr="C:\Users\senvinoth\Desktop\ther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" y="1447800"/>
            <a:ext cx="5346599" cy="34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Gluco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-Regulator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Glucose is a type of sugar used by the body to provide energy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What affects the level of blood glucose?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causes blood glucose levels to rise.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Vigorous exercise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causes blood glucose levels to fall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Excess glucose makes the blood plasma and tissue fluid around cells too concentrated. This can severely damage cells, for example, causing crenation in red blood cells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However, low blood sugar levels can be equally as dangerous, as it can make cells swell up and burst. This is called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lysis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GB" dirty="0"/>
          </a:p>
          <a:p>
            <a:pPr marL="393192" lvl="1" indent="0">
              <a:buNone/>
            </a:pPr>
            <a:endParaRPr lang="en-US" dirty="0" smtClean="0"/>
          </a:p>
        </p:txBody>
      </p:sp>
      <p:pic>
        <p:nvPicPr>
          <p:cNvPr id="4" name="Picture 8" descr="crenated blood 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972050"/>
            <a:ext cx="2095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d blood cell (burs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12544"/>
            <a:ext cx="1627187" cy="16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Pancreas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produces and releases different hormones depending on the blood glucose level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solidFill>
                  <a:srgbClr val="10BC45"/>
                </a:solidFill>
                <a:latin typeface="Times New Roman" pitchFamily="18" charset="0"/>
                <a:cs typeface="Times New Roman" pitchFamily="18" charset="0"/>
              </a:rPr>
              <a:t>Insulin</a:t>
            </a:r>
            <a:r>
              <a:rPr lang="en-GB" dirty="0">
                <a:solidFill>
                  <a:srgbClr val="01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is released when blood glucose levels are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– the liver stores excess glucose as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glycogen (anabolic)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solidFill>
                  <a:srgbClr val="10BC45"/>
                </a:solidFill>
                <a:latin typeface="Times New Roman" pitchFamily="18" charset="0"/>
                <a:cs typeface="Times New Roman" pitchFamily="18" charset="0"/>
              </a:rPr>
              <a:t>Glucagon</a:t>
            </a:r>
            <a:r>
              <a:rPr lang="en-GB" dirty="0">
                <a:solidFill>
                  <a:srgbClr val="01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is released when blood glucose levels are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– the liver converts stored glycogen into glucose and releases it into the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blood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(catabolic)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. Regulation of Blood Glucose | ATrain 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162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89746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BLOOD GLUCOSE CONTROL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18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Basics of Metabolism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Metabolism is 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network of metabolic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/ biochemical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reactions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Metabolism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all chemical reactions that occur in the body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Require the use of enzymes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coenzymes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Carried out in living cells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various biomolecules </a:t>
            </a:r>
          </a:p>
          <a:p>
            <a:pPr marL="850392" lvl="1" indent="-457200">
              <a:lnSpc>
                <a:spcPct val="12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Carbohydrates</a:t>
            </a:r>
          </a:p>
          <a:p>
            <a:pPr marL="850392" lvl="1" indent="-457200">
              <a:lnSpc>
                <a:spcPct val="12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Lipids</a:t>
            </a:r>
          </a:p>
          <a:p>
            <a:pPr marL="850392" lvl="1" indent="-457200">
              <a:lnSpc>
                <a:spcPct val="12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Proteins</a:t>
            </a:r>
          </a:p>
          <a:p>
            <a:pPr marL="850392" lvl="1" indent="-457200">
              <a:lnSpc>
                <a:spcPct val="12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Nucleoproteins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factor triggers a physiological response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amplifies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initial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Example— in the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birth of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baby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Details of birth of a baby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Uterine contractions push the baby against the cervix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Stretching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cervix triggers nerve impulses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Brings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oxytocin secretion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Hormone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oxytocin causes even stronger powerful contractions of the uterus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envinoth\Desktop\posi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04" y="1219200"/>
            <a:ext cx="6760387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Thank You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Metabolism involves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 conversions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chemical compounds in the body.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Metabolite precursors are transformed to end products via many specific intermediates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Metabolism is the sum of the chemical changes that convert: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Nutrients into energy.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Chemically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complex substances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cells into simpler forms.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Chemically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simple substances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into functional complex biomolecules.</a:t>
            </a:r>
          </a:p>
          <a:p>
            <a:endParaRPr lang="en-US" sz="28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Of Metabolic Pathway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Catabolic pathway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Breaks down complex molecules into simpler ones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Ex. Digestion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food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Anabolic pathway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Builds complex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molecules from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Production of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 body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tissues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19500" y="381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19500" y="390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19500" y="381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5" y="1143001"/>
            <a:ext cx="85608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8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A18_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706"/>
          <a:stretch>
            <a:fillRect/>
          </a:stretch>
        </p:blipFill>
        <p:spPr bwMode="auto">
          <a:xfrm>
            <a:off x="4571996" y="4129879"/>
            <a:ext cx="7" cy="4"/>
          </a:xfrm>
          <a:prstGeom prst="rect">
            <a:avLst/>
          </a:prstGeom>
          <a:noFill/>
        </p:spPr>
      </p:pic>
      <p:pic>
        <p:nvPicPr>
          <p:cNvPr id="5" name="Picture 2" descr="GA18_04"/>
          <p:cNvPicPr>
            <a:picLocks noChangeAspect="1" noChangeArrowheads="1"/>
          </p:cNvPicPr>
          <p:nvPr/>
        </p:nvPicPr>
        <p:blipFill rotWithShape="1">
          <a:blip r:embed="rId2" cstate="print"/>
          <a:srcRect t="17553"/>
          <a:stretch/>
        </p:blipFill>
        <p:spPr bwMode="auto">
          <a:xfrm>
            <a:off x="6927" y="1191490"/>
            <a:ext cx="9144000" cy="5818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75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Catabolism: Cellular respiration </a:t>
            </a:r>
            <a:endParaRPr lang="en-US" dirty="0"/>
          </a:p>
        </p:txBody>
      </p:sp>
      <p:pic>
        <p:nvPicPr>
          <p:cNvPr id="4" name="Picture 4" descr="FG10_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048000"/>
            <a:ext cx="3784564" cy="3581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17526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reaction for </a:t>
            </a:r>
            <a:r>
              <a:rPr lang="en-US" dirty="0" smtClean="0"/>
              <a:t>cellular respiration </a:t>
            </a:r>
            <a:r>
              <a:rPr lang="en-US" dirty="0"/>
              <a:t>is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pt-BR" dirty="0"/>
              <a:t>C</a:t>
            </a:r>
            <a:r>
              <a:rPr lang="pt-BR" baseline="-25000" dirty="0"/>
              <a:t>6</a:t>
            </a:r>
            <a:r>
              <a:rPr lang="pt-BR" dirty="0"/>
              <a:t>H</a:t>
            </a:r>
            <a:r>
              <a:rPr lang="pt-BR" baseline="-25000" dirty="0"/>
              <a:t>12</a:t>
            </a:r>
            <a:r>
              <a:rPr lang="pt-BR" dirty="0"/>
              <a:t>O</a:t>
            </a:r>
            <a:r>
              <a:rPr lang="pt-BR" baseline="-25000" dirty="0"/>
              <a:t>6</a:t>
            </a:r>
            <a:r>
              <a:rPr lang="pt-BR" dirty="0"/>
              <a:t> (s) + 6 O</a:t>
            </a:r>
            <a:r>
              <a:rPr lang="pt-BR" baseline="-25000" dirty="0"/>
              <a:t>2</a:t>
            </a:r>
            <a:r>
              <a:rPr lang="pt-BR" dirty="0"/>
              <a:t> (g) → 6 CO</a:t>
            </a:r>
            <a:r>
              <a:rPr lang="pt-BR" baseline="-25000" dirty="0"/>
              <a:t>2</a:t>
            </a:r>
            <a:r>
              <a:rPr lang="pt-BR" dirty="0"/>
              <a:t> (g) + 6 H</a:t>
            </a:r>
            <a:r>
              <a:rPr lang="pt-BR" baseline="-25000" dirty="0"/>
              <a:t>2</a:t>
            </a:r>
            <a:r>
              <a:rPr lang="pt-BR" dirty="0"/>
              <a:t>O (l) + heat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Example of Anabolism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 Photosynthesis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reaction for photosynthesis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6CO</a:t>
            </a:r>
            <a:r>
              <a:rPr lang="en-US" baseline="-25000" dirty="0" smtClean="0"/>
              <a:t>2</a:t>
            </a:r>
            <a:r>
              <a:rPr lang="en-US" dirty="0" smtClean="0"/>
              <a:t>+6H</a:t>
            </a:r>
            <a:r>
              <a:rPr lang="en-US" baseline="-25000" dirty="0" smtClean="0"/>
              <a:t>2</a:t>
            </a:r>
            <a:r>
              <a:rPr lang="en-US" dirty="0" smtClean="0"/>
              <a:t>O             C</a:t>
            </a:r>
            <a:r>
              <a:rPr lang="en-US" baseline="-25000" dirty="0" smtClean="0"/>
              <a:t>6</a:t>
            </a:r>
            <a:r>
              <a:rPr lang="en-US" dirty="0" smtClean="0"/>
              <a:t>H</a:t>
            </a:r>
            <a:r>
              <a:rPr lang="en-US" baseline="-25000" dirty="0" smtClean="0"/>
              <a:t>12</a:t>
            </a:r>
            <a:r>
              <a:rPr lang="en-US" dirty="0" smtClean="0"/>
              <a:t>O</a:t>
            </a:r>
            <a:r>
              <a:rPr lang="en-US" baseline="-25000" dirty="0" smtClean="0"/>
              <a:t>6</a:t>
            </a:r>
            <a:r>
              <a:rPr lang="en-US" dirty="0" smtClean="0"/>
              <a:t>+6O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33800" y="26670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hat Are the Products of Photosynthesis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4953001" cy="381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Regulation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of Metabolic Pathways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Nutrient availability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dapt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quantitatively to the supply of a nutrient at a specific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site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example, Milk coagulating enzyme rennin which is present in the gastric mucosa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Transport of the Nutrient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Availability of substrate or nutrient into a cell can be regulated by controlling the transport of the nutrients across the cell membrane.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/>
              <a:t>example, insulin regulates carbohydrate metabolism by facilitating the transport of glucose into the cells.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lnSpc>
                <a:spcPct val="15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513</TotalTime>
  <Words>731</Words>
  <Application>Microsoft Office PowerPoint</Application>
  <PresentationFormat>On-screen Show (4:3)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Arial</vt:lpstr>
      <vt:lpstr>Calibri</vt:lpstr>
      <vt:lpstr>Constantia</vt:lpstr>
      <vt:lpstr>Times New Roman</vt:lpstr>
      <vt:lpstr>Wingdings 2</vt:lpstr>
      <vt:lpstr>Flow</vt:lpstr>
      <vt:lpstr>Cell Metabolism And Homeostasis</vt:lpstr>
      <vt:lpstr>Basics of Metabolism</vt:lpstr>
      <vt:lpstr>PowerPoint Presentation</vt:lpstr>
      <vt:lpstr>Types Of Metabolic Pathway</vt:lpstr>
      <vt:lpstr>PowerPoint Presentation</vt:lpstr>
      <vt:lpstr>PowerPoint Presentation</vt:lpstr>
      <vt:lpstr>            Example of Catabolism: Cellular respiration </vt:lpstr>
      <vt:lpstr>Example of Anabolism: Photosynthesis </vt:lpstr>
      <vt:lpstr>Regulation of Metabolic Pathways</vt:lpstr>
      <vt:lpstr>PowerPoint Presentation</vt:lpstr>
      <vt:lpstr>Homeostasis</vt:lpstr>
      <vt:lpstr>Introduction of Homeostasis</vt:lpstr>
      <vt:lpstr>Regulation of homeostasis by Negative feedback</vt:lpstr>
      <vt:lpstr>Thermo-Regulator </vt:lpstr>
      <vt:lpstr>PowerPoint Presentation</vt:lpstr>
      <vt:lpstr>PowerPoint Presentation</vt:lpstr>
      <vt:lpstr>Gluco-Regulator</vt:lpstr>
      <vt:lpstr>PowerPoint Presentation</vt:lpstr>
      <vt:lpstr>PowerPoint Presentation</vt:lpstr>
      <vt:lpstr>Positive Feedback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senvinoth</dc:creator>
  <cp:lastModifiedBy>user pc</cp:lastModifiedBy>
  <cp:revision>27</cp:revision>
  <dcterms:created xsi:type="dcterms:W3CDTF">2006-08-16T00:00:00Z</dcterms:created>
  <dcterms:modified xsi:type="dcterms:W3CDTF">2021-02-04T05:35:14Z</dcterms:modified>
</cp:coreProperties>
</file>