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257" r:id="rId3"/>
    <p:sldId id="263" r:id="rId4"/>
    <p:sldId id="262" r:id="rId5"/>
    <p:sldId id="258" r:id="rId6"/>
    <p:sldId id="261" r:id="rId7"/>
    <p:sldId id="259" r:id="rId8"/>
    <p:sldId id="269" r:id="rId9"/>
    <p:sldId id="260" r:id="rId10"/>
    <p:sldId id="264" r:id="rId11"/>
    <p:sldId id="266" r:id="rId12"/>
    <p:sldId id="265" r:id="rId13"/>
    <p:sldId id="278" r:id="rId14"/>
    <p:sldId id="277" r:id="rId15"/>
    <p:sldId id="274" r:id="rId16"/>
    <p:sldId id="268" r:id="rId17"/>
    <p:sldId id="267" r:id="rId18"/>
    <p:sldId id="271" r:id="rId19"/>
    <p:sldId id="270" r:id="rId20"/>
    <p:sldId id="272" r:id="rId21"/>
    <p:sldId id="275" r:id="rId22"/>
    <p:sldId id="276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80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EF243-DDF5-4F2C-B864-0E4996E331A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91C6D-6D3C-4C61-9129-BDAF2C05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4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D9865-F560-44BF-905C-1CFFE455BE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3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86200"/>
            <a:ext cx="7543800" cy="1524000"/>
          </a:xfrm>
        </p:spPr>
        <p:txBody>
          <a:bodyPr/>
          <a:lstStyle/>
          <a:p>
            <a:r>
              <a:rPr lang="en-US" b="1" dirty="0" smtClean="0">
                <a:latin typeface="Agency FB" pitchFamily="34" charset="0"/>
              </a:rPr>
              <a:t>Protein and its Structures</a:t>
            </a:r>
            <a:endParaRPr lang="en-US" b="1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29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228600"/>
            <a:ext cx="6781800" cy="1600200"/>
          </a:xfrm>
        </p:spPr>
        <p:txBody>
          <a:bodyPr/>
          <a:lstStyle/>
          <a:p>
            <a:r>
              <a:rPr lang="en-US" b="1" dirty="0">
                <a:solidFill>
                  <a:srgbClr val="3333CC"/>
                </a:solidFill>
                <a:latin typeface="Agency FB" pitchFamily="34" charset="0"/>
              </a:rPr>
              <a:t>Protein Assembly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3962400" cy="38862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Tx/>
              <a:buChar char="•"/>
              <a:defRPr/>
            </a:pPr>
            <a:r>
              <a:rPr lang="en-US" dirty="0" smtClean="0">
                <a:ea typeface="ＭＳ Ｐゴシック" pitchFamily="50" charset="-128"/>
              </a:rPr>
              <a:t>Occurs </a:t>
            </a:r>
            <a:r>
              <a:rPr lang="en-US" dirty="0">
                <a:ea typeface="ＭＳ Ｐゴシック" pitchFamily="50" charset="-128"/>
              </a:rPr>
              <a:t>at the ribosome </a:t>
            </a:r>
          </a:p>
          <a:p>
            <a:pPr marL="342900" indent="-342900">
              <a:lnSpc>
                <a:spcPct val="90000"/>
              </a:lnSpc>
              <a:buFontTx/>
              <a:buChar char="•"/>
              <a:defRPr/>
            </a:pPr>
            <a:r>
              <a:rPr lang="en-US" dirty="0" smtClean="0">
                <a:ea typeface="ＭＳ Ｐゴシック" pitchFamily="50" charset="-128"/>
              </a:rPr>
              <a:t>Involves </a:t>
            </a:r>
            <a:r>
              <a:rPr lang="en-US" dirty="0">
                <a:ea typeface="ＭＳ Ｐゴシック" pitchFamily="50" charset="-128"/>
              </a:rPr>
              <a:t>polymerization of amino acids attached to </a:t>
            </a:r>
            <a:r>
              <a:rPr lang="en-US" b="1" dirty="0" err="1">
                <a:ea typeface="ＭＳ Ｐゴシック" pitchFamily="50" charset="-128"/>
              </a:rPr>
              <a:t>tRNA</a:t>
            </a:r>
            <a:endParaRPr lang="en-US" b="1" dirty="0">
              <a:ea typeface="ＭＳ Ｐゴシック" pitchFamily="50" charset="-128"/>
            </a:endParaRPr>
          </a:p>
          <a:p>
            <a:pPr marL="342900" indent="-342900">
              <a:lnSpc>
                <a:spcPct val="90000"/>
              </a:lnSpc>
              <a:buFontTx/>
              <a:buChar char="•"/>
              <a:defRPr/>
            </a:pPr>
            <a:r>
              <a:rPr lang="en-US" dirty="0">
                <a:ea typeface="ＭＳ Ｐゴシック" pitchFamily="50" charset="-128"/>
              </a:rPr>
              <a:t>Y</a:t>
            </a:r>
            <a:r>
              <a:rPr lang="en-US" dirty="0" smtClean="0">
                <a:ea typeface="ＭＳ Ｐゴシック" pitchFamily="50" charset="-128"/>
              </a:rPr>
              <a:t>ields </a:t>
            </a:r>
            <a:r>
              <a:rPr lang="en-US" dirty="0">
                <a:ea typeface="ＭＳ Ｐゴシック" pitchFamily="50" charset="-128"/>
              </a:rPr>
              <a:t>primary structure</a:t>
            </a:r>
          </a:p>
          <a:p>
            <a:endParaRPr lang="en-US" dirty="0"/>
          </a:p>
        </p:txBody>
      </p:sp>
      <p:pic>
        <p:nvPicPr>
          <p:cNvPr id="4" name="Picture 4" descr="Illustration of the Translation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" y="3794125"/>
            <a:ext cx="4157663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Fig_5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1828800"/>
            <a:ext cx="4367212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093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6781800" cy="1600200"/>
          </a:xfrm>
        </p:spPr>
        <p:txBody>
          <a:bodyPr/>
          <a:lstStyle/>
          <a:p>
            <a:r>
              <a:rPr lang="en-US" b="1" dirty="0">
                <a:solidFill>
                  <a:srgbClr val="3333CC"/>
                </a:solidFill>
                <a:latin typeface="Agency FB" pitchFamily="34" charset="0"/>
              </a:rPr>
              <a:t>Secondary Structure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4114800" cy="3886200"/>
          </a:xfrm>
        </p:spPr>
        <p:txBody>
          <a:bodyPr/>
          <a:lstStyle/>
          <a:p>
            <a:r>
              <a:rPr lang="en-US" dirty="0" smtClean="0"/>
              <a:t>Non-linear</a:t>
            </a:r>
            <a:endParaRPr lang="en-US" dirty="0"/>
          </a:p>
          <a:p>
            <a:r>
              <a:rPr lang="en-US" dirty="0"/>
              <a:t>3 dimensional</a:t>
            </a:r>
          </a:p>
          <a:p>
            <a:r>
              <a:rPr lang="en-US" dirty="0" smtClean="0"/>
              <a:t>Localized </a:t>
            </a:r>
            <a:r>
              <a:rPr lang="en-US" dirty="0"/>
              <a:t>to regions of an amino acid chain</a:t>
            </a:r>
          </a:p>
          <a:p>
            <a:r>
              <a:rPr lang="en-US" dirty="0" smtClean="0"/>
              <a:t>Formed </a:t>
            </a:r>
            <a:r>
              <a:rPr lang="en-US" dirty="0"/>
              <a:t>and stabilized by hydrogen bonding, electrostatic and van der Waals interactions</a:t>
            </a:r>
          </a:p>
          <a:p>
            <a:endParaRPr lang="en-US" dirty="0"/>
          </a:p>
        </p:txBody>
      </p:sp>
      <p:pic>
        <p:nvPicPr>
          <p:cNvPr id="4" name="Picture 18" descr="ch6_A-hl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5" b="6622"/>
          <a:stretch>
            <a:fillRect/>
          </a:stretch>
        </p:blipFill>
        <p:spPr bwMode="auto">
          <a:xfrm>
            <a:off x="4527875" y="1676400"/>
            <a:ext cx="43875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07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6781800" cy="1600200"/>
          </a:xfrm>
        </p:spPr>
        <p:txBody>
          <a:bodyPr/>
          <a:lstStyle/>
          <a:p>
            <a:r>
              <a:rPr lang="en-US" b="1" dirty="0">
                <a:solidFill>
                  <a:srgbClr val="3333CC"/>
                </a:solidFill>
                <a:latin typeface="Agency FB" pitchFamily="34" charset="0"/>
              </a:rPr>
              <a:t>Protein Folding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467600" cy="38862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Tx/>
              <a:buChar char="•"/>
              <a:defRPr/>
            </a:pPr>
            <a:r>
              <a:rPr lang="en-US" dirty="0">
                <a:ea typeface="ＭＳ Ｐゴシック" pitchFamily="50" charset="-128"/>
              </a:rPr>
              <a:t>O</a:t>
            </a:r>
            <a:r>
              <a:rPr lang="en-US" dirty="0" smtClean="0">
                <a:ea typeface="ＭＳ Ｐゴシック" pitchFamily="50" charset="-128"/>
              </a:rPr>
              <a:t>ccurs </a:t>
            </a:r>
            <a:r>
              <a:rPr lang="en-US" dirty="0">
                <a:ea typeface="ＭＳ Ｐゴシック" pitchFamily="50" charset="-128"/>
              </a:rPr>
              <a:t>in the cytosol</a:t>
            </a:r>
          </a:p>
          <a:p>
            <a:pPr marL="342900" indent="-342900">
              <a:lnSpc>
                <a:spcPct val="90000"/>
              </a:lnSpc>
              <a:buFontTx/>
              <a:buChar char="•"/>
              <a:defRPr/>
            </a:pPr>
            <a:r>
              <a:rPr lang="en-US" dirty="0">
                <a:ea typeface="ＭＳ Ｐゴシック" pitchFamily="50" charset="-128"/>
              </a:rPr>
              <a:t>I</a:t>
            </a:r>
            <a:r>
              <a:rPr lang="en-US" dirty="0" smtClean="0">
                <a:ea typeface="ＭＳ Ｐゴシック" pitchFamily="50" charset="-128"/>
              </a:rPr>
              <a:t>nvolves </a:t>
            </a:r>
            <a:r>
              <a:rPr lang="en-US" dirty="0">
                <a:ea typeface="ＭＳ Ｐゴシック" pitchFamily="50" charset="-128"/>
              </a:rPr>
              <a:t>localized spatial interaction among primary structure elements, i.e. the amino acids</a:t>
            </a:r>
          </a:p>
          <a:p>
            <a:r>
              <a:rPr lang="en-US" dirty="0" smtClean="0"/>
              <a:t>Yields Secondary structure</a:t>
            </a:r>
            <a:endParaRPr lang="en-US" dirty="0"/>
          </a:p>
        </p:txBody>
      </p:sp>
      <p:pic>
        <p:nvPicPr>
          <p:cNvPr id="4" name="Picture 4" descr="Fig_5_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81400"/>
            <a:ext cx="5257800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78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7" t="-421" r="16673" b="30599"/>
          <a:stretch/>
        </p:blipFill>
        <p:spPr bwMode="auto">
          <a:xfrm>
            <a:off x="831485" y="1082552"/>
            <a:ext cx="2638459" cy="46162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8" t="69327"/>
          <a:stretch/>
        </p:blipFill>
        <p:spPr bwMode="auto">
          <a:xfrm>
            <a:off x="3633718" y="1312800"/>
            <a:ext cx="5347733" cy="38127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45607" y="5334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α </a:t>
            </a:r>
            <a:r>
              <a:rPr lang="en-US" b="1" dirty="0" smtClean="0"/>
              <a:t>- Helix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95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75"/>
          <a:stretch/>
        </p:blipFill>
        <p:spPr bwMode="auto">
          <a:xfrm>
            <a:off x="349157" y="533400"/>
            <a:ext cx="6448568" cy="359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3" r="9018" b="39210"/>
          <a:stretch/>
        </p:blipFill>
        <p:spPr bwMode="auto">
          <a:xfrm>
            <a:off x="6797725" y="1086988"/>
            <a:ext cx="2313293" cy="498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0" t="60959" b="20026"/>
          <a:stretch/>
        </p:blipFill>
        <p:spPr bwMode="auto">
          <a:xfrm>
            <a:off x="228600" y="4267200"/>
            <a:ext cx="6569125" cy="142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7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envinoth\Desktop\secondary structure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014413"/>
            <a:ext cx="8650287" cy="482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565733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. Keratin of wool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5105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Eg</a:t>
            </a:r>
            <a:r>
              <a:rPr lang="en-US" dirty="0" smtClean="0"/>
              <a:t>. Muscle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19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6781800" cy="1600200"/>
          </a:xfrm>
        </p:spPr>
        <p:txBody>
          <a:bodyPr/>
          <a:lstStyle/>
          <a:p>
            <a:r>
              <a:rPr lang="en-US" b="1" dirty="0">
                <a:solidFill>
                  <a:srgbClr val="3333CC"/>
                </a:solidFill>
                <a:latin typeface="Agency FB" pitchFamily="34" charset="0"/>
              </a:rPr>
              <a:t>Tertiary Structure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4572000" cy="5181600"/>
          </a:xfrm>
        </p:spPr>
        <p:txBody>
          <a:bodyPr>
            <a:normAutofit fontScale="47500" lnSpcReduction="20000"/>
          </a:bodyPr>
          <a:lstStyle/>
          <a:p>
            <a:pPr marL="342900" indent="-342900">
              <a:lnSpc>
                <a:spcPct val="120000"/>
              </a:lnSpc>
              <a:buFontTx/>
              <a:buChar char="•"/>
              <a:defRPr/>
            </a:pPr>
            <a:r>
              <a:rPr lang="en-US" sz="4200" dirty="0">
                <a:ea typeface="ＭＳ Ｐゴシック" pitchFamily="50" charset="-128"/>
              </a:rPr>
              <a:t>N</a:t>
            </a:r>
            <a:r>
              <a:rPr lang="en-US" sz="4200" dirty="0" smtClean="0">
                <a:ea typeface="ＭＳ Ｐゴシック" pitchFamily="50" charset="-128"/>
              </a:rPr>
              <a:t>on-linear</a:t>
            </a:r>
            <a:endParaRPr lang="en-US" sz="4200" dirty="0">
              <a:ea typeface="ＭＳ Ｐゴシック" pitchFamily="50" charset="-128"/>
            </a:endParaRPr>
          </a:p>
          <a:p>
            <a:pPr marL="342900" indent="-342900">
              <a:lnSpc>
                <a:spcPct val="120000"/>
              </a:lnSpc>
              <a:buFontTx/>
              <a:buChar char="•"/>
              <a:defRPr/>
            </a:pPr>
            <a:r>
              <a:rPr lang="en-US" sz="4200" dirty="0">
                <a:ea typeface="ＭＳ Ｐゴシック" pitchFamily="50" charset="-128"/>
              </a:rPr>
              <a:t>3 </a:t>
            </a:r>
            <a:r>
              <a:rPr lang="en-US" sz="4200" dirty="0" smtClean="0">
                <a:ea typeface="ＭＳ Ｐゴシック" pitchFamily="50" charset="-128"/>
              </a:rPr>
              <a:t>dimensional</a:t>
            </a:r>
          </a:p>
          <a:p>
            <a:pPr marL="342900" indent="-342900">
              <a:lnSpc>
                <a:spcPct val="120000"/>
              </a:lnSpc>
              <a:buFontTx/>
              <a:buChar char="•"/>
              <a:defRPr/>
            </a:pPr>
            <a:r>
              <a:rPr lang="en-US" sz="4200" dirty="0" smtClean="0">
                <a:ea typeface="ＭＳ Ｐゴシック" pitchFamily="50" charset="-128"/>
              </a:rPr>
              <a:t>Involves the folding of globular proteins</a:t>
            </a:r>
          </a:p>
          <a:p>
            <a:pPr marL="342900" indent="-342900">
              <a:lnSpc>
                <a:spcPct val="120000"/>
              </a:lnSpc>
              <a:buFontTx/>
              <a:buChar char="•"/>
              <a:defRPr/>
            </a:pPr>
            <a:r>
              <a:rPr lang="en-US" sz="4200" dirty="0"/>
              <a:t>Formed and stabilized by hydrogen bonding, </a:t>
            </a:r>
            <a:r>
              <a:rPr lang="en-US" sz="4200" dirty="0" smtClean="0"/>
              <a:t>disulfide, hydrophobic and ionic bonds. </a:t>
            </a:r>
          </a:p>
          <a:p>
            <a:pPr marL="342900" indent="-342900">
              <a:lnSpc>
                <a:spcPct val="120000"/>
              </a:lnSpc>
              <a:buFontTx/>
              <a:buChar char="•"/>
              <a:defRPr/>
            </a:pPr>
            <a:r>
              <a:rPr lang="en-US" sz="4200" dirty="0" err="1" smtClean="0"/>
              <a:t>Disulphide</a:t>
            </a:r>
            <a:r>
              <a:rPr lang="en-US" sz="4200" dirty="0"/>
              <a:t> </a:t>
            </a:r>
            <a:r>
              <a:rPr lang="en-US" sz="4200" dirty="0" smtClean="0"/>
              <a:t>bonds, covalent linkages between sulfur containing side chains of </a:t>
            </a:r>
            <a:r>
              <a:rPr lang="en-US" sz="4200" dirty="0" err="1" smtClean="0"/>
              <a:t>cysteins</a:t>
            </a:r>
            <a:r>
              <a:rPr lang="en-US" sz="4200" dirty="0" smtClean="0"/>
              <a:t>, which are stronger than other types of bonds they act as molecular “Safety pins”</a:t>
            </a:r>
          </a:p>
          <a:p>
            <a:pPr marL="342900" indent="-342900">
              <a:lnSpc>
                <a:spcPct val="120000"/>
              </a:lnSpc>
              <a:buFontTx/>
              <a:buChar char="•"/>
              <a:defRPr/>
            </a:pPr>
            <a:r>
              <a:rPr lang="en-US" sz="4200" dirty="0" smtClean="0"/>
              <a:t>Example: Myoglobin, </a:t>
            </a:r>
            <a:r>
              <a:rPr lang="en-US" sz="4200" dirty="0" err="1" smtClean="0"/>
              <a:t>Carboxypeptidases</a:t>
            </a:r>
            <a:r>
              <a:rPr lang="en-US" sz="4200" dirty="0" smtClean="0"/>
              <a:t>. </a:t>
            </a:r>
            <a:endParaRPr lang="en-US" sz="4200" dirty="0"/>
          </a:p>
          <a:p>
            <a:pPr marL="342900" indent="-342900">
              <a:lnSpc>
                <a:spcPct val="120000"/>
              </a:lnSpc>
              <a:buFontTx/>
              <a:buChar char="•"/>
              <a:defRPr/>
            </a:pPr>
            <a:endParaRPr lang="en-US" sz="4200" dirty="0" smtClean="0">
              <a:ea typeface="ＭＳ Ｐゴシック" pitchFamily="50" charset="-128"/>
            </a:endParaRPr>
          </a:p>
          <a:p>
            <a:pPr marL="342900" indent="-342900">
              <a:lnSpc>
                <a:spcPct val="120000"/>
              </a:lnSpc>
              <a:buFontTx/>
              <a:buChar char="•"/>
              <a:defRPr/>
            </a:pPr>
            <a:endParaRPr lang="en-US" sz="4200" dirty="0" smtClean="0">
              <a:ea typeface="ＭＳ Ｐゴシック" pitchFamily="50" charset="-128"/>
            </a:endParaRPr>
          </a:p>
          <a:p>
            <a:pPr marL="342900" indent="-342900">
              <a:lnSpc>
                <a:spcPct val="120000"/>
              </a:lnSpc>
              <a:buFontTx/>
              <a:buChar char="•"/>
              <a:defRPr/>
            </a:pPr>
            <a:endParaRPr lang="en-US" sz="4200" dirty="0">
              <a:ea typeface="ＭＳ Ｐゴシック" pitchFamily="50" charset="-128"/>
            </a:endParaRPr>
          </a:p>
          <a:p>
            <a:endParaRPr lang="en-US" dirty="0"/>
          </a:p>
        </p:txBody>
      </p:sp>
      <p:pic>
        <p:nvPicPr>
          <p:cNvPr id="4" name="Picture 17" descr="terti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7" y="1905000"/>
            <a:ext cx="352266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00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20782"/>
            <a:ext cx="6781800" cy="1600200"/>
          </a:xfrm>
        </p:spPr>
        <p:txBody>
          <a:bodyPr/>
          <a:lstStyle/>
          <a:p>
            <a:r>
              <a:rPr lang="en-US" b="1" dirty="0">
                <a:solidFill>
                  <a:srgbClr val="3333CC"/>
                </a:solidFill>
                <a:latin typeface="Agency FB" pitchFamily="34" charset="0"/>
              </a:rPr>
              <a:t>Protein Packing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4162425" cy="4191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Tx/>
              <a:buChar char="•"/>
              <a:defRPr/>
            </a:pPr>
            <a:r>
              <a:rPr lang="en-US" dirty="0">
                <a:ea typeface="ＭＳ Ｐゴシック" pitchFamily="50" charset="-128"/>
              </a:rPr>
              <a:t>O</a:t>
            </a:r>
            <a:r>
              <a:rPr lang="en-US" dirty="0" smtClean="0">
                <a:ea typeface="ＭＳ Ｐゴシック" pitchFamily="50" charset="-128"/>
              </a:rPr>
              <a:t>ccurs </a:t>
            </a:r>
            <a:r>
              <a:rPr lang="en-US" dirty="0">
                <a:ea typeface="ＭＳ Ｐゴシック" pitchFamily="50" charset="-128"/>
              </a:rPr>
              <a:t>in the cytosol (~60% bulk water, ~40% water of hydration)</a:t>
            </a:r>
          </a:p>
          <a:p>
            <a:pPr marL="342900" indent="-342900">
              <a:lnSpc>
                <a:spcPct val="90000"/>
              </a:lnSpc>
              <a:buFontTx/>
              <a:buChar char="•"/>
              <a:defRPr/>
            </a:pPr>
            <a:r>
              <a:rPr lang="en-US" dirty="0">
                <a:ea typeface="ＭＳ Ｐゴシック" pitchFamily="50" charset="-128"/>
              </a:rPr>
              <a:t>I</a:t>
            </a:r>
            <a:r>
              <a:rPr lang="en-US" dirty="0" smtClean="0">
                <a:ea typeface="ＭＳ Ｐゴシック" pitchFamily="50" charset="-128"/>
              </a:rPr>
              <a:t>nvolves </a:t>
            </a:r>
            <a:r>
              <a:rPr lang="en-US" dirty="0">
                <a:ea typeface="ＭＳ Ｐゴシック" pitchFamily="50" charset="-128"/>
              </a:rPr>
              <a:t>interaction between secondary structure elements and solvent</a:t>
            </a:r>
          </a:p>
          <a:p>
            <a:pPr marL="342900" indent="-342900">
              <a:lnSpc>
                <a:spcPct val="90000"/>
              </a:lnSpc>
              <a:buFontTx/>
              <a:buChar char="•"/>
              <a:defRPr/>
            </a:pPr>
            <a:r>
              <a:rPr lang="en-US" dirty="0">
                <a:ea typeface="ＭＳ Ｐゴシック" pitchFamily="50" charset="-128"/>
              </a:rPr>
              <a:t>Y</a:t>
            </a:r>
            <a:r>
              <a:rPr lang="en-US" dirty="0" smtClean="0">
                <a:ea typeface="ＭＳ Ｐゴシック" pitchFamily="50" charset="-128"/>
              </a:rPr>
              <a:t>ields </a:t>
            </a:r>
            <a:r>
              <a:rPr lang="en-US" dirty="0">
                <a:ea typeface="ＭＳ Ｐゴシック" pitchFamily="50" charset="-128"/>
              </a:rPr>
              <a:t>tertiary structure</a:t>
            </a:r>
          </a:p>
          <a:p>
            <a:endParaRPr lang="en-US" dirty="0"/>
          </a:p>
        </p:txBody>
      </p:sp>
      <p:pic>
        <p:nvPicPr>
          <p:cNvPr id="4" name="Picture 6" descr="ch6_prot-fo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35" b="3894"/>
          <a:stretch/>
        </p:blipFill>
        <p:spPr bwMode="auto">
          <a:xfrm>
            <a:off x="609600" y="4162632"/>
            <a:ext cx="4724400" cy="269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h6_prot-fo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7" r="50000" b="40848"/>
          <a:stretch/>
        </p:blipFill>
        <p:spPr bwMode="auto">
          <a:xfrm>
            <a:off x="5638800" y="1447800"/>
            <a:ext cx="2648479" cy="4406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55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3855"/>
            <a:ext cx="6781800" cy="16002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b="1" dirty="0">
                <a:solidFill>
                  <a:srgbClr val="3333CC"/>
                </a:solidFill>
                <a:latin typeface="Agency FB" pitchFamily="34" charset="0"/>
              </a:rPr>
              <a:t>Quaternary Structure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3657600" cy="3886200"/>
          </a:xfrm>
        </p:spPr>
        <p:txBody>
          <a:bodyPr/>
          <a:lstStyle/>
          <a:p>
            <a:pPr marL="342900" indent="-342900">
              <a:buFontTx/>
              <a:buChar char="•"/>
              <a:defRPr/>
            </a:pPr>
            <a:r>
              <a:rPr lang="en-US" dirty="0">
                <a:ea typeface="ＭＳ Ｐゴシック" pitchFamily="50" charset="-128"/>
              </a:rPr>
              <a:t>N</a:t>
            </a:r>
            <a:r>
              <a:rPr lang="en-US" dirty="0" smtClean="0">
                <a:ea typeface="ＭＳ Ｐゴシック" pitchFamily="50" charset="-128"/>
              </a:rPr>
              <a:t>on-linear</a:t>
            </a:r>
            <a:endParaRPr lang="en-US" dirty="0">
              <a:ea typeface="ＭＳ Ｐゴシック" pitchFamily="50" charset="-128"/>
            </a:endParaRPr>
          </a:p>
          <a:p>
            <a:pPr marL="342900" indent="-342900">
              <a:buFontTx/>
              <a:buChar char="•"/>
              <a:defRPr/>
            </a:pPr>
            <a:r>
              <a:rPr lang="en-US" dirty="0">
                <a:ea typeface="ＭＳ Ｐゴシック" pitchFamily="50" charset="-128"/>
              </a:rPr>
              <a:t>3 </a:t>
            </a:r>
            <a:r>
              <a:rPr lang="en-US" dirty="0" smtClean="0">
                <a:ea typeface="ＭＳ Ｐゴシック" pitchFamily="50" charset="-128"/>
              </a:rPr>
              <a:t>dimensional</a:t>
            </a:r>
          </a:p>
          <a:p>
            <a:pPr marL="342900" indent="-342900">
              <a:buFontTx/>
              <a:buChar char="•"/>
              <a:defRPr/>
            </a:pPr>
            <a:r>
              <a:rPr lang="en-US" dirty="0">
                <a:ea typeface="ＭＳ Ｐゴシック" pitchFamily="50" charset="-128"/>
              </a:rPr>
              <a:t>Involves the folding of </a:t>
            </a:r>
            <a:r>
              <a:rPr lang="en-US" dirty="0" smtClean="0">
                <a:ea typeface="ＭＳ Ｐゴシック" pitchFamily="50" charset="-128"/>
              </a:rPr>
              <a:t>globular proteins of 2 or more polypeptide chains</a:t>
            </a:r>
          </a:p>
          <a:p>
            <a:pPr marL="342900" indent="-342900">
              <a:buFontTx/>
              <a:buChar char="•"/>
              <a:defRPr/>
            </a:pPr>
            <a:r>
              <a:rPr lang="en-US" dirty="0" smtClean="0">
                <a:ea typeface="ＭＳ Ｐゴシック" pitchFamily="50" charset="-128"/>
              </a:rPr>
              <a:t>Example: Hemoglobin</a:t>
            </a:r>
            <a:endParaRPr lang="en-US" dirty="0">
              <a:ea typeface="ＭＳ Ｐゴシック" pitchFamily="50" charset="-128"/>
            </a:endParaRPr>
          </a:p>
          <a:p>
            <a:endParaRPr lang="en-US" dirty="0"/>
          </a:p>
        </p:txBody>
      </p:sp>
      <p:pic>
        <p:nvPicPr>
          <p:cNvPr id="4" name="Picture 10" descr="image0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28800"/>
            <a:ext cx="3962400" cy="349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79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927"/>
            <a:ext cx="6781800" cy="1600200"/>
          </a:xfrm>
        </p:spPr>
        <p:txBody>
          <a:bodyPr/>
          <a:lstStyle/>
          <a:p>
            <a:r>
              <a:rPr lang="en-US" b="1" dirty="0">
                <a:solidFill>
                  <a:srgbClr val="3333CC"/>
                </a:solidFill>
                <a:latin typeface="Agency FB" pitchFamily="34" charset="0"/>
              </a:rPr>
              <a:t>Protein Interaction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543800" cy="38862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Tx/>
              <a:buChar char="•"/>
              <a:defRPr/>
            </a:pPr>
            <a:r>
              <a:rPr lang="en-US" dirty="0" smtClean="0">
                <a:ea typeface="ＭＳ Ｐゴシック" pitchFamily="50" charset="-128"/>
              </a:rPr>
              <a:t>Occurs </a:t>
            </a:r>
            <a:r>
              <a:rPr lang="en-US" dirty="0">
                <a:ea typeface="ＭＳ Ｐゴシック" pitchFamily="50" charset="-128"/>
              </a:rPr>
              <a:t>in the cytosol, in close proximity to other folded and packed proteins</a:t>
            </a:r>
          </a:p>
          <a:p>
            <a:pPr marL="342900" indent="-342900">
              <a:buFontTx/>
              <a:buChar char="•"/>
              <a:defRPr/>
            </a:pPr>
            <a:r>
              <a:rPr lang="en-US" dirty="0">
                <a:ea typeface="ＭＳ Ｐゴシック" pitchFamily="50" charset="-128"/>
              </a:rPr>
              <a:t>I</a:t>
            </a:r>
            <a:r>
              <a:rPr lang="en-US" dirty="0" smtClean="0">
                <a:ea typeface="ＭＳ Ｐゴシック" pitchFamily="50" charset="-128"/>
              </a:rPr>
              <a:t>nvolves </a:t>
            </a:r>
            <a:r>
              <a:rPr lang="en-US" dirty="0">
                <a:ea typeface="ＭＳ Ｐゴシック" pitchFamily="50" charset="-128"/>
              </a:rPr>
              <a:t>interaction among tertiary structure elements of separate polymer chains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0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533400"/>
            <a:ext cx="7543800" cy="1600200"/>
          </a:xfrm>
        </p:spPr>
        <p:txBody>
          <a:bodyPr>
            <a:normAutofit fontScale="90000"/>
          </a:bodyPr>
          <a:lstStyle/>
          <a:p>
            <a:r>
              <a:rPr lang="en-US" altLang="ja-JP" b="1" dirty="0">
                <a:solidFill>
                  <a:srgbClr val="3333CC"/>
                </a:solidFill>
                <a:latin typeface="Agency FB" pitchFamily="34" charset="0"/>
              </a:rPr>
              <a:t>Amino acid: Basic unit of protein</a:t>
            </a:r>
            <a:endParaRPr lang="en-US" dirty="0">
              <a:latin typeface="Agency FB" pitchFamily="34" charset="0"/>
            </a:endParaRPr>
          </a:p>
        </p:txBody>
      </p:sp>
      <p:grpSp>
        <p:nvGrpSpPr>
          <p:cNvPr id="4" name="Group 1091"/>
          <p:cNvGrpSpPr>
            <a:grpSpLocks/>
          </p:cNvGrpSpPr>
          <p:nvPr/>
        </p:nvGrpSpPr>
        <p:grpSpPr bwMode="auto">
          <a:xfrm>
            <a:off x="406400" y="2886075"/>
            <a:ext cx="4618038" cy="3028950"/>
            <a:chOff x="81" y="1430"/>
            <a:chExt cx="2909" cy="1908"/>
          </a:xfrm>
        </p:grpSpPr>
        <p:sp>
          <p:nvSpPr>
            <p:cNvPr id="5" name="Text Box 1034"/>
            <p:cNvSpPr txBox="1">
              <a:spLocks noChangeArrowheads="1"/>
            </p:cNvSpPr>
            <p:nvPr/>
          </p:nvSpPr>
          <p:spPr bwMode="auto">
            <a:xfrm>
              <a:off x="1757" y="2099"/>
              <a:ext cx="1233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ja-JP" sz="4800">
                  <a:solidFill>
                    <a:srgbClr val="FF0000"/>
                  </a:solidFill>
                  <a:latin typeface="Tahoma" charset="0"/>
                  <a:ea typeface="HGS創英角ﾎﾟｯﾌﾟ体" pitchFamily="50" charset="-128"/>
                </a:rPr>
                <a:t>COO</a:t>
              </a:r>
              <a:r>
                <a:rPr lang="en-US" altLang="ja-JP" sz="4800" baseline="30000">
                  <a:solidFill>
                    <a:srgbClr val="FF0000"/>
                  </a:solidFill>
                  <a:latin typeface="Tahoma" charset="0"/>
                  <a:ea typeface="HGS創英角ﾎﾟｯﾌﾟ体" pitchFamily="50" charset="-128"/>
                </a:rPr>
                <a:t>-</a:t>
              </a:r>
            </a:p>
          </p:txBody>
        </p:sp>
        <p:sp>
          <p:nvSpPr>
            <p:cNvPr id="6" name="Text Box 1035"/>
            <p:cNvSpPr txBox="1">
              <a:spLocks noChangeArrowheads="1"/>
            </p:cNvSpPr>
            <p:nvPr/>
          </p:nvSpPr>
          <p:spPr bwMode="auto">
            <a:xfrm>
              <a:off x="81" y="2099"/>
              <a:ext cx="1072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ja-JP" sz="4800">
                  <a:solidFill>
                    <a:srgbClr val="0000FF"/>
                  </a:solidFill>
                  <a:latin typeface="Tahoma" charset="0"/>
                  <a:ea typeface="HGS創英角ﾎﾟｯﾌﾟ体" pitchFamily="50" charset="-128"/>
                </a:rPr>
                <a:t>NH</a:t>
              </a:r>
              <a:r>
                <a:rPr lang="en-US" altLang="ja-JP" sz="4800" baseline="-25000">
                  <a:solidFill>
                    <a:srgbClr val="0000FF"/>
                  </a:solidFill>
                  <a:latin typeface="Tahoma" charset="0"/>
                  <a:ea typeface="HGS創英角ﾎﾟｯﾌﾟ体" pitchFamily="50" charset="-128"/>
                </a:rPr>
                <a:t>3</a:t>
              </a:r>
              <a:r>
                <a:rPr lang="en-US" altLang="ja-JP" sz="4800" baseline="30000">
                  <a:solidFill>
                    <a:srgbClr val="0000FF"/>
                  </a:solidFill>
                  <a:latin typeface="Tahoma" charset="0"/>
                  <a:ea typeface="HGS創英角ﾎﾟｯﾌﾟ体" pitchFamily="50" charset="-128"/>
                </a:rPr>
                <a:t>+</a:t>
              </a:r>
            </a:p>
          </p:txBody>
        </p:sp>
        <p:sp>
          <p:nvSpPr>
            <p:cNvPr id="7" name="Text Box 1037"/>
            <p:cNvSpPr txBox="1">
              <a:spLocks noChangeArrowheads="1"/>
            </p:cNvSpPr>
            <p:nvPr/>
          </p:nvSpPr>
          <p:spPr bwMode="auto">
            <a:xfrm>
              <a:off x="1009" y="2099"/>
              <a:ext cx="912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ja-JP" sz="4800">
                  <a:latin typeface="Tahoma" charset="0"/>
                  <a:ea typeface="HGS創英角ﾎﾟｯﾌﾟ体" pitchFamily="50" charset="-128"/>
                </a:rPr>
                <a:t>C</a:t>
              </a:r>
              <a:endParaRPr lang="en-US" altLang="ja-JP" sz="4800" baseline="30000">
                <a:latin typeface="Tahoma" charset="0"/>
                <a:ea typeface="HGS創英角ﾎﾟｯﾌﾟ体" pitchFamily="50" charset="-128"/>
              </a:endParaRPr>
            </a:p>
          </p:txBody>
        </p:sp>
        <p:sp>
          <p:nvSpPr>
            <p:cNvPr id="8" name="Text Box 1038"/>
            <p:cNvSpPr txBox="1">
              <a:spLocks noChangeArrowheads="1"/>
            </p:cNvSpPr>
            <p:nvPr/>
          </p:nvSpPr>
          <p:spPr bwMode="auto">
            <a:xfrm>
              <a:off x="1030" y="1430"/>
              <a:ext cx="912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ja-JP" sz="4800">
                  <a:solidFill>
                    <a:srgbClr val="008000"/>
                  </a:solidFill>
                  <a:latin typeface="Tahoma" charset="0"/>
                  <a:ea typeface="HGS創英角ﾎﾟｯﾌﾟ体" pitchFamily="50" charset="-128"/>
                </a:rPr>
                <a:t>R</a:t>
              </a:r>
              <a:endParaRPr lang="en-US" altLang="ja-JP" sz="4800" baseline="30000">
                <a:solidFill>
                  <a:srgbClr val="008000"/>
                </a:solidFill>
                <a:latin typeface="Tahoma" charset="0"/>
                <a:ea typeface="HGS創英角ﾎﾟｯﾌﾟ体" pitchFamily="50" charset="-128"/>
              </a:endParaRPr>
            </a:p>
          </p:txBody>
        </p:sp>
        <p:sp>
          <p:nvSpPr>
            <p:cNvPr id="9" name="Text Box 1039"/>
            <p:cNvSpPr txBox="1">
              <a:spLocks noChangeArrowheads="1"/>
            </p:cNvSpPr>
            <p:nvPr/>
          </p:nvSpPr>
          <p:spPr bwMode="auto">
            <a:xfrm>
              <a:off x="1030" y="2819"/>
              <a:ext cx="912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pitchFamily="48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ja-JP" sz="4800">
                  <a:solidFill>
                    <a:srgbClr val="000000"/>
                  </a:solidFill>
                  <a:latin typeface="Tahoma" charset="0"/>
                  <a:ea typeface="HGS創英角ﾎﾟｯﾌﾟ体" pitchFamily="50" charset="-128"/>
                </a:rPr>
                <a:t>H</a:t>
              </a:r>
              <a:endParaRPr lang="en-US" altLang="ja-JP" sz="4800" baseline="30000">
                <a:solidFill>
                  <a:srgbClr val="000000"/>
                </a:solidFill>
                <a:latin typeface="Tahoma" charset="0"/>
                <a:ea typeface="HGS創英角ﾎﾟｯﾌﾟ体" pitchFamily="50" charset="-128"/>
              </a:endParaRPr>
            </a:p>
          </p:txBody>
        </p:sp>
        <p:sp>
          <p:nvSpPr>
            <p:cNvPr id="10" name="Line 1041"/>
            <p:cNvSpPr>
              <a:spLocks noChangeShapeType="1"/>
            </p:cNvSpPr>
            <p:nvPr/>
          </p:nvSpPr>
          <p:spPr bwMode="auto">
            <a:xfrm>
              <a:off x="1057" y="2363"/>
              <a:ext cx="24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042"/>
            <p:cNvSpPr>
              <a:spLocks noChangeShapeType="1"/>
            </p:cNvSpPr>
            <p:nvPr/>
          </p:nvSpPr>
          <p:spPr bwMode="auto">
            <a:xfrm rot="-5400000">
              <a:off x="1360" y="2006"/>
              <a:ext cx="24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043"/>
            <p:cNvSpPr>
              <a:spLocks noChangeShapeType="1"/>
            </p:cNvSpPr>
            <p:nvPr/>
          </p:nvSpPr>
          <p:spPr bwMode="auto">
            <a:xfrm>
              <a:off x="1613" y="2363"/>
              <a:ext cx="24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044"/>
            <p:cNvSpPr>
              <a:spLocks noChangeShapeType="1"/>
            </p:cNvSpPr>
            <p:nvPr/>
          </p:nvSpPr>
          <p:spPr bwMode="auto">
            <a:xfrm rot="-5400000">
              <a:off x="1369" y="2717"/>
              <a:ext cx="24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4" name="Text Box 1045"/>
          <p:cNvSpPr txBox="1">
            <a:spLocks noChangeArrowheads="1"/>
          </p:cNvSpPr>
          <p:nvPr/>
        </p:nvSpPr>
        <p:spPr bwMode="auto">
          <a:xfrm>
            <a:off x="1108075" y="5911850"/>
            <a:ext cx="3044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3600">
                <a:latin typeface="Tahoma" charset="0"/>
                <a:ea typeface="HGP創英角ﾎﾟｯﾌﾟ体" pitchFamily="50" charset="-128"/>
              </a:rPr>
              <a:t>An amino acid</a:t>
            </a:r>
          </a:p>
        </p:txBody>
      </p:sp>
      <p:sp>
        <p:nvSpPr>
          <p:cNvPr id="15" name="Text Box 1088"/>
          <p:cNvSpPr txBox="1">
            <a:spLocks noChangeArrowheads="1"/>
          </p:cNvSpPr>
          <p:nvPr/>
        </p:nvSpPr>
        <p:spPr bwMode="auto">
          <a:xfrm>
            <a:off x="4915045" y="3908714"/>
            <a:ext cx="4100512" cy="2051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3200" dirty="0">
                <a:latin typeface="+mj-lt"/>
                <a:ea typeface="HGP創英角ﾎﾟｯﾌﾟ体" pitchFamily="50" charset="-128"/>
              </a:rPr>
              <a:t>Different side chains, </a:t>
            </a:r>
            <a:r>
              <a:rPr lang="en-US" altLang="ja-JP" sz="3200" dirty="0">
                <a:solidFill>
                  <a:srgbClr val="008000"/>
                </a:solidFill>
                <a:latin typeface="+mj-lt"/>
                <a:ea typeface="HGP創英角ﾎﾟｯﾌﾟ体" pitchFamily="50" charset="-128"/>
              </a:rPr>
              <a:t>R</a:t>
            </a:r>
            <a:r>
              <a:rPr lang="en-US" altLang="ja-JP" sz="3200" dirty="0">
                <a:latin typeface="+mj-lt"/>
                <a:ea typeface="HGP創英角ﾎﾟｯﾌﾟ体" pitchFamily="50" charset="-128"/>
              </a:rPr>
              <a:t>, </a:t>
            </a:r>
            <a:r>
              <a:rPr lang="en-US" altLang="ja-JP" sz="3200" dirty="0" err="1">
                <a:latin typeface="+mj-lt"/>
                <a:ea typeface="HGP創英角ﾎﾟｯﾌﾟ体" pitchFamily="50" charset="-128"/>
              </a:rPr>
              <a:t>determin</a:t>
            </a:r>
            <a:r>
              <a:rPr lang="tr-TR" altLang="ja-JP" sz="3200" dirty="0">
                <a:latin typeface="+mj-lt"/>
                <a:ea typeface="HGP創英角ﾎﾟｯﾌﾟ体" pitchFamily="50" charset="-128"/>
              </a:rPr>
              <a:t>e</a:t>
            </a:r>
            <a:r>
              <a:rPr lang="en-US" altLang="ja-JP" sz="3200" dirty="0">
                <a:latin typeface="+mj-lt"/>
                <a:ea typeface="HGP創英角ﾎﾟｯﾌﾟ体" pitchFamily="50" charset="-128"/>
              </a:rPr>
              <a:t> the properties of 20 amino acids.</a:t>
            </a:r>
            <a:endParaRPr lang="ja-JP" altLang="en-US" sz="3200" dirty="0">
              <a:latin typeface="+mj-lt"/>
              <a:ea typeface="HGP創英角ﾎﾟｯﾌﾟ体" pitchFamily="50" charset="-128"/>
            </a:endParaRPr>
          </a:p>
        </p:txBody>
      </p:sp>
      <p:sp>
        <p:nvSpPr>
          <p:cNvPr id="16" name="Text Box 1089"/>
          <p:cNvSpPr txBox="1">
            <a:spLocks noChangeArrowheads="1"/>
          </p:cNvSpPr>
          <p:nvPr/>
        </p:nvSpPr>
        <p:spPr bwMode="auto">
          <a:xfrm>
            <a:off x="158750" y="4695681"/>
            <a:ext cx="190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n-US" altLang="ja-JP">
                <a:latin typeface="Tahoma" charset="0"/>
              </a:rPr>
              <a:t>Amino group</a:t>
            </a:r>
          </a:p>
        </p:txBody>
      </p:sp>
      <p:sp>
        <p:nvSpPr>
          <p:cNvPr id="17" name="Text Box 1090"/>
          <p:cNvSpPr txBox="1">
            <a:spLocks noChangeArrowheads="1"/>
          </p:cNvSpPr>
          <p:nvPr/>
        </p:nvSpPr>
        <p:spPr bwMode="auto">
          <a:xfrm>
            <a:off x="3228975" y="4702175"/>
            <a:ext cx="16494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n-US" altLang="ja-JP">
                <a:latin typeface="Tahoma" charset="0"/>
              </a:rPr>
              <a:t>Carboxylic </a:t>
            </a:r>
            <a:br>
              <a:rPr lang="en-US" altLang="ja-JP">
                <a:latin typeface="Tahoma" charset="0"/>
              </a:rPr>
            </a:br>
            <a:r>
              <a:rPr lang="en-US" altLang="ja-JP">
                <a:latin typeface="Tahoma" charset="0"/>
              </a:rPr>
              <a:t>acid group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7394" y="1219200"/>
            <a:ext cx="67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Amino acids are Building block of  Proteins </a:t>
            </a:r>
            <a:endParaRPr lang="en-US" sz="2400" b="1" dirty="0"/>
          </a:p>
        </p:txBody>
      </p:sp>
      <p:pic>
        <p:nvPicPr>
          <p:cNvPr id="1026" name="Picture 2" descr="Amino acids and Proteins | Biochemistry | The Biology No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0"/>
          <a:stretch/>
        </p:blipFill>
        <p:spPr bwMode="auto">
          <a:xfrm>
            <a:off x="3810000" y="1846694"/>
            <a:ext cx="4282633" cy="174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239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3855"/>
            <a:ext cx="6781800" cy="1600200"/>
          </a:xfrm>
        </p:spPr>
        <p:txBody>
          <a:bodyPr>
            <a:normAutofit/>
          </a:bodyPr>
          <a:lstStyle/>
          <a:p>
            <a:r>
              <a:rPr lang="tr-TR" altLang="ja-JP" b="1" dirty="0">
                <a:solidFill>
                  <a:srgbClr val="3333CC"/>
                </a:solidFill>
                <a:latin typeface="Agency FB" pitchFamily="34" charset="0"/>
              </a:rPr>
              <a:t>3D</a:t>
            </a:r>
            <a:r>
              <a:rPr lang="en-US" altLang="ja-JP" b="1" dirty="0">
                <a:solidFill>
                  <a:srgbClr val="3333CC"/>
                </a:solidFill>
                <a:latin typeface="Agency FB" pitchFamily="34" charset="0"/>
              </a:rPr>
              <a:t> structure of proteins</a:t>
            </a:r>
            <a:endParaRPr lang="en-US" dirty="0">
              <a:latin typeface="Agency FB" pitchFamily="34" charset="0"/>
            </a:endParaRPr>
          </a:p>
        </p:txBody>
      </p:sp>
      <p:pic>
        <p:nvPicPr>
          <p:cNvPr id="3" name="Picture 4" descr="C:\My Documents\TE講義\GroE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3" r="24623"/>
          <a:stretch>
            <a:fillRect/>
          </a:stretch>
        </p:blipFill>
        <p:spPr bwMode="auto">
          <a:xfrm>
            <a:off x="6142038" y="3517900"/>
            <a:ext cx="2138362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C:\My Documents\TE講義\1BM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8" y="2179638"/>
            <a:ext cx="2012950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18"/>
          <p:cNvSpPr>
            <a:spLocks noChangeArrowheads="1"/>
          </p:cNvSpPr>
          <p:nvPr/>
        </p:nvSpPr>
        <p:spPr bwMode="auto">
          <a:xfrm>
            <a:off x="5678488" y="1976438"/>
            <a:ext cx="3087687" cy="4735512"/>
          </a:xfrm>
          <a:prstGeom prst="roundRect">
            <a:avLst>
              <a:gd name="adj" fmla="val 8694"/>
            </a:avLst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5561013" y="6154738"/>
            <a:ext cx="333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>
                <a:solidFill>
                  <a:srgbClr val="006600"/>
                </a:solidFill>
                <a:latin typeface="Tahoma" charset="0"/>
                <a:ea typeface="HGP創英角ﾎﾟｯﾌﾟ体" pitchFamily="50" charset="-128"/>
              </a:rPr>
              <a:t>Quaternary structure</a:t>
            </a:r>
          </a:p>
        </p:txBody>
      </p:sp>
      <p:pic>
        <p:nvPicPr>
          <p:cNvPr id="7" name="Picture 7" descr="C:\My Documents\TE講義\1EM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3684588"/>
            <a:ext cx="2173288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My Documents\TE講義\2BN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2179638"/>
            <a:ext cx="2192337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C:\My Documents\TE講義\7TIM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2179638"/>
            <a:ext cx="2190750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 descr="C:\My Documents\TE講義\7TIM1_CPK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5162550"/>
            <a:ext cx="2190750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C:\My Documents\TE講義\7TIM1_STICK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3671888"/>
            <a:ext cx="2190750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15"/>
          <p:cNvSpPr>
            <a:spLocks noChangeArrowheads="1"/>
          </p:cNvSpPr>
          <p:nvPr/>
        </p:nvSpPr>
        <p:spPr bwMode="auto">
          <a:xfrm>
            <a:off x="423863" y="2006600"/>
            <a:ext cx="5126037" cy="4692650"/>
          </a:xfrm>
          <a:prstGeom prst="roundRect">
            <a:avLst>
              <a:gd name="adj" fmla="val 8694"/>
            </a:avLst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3241675" y="5545138"/>
            <a:ext cx="19939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dirty="0">
                <a:solidFill>
                  <a:srgbClr val="FF3300"/>
                </a:solidFill>
                <a:latin typeface="Tahoma" charset="0"/>
                <a:ea typeface="HGP創英角ﾎﾟｯﾌﾟ体" pitchFamily="50" charset="-128"/>
              </a:rPr>
              <a:t>Tertiary structure</a:t>
            </a:r>
          </a:p>
        </p:txBody>
      </p:sp>
    </p:spTree>
    <p:extLst>
      <p:ext uri="{BB962C8B-B14F-4D97-AF65-F5344CB8AC3E}">
        <p14:creationId xmlns:p14="http://schemas.microsoft.com/office/powerpoint/2010/main" val="3617938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67818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FUNCTIONS OF PROTEINS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18437"/>
            <a:ext cx="8458200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 smtClean="0"/>
              <a:t>Proteins have range of essential functions in the body including : structural and dynamic functions: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b="1" dirty="0" smtClean="0"/>
              <a:t>Structural functions: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Required for building and repair of body tissues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Protein is a source of energy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Protein helps keep skin hair and nails healthy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Protein, like most other essential nutrients, is absolutely crucial for overall good 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80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76400"/>
            <a:ext cx="67818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DYNAMIC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543800" cy="3886200"/>
          </a:xfrm>
        </p:spPr>
        <p:txBody>
          <a:bodyPr/>
          <a:lstStyle/>
          <a:p>
            <a:r>
              <a:rPr lang="en-US" dirty="0" smtClean="0"/>
              <a:t>Enzymes, hormones and immune molecules are proteins</a:t>
            </a:r>
          </a:p>
          <a:p>
            <a:r>
              <a:rPr lang="en-US" dirty="0" smtClean="0"/>
              <a:t>Essential body processes such as water balancing, nutrient transport and muscle contractions require protein to function</a:t>
            </a:r>
          </a:p>
          <a:p>
            <a:r>
              <a:rPr lang="en-US" dirty="0" smtClean="0"/>
              <a:t>Protein is a major element in transportation of certain molecules e.g. Hemoglobin is a protein that transports oxygen throughout the body</a:t>
            </a:r>
          </a:p>
          <a:p>
            <a:r>
              <a:rPr lang="en-US" dirty="0" smtClean="0"/>
              <a:t>Protein forms antibodies that help prevent infection, illness and disease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14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00"/>
            <a:ext cx="6781800" cy="16002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9"/>
          <p:cNvSpPr txBox="1">
            <a:spLocks noChangeArrowheads="1"/>
          </p:cNvSpPr>
          <p:nvPr/>
        </p:nvSpPr>
        <p:spPr>
          <a:xfrm>
            <a:off x="990600" y="457200"/>
            <a:ext cx="7696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ja-JP" altLang="en-US" sz="4000" b="1" dirty="0" smtClean="0">
                <a:solidFill>
                  <a:srgbClr val="3333CC"/>
                </a:solidFill>
                <a:latin typeface="Agency FB" pitchFamily="34" charset="0"/>
              </a:rPr>
              <a:t>20 </a:t>
            </a:r>
            <a:r>
              <a:rPr lang="en-US" altLang="ja-JP" sz="4000" b="1" dirty="0" smtClean="0">
                <a:solidFill>
                  <a:srgbClr val="3333CC"/>
                </a:solidFill>
                <a:latin typeface="Agency FB" pitchFamily="34" charset="0"/>
              </a:rPr>
              <a:t>Amino acids</a:t>
            </a:r>
          </a:p>
        </p:txBody>
      </p:sp>
      <p:pic>
        <p:nvPicPr>
          <p:cNvPr id="1026" name="Picture 2" descr="C:\Users\senvinoth\Desktop\amino acid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600200"/>
            <a:ext cx="882015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60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6781800" cy="1600200"/>
          </a:xfrm>
        </p:spPr>
        <p:txBody>
          <a:bodyPr/>
          <a:lstStyle/>
          <a:p>
            <a:r>
              <a:rPr lang="tr-TR" altLang="ja-JP" b="1" dirty="0">
                <a:solidFill>
                  <a:srgbClr val="3333CC"/>
                </a:solidFill>
                <a:latin typeface="Agency FB" pitchFamily="34" charset="0"/>
              </a:rPr>
              <a:t>Protein Functions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4800600" cy="3886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en-US" altLang="ja-JP" sz="2200" dirty="0">
                <a:ea typeface="HGP創英角ﾎﾟｯﾌﾟ体" pitchFamily="50" charset="-128"/>
              </a:rPr>
              <a:t>Three </a:t>
            </a:r>
            <a:r>
              <a:rPr lang="en-US" altLang="ja-JP" sz="2200" dirty="0" smtClean="0">
                <a:ea typeface="HGP創英角ﾎﾟｯﾌﾟ体" pitchFamily="50" charset="-128"/>
              </a:rPr>
              <a:t>major functions </a:t>
            </a:r>
            <a:r>
              <a:rPr lang="en-US" altLang="ja-JP" sz="2200" dirty="0">
                <a:ea typeface="HGP創英角ﾎﾟｯﾌﾟ体" pitchFamily="50" charset="-128"/>
              </a:rPr>
              <a:t>of protein </a:t>
            </a:r>
            <a:r>
              <a:rPr lang="en-US" altLang="ja-JP" sz="2200" dirty="0" smtClean="0">
                <a:ea typeface="HGP創英角ﾎﾟｯﾌﾟ体" pitchFamily="50" charset="-128"/>
              </a:rPr>
              <a:t>are,</a:t>
            </a:r>
            <a:endParaRPr lang="en-US" altLang="ja-JP" sz="2200" dirty="0">
              <a:ea typeface="HGP創英角ﾎﾟｯﾌﾟ体" pitchFamily="50" charset="-128"/>
            </a:endParaRPr>
          </a:p>
          <a:p>
            <a:pPr lvl="1">
              <a:lnSpc>
                <a:spcPct val="80000"/>
              </a:lnSpc>
              <a:spcBef>
                <a:spcPct val="80000"/>
              </a:spcBef>
            </a:pPr>
            <a:r>
              <a:rPr lang="en-US" altLang="ja-JP" dirty="0">
                <a:ea typeface="HGP創英角ﾎﾟｯﾌﾟ体" pitchFamily="50" charset="-128"/>
              </a:rPr>
              <a:t>Catalysis:</a:t>
            </a:r>
            <a:br>
              <a:rPr lang="en-US" altLang="ja-JP" dirty="0">
                <a:ea typeface="HGP創英角ﾎﾟｯﾌﾟ体" pitchFamily="50" charset="-128"/>
              </a:rPr>
            </a:br>
            <a:r>
              <a:rPr lang="en-US" altLang="ja-JP" sz="2000" dirty="0">
                <a:ea typeface="HGP創英角ﾎﾟｯﾌﾟ体" pitchFamily="50" charset="-128"/>
              </a:rPr>
              <a:t>Almost all chemical reactions in a living cell are catalyzed by protein enzymes.</a:t>
            </a:r>
            <a:endParaRPr lang="ja-JP" altLang="en-US" sz="2000" dirty="0">
              <a:ea typeface="HGP創英角ﾎﾟｯﾌﾟ体" pitchFamily="50" charset="-128"/>
            </a:endParaRPr>
          </a:p>
          <a:p>
            <a:pPr lvl="1">
              <a:lnSpc>
                <a:spcPct val="80000"/>
              </a:lnSpc>
              <a:spcBef>
                <a:spcPct val="80000"/>
              </a:spcBef>
            </a:pPr>
            <a:r>
              <a:rPr lang="en-US" altLang="ja-JP" dirty="0">
                <a:ea typeface="HGP創英角ﾎﾟｯﾌﾟ体" pitchFamily="50" charset="-128"/>
              </a:rPr>
              <a:t>Transport:</a:t>
            </a:r>
            <a:r>
              <a:rPr lang="en-US" altLang="ja-JP" sz="2400" dirty="0">
                <a:ea typeface="HGP創英角ﾎﾟｯﾌﾟ体" pitchFamily="50" charset="-128"/>
              </a:rPr>
              <a:t/>
            </a:r>
            <a:br>
              <a:rPr lang="en-US" altLang="ja-JP" sz="2400" dirty="0">
                <a:ea typeface="HGP創英角ﾎﾟｯﾌﾟ体" pitchFamily="50" charset="-128"/>
              </a:rPr>
            </a:br>
            <a:r>
              <a:rPr lang="en-US" altLang="ja-JP" sz="2000" dirty="0">
                <a:ea typeface="HGP創英角ﾎﾟｯﾌﾟ体" pitchFamily="50" charset="-128"/>
              </a:rPr>
              <a:t>Some proteins transports various substances, such as oxygen, ions, and so on.</a:t>
            </a:r>
            <a:endParaRPr lang="ja-JP" altLang="en-US" sz="2000" dirty="0">
              <a:ea typeface="HGP創英角ﾎﾟｯﾌﾟ体" pitchFamily="50" charset="-128"/>
            </a:endParaRPr>
          </a:p>
          <a:p>
            <a:pPr lvl="1">
              <a:lnSpc>
                <a:spcPct val="80000"/>
              </a:lnSpc>
              <a:spcBef>
                <a:spcPct val="80000"/>
              </a:spcBef>
            </a:pPr>
            <a:r>
              <a:rPr lang="en-US" altLang="ja-JP" dirty="0">
                <a:ea typeface="HGP創英角ﾎﾟｯﾌﾟ体" pitchFamily="50" charset="-128"/>
              </a:rPr>
              <a:t>Information transfer:</a:t>
            </a:r>
            <a:br>
              <a:rPr lang="en-US" altLang="ja-JP" dirty="0">
                <a:ea typeface="HGP創英角ﾎﾟｯﾌﾟ体" pitchFamily="50" charset="-128"/>
              </a:rPr>
            </a:br>
            <a:r>
              <a:rPr lang="en-US" altLang="ja-JP" sz="2000" dirty="0">
                <a:ea typeface="HGP創英角ﾎﾟｯﾌﾟ体" pitchFamily="50" charset="-128"/>
              </a:rPr>
              <a:t>For example, hormones.</a:t>
            </a:r>
            <a:endParaRPr lang="ja-JP" altLang="en-US" sz="2000" dirty="0">
              <a:ea typeface="HGP創英角ﾎﾟｯﾌﾟ体" pitchFamily="50" charset="-128"/>
            </a:endParaRPr>
          </a:p>
          <a:p>
            <a:endParaRPr lang="en-US" dirty="0"/>
          </a:p>
        </p:txBody>
      </p:sp>
      <p:pic>
        <p:nvPicPr>
          <p:cNvPr id="4" name="Picture 4" descr="C:\My Documents\TE講義\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9" r="14519"/>
          <a:stretch>
            <a:fillRect/>
          </a:stretch>
        </p:blipFill>
        <p:spPr bwMode="auto">
          <a:xfrm>
            <a:off x="5581650" y="2270125"/>
            <a:ext cx="1655763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C:\My Documents\TE講義\hemoglob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8" r="13548"/>
          <a:stretch>
            <a:fillRect/>
          </a:stretch>
        </p:blipFill>
        <p:spPr bwMode="auto">
          <a:xfrm>
            <a:off x="7143750" y="3519488"/>
            <a:ext cx="170180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:\My Documents\TE講義\insuli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8" r="14468"/>
          <a:stretch>
            <a:fillRect/>
          </a:stretch>
        </p:blipFill>
        <p:spPr bwMode="auto">
          <a:xfrm>
            <a:off x="5562600" y="4870450"/>
            <a:ext cx="1658938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204075" y="2270125"/>
            <a:ext cx="16891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ja-JP" sz="1600">
                <a:latin typeface="Tahoma" charset="0"/>
                <a:ea typeface="HGP創英角ﾎﾟｯﾌﾟ体" pitchFamily="50" charset="-128"/>
              </a:rPr>
              <a:t>Alcohol dehydrogenase oxidizes alcohols to aldehydes or ketones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661025" y="4024313"/>
            <a:ext cx="1663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ja-JP" sz="1600">
                <a:latin typeface="Tahoma" charset="0"/>
                <a:ea typeface="HGP創英角ﾎﾟｯﾌﾟ体" pitchFamily="50" charset="-128"/>
              </a:rPr>
              <a:t>Haemoglobin carries oxygen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7204075" y="5211763"/>
            <a:ext cx="16319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ja-JP" sz="1600">
                <a:latin typeface="Tahoma" charset="0"/>
                <a:ea typeface="HGP創英角ﾎﾟｯﾌﾟ体" pitchFamily="50" charset="-128"/>
              </a:rPr>
              <a:t>Insulin controls the amount of sugar in the blood</a:t>
            </a:r>
          </a:p>
        </p:txBody>
      </p:sp>
    </p:spTree>
    <p:extLst>
      <p:ext uri="{BB962C8B-B14F-4D97-AF65-F5344CB8AC3E}">
        <p14:creationId xmlns:p14="http://schemas.microsoft.com/office/powerpoint/2010/main" val="98164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Agency FB" pitchFamily="34" charset="0"/>
              </a:rPr>
              <a:t>Shapes &amp; Sizes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543800" cy="3886200"/>
          </a:xfrm>
        </p:spPr>
        <p:txBody>
          <a:bodyPr/>
          <a:lstStyle/>
          <a:p>
            <a:r>
              <a:rPr lang="en-US" dirty="0"/>
              <a:t>There are more varieties of P’s in a cell than any other macromolecule</a:t>
            </a:r>
          </a:p>
          <a:p>
            <a:r>
              <a:rPr lang="en-US" dirty="0"/>
              <a:t>Filamentous &amp; Globular</a:t>
            </a:r>
          </a:p>
          <a:p>
            <a:r>
              <a:rPr lang="en-US" dirty="0"/>
              <a:t>Large &amp; Small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2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04_09_Protei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49213"/>
            <a:ext cx="9091612" cy="675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44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709"/>
            <a:ext cx="6781800" cy="1267691"/>
          </a:xfrm>
        </p:spPr>
        <p:txBody>
          <a:bodyPr/>
          <a:lstStyle/>
          <a:p>
            <a:r>
              <a:rPr lang="en-US" b="1" dirty="0">
                <a:solidFill>
                  <a:srgbClr val="3333CC"/>
                </a:solidFill>
                <a:latin typeface="Agency FB" pitchFamily="34" charset="0"/>
              </a:rPr>
              <a:t>Protein Structure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23622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dirty="0" smtClean="0"/>
              <a:t>Primary</a:t>
            </a:r>
          </a:p>
          <a:p>
            <a:pPr>
              <a:buFontTx/>
              <a:buNone/>
            </a:pPr>
            <a:endParaRPr lang="en-US" sz="2400" b="1" dirty="0" smtClean="0"/>
          </a:p>
          <a:p>
            <a:pPr>
              <a:buFontTx/>
              <a:buNone/>
            </a:pPr>
            <a:endParaRPr lang="en-US" sz="2400" b="1" dirty="0" smtClean="0"/>
          </a:p>
          <a:p>
            <a:pPr>
              <a:buFontTx/>
              <a:buNone/>
            </a:pPr>
            <a:r>
              <a:rPr lang="en-US" sz="2400" b="1" dirty="0" smtClean="0"/>
              <a:t>Secondary</a:t>
            </a:r>
          </a:p>
          <a:p>
            <a:pPr>
              <a:buFontTx/>
              <a:buNone/>
            </a:pPr>
            <a:endParaRPr lang="en-US" sz="2400" b="1" dirty="0" smtClean="0"/>
          </a:p>
          <a:p>
            <a:pPr>
              <a:buFontTx/>
              <a:buNone/>
            </a:pPr>
            <a:endParaRPr lang="en-US" sz="2400" b="1" dirty="0" smtClean="0"/>
          </a:p>
          <a:p>
            <a:pPr>
              <a:buFontTx/>
              <a:buNone/>
            </a:pPr>
            <a:r>
              <a:rPr lang="en-US" sz="2400" b="1" dirty="0" smtClean="0"/>
              <a:t>Tertiary</a:t>
            </a:r>
          </a:p>
          <a:p>
            <a:pPr>
              <a:buFontTx/>
              <a:buNone/>
            </a:pPr>
            <a:endParaRPr lang="en-US" sz="2400" b="1" dirty="0" smtClean="0"/>
          </a:p>
          <a:p>
            <a:pPr>
              <a:buFontTx/>
              <a:buNone/>
            </a:pPr>
            <a:endParaRPr lang="en-US" sz="2400" b="1" dirty="0" smtClean="0"/>
          </a:p>
          <a:p>
            <a:pPr>
              <a:buFontTx/>
              <a:buNone/>
            </a:pPr>
            <a:r>
              <a:rPr lang="en-US" sz="2400" b="1" dirty="0" smtClean="0"/>
              <a:t>Quaternary</a:t>
            </a: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 rot="16200000">
            <a:off x="2667000" y="1524000"/>
            <a:ext cx="990600" cy="11430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r-TR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 rot="16200000">
            <a:off x="2667000" y="5410200"/>
            <a:ext cx="990600" cy="11430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r-TR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 rot="16200000">
            <a:off x="2667000" y="4114800"/>
            <a:ext cx="990600" cy="11430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r-TR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 rot="16200000">
            <a:off x="2667000" y="2743200"/>
            <a:ext cx="990600" cy="11430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r-TR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 rot="5400000" flipH="1">
            <a:off x="5715000" y="1524000"/>
            <a:ext cx="990600" cy="11430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r-TR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auto">
          <a:xfrm rot="5400000" flipH="1">
            <a:off x="5715000" y="5410200"/>
            <a:ext cx="990600" cy="11430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r-TR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 flipH="1">
            <a:off x="5715000" y="4114800"/>
            <a:ext cx="990600" cy="11430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r-TR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 rot="5400000" flipH="1">
            <a:off x="5715000" y="2743200"/>
            <a:ext cx="990600" cy="11430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r-TR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6705600" y="1905000"/>
            <a:ext cx="2362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/>
              <a:t>Assembly</a:t>
            </a:r>
          </a:p>
          <a:p>
            <a:pPr marL="342900" indent="-342900">
              <a:spcBef>
                <a:spcPct val="20000"/>
              </a:spcBef>
            </a:pPr>
            <a:endParaRPr lang="en-US" b="1" dirty="0"/>
          </a:p>
          <a:p>
            <a:pPr marL="342900" indent="-342900">
              <a:spcBef>
                <a:spcPct val="20000"/>
              </a:spcBef>
            </a:pPr>
            <a:endParaRPr lang="en-US" b="1" dirty="0"/>
          </a:p>
          <a:p>
            <a:pPr marL="342900" indent="-342900">
              <a:spcBef>
                <a:spcPct val="20000"/>
              </a:spcBef>
            </a:pPr>
            <a:endParaRPr lang="en-US" b="1" dirty="0" smtClean="0"/>
          </a:p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Folding</a:t>
            </a:r>
            <a:endParaRPr lang="en-US" b="1" dirty="0"/>
          </a:p>
          <a:p>
            <a:pPr marL="342900" indent="-342900">
              <a:spcBef>
                <a:spcPct val="20000"/>
              </a:spcBef>
            </a:pPr>
            <a:endParaRPr lang="en-US" b="1" dirty="0"/>
          </a:p>
          <a:p>
            <a:pPr marL="342900" indent="-342900">
              <a:spcBef>
                <a:spcPct val="20000"/>
              </a:spcBef>
            </a:pPr>
            <a:endParaRPr lang="en-US" b="1" dirty="0"/>
          </a:p>
          <a:p>
            <a:pPr marL="342900" indent="-342900">
              <a:spcBef>
                <a:spcPct val="20000"/>
              </a:spcBef>
            </a:pPr>
            <a:endParaRPr lang="en-US" b="1" dirty="0" smtClean="0"/>
          </a:p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Packing</a:t>
            </a:r>
            <a:endParaRPr lang="en-US" b="1" dirty="0"/>
          </a:p>
          <a:p>
            <a:pPr marL="342900" indent="-342900">
              <a:spcBef>
                <a:spcPct val="20000"/>
              </a:spcBef>
            </a:pPr>
            <a:endParaRPr lang="en-US" b="1" dirty="0"/>
          </a:p>
          <a:p>
            <a:pPr marL="342900" indent="-342900">
              <a:spcBef>
                <a:spcPct val="20000"/>
              </a:spcBef>
            </a:pPr>
            <a:endParaRPr lang="en-US" b="1" dirty="0"/>
          </a:p>
          <a:p>
            <a:pPr marL="342900" indent="-342900">
              <a:spcBef>
                <a:spcPct val="20000"/>
              </a:spcBef>
            </a:pPr>
            <a:endParaRPr lang="en-US" b="1" dirty="0" smtClean="0"/>
          </a:p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Interaction</a:t>
            </a:r>
            <a:endParaRPr lang="en-US" b="1" dirty="0"/>
          </a:p>
        </p:txBody>
      </p:sp>
      <p:pic>
        <p:nvPicPr>
          <p:cNvPr id="14" name="Picture 7" descr="flow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524000"/>
            <a:ext cx="20764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20"/>
          <p:cNvSpPr txBox="1">
            <a:spLocks noChangeArrowheads="1"/>
          </p:cNvSpPr>
          <p:nvPr/>
        </p:nvSpPr>
        <p:spPr bwMode="auto">
          <a:xfrm rot="16200000">
            <a:off x="-1566862" y="3670300"/>
            <a:ext cx="401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n-US" sz="3600" b="1"/>
              <a:t>S T R U C T U R E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 rot="5400000">
            <a:off x="7080250" y="3727450"/>
            <a:ext cx="318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n-US" sz="3600" b="1"/>
              <a:t>P R O C E S S</a:t>
            </a:r>
          </a:p>
        </p:txBody>
      </p:sp>
    </p:spTree>
    <p:extLst>
      <p:ext uri="{BB962C8B-B14F-4D97-AF65-F5344CB8AC3E}">
        <p14:creationId xmlns:p14="http://schemas.microsoft.com/office/powerpoint/2010/main" val="107026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US" altLang="ja-JP" b="1" dirty="0">
                <a:solidFill>
                  <a:srgbClr val="3333CC"/>
                </a:solidFill>
                <a:latin typeface="Agency FB" pitchFamily="34" charset="0"/>
              </a:rPr>
              <a:t>Hierarchical nature of protein structure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7543800" cy="39624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ja-JP" dirty="0">
                <a:solidFill>
                  <a:srgbClr val="FF0000"/>
                </a:solidFill>
                <a:ea typeface="HGP創英角ﾎﾟｯﾌﾟ体" pitchFamily="50" charset="-128"/>
              </a:rPr>
              <a:t>Primary structure</a:t>
            </a:r>
            <a:r>
              <a:rPr lang="en-US" altLang="ja-JP" dirty="0">
                <a:ea typeface="HGP創英角ﾎﾟｯﾌﾟ体" pitchFamily="50" charset="-128"/>
              </a:rPr>
              <a:t> (Amino acid sequence)</a:t>
            </a:r>
            <a:endParaRPr lang="ja-JP" altLang="en-US" dirty="0">
              <a:ea typeface="HGP創英角ﾎﾟｯﾌﾟ体" pitchFamily="50" charset="-128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ja-JP" altLang="en-US" dirty="0">
                <a:ea typeface="HGP創英角ﾎﾟｯﾌﾟ体" pitchFamily="50" charset="-128"/>
              </a:rPr>
              <a:t>↓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ja-JP" dirty="0">
                <a:solidFill>
                  <a:srgbClr val="FF0000"/>
                </a:solidFill>
                <a:ea typeface="HGP創英角ﾎﾟｯﾌﾟ体" pitchFamily="50" charset="-128"/>
              </a:rPr>
              <a:t>Secondary structure </a:t>
            </a:r>
            <a:r>
              <a:rPr lang="en-US" altLang="ja-JP" dirty="0">
                <a:ea typeface="HGP創英角ﾎﾟｯﾌﾟ体" pitchFamily="50" charset="-128"/>
              </a:rPr>
              <a:t>（</a:t>
            </a:r>
            <a:r>
              <a:rPr lang="en-US" altLang="ja-JP" sz="2000" dirty="0">
                <a:cs typeface="Tahoma" charset="0"/>
              </a:rPr>
              <a:t>α</a:t>
            </a:r>
            <a:r>
              <a:rPr lang="en-US" altLang="ja-JP" dirty="0">
                <a:ea typeface="HGP創英角ﾎﾟｯﾌﾟ体" pitchFamily="50" charset="-128"/>
              </a:rPr>
              <a:t>-helix, </a:t>
            </a:r>
            <a:r>
              <a:rPr lang="en-US" altLang="ja-JP" sz="2000" dirty="0"/>
              <a:t>β</a:t>
            </a:r>
            <a:r>
              <a:rPr lang="en-US" altLang="ja-JP" dirty="0">
                <a:ea typeface="HGP創英角ﾎﾟｯﾌﾟ体" pitchFamily="50" charset="-128"/>
              </a:rPr>
              <a:t>-sheet）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ja-JP" altLang="en-US" dirty="0">
                <a:ea typeface="HGP創英角ﾎﾟｯﾌﾟ体" pitchFamily="50" charset="-128"/>
              </a:rPr>
              <a:t>↓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ja-JP" dirty="0">
                <a:solidFill>
                  <a:srgbClr val="FF0000"/>
                </a:solidFill>
                <a:ea typeface="HGP創英角ﾎﾟｯﾌﾟ体" pitchFamily="50" charset="-128"/>
              </a:rPr>
              <a:t>Tertiary structure </a:t>
            </a:r>
            <a:r>
              <a:rPr lang="en-US" altLang="ja-JP" dirty="0">
                <a:ea typeface="HGP創英角ﾎﾟｯﾌﾟ体" pitchFamily="50" charset="-128"/>
              </a:rPr>
              <a:t>（Three-dimensional structure formed by assembly of secondary structures</a:t>
            </a:r>
            <a:r>
              <a:rPr lang="ja-JP" altLang="en-US" dirty="0">
                <a:ea typeface="HGP創英角ﾎﾟｯﾌﾟ体" pitchFamily="50" charset="-128"/>
              </a:rPr>
              <a:t>）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ja-JP" altLang="en-US" dirty="0">
                <a:ea typeface="HGP創英角ﾎﾟｯﾌﾟ体" pitchFamily="50" charset="-128"/>
              </a:rPr>
              <a:t>↓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ja-JP" dirty="0">
                <a:solidFill>
                  <a:srgbClr val="FF0000"/>
                </a:solidFill>
                <a:ea typeface="HGP創英角ﾎﾟｯﾌﾟ体" pitchFamily="50" charset="-128"/>
              </a:rPr>
              <a:t>Quaternary structure </a:t>
            </a:r>
            <a:r>
              <a:rPr lang="en-US" altLang="ja-JP" dirty="0">
                <a:ea typeface="HGP創英角ﾎﾟｯﾌﾟ体" pitchFamily="50" charset="-128"/>
              </a:rPr>
              <a:t>（Structure formed by more than one polypeptide chains）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9" descr="amino_aci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371600"/>
            <a:ext cx="4495800" cy="479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2400"/>
            <a:ext cx="6781800" cy="1600200"/>
          </a:xfrm>
        </p:spPr>
        <p:txBody>
          <a:bodyPr/>
          <a:lstStyle/>
          <a:p>
            <a:r>
              <a:rPr lang="en-US" b="1" dirty="0">
                <a:solidFill>
                  <a:srgbClr val="3333CC"/>
                </a:solidFill>
                <a:latin typeface="Agency FB" pitchFamily="34" charset="0"/>
              </a:rPr>
              <a:t>Primary Structure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4267200" cy="4495800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  <a:buFontTx/>
              <a:buChar char="•"/>
              <a:defRPr/>
            </a:pPr>
            <a:r>
              <a:rPr lang="en-US" dirty="0">
                <a:ea typeface="ＭＳ Ｐゴシック" pitchFamily="50" charset="-128"/>
              </a:rPr>
              <a:t>linear</a:t>
            </a:r>
          </a:p>
          <a:p>
            <a:pPr marL="342900" indent="-342900">
              <a:lnSpc>
                <a:spcPct val="90000"/>
              </a:lnSpc>
              <a:buFontTx/>
              <a:buChar char="•"/>
              <a:defRPr/>
            </a:pPr>
            <a:r>
              <a:rPr lang="en-US" dirty="0">
                <a:ea typeface="ＭＳ Ｐゴシック" pitchFamily="50" charset="-128"/>
              </a:rPr>
              <a:t>ordered</a:t>
            </a:r>
          </a:p>
          <a:p>
            <a:pPr marL="342900" indent="-342900">
              <a:lnSpc>
                <a:spcPct val="90000"/>
              </a:lnSpc>
              <a:buFontTx/>
              <a:buChar char="•"/>
              <a:defRPr/>
            </a:pPr>
            <a:r>
              <a:rPr lang="en-US" dirty="0">
                <a:ea typeface="ＭＳ Ｐゴシック" pitchFamily="50" charset="-128"/>
              </a:rPr>
              <a:t>1 dimensional</a:t>
            </a:r>
          </a:p>
          <a:p>
            <a:pPr marL="342900" indent="-342900">
              <a:lnSpc>
                <a:spcPct val="90000"/>
              </a:lnSpc>
              <a:buFontTx/>
              <a:buChar char="•"/>
              <a:defRPr/>
            </a:pPr>
            <a:r>
              <a:rPr lang="en-US" dirty="0">
                <a:ea typeface="ＭＳ Ｐゴシック" pitchFamily="50" charset="-128"/>
              </a:rPr>
              <a:t>sequence of  amino acid polymer</a:t>
            </a:r>
          </a:p>
          <a:p>
            <a:pPr marL="342900" indent="-342900">
              <a:lnSpc>
                <a:spcPct val="90000"/>
              </a:lnSpc>
              <a:buFontTx/>
              <a:buChar char="•"/>
              <a:defRPr/>
            </a:pPr>
            <a:r>
              <a:rPr lang="en-US" dirty="0">
                <a:ea typeface="ＭＳ Ｐゴシック" pitchFamily="50" charset="-128"/>
              </a:rPr>
              <a:t>by convention, written from amino end to carboxyl </a:t>
            </a:r>
            <a:r>
              <a:rPr lang="en-US" dirty="0" smtClean="0">
                <a:ea typeface="ＭＳ Ｐゴシック" pitchFamily="50" charset="-128"/>
              </a:rPr>
              <a:t>end (N-</a:t>
            </a:r>
            <a:r>
              <a:rPr lang="en-US" dirty="0" err="1" smtClean="0">
                <a:ea typeface="ＭＳ Ｐゴシック" pitchFamily="50" charset="-128"/>
              </a:rPr>
              <a:t>termainal</a:t>
            </a:r>
            <a:r>
              <a:rPr lang="en-US" dirty="0" smtClean="0">
                <a:ea typeface="ＭＳ Ｐゴシック" pitchFamily="50" charset="-128"/>
              </a:rPr>
              <a:t> to C-terminal)</a:t>
            </a:r>
            <a:endParaRPr lang="en-US" dirty="0">
              <a:ea typeface="ＭＳ Ｐゴシック" pitchFamily="50" charset="-128"/>
            </a:endParaRPr>
          </a:p>
          <a:p>
            <a:pPr marL="342900" indent="-342900">
              <a:lnSpc>
                <a:spcPct val="90000"/>
              </a:lnSpc>
              <a:buFontTx/>
              <a:buChar char="•"/>
              <a:defRPr/>
            </a:pPr>
            <a:r>
              <a:rPr lang="en-US" dirty="0">
                <a:ea typeface="ＭＳ Ｐゴシック" pitchFamily="50" charset="-128"/>
              </a:rPr>
              <a:t>a perfectly linear amino acid polymer is neither functional nor energetically favorable </a:t>
            </a:r>
            <a:r>
              <a:rPr lang="en-US" dirty="0">
                <a:ea typeface="ＭＳ Ｐゴシック" pitchFamily="50" charset="-128"/>
                <a:sym typeface="Wingdings" pitchFamily="2" charset="2"/>
              </a:rPr>
              <a:t> folding</a:t>
            </a:r>
            <a:r>
              <a:rPr lang="en-US" dirty="0" smtClean="0">
                <a:ea typeface="ＭＳ Ｐゴシック" pitchFamily="50" charset="-128"/>
                <a:sym typeface="Wingdings" pitchFamily="2" charset="2"/>
              </a:rPr>
              <a:t>!</a:t>
            </a:r>
          </a:p>
          <a:p>
            <a:pPr marL="342900" indent="-342900">
              <a:lnSpc>
                <a:spcPct val="90000"/>
              </a:lnSpc>
              <a:buFontTx/>
              <a:buChar char="•"/>
              <a:defRPr/>
            </a:pPr>
            <a:r>
              <a:rPr lang="en-US" dirty="0" err="1" smtClean="0">
                <a:ea typeface="ＭＳ Ｐゴシック" pitchFamily="50" charset="-128"/>
                <a:sym typeface="Wingdings" pitchFamily="2" charset="2"/>
              </a:rPr>
              <a:t>Eg</a:t>
            </a:r>
            <a:r>
              <a:rPr lang="en-US" dirty="0" smtClean="0">
                <a:ea typeface="ＭＳ Ｐゴシック" pitchFamily="50" charset="-128"/>
                <a:sym typeface="Wingdings" pitchFamily="2" charset="2"/>
              </a:rPr>
              <a:t>. Silk fibroin </a:t>
            </a:r>
            <a:endParaRPr lang="en-US" dirty="0">
              <a:ea typeface="ＭＳ Ｐゴシック" pitchFamily="50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86</TotalTime>
  <Words>561</Words>
  <Application>Microsoft Office PowerPoint</Application>
  <PresentationFormat>On-screen Show (4:3)</PresentationFormat>
  <Paragraphs>121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ＭＳ Ｐゴシック</vt:lpstr>
      <vt:lpstr>ＭＳ Ｐ明朝</vt:lpstr>
      <vt:lpstr>Agency FB</vt:lpstr>
      <vt:lpstr>Arial</vt:lpstr>
      <vt:lpstr>Calibri</vt:lpstr>
      <vt:lpstr>HGP創英角ｺﾞｼｯｸUB</vt:lpstr>
      <vt:lpstr>HGP創英角ﾎﾟｯﾌﾟ体</vt:lpstr>
      <vt:lpstr>HGS創英角ﾎﾟｯﾌﾟ体</vt:lpstr>
      <vt:lpstr>Impact</vt:lpstr>
      <vt:lpstr>Tahoma</vt:lpstr>
      <vt:lpstr>Times New Roman</vt:lpstr>
      <vt:lpstr>Wingdings</vt:lpstr>
      <vt:lpstr>NewsPrint</vt:lpstr>
      <vt:lpstr>Protein and its Structures</vt:lpstr>
      <vt:lpstr>Amino acid: Basic unit of protein</vt:lpstr>
      <vt:lpstr>PowerPoint Presentation</vt:lpstr>
      <vt:lpstr>Protein Functions</vt:lpstr>
      <vt:lpstr>Shapes &amp; Sizes</vt:lpstr>
      <vt:lpstr>PowerPoint Presentation</vt:lpstr>
      <vt:lpstr>Protein Structure</vt:lpstr>
      <vt:lpstr>Hierarchical nature of protein structure</vt:lpstr>
      <vt:lpstr>Primary Structure</vt:lpstr>
      <vt:lpstr>Protein Assembly</vt:lpstr>
      <vt:lpstr>Secondary Structure</vt:lpstr>
      <vt:lpstr>Protein Folding</vt:lpstr>
      <vt:lpstr>PowerPoint Presentation</vt:lpstr>
      <vt:lpstr>PowerPoint Presentation</vt:lpstr>
      <vt:lpstr>PowerPoint Presentation</vt:lpstr>
      <vt:lpstr>Tertiary Structure</vt:lpstr>
      <vt:lpstr>Protein Packing</vt:lpstr>
      <vt:lpstr>Quaternary Structure</vt:lpstr>
      <vt:lpstr>Protein Interaction</vt:lpstr>
      <vt:lpstr>3D structure of proteins</vt:lpstr>
      <vt:lpstr>FUNCTIONS OF PROTEINS</vt:lpstr>
      <vt:lpstr>DYNAMIC FUNCTIONS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and its structures</dc:title>
  <dc:creator>senvinoth</dc:creator>
  <cp:lastModifiedBy>user pc</cp:lastModifiedBy>
  <cp:revision>13</cp:revision>
  <dcterms:created xsi:type="dcterms:W3CDTF">2006-08-16T00:00:00Z</dcterms:created>
  <dcterms:modified xsi:type="dcterms:W3CDTF">2020-10-19T03:30:17Z</dcterms:modified>
</cp:coreProperties>
</file>