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309" r:id="rId3"/>
    <p:sldId id="257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5" r:id="rId16"/>
    <p:sldId id="277" r:id="rId17"/>
    <p:sldId id="279" r:id="rId18"/>
    <p:sldId id="280" r:id="rId19"/>
    <p:sldId id="281" r:id="rId20"/>
    <p:sldId id="282" r:id="rId21"/>
    <p:sldId id="283" r:id="rId22"/>
    <p:sldId id="307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308" r:id="rId32"/>
    <p:sldId id="292" r:id="rId33"/>
    <p:sldId id="294" r:id="rId34"/>
    <p:sldId id="297" r:id="rId35"/>
    <p:sldId id="298" r:id="rId36"/>
    <p:sldId id="300" r:id="rId37"/>
    <p:sldId id="302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A22BF46-A88D-4117-910F-6110B351225A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5C3-D42F-42C6-8359-FD3C6E1B94E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4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BF46-A88D-4117-910F-6110B351225A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5C3-D42F-42C6-8359-FD3C6E1B9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8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BF46-A88D-4117-910F-6110B351225A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5C3-D42F-42C6-8359-FD3C6E1B94E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1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BF46-A88D-4117-910F-6110B351225A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5C3-D42F-42C6-8359-FD3C6E1B9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5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BF46-A88D-4117-910F-6110B351225A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5C3-D42F-42C6-8359-FD3C6E1B94E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79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BF46-A88D-4117-910F-6110B351225A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5C3-D42F-42C6-8359-FD3C6E1B9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4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BF46-A88D-4117-910F-6110B351225A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5C3-D42F-42C6-8359-FD3C6E1B9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3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BF46-A88D-4117-910F-6110B351225A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5C3-D42F-42C6-8359-FD3C6E1B9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BF46-A88D-4117-910F-6110B351225A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5C3-D42F-42C6-8359-FD3C6E1B9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96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BF46-A88D-4117-910F-6110B351225A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5C3-D42F-42C6-8359-FD3C6E1B94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6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BF46-A88D-4117-910F-6110B351225A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5C3-D42F-42C6-8359-FD3C6E1B94E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9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22BF46-A88D-4117-910F-6110B351225A}" type="datetimeFigureOut">
              <a:rPr lang="en-IN" smtClean="0"/>
              <a:t>09-02-2021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1565C3-D42F-42C6-8359-FD3C6E1B94E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3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CELL DIVISION IN PROKARYOTIC  AND EUKARYOTIC CELL</a:t>
            </a:r>
            <a:endParaRPr lang="en-IN" sz="4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13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0" y="369197"/>
            <a:ext cx="8596668" cy="781313"/>
          </a:xfrm>
        </p:spPr>
        <p:txBody>
          <a:bodyPr/>
          <a:lstStyle/>
          <a:p>
            <a:r>
              <a:rPr lang="en-IN" b="1" u="sng" dirty="0"/>
              <a:t>Mitosis or M phase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4" y="759854"/>
            <a:ext cx="11565228" cy="4289835"/>
          </a:xfrm>
        </p:spPr>
        <p:txBody>
          <a:bodyPr>
            <a:noAutofit/>
          </a:bodyPr>
          <a:lstStyle/>
          <a:p>
            <a:endParaRPr lang="en-IN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In animals, mitotic cell division is only seen in the </a:t>
            </a:r>
            <a:r>
              <a:rPr lang="en-IN" sz="2400" dirty="0">
                <a:solidFill>
                  <a:srgbClr val="FF0000"/>
                </a:solidFill>
              </a:rPr>
              <a:t>diploid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somatic cells </a:t>
            </a:r>
            <a:r>
              <a:rPr lang="en-IN" sz="2400" dirty="0"/>
              <a:t>while in the plants mitotic divisions can be seen in both haploid and diploid cells.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 smtClean="0"/>
              <a:t>It </a:t>
            </a:r>
            <a:r>
              <a:rPr lang="en-IN" sz="2400" dirty="0"/>
              <a:t>is also called as </a:t>
            </a:r>
            <a:r>
              <a:rPr lang="en-IN" sz="2400" b="1" dirty="0"/>
              <a:t>equational division </a:t>
            </a:r>
            <a:r>
              <a:rPr lang="en-IN" sz="2400" dirty="0"/>
              <a:t>as the number of chromosomes in the parent and progeny cells are the same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400" dirty="0" smtClean="0"/>
              <a:t> </a:t>
            </a:r>
            <a:r>
              <a:rPr lang="en-IN" sz="2400" dirty="0"/>
              <a:t>Mitosis is divided into the following four stages: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 </a:t>
            </a:r>
            <a:r>
              <a:rPr lang="en-IN" sz="2400" dirty="0"/>
              <a:t>Prophase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 </a:t>
            </a:r>
            <a:r>
              <a:rPr lang="en-IN" sz="2400" dirty="0"/>
              <a:t>Metaphase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Anaphase </a:t>
            </a:r>
            <a:endParaRPr lang="en-IN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Telophase 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74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59854"/>
          </a:xfrm>
        </p:spPr>
        <p:txBody>
          <a:bodyPr>
            <a:normAutofit/>
          </a:bodyPr>
          <a:lstStyle/>
          <a:p>
            <a:r>
              <a:rPr lang="en-IN" b="1" u="sng" dirty="0"/>
              <a:t>Prophase</a:t>
            </a:r>
            <a:r>
              <a:rPr lang="en-IN" b="1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487" y="875762"/>
            <a:ext cx="5988676" cy="5982237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2400" dirty="0" smtClean="0"/>
              <a:t> </a:t>
            </a:r>
            <a:r>
              <a:rPr lang="en-IN" sz="2400" dirty="0"/>
              <a:t>It follows the S and G2 phases of interphase. 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The centrioles now begin to move towards opposite poles of the cell. 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Chromosomal material condenses to form compact mitotic chromosomes. 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Initiation of the assembly of mitotic spindle with the help of the microtubules. 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Cell organelles like Golgi complexes, endoplasmic reticulum, nucleolus and the nuclear envelope disappear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5807" y="1725769"/>
            <a:ext cx="5386337" cy="35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1" y="309093"/>
            <a:ext cx="9594761" cy="62076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u="sng" dirty="0" smtClean="0"/>
              <a:t>Metaphase </a:t>
            </a:r>
          </a:p>
          <a:p>
            <a:pPr marL="0" indent="0">
              <a:buNone/>
            </a:pPr>
            <a:endParaRPr lang="en-IN" sz="3200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complete disintegration of the nuclear envelope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condensation </a:t>
            </a:r>
            <a:r>
              <a:rPr lang="en-IN" sz="2400" dirty="0"/>
              <a:t>of chromosomes is </a:t>
            </a:r>
            <a:r>
              <a:rPr lang="en-IN" sz="2400" dirty="0" smtClean="0"/>
              <a:t>completed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The </a:t>
            </a:r>
            <a:r>
              <a:rPr lang="en-IN" sz="2400" b="1" dirty="0" smtClean="0"/>
              <a:t>morphology </a:t>
            </a:r>
            <a:r>
              <a:rPr lang="en-IN" sz="2400" b="1" dirty="0"/>
              <a:t>of chromosomes </a:t>
            </a:r>
            <a:r>
              <a:rPr lang="en-IN" sz="2400" dirty="0"/>
              <a:t>is most easily </a:t>
            </a:r>
            <a:r>
              <a:rPr lang="en-IN" sz="2400" dirty="0" smtClean="0"/>
              <a:t>studied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metaphase </a:t>
            </a:r>
            <a:r>
              <a:rPr lang="en-IN" sz="2400" dirty="0"/>
              <a:t>chromosome is made up of </a:t>
            </a:r>
            <a:r>
              <a:rPr lang="en-IN" sz="2400" b="1" dirty="0">
                <a:solidFill>
                  <a:srgbClr val="FF0000"/>
                </a:solidFill>
              </a:rPr>
              <a:t>two sister chromatids</a:t>
            </a:r>
            <a:r>
              <a:rPr lang="en-IN" sz="2400" dirty="0"/>
              <a:t>, which are held together by the </a:t>
            </a:r>
            <a:r>
              <a:rPr lang="en-IN" sz="2400" b="1" dirty="0" smtClean="0"/>
              <a:t>centromere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centromere </a:t>
            </a:r>
            <a:r>
              <a:rPr lang="en-IN" sz="2400" dirty="0"/>
              <a:t>serve as the sites of attachment of spindle fibres to the </a:t>
            </a:r>
            <a:r>
              <a:rPr lang="en-IN" sz="2400" dirty="0" smtClean="0"/>
              <a:t>chromosome and they </a:t>
            </a:r>
            <a:r>
              <a:rPr lang="en-IN" sz="2400" dirty="0"/>
              <a:t>moved into position at the centre of the </a:t>
            </a:r>
            <a:r>
              <a:rPr lang="en-IN" sz="2400" dirty="0" smtClean="0"/>
              <a:t>cell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M</a:t>
            </a:r>
            <a:r>
              <a:rPr lang="en-IN" sz="2400" dirty="0" smtClean="0"/>
              <a:t>etaphase </a:t>
            </a:r>
            <a:r>
              <a:rPr lang="en-IN" sz="2400" dirty="0"/>
              <a:t>is characterised by all the chromosomes coming to lie at </a:t>
            </a:r>
            <a:r>
              <a:rPr lang="en-IN" sz="2400" b="1" dirty="0"/>
              <a:t>the equator </a:t>
            </a:r>
            <a:r>
              <a:rPr lang="en-IN" sz="2400" dirty="0"/>
              <a:t>with one chromatid of each chromosome connected by its kinetochore </a:t>
            </a:r>
            <a:r>
              <a:rPr lang="en-IN" sz="2400" dirty="0" smtClean="0"/>
              <a:t>from </a:t>
            </a:r>
            <a:r>
              <a:rPr lang="en-IN" sz="2400" dirty="0"/>
              <a:t>one pole </a:t>
            </a:r>
            <a:r>
              <a:rPr lang="en-IN" sz="2400" dirty="0" smtClean="0"/>
              <a:t>to sister </a:t>
            </a:r>
            <a:r>
              <a:rPr lang="en-IN" sz="2400" dirty="0"/>
              <a:t>chromatid from the opposite pole</a:t>
            </a:r>
          </a:p>
          <a:p>
            <a:r>
              <a:rPr lang="en-IN" sz="2400" dirty="0"/>
              <a:t> The plane of alignment of the chromosomes at metaphase is referred to as the </a:t>
            </a:r>
            <a:r>
              <a:rPr lang="en-IN" sz="2400" b="1" dirty="0">
                <a:solidFill>
                  <a:srgbClr val="FF0000"/>
                </a:solidFill>
              </a:rPr>
              <a:t>metaphase plate or equatorial plate</a:t>
            </a:r>
            <a:endParaRPr lang="en-IN" sz="2400" dirty="0">
              <a:solidFill>
                <a:srgbClr val="FF0000"/>
              </a:solidFill>
            </a:endParaRPr>
          </a:p>
          <a:p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28" t="1563" r="6052" b="1685"/>
          <a:stretch/>
        </p:blipFill>
        <p:spPr>
          <a:xfrm>
            <a:off x="8242477" y="115909"/>
            <a:ext cx="3319789" cy="28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9875"/>
            <a:ext cx="3854450" cy="1211263"/>
          </a:xfrm>
        </p:spPr>
        <p:txBody>
          <a:bodyPr>
            <a:normAutofit/>
          </a:bodyPr>
          <a:lstStyle/>
          <a:p>
            <a:r>
              <a:rPr lang="en-IN" b="1" u="sng" dirty="0"/>
              <a:t>Anaphase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26650" y="398664"/>
            <a:ext cx="5645395" cy="6248400"/>
          </a:xfrm>
        </p:spPr>
        <p:txBody>
          <a:bodyPr>
            <a:noAutofit/>
          </a:bodyPr>
          <a:lstStyle/>
          <a:p>
            <a:endParaRPr lang="en-IN" sz="2400" dirty="0"/>
          </a:p>
          <a:p>
            <a:r>
              <a:rPr lang="en-IN" sz="2400" dirty="0"/>
              <a:t>At the onset of anaphase, each chromosome arranged at the metaphase plate is </a:t>
            </a:r>
            <a:r>
              <a:rPr lang="en-IN" sz="2400" b="1" dirty="0"/>
              <a:t>split </a:t>
            </a:r>
            <a:endParaRPr lang="en-IN" sz="2400" dirty="0"/>
          </a:p>
          <a:p>
            <a:r>
              <a:rPr lang="en-IN" sz="2400" dirty="0"/>
              <a:t>simultaneously and the two daughter chromatids begin to </a:t>
            </a:r>
            <a:r>
              <a:rPr lang="en-IN" sz="2400" b="1" dirty="0"/>
              <a:t>move </a:t>
            </a:r>
            <a:r>
              <a:rPr lang="en-IN" sz="2400" dirty="0"/>
              <a:t>towards the two </a:t>
            </a:r>
            <a:r>
              <a:rPr lang="en-IN" sz="2400" dirty="0">
                <a:solidFill>
                  <a:srgbClr val="FF0000"/>
                </a:solidFill>
              </a:rPr>
              <a:t>opposite </a:t>
            </a:r>
            <a:r>
              <a:rPr lang="en-IN" sz="2400" dirty="0" smtClean="0">
                <a:solidFill>
                  <a:srgbClr val="FF0000"/>
                </a:solidFill>
              </a:rPr>
              <a:t>poles</a:t>
            </a:r>
            <a:r>
              <a:rPr lang="en-IN" sz="2400" dirty="0" smtClean="0"/>
              <a:t> </a:t>
            </a:r>
            <a:endParaRPr lang="en-IN" sz="2400" dirty="0"/>
          </a:p>
          <a:p>
            <a:r>
              <a:rPr lang="en-IN" sz="2400" dirty="0" smtClean="0"/>
              <a:t> </a:t>
            </a:r>
            <a:r>
              <a:rPr lang="en-IN" sz="2400" dirty="0"/>
              <a:t>As each chromosome moves away from the equatorial plate, the </a:t>
            </a:r>
            <a:r>
              <a:rPr lang="en-IN" sz="2400" b="1" dirty="0"/>
              <a:t>centromere of each chromosome is </a:t>
            </a:r>
            <a:r>
              <a:rPr lang="en-IN" sz="2400" b="1" dirty="0" smtClean="0"/>
              <a:t>moved towards </a:t>
            </a:r>
            <a:r>
              <a:rPr lang="en-IN" sz="2400" b="1" dirty="0"/>
              <a:t>the pole </a:t>
            </a:r>
            <a:r>
              <a:rPr lang="en-IN" sz="2400" b="1" dirty="0" smtClean="0"/>
              <a:t>along with chromosome</a:t>
            </a:r>
            <a:endParaRPr lang="en-IN" sz="2400" b="1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" y="1066584"/>
            <a:ext cx="4494726" cy="43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Telophase</a:t>
            </a:r>
            <a:r>
              <a:rPr lang="en-IN" b="1" dirty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5" y="1678576"/>
            <a:ext cx="9806069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At </a:t>
            </a:r>
            <a:r>
              <a:rPr lang="en-IN" dirty="0"/>
              <a:t>the beginning of telophase, the chromosomes at their respective poles </a:t>
            </a:r>
            <a:r>
              <a:rPr lang="en-IN" dirty="0" err="1"/>
              <a:t>decondense</a:t>
            </a:r>
            <a:r>
              <a:rPr lang="en-IN" dirty="0"/>
              <a:t> and form chromatin network.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dirty="0"/>
              <a:t>Nuclear </a:t>
            </a:r>
            <a:r>
              <a:rPr lang="en-IN" dirty="0" smtClean="0"/>
              <a:t>envelope </a:t>
            </a:r>
            <a:r>
              <a:rPr lang="en-IN" dirty="0"/>
              <a:t>assembles around the chromatin network.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Nucleolus</a:t>
            </a:r>
            <a:r>
              <a:rPr lang="en-IN" dirty="0"/>
              <a:t>, Golgi complex and ER </a:t>
            </a:r>
            <a:r>
              <a:rPr lang="en-IN" dirty="0" err="1"/>
              <a:t>etc</a:t>
            </a:r>
            <a:r>
              <a:rPr lang="en-IN" dirty="0"/>
              <a:t> cell organelles reform.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58" y="3433749"/>
            <a:ext cx="5025273" cy="304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3" y="64395"/>
            <a:ext cx="8596668" cy="772732"/>
          </a:xfrm>
        </p:spPr>
        <p:txBody>
          <a:bodyPr/>
          <a:lstStyle/>
          <a:p>
            <a:r>
              <a:rPr lang="en-IN" b="1" u="sng" dirty="0"/>
              <a:t>Cytokinesis</a:t>
            </a:r>
            <a:r>
              <a:rPr lang="en-IN" b="1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837127"/>
            <a:ext cx="7237927" cy="602087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karyokinesis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cell itself is divided into two daughter cells by a separate process called 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cytokinesis.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animal cell, this is achieved by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appearance of a furrow in the plasma membrane.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furrow gradually deepens and ultimately joins in the centre dividing the cell cytoplasm into two.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formation of the new cell wall begins with the formation of a simple precursor, called </a:t>
            </a:r>
            <a:r>
              <a:rPr lang="en-I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cell-plate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represents the middle lamella between the walls of two adjacent cells.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organelles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mitochondria and plastids get distributed between the two daughter cells.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603" y="1432074"/>
            <a:ext cx="4127659" cy="37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6113"/>
            <a:ext cx="8596668" cy="704045"/>
          </a:xfrm>
        </p:spPr>
        <p:txBody>
          <a:bodyPr/>
          <a:lstStyle/>
          <a:p>
            <a:r>
              <a:rPr lang="en-IN" b="1" u="sng" dirty="0"/>
              <a:t>Significance of mitosis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7735"/>
            <a:ext cx="9278035" cy="51773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(</a:t>
            </a:r>
            <a:r>
              <a:rPr lang="en-IN" sz="2400" dirty="0"/>
              <a:t>1) Mitosis results in the production of diploid daughter cells with identical genetic </a:t>
            </a:r>
            <a:r>
              <a:rPr lang="en-IN" sz="2400" dirty="0" smtClean="0"/>
              <a:t>complement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(2) Growth </a:t>
            </a:r>
            <a:r>
              <a:rPr lang="en-IN" sz="2400" dirty="0"/>
              <a:t>of multicellular organisms is due to </a:t>
            </a:r>
            <a:r>
              <a:rPr lang="en-IN" sz="2400" dirty="0" smtClean="0"/>
              <a:t>mitosis </a:t>
            </a:r>
            <a:endParaRPr lang="en-I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(</a:t>
            </a:r>
            <a:r>
              <a:rPr lang="en-IN" sz="2400" dirty="0"/>
              <a:t>3) </a:t>
            </a:r>
            <a:r>
              <a:rPr lang="en-IN" sz="2400" dirty="0" smtClean="0"/>
              <a:t>This </a:t>
            </a:r>
            <a:r>
              <a:rPr lang="en-IN" sz="2400" dirty="0"/>
              <a:t>cell </a:t>
            </a:r>
            <a:r>
              <a:rPr lang="en-IN" sz="2400" dirty="0" smtClean="0"/>
              <a:t>division helps </a:t>
            </a:r>
            <a:r>
              <a:rPr lang="en-IN" sz="2400" dirty="0"/>
              <a:t>to </a:t>
            </a:r>
            <a:r>
              <a:rPr lang="en-IN" sz="2400" dirty="0" smtClean="0"/>
              <a:t>restore </a:t>
            </a:r>
            <a:r>
              <a:rPr lang="en-IN" sz="2400" dirty="0"/>
              <a:t>the </a:t>
            </a:r>
            <a:r>
              <a:rPr lang="en-IN" sz="2400" dirty="0" err="1"/>
              <a:t>nucleo</a:t>
            </a:r>
            <a:r>
              <a:rPr lang="en-IN" sz="2400" dirty="0"/>
              <a:t>-cytoplasmic </a:t>
            </a:r>
            <a:r>
              <a:rPr lang="en-IN" sz="2400" dirty="0" smtClean="0"/>
              <a:t>ratio </a:t>
            </a:r>
            <a:endParaRPr lang="en-I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(4) mitosis is important in cell </a:t>
            </a:r>
            <a:r>
              <a:rPr lang="en-IN" sz="2400" dirty="0" smtClean="0"/>
              <a:t>repair (somatic cells) </a:t>
            </a:r>
            <a:r>
              <a:rPr lang="en-IN" sz="2400" dirty="0" err="1" smtClean="0"/>
              <a:t>eg</a:t>
            </a:r>
            <a:r>
              <a:rPr lang="en-IN" sz="2400" dirty="0" smtClean="0"/>
              <a:t>. The </a:t>
            </a:r>
            <a:r>
              <a:rPr lang="en-IN" sz="2400" dirty="0"/>
              <a:t>cells of the upper layer of the epidermis, cells of the lining of the gut, and blood cells are being constantly replaced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(5) Mitotic divisions in the meristematic tissues – the apical and the lateral cambium, result in a continuous growth of plants 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61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0"/>
            <a:ext cx="9720072" cy="728430"/>
          </a:xfrm>
        </p:spPr>
        <p:txBody>
          <a:bodyPr/>
          <a:lstStyle/>
          <a:p>
            <a:r>
              <a:rPr lang="en-IN" sz="4800" b="1" u="sng" dirty="0"/>
              <a:t>Meiosis</a:t>
            </a:r>
            <a:r>
              <a:rPr lang="en-IN" b="1" u="sng" dirty="0"/>
              <a:t>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4" y="888643"/>
            <a:ext cx="10810621" cy="5280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/>
              <a:t>The specialised kind of cell division that </a:t>
            </a:r>
            <a:r>
              <a:rPr lang="en-IN" sz="2200" b="1" dirty="0">
                <a:solidFill>
                  <a:srgbClr val="FF0000"/>
                </a:solidFill>
              </a:rPr>
              <a:t>reduces the chromosome number </a:t>
            </a:r>
            <a:r>
              <a:rPr lang="en-IN" sz="2200" dirty="0"/>
              <a:t>by half results in the production of </a:t>
            </a:r>
            <a:r>
              <a:rPr lang="en-IN" sz="2200" dirty="0">
                <a:solidFill>
                  <a:srgbClr val="FF0000"/>
                </a:solidFill>
              </a:rPr>
              <a:t>haploid</a:t>
            </a:r>
            <a:r>
              <a:rPr lang="en-IN" sz="2200" dirty="0"/>
              <a:t> daughter cells called </a:t>
            </a:r>
            <a:r>
              <a:rPr lang="en-IN" sz="2200" b="1" dirty="0" smtClean="0"/>
              <a:t>meiosis</a:t>
            </a:r>
            <a:endParaRPr lang="en-IN" sz="2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/>
              <a:t>It is responsible for formation of haploid gametes, which during sexual reproduction form diploid zygote by </a:t>
            </a:r>
            <a:r>
              <a:rPr lang="en-IN" sz="2200" dirty="0" smtClean="0"/>
              <a:t>fusion</a:t>
            </a:r>
            <a:endParaRPr lang="en-IN" sz="2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/>
              <a:t>Meiosis involves two sequential cycles of nuclear and cell division called </a:t>
            </a:r>
            <a:r>
              <a:rPr lang="en-IN" sz="2200" b="1" dirty="0"/>
              <a:t>meiosis I </a:t>
            </a:r>
            <a:r>
              <a:rPr lang="en-IN" sz="2200" dirty="0"/>
              <a:t>and </a:t>
            </a:r>
            <a:r>
              <a:rPr lang="en-IN" sz="2200" b="1" dirty="0"/>
              <a:t>meiosis II </a:t>
            </a:r>
            <a:r>
              <a:rPr lang="en-IN" sz="2200" dirty="0" smtClean="0"/>
              <a:t>but </a:t>
            </a:r>
            <a:r>
              <a:rPr lang="en-IN" sz="2200" dirty="0"/>
              <a:t>only a single cycle of DNA </a:t>
            </a:r>
            <a:r>
              <a:rPr lang="en-IN" sz="2200" dirty="0" smtClean="0"/>
              <a:t>replication</a:t>
            </a:r>
            <a:endParaRPr lang="en-I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Interphase of meiosis is similar to interphase of </a:t>
            </a:r>
            <a:r>
              <a:rPr lang="en-IN" sz="2400" dirty="0" smtClean="0"/>
              <a:t>mitosis</a:t>
            </a:r>
            <a:endParaRPr lang="en-IN" sz="24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717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8429"/>
          </a:xfrm>
        </p:spPr>
        <p:txBody>
          <a:bodyPr/>
          <a:lstStyle/>
          <a:p>
            <a:r>
              <a:rPr lang="en-IN" b="1" u="sng" dirty="0"/>
              <a:t>Meiosis I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47710"/>
            <a:ext cx="10733348" cy="3880773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Prophase 1:</a:t>
            </a:r>
            <a:endParaRPr lang="en-IN" sz="2400" dirty="0"/>
          </a:p>
          <a:p>
            <a:r>
              <a:rPr lang="en-IN" sz="2400" dirty="0"/>
              <a:t>Prophase of the meiosis I division is typically longer and more complex than prophase of mitosis. 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has been further subdivided into the following five phases based on chromosomal </a:t>
            </a:r>
            <a:r>
              <a:rPr lang="en-IN" sz="2400" dirty="0" smtClean="0"/>
              <a:t>behaviour</a:t>
            </a:r>
            <a:r>
              <a:rPr lang="en-IN" sz="2400" dirty="0"/>
              <a:t>. </a:t>
            </a:r>
          </a:p>
          <a:p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40490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07" y="112253"/>
            <a:ext cx="8075054" cy="67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5418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39403"/>
            <a:ext cx="9720073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growth and development of any organism depend on cell division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 unicellular organism, it results in the reproduction of entire organism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 Multicellular organism, it results in reproduction and growth of an organism</a:t>
            </a:r>
          </a:p>
          <a:p>
            <a:r>
              <a:rPr lang="en-US" sz="2800" dirty="0" smtClean="0"/>
              <a:t>Three types of cell division: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Binary fission- prokaryotes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Mitosis- Eukaryotes (Somatic cell)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Meiosis- Eukaryotes (Gametes)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6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2" y="569462"/>
            <a:ext cx="7400949" cy="57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21630"/>
            <a:ext cx="8596667" cy="568546"/>
          </a:xfrm>
        </p:spPr>
        <p:txBody>
          <a:bodyPr>
            <a:noAutofit/>
          </a:bodyPr>
          <a:lstStyle/>
          <a:p>
            <a:r>
              <a:rPr lang="en-IN" sz="3200" b="1" u="sng" dirty="0"/>
              <a:t>Metaphase I: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939" r="10939"/>
          <a:stretch>
            <a:fillRect/>
          </a:stretch>
        </p:blipFill>
        <p:spPr>
          <a:xfrm>
            <a:off x="1798402" y="223236"/>
            <a:ext cx="6031953" cy="269839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3490176"/>
            <a:ext cx="8596667" cy="2551186"/>
          </a:xfrm>
        </p:spPr>
        <p:txBody>
          <a:bodyPr/>
          <a:lstStyle/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bivalent chromosomes align on the equatorial plate.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microtubules from the opposite poles of the spindle attach to the pair of homologous chromosomes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77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15166"/>
            <a:ext cx="8596667" cy="643944"/>
          </a:xfrm>
        </p:spPr>
        <p:txBody>
          <a:bodyPr>
            <a:normAutofit/>
          </a:bodyPr>
          <a:lstStyle/>
          <a:p>
            <a:r>
              <a:rPr lang="en-IN" sz="3600" b="1" u="sng" dirty="0" smtClean="0"/>
              <a:t>anaphase </a:t>
            </a:r>
            <a:r>
              <a:rPr lang="en-IN" sz="3600" b="1" u="sng" dirty="0"/>
              <a:t>I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331" b="3331"/>
          <a:stretch>
            <a:fillRect/>
          </a:stretch>
        </p:blipFill>
        <p:spPr>
          <a:xfrm>
            <a:off x="1918951" y="2099"/>
            <a:ext cx="5615190" cy="231609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112135"/>
            <a:ext cx="8596667" cy="3889421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The chromatids of chromosome starts to separate</a:t>
            </a:r>
            <a:r>
              <a:rPr lang="en-IN" sz="2400" dirty="0"/>
              <a:t> </a:t>
            </a:r>
            <a:r>
              <a:rPr lang="en-IN" sz="2400" dirty="0" smtClean="0"/>
              <a:t>and  form two chromosomes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Spindle fibres contract pulling the daughter chromosomes to the opposite poles</a:t>
            </a:r>
          </a:p>
        </p:txBody>
      </p:sp>
    </p:spTree>
    <p:extLst>
      <p:ext uri="{BB962C8B-B14F-4D97-AF65-F5344CB8AC3E}">
        <p14:creationId xmlns:p14="http://schemas.microsoft.com/office/powerpoint/2010/main" val="1422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15166"/>
            <a:ext cx="8596667" cy="643944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Telophase I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331" b="3331"/>
          <a:stretch>
            <a:fillRect/>
          </a:stretch>
        </p:blipFill>
        <p:spPr>
          <a:xfrm>
            <a:off x="1918951" y="2099"/>
            <a:ext cx="5615190" cy="231609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859109"/>
            <a:ext cx="8596667" cy="388942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The nuclear membrane and nucleolus reappear.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cytokinesis </a:t>
            </a:r>
            <a:r>
              <a:rPr lang="en-IN" sz="2400" dirty="0"/>
              <a:t>follows telophase 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Although </a:t>
            </a:r>
            <a:r>
              <a:rPr lang="en-IN" sz="2400" dirty="0"/>
              <a:t>in many cases the chromosomes do undergo some dispersion, they do not reach the extremely extended state of the interphase nucleus. The stage between the two meiotic divisions is called </a:t>
            </a:r>
            <a:r>
              <a:rPr lang="en-IN" sz="2400" b="1" dirty="0" err="1"/>
              <a:t>interkinesis</a:t>
            </a:r>
            <a:r>
              <a:rPr lang="en-IN" sz="2400" b="1" dirty="0"/>
              <a:t> </a:t>
            </a:r>
            <a:r>
              <a:rPr lang="en-IN" sz="2400" dirty="0"/>
              <a:t>and is generally short lived.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 smtClean="0"/>
              <a:t>Interkinesis</a:t>
            </a:r>
            <a:r>
              <a:rPr lang="en-IN" sz="2400" dirty="0" smtClean="0"/>
              <a:t> </a:t>
            </a:r>
            <a:r>
              <a:rPr lang="en-IN" sz="2400" dirty="0"/>
              <a:t>is followed by prophase II, a much simpler prophase than prophase I.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47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17453"/>
            <a:ext cx="8596667" cy="695459"/>
          </a:xfrm>
        </p:spPr>
        <p:txBody>
          <a:bodyPr>
            <a:noAutofit/>
          </a:bodyPr>
          <a:lstStyle/>
          <a:p>
            <a:r>
              <a:rPr lang="en-IN" sz="3600" b="1" u="sng" dirty="0"/>
              <a:t>Meiosis II </a:t>
            </a:r>
            <a:endParaRPr lang="en-IN" sz="3600" u="sng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58" r="275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203065"/>
            <a:ext cx="8596667" cy="1171977"/>
          </a:xfrm>
        </p:spPr>
        <p:txBody>
          <a:bodyPr>
            <a:normAutofit/>
          </a:bodyPr>
          <a:lstStyle/>
          <a:p>
            <a:r>
              <a:rPr lang="pt-BR" sz="2800" dirty="0"/>
              <a:t>Meiosis II resembles a normal mitosis.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837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Prophase II: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sz="2800" dirty="0" smtClean="0"/>
              <a:t> Meiosis </a:t>
            </a:r>
            <a:r>
              <a:rPr lang="en-IN" sz="2800" dirty="0"/>
              <a:t>II is initiated immediately after cytokinesis. 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The nuclear membrane disappears by the end of prophase II. 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The chromosomes again become compact.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662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Metaphase II</a:t>
            </a:r>
            <a:r>
              <a:rPr lang="en-IN" u="sng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800" dirty="0" smtClean="0"/>
              <a:t> </a:t>
            </a:r>
            <a:r>
              <a:rPr lang="en-IN" sz="2800" dirty="0"/>
              <a:t>At this stage the chromosomes align at the equator and the microtubules from opposite poles of the spindle get attached to the kinetochores of sister chromatids.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9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Anaphase II: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800" dirty="0" smtClean="0"/>
              <a:t> splitting </a:t>
            </a:r>
            <a:r>
              <a:rPr lang="en-IN" sz="2800" dirty="0"/>
              <a:t>of the centromere of each chromosome. 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Chromosomes </a:t>
            </a:r>
            <a:r>
              <a:rPr lang="en-IN" sz="2800" dirty="0"/>
              <a:t>move toward opposite poles of the cell.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95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Telophase II: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800" dirty="0" smtClean="0"/>
              <a:t> </a:t>
            </a:r>
            <a:r>
              <a:rPr lang="en-IN" sz="2800" dirty="0"/>
              <a:t>the two groups of chromosomes once again get enclosed by a nuclear envelope. 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cytokinesis follows resulting in the formation of four haploid daughter cells).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352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38" y="0"/>
            <a:ext cx="6684135" cy="66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PROKARYOTIC CELL DIVISION</a:t>
            </a:r>
            <a:endParaRPr lang="en-IN" b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latin typeface="Bowlby One SC" panose="02000505060000020004" pitchFamily="2" charset="0"/>
              </a:rPr>
              <a:t> </a:t>
            </a:r>
            <a:r>
              <a:rPr lang="en-IN" sz="2800" dirty="0" smtClean="0">
                <a:latin typeface="Bowlby One SC" panose="02000505060000020004" pitchFamily="2" charset="0"/>
              </a:rPr>
              <a:t>BINARY FISSION:</a:t>
            </a:r>
          </a:p>
          <a:p>
            <a:r>
              <a:rPr lang="en-IN" sz="2800" dirty="0" smtClean="0"/>
              <a:t>In unicellular organism for example in bacteria, asexual reproduction occurs by a process called </a:t>
            </a:r>
            <a:r>
              <a:rPr lang="en-IN" sz="2800" b="1" dirty="0" smtClean="0"/>
              <a:t>Binary fission</a:t>
            </a:r>
          </a:p>
          <a:p>
            <a:r>
              <a:rPr lang="en-IN" sz="2800" dirty="0" smtClean="0"/>
              <a:t>This is the division of the cell into two identical copies of daughter cells from the parent cell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985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SIGNIFICANCE OF MEIOSIS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/>
              <a:t>(</a:t>
            </a:r>
            <a:r>
              <a:rPr lang="en-IN" sz="2400" dirty="0"/>
              <a:t>1) </a:t>
            </a:r>
            <a:r>
              <a:rPr lang="en-IN" sz="2400" dirty="0" smtClean="0"/>
              <a:t>conservation </a:t>
            </a:r>
            <a:r>
              <a:rPr lang="en-IN" sz="2400" dirty="0"/>
              <a:t>of specific chromosome number of each species is achieved across generations in sexually reproducing organisms. </a:t>
            </a:r>
          </a:p>
          <a:p>
            <a:pPr marL="0" indent="0">
              <a:buNone/>
            </a:pPr>
            <a:r>
              <a:rPr lang="en-IN" sz="2400" dirty="0"/>
              <a:t>(2) It also increases the genetic variability in the population of organisms from one generation to the next. Variations are very important for the process of evolution.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51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"/>
          <a:stretch/>
        </p:blipFill>
        <p:spPr>
          <a:xfrm>
            <a:off x="1329742" y="232624"/>
            <a:ext cx="9333963" cy="64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7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CELL DIFFERENTIATION 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/>
              <a:t> Immature </a:t>
            </a:r>
            <a:r>
              <a:rPr lang="en-IN" sz="2800" dirty="0"/>
              <a:t>cell evolves into a specialized cell, reaching its mature form and function. </a:t>
            </a:r>
            <a:endParaRPr lang="en-IN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/>
              <a:t>When </a:t>
            </a:r>
            <a:r>
              <a:rPr lang="en-IN" sz="2800" dirty="0"/>
              <a:t>a cell differentiates (becomes more specialized), it may undertake major changes in its size, shape, metabolic activity, and overall function. 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9359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061" y="1068946"/>
            <a:ext cx="106637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 </a:t>
            </a:r>
            <a:r>
              <a:rPr lang="en-IN" sz="2800" dirty="0"/>
              <a:t>M</a:t>
            </a:r>
            <a:r>
              <a:rPr lang="en-IN" sz="2800" dirty="0" smtClean="0"/>
              <a:t>ulticellular </a:t>
            </a:r>
            <a:r>
              <a:rPr lang="en-IN" sz="2800" dirty="0"/>
              <a:t>organisms require different types of cells for these processes to be possible. </a:t>
            </a:r>
            <a:endParaRPr lang="en-IN" sz="2800" dirty="0" smtClean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Here, different types of cells play a specific function given that they have varied structures</a:t>
            </a:r>
            <a:r>
              <a:rPr lang="en-IN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For </a:t>
            </a:r>
            <a:r>
              <a:rPr lang="en-IN" sz="2800" dirty="0"/>
              <a:t>instance, whereas the nerve cells play a crucial role in the transmission of signals to different parts of the body, blood cells play an important role in carrying oxygen to different parts of the body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06061" y="5203064"/>
            <a:ext cx="99038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The differences in structure and functions between the cells mean that they are </a:t>
            </a:r>
            <a:r>
              <a:rPr lang="en-IN" sz="2800" dirty="0">
                <a:solidFill>
                  <a:srgbClr val="FF0000"/>
                </a:solidFill>
              </a:rPr>
              <a:t>specialized cells</a:t>
            </a:r>
            <a:r>
              <a:rPr lang="en-IN" sz="2800" dirty="0"/>
              <a:t>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73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91" y="1390918"/>
            <a:ext cx="1045764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 cell capable of differentiating into any </a:t>
            </a:r>
            <a:r>
              <a:rPr lang="en-IN" sz="2800" dirty="0" smtClean="0"/>
              <a:t>one type </a:t>
            </a:r>
            <a:r>
              <a:rPr lang="en-IN" sz="2800" dirty="0"/>
              <a:t>of cell is known as "</a:t>
            </a:r>
            <a:r>
              <a:rPr lang="en-IN" sz="2800" dirty="0">
                <a:solidFill>
                  <a:srgbClr val="FF0000"/>
                </a:solidFill>
              </a:rPr>
              <a:t>totipotent</a:t>
            </a:r>
            <a:r>
              <a:rPr lang="en-IN" sz="2800" dirty="0"/>
              <a:t>". </a:t>
            </a:r>
            <a:endParaRPr lang="en-IN" sz="2800" dirty="0" smtClean="0"/>
          </a:p>
          <a:p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For </a:t>
            </a:r>
            <a:r>
              <a:rPr lang="en-IN" sz="2800" dirty="0"/>
              <a:t>mammals, totipotent includes the zygote and products of the first few cell divisions. </a:t>
            </a: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There </a:t>
            </a:r>
            <a:r>
              <a:rPr lang="en-IN" sz="2800" dirty="0"/>
              <a:t>are also certain types of cells that can differentiate into many types of cells. These cells are known as "</a:t>
            </a:r>
            <a:r>
              <a:rPr lang="en-IN" sz="2800" dirty="0">
                <a:solidFill>
                  <a:srgbClr val="FF0000"/>
                </a:solidFill>
              </a:rPr>
              <a:t>pluripotent</a:t>
            </a:r>
            <a:r>
              <a:rPr lang="en-IN" sz="2800" dirty="0"/>
              <a:t>" or stem cells in animals (</a:t>
            </a:r>
            <a:r>
              <a:rPr lang="en-IN" sz="2800" dirty="0" err="1"/>
              <a:t>meristemic</a:t>
            </a:r>
            <a:r>
              <a:rPr lang="en-IN" sz="2800" dirty="0"/>
              <a:t> cells in higher plants</a:t>
            </a:r>
            <a:r>
              <a:rPr lang="en-IN" sz="2800" dirty="0" smtClean="0"/>
              <a:t>).</a:t>
            </a:r>
          </a:p>
          <a:p>
            <a:r>
              <a:rPr lang="en-IN" sz="2800" dirty="0" smtClean="0"/>
              <a:t> 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613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Examples of stem and progenitor cells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/>
              <a:t>Hematopoietic Stem </a:t>
            </a:r>
            <a:r>
              <a:rPr lang="en-IN" sz="2800" b="1" u="sng" dirty="0" smtClean="0"/>
              <a:t>Cells:</a:t>
            </a:r>
          </a:p>
          <a:p>
            <a:r>
              <a:rPr lang="en-IN" sz="2800" dirty="0"/>
              <a:t>These are </a:t>
            </a:r>
            <a:r>
              <a:rPr lang="en-IN" sz="2800" dirty="0" smtClean="0"/>
              <a:t>present in bone </a:t>
            </a:r>
            <a:r>
              <a:rPr lang="en-IN" sz="2800" dirty="0"/>
              <a:t>marrow and are involved in the production of red and white blood cells as well as the platelets. </a:t>
            </a:r>
            <a:endParaRPr lang="en-IN" sz="2800" u="sng" dirty="0"/>
          </a:p>
        </p:txBody>
      </p:sp>
      <p:sp>
        <p:nvSpPr>
          <p:cNvPr id="4" name="Rectangle 3"/>
          <p:cNvSpPr/>
          <p:nvPr/>
        </p:nvSpPr>
        <p:spPr>
          <a:xfrm>
            <a:off x="1196891" y="3798125"/>
            <a:ext cx="3970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 err="1"/>
              <a:t>Mesenchymal</a:t>
            </a:r>
            <a:r>
              <a:rPr lang="en-IN" sz="2800" b="1" u="sng" dirty="0"/>
              <a:t> Stem Cells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24128" y="4622855"/>
            <a:ext cx="90452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Also from the bone marrow, these cells are involved in the production of fat cells, stromal cells as well as a given type of bone cell. </a:t>
            </a:r>
          </a:p>
        </p:txBody>
      </p:sp>
    </p:spTree>
    <p:extLst>
      <p:ext uri="{BB962C8B-B14F-4D97-AF65-F5344CB8AC3E}">
        <p14:creationId xmlns:p14="http://schemas.microsoft.com/office/powerpoint/2010/main" val="30732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/>
              <a:t>Epithelial Stem Cells </a:t>
            </a:r>
            <a:endParaRPr lang="en-IN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83724"/>
            <a:ext cx="9720073" cy="4023360"/>
          </a:xfrm>
        </p:spPr>
        <p:txBody>
          <a:bodyPr>
            <a:normAutofit/>
          </a:bodyPr>
          <a:lstStyle/>
          <a:p>
            <a:r>
              <a:rPr lang="en-IN" sz="2400" dirty="0"/>
              <a:t>These are progenitor cells and are involved in the production of certain skin cells.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4126" y="2712800"/>
            <a:ext cx="3407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/>
              <a:t>Muscle Satellite Cells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24126" y="3484292"/>
            <a:ext cx="9371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These are progenitor cells that contribute to differentiated muscle tissue. </a:t>
            </a:r>
          </a:p>
        </p:txBody>
      </p:sp>
    </p:spTree>
    <p:extLst>
      <p:ext uri="{BB962C8B-B14F-4D97-AF65-F5344CB8AC3E}">
        <p14:creationId xmlns:p14="http://schemas.microsoft.com/office/powerpoint/2010/main" val="20524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03031"/>
            <a:ext cx="9720072" cy="535246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Cell Differentiation Significance 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38277"/>
            <a:ext cx="9720073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/>
              <a:t>Cell </a:t>
            </a:r>
            <a:r>
              <a:rPr lang="en-IN" sz="2400" dirty="0"/>
              <a:t>differentiation is an important process through which a single cell gradually evolves allowing for development that not only results in various organs and tissues being formed, but also a fully functional animal</a:t>
            </a:r>
            <a:r>
              <a:rPr lang="en-IN" sz="2400" dirty="0" smtClean="0"/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In cell differentiation, </a:t>
            </a:r>
            <a:r>
              <a:rPr lang="en-IN" sz="2400" dirty="0">
                <a:solidFill>
                  <a:srgbClr val="FF0000"/>
                </a:solidFill>
              </a:rPr>
              <a:t>gene expression </a:t>
            </a:r>
            <a:r>
              <a:rPr lang="en-IN" sz="2400" dirty="0"/>
              <a:t>is particularly important given that there are vital control systems that only ensure certain differentiation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Knowledge of cell differentiation has also influenced stem cell </a:t>
            </a:r>
            <a:r>
              <a:rPr lang="en-IN" sz="2400" dirty="0" smtClean="0"/>
              <a:t>research. Today</a:t>
            </a:r>
            <a:r>
              <a:rPr lang="en-IN" sz="2400" dirty="0"/>
              <a:t>, scientists and researchers are working </a:t>
            </a:r>
            <a:r>
              <a:rPr lang="en-IN" sz="2400" dirty="0" smtClean="0"/>
              <a:t>to use </a:t>
            </a:r>
            <a:r>
              <a:rPr lang="en-IN" sz="2400" dirty="0"/>
              <a:t>stem cells for </a:t>
            </a:r>
            <a:r>
              <a:rPr lang="en-IN" sz="2400" dirty="0" smtClean="0"/>
              <a:t>the regenerating </a:t>
            </a:r>
            <a:r>
              <a:rPr lang="en-IN" sz="2400" dirty="0"/>
              <a:t>and repairing cellular damage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/>
              <a:t>Stem cells can continue differentiating into a number of specialized cells to renew and repair the tissue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10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790" y="2446986"/>
            <a:ext cx="1137204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8000" dirty="0" smtClean="0"/>
              <a:t>THANK YOU </a:t>
            </a:r>
            <a:endParaRPr lang="en-IN" sz="8000" dirty="0"/>
          </a:p>
          <a:p>
            <a:r>
              <a:rPr lang="en-IN" sz="2800" dirty="0" smtClean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980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26" y="0"/>
            <a:ext cx="9720072" cy="1499616"/>
          </a:xfrm>
        </p:spPr>
        <p:txBody>
          <a:bodyPr/>
          <a:lstStyle/>
          <a:p>
            <a:r>
              <a:rPr lang="en-IN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BINARY FISSION PROCESS</a:t>
            </a:r>
            <a:endParaRPr lang="en-IN" b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6" y="1270000"/>
            <a:ext cx="11018949" cy="513377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Binary fission begins with a single circular DNA molecule being attached to </a:t>
            </a:r>
            <a:r>
              <a:rPr lang="en-IN" sz="2400" b="1" dirty="0" smtClean="0">
                <a:solidFill>
                  <a:srgbClr val="FF0000"/>
                </a:solidFill>
              </a:rPr>
              <a:t>mesosome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Cell wall and cell surface membrane are enlarged and DNA starts to replicate in both directions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Once, DNA replication complete and second DNA molecules become attached to mesosome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The mesosome may also be attached to the new cross-walls that are laid down between the daughter cells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New </a:t>
            </a:r>
            <a:r>
              <a:rPr lang="en-IN" sz="2400" dirty="0"/>
              <a:t>cell wall and membrane grow between DNA </a:t>
            </a:r>
            <a:r>
              <a:rPr lang="en-IN" sz="2400" dirty="0" smtClean="0"/>
              <a:t>molecules and finally</a:t>
            </a:r>
            <a:r>
              <a:rPr lang="en-IN" sz="2400" dirty="0"/>
              <a:t>, two daughter cells were </a:t>
            </a:r>
            <a:r>
              <a:rPr lang="en-IN" sz="2400" dirty="0" smtClean="0"/>
              <a:t>formed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In </a:t>
            </a:r>
            <a:r>
              <a:rPr lang="en-IN" sz="2400" dirty="0"/>
              <a:t>the fast-growing bacteria such division may occur as often as every 20 minutes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3796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BINARY FISSION OF BACTERIAL CELL DIVISION</a:t>
            </a:r>
            <a:endParaRPr lang="en-IN" b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42" y="2601610"/>
            <a:ext cx="10091718" cy="36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" y="55665"/>
            <a:ext cx="10589654" cy="845856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CELL DIVISION OF EUKARYOTIC CELL</a:t>
            </a:r>
            <a:endParaRPr lang="en-IN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50" y="1014368"/>
            <a:ext cx="11248503" cy="54637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b="1" dirty="0" smtClean="0">
                <a:latin typeface="Bowlby One SC" panose="02000505060000020004" pitchFamily="2" charset="0"/>
                <a:cs typeface="Aharoni" panose="02010803020104030203" pitchFamily="2" charset="-79"/>
              </a:rPr>
              <a:t>     CELL CYCLE 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800" dirty="0" smtClean="0"/>
              <a:t>Cell cycle is defined as the </a:t>
            </a:r>
            <a:r>
              <a:rPr lang="en-IN" sz="2800" dirty="0"/>
              <a:t>sequence of events by which a cell duplicates its genome, synthesizes the other constituents of the cell and eventually divides into two daughter </a:t>
            </a:r>
            <a:r>
              <a:rPr lang="en-IN" sz="2800" dirty="0" smtClean="0"/>
              <a:t>cells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800" dirty="0" smtClean="0"/>
              <a:t>Cell </a:t>
            </a:r>
            <a:r>
              <a:rPr lang="en-IN" sz="2800" dirty="0"/>
              <a:t>cycle includes three processes cell division, DNA replication and cell growth in coordinated </a:t>
            </a:r>
            <a:r>
              <a:rPr lang="en-IN" sz="2800" dirty="0" smtClean="0"/>
              <a:t>way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800" dirty="0" smtClean="0"/>
              <a:t>Duration </a:t>
            </a:r>
            <a:r>
              <a:rPr lang="en-IN" sz="2800" dirty="0"/>
              <a:t>of cell cycle can vary from organism to organism and also from cell type to cell type.</a:t>
            </a:r>
          </a:p>
          <a:p>
            <a:r>
              <a:rPr lang="en-IN" sz="2800" dirty="0"/>
              <a:t> (e.g., </a:t>
            </a:r>
            <a:r>
              <a:rPr lang="en-IN" sz="2800" dirty="0" smtClean="0"/>
              <a:t>Yeast </a:t>
            </a:r>
            <a:r>
              <a:rPr lang="en-IN" sz="2800" dirty="0"/>
              <a:t>cell cycle is of 90 minutes, </a:t>
            </a:r>
            <a:r>
              <a:rPr lang="en-IN" sz="2800" dirty="0" smtClean="0"/>
              <a:t>human </a:t>
            </a:r>
            <a:r>
              <a:rPr lang="en-IN" sz="2800" dirty="0"/>
              <a:t>24 </a:t>
            </a:r>
            <a:r>
              <a:rPr lang="en-IN" sz="2800" dirty="0" err="1" smtClean="0"/>
              <a:t>hrs</a:t>
            </a:r>
            <a:r>
              <a:rPr lang="en-IN" sz="2800" dirty="0" smtClean="0"/>
              <a:t>) </a:t>
            </a:r>
            <a:endParaRPr lang="en-IN" sz="2800" dirty="0">
              <a:cs typeface="Aharoni" panose="02010803020104030203" pitchFamily="2" charset="-79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IN" sz="28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IN" sz="2800" dirty="0">
              <a:latin typeface="Bowlby One SC" panose="02000505060000020004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81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7739"/>
            <a:ext cx="3854528" cy="1278466"/>
          </a:xfrm>
        </p:spPr>
        <p:txBody>
          <a:bodyPr>
            <a:normAutofit/>
          </a:bodyPr>
          <a:lstStyle/>
          <a:p>
            <a:r>
              <a:rPr lang="en-IN" sz="2800" b="1" u="sng" dirty="0" smtClean="0">
                <a:latin typeface="Bowlby One SC" panose="02000505060000020004" pitchFamily="2" charset="0"/>
                <a:cs typeface="Aharoni" panose="02010803020104030203" pitchFamily="2" charset="-79"/>
              </a:rPr>
              <a:t>INTERPHASE</a:t>
            </a:r>
            <a:endParaRPr lang="en-IN" sz="2800" b="1" u="sng" dirty="0">
              <a:latin typeface="Bowlby One SC" panose="02000505060000020004" pitchFamily="2" charset="0"/>
              <a:cs typeface="Aharoni" panose="02010803020104030203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094" y="815341"/>
            <a:ext cx="4934258" cy="47869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991457"/>
            <a:ext cx="4080760" cy="4576767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G1 PHASE </a:t>
            </a:r>
            <a:endParaRPr lang="en-IN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2400" dirty="0" smtClean="0"/>
              <a:t>(</a:t>
            </a:r>
            <a:r>
              <a:rPr lang="en-IN" sz="2400" dirty="0"/>
              <a:t>Gap 1 Phase) </a:t>
            </a:r>
            <a:endParaRPr lang="en-IN" sz="2400" dirty="0" smtClean="0"/>
          </a:p>
          <a:p>
            <a:r>
              <a:rPr lang="en-IN" sz="2400" dirty="0" smtClean="0"/>
              <a:t>Corresponds </a:t>
            </a:r>
            <a:r>
              <a:rPr lang="en-IN" sz="2400" dirty="0"/>
              <a:t>to the interval between mitosis and initiation of DNA replication. </a:t>
            </a:r>
            <a:endParaRPr lang="en-IN" sz="2400" dirty="0" smtClean="0"/>
          </a:p>
          <a:p>
            <a:r>
              <a:rPr lang="en-IN" sz="2400" dirty="0" smtClean="0"/>
              <a:t>During </a:t>
            </a:r>
            <a:r>
              <a:rPr lang="en-IN" sz="2400" dirty="0"/>
              <a:t>G1 phase the cell is metabolically active and continuously grows but does not replicate its DNA.</a:t>
            </a:r>
          </a:p>
        </p:txBody>
      </p:sp>
    </p:spTree>
    <p:extLst>
      <p:ext uri="{BB962C8B-B14F-4D97-AF65-F5344CB8AC3E}">
        <p14:creationId xmlns:p14="http://schemas.microsoft.com/office/powerpoint/2010/main" val="12767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4348" y="314081"/>
            <a:ext cx="6804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>
                <a:latin typeface="Bowlby One SC" panose="02000505060000020004" pitchFamily="2" charset="0"/>
              </a:rPr>
              <a:t>S phase (synthesis phase)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665407" y="1122282"/>
            <a:ext cx="84657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During this period during which DNA synthesis or replication takes place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 During this time the amount of DNA per cell doubles. (only amount of DNA is doubled, no of chromosomes remain same)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 In animal cells, during the S phase, DNA replication begins in the nucleus, and the centriole duplicates in the cytoplasm.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27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6882" y="1539510"/>
            <a:ext cx="89339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Proteins are synthesised in preparation for mitosis while cell growth continues.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 Some cells do not exhibit division like heart cells, nerve cells etc. these cells enter in an </a:t>
            </a:r>
            <a:r>
              <a:rPr lang="en-IN" sz="2400" dirty="0" smtClean="0">
                <a:solidFill>
                  <a:srgbClr val="FF0000"/>
                </a:solidFill>
              </a:rPr>
              <a:t>inactive phase</a:t>
            </a:r>
            <a:r>
              <a:rPr lang="en-IN" sz="2400" dirty="0" smtClean="0"/>
              <a:t> called </a:t>
            </a:r>
            <a:r>
              <a:rPr lang="en-IN" sz="2400" dirty="0" smtClean="0">
                <a:solidFill>
                  <a:srgbClr val="FF0000"/>
                </a:solidFill>
              </a:rPr>
              <a:t>G0 or quiescent phase </a:t>
            </a:r>
            <a:r>
              <a:rPr lang="en-IN" sz="2400" dirty="0" smtClean="0"/>
              <a:t>from G1 phase.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 Cells in this phase are metabolically active but they do not divide unless they are called on to do so.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866882" y="694317"/>
            <a:ext cx="4928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>
                <a:latin typeface="Bowlby One SC" panose="02000505060000020004" pitchFamily="2" charset="0"/>
              </a:rPr>
              <a:t>G2 phase</a:t>
            </a:r>
            <a:r>
              <a:rPr lang="en-IN" sz="2800" dirty="0" smtClean="0">
                <a:latin typeface="Bowlby One SC" panose="02000505060000020004" pitchFamily="2" charset="0"/>
              </a:rPr>
              <a:t>(Gap 2 Phase): </a:t>
            </a:r>
            <a:endParaRPr lang="en-IN" sz="2800" dirty="0">
              <a:latin typeface="Bowlby One SC" panose="02000505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2037</TotalTime>
  <Words>1852</Words>
  <Application>Microsoft Office PowerPoint</Application>
  <PresentationFormat>Widescreen</PresentationFormat>
  <Paragraphs>163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Aharoni</vt:lpstr>
      <vt:lpstr>Arial</vt:lpstr>
      <vt:lpstr>Bowlby One SC</vt:lpstr>
      <vt:lpstr>Times New Roman</vt:lpstr>
      <vt:lpstr>Tw Cen MT</vt:lpstr>
      <vt:lpstr>Tw Cen MT Condensed</vt:lpstr>
      <vt:lpstr>Wingdings</vt:lpstr>
      <vt:lpstr>Wingdings 3</vt:lpstr>
      <vt:lpstr>Integral</vt:lpstr>
      <vt:lpstr>CELL DIVISION IN PROKARYOTIC  AND EUKARYOTIC CELL</vt:lpstr>
      <vt:lpstr>Introduction</vt:lpstr>
      <vt:lpstr>PROKARYOTIC CELL DIVISION</vt:lpstr>
      <vt:lpstr>BINARY FISSION PROCESS</vt:lpstr>
      <vt:lpstr>BINARY FISSION OF BACTERIAL CELL DIVISION</vt:lpstr>
      <vt:lpstr>CELL DIVISION OF EUKARYOTIC CELL</vt:lpstr>
      <vt:lpstr>INTERPHASE</vt:lpstr>
      <vt:lpstr>PowerPoint Presentation</vt:lpstr>
      <vt:lpstr>PowerPoint Presentation</vt:lpstr>
      <vt:lpstr>Mitosis or M phase </vt:lpstr>
      <vt:lpstr>Prophase </vt:lpstr>
      <vt:lpstr> </vt:lpstr>
      <vt:lpstr>Anaphase </vt:lpstr>
      <vt:lpstr>Telophase  </vt:lpstr>
      <vt:lpstr>Cytokinesis </vt:lpstr>
      <vt:lpstr>Significance of mitosis </vt:lpstr>
      <vt:lpstr>Meiosis </vt:lpstr>
      <vt:lpstr>Meiosis I </vt:lpstr>
      <vt:lpstr>PowerPoint Presentation</vt:lpstr>
      <vt:lpstr>PowerPoint Presentation</vt:lpstr>
      <vt:lpstr>Metaphase I: </vt:lpstr>
      <vt:lpstr>anaphase I </vt:lpstr>
      <vt:lpstr>Telophase I </vt:lpstr>
      <vt:lpstr>Meiosis II </vt:lpstr>
      <vt:lpstr>Prophase II: </vt:lpstr>
      <vt:lpstr>Metaphase II: </vt:lpstr>
      <vt:lpstr>Anaphase II: </vt:lpstr>
      <vt:lpstr>Telophase II: </vt:lpstr>
      <vt:lpstr>PowerPoint Presentation</vt:lpstr>
      <vt:lpstr>SIGNIFICANCE OF MEIOSIS </vt:lpstr>
      <vt:lpstr>PowerPoint Presentation</vt:lpstr>
      <vt:lpstr>CELL DIFFERENTIATION </vt:lpstr>
      <vt:lpstr>PowerPoint Presentation</vt:lpstr>
      <vt:lpstr>PowerPoint Presentation</vt:lpstr>
      <vt:lpstr>Examples of stem and progenitor cells </vt:lpstr>
      <vt:lpstr>Epithelial Stem Cells </vt:lpstr>
      <vt:lpstr>Cell Differentiation Significance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DIVISION IN PROKARYOTIC  AND EUKARYOTIC CELL</dc:title>
  <dc:creator>Dhasan Francis</dc:creator>
  <cp:lastModifiedBy>user pc</cp:lastModifiedBy>
  <cp:revision>65</cp:revision>
  <dcterms:created xsi:type="dcterms:W3CDTF">2020-09-30T17:35:14Z</dcterms:created>
  <dcterms:modified xsi:type="dcterms:W3CDTF">2021-02-09T03:45:56Z</dcterms:modified>
</cp:coreProperties>
</file>