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0"/>
  </p:notesMasterIdLst>
  <p:handoutMasterIdLst>
    <p:handoutMasterId r:id="rId131"/>
  </p:handoutMasterIdLst>
  <p:sldIdLst>
    <p:sldId id="267" r:id="rId3"/>
    <p:sldId id="268" r:id="rId4"/>
    <p:sldId id="269" r:id="rId5"/>
    <p:sldId id="406" r:id="rId6"/>
    <p:sldId id="270" r:id="rId7"/>
    <p:sldId id="257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71" r:id="rId18"/>
    <p:sldId id="277" r:id="rId19"/>
    <p:sldId id="282" r:id="rId20"/>
    <p:sldId id="283" r:id="rId21"/>
    <p:sldId id="408" r:id="rId22"/>
    <p:sldId id="284" r:id="rId23"/>
    <p:sldId id="416" r:id="rId24"/>
    <p:sldId id="417" r:id="rId25"/>
    <p:sldId id="418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273" r:id="rId34"/>
    <p:sldId id="285" r:id="rId35"/>
    <p:sldId id="286" r:id="rId36"/>
    <p:sldId id="287" r:id="rId37"/>
    <p:sldId id="413" r:id="rId38"/>
    <p:sldId id="290" r:id="rId39"/>
    <p:sldId id="291" r:id="rId40"/>
    <p:sldId id="414" r:id="rId41"/>
    <p:sldId id="415" r:id="rId42"/>
    <p:sldId id="409" r:id="rId43"/>
    <p:sldId id="410" r:id="rId44"/>
    <p:sldId id="411" r:id="rId45"/>
    <p:sldId id="412" r:id="rId46"/>
    <p:sldId id="438" r:id="rId47"/>
    <p:sldId id="439" r:id="rId48"/>
    <p:sldId id="440" r:id="rId49"/>
    <p:sldId id="419" r:id="rId50"/>
    <p:sldId id="420" r:id="rId51"/>
    <p:sldId id="421" r:id="rId52"/>
    <p:sldId id="422" r:id="rId53"/>
    <p:sldId id="423" r:id="rId54"/>
    <p:sldId id="442" r:id="rId55"/>
    <p:sldId id="436" r:id="rId56"/>
    <p:sldId id="443" r:id="rId57"/>
    <p:sldId id="435" r:id="rId58"/>
    <p:sldId id="311" r:id="rId59"/>
    <p:sldId id="306" r:id="rId60"/>
    <p:sldId id="307" r:id="rId61"/>
    <p:sldId id="308" r:id="rId62"/>
    <p:sldId id="312" r:id="rId63"/>
    <p:sldId id="314" r:id="rId64"/>
    <p:sldId id="313" r:id="rId65"/>
    <p:sldId id="315" r:id="rId66"/>
    <p:sldId id="316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85" r:id="rId84"/>
    <p:sldId id="426" r:id="rId85"/>
    <p:sldId id="429" r:id="rId86"/>
    <p:sldId id="386" r:id="rId87"/>
    <p:sldId id="387" r:id="rId88"/>
    <p:sldId id="388" r:id="rId89"/>
    <p:sldId id="389" r:id="rId90"/>
    <p:sldId id="390" r:id="rId91"/>
    <p:sldId id="391" r:id="rId92"/>
    <p:sldId id="392" r:id="rId93"/>
    <p:sldId id="393" r:id="rId94"/>
    <p:sldId id="394" r:id="rId95"/>
    <p:sldId id="395" r:id="rId96"/>
    <p:sldId id="396" r:id="rId97"/>
    <p:sldId id="397" r:id="rId98"/>
    <p:sldId id="430" r:id="rId99"/>
    <p:sldId id="400" r:id="rId100"/>
    <p:sldId id="401" r:id="rId101"/>
    <p:sldId id="403" r:id="rId102"/>
    <p:sldId id="404" r:id="rId103"/>
    <p:sldId id="427" r:id="rId104"/>
    <p:sldId id="431" r:id="rId105"/>
    <p:sldId id="405" r:id="rId106"/>
    <p:sldId id="355" r:id="rId107"/>
    <p:sldId id="357" r:id="rId108"/>
    <p:sldId id="337" r:id="rId109"/>
    <p:sldId id="338" r:id="rId110"/>
    <p:sldId id="339" r:id="rId111"/>
    <p:sldId id="340" r:id="rId112"/>
    <p:sldId id="341" r:id="rId113"/>
    <p:sldId id="342" r:id="rId114"/>
    <p:sldId id="343" r:id="rId115"/>
    <p:sldId id="344" r:id="rId116"/>
    <p:sldId id="346" r:id="rId117"/>
    <p:sldId id="347" r:id="rId118"/>
    <p:sldId id="348" r:id="rId119"/>
    <p:sldId id="349" r:id="rId120"/>
    <p:sldId id="350" r:id="rId121"/>
    <p:sldId id="353" r:id="rId122"/>
    <p:sldId id="358" r:id="rId123"/>
    <p:sldId id="359" r:id="rId124"/>
    <p:sldId id="360" r:id="rId125"/>
    <p:sldId id="361" r:id="rId126"/>
    <p:sldId id="362" r:id="rId127"/>
    <p:sldId id="432" r:id="rId128"/>
    <p:sldId id="407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SE1003 - DATA STRUCTURES AND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007B-024F-42A4-B04D-2CEBA52A7186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62D0-0FC9-45A0-B49D-2CE7AFA1D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SE1003 - DATA STRUCTURES AND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3550-6E8A-4324-94F9-7DD2F0AD5793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5502-B08D-440F-9EE9-E7B373DD1D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B5502-B08D-440F-9EE9-E7B373DD1D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SE1003 - DATA STRUCTURES AND ALGORITHMS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B53550-6E8A-4324-94F9-7DD2F0AD5793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6276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898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4620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886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17336A-41C7-40E3-9EDC-6B1208F06C1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15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8DC63-9CA0-4406-A8A8-2B3B88385F04}" type="slidenum">
              <a:rPr lang="ar-SA" smtClean="0"/>
              <a:pPr/>
              <a:t>49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F82A8-0818-4C81-9C89-CE2FB6CB9A9C}" type="slidenum">
              <a:rPr lang="ar-SA" smtClean="0"/>
              <a:pPr/>
              <a:t>50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8C79B-1F8A-4859-8BFC-5E71A70D1C93}" type="slidenum">
              <a:rPr lang="ar-SA" smtClean="0"/>
              <a:pPr/>
              <a:t>51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22AA0-3E01-493D-883B-081F1FFD8C83}" type="slidenum">
              <a:rPr lang="ar-SA" smtClean="0"/>
              <a:pPr/>
              <a:t>53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EAE5E4-925D-4C92-B651-811C3A82A9E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BC084-5F68-43B7-8210-7D043DDED9A6}" type="slidenum">
              <a:rPr lang="ar-SA" smtClean="0"/>
              <a:pPr/>
              <a:t>54</a:t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E2CB3-2148-4B24-9420-556F2EBE8DDB}" type="slidenum">
              <a:rPr lang="ar-SA" smtClean="0"/>
              <a:pPr/>
              <a:t>55</a:t>
            </a:fld>
            <a:endParaRPr 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50CA2-3CDF-46E3-A346-F3CA0CC5665D}" type="slidenum">
              <a:rPr lang="ar-SA" smtClean="0"/>
              <a:pPr/>
              <a:t>56</a:t>
            </a:fld>
            <a:endParaRPr 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B7FDA-2E9C-411F-A269-3135EE5B31D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302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628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294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6FF95AFF-E466-4441-B1EE-6692252B0364}" type="slidenum">
              <a:rPr lang="en-US"/>
              <a:pPr/>
              <a:t>64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C0EC415-36EF-467E-8BB5-33B1C64F3AA2}" type="slidenum">
              <a:rPr lang="en-US"/>
              <a:pPr/>
              <a:t>65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B55DF59-303F-439D-8EFC-946D4162B646}" type="slidenum">
              <a:rPr lang="en-US"/>
              <a:pPr/>
              <a:t>66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C04338-E0FF-4B54-8689-A0C70970D96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6C85DA6-34B6-428B-A016-CC829FEDAC22}" type="slidenum">
              <a:rPr lang="en-US"/>
              <a:pPr/>
              <a:t>67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45114852-1670-4CF7-A706-5E530238A3DA}" type="slidenum">
              <a:rPr lang="en-US"/>
              <a:pPr/>
              <a:t>68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6418898-4F09-4CD3-8F4E-C2D1E070D27D}" type="slidenum">
              <a:rPr lang="en-US"/>
              <a:pPr/>
              <a:t>69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7B939CB-5186-4336-8A02-E901CDEF53F4}" type="slidenum">
              <a:rPr lang="en-US"/>
              <a:pPr/>
              <a:t>70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C82F3096-915E-49B3-882E-D11EA5BE02CB}" type="slidenum">
              <a:rPr lang="en-US"/>
              <a:pPr/>
              <a:t>71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749B840-CC08-4AA2-B950-03A45350BCE8}" type="slidenum">
              <a:rPr lang="en-US"/>
              <a:pPr/>
              <a:t>72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BFF27BFB-4B4D-480F-86A3-0F0AF94A5C3B}" type="slidenum">
              <a:rPr lang="en-US"/>
              <a:pPr/>
              <a:t>73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E4A01A8-8AFA-4082-8B66-839B2183D4A1}" type="slidenum">
              <a:rPr lang="en-US"/>
              <a:pPr/>
              <a:t>74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5A017F7-5E0A-46DD-9B0D-53A378865A1D}" type="slidenum">
              <a:rPr lang="en-US"/>
              <a:pPr/>
              <a:t>75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AA269317-B444-4A90-9376-6333264B46F1}" type="slidenum">
              <a:rPr lang="en-US"/>
              <a:pPr/>
              <a:t>76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599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737BB52B-03E2-49B8-A529-527C4EEFC4F7}" type="slidenum">
              <a:rPr lang="en-US"/>
              <a:pPr/>
              <a:t>77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85B816A-1F32-4E24-97EF-83D3179C831B}" type="slidenum">
              <a:rPr lang="en-US"/>
              <a:pPr/>
              <a:t>81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98" tIns="45699" rIns="91398" bIns="45699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74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230" y="4342813"/>
            <a:ext cx="5027540" cy="411440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398" tIns="45699" rIns="91398" bIns="4569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72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5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160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396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C3AE33-FB06-4FB4-8162-910DE144228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46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7A4-137E-4B4F-8C6D-25B5D3CC421C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F8D-9F73-4B63-8A59-8295BD0E6F59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28BE-4B44-4A65-B769-AAEADD496BB4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C519A-C466-4FA6-8094-2D7FC8F95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22641-098E-42E0-A9C5-260258D967B8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038600" cy="2316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0000"/>
            <a:ext cx="4038600" cy="2316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CD6CD-887A-4FF4-8BA1-5DC4D1DFD583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B414-0D21-4B7A-B159-D8DAFF75DAEB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70F5-DA57-4D10-9DCF-22E549BAB4F7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4BBD-9166-41AB-9864-83513E42BC5A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A502-DA7A-49E9-97C7-825CFBC22D20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E54-C36B-4CDA-98F1-02C49D129CB6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9803-C715-4F90-8530-400B40BF3F7C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832-72B3-496E-8398-71F10CC9545F}" type="datetime1">
              <a:rPr lang="en-IN" smtClean="0"/>
              <a:pPr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5BD4-E371-4B6E-B59D-FD0D7460D1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04250" y="64912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Ctr="1">
            <a:spAutoFit/>
          </a:bodyPr>
          <a:lstStyle/>
          <a:p>
            <a:pPr>
              <a:spcBef>
                <a:spcPct val="50000"/>
              </a:spcBef>
              <a:defRPr/>
            </a:pPr>
            <a:fld id="{6E7AB717-308D-4DD1-BDE7-D280B7B42812}" type="slidenum">
              <a:rPr lang="ar-SA"/>
              <a:pPr>
                <a:spcBef>
                  <a:spcPct val="50000"/>
                </a:spcBef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2143116"/>
            <a:ext cx="7572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UNIT-I</a:t>
            </a:r>
          </a:p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 </a:t>
            </a:r>
          </a:p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STRUCTURES</a:t>
            </a:r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53412" y="500042"/>
            <a:ext cx="5860963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15CS201J-DATA STRUCTURES </a:t>
            </a:r>
            <a:endParaRPr lang="en-US" sz="3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Organizing Data in computer memory - To use efficiently (Algorithm Efficiency)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Way of collecting and organising data in such a way that we can perform operations on these data in an effective way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Anything that can store data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Rendering data elements in terms of some relationship, for better organization and storage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 ordered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8000" b="1" dirty="0" smtClean="0"/>
              <a:t>Elements                   1	     2	     3	   4	5	6</a:t>
            </a:r>
          </a:p>
          <a:p>
            <a:pPr>
              <a:buNone/>
            </a:pPr>
            <a:r>
              <a:rPr lang="en-US" sz="8000" dirty="0" smtClean="0"/>
              <a:t>J=1, key=a[1]=2</a:t>
            </a:r>
          </a:p>
          <a:p>
            <a:pPr>
              <a:buNone/>
            </a:pPr>
            <a:r>
              <a:rPr lang="en-US" sz="8000" dirty="0" err="1" smtClean="0"/>
              <a:t>i</a:t>
            </a:r>
            <a:r>
              <a:rPr lang="en-US" sz="8000" dirty="0" smtClean="0"/>
              <a:t>=0, while 0&gt;=0 and a[0]&gt;key</a:t>
            </a:r>
          </a:p>
          <a:p>
            <a:pPr>
              <a:buNone/>
            </a:pPr>
            <a:r>
              <a:rPr lang="en-US" sz="8000" dirty="0" smtClean="0"/>
              <a:t>				1&gt;2,false ,hence go to for loop</a:t>
            </a:r>
          </a:p>
          <a:p>
            <a:pPr>
              <a:buNone/>
            </a:pPr>
            <a:r>
              <a:rPr lang="en-US" sz="8000" dirty="0" smtClean="0"/>
              <a:t>j=2,key=a[2]=3</a:t>
            </a:r>
          </a:p>
          <a:p>
            <a:pPr>
              <a:buNone/>
            </a:pPr>
            <a:r>
              <a:rPr lang="en-US" sz="8000" dirty="0" err="1" smtClean="0"/>
              <a:t>i</a:t>
            </a:r>
            <a:r>
              <a:rPr lang="en-US" sz="8000" dirty="0" smtClean="0"/>
              <a:t>=1,while 1&gt;=0 and a[1]&gt;key</a:t>
            </a:r>
          </a:p>
          <a:p>
            <a:pPr>
              <a:buNone/>
            </a:pPr>
            <a:r>
              <a:rPr lang="en-US" sz="8000" dirty="0" smtClean="0"/>
              <a:t>				2&gt;3,false, hence go to for loop</a:t>
            </a:r>
          </a:p>
          <a:p>
            <a:pPr>
              <a:buNone/>
            </a:pPr>
            <a:r>
              <a:rPr lang="en-US" sz="8000" dirty="0" smtClean="0"/>
              <a:t>Hence the comparisons are</a:t>
            </a:r>
          </a:p>
          <a:p>
            <a:pPr>
              <a:buNone/>
            </a:pPr>
            <a:r>
              <a:rPr lang="en-US" sz="8000" dirty="0" smtClean="0"/>
              <a:t>j=1, </a:t>
            </a:r>
            <a:r>
              <a:rPr lang="en-US" sz="8000" dirty="0" err="1" smtClean="0"/>
              <a:t>i</a:t>
            </a:r>
            <a:r>
              <a:rPr lang="en-US" sz="8000" dirty="0" smtClean="0"/>
              <a:t>=0		1&gt;2</a:t>
            </a:r>
          </a:p>
          <a:p>
            <a:pPr>
              <a:buNone/>
            </a:pPr>
            <a:r>
              <a:rPr lang="en-US" sz="8000" dirty="0" smtClean="0"/>
              <a:t>j=2, </a:t>
            </a:r>
            <a:r>
              <a:rPr lang="en-US" sz="8000" dirty="0" err="1" smtClean="0"/>
              <a:t>i</a:t>
            </a:r>
            <a:r>
              <a:rPr lang="en-US" sz="8000" dirty="0" smtClean="0"/>
              <a:t>=1		2&gt;3</a:t>
            </a:r>
          </a:p>
          <a:p>
            <a:pPr>
              <a:buNone/>
            </a:pPr>
            <a:r>
              <a:rPr lang="en-US" sz="8000" dirty="0" smtClean="0"/>
              <a:t>j=3, </a:t>
            </a:r>
            <a:r>
              <a:rPr lang="en-US" sz="8000" dirty="0" err="1" smtClean="0"/>
              <a:t>i</a:t>
            </a:r>
            <a:r>
              <a:rPr lang="en-US" sz="8000" dirty="0" smtClean="0"/>
              <a:t>=2		3&gt;4</a:t>
            </a:r>
          </a:p>
          <a:p>
            <a:pPr>
              <a:buNone/>
            </a:pPr>
            <a:r>
              <a:rPr lang="en-US" sz="8000" dirty="0" smtClean="0"/>
              <a:t>j=4, </a:t>
            </a:r>
            <a:r>
              <a:rPr lang="en-US" sz="8000" dirty="0" err="1" smtClean="0"/>
              <a:t>i</a:t>
            </a:r>
            <a:r>
              <a:rPr lang="en-US" sz="8000" dirty="0" smtClean="0"/>
              <a:t>=3		4&gt;5</a:t>
            </a:r>
          </a:p>
          <a:p>
            <a:pPr>
              <a:buNone/>
            </a:pPr>
            <a:r>
              <a:rPr lang="en-US" sz="8000" dirty="0" smtClean="0"/>
              <a:t>j=5 ,</a:t>
            </a:r>
            <a:r>
              <a:rPr lang="en-US" sz="8000" dirty="0" err="1" smtClean="0"/>
              <a:t>i</a:t>
            </a:r>
            <a:r>
              <a:rPr lang="en-US" sz="8000" dirty="0" smtClean="0"/>
              <a:t>=4		5&gt;6</a:t>
            </a:r>
          </a:p>
          <a:p>
            <a:pPr>
              <a:buNone/>
            </a:pP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While loop runs for (n-1) times and the </a:t>
            </a:r>
            <a:r>
              <a:rPr lang="en-US" sz="8000" dirty="0" err="1" smtClean="0"/>
              <a:t>cond</a:t>
            </a:r>
            <a:r>
              <a:rPr lang="en-US" sz="8000" dirty="0" smtClean="0"/>
              <a:t> is false.</a:t>
            </a:r>
          </a:p>
          <a:p>
            <a:pPr>
              <a:buNone/>
            </a:pPr>
            <a:r>
              <a:rPr lang="en-US" sz="8000" dirty="0" smtClean="0"/>
              <a:t>Hence (n-1) times execution is done.</a:t>
            </a:r>
          </a:p>
          <a:p>
            <a:pPr>
              <a:buNone/>
            </a:pPr>
            <a:r>
              <a:rPr lang="en-US" sz="8000" dirty="0" smtClean="0"/>
              <a:t>So the order is O(n-1)=O(n)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Worst-Case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4662636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b="1" dirty="0" smtClean="0"/>
              <a:t>Elements                   6	     5	 4	3        2         1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 smtClean="0"/>
              <a:t>In </a:t>
            </a:r>
            <a:r>
              <a:rPr lang="en-US" sz="2000" b="1" dirty="0" err="1" smtClean="0"/>
              <a:t>Ist</a:t>
            </a:r>
            <a:r>
              <a:rPr lang="en-US" sz="2000" b="1" dirty="0" smtClean="0"/>
              <a:t> pass= 1 comparison,1 swap</a:t>
            </a:r>
          </a:p>
          <a:p>
            <a:pPr>
              <a:buNone/>
            </a:pPr>
            <a:r>
              <a:rPr lang="en-US" sz="2000" b="1" dirty="0" smtClean="0"/>
              <a:t>In 2nd pass= 2 comparison,2 swap</a:t>
            </a:r>
          </a:p>
          <a:p>
            <a:pPr>
              <a:buNone/>
            </a:pPr>
            <a:r>
              <a:rPr lang="en-US" sz="2000" b="1" dirty="0" smtClean="0"/>
              <a:t>In 3rd pass= 3 comparison,3 swap</a:t>
            </a:r>
          </a:p>
          <a:p>
            <a:pPr>
              <a:buNone/>
            </a:pPr>
            <a:r>
              <a:rPr lang="en-US" sz="2000" b="1" dirty="0" smtClean="0"/>
              <a:t>……</a:t>
            </a:r>
          </a:p>
          <a:p>
            <a:pPr>
              <a:buNone/>
            </a:pPr>
            <a:r>
              <a:rPr lang="en-US" sz="2000" b="1" dirty="0" smtClean="0"/>
              <a:t>We have (n-1) passes=5 passes  (</a:t>
            </a:r>
            <a:r>
              <a:rPr lang="en-US" sz="2000" b="1" dirty="0" err="1" smtClean="0"/>
              <a:t>i.e</a:t>
            </a:r>
            <a:r>
              <a:rPr lang="en-US" sz="2000" b="1" dirty="0" smtClean="0"/>
              <a:t>)  1   +   2   +   3    +   4   +   5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                      (n-5)+(n-4)+(n-3)+(n-2)+(n-1)</a:t>
            </a:r>
          </a:p>
          <a:p>
            <a:pPr>
              <a:buNone/>
            </a:pPr>
            <a:endParaRPr lang="en-US" sz="2000" b="1" dirty="0" smtClean="0"/>
          </a:p>
          <a:p>
            <a:pPr>
              <a:buFont typeface="Monotype Sorts" pitchFamily="2" charset="2"/>
              <a:buNone/>
            </a:pPr>
            <a:endParaRPr lang="en-US" sz="1600" b="1" dirty="0" smtClean="0"/>
          </a:p>
          <a:p>
            <a:pPr>
              <a:buFont typeface="Monotype Sorts" pitchFamily="2" charset="2"/>
              <a:buNone/>
            </a:pPr>
            <a:r>
              <a:rPr lang="en-US" b="1" dirty="0" smtClean="0"/>
              <a:t>			       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9552" y="4443264"/>
            <a:ext cx="7772400" cy="241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total compares = 1 + 2 + 3 + … + (n-1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                        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59832" y="5013176"/>
            <a:ext cx="1866217" cy="23575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tx1"/>
                </a:solidFill>
              </a:rPr>
              <a:t>= (</a:t>
            </a:r>
            <a:r>
              <a:rPr lang="en-US" sz="3200" dirty="0" smtClean="0">
                <a:solidFill>
                  <a:schemeClr val="tx1"/>
                </a:solidFill>
              </a:rPr>
              <a:t>n-1)n/2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3200" dirty="0" smtClean="0"/>
              <a:t>=n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-n/2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3200" dirty="0" smtClean="0"/>
              <a:t>=O(n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 advAuto="0"/>
      <p:bldP spid="12292" grpId="0" autoUpdateAnimBg="0"/>
      <p:bldP spid="12293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and disadvantages of Insertion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Advantages:</a:t>
            </a:r>
          </a:p>
          <a:p>
            <a:r>
              <a:rPr lang="en-US" dirty="0" smtClean="0"/>
              <a:t>They are efficient  for small sets of data</a:t>
            </a:r>
          </a:p>
          <a:p>
            <a:r>
              <a:rPr lang="en-US" dirty="0" smtClean="0"/>
              <a:t>They are simply implemented</a:t>
            </a:r>
          </a:p>
          <a:p>
            <a:r>
              <a:rPr lang="en-US" dirty="0" smtClean="0"/>
              <a:t>Insertion sorts pass through the array only once</a:t>
            </a:r>
          </a:p>
          <a:p>
            <a:r>
              <a:rPr lang="en-US" dirty="0" smtClean="0"/>
              <a:t>They are adaptive; efficient for data sets that are already sorted.</a:t>
            </a:r>
          </a:p>
          <a:p>
            <a:pPr>
              <a:buNone/>
            </a:pPr>
            <a:r>
              <a:rPr lang="en-US" b="1" dirty="0" smtClean="0"/>
              <a:t>Disadvantages:</a:t>
            </a:r>
          </a:p>
          <a:p>
            <a:r>
              <a:rPr lang="en-US" dirty="0" smtClean="0"/>
              <a:t>It’s less efficient on larger list and arrays.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</a:rPr>
              <a:t>The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Bubble sort</a:t>
            </a:r>
            <a:r>
              <a:rPr lang="en-US" dirty="0" smtClean="0"/>
              <a:t>, sometimes referred to as sinking </a:t>
            </a:r>
            <a:r>
              <a:rPr lang="en-US" b="1" dirty="0" smtClean="0"/>
              <a:t>sort</a:t>
            </a:r>
            <a:r>
              <a:rPr lang="en-US" dirty="0" smtClean="0"/>
              <a:t>, is a simple </a:t>
            </a:r>
            <a:r>
              <a:rPr lang="en-US" b="1" dirty="0" smtClean="0"/>
              <a:t>sorting</a:t>
            </a:r>
            <a:r>
              <a:rPr lang="en-US" dirty="0" smtClean="0"/>
              <a:t> algorithm that repeatedly steps through the list to be </a:t>
            </a:r>
            <a:r>
              <a:rPr lang="en-US" b="1" dirty="0" smtClean="0"/>
              <a:t>sorted</a:t>
            </a:r>
            <a:r>
              <a:rPr lang="en-US" dirty="0" smtClean="0"/>
              <a:t>, compares each pair of adjacent items and swaps them if they are in the wrong order.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</a:rPr>
              <a:t>The Bubble Sort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Each scan will push the maximum element to the top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</a:t>
            </a:r>
            <a:r>
              <a:rPr lang="en-US" sz="3600" b="1" u="sng" dirty="0">
                <a:latin typeface="Times New Roman" pitchFamily="18" charset="0"/>
              </a:rPr>
              <a:t>5 6</a:t>
            </a:r>
            <a:r>
              <a:rPr lang="en-US" sz="3600" dirty="0">
                <a:latin typeface="Times New Roman" pitchFamily="18" charset="0"/>
              </a:rPr>
              <a:t> 2 8 9 1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3 5 </a:t>
            </a:r>
            <a:r>
              <a:rPr lang="en-US" sz="3600" b="1" u="sng" dirty="0">
                <a:latin typeface="Times New Roman" pitchFamily="18" charset="0"/>
              </a:rPr>
              <a:t>6 2</a:t>
            </a:r>
            <a:r>
              <a:rPr lang="en-US" sz="3600" dirty="0">
                <a:latin typeface="Times New Roman" pitchFamily="18" charset="0"/>
              </a:rPr>
              <a:t> 8 9 1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3 5 2 </a:t>
            </a:r>
            <a:r>
              <a:rPr lang="en-US" sz="3600" b="1" u="sng" dirty="0">
                <a:latin typeface="Times New Roman" pitchFamily="18" charset="0"/>
              </a:rPr>
              <a:t>6 8</a:t>
            </a:r>
            <a:r>
              <a:rPr lang="en-US" sz="3600" dirty="0">
                <a:latin typeface="Times New Roman" pitchFamily="18" charset="0"/>
              </a:rPr>
              <a:t> 9 1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3 5 2 6 </a:t>
            </a:r>
            <a:r>
              <a:rPr lang="en-US" sz="3600" b="1" u="sng" dirty="0">
                <a:latin typeface="Times New Roman" pitchFamily="18" charset="0"/>
              </a:rPr>
              <a:t>8 9</a:t>
            </a:r>
            <a:r>
              <a:rPr lang="en-US" sz="3600" dirty="0">
                <a:latin typeface="Times New Roman" pitchFamily="18" charset="0"/>
              </a:rPr>
              <a:t> 1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3 5 2 6 8 </a:t>
            </a:r>
            <a:r>
              <a:rPr lang="en-US" sz="3600" b="1" u="sng" dirty="0">
                <a:latin typeface="Times New Roman" pitchFamily="18" charset="0"/>
              </a:rPr>
              <a:t>9 1</a:t>
            </a:r>
          </a:p>
          <a:p>
            <a:pPr algn="just">
              <a:lnSpc>
                <a:spcPct val="80000"/>
              </a:lnSpc>
            </a:pPr>
            <a:r>
              <a:rPr lang="en-US" sz="3600" dirty="0">
                <a:latin typeface="Times New Roman" pitchFamily="18" charset="0"/>
              </a:rPr>
              <a:t>3 5 2 6 8 1 </a:t>
            </a:r>
            <a:r>
              <a:rPr lang="en-US" sz="3600" b="1" u="sng" dirty="0">
                <a:latin typeface="Times New Roman" pitchFamily="18" charset="0"/>
              </a:rPr>
              <a:t>9</a:t>
            </a:r>
            <a:endParaRPr lang="en-US" sz="36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  <a:r>
              <a:rPr lang="en-US"/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</a:rPr>
              <a:t>Starts at one end of the array and make repeated scans through the list comparing successive pairs of elements</a:t>
            </a:r>
          </a:p>
          <a:p>
            <a:pPr algn="just"/>
            <a:r>
              <a:rPr lang="en-US" sz="3600" b="1" u="sng" dirty="0">
                <a:latin typeface="Times New Roman" pitchFamily="18" charset="0"/>
              </a:rPr>
              <a:t>5 3</a:t>
            </a:r>
            <a:r>
              <a:rPr lang="en-US" sz="3600" dirty="0">
                <a:latin typeface="Times New Roman" pitchFamily="18" charset="0"/>
              </a:rPr>
              <a:t> 6 2 8 9 1</a:t>
            </a:r>
          </a:p>
          <a:p>
            <a:pPr algn="just"/>
            <a:r>
              <a:rPr lang="en-US" sz="3600" dirty="0">
                <a:latin typeface="Times New Roman" pitchFamily="18" charset="0"/>
              </a:rPr>
              <a:t>If the first element is larger than the second, called an inversion, then the values are swapped</a:t>
            </a:r>
          </a:p>
          <a:p>
            <a:pPr algn="just"/>
            <a:r>
              <a:rPr lang="en-US" sz="3600" b="1" u="sng" dirty="0">
                <a:latin typeface="Times New Roman" pitchFamily="18" charset="0"/>
              </a:rPr>
              <a:t>3 5</a:t>
            </a:r>
            <a:r>
              <a:rPr lang="en-US" sz="3600" dirty="0">
                <a:latin typeface="Times New Roman" pitchFamily="18" charset="0"/>
              </a:rPr>
              <a:t> 6 2 8 9 1</a:t>
            </a:r>
          </a:p>
          <a:p>
            <a:pPr>
              <a:buFontTx/>
              <a:buNone/>
            </a:pPr>
            <a:endParaRPr lang="en-US" sz="360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The Bubble Sort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3600" dirty="0">
                <a:latin typeface="Times New Roman" pitchFamily="18" charset="0"/>
              </a:rPr>
              <a:t>This is the “bubbling” effect that gives the bubble sort its name</a:t>
            </a:r>
          </a:p>
          <a:p>
            <a:pPr algn="just"/>
            <a:r>
              <a:rPr lang="en-US" sz="3600" dirty="0">
                <a:latin typeface="Times New Roman" pitchFamily="18" charset="0"/>
              </a:rPr>
              <a:t>This process is continued until the list is sorted</a:t>
            </a:r>
          </a:p>
          <a:p>
            <a:pPr algn="just"/>
            <a:r>
              <a:rPr lang="en-US" sz="3600" dirty="0">
                <a:latin typeface="Times New Roman" pitchFamily="18" charset="0"/>
              </a:rPr>
              <a:t>The more inversions in the list, the longer it takes to sort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b="1" dirty="0" smtClean="0"/>
              <a:t>Bubbling Up" the Largest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Traverse a collection of elements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Move from the front to the end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“Bubble” the </a:t>
            </a: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largest value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to the end using </a:t>
            </a: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pair-wise comparisons and swapping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1403648" y="4077072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   4          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614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6148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155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6156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6157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6158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6159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6161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6165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6166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547664" y="4077072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475656" y="4005064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772816"/>
            <a:ext cx="2664296" cy="864096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292080" y="1772816"/>
            <a:ext cx="3096344" cy="93610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347864" y="260648"/>
            <a:ext cx="2664296" cy="792088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51920" y="4766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Primitive Data Structure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0608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– Primitive/User Defined                     Data Structure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15616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568" y="3356992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683568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19672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55776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07904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92280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2160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644008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79912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84368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32040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32040" y="342900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43808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83968" y="39330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Data Structure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092280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- Linear Data Structure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131840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Boolean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267744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275856" y="53732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139952" y="53732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Queues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292080" y="53732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 List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732240" y="53012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Trees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956376" y="53012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460432" y="48691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4869160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92280" y="486916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339752" y="263691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411760" y="14127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788024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411760" y="14127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020272" y="141277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60032" y="4509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812360" y="45091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444208" y="270892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475656" y="4077072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9227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9228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9229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9230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9231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9233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1475656" y="4005064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1403648" y="4005064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"Bubbling Up" the Largest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Traverse a collection of elements</a:t>
            </a:r>
          </a:p>
          <a:p>
            <a:pPr lvl="1"/>
            <a:r>
              <a:rPr lang="en-US" b="1" smtClean="0"/>
              <a:t>Move from the front to the end</a:t>
            </a:r>
          </a:p>
          <a:p>
            <a:pPr lvl="1"/>
            <a:r>
              <a:rPr lang="en-US" b="1" smtClean="0"/>
              <a:t>“Bubble” the largest value to the end using pair-wise comparisons and swapping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128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331640" y="4005064"/>
            <a:ext cx="62883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r>
              <a:rPr lang="en-US" dirty="0"/>
              <a:t>1         </a:t>
            </a:r>
            <a:r>
              <a:rPr lang="en-US" dirty="0" smtClean="0"/>
              <a:t>       </a:t>
            </a:r>
            <a:r>
              <a:rPr lang="en-US" dirty="0"/>
              <a:t>2        </a:t>
            </a:r>
            <a:r>
              <a:rPr lang="en-US" dirty="0" smtClean="0"/>
              <a:t>            </a:t>
            </a:r>
            <a:r>
              <a:rPr lang="en-US" dirty="0"/>
              <a:t>3       </a:t>
            </a:r>
            <a:r>
              <a:rPr lang="en-US" dirty="0" smtClean="0"/>
              <a:t>        </a:t>
            </a:r>
            <a:r>
              <a:rPr lang="en-US" dirty="0"/>
              <a:t>4          </a:t>
            </a:r>
            <a:r>
              <a:rPr lang="en-US" dirty="0" smtClean="0"/>
              <a:t>              </a:t>
            </a:r>
            <a:r>
              <a:rPr lang="en-US" dirty="0"/>
              <a:t>5     </a:t>
            </a:r>
            <a:r>
              <a:rPr lang="en-US" dirty="0" smtClean="0"/>
              <a:t>            </a:t>
            </a:r>
            <a:r>
              <a:rPr lang="en-US" dirty="0"/>
              <a:t>6</a:t>
            </a:r>
            <a:endParaRPr lang="en-US" b="0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“Bubble Up”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last_compare_at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exitif(index &gt; last_compare_at)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endif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endloop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Items of Interest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b="1" smtClean="0"/>
              <a:t>Notice that only the largest value is correctly placed</a:t>
            </a:r>
          </a:p>
          <a:p>
            <a:r>
              <a:rPr lang="en-US" sz="2800" b="1" smtClean="0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sz="2800" b="1" smtClean="0"/>
              <a:t>So we need to </a:t>
            </a:r>
            <a:r>
              <a:rPr lang="en-US" sz="2800" b="1" smtClean="0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4213"/>
          </a:xfrm>
        </p:spPr>
        <p:txBody>
          <a:bodyPr>
            <a:normAutofit fontScale="90000"/>
          </a:bodyPr>
          <a:lstStyle/>
          <a:p>
            <a:r>
              <a:rPr lang="en-US" smtClean="0"/>
              <a:t>Repeat “Bubble Up” How Many Times?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If we have N elements…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r>
              <a:rPr lang="en-US" sz="2800" b="1" smtClean="0"/>
              <a:t>Then we </a:t>
            </a:r>
            <a:r>
              <a:rPr lang="en-US" sz="2800" b="1" smtClean="0">
                <a:solidFill>
                  <a:srgbClr val="3333FF"/>
                </a:solidFill>
              </a:rPr>
              <a:t>repeat the “bubble up” process N – 1 times.</a:t>
            </a:r>
          </a:p>
          <a:p>
            <a:pPr>
              <a:lnSpc>
                <a:spcPct val="90000"/>
              </a:lnSpc>
            </a:pPr>
            <a:endParaRPr lang="en-US" sz="2800" b="1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smtClean="0"/>
              <a:t>This </a:t>
            </a:r>
            <a:r>
              <a:rPr lang="en-US" sz="2800" b="1" smtClean="0">
                <a:solidFill>
                  <a:srgbClr val="3333FF"/>
                </a:solidFill>
              </a:rPr>
              <a:t>guarantees we’ll correctly </a:t>
            </a:r>
            <a:br>
              <a:rPr lang="en-US" sz="2800" b="1" smtClean="0">
                <a:solidFill>
                  <a:srgbClr val="3333FF"/>
                </a:solidFill>
              </a:rPr>
            </a:br>
            <a:r>
              <a:rPr lang="en-US" sz="2800" b="1" smtClean="0">
                <a:solidFill>
                  <a:srgbClr val="3333FF"/>
                </a:solidFill>
              </a:rPr>
              <a:t>place all N elements.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“Bubbling” All the Elements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16447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1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3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16454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6455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16456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6457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16458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59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16434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6441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16442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6443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16444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6445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46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16421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28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6429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16430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6431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6432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33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16408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15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16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16417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6418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6419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20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16395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02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03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6404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16405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6406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6407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16393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Reducing the Number of Comparisons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050925" y="1682750"/>
            <a:ext cx="6518275" cy="882650"/>
            <a:chOff x="641" y="3361"/>
            <a:chExt cx="4106" cy="556"/>
          </a:xfrm>
        </p:grpSpPr>
        <p:sp>
          <p:nvSpPr>
            <p:cNvPr id="17477" name="Rectangle 60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61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62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Line 63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Line 64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Line 65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Rectangle 66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7484" name="Rectangle 67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17485" name="Rectangle 68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42</a:t>
              </a:r>
              <a:endParaRPr lang="en-US" b="0"/>
            </a:p>
          </p:txBody>
        </p:sp>
        <p:sp>
          <p:nvSpPr>
            <p:cNvPr id="17486" name="Rectangle 69"/>
            <p:cNvSpPr>
              <a:spLocks noChangeArrowheads="1"/>
            </p:cNvSpPr>
            <p:nvPr/>
          </p:nvSpPr>
          <p:spPr bwMode="auto">
            <a:xfrm>
              <a:off x="745" y="3626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77</a:t>
              </a:r>
              <a:endParaRPr lang="en-US" b="0"/>
            </a:p>
          </p:txBody>
        </p:sp>
        <p:sp>
          <p:nvSpPr>
            <p:cNvPr id="17487" name="Rectangle 70"/>
            <p:cNvSpPr>
              <a:spLocks noChangeArrowheads="1"/>
            </p:cNvSpPr>
            <p:nvPr/>
          </p:nvSpPr>
          <p:spPr bwMode="auto">
            <a:xfrm>
              <a:off x="3380" y="362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101</a:t>
              </a:r>
            </a:p>
          </p:txBody>
        </p:sp>
        <p:sp>
          <p:nvSpPr>
            <p:cNvPr id="17488" name="Rectangle 71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7489" name="Rectangle 72"/>
            <p:cNvSpPr>
              <a:spLocks noChangeArrowheads="1"/>
            </p:cNvSpPr>
            <p:nvPr/>
          </p:nvSpPr>
          <p:spPr bwMode="auto">
            <a:xfrm>
              <a:off x="4129" y="362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060450" y="2530475"/>
            <a:ext cx="6523038" cy="882650"/>
            <a:chOff x="668" y="1594"/>
            <a:chExt cx="4109" cy="556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1" y="1594"/>
              <a:ext cx="4106" cy="556"/>
              <a:chOff x="644" y="1072"/>
              <a:chExt cx="4106" cy="556"/>
            </a:xfrm>
          </p:grpSpPr>
          <p:sp>
            <p:nvSpPr>
              <p:cNvPr id="17464" name="Rectangle 4"/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5"/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Line 6"/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Line 7"/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Line 8"/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Line 9"/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10"/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77</a:t>
                </a:r>
                <a:endParaRPr lang="en-US" b="0"/>
              </a:p>
            </p:txBody>
          </p:sp>
          <p:sp>
            <p:nvSpPr>
              <p:cNvPr id="17471" name="Rectangle 11"/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7472" name="Rectangle 12"/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17473" name="Rectangle 13"/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17474" name="Rectangle 14"/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</a:p>
            </p:txBody>
          </p:sp>
          <p:sp>
            <p:nvSpPr>
              <p:cNvPr id="17475" name="Rectangle 15"/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7476" name="Rectangle 16"/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7463" name="Rectangle 76"/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55688" y="3449638"/>
            <a:ext cx="6523037" cy="882650"/>
            <a:chOff x="940" y="1661"/>
            <a:chExt cx="4109" cy="556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943" y="1661"/>
              <a:ext cx="4106" cy="556"/>
              <a:chOff x="641" y="1651"/>
              <a:chExt cx="4106" cy="556"/>
            </a:xfrm>
          </p:grpSpPr>
          <p:sp>
            <p:nvSpPr>
              <p:cNvPr id="17449" name="Rectangle 18"/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19"/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20"/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2" name="Line 21"/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3" name="Line 22"/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23"/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5" name="Rectangle 24"/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17456" name="Rectangle 25"/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42</a:t>
                </a:r>
                <a:endParaRPr lang="en-US" b="0"/>
              </a:p>
            </p:txBody>
          </p:sp>
          <p:sp>
            <p:nvSpPr>
              <p:cNvPr id="17457" name="Rectangle 26"/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7458" name="Rectangle 27"/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  <a:endParaRPr lang="en-US" b="0"/>
              </a:p>
            </p:txBody>
          </p:sp>
          <p:sp>
            <p:nvSpPr>
              <p:cNvPr id="17459" name="Rectangle 28"/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7460" name="Rectangle 29"/>
              <p:cNvSpPr>
                <a:spLocks noChangeArrowheads="1"/>
              </p:cNvSpPr>
              <p:nvPr/>
            </p:nvSpPr>
            <p:spPr bwMode="auto">
              <a:xfrm>
                <a:off x="838" y="165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7461" name="Rectangle 30"/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7448" name="Rectangle 77"/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1055688" y="4360863"/>
            <a:ext cx="6527800" cy="882650"/>
            <a:chOff x="940" y="2235"/>
            <a:chExt cx="4112" cy="556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946" y="2235"/>
              <a:ext cx="4106" cy="556"/>
              <a:chOff x="644" y="2225"/>
              <a:chExt cx="4106" cy="556"/>
            </a:xfrm>
          </p:grpSpPr>
          <p:sp>
            <p:nvSpPr>
              <p:cNvPr id="17434" name="Rectangle 32"/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5" name="Line 33"/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Line 34"/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Line 35"/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Line 36"/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9" name="Line 37"/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0" name="Rectangle 38"/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7441" name="Rectangle 39"/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5</a:t>
                </a:r>
                <a:endParaRPr lang="en-US" b="0"/>
              </a:p>
            </p:txBody>
          </p:sp>
          <p:sp>
            <p:nvSpPr>
              <p:cNvPr id="17442" name="Rectangle 40"/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35</a:t>
                </a:r>
                <a:endParaRPr lang="en-US" b="0"/>
              </a:p>
            </p:txBody>
          </p:sp>
          <p:sp>
            <p:nvSpPr>
              <p:cNvPr id="17443" name="Rectangle 41"/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7444" name="Rectangle 42"/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7445" name="Rectangle 43"/>
              <p:cNvSpPr>
                <a:spLocks noChangeArrowheads="1"/>
              </p:cNvSpPr>
              <p:nvPr/>
            </p:nvSpPr>
            <p:spPr bwMode="auto">
              <a:xfrm>
                <a:off x="841" y="2225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7446" name="Rectangle 44"/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7433" name="Rectangle 78"/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1050925" y="5243513"/>
            <a:ext cx="6527800" cy="887412"/>
            <a:chOff x="937" y="2791"/>
            <a:chExt cx="4112" cy="559"/>
          </a:xfrm>
        </p:grpSpPr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943" y="2791"/>
              <a:ext cx="4106" cy="556"/>
              <a:chOff x="641" y="2781"/>
              <a:chExt cx="4106" cy="556"/>
            </a:xfrm>
          </p:grpSpPr>
          <p:sp>
            <p:nvSpPr>
              <p:cNvPr id="17419" name="Rectangle 46"/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0" name="Line 47"/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Line 48"/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2" name="Line 49"/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Line 50"/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Line 51"/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Rectangle 52"/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42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7426" name="Rectangle 53"/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35</a:t>
                </a:r>
                <a:endParaRPr lang="en-US" b="0">
                  <a:solidFill>
                    <a:srgbClr val="FF0033"/>
                  </a:solidFill>
                </a:endParaRPr>
              </a:p>
            </p:txBody>
          </p:sp>
          <p:sp>
            <p:nvSpPr>
              <p:cNvPr id="17427" name="Rectangle 54"/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2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 5</a:t>
                </a:r>
                <a:endParaRPr lang="en-US" b="0"/>
              </a:p>
            </p:txBody>
          </p:sp>
          <p:sp>
            <p:nvSpPr>
              <p:cNvPr id="17428" name="Rectangle 55"/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12</a:t>
                </a:r>
                <a:endParaRPr lang="en-US" b="0"/>
              </a:p>
            </p:txBody>
          </p:sp>
          <p:sp>
            <p:nvSpPr>
              <p:cNvPr id="17429" name="Rectangle 56"/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77</a:t>
                </a:r>
              </a:p>
            </p:txBody>
          </p:sp>
          <p:sp>
            <p:nvSpPr>
              <p:cNvPr id="17430" name="Rectangle 57"/>
              <p:cNvSpPr>
                <a:spLocks noChangeArrowheads="1"/>
              </p:cNvSpPr>
              <p:nvPr/>
            </p:nvSpPr>
            <p:spPr bwMode="auto">
              <a:xfrm>
                <a:off x="838" y="2781"/>
                <a:ext cx="36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1          2          3          4            5            6</a:t>
                </a:r>
                <a:endParaRPr lang="en-US" b="0"/>
              </a:p>
            </p:txBody>
          </p:sp>
          <p:sp>
            <p:nvSpPr>
              <p:cNvPr id="17431" name="Rectangle 58"/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>
                    <a:solidFill>
                      <a:srgbClr val="FF0033"/>
                    </a:solidFill>
                  </a:rPr>
                  <a:t>101</a:t>
                </a:r>
              </a:p>
            </p:txBody>
          </p:sp>
        </p:grpSp>
        <p:sp>
          <p:nvSpPr>
            <p:cNvPr id="17418" name="Rectangle 79"/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Rectangle 83"/>
          <p:cNvSpPr>
            <a:spLocks noChangeArrowheads="1"/>
          </p:cNvSpPr>
          <p:nvPr/>
        </p:nvSpPr>
        <p:spPr bwMode="auto">
          <a:xfrm>
            <a:off x="1065213" y="2108200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66775"/>
          </a:xfrm>
        </p:spPr>
        <p:txBody>
          <a:bodyPr>
            <a:normAutofit fontScale="90000"/>
          </a:bodyPr>
          <a:lstStyle/>
          <a:p>
            <a:r>
              <a:rPr lang="en-US" smtClean="0"/>
              <a:t>Reducing the Number of Comparisons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4619625"/>
          </a:xfrm>
        </p:spPr>
        <p:txBody>
          <a:bodyPr/>
          <a:lstStyle/>
          <a:p>
            <a:r>
              <a:rPr lang="en-US" b="1" dirty="0" smtClean="0"/>
              <a:t>On the N</a:t>
            </a:r>
            <a:r>
              <a:rPr lang="en-US" b="1" baseline="30000" dirty="0" smtClean="0"/>
              <a:t>th</a:t>
            </a:r>
            <a:r>
              <a:rPr lang="en-US" b="1" dirty="0" smtClean="0"/>
              <a:t> “bubble up”, we only need to </a:t>
            </a:r>
            <a:br>
              <a:rPr lang="en-US" b="1" dirty="0" smtClean="0"/>
            </a:br>
            <a:r>
              <a:rPr lang="en-US" b="1" dirty="0" smtClean="0"/>
              <a:t>do </a:t>
            </a:r>
            <a:r>
              <a:rPr lang="en-US" b="1" dirty="0" smtClean="0">
                <a:solidFill>
                  <a:srgbClr val="3333FF"/>
                </a:solidFill>
              </a:rPr>
              <a:t>MAX-N comparisons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For example:</a:t>
            </a:r>
          </a:p>
          <a:p>
            <a:pPr lvl="1"/>
            <a:r>
              <a:rPr lang="en-US" b="1" dirty="0" smtClean="0"/>
              <a:t>This is the 4</a:t>
            </a:r>
            <a:r>
              <a:rPr lang="en-US" b="1" baseline="30000" dirty="0" smtClean="0"/>
              <a:t>th</a:t>
            </a:r>
            <a:r>
              <a:rPr lang="en-US" b="1" dirty="0" smtClean="0"/>
              <a:t> “bubble up”</a:t>
            </a:r>
          </a:p>
          <a:p>
            <a:pPr lvl="1"/>
            <a:r>
              <a:rPr lang="en-US" b="1" dirty="0" smtClean="0"/>
              <a:t>MAX is 6</a:t>
            </a:r>
          </a:p>
          <a:p>
            <a:pPr lvl="1"/>
            <a:r>
              <a:rPr lang="en-US" b="1" dirty="0" smtClean="0"/>
              <a:t>Thus we have </a:t>
            </a:r>
            <a:r>
              <a:rPr lang="en-US" b="1" dirty="0" smtClean="0">
                <a:solidFill>
                  <a:srgbClr val="3333FF"/>
                </a:solidFill>
              </a:rPr>
              <a:t>2 comparisons</a:t>
            </a:r>
            <a:r>
              <a:rPr lang="en-US" b="1" dirty="0" smtClean="0"/>
              <a:t> to do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84288" y="4660900"/>
            <a:ext cx="6518275" cy="882650"/>
            <a:chOff x="641" y="2781"/>
            <a:chExt cx="4106" cy="556"/>
          </a:xfrm>
        </p:grpSpPr>
        <p:sp>
          <p:nvSpPr>
            <p:cNvPr id="18440" name="Rectangle 20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21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22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23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24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26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18447" name="Rectangle 27"/>
            <p:cNvSpPr>
              <a:spLocks noChangeArrowheads="1"/>
            </p:cNvSpPr>
            <p:nvPr/>
          </p:nvSpPr>
          <p:spPr bwMode="auto">
            <a:xfrm>
              <a:off x="2039" y="3049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18448" name="Rectangle 28"/>
            <p:cNvSpPr>
              <a:spLocks noChangeArrowheads="1"/>
            </p:cNvSpPr>
            <p:nvPr/>
          </p:nvSpPr>
          <p:spPr bwMode="auto">
            <a:xfrm>
              <a:off x="1355" y="3049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35</a:t>
              </a:r>
              <a:endParaRPr lang="en-US" b="0"/>
            </a:p>
          </p:txBody>
        </p:sp>
        <p:sp>
          <p:nvSpPr>
            <p:cNvPr id="18449" name="Rectangle 29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18450" name="Rectangle 30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18451" name="Rectangle 31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18452" name="Rectangle 32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sp>
        <p:nvSpPr>
          <p:cNvPr id="18437" name="Rectangle 33"/>
          <p:cNvSpPr>
            <a:spLocks noChangeArrowheads="1"/>
          </p:cNvSpPr>
          <p:nvPr/>
        </p:nvSpPr>
        <p:spPr bwMode="auto">
          <a:xfrm>
            <a:off x="1274763" y="5086350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34"/>
          <p:cNvSpPr>
            <a:spLocks/>
          </p:cNvSpPr>
          <p:nvPr/>
        </p:nvSpPr>
        <p:spPr bwMode="auto">
          <a:xfrm rot="-5400000">
            <a:off x="2132013" y="515143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35"/>
          <p:cNvSpPr>
            <a:spLocks/>
          </p:cNvSpPr>
          <p:nvPr/>
        </p:nvSpPr>
        <p:spPr bwMode="auto">
          <a:xfrm rot="-5400000">
            <a:off x="3175001" y="5424487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Data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the elements organized in the data structure form a sequence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element relationship/Arrangement in linear fashion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Representation of linear data structures in memory – (Two Ways)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1. Elements in Consecutive/sequential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memory locations - Arrays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2. Elements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link to other element  – Linked List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Linear Data Structures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Stacks, Queues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procedure </a:t>
            </a:r>
            <a:r>
              <a:rPr lang="en-US" sz="2000" b="1" dirty="0" err="1" smtClean="0">
                <a:latin typeface="Courier New" pitchFamily="49" charset="0"/>
              </a:rPr>
              <a:t>Bubblesort</a:t>
            </a:r>
            <a:r>
              <a:rPr lang="en-US" sz="2000" b="1" dirty="0" smtClean="0">
                <a:latin typeface="Courier New" pitchFamily="49" charset="0"/>
              </a:rPr>
              <a:t>(A </a:t>
            </a:r>
            <a:r>
              <a:rPr lang="en-US" sz="2000" b="1" dirty="0" err="1" smtClean="0">
                <a:latin typeface="Courier New" pitchFamily="49" charset="0"/>
              </a:rPr>
              <a:t>isoftype</a:t>
            </a:r>
            <a:r>
              <a:rPr lang="en-US" sz="2000" b="1" dirty="0" smtClean="0">
                <a:latin typeface="Courier New" pitchFamily="49" charset="0"/>
              </a:rPr>
              <a:t> in/out </a:t>
            </a:r>
            <a:r>
              <a:rPr lang="en-US" sz="2000" b="1" dirty="0" err="1" smtClean="0">
                <a:latin typeface="Courier New" pitchFamily="49" charset="0"/>
              </a:rPr>
              <a:t>Arr_Type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to_do</a:t>
            </a:r>
            <a:r>
              <a:rPr lang="en-US" sz="2000" b="1" dirty="0" smtClean="0">
                <a:latin typeface="Courier New" pitchFamily="49" charset="0"/>
              </a:rPr>
              <a:t>, index </a:t>
            </a:r>
            <a:r>
              <a:rPr lang="en-US" sz="2000" b="1" dirty="0" err="1" smtClean="0">
                <a:latin typeface="Courier New" pitchFamily="49" charset="0"/>
              </a:rPr>
              <a:t>isoftype</a:t>
            </a:r>
            <a:r>
              <a:rPr lang="en-US" sz="2000" b="1" dirty="0" smtClean="0">
                <a:latin typeface="Courier New" pitchFamily="49" charset="0"/>
              </a:rPr>
              <a:t>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to_do</a:t>
            </a:r>
            <a:r>
              <a:rPr lang="en-US" sz="2000" b="1" dirty="0" smtClean="0">
                <a:latin typeface="Courier New" pitchFamily="49" charset="0"/>
              </a:rPr>
              <a:t> &lt;- N –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itchFamily="49" charset="0"/>
              </a:rPr>
              <a:t>exitif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itchFamily="49" charset="0"/>
              </a:rPr>
              <a:t>to_do</a:t>
            </a: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 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index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33"/>
                </a:solidFill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FF0033"/>
                </a:solidFill>
                <a:latin typeface="Courier New" pitchFamily="49" charset="0"/>
              </a:rPr>
              <a:t>exitif</a:t>
            </a:r>
            <a:r>
              <a:rPr lang="en-US" sz="2000" b="1" dirty="0" smtClean="0">
                <a:solidFill>
                  <a:srgbClr val="FF0033"/>
                </a:solidFill>
                <a:latin typeface="Courier New" pitchFamily="49" charset="0"/>
              </a:rPr>
              <a:t>(index &gt; </a:t>
            </a:r>
            <a:r>
              <a:rPr lang="en-US" sz="2000" b="1" dirty="0" err="1" smtClean="0">
                <a:solidFill>
                  <a:srgbClr val="FF0033"/>
                </a:solidFill>
                <a:latin typeface="Courier New" pitchFamily="49" charset="0"/>
              </a:rPr>
              <a:t>to_do</a:t>
            </a:r>
            <a:r>
              <a:rPr lang="en-US" sz="2000" b="1" dirty="0" smtClean="0">
                <a:solidFill>
                  <a:srgbClr val="FF0033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if(A[index]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endif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FF0033"/>
                </a:solidFill>
                <a:latin typeface="Courier New" pitchFamily="49" charset="0"/>
              </a:rPr>
              <a:t>endloop</a:t>
            </a:r>
            <a:endParaRPr lang="en-US" sz="2000" b="1" dirty="0" smtClean="0">
              <a:solidFill>
                <a:srgbClr val="FF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to_do</a:t>
            </a:r>
            <a:r>
              <a:rPr lang="en-US" sz="2000" b="1" dirty="0" smtClean="0">
                <a:latin typeface="Courier New" pitchFamily="49" charset="0"/>
              </a:rPr>
              <a:t> &lt;- </a:t>
            </a:r>
            <a:r>
              <a:rPr lang="en-US" sz="2000" b="1" dirty="0" err="1" smtClean="0">
                <a:latin typeface="Courier New" pitchFamily="49" charset="0"/>
              </a:rPr>
              <a:t>to_do</a:t>
            </a:r>
            <a:r>
              <a:rPr lang="en-US" sz="2000" b="1" dirty="0" smtClean="0">
                <a:latin typeface="Courier New" pitchFamily="49" charset="0"/>
              </a:rPr>
              <a:t> 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itchFamily="49" charset="0"/>
              </a:rPr>
              <a:t>endloop</a:t>
            </a:r>
            <a:endParaRPr lang="en-US" sz="2000" b="1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endprocedure</a:t>
            </a:r>
            <a:r>
              <a:rPr lang="en-US" sz="2000" b="1" dirty="0" smtClean="0">
                <a:latin typeface="Courier New" pitchFamily="49" charset="0"/>
              </a:rPr>
              <a:t> // </a:t>
            </a:r>
            <a:r>
              <a:rPr lang="en-US" sz="2000" b="1" dirty="0" err="1" smtClean="0">
                <a:latin typeface="Courier New" pitchFamily="49" charset="0"/>
              </a:rPr>
              <a:t>Bubblesort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2000250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400300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750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1638300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2047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673975" y="1962150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 rot="-5400000">
            <a:off x="6159500" y="3824288"/>
            <a:ext cx="1654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 rot="-5400000">
            <a:off x="7055644" y="3788569"/>
            <a:ext cx="1722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Outer loop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Best Case of the Bubble Sort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Let X: number of interchanges (discrete).</a:t>
            </a: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Consider list of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elements already sorted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x</a:t>
            </a:r>
            <a:r>
              <a:rPr lang="en-US" sz="3600" baseline="-25000">
                <a:latin typeface="Times New Roman" pitchFamily="18" charset="0"/>
              </a:rPr>
              <a:t>1</a:t>
            </a:r>
            <a:r>
              <a:rPr lang="en-US" sz="3600">
                <a:latin typeface="Times New Roman" pitchFamily="18" charset="0"/>
              </a:rPr>
              <a:t> &lt; x</a:t>
            </a:r>
            <a:r>
              <a:rPr lang="en-US" sz="3600" baseline="-25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 &lt; x</a:t>
            </a:r>
            <a:r>
              <a:rPr lang="en-US" sz="3600" baseline="-25000">
                <a:latin typeface="Times New Roman" pitchFamily="18" charset="0"/>
              </a:rPr>
              <a:t>3</a:t>
            </a:r>
            <a:r>
              <a:rPr lang="en-US" sz="3600">
                <a:latin typeface="Times New Roman" pitchFamily="18" charset="0"/>
              </a:rPr>
              <a:t> &lt; … &lt; x</a:t>
            </a:r>
            <a:r>
              <a:rPr lang="en-US" sz="3600" baseline="-25000">
                <a:latin typeface="Times New Roman" pitchFamily="18" charset="0"/>
              </a:rPr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Best Case (cont.)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>
                <a:latin typeface="Times New Roman" pitchFamily="18" charset="0"/>
              </a:rPr>
              <a:t>Only have to run through the list once since it is already in order, thus giving you </a:t>
            </a:r>
            <a:r>
              <a:rPr lang="en-US" sz="3600" i="1">
                <a:latin typeface="Times New Roman" pitchFamily="18" charset="0"/>
              </a:rPr>
              <a:t>n-1</a:t>
            </a:r>
            <a:r>
              <a:rPr lang="en-US" sz="3600">
                <a:latin typeface="Times New Roman" pitchFamily="18" charset="0"/>
              </a:rPr>
              <a:t> comparisons and X = 0.</a:t>
            </a:r>
          </a:p>
          <a:p>
            <a:r>
              <a:rPr lang="en-US" sz="3600">
                <a:latin typeface="Times New Roman" pitchFamily="18" charset="0"/>
              </a:rPr>
              <a:t>Therefore, the time complexity of the best case scenario is </a:t>
            </a:r>
            <a:r>
              <a:rPr lang="en-US" sz="3600" i="1">
                <a:latin typeface="Times New Roman" pitchFamily="18" charset="0"/>
              </a:rPr>
              <a:t>O(n)</a:t>
            </a:r>
            <a:r>
              <a:rPr lang="en-US" sz="3600">
                <a:latin typeface="Times New Roman" pitchFamily="18" charset="0"/>
              </a:rPr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of the Bubble Sort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6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Let X: number of interchanges (discrete).</a:t>
            </a:r>
          </a:p>
          <a:p>
            <a:pPr>
              <a:lnSpc>
                <a:spcPct val="90000"/>
              </a:lnSpc>
            </a:pPr>
            <a:r>
              <a:rPr lang="en-US" sz="3600">
                <a:latin typeface="Times New Roman" pitchFamily="18" charset="0"/>
              </a:rPr>
              <a:t>Consider list of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elements in descending order</a:t>
            </a:r>
            <a:br>
              <a:rPr lang="en-US" sz="3600">
                <a:latin typeface="Times New Roman" pitchFamily="18" charset="0"/>
              </a:rPr>
            </a:br>
            <a:r>
              <a:rPr lang="en-US" sz="3600">
                <a:latin typeface="Times New Roman" pitchFamily="18" charset="0"/>
              </a:rPr>
              <a:t>		x</a:t>
            </a:r>
            <a:r>
              <a:rPr lang="en-US" sz="3600" baseline="-25000">
                <a:latin typeface="Times New Roman" pitchFamily="18" charset="0"/>
              </a:rPr>
              <a:t>1</a:t>
            </a:r>
            <a:r>
              <a:rPr lang="en-US" sz="3600">
                <a:latin typeface="Times New Roman" pitchFamily="18" charset="0"/>
              </a:rPr>
              <a:t> &gt; x</a:t>
            </a:r>
            <a:r>
              <a:rPr lang="en-US" sz="3600" baseline="-25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 &gt; x</a:t>
            </a:r>
            <a:r>
              <a:rPr lang="en-US" sz="3600" baseline="-25000">
                <a:latin typeface="Times New Roman" pitchFamily="18" charset="0"/>
              </a:rPr>
              <a:t>3</a:t>
            </a:r>
            <a:r>
              <a:rPr lang="en-US" sz="3600">
                <a:latin typeface="Times New Roman" pitchFamily="18" charset="0"/>
              </a:rPr>
              <a:t> &gt; … &gt; x</a:t>
            </a:r>
            <a:r>
              <a:rPr lang="en-US" sz="3600" baseline="-25000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(cont.)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# of comparisons = # of interchanges for each pass.</a:t>
            </a:r>
          </a:p>
          <a:p>
            <a:r>
              <a:rPr lang="en-US" sz="3600">
                <a:latin typeface="Times New Roman" pitchFamily="18" charset="0"/>
              </a:rPr>
              <a:t>X = (n-1) + (n-2) + (n-3) + … + 2 + 1</a:t>
            </a:r>
          </a:p>
          <a:p>
            <a:r>
              <a:rPr lang="en-US" sz="3600">
                <a:latin typeface="Times New Roman" pitchFamily="18" charset="0"/>
              </a:rPr>
              <a:t>This is an arithmetic series.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</a:rPr>
              <a:t>Worst Case (cont.)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>
              <a:latin typeface="Times New Roman" pitchFamily="18" charset="0"/>
            </a:endParaRPr>
          </a:p>
          <a:p>
            <a:r>
              <a:rPr lang="en-US" sz="3600">
                <a:latin typeface="Times New Roman" pitchFamily="18" charset="0"/>
              </a:rPr>
              <a:t>(n-1) + (n-2) + … + 2 + 1 = n(n-1)/2</a:t>
            </a:r>
          </a:p>
          <a:p>
            <a:r>
              <a:rPr lang="en-US" sz="3600">
                <a:latin typeface="Times New Roman" pitchFamily="18" charset="0"/>
              </a:rPr>
              <a:t>So X = n(n-1)/2.</a:t>
            </a:r>
          </a:p>
          <a:p>
            <a:r>
              <a:rPr lang="en-US" sz="3600">
                <a:latin typeface="Times New Roman" pitchFamily="18" charset="0"/>
              </a:rPr>
              <a:t>Therefore, the time complexity of the worst case scenario is O(n</a:t>
            </a:r>
            <a:r>
              <a:rPr lang="en-US" sz="3600" baseline="30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).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and disadvantages of Bubble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Advantages:</a:t>
            </a:r>
          </a:p>
          <a:p>
            <a:r>
              <a:rPr lang="en-US" dirty="0" smtClean="0"/>
              <a:t>Popular and easy to implement</a:t>
            </a:r>
          </a:p>
          <a:p>
            <a:r>
              <a:rPr lang="en-US" dirty="0" smtClean="0"/>
              <a:t>Elements are swapped in place without using additional temporary storage, so the space requirements is at minimum</a:t>
            </a:r>
          </a:p>
          <a:p>
            <a:pPr>
              <a:buNone/>
            </a:pPr>
            <a:r>
              <a:rPr lang="en-US" b="1" dirty="0" smtClean="0"/>
              <a:t>Disadvantages:</a:t>
            </a:r>
          </a:p>
          <a:p>
            <a:r>
              <a:rPr lang="en-US" dirty="0" smtClean="0"/>
              <a:t>Does not deal well with a list containing a huge number of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 the analysis of the algorithm to find the largest element in an array.</a:t>
            </a:r>
          </a:p>
          <a:p>
            <a:r>
              <a:rPr lang="en-US" dirty="0" smtClean="0"/>
              <a:t>Compute the analysis of the algorithm to find the unique element in an array.</a:t>
            </a:r>
          </a:p>
          <a:p>
            <a:r>
              <a:rPr lang="en-US" dirty="0" smtClean="0"/>
              <a:t>Compute the analysis of factorial of n nos.</a:t>
            </a:r>
          </a:p>
          <a:p>
            <a:r>
              <a:rPr lang="en-US" dirty="0" smtClean="0"/>
              <a:t>Compute the analysis of selection sort.</a:t>
            </a:r>
          </a:p>
          <a:p>
            <a:r>
              <a:rPr lang="en-US" dirty="0" smtClean="0"/>
              <a:t>Compute the analysis of merge sort.</a:t>
            </a:r>
          </a:p>
          <a:p>
            <a:r>
              <a:rPr lang="en-US" dirty="0" smtClean="0"/>
              <a:t>Compute the analysis of quick sort.</a:t>
            </a:r>
          </a:p>
          <a:p>
            <a:r>
              <a:rPr lang="en-US" dirty="0" smtClean="0"/>
              <a:t>Compute the analysis of shell sort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SOFTWARE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– Linear Data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Data's are not arranged in sequence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Trees and Graphs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Data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size is fixed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Size of the Data Structure – Predefined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Allocated at compile time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No need to check/Keep track of size of the data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structure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Memory can’t be utilized efficiently as it is assigned even after deletion of values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Data Structure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is allocated to the data structure as the program executes – Dynamically (at run time)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when size of the data structure is not known in advance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size – not fixed used as need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Memory is used efficiently, assigned only as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much is needed.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Should keep track of memory utilized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b="1" u="sng">
                <a:latin typeface="Times New Roman" pitchFamily="18" charset="0"/>
              </a:rPr>
              <a:t>Data Structure Operations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200000"/>
              </a:lnSpc>
              <a:buFontTx/>
              <a:buAutoNum type="arabicPeriod"/>
            </a:pPr>
            <a:r>
              <a:rPr lang="en-US" sz="2000" b="1" dirty="0">
                <a:latin typeface="Times New Roman" pitchFamily="18" charset="0"/>
              </a:rPr>
              <a:t>Traversing:</a:t>
            </a:r>
            <a:r>
              <a:rPr lang="en-US" sz="2000" dirty="0">
                <a:latin typeface="Times New Roman" pitchFamily="18" charset="0"/>
              </a:rPr>
              <a:t> Accessing each record exactly once so that certain items in the </a:t>
            </a:r>
            <a:r>
              <a:rPr lang="en-US" sz="2000" dirty="0" smtClean="0">
                <a:latin typeface="Times New Roman" pitchFamily="18" charset="0"/>
              </a:rPr>
              <a:t>   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          record </a:t>
            </a:r>
            <a:r>
              <a:rPr lang="en-US" sz="2000" dirty="0">
                <a:latin typeface="Times New Roman" pitchFamily="18" charset="0"/>
              </a:rPr>
              <a:t>may be processed.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000" b="1" dirty="0">
                <a:latin typeface="Times New Roman" pitchFamily="18" charset="0"/>
              </a:rPr>
              <a:t>2.  Searching:</a:t>
            </a:r>
            <a:r>
              <a:rPr lang="en-US" sz="2000" dirty="0">
                <a:latin typeface="Times New Roman" pitchFamily="18" charset="0"/>
              </a:rPr>
              <a:t> Finding the location of the record with a given key value.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000" b="1" dirty="0">
                <a:latin typeface="Times New Roman" pitchFamily="18" charset="0"/>
              </a:rPr>
              <a:t>3.  Inserting:</a:t>
            </a:r>
            <a:r>
              <a:rPr lang="en-US" sz="2000" dirty="0">
                <a:latin typeface="Times New Roman" pitchFamily="18" charset="0"/>
              </a:rPr>
              <a:t> Adding a new record to the structure.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000" b="1" dirty="0">
                <a:latin typeface="Times New Roman" pitchFamily="18" charset="0"/>
              </a:rPr>
              <a:t>4.  Deleting:</a:t>
            </a:r>
            <a:r>
              <a:rPr lang="en-US" sz="2000" dirty="0">
                <a:latin typeface="Times New Roman" pitchFamily="18" charset="0"/>
              </a:rPr>
              <a:t>  Removing a record from the structure.</a:t>
            </a:r>
          </a:p>
          <a:p>
            <a:pPr marL="342900" indent="-342900" algn="just">
              <a:lnSpc>
                <a:spcPct val="200000"/>
              </a:lnSpc>
            </a:pPr>
            <a:r>
              <a:rPr lang="en-US" sz="2000" b="1" dirty="0">
                <a:latin typeface="Times New Roman" pitchFamily="18" charset="0"/>
              </a:rPr>
              <a:t>5.  Sorting:</a:t>
            </a:r>
            <a:r>
              <a:rPr lang="en-US" sz="2000" dirty="0">
                <a:latin typeface="Times New Roman" pitchFamily="18" charset="0"/>
              </a:rPr>
              <a:t>   Arranging the records in some logical order.</a:t>
            </a:r>
          </a:p>
          <a:p>
            <a:pPr marL="457200" indent="-457200" algn="just">
              <a:lnSpc>
                <a:spcPct val="200000"/>
              </a:lnSpc>
              <a:buAutoNum type="arabicPeriod" startAt="6"/>
            </a:pPr>
            <a:r>
              <a:rPr lang="en-US" sz="2000" b="1" dirty="0" smtClean="0">
                <a:latin typeface="Times New Roman" pitchFamily="18" charset="0"/>
              </a:rPr>
              <a:t>Merging</a:t>
            </a:r>
            <a:r>
              <a:rPr lang="en-US" sz="2000" b="1" dirty="0"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Combing the records in two different sorted files into a single </a:t>
            </a:r>
            <a:endParaRPr lang="en-US" sz="2000" dirty="0" smtClean="0">
              <a:latin typeface="Times New Roman" pitchFamily="18" charset="0"/>
            </a:endParaRPr>
          </a:p>
          <a:p>
            <a:pPr marL="457200" indent="-457200"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</a:rPr>
              <a:t>                         sorted </a:t>
            </a:r>
            <a:r>
              <a:rPr lang="en-US" sz="2000" dirty="0">
                <a:latin typeface="Times New Roman" pitchFamily="18" charset="0"/>
              </a:rPr>
              <a:t>file.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96443" y="41529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“Computer</a:t>
            </a:r>
            <a:r>
              <a:rPr lang="en-US" dirty="0">
                <a:solidFill>
                  <a:schemeClr val="bg2"/>
                </a:solidFill>
              </a:rPr>
              <a:t>” 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591843" y="24765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591843" y="36957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983831" y="1943100"/>
            <a:ext cx="12842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928166" y="3086100"/>
            <a:ext cx="14654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924718" y="4305300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nput</a:t>
            </a:r>
            <a:endParaRPr lang="en-US" dirty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7020718" y="4305300"/>
            <a:ext cx="11985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2067718" y="46101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030118" y="46101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70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of unambiguous instructions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solving a problem,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i.e., for obtaining a required output for any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legitimate 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amount of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17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Properties of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90000"/>
              </a:lnSpc>
              <a:buFont typeface="Monotype Sorts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Finiteness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erminates after a finite number of steps</a:t>
            </a:r>
          </a:p>
          <a:p>
            <a:pPr marL="457200" indent="-457200" algn="just">
              <a:lnSpc>
                <a:spcPct val="90000"/>
              </a:lnSpc>
              <a:buFont typeface="Monotype Sorts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Definiteness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Clear, rigorously (Exact and Accurate) and unambiguously specified</a:t>
            </a:r>
          </a:p>
          <a:p>
            <a:pPr marL="457200" indent="-457200" algn="just">
              <a:lnSpc>
                <a:spcPct val="90000"/>
              </a:lnSpc>
              <a:buFont typeface="Monotype Sorts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 inputs are clearly specified</a:t>
            </a:r>
          </a:p>
          <a:p>
            <a:pPr marL="457200" indent="-457200" algn="just">
              <a:lnSpc>
                <a:spcPct val="90000"/>
              </a:lnSpc>
              <a:buFont typeface="Monotype Sorts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Clearly specified/expected output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proved to produce the correct output given a valid input</a:t>
            </a:r>
          </a:p>
          <a:p>
            <a:pPr marL="457200" indent="-457200" algn="just">
              <a:lnSpc>
                <a:spcPct val="90000"/>
              </a:lnSpc>
              <a:buFont typeface="Monotype Sorts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Effectiveness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teps are sufficiently simple and basic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8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63538"/>
            <a:ext cx="8382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Assignment Method:   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				Cycle Test I	  </a:t>
            </a:r>
            <a:r>
              <a:rPr lang="en-US" sz="2000" dirty="0">
                <a:latin typeface="Times New Roman" pitchFamily="18" charset="0"/>
              </a:rPr>
              <a:t>- 10</a:t>
            </a:r>
            <a:r>
              <a:rPr lang="en-US" sz="2000" dirty="0" smtClean="0">
                <a:latin typeface="Times New Roman" pitchFamily="18" charset="0"/>
              </a:rPr>
              <a:t>%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				Cycle Test II	  - 15%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				Cycle Test III	  - 15%</a:t>
            </a:r>
            <a:endParaRPr lang="en-US" sz="20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		 </a:t>
            </a:r>
            <a:r>
              <a:rPr lang="en-US" sz="2000" dirty="0" smtClean="0">
                <a:latin typeface="Times New Roman" pitchFamily="18" charset="0"/>
              </a:rPr>
              <a:t>	Surprise Test	   - 5%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				Assignment	   - 5%				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		        </a:t>
            </a:r>
            <a:r>
              <a:rPr lang="en-US" sz="2000" dirty="0" smtClean="0">
                <a:latin typeface="Times New Roman" pitchFamily="18" charset="0"/>
              </a:rPr>
              <a:t>	---------------------------------</a:t>
            </a:r>
            <a:endParaRPr lang="en-US" sz="20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		        </a:t>
            </a:r>
            <a:r>
              <a:rPr lang="en-US" sz="2000" dirty="0" smtClean="0">
                <a:latin typeface="Times New Roman" pitchFamily="18" charset="0"/>
              </a:rPr>
              <a:t>	Total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	 </a:t>
            </a:r>
            <a:r>
              <a:rPr lang="en-US" sz="2000" dirty="0">
                <a:latin typeface="Times New Roman" pitchFamily="18" charset="0"/>
              </a:rPr>
              <a:t>- </a:t>
            </a:r>
            <a:r>
              <a:rPr lang="en-US" sz="2000" dirty="0" smtClean="0">
                <a:latin typeface="Times New Roman" pitchFamily="18" charset="0"/>
              </a:rPr>
              <a:t>50%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007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1)		</a:t>
            </a:r>
            <a:r>
              <a:rPr lang="en-US" sz="2800" u="sng" dirty="0" smtClean="0"/>
              <a:t>Iterative</a:t>
            </a:r>
          </a:p>
          <a:p>
            <a:pPr>
              <a:buNone/>
            </a:pPr>
            <a:r>
              <a:rPr lang="en-US" sz="2800" dirty="0" smtClean="0"/>
              <a:t>	A()</a:t>
            </a:r>
          </a:p>
          <a:p>
            <a:pPr>
              <a:buNone/>
            </a:pPr>
            <a:r>
              <a:rPr lang="en-US" sz="2800" dirty="0" smtClean="0"/>
              <a:t>	{ </a:t>
            </a:r>
          </a:p>
          <a:p>
            <a:pPr>
              <a:buNone/>
            </a:pPr>
            <a:r>
              <a:rPr lang="en-US" sz="2800" dirty="0" smtClean="0"/>
              <a:t>	for </a:t>
            </a:r>
            <a:r>
              <a:rPr lang="en-US" sz="2800" dirty="0" err="1" smtClean="0"/>
              <a:t>i</a:t>
            </a:r>
            <a:r>
              <a:rPr lang="en-US" sz="2800" dirty="0" smtClean="0"/>
              <a:t>=1 to n</a:t>
            </a:r>
          </a:p>
          <a:p>
            <a:pPr>
              <a:buNone/>
            </a:pPr>
            <a:r>
              <a:rPr lang="en-US" sz="2800" dirty="0" smtClean="0"/>
              <a:t>	max(</a:t>
            </a:r>
            <a:r>
              <a:rPr lang="en-US" sz="2800" dirty="0" err="1" smtClean="0"/>
              <a:t>a,b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}</a:t>
            </a:r>
          </a:p>
          <a:p>
            <a:pPr marL="514350" indent="-514350">
              <a:buAutoNum type="arabicParenR" startAt="2"/>
            </a:pPr>
            <a:r>
              <a:rPr lang="en-US" sz="2800" u="sng" dirty="0" smtClean="0"/>
              <a:t>Recursive</a:t>
            </a:r>
          </a:p>
          <a:p>
            <a:pPr marL="514350" indent="-514350">
              <a:buNone/>
            </a:pPr>
            <a:r>
              <a:rPr lang="en-US" sz="2800" dirty="0" smtClean="0"/>
              <a:t>	A(n)</a:t>
            </a:r>
          </a:p>
          <a:p>
            <a:pPr marL="514350" indent="-514350">
              <a:buNone/>
            </a:pPr>
            <a:r>
              <a:rPr lang="en-US" sz="2800" dirty="0" smtClean="0"/>
              <a:t>	{</a:t>
            </a:r>
          </a:p>
          <a:p>
            <a:pPr marL="514350" indent="-514350">
              <a:buNone/>
            </a:pPr>
            <a:r>
              <a:rPr lang="en-US" sz="2800" dirty="0" smtClean="0"/>
              <a:t>	if(	)</a:t>
            </a:r>
          </a:p>
          <a:p>
            <a:pPr marL="514350" indent="-514350">
              <a:buNone/>
            </a:pPr>
            <a:r>
              <a:rPr lang="en-US" sz="2800" dirty="0" smtClean="0"/>
              <a:t>	A(n/2)</a:t>
            </a:r>
          </a:p>
          <a:p>
            <a:pPr marL="514350" indent="-514350">
              <a:buNone/>
            </a:pPr>
            <a:r>
              <a:rPr lang="en-US" sz="2800" dirty="0" smtClean="0"/>
              <a:t>	}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Algorithmic Efficiency Function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abl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1722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87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Basic Efficiency Classes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6800327"/>
              </p:ext>
            </p:extLst>
          </p:nvPr>
        </p:nvGraphicFramePr>
        <p:xfrm>
          <a:off x="228600" y="1094189"/>
          <a:ext cx="7062696" cy="579119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872966"/>
                <a:gridCol w="1344930"/>
                <a:gridCol w="2844800"/>
              </a:tblGrid>
              <a:tr h="390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be in best cases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376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lgn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logarithmic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Halving problem size at each iteration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 list of size 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962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0" dirty="0" err="1" smtClean="0"/>
                        <a:t>×lgn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linearithmic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Divide </a:t>
                      </a:r>
                      <a:r>
                        <a:rPr lang="en-US" smtClean="0"/>
                        <a:t>and conquer </a:t>
                      </a:r>
                      <a:r>
                        <a:rPr lang="en-US" dirty="0" smtClean="0"/>
                        <a:t>algorithms, e.g., </a:t>
                      </a:r>
                      <a:r>
                        <a:rPr lang="en-US" dirty="0" err="1" smtClean="0"/>
                        <a:t>mergesort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3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Two embedded loops, e.g., selection sort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25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cubic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 embedded loops, e.g., matrix multiplication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3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exponential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subsets of n-elements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37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n!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factorial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permutations</a:t>
                      </a:r>
                      <a:r>
                        <a:rPr lang="en-US" baseline="0" dirty="0" smtClean="0"/>
                        <a:t> of an n-elements set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085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Measure running time in terms of # of basic operations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Basic operation: </a:t>
            </a:r>
            <a:r>
              <a:rPr lang="en-US" dirty="0" smtClean="0"/>
              <a:t>the operation that contributes the most to the total running time of an algorithm</a:t>
            </a:r>
          </a:p>
          <a:p>
            <a:pPr algn="just"/>
            <a:r>
              <a:rPr lang="en-US" dirty="0" smtClean="0"/>
              <a:t>Usually the most time consuming operation in the algorithm’s innermost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53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8707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Input size and basic operation examples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83309801"/>
              </p:ext>
            </p:extLst>
          </p:nvPr>
        </p:nvGraphicFramePr>
        <p:xfrm>
          <a:off x="0" y="1600200"/>
          <a:ext cx="9144000" cy="5105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/>
                <a:gridCol w="3048000"/>
                <a:gridCol w="3048000"/>
              </a:tblGrid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  </a:t>
                      </a:r>
                      <a:r>
                        <a:rPr lang="en-US" sz="3200" dirty="0" smtClean="0"/>
                        <a:t>Problem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Measure</a:t>
                      </a:r>
                      <a:r>
                        <a:rPr lang="en-US" sz="2800" baseline="0" dirty="0" smtClean="0"/>
                        <a:t> of input size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Basic</a:t>
                      </a:r>
                      <a:r>
                        <a:rPr lang="en-US" sz="3200" baseline="0" dirty="0" smtClean="0"/>
                        <a:t> operation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Search for a key in a list of n items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items in the 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comparison</a:t>
                      </a:r>
                      <a:endParaRPr lang="en-US" sz="2400" dirty="0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 two </a:t>
                      </a:r>
                      <a:r>
                        <a:rPr lang="en-US" sz="2400" dirty="0" err="1" smtClean="0"/>
                        <a:t>n×n</a:t>
                      </a:r>
                      <a:r>
                        <a:rPr lang="en-US" sz="2400" dirty="0" smtClean="0"/>
                        <a:t> matrices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Dimensions</a:t>
                      </a:r>
                      <a:r>
                        <a:rPr lang="en-US" sz="2400" baseline="0" dirty="0" smtClean="0"/>
                        <a:t> of the matrices,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</a:tr>
              <a:tr h="12763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Polynomial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Order of the polynomial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77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Asymptotic Notations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notations used to compare orders of growth of an algorithm’s basic operation count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O(g(n)): Set of functions that grow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no faster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than g(n)-Worst Case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Ω(g(n)): Set of functions that grow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at least as fast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g(n)-Best Case</a:t>
            </a:r>
          </a:p>
          <a:p>
            <a:pPr lvl="1" algn="just"/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(g(n)): Set of functions that grow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at the same 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g(n)-Average 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96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O-Notation (contd.)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696200" cy="4495800"/>
          </a:xfrm>
        </p:spPr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function t(n) is said to be in O(g(n)), denoted t(n) </a:t>
            </a:r>
            <a:r>
              <a:rPr lang="az-Cyrl-AZ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O(g(n)), if t(n) is bounded above by some positive constant multiple of g(n) for sufficiently large 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can find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constants c and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such that: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≤ c × g(n) for all n ≥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73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O(big oh)-Notation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696200" cy="4495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905000" y="1600200"/>
            <a:ext cx="0" cy="3429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905000" y="5029200"/>
            <a:ext cx="502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2743200" y="1752600"/>
            <a:ext cx="0" cy="32766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 10"/>
          <p:cNvSpPr/>
          <p:nvPr/>
        </p:nvSpPr>
        <p:spPr bwMode="auto">
          <a:xfrm>
            <a:off x="2743200" y="1760561"/>
            <a:ext cx="2647666" cy="1978926"/>
          </a:xfrm>
          <a:custGeom>
            <a:avLst/>
            <a:gdLst>
              <a:gd name="connsiteX0" fmla="*/ 0 w 2647666"/>
              <a:gd name="connsiteY0" fmla="*/ 1978926 h 1978926"/>
              <a:gd name="connsiteX1" fmla="*/ 832513 w 2647666"/>
              <a:gd name="connsiteY1" fmla="*/ 1746914 h 1978926"/>
              <a:gd name="connsiteX2" fmla="*/ 1801504 w 2647666"/>
              <a:gd name="connsiteY2" fmla="*/ 1050878 h 1978926"/>
              <a:gd name="connsiteX3" fmla="*/ 2647666 w 2647666"/>
              <a:gd name="connsiteY3" fmla="*/ 0 h 197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7666" h="1978926">
                <a:moveTo>
                  <a:pt x="0" y="1978926"/>
                </a:moveTo>
                <a:cubicBezTo>
                  <a:pt x="266131" y="1940257"/>
                  <a:pt x="532262" y="1901589"/>
                  <a:pt x="832513" y="1746914"/>
                </a:cubicBezTo>
                <a:cubicBezTo>
                  <a:pt x="1132764" y="1592239"/>
                  <a:pt x="1498979" y="1342030"/>
                  <a:pt x="1801504" y="1050878"/>
                </a:cubicBezTo>
                <a:cubicBezTo>
                  <a:pt x="2104029" y="759726"/>
                  <a:pt x="2375847" y="379863"/>
                  <a:pt x="2647666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2727177" y="2074460"/>
            <a:ext cx="2690984" cy="2019868"/>
          </a:xfrm>
          <a:custGeom>
            <a:avLst/>
            <a:gdLst>
              <a:gd name="connsiteX0" fmla="*/ 2375 w 2690984"/>
              <a:gd name="connsiteY0" fmla="*/ 2019868 h 2019868"/>
              <a:gd name="connsiteX1" fmla="*/ 207092 w 2690984"/>
              <a:gd name="connsiteY1" fmla="*/ 1760561 h 2019868"/>
              <a:gd name="connsiteX2" fmla="*/ 1312560 w 2690984"/>
              <a:gd name="connsiteY2" fmla="*/ 1473958 h 2019868"/>
              <a:gd name="connsiteX3" fmla="*/ 2213313 w 2690984"/>
              <a:gd name="connsiteY3" fmla="*/ 395785 h 2019868"/>
              <a:gd name="connsiteX4" fmla="*/ 2690984 w 2690984"/>
              <a:gd name="connsiteY4" fmla="*/ 0 h 201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984" h="2019868">
                <a:moveTo>
                  <a:pt x="2375" y="2019868"/>
                </a:moveTo>
                <a:cubicBezTo>
                  <a:pt x="-4449" y="1935707"/>
                  <a:pt x="-11272" y="1851546"/>
                  <a:pt x="207092" y="1760561"/>
                </a:cubicBezTo>
                <a:cubicBezTo>
                  <a:pt x="425456" y="1669576"/>
                  <a:pt x="978190" y="1701421"/>
                  <a:pt x="1312560" y="1473958"/>
                </a:cubicBezTo>
                <a:cubicBezTo>
                  <a:pt x="1646930" y="1246495"/>
                  <a:pt x="1983576" y="641445"/>
                  <a:pt x="2213313" y="395785"/>
                </a:cubicBezTo>
                <a:cubicBezTo>
                  <a:pt x="2443050" y="150125"/>
                  <a:pt x="2567017" y="75062"/>
                  <a:pt x="2690984" y="0"/>
                </a:cubicBezTo>
              </a:path>
            </a:pathLst>
          </a:custGeom>
          <a:noFill/>
          <a:ln w="317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8905" y="3200400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Doesn’t</a:t>
            </a:r>
          </a:p>
          <a:p>
            <a:pPr algn="ctr"/>
            <a:r>
              <a:rPr lang="en-US" sz="1600" dirty="0" smtClean="0"/>
              <a:t>matter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10308" y="4876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72332" y="5029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63569" y="1455986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c</a:t>
            </a:r>
            <a:r>
              <a:rPr lang="en-US" sz="2000" dirty="0" smtClean="0">
                <a:solidFill>
                  <a:srgbClr val="FF3300"/>
                </a:solidFill>
              </a:rPr>
              <a:t> × g(n)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6552" y="187572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t</a:t>
            </a:r>
            <a:r>
              <a:rPr lang="en-US" sz="2000" dirty="0" smtClean="0">
                <a:solidFill>
                  <a:srgbClr val="0000CC"/>
                </a:solidFill>
              </a:rPr>
              <a:t>(n)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3800" y="5498068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t(n) </a:t>
            </a:r>
            <a:r>
              <a:rPr lang="az-Cyrl-AZ" sz="2800" dirty="0"/>
              <a:t>є</a:t>
            </a:r>
            <a:r>
              <a:rPr lang="en-US" sz="2800" dirty="0" smtClean="0"/>
              <a:t> O(g(n))</a:t>
            </a:r>
            <a:endParaRPr lang="en-US" sz="20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l-GR" sz="36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-Notation (contd.)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function t(n) is said to be in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(g(n)) denoted t(n) </a:t>
            </a:r>
            <a:r>
              <a:rPr lang="az-Cyrl-AZ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(g(n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)), if t(n) is bounded below by some positive constant multiple of g(n) for all sufficiently large 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can find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constants c and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such that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t(n) ≥ c × g(n) for all n ≥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0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l-GR" sz="3600" b="1" dirty="0" smtClean="0"/>
              <a:t>Ω</a:t>
            </a:r>
            <a:r>
              <a:rPr lang="en-US" sz="3600" b="1" dirty="0" smtClean="0"/>
              <a:t>(big omega)-Notation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905000" y="1600200"/>
            <a:ext cx="0" cy="3429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905000" y="5029200"/>
            <a:ext cx="502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2743200" y="1752600"/>
            <a:ext cx="0" cy="32766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878905" y="3200400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Doesn’t</a:t>
            </a:r>
          </a:p>
          <a:p>
            <a:pPr algn="ctr"/>
            <a:r>
              <a:rPr lang="en-US" sz="1600" dirty="0" smtClean="0"/>
              <a:t>matter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72332" y="5029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2743200" y="1521216"/>
            <a:ext cx="2767946" cy="2122736"/>
          </a:xfrm>
          <a:custGeom>
            <a:avLst/>
            <a:gdLst>
              <a:gd name="connsiteX0" fmla="*/ 0 w 2767946"/>
              <a:gd name="connsiteY0" fmla="*/ 2122736 h 2122736"/>
              <a:gd name="connsiteX1" fmla="*/ 136478 w 2767946"/>
              <a:gd name="connsiteY1" fmla="*/ 1945315 h 2122736"/>
              <a:gd name="connsiteX2" fmla="*/ 600501 w 2767946"/>
              <a:gd name="connsiteY2" fmla="*/ 1686008 h 2122736"/>
              <a:gd name="connsiteX3" fmla="*/ 1282890 w 2767946"/>
              <a:gd name="connsiteY3" fmla="*/ 949029 h 2122736"/>
              <a:gd name="connsiteX4" fmla="*/ 1719618 w 2767946"/>
              <a:gd name="connsiteY4" fmla="*/ 621483 h 2122736"/>
              <a:gd name="connsiteX5" fmla="*/ 2538484 w 2767946"/>
              <a:gd name="connsiteY5" fmla="*/ 184754 h 2122736"/>
              <a:gd name="connsiteX6" fmla="*/ 2743200 w 2767946"/>
              <a:gd name="connsiteY6" fmla="*/ 20981 h 2122736"/>
              <a:gd name="connsiteX7" fmla="*/ 2756848 w 2767946"/>
              <a:gd name="connsiteY7" fmla="*/ 7333 h 212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7946" h="2122736">
                <a:moveTo>
                  <a:pt x="0" y="2122736"/>
                </a:moveTo>
                <a:cubicBezTo>
                  <a:pt x="18197" y="2070419"/>
                  <a:pt x="36395" y="2018103"/>
                  <a:pt x="136478" y="1945315"/>
                </a:cubicBezTo>
                <a:cubicBezTo>
                  <a:pt x="236561" y="1872527"/>
                  <a:pt x="409432" y="1852056"/>
                  <a:pt x="600501" y="1686008"/>
                </a:cubicBezTo>
                <a:cubicBezTo>
                  <a:pt x="791570" y="1519960"/>
                  <a:pt x="1096371" y="1126450"/>
                  <a:pt x="1282890" y="949029"/>
                </a:cubicBezTo>
                <a:cubicBezTo>
                  <a:pt x="1469409" y="771608"/>
                  <a:pt x="1510352" y="748862"/>
                  <a:pt x="1719618" y="621483"/>
                </a:cubicBezTo>
                <a:cubicBezTo>
                  <a:pt x="1928884" y="494104"/>
                  <a:pt x="2367887" y="284838"/>
                  <a:pt x="2538484" y="184754"/>
                </a:cubicBezTo>
                <a:cubicBezTo>
                  <a:pt x="2709081" y="84670"/>
                  <a:pt x="2706806" y="50551"/>
                  <a:pt x="2743200" y="20981"/>
                </a:cubicBezTo>
                <a:cubicBezTo>
                  <a:pt x="2779594" y="-8589"/>
                  <a:pt x="2768221" y="-628"/>
                  <a:pt x="2756848" y="7333"/>
                </a:cubicBezTo>
              </a:path>
            </a:pathLst>
          </a:custGeom>
          <a:noFill/>
          <a:ln w="317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2729552" y="1951630"/>
            <a:ext cx="2770496" cy="2066271"/>
          </a:xfrm>
          <a:custGeom>
            <a:avLst/>
            <a:gdLst>
              <a:gd name="connsiteX0" fmla="*/ 0 w 2770496"/>
              <a:gd name="connsiteY0" fmla="*/ 1992573 h 2066271"/>
              <a:gd name="connsiteX1" fmla="*/ 559558 w 2770496"/>
              <a:gd name="connsiteY1" fmla="*/ 2006221 h 2066271"/>
              <a:gd name="connsiteX2" fmla="*/ 1514902 w 2770496"/>
              <a:gd name="connsiteY2" fmla="*/ 1337480 h 2066271"/>
              <a:gd name="connsiteX3" fmla="*/ 2129051 w 2770496"/>
              <a:gd name="connsiteY3" fmla="*/ 914400 h 2066271"/>
              <a:gd name="connsiteX4" fmla="*/ 2456597 w 2770496"/>
              <a:gd name="connsiteY4" fmla="*/ 341194 h 2066271"/>
              <a:gd name="connsiteX5" fmla="*/ 2770496 w 2770496"/>
              <a:gd name="connsiteY5" fmla="*/ 0 h 2066271"/>
              <a:gd name="connsiteX6" fmla="*/ 2770496 w 2770496"/>
              <a:gd name="connsiteY6" fmla="*/ 0 h 206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0496" h="2066271">
                <a:moveTo>
                  <a:pt x="0" y="1992573"/>
                </a:moveTo>
                <a:cubicBezTo>
                  <a:pt x="153537" y="2053988"/>
                  <a:pt x="307074" y="2115403"/>
                  <a:pt x="559558" y="2006221"/>
                </a:cubicBezTo>
                <a:cubicBezTo>
                  <a:pt x="812042" y="1897039"/>
                  <a:pt x="1514902" y="1337480"/>
                  <a:pt x="1514902" y="1337480"/>
                </a:cubicBezTo>
                <a:cubicBezTo>
                  <a:pt x="1776484" y="1155510"/>
                  <a:pt x="1972102" y="1080448"/>
                  <a:pt x="2129051" y="914400"/>
                </a:cubicBezTo>
                <a:cubicBezTo>
                  <a:pt x="2286000" y="748352"/>
                  <a:pt x="2349689" y="493594"/>
                  <a:pt x="2456597" y="341194"/>
                </a:cubicBezTo>
                <a:cubicBezTo>
                  <a:pt x="2563505" y="188794"/>
                  <a:pt x="2770496" y="0"/>
                  <a:pt x="2770496" y="0"/>
                </a:cubicBezTo>
                <a:lnTo>
                  <a:pt x="2770496" y="0"/>
                </a:lnTo>
              </a:path>
            </a:pathLst>
          </a:custGeom>
          <a:noFill/>
          <a:ln w="317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1219200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t</a:t>
            </a:r>
            <a:r>
              <a:rPr lang="en-US" sz="2000" dirty="0" smtClean="0">
                <a:solidFill>
                  <a:srgbClr val="0000CC"/>
                </a:solidFill>
              </a:rPr>
              <a:t>(n)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167640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9900"/>
                </a:solidFill>
              </a:rPr>
              <a:t>c × g(n)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83012" y="48415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5486400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t(n) </a:t>
            </a:r>
            <a:r>
              <a:rPr lang="az-Cyrl-AZ" sz="2800" dirty="0" smtClean="0"/>
              <a:t>є</a:t>
            </a:r>
            <a:r>
              <a:rPr lang="en-US" sz="2800" dirty="0" smtClean="0"/>
              <a:t> </a:t>
            </a:r>
            <a:r>
              <a:rPr lang="el-GR" sz="2800" dirty="0" smtClean="0"/>
              <a:t>Ω</a:t>
            </a:r>
            <a:r>
              <a:rPr lang="en-US" sz="2800" dirty="0" smtClean="0"/>
              <a:t>(g(n))</a:t>
            </a:r>
            <a:endParaRPr lang="en-US" sz="28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83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Text Books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Seymour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Lipschutz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“ Data Structures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C”,McGraw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Hill Education, Special Indian Edition, 2014.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 Allen Weiss, “Data Structures and Algorithm Analysis in C”,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Edition, Pearson Education, 2011.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l-GR" sz="3600" b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-Notation (contd.)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Definition: A function t(n) is said to be in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(g(n)) denoted t(n) </a:t>
            </a:r>
            <a:r>
              <a:rPr lang="az-Cyrl-AZ" dirty="0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(g(n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)), if t(n) is bounded both above and below by some positive constant multiples of g(n) for all sufficiently large 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can find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constants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such that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×g(n) ≤ t(n) ≤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×g(n) for all n ≥ n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62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l-GR" sz="3600" b="1" dirty="0" smtClean="0"/>
              <a:t>Θ</a:t>
            </a:r>
            <a:r>
              <a:rPr lang="en-US" sz="3600" b="1" dirty="0" smtClean="0"/>
              <a:t>(big theta)-Notation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905000" y="1600200"/>
            <a:ext cx="0" cy="3429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1905000" y="5029200"/>
            <a:ext cx="502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2743200" y="1752600"/>
            <a:ext cx="0" cy="32766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878905" y="3200400"/>
            <a:ext cx="89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Doesn’t</a:t>
            </a:r>
          </a:p>
          <a:p>
            <a:pPr algn="ctr"/>
            <a:r>
              <a:rPr lang="en-US" sz="1600" dirty="0" smtClean="0"/>
              <a:t>matter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72332" y="5029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3012" y="48415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5486400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t(n) </a:t>
            </a:r>
            <a:r>
              <a:rPr lang="az-Cyrl-AZ" sz="2800" dirty="0" smtClean="0"/>
              <a:t>є</a:t>
            </a:r>
            <a:r>
              <a:rPr lang="en-US" sz="2800" dirty="0" smtClean="0"/>
              <a:t> </a:t>
            </a:r>
            <a:r>
              <a:rPr lang="el-GR" sz="2800" dirty="0"/>
              <a:t>Θ</a:t>
            </a:r>
            <a:r>
              <a:rPr lang="en-US" sz="2800" dirty="0" smtClean="0"/>
              <a:t>(g(n))</a:t>
            </a:r>
            <a:endParaRPr lang="en-US" sz="2800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2743200" y="1596788"/>
            <a:ext cx="2866030" cy="1583140"/>
          </a:xfrm>
          <a:custGeom>
            <a:avLst/>
            <a:gdLst>
              <a:gd name="connsiteX0" fmla="*/ 0 w 2866030"/>
              <a:gd name="connsiteY0" fmla="*/ 1583140 h 1583140"/>
              <a:gd name="connsiteX1" fmla="*/ 736979 w 2866030"/>
              <a:gd name="connsiteY1" fmla="*/ 1392072 h 1583140"/>
              <a:gd name="connsiteX2" fmla="*/ 1569493 w 2866030"/>
              <a:gd name="connsiteY2" fmla="*/ 968991 h 1583140"/>
              <a:gd name="connsiteX3" fmla="*/ 2169994 w 2866030"/>
              <a:gd name="connsiteY3" fmla="*/ 682388 h 1583140"/>
              <a:gd name="connsiteX4" fmla="*/ 2866030 w 2866030"/>
              <a:gd name="connsiteY4" fmla="*/ 0 h 1583140"/>
              <a:gd name="connsiteX5" fmla="*/ 2866030 w 2866030"/>
              <a:gd name="connsiteY5" fmla="*/ 0 h 158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6030" h="1583140">
                <a:moveTo>
                  <a:pt x="0" y="1583140"/>
                </a:moveTo>
                <a:cubicBezTo>
                  <a:pt x="237698" y="1538785"/>
                  <a:pt x="475397" y="1494430"/>
                  <a:pt x="736979" y="1392072"/>
                </a:cubicBezTo>
                <a:cubicBezTo>
                  <a:pt x="998561" y="1289714"/>
                  <a:pt x="1330657" y="1087272"/>
                  <a:pt x="1569493" y="968991"/>
                </a:cubicBezTo>
                <a:cubicBezTo>
                  <a:pt x="1808329" y="850710"/>
                  <a:pt x="1953905" y="843886"/>
                  <a:pt x="2169994" y="682388"/>
                </a:cubicBezTo>
                <a:cubicBezTo>
                  <a:pt x="2386083" y="520890"/>
                  <a:pt x="2866030" y="0"/>
                  <a:pt x="2866030" y="0"/>
                </a:cubicBezTo>
                <a:lnTo>
                  <a:pt x="2866030" y="0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2756848" y="1965278"/>
            <a:ext cx="2866030" cy="1610435"/>
          </a:xfrm>
          <a:custGeom>
            <a:avLst/>
            <a:gdLst>
              <a:gd name="connsiteX0" fmla="*/ 0 w 2866030"/>
              <a:gd name="connsiteY0" fmla="*/ 1610435 h 1610435"/>
              <a:gd name="connsiteX1" fmla="*/ 150125 w 2866030"/>
              <a:gd name="connsiteY1" fmla="*/ 1392071 h 1610435"/>
              <a:gd name="connsiteX2" fmla="*/ 368489 w 2866030"/>
              <a:gd name="connsiteY2" fmla="*/ 1323832 h 1610435"/>
              <a:gd name="connsiteX3" fmla="*/ 655092 w 2866030"/>
              <a:gd name="connsiteY3" fmla="*/ 1337480 h 1610435"/>
              <a:gd name="connsiteX4" fmla="*/ 1364776 w 2866030"/>
              <a:gd name="connsiteY4" fmla="*/ 1078173 h 1610435"/>
              <a:gd name="connsiteX5" fmla="*/ 1760561 w 2866030"/>
              <a:gd name="connsiteY5" fmla="*/ 805218 h 1610435"/>
              <a:gd name="connsiteX6" fmla="*/ 2047164 w 2866030"/>
              <a:gd name="connsiteY6" fmla="*/ 600501 h 1610435"/>
              <a:gd name="connsiteX7" fmla="*/ 2183642 w 2866030"/>
              <a:gd name="connsiteY7" fmla="*/ 354841 h 1610435"/>
              <a:gd name="connsiteX8" fmla="*/ 2388358 w 2866030"/>
              <a:gd name="connsiteY8" fmla="*/ 300250 h 1610435"/>
              <a:gd name="connsiteX9" fmla="*/ 2593074 w 2866030"/>
              <a:gd name="connsiteY9" fmla="*/ 245659 h 1610435"/>
              <a:gd name="connsiteX10" fmla="*/ 2866030 w 2866030"/>
              <a:gd name="connsiteY10" fmla="*/ 0 h 16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6030" h="1610435">
                <a:moveTo>
                  <a:pt x="0" y="1610435"/>
                </a:moveTo>
                <a:cubicBezTo>
                  <a:pt x="44355" y="1525136"/>
                  <a:pt x="88710" y="1439838"/>
                  <a:pt x="150125" y="1392071"/>
                </a:cubicBezTo>
                <a:cubicBezTo>
                  <a:pt x="211540" y="1344304"/>
                  <a:pt x="284328" y="1332930"/>
                  <a:pt x="368489" y="1323832"/>
                </a:cubicBezTo>
                <a:cubicBezTo>
                  <a:pt x="452650" y="1314734"/>
                  <a:pt x="489044" y="1378423"/>
                  <a:pt x="655092" y="1337480"/>
                </a:cubicBezTo>
                <a:cubicBezTo>
                  <a:pt x="821140" y="1296537"/>
                  <a:pt x="1180531" y="1166883"/>
                  <a:pt x="1364776" y="1078173"/>
                </a:cubicBezTo>
                <a:cubicBezTo>
                  <a:pt x="1549021" y="989463"/>
                  <a:pt x="1646830" y="884830"/>
                  <a:pt x="1760561" y="805218"/>
                </a:cubicBezTo>
                <a:cubicBezTo>
                  <a:pt x="1874292" y="725606"/>
                  <a:pt x="1976651" y="675564"/>
                  <a:pt x="2047164" y="600501"/>
                </a:cubicBezTo>
                <a:cubicBezTo>
                  <a:pt x="2117677" y="525438"/>
                  <a:pt x="2126776" y="404883"/>
                  <a:pt x="2183642" y="354841"/>
                </a:cubicBezTo>
                <a:cubicBezTo>
                  <a:pt x="2240508" y="304799"/>
                  <a:pt x="2388358" y="300250"/>
                  <a:pt x="2388358" y="300250"/>
                </a:cubicBezTo>
                <a:cubicBezTo>
                  <a:pt x="2456597" y="282053"/>
                  <a:pt x="2513462" y="295701"/>
                  <a:pt x="2593074" y="245659"/>
                </a:cubicBezTo>
                <a:cubicBezTo>
                  <a:pt x="2672686" y="195617"/>
                  <a:pt x="2769358" y="97808"/>
                  <a:pt x="2866030" y="0"/>
                </a:cubicBezTo>
              </a:path>
            </a:pathLst>
          </a:custGeom>
          <a:noFill/>
          <a:ln w="317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743200" y="2497540"/>
            <a:ext cx="2879678" cy="1466923"/>
          </a:xfrm>
          <a:custGeom>
            <a:avLst/>
            <a:gdLst>
              <a:gd name="connsiteX0" fmla="*/ 0 w 2879678"/>
              <a:gd name="connsiteY0" fmla="*/ 1433015 h 1466923"/>
              <a:gd name="connsiteX1" fmla="*/ 382137 w 2879678"/>
              <a:gd name="connsiteY1" fmla="*/ 1460311 h 1466923"/>
              <a:gd name="connsiteX2" fmla="*/ 914400 w 2879678"/>
              <a:gd name="connsiteY2" fmla="*/ 1323833 h 1466923"/>
              <a:gd name="connsiteX3" fmla="*/ 2074460 w 2879678"/>
              <a:gd name="connsiteY3" fmla="*/ 655093 h 1466923"/>
              <a:gd name="connsiteX4" fmla="*/ 2620370 w 2879678"/>
              <a:gd name="connsiteY4" fmla="*/ 272956 h 1466923"/>
              <a:gd name="connsiteX5" fmla="*/ 2879678 w 2879678"/>
              <a:gd name="connsiteY5" fmla="*/ 0 h 146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678" h="1466923">
                <a:moveTo>
                  <a:pt x="0" y="1433015"/>
                </a:moveTo>
                <a:cubicBezTo>
                  <a:pt x="114868" y="1455761"/>
                  <a:pt x="229737" y="1478508"/>
                  <a:pt x="382137" y="1460311"/>
                </a:cubicBezTo>
                <a:cubicBezTo>
                  <a:pt x="534537" y="1442114"/>
                  <a:pt x="632346" y="1458036"/>
                  <a:pt x="914400" y="1323833"/>
                </a:cubicBezTo>
                <a:cubicBezTo>
                  <a:pt x="1196454" y="1189630"/>
                  <a:pt x="1790132" y="830239"/>
                  <a:pt x="2074460" y="655093"/>
                </a:cubicBezTo>
                <a:cubicBezTo>
                  <a:pt x="2358788" y="479947"/>
                  <a:pt x="2486167" y="382138"/>
                  <a:pt x="2620370" y="272956"/>
                </a:cubicBezTo>
                <a:cubicBezTo>
                  <a:pt x="2754573" y="163774"/>
                  <a:pt x="2817125" y="81887"/>
                  <a:pt x="2879678" y="0"/>
                </a:cubicBezTo>
              </a:path>
            </a:pathLst>
          </a:custGeom>
          <a:noFill/>
          <a:ln w="317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121920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c</a:t>
            </a:r>
            <a:r>
              <a:rPr lang="en-US" sz="2400" baseline="-25000" dirty="0" smtClean="0">
                <a:solidFill>
                  <a:srgbClr val="FF3300"/>
                </a:solidFill>
              </a:rPr>
              <a:t>1 </a:t>
            </a:r>
            <a:r>
              <a:rPr lang="en-US" sz="2400" dirty="0" smtClean="0">
                <a:solidFill>
                  <a:srgbClr val="FF3300"/>
                </a:solidFill>
              </a:rPr>
              <a:t>× g(n)</a:t>
            </a: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3679" y="2191687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</a:rPr>
              <a:t>c</a:t>
            </a:r>
            <a:r>
              <a:rPr lang="en-US" sz="2400" baseline="-25000" dirty="0">
                <a:solidFill>
                  <a:srgbClr val="009900"/>
                </a:solidFill>
              </a:rPr>
              <a:t>2</a:t>
            </a:r>
            <a:r>
              <a:rPr lang="en-US" sz="2400" baseline="-25000" dirty="0" smtClean="0">
                <a:solidFill>
                  <a:srgbClr val="009900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× g(n)</a:t>
            </a:r>
            <a:endParaRPr lang="en-US" sz="2400" dirty="0">
              <a:solidFill>
                <a:srgbClr val="009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6367" y="175872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t(n)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6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819400" y="457200"/>
            <a:ext cx="3740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u="sng" dirty="0">
                <a:latin typeface="Times New Roman" pitchFamily="18" charset="0"/>
              </a:rPr>
              <a:t>Complexity of Algorithms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762000" y="808038"/>
            <a:ext cx="80010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The complexity of an algorithm M is the function f(n) which gives the running time and/or storage space requirement of the algorithm in terms of the size n of the input data. </a:t>
            </a:r>
          </a:p>
          <a:p>
            <a:pPr marL="342900" indent="-342900" algn="just">
              <a:lnSpc>
                <a:spcPct val="160000"/>
              </a:lnSpc>
              <a:spcBef>
                <a:spcPct val="5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 Two types of complexity</a:t>
            </a:r>
          </a:p>
          <a:p>
            <a:pPr marL="342900" indent="-342900">
              <a:lnSpc>
                <a:spcPct val="160000"/>
              </a:lnSpc>
            </a:pPr>
            <a:r>
              <a:rPr lang="en-US" sz="2800">
                <a:latin typeface="Times New Roman" pitchFamily="18" charset="0"/>
              </a:rPr>
              <a:t>       1. Time Complexity</a:t>
            </a:r>
          </a:p>
          <a:p>
            <a:pPr marL="342900" indent="-342900">
              <a:lnSpc>
                <a:spcPct val="160000"/>
              </a:lnSpc>
            </a:pPr>
            <a:r>
              <a:rPr lang="en-US" sz="2800">
                <a:latin typeface="Times New Roman" pitchFamily="18" charset="0"/>
              </a:rPr>
              <a:t>       2. Space Complexity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Performance Analysis of Algorithm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0" cy="36576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investigation of an algorithm’s efficiency with respect to two resources: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Space Complexity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Amount of memory an algorithm needs to perform the computation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	Amount of CPU time an algorithm needs to run to completion.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62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Space Complexity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5240" cy="4454624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S(P) = c + S</a:t>
            </a:r>
            <a:r>
              <a:rPr lang="en-US" sz="38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(instance)</a:t>
            </a:r>
            <a:endParaRPr lang="en-GB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Memory space S(P) needed by a program P, consists of two components: </a:t>
            </a:r>
          </a:p>
          <a:p>
            <a:pPr lvl="1" algn="just">
              <a:lnSpc>
                <a:spcPct val="15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 fixed part: needed for instruction space (Space for the code), simple variable space, constants space etc.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 (Ignore c during calculation)</a:t>
            </a:r>
          </a:p>
          <a:p>
            <a:pPr lvl="1" algn="just">
              <a:lnSpc>
                <a:spcPct val="15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 variable part: dependent on a particular instance of input and output data.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</a:t>
            </a:r>
            <a:r>
              <a:rPr lang="en-US" sz="3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(instance)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constant no of variables (constant space complexity) –O(1)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an array of  n elements ( linear space complexity) – O(n)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Example-1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(a, b, c)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a+b+b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*c+(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-c)/(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)+4.0;</a:t>
            </a:r>
          </a:p>
          <a:p>
            <a:pPr marL="609600" indent="-609600">
              <a:buFontTx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Space required to store variables: a, b, and c. 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()= 3. S(P) = 3.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Sum(a[], n)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s:= 0.0;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to n do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s := s + a[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return s;</a:t>
            </a:r>
          </a:p>
          <a:p>
            <a:pPr marL="609600" indent="-6096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3372" y="1600200"/>
            <a:ext cx="4543428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n = 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a[ ] = n (for n elements)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 = 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 = (n + 3).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S(P) = (n + 3).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Time Complexity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T(P) = c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(instance)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required T(P) to run a program P also consists of two components: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fixed part: compile time which is independent of the problem instance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(Ignore c during calculation)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variable part: run time which depends on the problem instance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(instance)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Theoretical Analysis of Time Efficiency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3962400"/>
          </a:xfrm>
        </p:spPr>
        <p:txBody>
          <a:bodyPr/>
          <a:lstStyle/>
          <a:p>
            <a:r>
              <a:rPr lang="en-US" sz="2800" dirty="0" smtClean="0"/>
              <a:t>Count the number of times the algorithm’s basic operation is executed on inputs of size n: C(n)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T(n) ≈ c</a:t>
            </a:r>
            <a:r>
              <a:rPr lang="en-US" baseline="-25000" dirty="0" smtClean="0"/>
              <a:t>op </a:t>
            </a:r>
            <a:r>
              <a:rPr lang="en-US" dirty="0" smtClean="0"/>
              <a:t>+ C(n)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4953000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Execution time for </a:t>
            </a:r>
          </a:p>
          <a:p>
            <a:pPr algn="ctr"/>
            <a:r>
              <a:rPr lang="en-US" dirty="0" smtClean="0"/>
              <a:t>basic operation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 bwMode="auto">
          <a:xfrm flipH="1" flipV="1">
            <a:off x="4114800" y="4114800"/>
            <a:ext cx="302497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019800" y="4648200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# of times basic op. </a:t>
            </a:r>
          </a:p>
          <a:p>
            <a:pPr algn="ctr"/>
            <a:r>
              <a:rPr lang="en-US" dirty="0" smtClean="0"/>
              <a:t>is executed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8006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067406" y="3962400"/>
            <a:ext cx="523394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886200" y="275486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size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3152459" y="3179928"/>
            <a:ext cx="1291225" cy="477672"/>
          </a:xfrm>
          <a:custGeom>
            <a:avLst/>
            <a:gdLst>
              <a:gd name="connsiteX0" fmla="*/ 1255768 w 1291225"/>
              <a:gd name="connsiteY0" fmla="*/ 0 h 477672"/>
              <a:gd name="connsiteX1" fmla="*/ 1160234 w 1291225"/>
              <a:gd name="connsiteY1" fmla="*/ 177421 h 477672"/>
              <a:gd name="connsiteX2" fmla="*/ 191242 w 1291225"/>
              <a:gd name="connsiteY2" fmla="*/ 27296 h 477672"/>
              <a:gd name="connsiteX3" fmla="*/ 174 w 1291225"/>
              <a:gd name="connsiteY3" fmla="*/ 477672 h 47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225" h="477672">
                <a:moveTo>
                  <a:pt x="1255768" y="0"/>
                </a:moveTo>
                <a:cubicBezTo>
                  <a:pt x="1296711" y="86436"/>
                  <a:pt x="1337655" y="172872"/>
                  <a:pt x="1160234" y="177421"/>
                </a:cubicBezTo>
                <a:cubicBezTo>
                  <a:pt x="982813" y="181970"/>
                  <a:pt x="384585" y="-22746"/>
                  <a:pt x="191242" y="27296"/>
                </a:cubicBezTo>
                <a:cubicBezTo>
                  <a:pt x="-2101" y="77338"/>
                  <a:pt x="-964" y="277505"/>
                  <a:pt x="174" y="47767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4449170" y="3207224"/>
            <a:ext cx="846161" cy="436728"/>
          </a:xfrm>
          <a:custGeom>
            <a:avLst/>
            <a:gdLst>
              <a:gd name="connsiteX0" fmla="*/ 0 w 846161"/>
              <a:gd name="connsiteY0" fmla="*/ 0 h 436728"/>
              <a:gd name="connsiteX1" fmla="*/ 559558 w 846161"/>
              <a:gd name="connsiteY1" fmla="*/ 95534 h 436728"/>
              <a:gd name="connsiteX2" fmla="*/ 846161 w 846161"/>
              <a:gd name="connsiteY2" fmla="*/ 436728 h 4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161" h="436728">
                <a:moveTo>
                  <a:pt x="0" y="0"/>
                </a:moveTo>
                <a:cubicBezTo>
                  <a:pt x="209265" y="11373"/>
                  <a:pt x="418531" y="22746"/>
                  <a:pt x="559558" y="95534"/>
                </a:cubicBezTo>
                <a:cubicBezTo>
                  <a:pt x="700585" y="168322"/>
                  <a:pt x="773373" y="302525"/>
                  <a:pt x="846161" y="43672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4981433" y="3985146"/>
            <a:ext cx="1937982" cy="586854"/>
          </a:xfrm>
          <a:custGeom>
            <a:avLst/>
            <a:gdLst>
              <a:gd name="connsiteX0" fmla="*/ 1937982 w 1937982"/>
              <a:gd name="connsiteY0" fmla="*/ 586854 h 586854"/>
              <a:gd name="connsiteX1" fmla="*/ 1514901 w 1937982"/>
              <a:gd name="connsiteY1" fmla="*/ 341194 h 586854"/>
              <a:gd name="connsiteX2" fmla="*/ 518615 w 1937982"/>
              <a:gd name="connsiteY2" fmla="*/ 368490 h 586854"/>
              <a:gd name="connsiteX3" fmla="*/ 0 w 1937982"/>
              <a:gd name="connsiteY3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982" h="586854">
                <a:moveTo>
                  <a:pt x="1937982" y="586854"/>
                </a:moveTo>
                <a:cubicBezTo>
                  <a:pt x="1844722" y="482221"/>
                  <a:pt x="1751462" y="377588"/>
                  <a:pt x="1514901" y="341194"/>
                </a:cubicBezTo>
                <a:cubicBezTo>
                  <a:pt x="1278340" y="304800"/>
                  <a:pt x="771098" y="425356"/>
                  <a:pt x="518615" y="368490"/>
                </a:cubicBezTo>
                <a:cubicBezTo>
                  <a:pt x="266132" y="311624"/>
                  <a:pt x="133066" y="155812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2754868"/>
            <a:ext cx="15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Ignore c</a:t>
            </a:r>
            <a:r>
              <a:rPr lang="en-US" sz="2000" b="1" baseline="-25000" dirty="0" smtClean="0">
                <a:solidFill>
                  <a:schemeClr val="tx2"/>
                </a:solidFill>
              </a:rPr>
              <a:t>op</a:t>
            </a:r>
            <a:r>
              <a:rPr lang="en-US" sz="2000" b="1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Focus on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orders of growth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4400"/>
          </a:xfrm>
        </p:spPr>
        <p:txBody>
          <a:bodyPr/>
          <a:lstStyle/>
          <a:p>
            <a:r>
              <a:rPr lang="en-IN" b="1" dirty="0" smtClean="0"/>
              <a:t>Example-1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Sum(a[],n)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 = 0.0;                             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 to n do                 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];                       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return s;                          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2n + 2=O(n)</a:t>
            </a:r>
          </a:p>
          <a:p>
            <a:pPr fontAlgn="base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Introduction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Basic terminology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Data structures–operations </a:t>
            </a:r>
          </a:p>
          <a:p>
            <a:r>
              <a:rPr lang="en-US" dirty="0" smtClean="0">
                <a:latin typeface="Cambria" pitchFamily="18" charset="0"/>
                <a:ea typeface="Times New Roman"/>
              </a:rPr>
              <a:t>ADT– Algorithms: </a:t>
            </a:r>
          </a:p>
          <a:p>
            <a:r>
              <a:rPr lang="en-US" dirty="0" smtClean="0">
                <a:latin typeface="Cambria" pitchFamily="18" charset="0"/>
                <a:ea typeface="Times New Roman"/>
              </a:rPr>
              <a:t>Complexity, Time – Space trade off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Mathematical notations and functions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Asymptotic notations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Linear and Binary search</a:t>
            </a:r>
          </a:p>
          <a:p>
            <a:r>
              <a:rPr lang="en-US" dirty="0" smtClean="0">
                <a:solidFill>
                  <a:schemeClr val="dk1"/>
                </a:solidFill>
                <a:latin typeface="Cambria" pitchFamily="18" charset="0"/>
              </a:rPr>
              <a:t>Bubble sort -Insertion sort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600"/>
          </a:xfrm>
        </p:spPr>
        <p:txBody>
          <a:bodyPr/>
          <a:lstStyle/>
          <a:p>
            <a:r>
              <a:rPr lang="en-IN" b="1" dirty="0" smtClean="0"/>
              <a:t>Example-2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Sum(a[],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 to n do;                      n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for j=1 to m do                    nm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s+a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][j];			  nm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return s;                                  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2nm + n + 1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=O(nm)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A()</a:t>
            </a:r>
          </a:p>
          <a:p>
            <a:pPr marL="514350" indent="-514350">
              <a:buNone/>
            </a:pPr>
            <a:r>
              <a:rPr lang="en-US" dirty="0" smtClean="0"/>
              <a:t>	{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	</a:t>
            </a:r>
          </a:p>
          <a:p>
            <a:pPr marL="514350" indent="-51435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 to n)			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</a:t>
            </a:r>
            <a:r>
              <a:rPr lang="en-US" dirty="0" err="1" smtClean="0"/>
              <a:t>abc</a:t>
            </a:r>
            <a:r>
              <a:rPr lang="en-US" dirty="0" smtClean="0"/>
              <a:t>”);</a:t>
            </a:r>
          </a:p>
          <a:p>
            <a:pPr marL="514350" indent="-514350">
              <a:buNone/>
            </a:pPr>
            <a:r>
              <a:rPr lang="en-US" dirty="0" smtClean="0"/>
              <a:t>}</a:t>
            </a:r>
          </a:p>
          <a:p>
            <a:pPr marL="514350" indent="-514350">
              <a:buNone/>
            </a:pPr>
            <a:r>
              <a:rPr lang="en-US" dirty="0" err="1" smtClean="0"/>
              <a:t>Soln</a:t>
            </a:r>
            <a:r>
              <a:rPr lang="en-US" dirty="0" smtClean="0"/>
              <a:t>: O(n)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 startAt="2"/>
            </a:pPr>
            <a:r>
              <a:rPr lang="en-US" dirty="0" smtClean="0"/>
              <a:t>A()</a:t>
            </a:r>
          </a:p>
          <a:p>
            <a:pPr marL="514350" indent="-514350">
              <a:buNone/>
            </a:pPr>
            <a:r>
              <a:rPr lang="en-US" dirty="0" smtClean="0"/>
              <a:t>	{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pPr marL="514350" indent="-51435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 to n)</a:t>
            </a:r>
          </a:p>
          <a:p>
            <a:pPr marL="514350" indent="-514350">
              <a:buNone/>
            </a:pPr>
            <a:r>
              <a:rPr lang="en-US" dirty="0" smtClean="0"/>
              <a:t>		for(j=1 to n)</a:t>
            </a:r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abc</a:t>
            </a:r>
            <a:r>
              <a:rPr lang="en-US" dirty="0" smtClean="0"/>
              <a:t>”);</a:t>
            </a:r>
          </a:p>
          <a:p>
            <a:pPr marL="514350" indent="-514350">
              <a:buNone/>
            </a:pPr>
            <a:r>
              <a:rPr lang="en-US" dirty="0" smtClean="0"/>
              <a:t>	}</a:t>
            </a:r>
          </a:p>
          <a:p>
            <a:pPr marL="514350" indent="-514350">
              <a:buNone/>
            </a:pPr>
            <a:r>
              <a:rPr lang="en-US" b="1" dirty="0" err="1" smtClean="0"/>
              <a:t>Soln</a:t>
            </a:r>
            <a:r>
              <a:rPr lang="en-US" b="1" dirty="0" smtClean="0"/>
              <a:t>:</a:t>
            </a:r>
          </a:p>
          <a:p>
            <a:pPr marL="514350" indent="-514350">
              <a:buNone/>
            </a:pPr>
            <a:r>
              <a:rPr lang="en-US" dirty="0" err="1" smtClean="0"/>
              <a:t>nxn</a:t>
            </a:r>
            <a:r>
              <a:rPr lang="en-US" dirty="0" smtClean="0"/>
              <a:t>=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 startAt="3"/>
            </a:pPr>
            <a:r>
              <a:rPr lang="en-US" dirty="0" smtClean="0"/>
              <a:t>A()</a:t>
            </a:r>
          </a:p>
          <a:p>
            <a:pPr marL="914400" lvl="1" indent="-514350">
              <a:buNone/>
            </a:pPr>
            <a:r>
              <a:rPr lang="en-US" dirty="0" smtClean="0"/>
              <a:t>  {</a:t>
            </a:r>
          </a:p>
          <a:p>
            <a:pPr marL="914400" lvl="1" indent="-51435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=1;i^2&lt;=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914400" lvl="1" indent="-514350">
              <a:buNone/>
            </a:pPr>
            <a:r>
              <a:rPr lang="en-US" dirty="0" smtClean="0"/>
              <a:t>	print(“ “);</a:t>
            </a:r>
          </a:p>
          <a:p>
            <a:pPr marL="914400" lvl="1" indent="-514350">
              <a:buNone/>
            </a:pPr>
            <a:r>
              <a:rPr lang="en-US" dirty="0" smtClean="0"/>
              <a:t>}</a:t>
            </a:r>
          </a:p>
          <a:p>
            <a:pPr marL="914400" lvl="1" indent="-514350">
              <a:buNone/>
            </a:pPr>
            <a:r>
              <a:rPr lang="en-US" dirty="0" err="1" smtClean="0"/>
              <a:t>Soln</a:t>
            </a:r>
            <a:r>
              <a:rPr lang="en-US" dirty="0" smtClean="0"/>
              <a:t>:</a:t>
            </a:r>
          </a:p>
          <a:p>
            <a:pPr marL="914400" lvl="1" indent="-514350">
              <a:buNone/>
            </a:pPr>
            <a:r>
              <a:rPr lang="en-US" dirty="0" smtClean="0"/>
              <a:t>n= i</a:t>
            </a:r>
            <a:r>
              <a:rPr lang="en-US" baseline="30000" dirty="0" smtClean="0"/>
              <a:t>2</a:t>
            </a:r>
          </a:p>
          <a:p>
            <a:pPr marL="914400" lvl="1" indent="-514350">
              <a:buNone/>
            </a:pPr>
            <a:r>
              <a:rPr lang="en-US" baseline="30000" dirty="0" err="1" smtClean="0"/>
              <a:t>i</a:t>
            </a:r>
            <a:r>
              <a:rPr lang="en-US" baseline="30000" dirty="0" smtClean="0"/>
              <a:t>=√n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 startAt="4"/>
            </a:pPr>
            <a:r>
              <a:rPr lang="en-US" dirty="0" smtClean="0"/>
              <a:t>A()</a:t>
            </a:r>
          </a:p>
          <a:p>
            <a:pPr marL="514350" indent="-514350">
              <a:buNone/>
            </a:pPr>
            <a:r>
              <a:rPr lang="en-US" dirty="0" smtClean="0"/>
              <a:t>	{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i,j,k,n</a:t>
            </a:r>
            <a:r>
              <a:rPr lang="en-US" dirty="0" smtClean="0"/>
              <a:t>;					</a:t>
            </a:r>
            <a:r>
              <a:rPr lang="en-US" dirty="0" err="1" smtClean="0"/>
              <a:t>Soln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n;i</a:t>
            </a:r>
            <a:r>
              <a:rPr lang="en-US" dirty="0" smtClean="0"/>
              <a:t>++)				=n		</a:t>
            </a:r>
          </a:p>
          <a:p>
            <a:pPr marL="514350" indent="-514350">
              <a:buNone/>
            </a:pPr>
            <a:r>
              <a:rPr lang="en-US" dirty="0" smtClean="0"/>
              <a:t>	{</a:t>
            </a:r>
          </a:p>
          <a:p>
            <a:pPr marL="514350" indent="-514350">
              <a:buNone/>
            </a:pPr>
            <a:r>
              <a:rPr lang="en-US" dirty="0" smtClean="0"/>
              <a:t>	for (j=1;j&lt;=i^2;j++)			=</a:t>
            </a:r>
            <a:r>
              <a:rPr lang="en-US" dirty="0" err="1" smtClean="0"/>
              <a:t>nx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{						=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for(k=1;k&lt;=n/2;k++)			= n/2 x n</a:t>
            </a:r>
            <a:r>
              <a:rPr lang="en-US" baseline="30000" dirty="0" smtClean="0"/>
              <a:t>3 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{				= O(n</a:t>
            </a:r>
            <a:r>
              <a:rPr lang="en-US" baseline="30000" dirty="0" smtClean="0"/>
              <a:t>4)    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printf</a:t>
            </a:r>
            <a:r>
              <a:rPr lang="en-US" dirty="0" smtClean="0"/>
              <a:t>(“  “);</a:t>
            </a:r>
          </a:p>
          <a:p>
            <a:pPr marL="514350" indent="-514350">
              <a:buNone/>
            </a:pPr>
            <a:r>
              <a:rPr lang="en-US" dirty="0" smtClean="0"/>
              <a:t>			}</a:t>
            </a:r>
          </a:p>
          <a:p>
            <a:pPr marL="514350" indent="-514350">
              <a:buNone/>
            </a:pPr>
            <a:r>
              <a:rPr lang="en-US" dirty="0" smtClean="0"/>
              <a:t>	}</a:t>
            </a:r>
          </a:p>
          <a:p>
            <a:pPr marL="514350" indent="-514350">
              <a:buNone/>
            </a:pPr>
            <a:r>
              <a:rPr lang="en-US" dirty="0" smtClean="0"/>
              <a:t>}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ALGORITHM </a:t>
            </a:r>
            <a:r>
              <a:rPr lang="en-US" dirty="0" err="1" smtClean="0"/>
              <a:t>MaxElement</a:t>
            </a:r>
            <a:r>
              <a:rPr lang="en-US" dirty="0" smtClean="0"/>
              <a:t>(A[0..n-1])</a:t>
            </a:r>
          </a:p>
          <a:p>
            <a:pPr marL="0" indent="0">
              <a:buNone/>
            </a:pPr>
            <a:r>
              <a:rPr lang="en-US" dirty="0" smtClean="0"/>
              <a:t>//Determines largest element</a:t>
            </a:r>
          </a:p>
          <a:p>
            <a:pPr marL="0" indent="0">
              <a:buNone/>
            </a:pPr>
            <a:r>
              <a:rPr lang="en-US" dirty="0" err="1" smtClean="0"/>
              <a:t>maxval</a:t>
            </a:r>
            <a:r>
              <a:rPr lang="en-US" dirty="0" smtClean="0"/>
              <a:t> &lt;- A[0]</a:t>
            </a:r>
          </a:p>
          <a:p>
            <a:pPr marL="0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&lt;- 1 </a:t>
            </a:r>
            <a:r>
              <a:rPr lang="en-US" b="1" dirty="0" smtClean="0"/>
              <a:t>to</a:t>
            </a:r>
            <a:r>
              <a:rPr lang="en-US" dirty="0" smtClean="0"/>
              <a:t> n-1 </a:t>
            </a:r>
            <a:r>
              <a:rPr lang="en-US" b="1" dirty="0" smtClean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] &gt; </a:t>
            </a:r>
            <a:r>
              <a:rPr lang="en-US" dirty="0" err="1" smtClean="0"/>
              <a:t>maxval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maxval</a:t>
            </a:r>
            <a:r>
              <a:rPr lang="en-US" dirty="0" smtClean="0"/>
              <a:t> &lt;-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eturn</a:t>
            </a:r>
            <a:r>
              <a:rPr lang="en-US" dirty="0" smtClean="0"/>
              <a:t> </a:t>
            </a:r>
            <a:r>
              <a:rPr lang="en-US" dirty="0" err="1" smtClean="0"/>
              <a:t>maxval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76800" y="2743200"/>
            <a:ext cx="3959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Input size: 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Basic operation: &gt; or &lt;-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05200" y="5486400"/>
                <a:ext cx="5061129" cy="987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C(n)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e>
                    </m:nary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  <m:r>
                      <a:rPr lang="en-US" sz="2800" b="1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latin typeface="Cambria Math"/>
                      </a:rPr>
                      <m:t>−</m:t>
                    </m:r>
                    <m:r>
                      <a:rPr lang="en-US" sz="2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/>
                  <a:t/>
                </a:r>
                <a:r>
                  <a:rPr lang="az-Cyrl-AZ" sz="2800" b="1" dirty="0" smtClean="0"/>
                  <a:t>є</a:t>
                </a:r>
                <a:r>
                  <a:rPr lang="en-US" sz="2800" b="1" dirty="0" smtClean="0"/>
                  <a:t/>
                </a:r>
                <a:r>
                  <a:rPr lang="el-GR" sz="2800" b="1" dirty="0" smtClean="0"/>
                  <a:t>Θ</a:t>
                </a:r>
                <a:r>
                  <a:rPr lang="en-US" sz="2800" b="1" dirty="0" smtClean="0"/>
                  <a:t>(n)</a:t>
                </a:r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486400"/>
                <a:ext cx="5061129" cy="987322"/>
              </a:xfrm>
              <a:prstGeom prst="rect">
                <a:avLst/>
              </a:prstGeom>
              <a:blipFill rotWithShape="1">
                <a:blip r:embed="rId2"/>
                <a:stretch>
                  <a:fillRect l="-2410" t="-246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9898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/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ALGORITHM </a:t>
            </a:r>
            <a:r>
              <a:rPr lang="en-US" sz="2800" dirty="0" err="1" smtClean="0"/>
              <a:t>UniqueElements</a:t>
            </a:r>
            <a:r>
              <a:rPr lang="en-US" sz="2800" dirty="0" smtClean="0"/>
              <a:t>(A[0..n-1])</a:t>
            </a:r>
          </a:p>
          <a:p>
            <a:pPr marL="0" indent="0">
              <a:buNone/>
            </a:pPr>
            <a:r>
              <a:rPr lang="en-US" sz="2800" dirty="0" smtClean="0"/>
              <a:t>//Determines whether all elements are //distinct</a:t>
            </a:r>
          </a:p>
          <a:p>
            <a:pPr marL="0" indent="0">
              <a:buNone/>
            </a:pPr>
            <a:r>
              <a:rPr lang="en-US" sz="2800" b="1" dirty="0"/>
              <a:t>f</a:t>
            </a:r>
            <a:r>
              <a:rPr lang="en-US" sz="2800" b="1" dirty="0" smtClean="0"/>
              <a:t>or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&lt;- 0 </a:t>
            </a:r>
            <a:r>
              <a:rPr lang="en-US" sz="2800" b="1" dirty="0" smtClean="0"/>
              <a:t>to</a:t>
            </a:r>
            <a:r>
              <a:rPr lang="en-US" sz="2800" dirty="0" smtClean="0"/>
              <a:t> n-2 </a:t>
            </a:r>
            <a:r>
              <a:rPr lang="en-US" sz="2800" b="1" dirty="0" smtClean="0"/>
              <a:t>do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for</a:t>
            </a:r>
            <a:r>
              <a:rPr lang="en-US" sz="2800" dirty="0" smtClean="0"/>
              <a:t> j &lt;- i+1 </a:t>
            </a:r>
            <a:r>
              <a:rPr lang="en-US" sz="2800" b="1" dirty="0" smtClean="0"/>
              <a:t>to</a:t>
            </a:r>
            <a:r>
              <a:rPr lang="en-US" sz="2800" dirty="0" smtClean="0"/>
              <a:t> n-1 </a:t>
            </a:r>
            <a:r>
              <a:rPr lang="en-US" sz="2800" b="1" dirty="0" smtClean="0"/>
              <a:t>do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if</a:t>
            </a:r>
            <a:r>
              <a:rPr lang="en-US" sz="2800" dirty="0" smtClean="0"/>
              <a:t> A[</a:t>
            </a:r>
            <a:r>
              <a:rPr lang="en-US" sz="2800" dirty="0" err="1" smtClean="0"/>
              <a:t>i</a:t>
            </a:r>
            <a:r>
              <a:rPr lang="en-US" sz="2800" dirty="0" smtClean="0"/>
              <a:t>] = A[j]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b="1" dirty="0" smtClean="0"/>
              <a:t>return false</a:t>
            </a:r>
          </a:p>
          <a:p>
            <a:pPr marL="0" indent="0">
              <a:buNone/>
            </a:pPr>
            <a:r>
              <a:rPr lang="en-US" sz="2800" b="1" dirty="0"/>
              <a:t>r</a:t>
            </a:r>
            <a:r>
              <a:rPr lang="en-US" sz="2800" b="1" dirty="0" smtClean="0"/>
              <a:t>eturn true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172670"/>
            <a:ext cx="5484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Input size: 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Basic operation: A[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] = A[j]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Does C(n) depend on type of input?</a:t>
            </a:r>
          </a:p>
        </p:txBody>
      </p:sp>
    </p:spTree>
    <p:extLst>
      <p:ext uri="{BB962C8B-B14F-4D97-AF65-F5344CB8AC3E}">
        <p14:creationId xmlns="" xmlns:p14="http://schemas.microsoft.com/office/powerpoint/2010/main" val="50225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UniqueElements</a:t>
            </a:r>
            <a:r>
              <a:rPr lang="en-US" sz="3600" b="1" dirty="0" smtClean="0"/>
              <a:t> (contd.)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for</a:t>
                </a:r>
                <a:r>
                  <a:rPr lang="en-US" sz="2800" dirty="0"/>
                  <a:t/>
                </a:r>
                <a:r>
                  <a:rPr lang="en-US" sz="2800" dirty="0" err="1"/>
                  <a:t>i</a:t>
                </a:r>
                <a:r>
                  <a:rPr lang="en-US" sz="2800" dirty="0"/>
                  <a:t>&lt;- 0 </a:t>
                </a:r>
                <a:r>
                  <a:rPr lang="en-US" sz="2800" b="1" dirty="0"/>
                  <a:t>to</a:t>
                </a:r>
                <a:r>
                  <a:rPr lang="en-US" sz="2800" dirty="0"/>
                  <a:t> n-2 </a:t>
                </a:r>
                <a:r>
                  <a:rPr lang="en-US" sz="28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b="1" dirty="0"/>
                  <a:t>for</a:t>
                </a:r>
                <a:r>
                  <a:rPr lang="en-US" sz="2800" dirty="0"/>
                  <a:t> j &lt;- i+1 </a:t>
                </a:r>
                <a:r>
                  <a:rPr lang="en-US" sz="2800" b="1" dirty="0"/>
                  <a:t>to</a:t>
                </a:r>
                <a:r>
                  <a:rPr lang="en-US" sz="2800" dirty="0"/>
                  <a:t> n-1 </a:t>
                </a:r>
                <a:r>
                  <a:rPr lang="en-US" sz="28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b="1" dirty="0"/>
                  <a:t>if</a:t>
                </a:r>
                <a:r>
                  <a:rPr lang="en-US" sz="2800" dirty="0"/>
                  <a:t> A[</a:t>
                </a:r>
                <a:r>
                  <a:rPr lang="en-US" sz="2800" dirty="0" err="1"/>
                  <a:t>i</a:t>
                </a:r>
                <a:r>
                  <a:rPr lang="en-US" sz="2800" dirty="0"/>
                  <a:t>] = A[j] 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r>
                  <a:rPr lang="en-US" sz="2800" b="1" dirty="0"/>
                  <a:t>return false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return </a:t>
                </a:r>
                <a:r>
                  <a:rPr lang="en-US" sz="2800" b="1" dirty="0" smtClean="0"/>
                  <a:t>true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dirty="0" err="1" smtClean="0"/>
                  <a:t>C</a:t>
                </a:r>
                <a:r>
                  <a:rPr lang="en-US" sz="2800" baseline="-25000" dirty="0" err="1" smtClean="0"/>
                  <a:t>worst</a:t>
                </a:r>
                <a:r>
                  <a:rPr lang="en-US" sz="2800" dirty="0" smtClean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l-GR" sz="28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696200" cy="4724400"/>
              </a:xfrm>
              <a:blipFill rotWithShape="1">
                <a:blip r:embed="rId2"/>
                <a:stretch>
                  <a:fillRect l="-1664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14600" y="5105400"/>
                <a:ext cx="5620065" cy="926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Why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2400" b="1" baseline="-25000" dirty="0" err="1">
                    <a:solidFill>
                      <a:srgbClr val="FF0000"/>
                    </a:solidFill>
                  </a:rPr>
                  <a:t>worst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(n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𝜣</m:t>
                    </m:r>
                    <m:d>
                      <m:dPr>
                        <m:ctrlPr>
                          <a:rPr lang="el-GR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is better than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saying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b="1" baseline="-25000" dirty="0" err="1">
                    <a:solidFill>
                      <a:srgbClr val="FF0000"/>
                    </a:solidFill>
                  </a:rPr>
                  <a:t>worst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(n)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𝑶</m:t>
                    </m:r>
                    <m:d>
                      <m:dPr>
                        <m:ctrlPr>
                          <a:rPr lang="el-GR" sz="24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?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05400"/>
                <a:ext cx="5620065" cy="926023"/>
              </a:xfrm>
              <a:prstGeom prst="rect">
                <a:avLst/>
              </a:prstGeom>
              <a:blipFill rotWithShape="1">
                <a:blip r:embed="rId3"/>
                <a:stretch>
                  <a:fillRect l="-1737" t="-1987" r="-760" b="-1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0986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General Plan for Recursive Algorithms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smtClean="0"/>
              <a:t>Decide on </a:t>
            </a:r>
            <a:r>
              <a:rPr lang="en-US" b="1" dirty="0" smtClean="0"/>
              <a:t>input size </a:t>
            </a:r>
            <a:r>
              <a:rPr lang="en-US" dirty="0" smtClean="0"/>
              <a:t>parameter</a:t>
            </a:r>
          </a:p>
          <a:p>
            <a:r>
              <a:rPr lang="en-US" dirty="0" smtClean="0"/>
              <a:t>Identify the </a:t>
            </a:r>
            <a:r>
              <a:rPr lang="en-US" b="1" dirty="0" smtClean="0"/>
              <a:t>basic operation</a:t>
            </a:r>
          </a:p>
          <a:p>
            <a:r>
              <a:rPr lang="en-US" dirty="0" smtClean="0"/>
              <a:t>Does C(n) depends also on </a:t>
            </a:r>
            <a:r>
              <a:rPr lang="en-US" b="1" dirty="0" smtClean="0"/>
              <a:t>input type?</a:t>
            </a:r>
          </a:p>
          <a:p>
            <a:r>
              <a:rPr lang="en-US" dirty="0" smtClean="0"/>
              <a:t>Set up a </a:t>
            </a:r>
            <a:r>
              <a:rPr lang="en-US" b="1" i="1" dirty="0" smtClean="0"/>
              <a:t>recurrence relation</a:t>
            </a:r>
          </a:p>
          <a:p>
            <a:r>
              <a:rPr lang="en-US" dirty="0" smtClean="0"/>
              <a:t>Solve the recurrence or, at least establish the order of growth of its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57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1751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Solving Recurrence Relations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64235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solve a recurrence relation T(n) we need to derive a form of T(n) that is not a recurrence relation. Such a form is called a closed form of the recurrence relation.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five methods to solve recurrence relations that represent the running time of recursive methods: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Iteration method (</a:t>
            </a:r>
            <a:r>
              <a:rPr lang="en-US" sz="2400" i="1" dirty="0" smtClean="0"/>
              <a:t>unrolling and summing)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Substitution method (</a:t>
            </a:r>
            <a:r>
              <a:rPr lang="en-US" sz="1800" dirty="0" smtClean="0"/>
              <a:t>Guess the solution and verify by induction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Recursion tree method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Master theorem (Master method)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Using Generating functions or Characteristic equations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 this course, we will use the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Elementary Data Organization</a:t>
            </a:r>
          </a:p>
          <a:p>
            <a:pPr algn="just" eaLnBrk="1" hangingPunct="1">
              <a:buFont typeface="Arial" charset="0"/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are simply values or sets of values.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data are frequently organized into a hierarchy of fields, records and files.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organization of data may not complex enough to maintain and efficiently process certain collections of data.</a:t>
            </a: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this reason, data are organized into more complex type of structures called Data Structures.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Iteration method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Steps: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600" dirty="0" smtClean="0"/>
              <a:t>Expand the recurrence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600" dirty="0" smtClean="0"/>
              <a:t>Express the expansion as a summation by plugging the recurrence back into itself until you see a pattern.  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600" dirty="0" smtClean="0"/>
              <a:t>Evaluate the summation</a:t>
            </a:r>
          </a:p>
          <a:p>
            <a:pPr eaLnBrk="1" hangingPunct="1"/>
            <a:r>
              <a:rPr lang="en-US" sz="1600" dirty="0" smtClean="0"/>
              <a:t>In evaluating the summation one or more of the following summation formulae may be used: </a:t>
            </a:r>
          </a:p>
          <a:p>
            <a:pPr eaLnBrk="1" hangingPunct="1"/>
            <a:r>
              <a:rPr lang="en-US" sz="2000" b="1" kern="1200" dirty="0" smtClean="0">
                <a:latin typeface="Comic Sans MS" pitchFamily="66" charset="0"/>
              </a:rPr>
              <a:t>Arithmetic series: 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Symbol" pitchFamily="18" charset="2"/>
              <a:buChar char=""/>
            </a:pPr>
            <a:r>
              <a:rPr lang="en-US" sz="2000" b="1" kern="1200" dirty="0" smtClean="0">
                <a:latin typeface="Comic Sans MS" pitchFamily="66" charset="0"/>
              </a:rPr>
              <a:t>Geometric Series: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200400"/>
            <a:ext cx="280828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geometricSeri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91000"/>
            <a:ext cx="360045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5105400"/>
            <a:ext cx="2159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43400" y="2971800"/>
            <a:ext cx="4392612" cy="112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pPr algn="l" rtl="0"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Special Cases of Geometric Series:</a:t>
            </a:r>
          </a:p>
          <a:p>
            <a:pPr algn="l" rtl="0">
              <a:spcBef>
                <a:spcPct val="50000"/>
              </a:spcBef>
            </a:pPr>
            <a:endParaRPr lang="en-US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3733800"/>
            <a:ext cx="3457575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smtClean="0"/>
              <a:t>Solving Recurrence Relations - Iteration method</a:t>
            </a:r>
            <a:r>
              <a:rPr lang="en-US" smtClean="0"/>
              <a:t> </a:t>
            </a:r>
            <a:r>
              <a:rPr lang="en-US" sz="2400" smtClean="0"/>
              <a:t>(Cont’d)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eaLnBrk="1" hangingPunct="1">
              <a:buFont typeface="Symbol" pitchFamily="18" charset="2"/>
              <a:buChar char=""/>
            </a:pPr>
            <a:r>
              <a:rPr lang="en-US" sz="2000" b="1" dirty="0" smtClean="0"/>
              <a:t>Harmonic Series:</a:t>
            </a:r>
          </a:p>
          <a:p>
            <a:pPr eaLnBrk="1" hangingPunct="1">
              <a:buFont typeface="Symbol" pitchFamily="18" charset="2"/>
              <a:buChar char=""/>
            </a:pPr>
            <a:endParaRPr lang="en-US" dirty="0" smtClean="0"/>
          </a:p>
          <a:p>
            <a:pPr eaLnBrk="1" hangingPunct="1">
              <a:buFont typeface="Symbol" pitchFamily="18" charset="2"/>
              <a:buChar char=""/>
            </a:pPr>
            <a:endParaRPr lang="en-US" dirty="0" smtClean="0"/>
          </a:p>
          <a:p>
            <a:pPr eaLnBrk="1" hangingPunct="1">
              <a:buFont typeface="Symbol" pitchFamily="18" charset="2"/>
              <a:buChar char=""/>
            </a:pPr>
            <a:r>
              <a:rPr lang="en-US" sz="2000" b="1" dirty="0" smtClean="0"/>
              <a:t>Others:</a:t>
            </a:r>
          </a:p>
        </p:txBody>
      </p:sp>
      <p:pic>
        <p:nvPicPr>
          <p:cNvPr id="12292" name="Picture 9" descr="HarmonicSer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341438"/>
            <a:ext cx="28082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895600"/>
            <a:ext cx="18256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9338" y="2997200"/>
            <a:ext cx="32416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Example-1</a:t>
            </a:r>
            <a:br>
              <a:rPr lang="en-US" sz="3600" b="1" dirty="0" smtClean="0"/>
            </a:br>
            <a:r>
              <a:rPr lang="en-US" sz="3600" b="1" dirty="0" smtClean="0"/>
              <a:t>Factorial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ALGORITHM F(n)</a:t>
            </a:r>
          </a:p>
          <a:p>
            <a:pPr marL="0" indent="0">
              <a:buNone/>
            </a:pPr>
            <a:r>
              <a:rPr lang="en-US" dirty="0" smtClean="0"/>
              <a:t>// Output: n!</a:t>
            </a:r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b="1" dirty="0" smtClean="0"/>
              <a:t>f</a:t>
            </a:r>
            <a:r>
              <a:rPr lang="en-US" dirty="0" smtClean="0"/>
              <a:t> n = 0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F(n-1)</a:t>
            </a:r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981200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Input size: n</a:t>
            </a:r>
          </a:p>
          <a:p>
            <a:r>
              <a:rPr lang="en-US" sz="2400" b="1" dirty="0" smtClean="0">
                <a:solidFill>
                  <a:srgbClr val="0000CC"/>
                </a:solidFill>
              </a:rPr>
              <a:t>Basic operation: ×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3200400"/>
            <a:ext cx="379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M(n) = M(n-1) + 1 for n &gt; 0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3340" y="403860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 compute </a:t>
            </a:r>
          </a:p>
          <a:p>
            <a:pPr algn="ctr"/>
            <a:r>
              <a:rPr lang="en-US" b="1" dirty="0" smtClean="0"/>
              <a:t>F(n-1)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4361765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o multiply</a:t>
            </a:r>
          </a:p>
          <a:p>
            <a:r>
              <a:rPr lang="en-US" b="1" dirty="0" smtClean="0"/>
              <a:t>n and F(n-1)</a:t>
            </a:r>
            <a:endParaRPr lang="en-US" b="1" dirty="0"/>
          </a:p>
        </p:txBody>
      </p:sp>
      <p:sp>
        <p:nvSpPr>
          <p:cNvPr id="8" name="Freeform 7"/>
          <p:cNvSpPr/>
          <p:nvPr/>
        </p:nvSpPr>
        <p:spPr bwMode="auto">
          <a:xfrm>
            <a:off x="5664018" y="3566160"/>
            <a:ext cx="122828" cy="483326"/>
          </a:xfrm>
          <a:custGeom>
            <a:avLst/>
            <a:gdLst>
              <a:gd name="connsiteX0" fmla="*/ 31388 w 122828"/>
              <a:gd name="connsiteY0" fmla="*/ 483326 h 483326"/>
              <a:gd name="connsiteX1" fmla="*/ 5262 w 122828"/>
              <a:gd name="connsiteY1" fmla="*/ 300446 h 483326"/>
              <a:gd name="connsiteX2" fmla="*/ 122828 w 122828"/>
              <a:gd name="connsiteY2" fmla="*/ 0 h 48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28" h="483326">
                <a:moveTo>
                  <a:pt x="31388" y="483326"/>
                </a:moveTo>
                <a:cubicBezTo>
                  <a:pt x="10705" y="432163"/>
                  <a:pt x="-9978" y="381000"/>
                  <a:pt x="5262" y="300446"/>
                </a:cubicBezTo>
                <a:cubicBezTo>
                  <a:pt x="20502" y="219892"/>
                  <a:pt x="71665" y="109946"/>
                  <a:pt x="122828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988629" y="3553097"/>
            <a:ext cx="979714" cy="731520"/>
          </a:xfrm>
          <a:custGeom>
            <a:avLst/>
            <a:gdLst>
              <a:gd name="connsiteX0" fmla="*/ 979714 w 979714"/>
              <a:gd name="connsiteY0" fmla="*/ 731520 h 731520"/>
              <a:gd name="connsiteX1" fmla="*/ 836022 w 979714"/>
              <a:gd name="connsiteY1" fmla="*/ 444137 h 731520"/>
              <a:gd name="connsiteX2" fmla="*/ 182880 w 979714"/>
              <a:gd name="connsiteY2" fmla="*/ 365760 h 731520"/>
              <a:gd name="connsiteX3" fmla="*/ 0 w 979714"/>
              <a:gd name="connsiteY3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714" h="731520">
                <a:moveTo>
                  <a:pt x="979714" y="731520"/>
                </a:moveTo>
                <a:cubicBezTo>
                  <a:pt x="974271" y="618308"/>
                  <a:pt x="968828" y="505097"/>
                  <a:pt x="836022" y="444137"/>
                </a:cubicBezTo>
                <a:cubicBezTo>
                  <a:pt x="703216" y="383177"/>
                  <a:pt x="322217" y="439783"/>
                  <a:pt x="182880" y="365760"/>
                </a:cubicBezTo>
                <a:cubicBezTo>
                  <a:pt x="43543" y="291737"/>
                  <a:pt x="21771" y="145868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4444505" y="1502229"/>
            <a:ext cx="2517998" cy="4193177"/>
          </a:xfrm>
          <a:custGeom>
            <a:avLst/>
            <a:gdLst>
              <a:gd name="connsiteX0" fmla="*/ 872078 w 2517998"/>
              <a:gd name="connsiteY0" fmla="*/ 0 h 4193177"/>
              <a:gd name="connsiteX1" fmla="*/ 114432 w 2517998"/>
              <a:gd name="connsiteY1" fmla="*/ 914400 h 4193177"/>
              <a:gd name="connsiteX2" fmla="*/ 36055 w 2517998"/>
              <a:gd name="connsiteY2" fmla="*/ 2103120 h 4193177"/>
              <a:gd name="connsiteX3" fmla="*/ 441004 w 2517998"/>
              <a:gd name="connsiteY3" fmla="*/ 2651760 h 4193177"/>
              <a:gd name="connsiteX4" fmla="*/ 806764 w 2517998"/>
              <a:gd name="connsiteY4" fmla="*/ 3474720 h 4193177"/>
              <a:gd name="connsiteX5" fmla="*/ 2517998 w 2517998"/>
              <a:gd name="connsiteY5" fmla="*/ 4193177 h 419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7998" h="4193177">
                <a:moveTo>
                  <a:pt x="872078" y="0"/>
                </a:moveTo>
                <a:cubicBezTo>
                  <a:pt x="562923" y="281940"/>
                  <a:pt x="253769" y="563880"/>
                  <a:pt x="114432" y="914400"/>
                </a:cubicBezTo>
                <a:cubicBezTo>
                  <a:pt x="-24905" y="1264920"/>
                  <a:pt x="-18374" y="1813560"/>
                  <a:pt x="36055" y="2103120"/>
                </a:cubicBezTo>
                <a:cubicBezTo>
                  <a:pt x="90484" y="2392680"/>
                  <a:pt x="312552" y="2423160"/>
                  <a:pt x="441004" y="2651760"/>
                </a:cubicBezTo>
                <a:cubicBezTo>
                  <a:pt x="569456" y="2880360"/>
                  <a:pt x="460598" y="3217817"/>
                  <a:pt x="806764" y="3474720"/>
                </a:cubicBezTo>
                <a:cubicBezTo>
                  <a:pt x="1152930" y="3731623"/>
                  <a:pt x="1835464" y="3962400"/>
                  <a:pt x="2517998" y="419317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1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35975" cy="41751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Analysis Of Recursive Factorial method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642350" cy="61928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/>
              <a:t>Example1: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chemeClr val="accent2"/>
                </a:solidFill>
              </a:rPr>
              <a:t>	  </a:t>
            </a:r>
            <a:endParaRPr lang="en-US" sz="1600" b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800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>
                <a:solidFill>
                  <a:srgbClr val="0000FF"/>
                </a:solidFill>
              </a:rPr>
              <a:t>T(0)  =  c                                         (1)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>
                <a:solidFill>
                  <a:srgbClr val="0000FF"/>
                </a:solidFill>
              </a:rPr>
              <a:t>T(n) =  b + T(n - 1)</a:t>
            </a:r>
            <a:r>
              <a:rPr lang="fr-FR" sz="1800" b="1" smtClean="0"/>
              <a:t>                          </a:t>
            </a:r>
            <a:r>
              <a:rPr lang="fr-FR" sz="1800" b="1" smtClean="0">
                <a:solidFill>
                  <a:srgbClr val="0000FF"/>
                </a:solidFill>
              </a:rPr>
              <a:t>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/>
              <a:t>        =  b + b + T(n - 2)                    </a:t>
            </a:r>
            <a:r>
              <a:rPr lang="fr-FR" sz="1800" b="1" smtClean="0">
                <a:solidFill>
                  <a:srgbClr val="0000FF"/>
                </a:solidFill>
              </a:rPr>
              <a:t>by subtituting T(n – 1)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/>
              <a:t>        </a:t>
            </a:r>
            <a:r>
              <a:rPr lang="en-US" sz="1800" b="1" smtClean="0"/>
              <a:t>=  b +b +b + T(n - 3)                </a:t>
            </a:r>
            <a:r>
              <a:rPr lang="en-US" sz="1800" b="1" smtClean="0">
                <a:solidFill>
                  <a:srgbClr val="0000FF"/>
                </a:solidFill>
              </a:rPr>
              <a:t>by substituting T(n – 2)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    	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        =  kb  + T(n - 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The base case is reached when </a:t>
            </a:r>
            <a:r>
              <a:rPr lang="en-US" sz="1800" b="1" smtClean="0">
                <a:solidFill>
                  <a:srgbClr val="0000FF"/>
                </a:solidFill>
              </a:rPr>
              <a:t>n – k = 0</a:t>
            </a:r>
            <a:r>
              <a:rPr lang="en-US" sz="1800" b="1" smtClean="0"/>
              <a:t> </a:t>
            </a:r>
            <a:r>
              <a:rPr lang="en-US" sz="1800" b="1" smtClean="0">
                <a:sym typeface="Wingdings" pitchFamily="2" charset="2"/>
              </a:rPr>
              <a:t></a:t>
            </a:r>
            <a:r>
              <a:rPr lang="en-US" sz="1800" b="1" smtClean="0"/>
              <a:t> </a:t>
            </a:r>
            <a:r>
              <a:rPr lang="en-US" sz="1800" b="1" smtClean="0">
                <a:solidFill>
                  <a:srgbClr val="0000FF"/>
                </a:solidFill>
              </a:rPr>
              <a:t>k = n</a:t>
            </a:r>
            <a:r>
              <a:rPr lang="en-US" sz="1800" b="1" smtClean="0"/>
              <a:t>,  we then have: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       </a:t>
            </a:r>
            <a:r>
              <a:rPr lang="fr-FR" sz="1800" b="1" smtClean="0"/>
              <a:t>T(n) =  nb + T(n - n)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/>
              <a:t>  	   =  bn + T(0)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sz="1800" b="1" smtClean="0"/>
              <a:t>	   </a:t>
            </a:r>
            <a:r>
              <a:rPr lang="en-US" sz="1800" b="1" smtClean="0"/>
              <a:t>=  bn +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smtClean="0"/>
              <a:t>Therefore the method factorial is O(n)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2124075" y="1125538"/>
            <a:ext cx="5099050" cy="1739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long factorial (int n) {	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if (n == 0) 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return 1;     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else	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return n * factorial (n – 1); 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435975" cy="417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Analysis Of Recursive 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36613"/>
            <a:ext cx="8893175" cy="5832475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T(1)  = a	            if n = 1    (one element array)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	T(n)  =  T(n / 2) +  b	 if n &gt; 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79388" y="692150"/>
            <a:ext cx="8648700" cy="39370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public int binarySearch (int target, int[] array, 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                    int low, int high) {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if (low &gt; high)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return -1;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else {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int middle = (low + high)/2;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if (array[middle] == target)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   return middle;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else if(array[middle] &lt; target)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   return binarySearch(target, array, middle + 1, high);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    return binarySearch(target, array, low, middle - 1);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     } </a:t>
            </a:r>
          </a:p>
          <a:p>
            <a:pPr algn="l" rtl="0"/>
            <a:r>
              <a:rPr lang="en-US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435975" cy="417513"/>
          </a:xfrm>
        </p:spPr>
        <p:txBody>
          <a:bodyPr/>
          <a:lstStyle/>
          <a:p>
            <a:pPr eaLnBrk="1" hangingPunct="1"/>
            <a:r>
              <a:rPr lang="en-US" smtClean="0"/>
              <a:t>Analysis Of Recursive Binary Search (Cont’d)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836613"/>
            <a:ext cx="8893175" cy="583247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b="1" smtClean="0"/>
              <a:t>Expanding: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    </a:t>
            </a:r>
            <a:r>
              <a:rPr lang="en-US" b="1" smtClean="0">
                <a:solidFill>
                  <a:srgbClr val="0000FF"/>
                </a:solidFill>
              </a:rPr>
              <a:t>T(1) = a                             (1)</a:t>
            </a:r>
          </a:p>
          <a:p>
            <a:pPr lvl="1" eaLnBrk="1" hangingPunct="1">
              <a:buFontTx/>
              <a:buNone/>
            </a:pPr>
            <a:r>
              <a:rPr lang="fr-FR" sz="1800" b="1" smtClean="0"/>
              <a:t>	</a:t>
            </a:r>
            <a:r>
              <a:rPr lang="fr-FR" sz="1800" b="1" smtClean="0">
                <a:solidFill>
                  <a:srgbClr val="0000FF"/>
                </a:solidFill>
              </a:rPr>
              <a:t>T(n) = T(n / 2) + b                 (2)</a:t>
            </a:r>
          </a:p>
          <a:p>
            <a:pPr lvl="1" eaLnBrk="1" hangingPunct="1">
              <a:buFontTx/>
              <a:buNone/>
            </a:pPr>
            <a:r>
              <a:rPr lang="fr-FR" sz="1800" b="1" smtClean="0"/>
              <a:t>		     = [T(n / 2</a:t>
            </a:r>
            <a:r>
              <a:rPr lang="fr-FR" sz="1800" b="1" baseline="30000" smtClean="0"/>
              <a:t>2</a:t>
            </a:r>
            <a:r>
              <a:rPr lang="fr-FR" sz="1800" b="1" smtClean="0"/>
              <a:t>) + b] + b = </a:t>
            </a:r>
            <a:r>
              <a:rPr lang="fr-FR" sz="1800" b="1" smtClean="0">
                <a:solidFill>
                  <a:srgbClr val="0000FF"/>
                </a:solidFill>
              </a:rPr>
              <a:t>T (n / 2</a:t>
            </a:r>
            <a:r>
              <a:rPr lang="fr-FR" sz="1800" b="1" baseline="30000" smtClean="0">
                <a:solidFill>
                  <a:srgbClr val="0000FF"/>
                </a:solidFill>
              </a:rPr>
              <a:t>2</a:t>
            </a:r>
            <a:r>
              <a:rPr lang="fr-FR" sz="1800" b="1" smtClean="0">
                <a:solidFill>
                  <a:srgbClr val="0000FF"/>
                </a:solidFill>
              </a:rPr>
              <a:t>) + 2b                </a:t>
            </a:r>
            <a:r>
              <a:rPr lang="fr-FR" sz="1600" smtClean="0">
                <a:solidFill>
                  <a:srgbClr val="0000FF"/>
                </a:solidFill>
              </a:rPr>
              <a:t>by substituting T(n/2) in (2)</a:t>
            </a:r>
            <a:r>
              <a:rPr lang="fr-FR" sz="1800" b="1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fr-FR" sz="1800" b="1" smtClean="0"/>
              <a:t>		     = [T(n / 2</a:t>
            </a:r>
            <a:r>
              <a:rPr lang="fr-FR" sz="1800" b="1" baseline="30000" smtClean="0"/>
              <a:t>3</a:t>
            </a:r>
            <a:r>
              <a:rPr lang="fr-FR" sz="1800" b="1" smtClean="0"/>
              <a:t>) + b] + 2b = </a:t>
            </a:r>
            <a:r>
              <a:rPr lang="fr-FR" sz="1800" b="1" smtClean="0">
                <a:solidFill>
                  <a:srgbClr val="0000FF"/>
                </a:solidFill>
              </a:rPr>
              <a:t>T(n /  2</a:t>
            </a:r>
            <a:r>
              <a:rPr lang="fr-FR" sz="1800" b="1" baseline="30000" smtClean="0">
                <a:solidFill>
                  <a:srgbClr val="0000FF"/>
                </a:solidFill>
              </a:rPr>
              <a:t>3</a:t>
            </a:r>
            <a:r>
              <a:rPr lang="fr-FR" sz="1800" b="1" smtClean="0">
                <a:solidFill>
                  <a:srgbClr val="0000FF"/>
                </a:solidFill>
              </a:rPr>
              <a:t>) + 3b              </a:t>
            </a:r>
            <a:r>
              <a:rPr lang="fr-FR" sz="1600" smtClean="0">
                <a:solidFill>
                  <a:srgbClr val="0000FF"/>
                </a:solidFill>
              </a:rPr>
              <a:t>by substituting T(n/2</a:t>
            </a:r>
            <a:r>
              <a:rPr lang="fr-FR" sz="1600" baseline="30000" smtClean="0">
                <a:solidFill>
                  <a:srgbClr val="0000FF"/>
                </a:solidFill>
              </a:rPr>
              <a:t>2</a:t>
            </a:r>
            <a:r>
              <a:rPr lang="fr-FR" sz="1600" smtClean="0">
                <a:solidFill>
                  <a:srgbClr val="0000FF"/>
                </a:solidFill>
              </a:rPr>
              <a:t>) in (2)</a:t>
            </a:r>
          </a:p>
          <a:p>
            <a:pPr lvl="1" eaLnBrk="1" hangingPunct="1">
              <a:buFontTx/>
              <a:buNone/>
            </a:pPr>
            <a:r>
              <a:rPr lang="fr-FR" sz="1800" b="1" smtClean="0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sz="1800" b="1" smtClean="0"/>
              <a:t>		     = </a:t>
            </a:r>
            <a:r>
              <a:rPr lang="fr-FR" sz="1800" b="1" smtClean="0">
                <a:solidFill>
                  <a:srgbClr val="0000FF"/>
                </a:solidFill>
              </a:rPr>
              <a:t>T( n / 2</a:t>
            </a:r>
            <a:r>
              <a:rPr lang="fr-FR" sz="1800" b="1" baseline="30000" smtClean="0">
                <a:solidFill>
                  <a:srgbClr val="0000FF"/>
                </a:solidFill>
              </a:rPr>
              <a:t>k</a:t>
            </a:r>
            <a:r>
              <a:rPr lang="fr-FR" sz="1800" b="1" smtClean="0">
                <a:solidFill>
                  <a:srgbClr val="0000FF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sz="1800" b="1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sz="1800" b="1" smtClean="0"/>
              <a:t>The base case is reached when </a:t>
            </a:r>
            <a:r>
              <a:rPr lang="fr-FR" sz="1800" b="1" smtClean="0">
                <a:solidFill>
                  <a:srgbClr val="0000FF"/>
                </a:solidFill>
              </a:rPr>
              <a:t>n / 2</a:t>
            </a:r>
            <a:r>
              <a:rPr lang="fr-FR" sz="1800" b="1" baseline="30000" smtClean="0">
                <a:solidFill>
                  <a:srgbClr val="0000FF"/>
                </a:solidFill>
              </a:rPr>
              <a:t>k </a:t>
            </a:r>
            <a:r>
              <a:rPr lang="fr-FR" sz="1800" b="1" smtClean="0">
                <a:solidFill>
                  <a:srgbClr val="0000FF"/>
                </a:solidFill>
              </a:rPr>
              <a:t> = 1</a:t>
            </a:r>
            <a:r>
              <a:rPr lang="fr-FR" sz="1800" b="1" smtClean="0"/>
              <a:t>  </a:t>
            </a:r>
            <a:r>
              <a:rPr lang="fr-FR" sz="1800" b="1" smtClean="0">
                <a:sym typeface="Wingdings" pitchFamily="2" charset="2"/>
              </a:rPr>
              <a:t>  </a:t>
            </a:r>
            <a:r>
              <a:rPr lang="fr-FR" sz="1800" b="1" smtClean="0">
                <a:solidFill>
                  <a:srgbClr val="0000FF"/>
                </a:solidFill>
                <a:sym typeface="Wingdings" pitchFamily="2" charset="2"/>
              </a:rPr>
              <a:t>n = </a:t>
            </a:r>
            <a:r>
              <a:rPr lang="fr-FR" sz="1800" b="1" smtClean="0">
                <a:solidFill>
                  <a:srgbClr val="0000FF"/>
                </a:solidFill>
              </a:rPr>
              <a:t>2</a:t>
            </a:r>
            <a:r>
              <a:rPr lang="fr-FR" sz="1800" b="1" baseline="30000" smtClean="0">
                <a:solidFill>
                  <a:srgbClr val="0000FF"/>
                </a:solidFill>
              </a:rPr>
              <a:t>k</a:t>
            </a:r>
            <a:r>
              <a:rPr lang="fr-FR" sz="1800" b="1" smtClean="0">
                <a:sym typeface="Wingdings" pitchFamily="2" charset="2"/>
              </a:rPr>
              <a:t>   </a:t>
            </a:r>
            <a:r>
              <a:rPr lang="fr-FR" sz="1800" b="1" smtClean="0">
                <a:solidFill>
                  <a:srgbClr val="0000FF"/>
                </a:solidFill>
                <a:sym typeface="Wingdings" pitchFamily="2" charset="2"/>
              </a:rPr>
              <a:t>k = log</a:t>
            </a:r>
            <a:r>
              <a:rPr lang="fr-FR" sz="1800" b="1" baseline="-25000" smtClean="0">
                <a:solidFill>
                  <a:srgbClr val="0000FF"/>
                </a:solidFill>
                <a:sym typeface="Wingdings" pitchFamily="2" charset="2"/>
              </a:rPr>
              <a:t>2</a:t>
            </a:r>
            <a:r>
              <a:rPr lang="fr-FR" sz="1800" b="1" smtClean="0">
                <a:solidFill>
                  <a:srgbClr val="0000FF"/>
                </a:solidFill>
                <a:sym typeface="Wingdings" pitchFamily="2" charset="2"/>
              </a:rPr>
              <a:t> n</a:t>
            </a:r>
            <a:r>
              <a:rPr lang="fr-FR" sz="1800" b="1" smtClean="0">
                <a:sym typeface="Wingdings" pitchFamily="2" charset="2"/>
              </a:rPr>
              <a:t>, we then</a:t>
            </a:r>
          </a:p>
          <a:p>
            <a:pPr lvl="1" eaLnBrk="1" hangingPunct="1">
              <a:buFontTx/>
              <a:buNone/>
            </a:pPr>
            <a:r>
              <a:rPr lang="fr-FR" sz="1800" b="1" smtClean="0">
                <a:sym typeface="Wingdings" pitchFamily="2" charset="2"/>
              </a:rPr>
              <a:t> have:</a:t>
            </a:r>
            <a:r>
              <a:rPr lang="fr-FR" sz="1800" b="1" smtClean="0"/>
              <a:t> </a:t>
            </a:r>
          </a:p>
          <a:p>
            <a:pPr lvl="1" eaLnBrk="1" hangingPunct="1">
              <a:buFontTx/>
              <a:buNone/>
            </a:pPr>
            <a:endParaRPr lang="fr-FR" sz="1800" b="1" smtClean="0"/>
          </a:p>
          <a:p>
            <a:pPr lvl="1" eaLnBrk="1" hangingPunct="1">
              <a:buFontTx/>
              <a:buNone/>
            </a:pPr>
            <a:r>
              <a:rPr lang="fr-FR" sz="1800" b="1" smtClean="0"/>
              <a:t>	T(n) = T(1) + b </a:t>
            </a:r>
            <a:r>
              <a:rPr lang="fr-FR" sz="1800" b="1" smtClean="0">
                <a:sym typeface="Wingdings" pitchFamily="2" charset="2"/>
              </a:rPr>
              <a:t>log</a:t>
            </a:r>
            <a:r>
              <a:rPr lang="fr-FR" sz="1800" b="1" baseline="-25000" smtClean="0">
                <a:sym typeface="Wingdings" pitchFamily="2" charset="2"/>
              </a:rPr>
              <a:t>2</a:t>
            </a:r>
            <a:r>
              <a:rPr lang="fr-FR" sz="1800" b="1" smtClean="0">
                <a:sym typeface="Wingdings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fr-FR" sz="1800" b="1" smtClean="0">
                <a:sym typeface="Wingdings" pitchFamily="2" charset="2"/>
              </a:rPr>
              <a:t>		     = a + </a:t>
            </a:r>
            <a:r>
              <a:rPr lang="fr-FR" sz="1800" b="1" smtClean="0"/>
              <a:t>b </a:t>
            </a:r>
            <a:r>
              <a:rPr lang="fr-FR" sz="1800" b="1" smtClean="0">
                <a:sym typeface="Wingdings" pitchFamily="2" charset="2"/>
              </a:rPr>
              <a:t>log</a:t>
            </a:r>
            <a:r>
              <a:rPr lang="fr-FR" sz="1800" b="1" baseline="-25000" smtClean="0">
                <a:sym typeface="Wingdings" pitchFamily="2" charset="2"/>
              </a:rPr>
              <a:t>2</a:t>
            </a:r>
            <a:r>
              <a:rPr lang="fr-FR" sz="1800" b="1" smtClean="0">
                <a:sym typeface="Wingdings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endParaRPr lang="fr-FR" sz="1800" b="1" smtClean="0"/>
          </a:p>
          <a:p>
            <a:pPr lvl="1" eaLnBrk="1" hangingPunct="1">
              <a:buFontTx/>
              <a:buNone/>
            </a:pPr>
            <a:r>
              <a:rPr lang="en-US" smtClean="0"/>
              <a:t>Therefore, Recursive Binary Search is </a:t>
            </a:r>
            <a:r>
              <a:rPr lang="en-US" b="1" smtClean="0"/>
              <a:t>O(log n)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Ctr="1">
            <a:spAutoFit/>
          </a:bodyPr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2875" y="476250"/>
            <a:ext cx="8899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Ctr="1">
            <a:spAutoFit/>
          </a:bodyPr>
          <a:lstStyle/>
          <a:p>
            <a:r>
              <a:rPr lang="en-US"/>
              <a:t>    Without loss of generality, assume n, the problem size, is a multiple of 2, i.e., n = 2</a:t>
            </a:r>
            <a:r>
              <a:rPr lang="en-US" baseline="30000"/>
              <a:t>k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333375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smtClean="0"/>
              <a:t>Analysis Of Recursive Fibonacci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208963" cy="458152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                        </a:t>
            </a:r>
            <a:r>
              <a:rPr lang="en-US" sz="1400" b="1" smtClean="0">
                <a:solidFill>
                  <a:srgbClr val="0000FF"/>
                </a:solidFill>
              </a:rPr>
              <a:t>T(n)   = c                                            if n = 1 or n = 2           (1)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400" b="1" smtClean="0">
                <a:solidFill>
                  <a:srgbClr val="0000FF"/>
                </a:solidFill>
              </a:rPr>
              <a:t>                        T(n)  =  T(n – 1) + T(n – 2) + b          if  n &gt; 2                        (2)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sz="1400" b="1" smtClean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We determine a </a:t>
            </a:r>
            <a:r>
              <a:rPr lang="en-US" sz="1400" b="1" smtClean="0">
                <a:solidFill>
                  <a:srgbClr val="FF0000"/>
                </a:solidFill>
              </a:rPr>
              <a:t>lower bound</a:t>
            </a:r>
            <a:r>
              <a:rPr lang="en-US" sz="1400" b="1" smtClean="0"/>
              <a:t> on T(n):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fr-FR" sz="1400" b="1" smtClean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Expanding: T(n) = T(n - 1) + T(n - 2) +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                             ≥ T(n - 2) + T(n-2) +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                             = 2T(n - 2) +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                             = 2[T(n - 3) + T(n - 4) + b] + b               </a:t>
            </a:r>
            <a:r>
              <a:rPr lang="fr-FR" sz="1400" b="1" smtClean="0">
                <a:solidFill>
                  <a:srgbClr val="0000FF"/>
                </a:solidFill>
              </a:rPr>
              <a:t>by substituting T(n - 2) in (2)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/>
              <a:t>                             </a:t>
            </a:r>
            <a:r>
              <a:rPr lang="fr-FR" sz="1400" b="1" smtClean="0">
                <a:sym typeface="Symbol" pitchFamily="18" charset="2"/>
              </a:rPr>
              <a:t> 2[T(n - 4) + T(n - 4) + b] +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= 2</a:t>
            </a:r>
            <a:r>
              <a:rPr lang="fr-FR" sz="1400" b="1" baseline="30000" smtClean="0">
                <a:sym typeface="Symbol" pitchFamily="18" charset="2"/>
              </a:rPr>
              <a:t>2</a:t>
            </a:r>
            <a:r>
              <a:rPr lang="fr-FR" sz="1400" b="1" smtClean="0">
                <a:sym typeface="Symbol" pitchFamily="18" charset="2"/>
              </a:rPr>
              <a:t>T(n - 4) + 2b +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= 2</a:t>
            </a:r>
            <a:r>
              <a:rPr lang="fr-FR" sz="1400" b="1" baseline="30000" smtClean="0">
                <a:sym typeface="Symbol" pitchFamily="18" charset="2"/>
              </a:rPr>
              <a:t>2</a:t>
            </a:r>
            <a:r>
              <a:rPr lang="fr-FR" sz="1400" b="1" smtClean="0">
                <a:sym typeface="Symbol" pitchFamily="18" charset="2"/>
              </a:rPr>
              <a:t>[T(n - 5) + T(n - 6) + b] + 2b + b      </a:t>
            </a:r>
            <a:r>
              <a:rPr lang="fr-FR" sz="1400" b="1" smtClean="0">
                <a:solidFill>
                  <a:srgbClr val="0000FF"/>
                </a:solidFill>
              </a:rPr>
              <a:t>by substituting T(n - 4) in (2)</a:t>
            </a:r>
            <a:endParaRPr lang="fr-FR" sz="1400" b="1" smtClean="0">
              <a:sym typeface="Symbol" pitchFamily="18" charset="2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≥ 2</a:t>
            </a:r>
            <a:r>
              <a:rPr lang="fr-FR" sz="1400" b="1" baseline="30000" smtClean="0">
                <a:sym typeface="Symbol" pitchFamily="18" charset="2"/>
              </a:rPr>
              <a:t>3</a:t>
            </a:r>
            <a:r>
              <a:rPr lang="fr-FR" sz="1400" b="1" smtClean="0">
                <a:sym typeface="Symbol" pitchFamily="18" charset="2"/>
              </a:rPr>
              <a:t>T(n – 6) + (2</a:t>
            </a:r>
            <a:r>
              <a:rPr lang="fr-FR" sz="1400" b="1" baseline="30000" smtClean="0">
                <a:sym typeface="Symbol" pitchFamily="18" charset="2"/>
              </a:rPr>
              <a:t>2</a:t>
            </a:r>
            <a:r>
              <a:rPr lang="fr-FR" sz="1400" b="1" smtClean="0">
                <a:sym typeface="Symbol" pitchFamily="18" charset="2"/>
              </a:rPr>
              <a:t> + 2</a:t>
            </a:r>
            <a:r>
              <a:rPr lang="fr-FR" sz="1400" b="1" baseline="30000" smtClean="0">
                <a:sym typeface="Symbol" pitchFamily="18" charset="2"/>
              </a:rPr>
              <a:t>1</a:t>
            </a:r>
            <a:r>
              <a:rPr lang="fr-FR" sz="1400" b="1" smtClean="0">
                <a:sym typeface="Symbol" pitchFamily="18" charset="2"/>
              </a:rPr>
              <a:t> + 2</a:t>
            </a:r>
            <a:r>
              <a:rPr lang="fr-FR" sz="1400" b="1" baseline="30000" smtClean="0">
                <a:sym typeface="Symbol" pitchFamily="18" charset="2"/>
              </a:rPr>
              <a:t>0</a:t>
            </a:r>
            <a:r>
              <a:rPr lang="fr-FR" sz="1400" b="1" smtClean="0">
                <a:sym typeface="Symbol" pitchFamily="18" charset="2"/>
              </a:rPr>
              <a:t>)b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. . 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 2</a:t>
            </a:r>
            <a:r>
              <a:rPr lang="fr-FR" sz="1400" b="1" baseline="30000" smtClean="0">
                <a:sym typeface="Symbol" pitchFamily="18" charset="2"/>
              </a:rPr>
              <a:t>k</a:t>
            </a:r>
            <a:r>
              <a:rPr lang="fr-FR" sz="1400" b="1" smtClean="0">
                <a:sym typeface="Symbol" pitchFamily="18" charset="2"/>
              </a:rPr>
              <a:t>T(n – 2k) + (2</a:t>
            </a:r>
            <a:r>
              <a:rPr lang="fr-FR" sz="1400" b="1" baseline="30000" smtClean="0">
                <a:sym typeface="Symbol" pitchFamily="18" charset="2"/>
              </a:rPr>
              <a:t>k-1</a:t>
            </a:r>
            <a:r>
              <a:rPr lang="fr-FR" sz="1400" b="1" smtClean="0">
                <a:sym typeface="Symbol" pitchFamily="18" charset="2"/>
              </a:rPr>
              <a:t> + 2</a:t>
            </a:r>
            <a:r>
              <a:rPr lang="fr-FR" sz="1400" b="1" baseline="30000" smtClean="0">
                <a:sym typeface="Symbol" pitchFamily="18" charset="2"/>
              </a:rPr>
              <a:t>k-2</a:t>
            </a:r>
            <a:r>
              <a:rPr lang="fr-FR" sz="1400" b="1" smtClean="0">
                <a:sym typeface="Symbol" pitchFamily="18" charset="2"/>
              </a:rPr>
              <a:t> + . . . + 2</a:t>
            </a:r>
            <a:r>
              <a:rPr lang="fr-FR" sz="1400" b="1" baseline="30000" smtClean="0">
                <a:sym typeface="Symbol" pitchFamily="18" charset="2"/>
              </a:rPr>
              <a:t>1</a:t>
            </a:r>
            <a:r>
              <a:rPr lang="fr-FR" sz="1400" b="1" smtClean="0">
                <a:sym typeface="Symbol" pitchFamily="18" charset="2"/>
              </a:rPr>
              <a:t> + 2</a:t>
            </a:r>
            <a:r>
              <a:rPr lang="fr-FR" sz="1400" b="1" baseline="30000" smtClean="0">
                <a:sym typeface="Symbol" pitchFamily="18" charset="2"/>
              </a:rPr>
              <a:t>0</a:t>
            </a:r>
            <a:r>
              <a:rPr lang="fr-FR" sz="1400" b="1" smtClean="0">
                <a:sym typeface="Symbol" pitchFamily="18" charset="2"/>
              </a:rPr>
              <a:t>)b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    = 2</a:t>
            </a:r>
            <a:r>
              <a:rPr lang="fr-FR" sz="1400" b="1" baseline="30000" smtClean="0">
                <a:sym typeface="Symbol" pitchFamily="18" charset="2"/>
              </a:rPr>
              <a:t>k</a:t>
            </a:r>
            <a:r>
              <a:rPr lang="fr-FR" sz="1400" b="1" smtClean="0">
                <a:sym typeface="Symbol" pitchFamily="18" charset="2"/>
              </a:rPr>
              <a:t>T(n – 2k) + (2</a:t>
            </a:r>
            <a:r>
              <a:rPr lang="fr-FR" sz="1400" b="1" baseline="30000" smtClean="0">
                <a:sym typeface="Symbol" pitchFamily="18" charset="2"/>
              </a:rPr>
              <a:t>k</a:t>
            </a:r>
            <a:r>
              <a:rPr lang="fr-FR" sz="1400" b="1" smtClean="0">
                <a:sym typeface="Symbol" pitchFamily="18" charset="2"/>
              </a:rPr>
              <a:t> – 1)b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The base case is reached when </a:t>
            </a:r>
            <a:r>
              <a:rPr lang="fr-FR" sz="1400" b="1" smtClean="0">
                <a:solidFill>
                  <a:srgbClr val="0000FF"/>
                </a:solidFill>
                <a:sym typeface="Symbol" pitchFamily="18" charset="2"/>
              </a:rPr>
              <a:t>n – 2k = 2</a:t>
            </a:r>
            <a:r>
              <a:rPr lang="fr-FR" sz="1400" b="1" smtClean="0">
                <a:sym typeface="Symbol" pitchFamily="18" charset="2"/>
              </a:rPr>
              <a:t>  </a:t>
            </a:r>
            <a:r>
              <a:rPr lang="fr-FR" sz="1400" b="1" smtClean="0">
                <a:sym typeface="Wingdings" pitchFamily="2" charset="2"/>
              </a:rPr>
              <a:t>  </a:t>
            </a:r>
            <a:r>
              <a:rPr lang="fr-FR" sz="1400" b="1" smtClean="0">
                <a:solidFill>
                  <a:srgbClr val="0000FF"/>
                </a:solidFill>
                <a:sym typeface="Wingdings" pitchFamily="2" charset="2"/>
              </a:rPr>
              <a:t>k = (n - 2) / 2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Hence T(n)  ≥  2 </a:t>
            </a:r>
            <a:r>
              <a:rPr lang="fr-FR" sz="1400" b="1" baseline="30000" smtClean="0">
                <a:sym typeface="Symbol" pitchFamily="18" charset="2"/>
              </a:rPr>
              <a:t>(n – 2) / 2</a:t>
            </a:r>
            <a:r>
              <a:rPr lang="fr-FR" sz="1400" b="1" smtClean="0">
                <a:sym typeface="Symbol" pitchFamily="18" charset="2"/>
              </a:rPr>
              <a:t> T(2) + [2 </a:t>
            </a:r>
            <a:r>
              <a:rPr lang="fr-FR" sz="1400" b="1" baseline="30000" smtClean="0">
                <a:sym typeface="Symbol" pitchFamily="18" charset="2"/>
              </a:rPr>
              <a:t>(n - 2) / 2</a:t>
            </a:r>
            <a:r>
              <a:rPr lang="fr-FR" sz="1400" b="1" smtClean="0">
                <a:sym typeface="Symbol" pitchFamily="18" charset="2"/>
              </a:rPr>
              <a:t> – 1]b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= (b + c)2 </a:t>
            </a:r>
            <a:r>
              <a:rPr lang="fr-FR" sz="1400" b="1" baseline="30000" smtClean="0">
                <a:sym typeface="Symbol" pitchFamily="18" charset="2"/>
              </a:rPr>
              <a:t>(n – 2) / 2</a:t>
            </a:r>
            <a:r>
              <a:rPr lang="fr-FR" sz="1400" b="1" smtClean="0">
                <a:sym typeface="Symbol" pitchFamily="18" charset="2"/>
              </a:rPr>
              <a:t> – b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400" b="1" smtClean="0">
                <a:sym typeface="Symbol" pitchFamily="18" charset="2"/>
              </a:rPr>
              <a:t>                         = [(b + c) / 2]*(2)</a:t>
            </a:r>
            <a:r>
              <a:rPr lang="fr-FR" sz="1400" b="1" baseline="30000" smtClean="0">
                <a:sym typeface="Symbol" pitchFamily="18" charset="2"/>
              </a:rPr>
              <a:t>n/2</a:t>
            </a:r>
            <a:r>
              <a:rPr lang="fr-FR" sz="1400" b="1" smtClean="0">
                <a:sym typeface="Symbol" pitchFamily="18" charset="2"/>
              </a:rPr>
              <a:t> – b      </a:t>
            </a:r>
            <a:r>
              <a:rPr lang="fr-FR" sz="1400" b="1" smtClean="0">
                <a:sym typeface="Wingdings" pitchFamily="2" charset="2"/>
              </a:rPr>
              <a:t>   Recursive Fibonacci is exponential</a:t>
            </a:r>
            <a:endParaRPr lang="fr-FR" sz="1400" b="1" smtClean="0">
              <a:sym typeface="Symbol" pitchFamily="18" charset="2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fr-FR" sz="1000" b="1" smtClean="0"/>
              <a:t>    </a:t>
            </a:r>
            <a:endParaRPr lang="fr-FR" sz="1000" b="1" smtClean="0">
              <a:solidFill>
                <a:schemeClr val="accent2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fr-FR" sz="1000" b="1" smtClean="0">
              <a:solidFill>
                <a:schemeClr val="accent2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fr-FR" sz="1000" b="1" smtClean="0">
              <a:solidFill>
                <a:schemeClr val="accent2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fr-FR" sz="1000" b="1" smtClean="0">
              <a:solidFill>
                <a:schemeClr val="accent2"/>
              </a:solidFill>
            </a:endParaRP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539750" y="333375"/>
            <a:ext cx="7920038" cy="1804988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rtl="0">
              <a:spcBef>
                <a:spcPct val="20000"/>
              </a:spcBef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fibonacci (int n) {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Recursively calculates Fibonacci number</a:t>
            </a:r>
          </a:p>
          <a:p>
            <a:pPr algn="l" rtl="0">
              <a:spcBef>
                <a:spcPct val="20000"/>
              </a:spcBef>
            </a:pPr>
            <a:r>
              <a:rPr lang="en-US" sz="1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if( n == 1 || n == 2)</a:t>
            </a:r>
          </a:p>
          <a:p>
            <a:pPr algn="l" rtl="0">
              <a:spcBef>
                <a:spcPct val="20000"/>
              </a:spcBef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1;</a:t>
            </a:r>
          </a:p>
          <a:p>
            <a:pPr algn="l" rtl="0">
              <a:spcBef>
                <a:spcPct val="20000"/>
              </a:spcBef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algn="l" rtl="0">
              <a:spcBef>
                <a:spcPct val="20000"/>
              </a:spcBef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fibonacci(n – 1) + fibonacci(n – 2);</a:t>
            </a:r>
          </a:p>
          <a:p>
            <a:pPr algn="l" rtl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458200" cy="64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20000"/>
              </a:spcBef>
            </a:pPr>
            <a:r>
              <a:rPr lang="en-US" sz="2400" b="1" u="sng" dirty="0" smtClean="0">
                <a:latin typeface="Times New Roman" pitchFamily="18" charset="0"/>
              </a:rPr>
              <a:t>Algorithmic Notation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</a:p>
          <a:p>
            <a:pPr marL="457200" indent="-457200" algn="ctr"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  <a:p>
            <a:pPr marL="457200" indent="-457200" algn="just">
              <a:lnSpc>
                <a:spcPct val="3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</a:t>
            </a:r>
            <a:r>
              <a:rPr lang="en-US" sz="2000" b="1" u="sng" dirty="0">
                <a:latin typeface="Times New Roman" pitchFamily="18" charset="0"/>
              </a:rPr>
              <a:t>Example:</a:t>
            </a:r>
          </a:p>
          <a:p>
            <a:pPr marL="457200" indent="-457200" algn="just">
              <a:lnSpc>
                <a:spcPct val="80000"/>
              </a:lnSpc>
              <a:spcBef>
                <a:spcPct val="20000"/>
              </a:spcBef>
            </a:pPr>
            <a:endParaRPr lang="en-US" sz="1200" b="1" u="sng" dirty="0">
              <a:latin typeface="Times New Roman" pitchFamily="18" charset="0"/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      </a:t>
            </a:r>
            <a:r>
              <a:rPr lang="en-US" dirty="0">
                <a:latin typeface="Times New Roman" pitchFamily="18" charset="0"/>
              </a:rPr>
              <a:t>Write an algorithm for finding the location of the largest  element of an array Data.</a:t>
            </a:r>
          </a:p>
          <a:p>
            <a:pPr marL="457200" indent="-457200">
              <a:lnSpc>
                <a:spcPct val="70000"/>
              </a:lnSpc>
              <a:spcBef>
                <a:spcPct val="20000"/>
              </a:spcBef>
            </a:pPr>
            <a:endParaRPr lang="en-US" dirty="0">
              <a:latin typeface="Times New Roman" pitchFamily="18" charset="0"/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dirty="0">
                <a:latin typeface="Times New Roman" pitchFamily="18" charset="0"/>
              </a:rPr>
              <a:t>         </a:t>
            </a:r>
            <a:r>
              <a:rPr lang="en-US" b="1" u="sng" dirty="0">
                <a:latin typeface="Times New Roman" pitchFamily="18" charset="0"/>
              </a:rPr>
              <a:t>Largest-Item (Data, N, Loc)</a:t>
            </a:r>
          </a:p>
          <a:p>
            <a:pPr marL="457200" indent="-457200">
              <a:lnSpc>
                <a:spcPct val="70000"/>
              </a:lnSpc>
              <a:spcBef>
                <a:spcPct val="30000"/>
              </a:spcBef>
            </a:pPr>
            <a:r>
              <a:rPr lang="en-US" dirty="0">
                <a:latin typeface="Times New Roman" pitchFamily="18" charset="0"/>
              </a:rPr>
              <a:t>         1</a:t>
            </a:r>
            <a:r>
              <a:rPr lang="en-US" dirty="0" smtClean="0">
                <a:latin typeface="Times New Roman" pitchFamily="18" charset="0"/>
              </a:rPr>
              <a:t>. [Initialize] Set </a:t>
            </a:r>
            <a:r>
              <a:rPr lang="en-US" dirty="0">
                <a:latin typeface="Times New Roman" pitchFamily="18" charset="0"/>
              </a:rPr>
              <a:t>k:=1, Loc:=1 and Max:=Data[1</a:t>
            </a:r>
            <a:r>
              <a:rPr lang="en-US" dirty="0" smtClean="0">
                <a:latin typeface="Times New Roman" pitchFamily="18" charset="0"/>
              </a:rPr>
              <a:t>]</a:t>
            </a:r>
            <a:endParaRPr lang="en-US" dirty="0">
              <a:latin typeface="Times New Roman" pitchFamily="18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2. </a:t>
            </a:r>
            <a:r>
              <a:rPr lang="en-US" dirty="0" smtClean="0">
                <a:latin typeface="Times New Roman" pitchFamily="18" charset="0"/>
              </a:rPr>
              <a:t>[Increment Counter] Set k:=k+1 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</a:rPr>
              <a:t>	 3. [Test Counter] If  k &gt; N , then :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</a:rPr>
              <a:t>		Write: Loc, Max and Exit </a:t>
            </a:r>
            <a:endParaRPr lang="en-US" dirty="0">
              <a:latin typeface="Times New Roman" pitchFamily="18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</a:t>
            </a:r>
            <a:r>
              <a:rPr lang="en-US" dirty="0" smtClean="0">
                <a:latin typeface="Times New Roman" pitchFamily="18" charset="0"/>
              </a:rPr>
              <a:t>4. [Compare and Update]   </a:t>
            </a:r>
            <a:r>
              <a:rPr lang="en-US" dirty="0">
                <a:latin typeface="Times New Roman" pitchFamily="18" charset="0"/>
              </a:rPr>
              <a:t>If Max &lt; Data[k] </a:t>
            </a:r>
            <a:r>
              <a:rPr lang="en-US" dirty="0" smtClean="0">
                <a:latin typeface="Times New Roman" pitchFamily="18" charset="0"/>
              </a:rPr>
              <a:t>,then :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</a:rPr>
              <a:t>		Set </a:t>
            </a:r>
            <a:r>
              <a:rPr lang="en-US" dirty="0">
                <a:latin typeface="Times New Roman" pitchFamily="18" charset="0"/>
              </a:rPr>
              <a:t>Loc:=k and Max:=Data[k]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</a:t>
            </a:r>
            <a:r>
              <a:rPr lang="en-US" dirty="0" smtClean="0">
                <a:latin typeface="Times New Roman" pitchFamily="18" charset="0"/>
              </a:rPr>
              <a:t>5.  [Repeat loop] Go to Step 2.    </a:t>
            </a:r>
            <a:endParaRPr lang="en-US" dirty="0">
              <a:latin typeface="Times New Roman" pitchFamily="18" charset="0"/>
            </a:endParaRP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</a:t>
            </a:r>
          </a:p>
          <a:p>
            <a:pPr marL="457200" indent="-457200">
              <a:lnSpc>
                <a:spcPct val="14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</a:rPr>
              <a:t>         </a:t>
            </a:r>
          </a:p>
          <a:p>
            <a:pPr marL="457200" indent="-457200">
              <a:spcBef>
                <a:spcPct val="50000"/>
              </a:spcBef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870700" cy="1219200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 of Algorithm Properties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696200" cy="43434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Measuring an input’s size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Measuring Running Time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Orders of Growth (of algorithm’s efficiency function)-based on the variation of inputs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Best-case – first found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Average-case – mid find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Worst-case – last found or not found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733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Worst, Best, Average Cases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69620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 depends on input size 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some algorithms, efficiency depends on the type of input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Linear Search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a list of n elements and a search key k, find if k is in the list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 list, compare elements with k until either found a match (success), or list is exhausted (failure)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14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vs</a:t>
            </a:r>
            <a:r>
              <a:rPr lang="en-US" dirty="0" smtClean="0"/>
              <a:t> INFORMATION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	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Fact – about anything</a:t>
            </a:r>
          </a:p>
          <a:p>
            <a:r>
              <a:rPr lang="en-US" dirty="0" smtClean="0"/>
              <a:t>Computers need data</a:t>
            </a:r>
          </a:p>
          <a:p>
            <a:r>
              <a:rPr lang="en-IN" dirty="0" smtClean="0"/>
              <a:t>Data doesn’t depend on Information</a:t>
            </a:r>
          </a:p>
          <a:p>
            <a:r>
              <a:rPr lang="en-IN" dirty="0" smtClean="0"/>
              <a:t>Input to any system may be treated as Data</a:t>
            </a:r>
          </a:p>
          <a:p>
            <a:pPr>
              <a:buNone/>
            </a:pPr>
            <a:endParaRPr lang="en-IN" dirty="0"/>
          </a:p>
          <a:p>
            <a:r>
              <a:rPr lang="en-US" dirty="0" smtClean="0"/>
              <a:t>Data – Raw Material</a:t>
            </a:r>
          </a:p>
          <a:p>
            <a:r>
              <a:rPr lang="en-IN" dirty="0" smtClean="0"/>
              <a:t>Data may not be in the order.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Processed data </a:t>
            </a:r>
          </a:p>
          <a:p>
            <a:r>
              <a:rPr lang="en-US" dirty="0" smtClean="0"/>
              <a:t>Human needs information</a:t>
            </a:r>
          </a:p>
          <a:p>
            <a:r>
              <a:rPr lang="en-IN" dirty="0" smtClean="0"/>
              <a:t>Information depends on data.</a:t>
            </a:r>
          </a:p>
          <a:p>
            <a:r>
              <a:rPr lang="en-IN" dirty="0" smtClean="0"/>
              <a:t>Output after processing the data given to the system is Information.</a:t>
            </a:r>
          </a:p>
          <a:p>
            <a:r>
              <a:rPr lang="en-US" dirty="0" smtClean="0"/>
              <a:t>Information – Product     </a:t>
            </a:r>
            <a:endParaRPr lang="en-IN" dirty="0" smtClean="0"/>
          </a:p>
          <a:p>
            <a:r>
              <a:rPr lang="en-IN" dirty="0" smtClean="0"/>
              <a:t>Information should be in the order.</a:t>
            </a: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Linear Search Algorithm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LinearSearch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(A[0..n-1], k)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//Input: A[0..n-1] and 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//Output: Index of first match or -1 if no match is //found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&lt;- 0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n and 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≠ k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&lt;- i+1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//A[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= k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760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Worst Case Time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an array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elements, the worst case time for serial search requires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array accesses: O(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cases where we must loop over all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records: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record appears in the last position of the array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record does not appear in the array at 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Assumptions: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keys are equally likely in a search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always search for a key that is in the array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have an array of 10 records.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search for the first record, then it requires 1 array access; if the second, then 2 array accesses.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average of all these searches is: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(1+2+3+4+5+6+7+8+9+10)/10 = 5.5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Case Time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Search</a:t>
            </a: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Generalize for array size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Expression for average-case running time: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1+2+…+n)/n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n(n+1)/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 (n+1)/2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Therefore, average case time complexity for serial search is O(n).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Requires a sorted array or a binary search tree.</a:t>
            </a:r>
          </a:p>
          <a:p>
            <a:endParaRPr lang="en-US" b="1" dirty="0" smtClean="0"/>
          </a:p>
          <a:p>
            <a:r>
              <a:rPr lang="en-US" b="1" dirty="0" smtClean="0"/>
              <a:t>Cuts the </a:t>
            </a:r>
            <a:r>
              <a:rPr lang="ja-JP" altLang="en-US" b="1" smtClean="0"/>
              <a:t>“</a:t>
            </a:r>
            <a:r>
              <a:rPr lang="en-US" altLang="ja-JP" b="1" dirty="0" smtClean="0"/>
              <a:t>search space</a:t>
            </a:r>
            <a:r>
              <a:rPr lang="ja-JP" altLang="en-US" b="1" smtClean="0"/>
              <a:t>”</a:t>
            </a:r>
            <a:r>
              <a:rPr lang="en-US" altLang="ja-JP" b="1" dirty="0" smtClean="0"/>
              <a:t> in half each time.</a:t>
            </a:r>
          </a:p>
          <a:p>
            <a:endParaRPr lang="en-US" b="1" dirty="0" smtClean="0"/>
          </a:p>
          <a:p>
            <a:r>
              <a:rPr lang="en-US" b="1" dirty="0" smtClean="0"/>
              <a:t>Keeps cutting the search space in half until the target is found or has exhausted the all possible locations.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Search Algorithm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look at </a:t>
            </a:r>
            <a:r>
              <a:rPr lang="ja-JP" altLang="en-US" b="1" smtClean="0"/>
              <a:t>“</a:t>
            </a:r>
            <a:r>
              <a:rPr lang="en-US" altLang="ja-JP" b="1" dirty="0" smtClean="0">
                <a:latin typeface="Courier New" pitchFamily="49" charset="0"/>
              </a:rPr>
              <a:t>middle</a:t>
            </a:r>
            <a:r>
              <a:rPr lang="ja-JP" altLang="en-US" b="1" smtClean="0"/>
              <a:t>”</a:t>
            </a:r>
            <a:r>
              <a:rPr lang="en-US" altLang="ja-JP" b="1" dirty="0" smtClean="0">
                <a:latin typeface="Courier New" pitchFamily="49" charset="0"/>
              </a:rPr>
              <a:t> element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if no match then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look </a:t>
            </a:r>
            <a:r>
              <a:rPr lang="en-US" b="1" i="1" dirty="0" smtClean="0">
                <a:solidFill>
                  <a:srgbClr val="800000"/>
                </a:solidFill>
                <a:latin typeface="Courier New" pitchFamily="49" charset="0"/>
              </a:rPr>
              <a:t>left</a:t>
            </a:r>
            <a:r>
              <a:rPr lang="en-US" b="1" dirty="0" smtClean="0">
                <a:latin typeface="Courier New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if need smaller</a:t>
            </a:r>
            <a:r>
              <a:rPr lang="en-US" b="1" dirty="0" smtClean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	or right (if greater)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Binary Search Algorithm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162800" cy="2438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 found or not found (true or false), so it should be a </a:t>
            </a:r>
            <a:r>
              <a:rPr lang="en-US" sz="2800" b="1" dirty="0" smtClean="0">
                <a:solidFill>
                  <a:srgbClr val="3333FF"/>
                </a:solidFill>
              </a:rPr>
              <a:t>function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When move </a:t>
            </a:r>
            <a:r>
              <a:rPr lang="en-US" sz="2800" b="1" i="1" dirty="0" smtClean="0">
                <a:solidFill>
                  <a:srgbClr val="3333FF"/>
                </a:solidFill>
              </a:rPr>
              <a:t>left</a:t>
            </a:r>
            <a:r>
              <a:rPr lang="en-US" sz="2800" b="1" dirty="0" smtClean="0">
                <a:solidFill>
                  <a:srgbClr val="3333FF"/>
                </a:solidFill>
              </a:rPr>
              <a:t> </a:t>
            </a:r>
            <a:r>
              <a:rPr lang="en-US" sz="2800" b="1" dirty="0" smtClean="0"/>
              <a:t>or </a:t>
            </a:r>
            <a:r>
              <a:rPr lang="en-US" sz="2800" b="1" i="1" dirty="0" smtClean="0">
                <a:solidFill>
                  <a:srgbClr val="3333FF"/>
                </a:solidFill>
              </a:rPr>
              <a:t>right</a:t>
            </a:r>
            <a:r>
              <a:rPr lang="en-US" sz="2800" b="1" dirty="0" smtClean="0"/>
              <a:t>, change the array boundaries</a:t>
            </a:r>
          </a:p>
          <a:p>
            <a:pPr lvl="1"/>
            <a:r>
              <a:rPr lang="en-US" b="1" dirty="0" smtClean="0"/>
              <a:t>We</a:t>
            </a:r>
            <a:r>
              <a:rPr lang="ja-JP" altLang="en-US" b="1" smtClean="0"/>
              <a:t>’</a:t>
            </a:r>
            <a:r>
              <a:rPr lang="en-US" altLang="ja-JP" b="1" dirty="0" err="1" smtClean="0"/>
              <a:t>ll</a:t>
            </a:r>
            <a:r>
              <a:rPr lang="en-US" altLang="ja-JP" b="1" dirty="0" smtClean="0"/>
              <a:t> need a </a:t>
            </a:r>
            <a:r>
              <a:rPr lang="en-US" altLang="ja-JP" b="1" dirty="0" smtClean="0">
                <a:solidFill>
                  <a:srgbClr val="FF0033"/>
                </a:solidFill>
              </a:rPr>
              <a:t>first</a:t>
            </a:r>
            <a:r>
              <a:rPr lang="en-US" altLang="ja-JP" b="1" dirty="0" smtClean="0"/>
              <a:t> and </a:t>
            </a:r>
            <a:r>
              <a:rPr lang="en-US" altLang="ja-JP" b="1" dirty="0" smtClean="0">
                <a:solidFill>
                  <a:srgbClr val="FF0033"/>
                </a:solidFill>
              </a:rPr>
              <a:t>last</a:t>
            </a:r>
            <a:endParaRPr lang="en-US" b="1" dirty="0" smtClean="0">
              <a:solidFill>
                <a:srgbClr val="FF00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Binary Search Algorithm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calculate middle position</a:t>
            </a: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if (first and last have </a:t>
            </a:r>
            <a:r>
              <a:rPr lang="ja-JP" altLang="en-US" sz="2000" b="1" smtClean="0"/>
              <a:t>“</a:t>
            </a:r>
            <a:r>
              <a:rPr lang="en-US" altLang="ja-JP" sz="2000" b="1" smtClean="0">
                <a:latin typeface="Courier New" pitchFamily="49" charset="0"/>
              </a:rPr>
              <a:t>crossed</a:t>
            </a:r>
            <a:r>
              <a:rPr lang="ja-JP" altLang="en-US" sz="2000" b="1" smtClean="0"/>
              <a:t>”</a:t>
            </a:r>
            <a:r>
              <a:rPr lang="en-US" altLang="ja-JP" sz="2000" b="1" smtClean="0">
                <a:latin typeface="Courier New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altLang="en-US" sz="2000" b="1" smtClean="0">
                <a:latin typeface="Courier New" pitchFamily="49" charset="0"/>
              </a:rPr>
              <a:t>“</a:t>
            </a:r>
            <a:r>
              <a:rPr lang="en-US" sz="2000" b="1" smtClean="0">
                <a:latin typeface="Courier New" pitchFamily="49" charset="0"/>
              </a:rPr>
              <a:t>Item not found</a:t>
            </a:r>
            <a:r>
              <a:rPr lang="en-US" altLang="en-US" sz="2000" b="1" smtClean="0">
                <a:latin typeface="Courier New" pitchFamily="49" charset="0"/>
              </a:rPr>
              <a:t>”</a:t>
            </a: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elseif (element at middle = to_find) then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altLang="en-US" sz="2000" b="1" smtClean="0">
                <a:latin typeface="Courier New" pitchFamily="49" charset="0"/>
              </a:rPr>
              <a:t>“</a:t>
            </a:r>
            <a:r>
              <a:rPr lang="en-US" sz="2000" b="1" smtClean="0">
                <a:latin typeface="Courier New" pitchFamily="49" charset="0"/>
              </a:rPr>
              <a:t>Item Found</a:t>
            </a:r>
            <a:r>
              <a:rPr lang="en-US" altLang="en-US" sz="2000" b="1" smtClean="0">
                <a:latin typeface="Courier New" pitchFamily="49" charset="0"/>
              </a:rPr>
              <a:t>”</a:t>
            </a: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elseif to_find &lt; element at middle then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3333FF"/>
                </a:solidFill>
                <a:latin typeface="Courier New" pitchFamily="49" charset="0"/>
              </a:rPr>
              <a:t>  Look to the left</a:t>
            </a:r>
          </a:p>
          <a:p>
            <a:pPr>
              <a:buFontTx/>
              <a:buNone/>
            </a:pPr>
            <a:endParaRPr lang="en-US" sz="2000" b="1" smtClean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33"/>
                </a:solidFill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sz="2000" b="1" smtClean="0">
                <a:solidFill>
                  <a:srgbClr val="FF0033"/>
                </a:solidFill>
                <a:latin typeface="Courier New" pitchFamily="49" charset="0"/>
              </a:rPr>
              <a:t>  Look to the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Looking Left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Use indices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first</a:t>
            </a:r>
            <a:r>
              <a:rPr lang="ja-JP" altLang="en-US" b="1" smtClean="0"/>
              <a:t>”</a:t>
            </a:r>
            <a:r>
              <a:rPr lang="en-US" altLang="ja-JP" b="1" smtClean="0"/>
              <a:t> and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last</a:t>
            </a:r>
            <a:r>
              <a:rPr lang="ja-JP" altLang="en-US" b="1" smtClean="0"/>
              <a:t>”</a:t>
            </a:r>
            <a:r>
              <a:rPr lang="en-US" altLang="ja-JP" b="1" smtClean="0"/>
              <a:t> to keep track of where we are looking</a:t>
            </a:r>
          </a:p>
          <a:p>
            <a:r>
              <a:rPr lang="en-US" b="1" smtClean="0"/>
              <a:t>Move </a:t>
            </a:r>
            <a:r>
              <a:rPr lang="en-US" b="1" smtClean="0">
                <a:solidFill>
                  <a:srgbClr val="3333FF"/>
                </a:solidFill>
              </a:rPr>
              <a:t>left</a:t>
            </a:r>
            <a:r>
              <a:rPr lang="en-US" b="1" smtClean="0"/>
              <a:t> by setting </a:t>
            </a:r>
            <a:r>
              <a:rPr lang="en-US" b="1" smtClean="0">
                <a:solidFill>
                  <a:srgbClr val="3333FF"/>
                </a:solidFill>
              </a:rPr>
              <a:t>last = middle – 1</a:t>
            </a:r>
          </a:p>
          <a:p>
            <a:endParaRPr lang="en-US" b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741738"/>
            <a:ext cx="7315200" cy="1155700"/>
            <a:chOff x="576" y="1330"/>
            <a:chExt cx="4608" cy="728"/>
          </a:xfrm>
        </p:grpSpPr>
        <p:sp>
          <p:nvSpPr>
            <p:cNvPr id="702469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1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5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6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77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762000" y="3673475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3533775" y="3763963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2480" name="Text Box 16"/>
          <p:cNvSpPr txBox="1">
            <a:spLocks noChangeArrowheads="1"/>
          </p:cNvSpPr>
          <p:nvPr/>
        </p:nvSpPr>
        <p:spPr bwMode="auto">
          <a:xfrm>
            <a:off x="1081088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02481" name="Text Box 17"/>
          <p:cNvSpPr txBox="1">
            <a:spLocks noChangeArrowheads="1"/>
          </p:cNvSpPr>
          <p:nvPr/>
        </p:nvSpPr>
        <p:spPr bwMode="auto">
          <a:xfrm>
            <a:off x="7572375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3733800" y="5135563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702483" name="AutoShape 19"/>
          <p:cNvSpPr>
            <a:spLocks noChangeArrowheads="1"/>
          </p:cNvSpPr>
          <p:nvPr/>
        </p:nvSpPr>
        <p:spPr bwMode="auto">
          <a:xfrm flipH="1">
            <a:off x="2286000" y="5715000"/>
            <a:ext cx="5715000" cy="533400"/>
          </a:xfrm>
          <a:prstGeom prst="curvedUpArrow">
            <a:avLst>
              <a:gd name="adj1" fmla="val 93155"/>
              <a:gd name="adj2" fmla="val 296726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2895600" y="5105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02485" name="Rectangle 21"/>
          <p:cNvSpPr>
            <a:spLocks noChangeArrowheads="1"/>
          </p:cNvSpPr>
          <p:nvPr/>
        </p:nvSpPr>
        <p:spPr bwMode="auto">
          <a:xfrm>
            <a:off x="7543800" y="5181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429000" y="3657600"/>
            <a:ext cx="4953000" cy="1295400"/>
            <a:chOff x="2160" y="2304"/>
            <a:chExt cx="3120" cy="816"/>
          </a:xfrm>
        </p:grpSpPr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2489" name="Rectangle 25"/>
          <p:cNvSpPr>
            <a:spLocks noChangeArrowheads="1"/>
          </p:cNvSpPr>
          <p:nvPr/>
        </p:nvSpPr>
        <p:spPr bwMode="auto">
          <a:xfrm>
            <a:off x="762000" y="3657600"/>
            <a:ext cx="7620000" cy="129540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2490" name="Rectangle 26"/>
          <p:cNvSpPr>
            <a:spLocks noChangeArrowheads="1"/>
          </p:cNvSpPr>
          <p:nvPr/>
        </p:nvSpPr>
        <p:spPr bwMode="auto">
          <a:xfrm>
            <a:off x="762000" y="3657600"/>
            <a:ext cx="28956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3" grpId="0" animBg="1"/>
      <p:bldP spid="702484" grpId="0" autoUpdateAnimBg="0"/>
      <p:bldP spid="702485" grpId="0" animBg="1"/>
      <p:bldP spid="702489" grpId="0" animBg="1"/>
      <p:bldP spid="70249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Looking Right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Use indices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first</a:t>
            </a:r>
            <a:r>
              <a:rPr lang="ja-JP" altLang="en-US" b="1" smtClean="0"/>
              <a:t>”</a:t>
            </a:r>
            <a:r>
              <a:rPr lang="en-US" altLang="ja-JP" b="1" smtClean="0"/>
              <a:t> and </a:t>
            </a:r>
            <a:r>
              <a:rPr lang="ja-JP" altLang="en-US" b="1" smtClean="0"/>
              <a:t>“</a:t>
            </a:r>
            <a:r>
              <a:rPr lang="en-US" altLang="ja-JP" b="1" smtClean="0">
                <a:solidFill>
                  <a:srgbClr val="3333FF"/>
                </a:solidFill>
              </a:rPr>
              <a:t>last</a:t>
            </a:r>
            <a:r>
              <a:rPr lang="ja-JP" altLang="en-US" b="1" smtClean="0"/>
              <a:t>”</a:t>
            </a:r>
            <a:r>
              <a:rPr lang="en-US" altLang="ja-JP" b="1" smtClean="0"/>
              <a:t> to keep track of where we are looking</a:t>
            </a:r>
          </a:p>
          <a:p>
            <a:r>
              <a:rPr lang="en-US" b="1" smtClean="0"/>
              <a:t>Move </a:t>
            </a:r>
            <a:r>
              <a:rPr lang="en-US" b="1" smtClean="0">
                <a:solidFill>
                  <a:srgbClr val="FF0033"/>
                </a:solidFill>
              </a:rPr>
              <a:t>right</a:t>
            </a:r>
            <a:r>
              <a:rPr lang="en-US" b="1" smtClean="0"/>
              <a:t> by setting </a:t>
            </a:r>
            <a:r>
              <a:rPr lang="en-US" b="1" smtClean="0">
                <a:solidFill>
                  <a:srgbClr val="FF0033"/>
                </a:solidFill>
              </a:rPr>
              <a:t>first = middle + 1</a:t>
            </a:r>
          </a:p>
          <a:p>
            <a:endParaRPr lang="en-US" b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741738"/>
            <a:ext cx="7315200" cy="1155700"/>
            <a:chOff x="576" y="1330"/>
            <a:chExt cx="4608" cy="728"/>
          </a:xfrm>
        </p:grpSpPr>
        <p:sp>
          <p:nvSpPr>
            <p:cNvPr id="704517" name="Rectangle 5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18" name="Line 6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19" name="Line 7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0" name="Line 8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1" name="Line 9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2" name="Line 10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3" name="Line 11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4" name="Line 12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762000" y="3673475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3533775" y="3763963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4528" name="Text Box 16"/>
          <p:cNvSpPr txBox="1">
            <a:spLocks noChangeArrowheads="1"/>
          </p:cNvSpPr>
          <p:nvPr/>
        </p:nvSpPr>
        <p:spPr bwMode="auto">
          <a:xfrm>
            <a:off x="1081088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04529" name="Text Box 17"/>
          <p:cNvSpPr txBox="1">
            <a:spLocks noChangeArrowheads="1"/>
          </p:cNvSpPr>
          <p:nvPr/>
        </p:nvSpPr>
        <p:spPr bwMode="auto">
          <a:xfrm>
            <a:off x="7572375" y="513556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04530" name="Text Box 18"/>
          <p:cNvSpPr txBox="1">
            <a:spLocks noChangeArrowheads="1"/>
          </p:cNvSpPr>
          <p:nvPr/>
        </p:nvSpPr>
        <p:spPr bwMode="auto">
          <a:xfrm>
            <a:off x="3733800" y="5135563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704531" name="AutoShape 19"/>
          <p:cNvSpPr>
            <a:spLocks noChangeArrowheads="1"/>
          </p:cNvSpPr>
          <p:nvPr/>
        </p:nvSpPr>
        <p:spPr bwMode="auto">
          <a:xfrm>
            <a:off x="990600" y="5715000"/>
            <a:ext cx="4572000" cy="533400"/>
          </a:xfrm>
          <a:prstGeom prst="curvedUpArrow">
            <a:avLst>
              <a:gd name="adj1" fmla="val 74524"/>
              <a:gd name="adj2" fmla="val 237381"/>
              <a:gd name="adj3" fmla="val 41069"/>
            </a:avLst>
          </a:prstGeom>
          <a:solidFill>
            <a:srgbClr val="3333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4724400" y="51054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04533" name="Rectangle 21"/>
          <p:cNvSpPr>
            <a:spLocks noChangeArrowheads="1"/>
          </p:cNvSpPr>
          <p:nvPr/>
        </p:nvSpPr>
        <p:spPr bwMode="auto">
          <a:xfrm>
            <a:off x="990600" y="51816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4534" name="Rectangle 22"/>
          <p:cNvSpPr>
            <a:spLocks noChangeArrowheads="1"/>
          </p:cNvSpPr>
          <p:nvPr/>
        </p:nvSpPr>
        <p:spPr bwMode="auto">
          <a:xfrm>
            <a:off x="762000" y="3657600"/>
            <a:ext cx="7620000" cy="1295400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62000" y="3733800"/>
            <a:ext cx="3733800" cy="1295400"/>
            <a:chOff x="2160" y="2304"/>
            <a:chExt cx="3120" cy="816"/>
          </a:xfrm>
        </p:grpSpPr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 flipH="1">
              <a:off x="2160" y="2304"/>
              <a:ext cx="3072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2160" y="2304"/>
              <a:ext cx="3120" cy="81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04538" name="Rectangle 26"/>
          <p:cNvSpPr>
            <a:spLocks noChangeArrowheads="1"/>
          </p:cNvSpPr>
          <p:nvPr/>
        </p:nvSpPr>
        <p:spPr bwMode="auto">
          <a:xfrm flipH="1">
            <a:off x="4343400" y="3657600"/>
            <a:ext cx="3962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1" grpId="0" animBg="1"/>
      <p:bldP spid="704532" grpId="0" autoUpdateAnimBg="0"/>
      <p:bldP spid="704533" grpId="0" animBg="1"/>
      <p:bldP spid="704534" grpId="0" animBg="1"/>
      <p:bldP spid="70453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Information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Comic Sans MS" pitchFamily="66" charset="0"/>
              </a:rPr>
              <a:t>Data + Meaning</a:t>
            </a:r>
            <a:endParaRPr lang="en-GB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dirty="0" smtClean="0"/>
              <a:t>Processed data (Making data meaningful and useful)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Subset of Data</a:t>
            </a:r>
          </a:p>
          <a:p>
            <a:r>
              <a:rPr lang="en-US" dirty="0" smtClean="0"/>
              <a:t>Manipulated raw data</a:t>
            </a:r>
          </a:p>
          <a:p>
            <a:endParaRPr lang="en-IN" dirty="0"/>
          </a:p>
        </p:txBody>
      </p:sp>
      <p:pic>
        <p:nvPicPr>
          <p:cNvPr id="9" name="Picture 2" descr="C:\Users\Swathy Priya\Desktop\DD\Downloads\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1905000" cy="1600200"/>
          </a:xfrm>
          <a:prstGeom prst="rect">
            <a:avLst/>
          </a:prstGeom>
          <a:noFill/>
        </p:spPr>
      </p:pic>
      <p:pic>
        <p:nvPicPr>
          <p:cNvPr id="12" name="Picture 2" descr="C:\Users\Swathy Priya\Desktop\DD\Downloads\Dat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573016"/>
            <a:ext cx="1872208" cy="1628775"/>
          </a:xfrm>
          <a:prstGeom prst="rect">
            <a:avLst/>
          </a:prstGeom>
          <a:noFill/>
        </p:spPr>
      </p:pic>
      <p:pic>
        <p:nvPicPr>
          <p:cNvPr id="13" name="Picture 3" descr="C:\Users\Swathy Priya\Desktop\DD\Downloads\Data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4797152"/>
            <a:ext cx="1584176" cy="1514475"/>
          </a:xfrm>
          <a:prstGeom prst="rect">
            <a:avLst/>
          </a:prstGeom>
          <a:noFill/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0656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6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7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657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762000" y="2043113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574" name="Rectangle 14"/>
          <p:cNvSpPr>
            <a:spLocks noChangeArrowheads="1"/>
          </p:cNvSpPr>
          <p:nvPr/>
        </p:nvSpPr>
        <p:spPr bwMode="auto">
          <a:xfrm>
            <a:off x="3533775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3048000" y="48768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42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1081088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7338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0861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0862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08621" name="Rectangle 13"/>
          <p:cNvSpPr>
            <a:spLocks noChangeArrowheads="1"/>
          </p:cNvSpPr>
          <p:nvPr/>
        </p:nvSpPr>
        <p:spPr bwMode="auto">
          <a:xfrm>
            <a:off x="1738313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42</a:t>
            </a:r>
          </a:p>
        </p:txBody>
      </p:sp>
      <p:sp>
        <p:nvSpPr>
          <p:cNvPr id="708623" name="Line 15"/>
          <p:cNvSpPr>
            <a:spLocks noChangeShapeType="1"/>
          </p:cNvSpPr>
          <p:nvPr/>
        </p:nvSpPr>
        <p:spPr bwMode="auto">
          <a:xfrm flipH="1">
            <a:off x="3429000" y="2057400"/>
            <a:ext cx="48768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8624" name="Line 16"/>
          <p:cNvSpPr>
            <a:spLocks noChangeShapeType="1"/>
          </p:cNvSpPr>
          <p:nvPr/>
        </p:nvSpPr>
        <p:spPr bwMode="auto">
          <a:xfrm>
            <a:off x="3429000" y="2057400"/>
            <a:ext cx="4953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8625" name="Rectangle 17"/>
          <p:cNvSpPr>
            <a:spLocks noChangeArrowheads="1"/>
          </p:cNvSpPr>
          <p:nvPr/>
        </p:nvSpPr>
        <p:spPr bwMode="auto">
          <a:xfrm>
            <a:off x="804863" y="2043113"/>
            <a:ext cx="2819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1066800" y="3429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3000375" y="34290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1905000" y="34290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7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1905000" y="4953000"/>
            <a:ext cx="499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42 found – in 3 comparisons</a:t>
            </a:r>
          </a:p>
        </p:txBody>
      </p:sp>
      <p:sp>
        <p:nvSpPr>
          <p:cNvPr id="710670" name="Rectangle 14"/>
          <p:cNvSpPr>
            <a:spLocks noChangeArrowheads="1"/>
          </p:cNvSpPr>
          <p:nvPr/>
        </p:nvSpPr>
        <p:spPr bwMode="auto">
          <a:xfrm flipH="1">
            <a:off x="2667000" y="2133600"/>
            <a:ext cx="8382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0671" name="Line 15"/>
          <p:cNvSpPr>
            <a:spLocks noChangeShapeType="1"/>
          </p:cNvSpPr>
          <p:nvPr/>
        </p:nvSpPr>
        <p:spPr bwMode="auto">
          <a:xfrm flipH="1">
            <a:off x="762000" y="2071688"/>
            <a:ext cx="1981200" cy="1281112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0672" name="Line 16"/>
          <p:cNvSpPr>
            <a:spLocks noChangeShapeType="1"/>
          </p:cNvSpPr>
          <p:nvPr/>
        </p:nvSpPr>
        <p:spPr bwMode="auto">
          <a:xfrm>
            <a:off x="762000" y="2071688"/>
            <a:ext cx="1905000" cy="1281112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0673" name="Rectangle 17"/>
          <p:cNvSpPr>
            <a:spLocks noChangeArrowheads="1"/>
          </p:cNvSpPr>
          <p:nvPr/>
        </p:nvSpPr>
        <p:spPr bwMode="auto">
          <a:xfrm flipH="1">
            <a:off x="2547938" y="2043113"/>
            <a:ext cx="10668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 flipH="1">
            <a:off x="2901950" y="352425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 flipH="1">
            <a:off x="2882900" y="428148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10676" name="Text Box 20"/>
          <p:cNvSpPr txBox="1">
            <a:spLocks noChangeArrowheads="1"/>
          </p:cNvSpPr>
          <p:nvPr/>
        </p:nvSpPr>
        <p:spPr bwMode="auto">
          <a:xfrm flipH="1">
            <a:off x="2854325" y="3900488"/>
            <a:ext cx="522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 flipH="1">
            <a:off x="3429000" y="2057400"/>
            <a:ext cx="48768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>
            <a:off x="3429000" y="2057400"/>
            <a:ext cx="4953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Not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12708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2716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12717" name="Rectangle 13"/>
          <p:cNvSpPr>
            <a:spLocks noChangeArrowheads="1"/>
          </p:cNvSpPr>
          <p:nvPr/>
        </p:nvSpPr>
        <p:spPr bwMode="auto">
          <a:xfrm>
            <a:off x="762000" y="2043113"/>
            <a:ext cx="76200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2718" name="Rectangle 14"/>
          <p:cNvSpPr>
            <a:spLocks noChangeArrowheads="1"/>
          </p:cNvSpPr>
          <p:nvPr/>
        </p:nvSpPr>
        <p:spPr bwMode="auto">
          <a:xfrm>
            <a:off x="3524250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2719" name="Text Box 15"/>
          <p:cNvSpPr txBox="1">
            <a:spLocks noChangeArrowheads="1"/>
          </p:cNvSpPr>
          <p:nvPr/>
        </p:nvSpPr>
        <p:spPr bwMode="auto">
          <a:xfrm>
            <a:off x="3048000" y="48768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1081088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12721" name="Text Box 17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37338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Not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14756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62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4764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5472113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714767" name="Line 15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4768" name="Line 16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4769" name="Rectangle 17"/>
          <p:cNvSpPr>
            <a:spLocks noChangeArrowheads="1"/>
          </p:cNvSpPr>
          <p:nvPr/>
        </p:nvSpPr>
        <p:spPr bwMode="auto">
          <a:xfrm>
            <a:off x="4343400" y="2043113"/>
            <a:ext cx="40386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4770" name="Text Box 18"/>
          <p:cNvSpPr txBox="1">
            <a:spLocks noChangeArrowheads="1"/>
          </p:cNvSpPr>
          <p:nvPr/>
        </p:nvSpPr>
        <p:spPr bwMode="auto">
          <a:xfrm>
            <a:off x="47244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14772" name="Text Box 20"/>
          <p:cNvSpPr txBox="1">
            <a:spLocks noChangeArrowheads="1"/>
          </p:cNvSpPr>
          <p:nvPr/>
        </p:nvSpPr>
        <p:spPr bwMode="auto">
          <a:xfrm>
            <a:off x="5715000" y="35052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Not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16804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06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07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08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6812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16813" name="Rectangle 13"/>
          <p:cNvSpPr>
            <a:spLocks noChangeArrowheads="1"/>
          </p:cNvSpPr>
          <p:nvPr/>
        </p:nvSpPr>
        <p:spPr bwMode="auto">
          <a:xfrm>
            <a:off x="6448425" y="2133600"/>
            <a:ext cx="914400" cy="1085850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3048000" y="4800600"/>
            <a:ext cx="2636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>
                <a:latin typeface="Arial" charset="0"/>
                <a:ea typeface="ＭＳ Ｐゴシック" charset="0"/>
              </a:rPr>
              <a:t>Looking for 89</a:t>
            </a:r>
          </a:p>
        </p:txBody>
      </p:sp>
      <p:sp>
        <p:nvSpPr>
          <p:cNvPr id="716815" name="Line 15"/>
          <p:cNvSpPr>
            <a:spLocks noChangeShapeType="1"/>
          </p:cNvSpPr>
          <p:nvPr/>
        </p:nvSpPr>
        <p:spPr bwMode="auto">
          <a:xfrm flipH="1">
            <a:off x="4419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4419600" y="2057400"/>
            <a:ext cx="2057400" cy="13716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17" name="Rectangle 17"/>
          <p:cNvSpPr>
            <a:spLocks noChangeArrowheads="1"/>
          </p:cNvSpPr>
          <p:nvPr/>
        </p:nvSpPr>
        <p:spPr bwMode="auto">
          <a:xfrm>
            <a:off x="6324600" y="2043113"/>
            <a:ext cx="20574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18" name="Text Box 18"/>
          <p:cNvSpPr txBox="1">
            <a:spLocks noChangeArrowheads="1"/>
          </p:cNvSpPr>
          <p:nvPr/>
        </p:nvSpPr>
        <p:spPr bwMode="auto">
          <a:xfrm>
            <a:off x="67056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16819" name="Text Box 19"/>
          <p:cNvSpPr txBox="1">
            <a:spLocks noChangeArrowheads="1"/>
          </p:cNvSpPr>
          <p:nvPr/>
        </p:nvSpPr>
        <p:spPr bwMode="auto">
          <a:xfrm>
            <a:off x="7572375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16820" name="Text Box 20"/>
          <p:cNvSpPr txBox="1">
            <a:spLocks noChangeArrowheads="1"/>
          </p:cNvSpPr>
          <p:nvPr/>
        </p:nvSpPr>
        <p:spPr bwMode="auto">
          <a:xfrm>
            <a:off x="6629400" y="4114800"/>
            <a:ext cx="52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FF0033"/>
                </a:solidFill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Example – Not Found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2111375"/>
            <a:ext cx="7315200" cy="1155700"/>
            <a:chOff x="576" y="1330"/>
            <a:chExt cx="4608" cy="728"/>
          </a:xfrm>
        </p:grpSpPr>
        <p:sp>
          <p:nvSpPr>
            <p:cNvPr id="718852" name="Rectangle 4"/>
            <p:cNvSpPr>
              <a:spLocks noChangeArrowheads="1"/>
            </p:cNvSpPr>
            <p:nvPr/>
          </p:nvSpPr>
          <p:spPr bwMode="auto">
            <a:xfrm>
              <a:off x="576" y="1344"/>
              <a:ext cx="4608" cy="6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3" name="Line 5"/>
            <p:cNvSpPr>
              <a:spLocks noChangeShapeType="1"/>
            </p:cNvSpPr>
            <p:nvPr/>
          </p:nvSpPr>
          <p:spPr bwMode="auto">
            <a:xfrm>
              <a:off x="2819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4" name="Line 6"/>
            <p:cNvSpPr>
              <a:spLocks noChangeShapeType="1"/>
            </p:cNvSpPr>
            <p:nvPr/>
          </p:nvSpPr>
          <p:spPr bwMode="auto">
            <a:xfrm>
              <a:off x="1673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>
              <a:off x="4066" y="1330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1092" y="1353"/>
              <a:ext cx="0" cy="6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7" name="Line 9"/>
            <p:cNvSpPr>
              <a:spLocks noChangeShapeType="1"/>
            </p:cNvSpPr>
            <p:nvPr/>
          </p:nvSpPr>
          <p:spPr bwMode="auto">
            <a:xfrm>
              <a:off x="2205" y="1330"/>
              <a:ext cx="0" cy="7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8" name="Line 10"/>
            <p:cNvSpPr>
              <a:spLocks noChangeShapeType="1"/>
            </p:cNvSpPr>
            <p:nvPr/>
          </p:nvSpPr>
          <p:spPr bwMode="auto">
            <a:xfrm>
              <a:off x="3401" y="1334"/>
              <a:ext cx="0" cy="7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59" name="Line 11"/>
            <p:cNvSpPr>
              <a:spLocks noChangeShapeType="1"/>
            </p:cNvSpPr>
            <p:nvPr/>
          </p:nvSpPr>
          <p:spPr bwMode="auto">
            <a:xfrm>
              <a:off x="4615" y="1344"/>
              <a:ext cx="0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18860" name="Text Box 12"/>
            <p:cNvSpPr txBox="1">
              <a:spLocks noChangeArrowheads="1"/>
            </p:cNvSpPr>
            <p:nvPr/>
          </p:nvSpPr>
          <p:spPr bwMode="auto">
            <a:xfrm>
              <a:off x="662" y="1546"/>
              <a:ext cx="4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 7	12	42	59	71	86	104	212</a:t>
              </a:r>
            </a:p>
          </p:txBody>
        </p:sp>
      </p:grp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1905000" y="5029200"/>
            <a:ext cx="522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/>
              <a:t>89 not found – </a:t>
            </a:r>
            <a:r>
              <a:rPr lang="en-US" sz="2800">
                <a:solidFill>
                  <a:srgbClr val="FF0033"/>
                </a:solidFill>
              </a:rPr>
              <a:t>3</a:t>
            </a:r>
            <a:r>
              <a:rPr lang="en-US" sz="2800"/>
              <a:t> comparisons</a:t>
            </a:r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66294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F</a:t>
            </a:r>
          </a:p>
        </p:txBody>
      </p:sp>
      <p:sp>
        <p:nvSpPr>
          <p:cNvPr id="718863" name="Text Box 15"/>
          <p:cNvSpPr txBox="1">
            <a:spLocks noChangeArrowheads="1"/>
          </p:cNvSpPr>
          <p:nvPr/>
        </p:nvSpPr>
        <p:spPr bwMode="auto">
          <a:xfrm>
            <a:off x="5638800" y="35052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3333FF"/>
                </a:solidFill>
                <a:latin typeface="Arial" charset="0"/>
                <a:ea typeface="ＭＳ Ｐゴシック" charset="0"/>
              </a:rPr>
              <a:t>L</a:t>
            </a:r>
          </a:p>
        </p:txBody>
      </p:sp>
      <p:sp>
        <p:nvSpPr>
          <p:cNvPr id="718864" name="Line 16"/>
          <p:cNvSpPr>
            <a:spLocks noChangeShapeType="1"/>
          </p:cNvSpPr>
          <p:nvPr/>
        </p:nvSpPr>
        <p:spPr bwMode="auto">
          <a:xfrm flipH="1">
            <a:off x="6324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65" name="Line 17"/>
          <p:cNvSpPr>
            <a:spLocks noChangeShapeType="1"/>
          </p:cNvSpPr>
          <p:nvPr/>
        </p:nvSpPr>
        <p:spPr bwMode="auto">
          <a:xfrm>
            <a:off x="6324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66" name="Rectangle 18"/>
          <p:cNvSpPr>
            <a:spLocks noChangeArrowheads="1"/>
          </p:cNvSpPr>
          <p:nvPr/>
        </p:nvSpPr>
        <p:spPr bwMode="auto">
          <a:xfrm>
            <a:off x="6400800" y="2043113"/>
            <a:ext cx="76200" cy="12954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762000" y="2057400"/>
            <a:ext cx="38862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68" name="Line 20"/>
          <p:cNvSpPr>
            <a:spLocks noChangeShapeType="1"/>
          </p:cNvSpPr>
          <p:nvPr/>
        </p:nvSpPr>
        <p:spPr bwMode="auto">
          <a:xfrm flipH="1">
            <a:off x="762000" y="2133600"/>
            <a:ext cx="38100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69" name="Line 21"/>
          <p:cNvSpPr>
            <a:spLocks noChangeShapeType="1"/>
          </p:cNvSpPr>
          <p:nvPr/>
        </p:nvSpPr>
        <p:spPr bwMode="auto">
          <a:xfrm flipH="1">
            <a:off x="4419600" y="2057400"/>
            <a:ext cx="2057400" cy="12954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8870" name="Line 22"/>
          <p:cNvSpPr>
            <a:spLocks noChangeShapeType="1"/>
          </p:cNvSpPr>
          <p:nvPr/>
        </p:nvSpPr>
        <p:spPr bwMode="auto">
          <a:xfrm>
            <a:off x="4419600" y="2057400"/>
            <a:ext cx="2057400" cy="1371600"/>
          </a:xfrm>
          <a:prstGeom prst="line">
            <a:avLst/>
          </a:prstGeom>
          <a:noFill/>
          <a:ln w="5715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Function Find return boolean (A Array, first, last, to_find)</a:t>
            </a:r>
          </a:p>
          <a:p>
            <a:pPr>
              <a:buFontTx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middle &lt;- (first + last) div 2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if (</a:t>
            </a: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first &gt; last</a:t>
            </a:r>
            <a:r>
              <a:rPr lang="en-US" sz="1800" b="1" smtClean="0">
                <a:latin typeface="Courier New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FF0033"/>
                </a:solidFill>
                <a:latin typeface="Courier New" pitchFamily="49" charset="0"/>
              </a:rPr>
              <a:t>return</a:t>
            </a:r>
            <a:r>
              <a:rPr lang="en-US" sz="1800" b="1" smtClean="0">
                <a:latin typeface="Courier New" pitchFamily="49" charset="0"/>
              </a:rPr>
              <a:t> false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elseif (</a:t>
            </a: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A[middle] = to_find</a:t>
            </a:r>
            <a:r>
              <a:rPr lang="en-US" sz="1800" b="1" smtClean="0">
                <a:latin typeface="Courier New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FF0033"/>
                </a:solidFill>
                <a:latin typeface="Courier New" pitchFamily="49" charset="0"/>
              </a:rPr>
              <a:t>return</a:t>
            </a:r>
            <a:r>
              <a:rPr lang="en-US" sz="1800" b="1" smtClean="0">
                <a:latin typeface="Courier New" pitchFamily="49" charset="0"/>
              </a:rPr>
              <a:t> true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elseif (</a:t>
            </a: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to_find &lt; A[middle]</a:t>
            </a:r>
            <a:r>
              <a:rPr lang="en-US" sz="1800" b="1" smtClean="0">
                <a:latin typeface="Courier New" pitchFamily="49" charset="0"/>
              </a:rPr>
              <a:t>) then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 </a:t>
            </a:r>
            <a:r>
              <a:rPr lang="en-US" sz="1800" b="1" smtClean="0">
                <a:solidFill>
                  <a:srgbClr val="FF0033"/>
                </a:solidFill>
                <a:latin typeface="Courier New" pitchFamily="49" charset="0"/>
              </a:rPr>
              <a:t>return </a:t>
            </a: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Find(A, first, middle–1, to_find)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else</a:t>
            </a:r>
          </a:p>
          <a:p>
            <a:pPr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FF0033"/>
                </a:solidFill>
                <a:latin typeface="Courier New" pitchFamily="49" charset="0"/>
              </a:rPr>
              <a:t>return</a:t>
            </a:r>
            <a:r>
              <a:rPr lang="en-US" sz="1800" b="1" smtClean="0">
                <a:latin typeface="Courier New" pitchFamily="49" charset="0"/>
              </a:rPr>
              <a:t> </a:t>
            </a:r>
            <a:r>
              <a:rPr lang="en-US" sz="1800" b="1" smtClean="0">
                <a:solidFill>
                  <a:srgbClr val="3333FF"/>
                </a:solidFill>
                <a:latin typeface="Courier New" pitchFamily="49" charset="0"/>
              </a:rPr>
              <a:t>Find(A, middle+1, last, to_find)</a:t>
            </a:r>
          </a:p>
          <a:p>
            <a:pPr>
              <a:buFontTx/>
              <a:buNone/>
            </a:pP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</a:rPr>
              <a:t>endfunction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Function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Analysis: Best Case</a:t>
            </a:r>
          </a:p>
        </p:txBody>
      </p:sp>
      <p:pic>
        <p:nvPicPr>
          <p:cNvPr id="8294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8" y="958850"/>
            <a:ext cx="8418512" cy="3765550"/>
          </a:xfrm>
          <a:prstGeom prst="rect">
            <a:avLst/>
          </a:prstGeom>
          <a:solidFill>
            <a:srgbClr val="FBFCFF"/>
          </a:solidFill>
          <a:ln w="9525">
            <a:noFill/>
            <a:miter lim="800000"/>
            <a:headEnd/>
            <a:tailEnd/>
          </a:ln>
        </p:spPr>
      </p:pic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150813" y="4724400"/>
            <a:ext cx="6478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Best Case: </a:t>
            </a:r>
            <a:r>
              <a:rPr lang="en-US"/>
              <a:t>match from the firs comparison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05600" y="3200400"/>
            <a:ext cx="2133600" cy="99060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Best Case:</a:t>
            </a:r>
          </a:p>
          <a:p>
            <a:pPr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  1 comparison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14400" y="5410200"/>
            <a:ext cx="7772400" cy="457200"/>
            <a:chOff x="480" y="2832"/>
            <a:chExt cx="4896" cy="28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480" y="2832"/>
              <a:ext cx="2784" cy="288"/>
              <a:chOff x="480" y="2832"/>
              <a:chExt cx="4608" cy="72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480" y="2847"/>
                <a:ext cx="4608" cy="6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723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1577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3971" y="2832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996" y="2855"/>
                <a:ext cx="0" cy="6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109" y="2832"/>
                <a:ext cx="0" cy="7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305" y="2837"/>
                <a:ext cx="0" cy="7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4519" y="2847"/>
                <a:ext cx="0" cy="7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264" y="2832"/>
              <a:ext cx="2112" cy="288"/>
              <a:chOff x="2544" y="3456"/>
              <a:chExt cx="2112" cy="288"/>
            </a:xfrm>
          </p:grpSpPr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2544" y="3462"/>
                <a:ext cx="2112" cy="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3227" y="3465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3981" y="3456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2856" y="3456"/>
                <a:ext cx="0" cy="2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579" y="345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312" y="3462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90600" y="5410200"/>
            <a:ext cx="7799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1     7    9   12   33  42   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59</a:t>
            </a:r>
            <a:r>
              <a:rPr lang="en-US" dirty="0">
                <a:latin typeface="Arial" charset="0"/>
                <a:ea typeface="ＭＳ Ｐゴシック" charset="0"/>
              </a:rPr>
              <a:t>  76   81  84  91   92   93   99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62000" y="5257800"/>
            <a:ext cx="80772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191000" y="5257800"/>
            <a:ext cx="685800" cy="762000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953" name="TextBox 28"/>
          <p:cNvSpPr txBox="1">
            <a:spLocks noChangeArrowheads="1"/>
          </p:cNvSpPr>
          <p:nvPr/>
        </p:nvSpPr>
        <p:spPr bwMode="auto">
          <a:xfrm>
            <a:off x="228600" y="6096000"/>
            <a:ext cx="163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Target: 59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Binary Search Analysis: Worst Case</a:t>
            </a:r>
          </a:p>
        </p:txBody>
      </p:sp>
      <p:pic>
        <p:nvPicPr>
          <p:cNvPr id="83970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418513" cy="3765550"/>
          </a:xfrm>
          <a:prstGeom prst="rect">
            <a:avLst/>
          </a:prstGeom>
          <a:solidFill>
            <a:srgbClr val="FBFCFF"/>
          </a:solidFill>
          <a:ln w="9525">
            <a:noFill/>
            <a:miter lim="800000"/>
            <a:headEnd/>
            <a:tailEnd/>
          </a:ln>
        </p:spPr>
      </p:pic>
      <p:sp>
        <p:nvSpPr>
          <p:cNvPr id="83971" name="TextBox 5"/>
          <p:cNvSpPr txBox="1">
            <a:spLocks noChangeArrowheads="1"/>
          </p:cNvSpPr>
          <p:nvPr/>
        </p:nvSpPr>
        <p:spPr bwMode="auto">
          <a:xfrm>
            <a:off x="193675" y="4724400"/>
            <a:ext cx="795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Worst Case: </a:t>
            </a:r>
            <a:r>
              <a:rPr lang="en-US"/>
              <a:t>divide until reach one item, or no match. </a:t>
            </a:r>
          </a:p>
        </p:txBody>
      </p:sp>
      <p:pic>
        <p:nvPicPr>
          <p:cNvPr id="8397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257800"/>
            <a:ext cx="8039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307138" y="2209800"/>
            <a:ext cx="2836862" cy="2438400"/>
            <a:chOff x="6307038" y="2209800"/>
            <a:chExt cx="2836962" cy="2438400"/>
          </a:xfrm>
        </p:grpSpPr>
        <p:pic>
          <p:nvPicPr>
            <p:cNvPr id="83974" name="Picture 29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0" y="3035300"/>
              <a:ext cx="1612900" cy="161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75" name="TextBox 30"/>
            <p:cNvSpPr txBox="1">
              <a:spLocks noChangeArrowheads="1"/>
            </p:cNvSpPr>
            <p:nvPr/>
          </p:nvSpPr>
          <p:spPr bwMode="auto">
            <a:xfrm>
              <a:off x="6307038" y="2209800"/>
              <a:ext cx="28369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How many comparisons??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Ingredients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01/01, or 01012015, or 20150101 – Date as data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student's test score is one piece of data.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Recipe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Year’s Day, First day in a year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a student, Average score of a class, Performance of a school 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information, derived from the given data.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Binary Search Analysis: 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With each comparison we throw away ½ of the list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066800" y="22098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066800" y="30480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066800" y="38862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N/4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066800" y="48006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N/8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66800" y="5943600"/>
            <a:ext cx="685800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000" name="TextBox 8"/>
          <p:cNvSpPr txBox="1">
            <a:spLocks noChangeArrowheads="1"/>
          </p:cNvSpPr>
          <p:nvPr/>
        </p:nvSpPr>
        <p:spPr bwMode="auto">
          <a:xfrm>
            <a:off x="1828800" y="22098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</a:t>
            </a:r>
          </a:p>
        </p:txBody>
      </p:sp>
      <p:sp>
        <p:nvSpPr>
          <p:cNvPr id="85001" name="TextBox 9"/>
          <p:cNvSpPr txBox="1">
            <a:spLocks noChangeArrowheads="1"/>
          </p:cNvSpPr>
          <p:nvPr/>
        </p:nvSpPr>
        <p:spPr bwMode="auto">
          <a:xfrm>
            <a:off x="3048000" y="2286000"/>
            <a:ext cx="1576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2" name="TextBox 10"/>
          <p:cNvSpPr txBox="1">
            <a:spLocks noChangeArrowheads="1"/>
          </p:cNvSpPr>
          <p:nvPr/>
        </p:nvSpPr>
        <p:spPr bwMode="auto">
          <a:xfrm>
            <a:off x="1828800" y="30432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</a:t>
            </a:r>
          </a:p>
        </p:txBody>
      </p:sp>
      <p:sp>
        <p:nvSpPr>
          <p:cNvPr id="85003" name="TextBox 11"/>
          <p:cNvSpPr txBox="1">
            <a:spLocks noChangeArrowheads="1"/>
          </p:cNvSpPr>
          <p:nvPr/>
        </p:nvSpPr>
        <p:spPr bwMode="auto">
          <a:xfrm>
            <a:off x="3048000" y="3119438"/>
            <a:ext cx="157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4" name="TextBox 12"/>
          <p:cNvSpPr txBox="1">
            <a:spLocks noChangeArrowheads="1"/>
          </p:cNvSpPr>
          <p:nvPr/>
        </p:nvSpPr>
        <p:spPr bwMode="auto">
          <a:xfrm>
            <a:off x="1828800" y="38814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</a:t>
            </a:r>
          </a:p>
        </p:txBody>
      </p: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3048000" y="3957638"/>
            <a:ext cx="157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1828800" y="47196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</a:t>
            </a:r>
          </a:p>
        </p:txBody>
      </p:sp>
      <p:sp>
        <p:nvSpPr>
          <p:cNvPr id="85007" name="TextBox 15"/>
          <p:cNvSpPr txBox="1">
            <a:spLocks noChangeArrowheads="1"/>
          </p:cNvSpPr>
          <p:nvPr/>
        </p:nvSpPr>
        <p:spPr bwMode="auto">
          <a:xfrm>
            <a:off x="3048000" y="4795838"/>
            <a:ext cx="15763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08" name="TextBox 16"/>
          <p:cNvSpPr txBox="1">
            <a:spLocks noChangeArrowheads="1"/>
          </p:cNvSpPr>
          <p:nvPr/>
        </p:nvSpPr>
        <p:spPr bwMode="auto">
          <a:xfrm>
            <a:off x="1828800" y="58674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…………</a:t>
            </a:r>
          </a:p>
        </p:txBody>
      </p:sp>
      <p:sp>
        <p:nvSpPr>
          <p:cNvPr id="85009" name="TextBox 17"/>
          <p:cNvSpPr txBox="1">
            <a:spLocks noChangeArrowheads="1"/>
          </p:cNvSpPr>
          <p:nvPr/>
        </p:nvSpPr>
        <p:spPr bwMode="auto">
          <a:xfrm>
            <a:off x="3048000" y="5943600"/>
            <a:ext cx="1576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800000"/>
                </a:solidFill>
              </a:rPr>
              <a:t> 1 comparison</a:t>
            </a:r>
          </a:p>
        </p:txBody>
      </p:sp>
      <p:sp>
        <p:nvSpPr>
          <p:cNvPr id="85010" name="TextBox 18"/>
          <p:cNvSpPr txBox="1">
            <a:spLocks noChangeArrowheads="1"/>
          </p:cNvSpPr>
          <p:nvPr/>
        </p:nvSpPr>
        <p:spPr bwMode="auto">
          <a:xfrm>
            <a:off x="1235075" y="53340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 sz="2000"/>
              <a:t>.</a:t>
            </a:r>
          </a:p>
          <a:p>
            <a:pPr>
              <a:lnSpc>
                <a:spcPct val="50000"/>
              </a:lnSpc>
            </a:pPr>
            <a:r>
              <a:rPr lang="en-US" sz="2000"/>
              <a:t>.</a:t>
            </a:r>
          </a:p>
          <a:p>
            <a:pPr>
              <a:lnSpc>
                <a:spcPct val="50000"/>
              </a:lnSpc>
            </a:pPr>
            <a:r>
              <a:rPr lang="en-US" sz="2000"/>
              <a:t>.</a:t>
            </a: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5562600" y="3200400"/>
            <a:ext cx="3276600" cy="990600"/>
          </a:xfrm>
          <a:prstGeom prst="wedgeRoundRectCallout">
            <a:avLst>
              <a:gd name="adj1" fmla="val -78797"/>
              <a:gd name="adj2" fmla="val 6399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Number of steps is at </a:t>
            </a:r>
          </a:p>
          <a:p>
            <a:pPr algn="l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most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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Log</a:t>
            </a:r>
            <a:r>
              <a:rPr lang="en-US" sz="2000" i="1" baseline="-250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N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 of Linear and Binary Search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191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reduces the work by half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 each comparison</a:t>
            </a:r>
          </a:p>
          <a:p>
            <a:pPr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array is not sorted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 Linear Search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Worst Case O(N)</a:t>
            </a:r>
          </a:p>
          <a:p>
            <a:pPr>
              <a:defRPr/>
            </a:pPr>
            <a:endParaRPr lang="en-US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  <a:sym typeface="Wingdings"/>
            </a:endParaRPr>
          </a:p>
          <a:p>
            <a:pPr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/>
              </a:rPr>
              <a:t>If array is sorted  Binary search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Best Case O(1)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Worst Case O(Log</a:t>
            </a:r>
            <a:r>
              <a:rPr lang="en-US" b="1" baseline="-25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2</a:t>
            </a:r>
            <a:r>
              <a:rPr lang="en-US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N)</a:t>
            </a:r>
            <a:endParaRPr lang="en-US" b="1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Insertion Sort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76463" y="2039938"/>
            <a:ext cx="4791075" cy="3648075"/>
          </a:xfr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Insertion sort</a:t>
            </a:r>
            <a:r>
              <a:rPr lang="en-US" dirty="0" smtClean="0"/>
              <a:t> is a simple </a:t>
            </a:r>
            <a:r>
              <a:rPr lang="en-US" b="1" dirty="0" smtClean="0"/>
              <a:t>sorting</a:t>
            </a:r>
            <a:r>
              <a:rPr lang="en-US" dirty="0" smtClean="0"/>
              <a:t> algorithm that builds the final </a:t>
            </a:r>
            <a:r>
              <a:rPr lang="en-US" b="1" dirty="0" smtClean="0"/>
              <a:t>sorted</a:t>
            </a:r>
            <a:r>
              <a:rPr lang="en-US" dirty="0" smtClean="0"/>
              <a:t> array (or list) one item at a time. It is much less efficient on large lists than more advanced algorithms such as quick sort, heap sort, or merge </a:t>
            </a:r>
            <a:r>
              <a:rPr lang="en-US" b="1" dirty="0" smtClean="0"/>
              <a:t>sort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More efficient than selection sort and bubble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09600" y="533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Two Steps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</a:t>
            </a:r>
          </a:p>
          <a:p>
            <a:pPr eaLnBrk="1" hangingPunct="1"/>
            <a:r>
              <a:rPr lang="en-US" smtClean="0"/>
              <a:t>Compare – Shift - Insert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sp>
        <p:nvSpPr>
          <p:cNvPr id="3076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3078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3079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3080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3081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3082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cxnSp>
        <p:nvCxnSpPr>
          <p:cNvPr id="3083" name="Straight Connector 13"/>
          <p:cNvCxnSpPr>
            <a:cxnSpLocks noChangeShapeType="1"/>
          </p:cNvCxnSpPr>
          <p:nvPr/>
        </p:nvCxnSpPr>
        <p:spPr bwMode="auto">
          <a:xfrm rot="5400000">
            <a:off x="2133601" y="1905000"/>
            <a:ext cx="1066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4102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4104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4105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4106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4107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4108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4109" name="Arc 2059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101" name="Straight Connector 15"/>
          <p:cNvCxnSpPr>
            <a:cxnSpLocks noChangeShapeType="1"/>
          </p:cNvCxnSpPr>
          <p:nvPr/>
        </p:nvCxnSpPr>
        <p:spPr bwMode="auto">
          <a:xfrm rot="5400000">
            <a:off x="2133601" y="1905000"/>
            <a:ext cx="1066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5133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5135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5136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5137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5138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5139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5140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5127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5128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5129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5130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5131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cxnSp>
        <p:nvCxnSpPr>
          <p:cNvPr id="5132" name="Straight Connector 22"/>
          <p:cNvCxnSpPr>
            <a:cxnSpLocks noChangeShapeType="1"/>
          </p:cNvCxnSpPr>
          <p:nvPr/>
        </p:nvCxnSpPr>
        <p:spPr bwMode="auto">
          <a:xfrm rot="5400000">
            <a:off x="3048794" y="25900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6159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6162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6164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6165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6166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6151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6153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6155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6157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6158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50" name="Straight Connector 24"/>
          <p:cNvCxnSpPr>
            <a:cxnSpLocks noChangeShapeType="1"/>
          </p:cNvCxnSpPr>
          <p:nvPr/>
        </p:nvCxnSpPr>
        <p:spPr bwMode="auto">
          <a:xfrm rot="5400000">
            <a:off x="3124994" y="27424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7190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7192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7193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7194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7195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7196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7197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7182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7184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7185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7186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7187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7188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7189" name="Arc 1044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4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176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7177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7178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7179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7180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cxnSp>
        <p:nvCxnSpPr>
          <p:cNvPr id="7181" name="Straight Connector 30"/>
          <p:cNvCxnSpPr>
            <a:cxnSpLocks noChangeShapeType="1"/>
          </p:cNvCxnSpPr>
          <p:nvPr/>
        </p:nvCxnSpPr>
        <p:spPr bwMode="auto">
          <a:xfrm rot="5400000">
            <a:off x="4039394" y="32758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Processing of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 of Data 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 in a structure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 of data for need</a:t>
            </a:r>
          </a:p>
          <a:p>
            <a:endParaRPr lang="en-IN" dirty="0"/>
          </a:p>
        </p:txBody>
      </p:sp>
      <p:pic>
        <p:nvPicPr>
          <p:cNvPr id="12" name="Picture 2" descr="C:\Users\Swathy Priya\Desktop\DD\Downloads\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132856"/>
            <a:ext cx="1914525" cy="1914525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8216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8218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8219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8220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8221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8222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8223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8208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8210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8211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8212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8213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8214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8215" name="Arc 1044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8200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8202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8203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8204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8205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8206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8207" name="Arc 1053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8199" name="Straight Connector 31"/>
          <p:cNvCxnSpPr>
            <a:cxnSpLocks noChangeShapeType="1"/>
          </p:cNvCxnSpPr>
          <p:nvPr/>
        </p:nvCxnSpPr>
        <p:spPr bwMode="auto">
          <a:xfrm rot="5400000">
            <a:off x="3963194" y="34282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9247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9249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9250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9251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9252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9253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9254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9239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9241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9242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9243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9244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9245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9246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9231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9233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9234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9235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9236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9237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9238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9225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9226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9227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9228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9229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cxnSp>
        <p:nvCxnSpPr>
          <p:cNvPr id="9230" name="Straight Connector 38"/>
          <p:cNvCxnSpPr>
            <a:cxnSpLocks noChangeShapeType="1"/>
          </p:cNvCxnSpPr>
          <p:nvPr/>
        </p:nvCxnSpPr>
        <p:spPr bwMode="auto">
          <a:xfrm rot="5400000">
            <a:off x="4953794" y="41140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0271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0273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0274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0275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0276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0277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0278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026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026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026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026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026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026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0270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10255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0257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0258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0259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0260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0261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0262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0249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0250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0251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0252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0253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cxnSp>
        <p:nvCxnSpPr>
          <p:cNvPr id="10254" name="Straight Connector 39"/>
          <p:cNvCxnSpPr>
            <a:cxnSpLocks noChangeShapeType="1"/>
          </p:cNvCxnSpPr>
          <p:nvPr/>
        </p:nvCxnSpPr>
        <p:spPr bwMode="auto">
          <a:xfrm rot="5400000">
            <a:off x="4877594" y="4266406"/>
            <a:ext cx="1066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129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129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129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129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129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130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1301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1286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1288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1289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1290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1291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1292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1293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1127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128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128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128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128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1285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1273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1274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1275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1276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1277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2133600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2293" name="Text Box 32"/>
          <p:cNvSpPr txBox="1">
            <a:spLocks noChangeArrowheads="1"/>
          </p:cNvSpPr>
          <p:nvPr/>
        </p:nvSpPr>
        <p:spPr bwMode="auto">
          <a:xfrm>
            <a:off x="3048000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2294" name="Text Box 33"/>
          <p:cNvSpPr txBox="1">
            <a:spLocks noChangeArrowheads="1"/>
          </p:cNvSpPr>
          <p:nvPr/>
        </p:nvSpPr>
        <p:spPr bwMode="auto">
          <a:xfrm>
            <a:off x="3962400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2295" name="Text Box 34"/>
          <p:cNvSpPr txBox="1">
            <a:spLocks noChangeArrowheads="1"/>
          </p:cNvSpPr>
          <p:nvPr/>
        </p:nvSpPr>
        <p:spPr bwMode="auto">
          <a:xfrm>
            <a:off x="4876800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2296" name="Text Box 36"/>
          <p:cNvSpPr txBox="1">
            <a:spLocks noChangeArrowheads="1"/>
          </p:cNvSpPr>
          <p:nvPr/>
        </p:nvSpPr>
        <p:spPr bwMode="auto">
          <a:xfrm>
            <a:off x="6705600" y="20574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2297" name="Arc 37"/>
          <p:cNvSpPr>
            <a:spLocks/>
          </p:cNvSpPr>
          <p:nvPr/>
        </p:nvSpPr>
        <p:spPr bwMode="auto">
          <a:xfrm rot="10800000">
            <a:off x="5029200" y="2520950"/>
            <a:ext cx="885825" cy="222250"/>
          </a:xfrm>
          <a:custGeom>
            <a:avLst/>
            <a:gdLst>
              <a:gd name="T0" fmla="*/ 0 w 42180"/>
              <a:gd name="T1" fmla="*/ 16406577 h 21600"/>
              <a:gd name="T2" fmla="*/ 390688414 w 42180"/>
              <a:gd name="T3" fmla="*/ 22932765 h 21600"/>
              <a:gd name="T4" fmla="*/ 190685164 w 42180"/>
              <a:gd name="T5" fmla="*/ 23529774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31"/>
          <p:cNvSpPr txBox="1">
            <a:spLocks noChangeArrowheads="1"/>
          </p:cNvSpPr>
          <p:nvPr/>
        </p:nvSpPr>
        <p:spPr bwMode="auto">
          <a:xfrm>
            <a:off x="2286000" y="3051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2299" name="Text Box 32"/>
          <p:cNvSpPr txBox="1">
            <a:spLocks noChangeArrowheads="1"/>
          </p:cNvSpPr>
          <p:nvPr/>
        </p:nvSpPr>
        <p:spPr bwMode="auto">
          <a:xfrm>
            <a:off x="3200400" y="3051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2300" name="Text Box 33"/>
          <p:cNvSpPr txBox="1">
            <a:spLocks noChangeArrowheads="1"/>
          </p:cNvSpPr>
          <p:nvPr/>
        </p:nvSpPr>
        <p:spPr bwMode="auto">
          <a:xfrm>
            <a:off x="4114800" y="3051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2301" name="Text Box 35"/>
          <p:cNvSpPr txBox="1">
            <a:spLocks noChangeArrowheads="1"/>
          </p:cNvSpPr>
          <p:nvPr/>
        </p:nvSpPr>
        <p:spPr bwMode="auto">
          <a:xfrm>
            <a:off x="5943600" y="3051175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2302" name="Text Box 36"/>
          <p:cNvSpPr txBox="1">
            <a:spLocks noChangeArrowheads="1"/>
          </p:cNvSpPr>
          <p:nvPr/>
        </p:nvSpPr>
        <p:spPr bwMode="auto">
          <a:xfrm>
            <a:off x="6858000" y="30511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2303" name="Arc 37"/>
          <p:cNvSpPr>
            <a:spLocks/>
          </p:cNvSpPr>
          <p:nvPr/>
        </p:nvSpPr>
        <p:spPr bwMode="auto">
          <a:xfrm rot="10800000">
            <a:off x="4267200" y="3581400"/>
            <a:ext cx="885825" cy="219075"/>
          </a:xfrm>
          <a:custGeom>
            <a:avLst/>
            <a:gdLst>
              <a:gd name="T0" fmla="*/ 0 w 42180"/>
              <a:gd name="T1" fmla="*/ 15713519 h 21600"/>
              <a:gd name="T2" fmla="*/ 390688414 w 42180"/>
              <a:gd name="T3" fmla="*/ 21964056 h 21600"/>
              <a:gd name="T4" fmla="*/ 190685164 w 42180"/>
              <a:gd name="T5" fmla="*/ 22535801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31"/>
          <p:cNvSpPr txBox="1">
            <a:spLocks noChangeArrowheads="1"/>
          </p:cNvSpPr>
          <p:nvPr/>
        </p:nvSpPr>
        <p:spPr bwMode="auto">
          <a:xfrm>
            <a:off x="2286000" y="3965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2305" name="Text Box 32"/>
          <p:cNvSpPr txBox="1">
            <a:spLocks noChangeArrowheads="1"/>
          </p:cNvSpPr>
          <p:nvPr/>
        </p:nvSpPr>
        <p:spPr bwMode="auto">
          <a:xfrm>
            <a:off x="3200400" y="3965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2306" name="Text Box 34"/>
          <p:cNvSpPr txBox="1">
            <a:spLocks noChangeArrowheads="1"/>
          </p:cNvSpPr>
          <p:nvPr/>
        </p:nvSpPr>
        <p:spPr bwMode="auto">
          <a:xfrm>
            <a:off x="5029200" y="3965575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2307" name="Text Box 35"/>
          <p:cNvSpPr txBox="1">
            <a:spLocks noChangeArrowheads="1"/>
          </p:cNvSpPr>
          <p:nvPr/>
        </p:nvSpPr>
        <p:spPr bwMode="auto">
          <a:xfrm>
            <a:off x="5943600" y="3965575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2308" name="Text Box 36"/>
          <p:cNvSpPr txBox="1">
            <a:spLocks noChangeArrowheads="1"/>
          </p:cNvSpPr>
          <p:nvPr/>
        </p:nvSpPr>
        <p:spPr bwMode="auto">
          <a:xfrm>
            <a:off x="6858000" y="3965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2309" name="Arc 37"/>
          <p:cNvSpPr>
            <a:spLocks/>
          </p:cNvSpPr>
          <p:nvPr/>
        </p:nvSpPr>
        <p:spPr bwMode="auto">
          <a:xfrm rot="10800000">
            <a:off x="3429000" y="4429125"/>
            <a:ext cx="838200" cy="219075"/>
          </a:xfrm>
          <a:custGeom>
            <a:avLst/>
            <a:gdLst>
              <a:gd name="T0" fmla="*/ 0 w 42180"/>
              <a:gd name="T1" fmla="*/ 15713519 h 21600"/>
              <a:gd name="T2" fmla="*/ 331001282 w 42180"/>
              <a:gd name="T3" fmla="*/ 21964056 h 21600"/>
              <a:gd name="T4" fmla="*/ 161553273 w 42180"/>
              <a:gd name="T5" fmla="*/ 22535801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31"/>
          <p:cNvSpPr txBox="1">
            <a:spLocks noChangeArrowheads="1"/>
          </p:cNvSpPr>
          <p:nvPr/>
        </p:nvSpPr>
        <p:spPr bwMode="auto">
          <a:xfrm>
            <a:off x="2286000" y="5108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2311" name="Text Box 33"/>
          <p:cNvSpPr txBox="1">
            <a:spLocks noChangeArrowheads="1"/>
          </p:cNvSpPr>
          <p:nvPr/>
        </p:nvSpPr>
        <p:spPr bwMode="auto">
          <a:xfrm>
            <a:off x="4114800" y="5108575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2312" name="Text Box 34"/>
          <p:cNvSpPr txBox="1">
            <a:spLocks noChangeArrowheads="1"/>
          </p:cNvSpPr>
          <p:nvPr/>
        </p:nvSpPr>
        <p:spPr bwMode="auto">
          <a:xfrm>
            <a:off x="5029200" y="5108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2313" name="Text Box 35"/>
          <p:cNvSpPr txBox="1">
            <a:spLocks noChangeArrowheads="1"/>
          </p:cNvSpPr>
          <p:nvPr/>
        </p:nvSpPr>
        <p:spPr bwMode="auto">
          <a:xfrm>
            <a:off x="5943600" y="5108575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2314" name="Text Box 36"/>
          <p:cNvSpPr txBox="1">
            <a:spLocks noChangeArrowheads="1"/>
          </p:cNvSpPr>
          <p:nvPr/>
        </p:nvSpPr>
        <p:spPr bwMode="auto">
          <a:xfrm>
            <a:off x="6858000" y="5108575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2315" name="Oval 30"/>
          <p:cNvSpPr>
            <a:spLocks noChangeArrowheads="1"/>
          </p:cNvSpPr>
          <p:nvPr/>
        </p:nvSpPr>
        <p:spPr bwMode="auto">
          <a:xfrm>
            <a:off x="5715000" y="2133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2316" name="Oval 30"/>
          <p:cNvSpPr>
            <a:spLocks noChangeArrowheads="1"/>
          </p:cNvSpPr>
          <p:nvPr/>
        </p:nvSpPr>
        <p:spPr bwMode="auto">
          <a:xfrm>
            <a:off x="5029200" y="3124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2317" name="Oval 30"/>
          <p:cNvSpPr>
            <a:spLocks noChangeArrowheads="1"/>
          </p:cNvSpPr>
          <p:nvPr/>
        </p:nvSpPr>
        <p:spPr bwMode="auto">
          <a:xfrm>
            <a:off x="4038600" y="4038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3200400" y="5105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116832" y="1556792"/>
            <a:ext cx="5047456" cy="585356"/>
            <a:chOff x="2116832" y="1556792"/>
            <a:chExt cx="5047456" cy="585356"/>
          </a:xfrm>
        </p:grpSpPr>
        <p:sp>
          <p:nvSpPr>
            <p:cNvPr id="13327" name="Oval 38"/>
            <p:cNvSpPr>
              <a:spLocks noChangeArrowheads="1"/>
            </p:cNvSpPr>
            <p:nvPr/>
          </p:nvSpPr>
          <p:spPr bwMode="auto">
            <a:xfrm>
              <a:off x="6516216" y="1556792"/>
              <a:ext cx="432048" cy="576064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Text Box 39"/>
            <p:cNvSpPr txBox="1">
              <a:spLocks noChangeArrowheads="1"/>
            </p:cNvSpPr>
            <p:nvPr/>
          </p:nvSpPr>
          <p:spPr bwMode="auto">
            <a:xfrm>
              <a:off x="2116832" y="1772816"/>
              <a:ext cx="404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3329" name="Text Box 40"/>
            <p:cNvSpPr txBox="1">
              <a:spLocks noChangeArrowheads="1"/>
            </p:cNvSpPr>
            <p:nvPr/>
          </p:nvSpPr>
          <p:spPr bwMode="auto">
            <a:xfrm>
              <a:off x="3031232" y="1772816"/>
              <a:ext cx="404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3330" name="Text Box 41"/>
            <p:cNvSpPr txBox="1">
              <a:spLocks noChangeArrowheads="1"/>
            </p:cNvSpPr>
            <p:nvPr/>
          </p:nvSpPr>
          <p:spPr bwMode="auto">
            <a:xfrm>
              <a:off x="3945632" y="1772816"/>
              <a:ext cx="404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3331" name="Text Box 42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404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3332" name="Text Box 43"/>
            <p:cNvSpPr txBox="1">
              <a:spLocks noChangeArrowheads="1"/>
            </p:cNvSpPr>
            <p:nvPr/>
          </p:nvSpPr>
          <p:spPr bwMode="auto">
            <a:xfrm>
              <a:off x="5774432" y="1772816"/>
              <a:ext cx="404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3333" name="Text Box 44"/>
            <p:cNvSpPr txBox="1">
              <a:spLocks noChangeArrowheads="1"/>
            </p:cNvSpPr>
            <p:nvPr/>
          </p:nvSpPr>
          <p:spPr bwMode="auto">
            <a:xfrm>
              <a:off x="6688832" y="1772816"/>
              <a:ext cx="4754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9999"/>
                  </a:solidFill>
                </a:rPr>
                <a:t>6</a:t>
              </a:r>
            </a:p>
          </p:txBody>
        </p:sp>
      </p:grpSp>
      <p:sp>
        <p:nvSpPr>
          <p:cNvPr id="13334" name="Arc 45"/>
          <p:cNvSpPr>
            <a:spLocks/>
          </p:cNvSpPr>
          <p:nvPr/>
        </p:nvSpPr>
        <p:spPr bwMode="auto">
          <a:xfrm rot="10800000">
            <a:off x="5868144" y="2060847"/>
            <a:ext cx="864096" cy="296017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77 h 21600"/>
              <a:gd name="T4" fmla="*/ 2147483647 w 42180"/>
              <a:gd name="T5" fmla="*/ 55178826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  <p:sp>
        <p:nvSpPr>
          <p:cNvPr id="60" name="Oval 38"/>
          <p:cNvSpPr>
            <a:spLocks noChangeArrowheads="1"/>
          </p:cNvSpPr>
          <p:nvPr/>
        </p:nvSpPr>
        <p:spPr bwMode="auto">
          <a:xfrm>
            <a:off x="5724128" y="2420888"/>
            <a:ext cx="432048" cy="576064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2123728" y="249289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3038128" y="249289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3952528" y="249289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4866928" y="249289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5781328" y="249289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 flipV="1">
            <a:off x="6588224" y="2492896"/>
            <a:ext cx="475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67" name="Arc 45"/>
          <p:cNvSpPr>
            <a:spLocks/>
          </p:cNvSpPr>
          <p:nvPr/>
        </p:nvSpPr>
        <p:spPr bwMode="auto">
          <a:xfrm rot="10800000">
            <a:off x="5004048" y="2924944"/>
            <a:ext cx="864096" cy="296017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77 h 21600"/>
              <a:gd name="T4" fmla="*/ 2147483647 w 42180"/>
              <a:gd name="T5" fmla="*/ 55178826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2195736" y="3212976"/>
            <a:ext cx="288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3131840" y="321297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995936" y="321297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72" name="Text Box 43"/>
          <p:cNvSpPr txBox="1">
            <a:spLocks noChangeArrowheads="1"/>
          </p:cNvSpPr>
          <p:nvPr/>
        </p:nvSpPr>
        <p:spPr bwMode="auto">
          <a:xfrm>
            <a:off x="4860032" y="321297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5796136" y="3212976"/>
            <a:ext cx="404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 flipV="1">
            <a:off x="6660232" y="3212976"/>
            <a:ext cx="475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insertion sort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4382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4384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4385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4386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4387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4388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4389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4374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4376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4377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4378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4379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4380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4381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14366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4368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4369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4370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4371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4372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4373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80"/>
                <a:gd name="T10" fmla="*/ 0 h 21600"/>
                <a:gd name="T11" fmla="*/ 42180 w 42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4345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4346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4347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4348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4349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4350" name="Arc 37"/>
          <p:cNvSpPr>
            <a:spLocks/>
          </p:cNvSpPr>
          <p:nvPr/>
        </p:nvSpPr>
        <p:spPr bwMode="auto">
          <a:xfrm rot="10800000">
            <a:off x="2819400" y="4273550"/>
            <a:ext cx="30956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77 h 21600"/>
              <a:gd name="T4" fmla="*/ 2147483647 w 42180"/>
              <a:gd name="T5" fmla="*/ 55178826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4353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4354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4355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4356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4357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4358" name="Arc 45"/>
          <p:cNvSpPr>
            <a:spLocks/>
          </p:cNvSpPr>
          <p:nvPr/>
        </p:nvSpPr>
        <p:spPr bwMode="auto">
          <a:xfrm rot="10800000">
            <a:off x="4572000" y="5035550"/>
            <a:ext cx="22574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77 h 21600"/>
              <a:gd name="T4" fmla="*/ 2147483647 w 42180"/>
              <a:gd name="T5" fmla="*/ 55178826 h 21600"/>
              <a:gd name="T6" fmla="*/ 0 60000 65536"/>
              <a:gd name="T7" fmla="*/ 0 60000 65536"/>
              <a:gd name="T8" fmla="*/ 0 60000 65536"/>
              <a:gd name="T9" fmla="*/ 0 w 42180"/>
              <a:gd name="T10" fmla="*/ 0 h 21600"/>
              <a:gd name="T11" fmla="*/ 42180 w 421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4360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4361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4362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14363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4364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4365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hlink"/>
                </a:solidFill>
              </a:rPr>
              <a:t>done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534400" cy="1143000"/>
          </a:xfrm>
        </p:spPr>
        <p:txBody>
          <a:bodyPr/>
          <a:lstStyle/>
          <a:p>
            <a:r>
              <a:rPr lang="en-US" smtClean="0"/>
              <a:t>An array of Elements - Unordered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Left – Sorted</a:t>
            </a:r>
          </a:p>
          <a:p>
            <a:pPr>
              <a:defRPr/>
            </a:pPr>
            <a:r>
              <a:rPr lang="en-US" sz="2000" dirty="0" smtClean="0"/>
              <a:t>Right – Unsorted </a:t>
            </a:r>
          </a:p>
          <a:p>
            <a:pPr>
              <a:buFontTx/>
              <a:buNone/>
              <a:defRPr/>
            </a:pPr>
            <a:r>
              <a:rPr lang="en-US" sz="2000" dirty="0" smtClean="0"/>
              <a:t>Steps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Key selection </a:t>
            </a:r>
            <a:r>
              <a:rPr lang="en-US" sz="2000" dirty="0" smtClean="0"/>
              <a:t>– Always the first key element is the second element in the array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Compare</a:t>
            </a:r>
            <a:r>
              <a:rPr lang="en-US" sz="2000" dirty="0" smtClean="0"/>
              <a:t> with previous element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 smtClean="0"/>
              <a:t>If  Key smaller than previous – </a:t>
            </a:r>
            <a:r>
              <a:rPr lang="en-US" sz="2000" b="1" dirty="0" smtClean="0">
                <a:solidFill>
                  <a:srgbClr val="FF0000"/>
                </a:solidFill>
              </a:rPr>
              <a:t>Swap</a:t>
            </a:r>
            <a:r>
              <a:rPr lang="en-US" sz="2000" dirty="0" smtClean="0"/>
              <a:t> with previous element until key get </a:t>
            </a:r>
            <a:r>
              <a:rPr lang="en-US" sz="2000" b="1" dirty="0" smtClean="0">
                <a:solidFill>
                  <a:srgbClr val="FF0000"/>
                </a:solidFill>
              </a:rPr>
              <a:t>inserted</a:t>
            </a:r>
            <a:r>
              <a:rPr lang="en-US" sz="2000" dirty="0" smtClean="0"/>
              <a:t> in correct position (While loop)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 smtClean="0"/>
              <a:t>Else Change the key element as the next element to the previous key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000" dirty="0" smtClean="0"/>
              <a:t>Repeat step 1 to 4 until the n-1th element becomes the key and get inserted in correct position (For loop)</a:t>
            </a:r>
          </a:p>
          <a:p>
            <a:pPr marL="514350" indent="-514350"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err="1" smtClean="0"/>
              <a:t>InsertionSort</a:t>
            </a:r>
            <a:r>
              <a:rPr lang="en-US" sz="2000" dirty="0" smtClean="0"/>
              <a:t>(A[0…n-1])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//Sorts a given array by Insertion Sort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//Input: An array A[0…n-1] of n elements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//Output: Array A[0…n-1] sorted in </a:t>
            </a:r>
            <a:r>
              <a:rPr lang="en-US" sz="2000" dirty="0" err="1" smtClean="0"/>
              <a:t>nondecreasing</a:t>
            </a:r>
            <a:r>
              <a:rPr lang="en-US" sz="2000" dirty="0" smtClean="0"/>
              <a:t> order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     </a:t>
            </a:r>
            <a:r>
              <a:rPr lang="en-US" sz="2000" b="1" dirty="0" smtClean="0"/>
              <a:t>for </a:t>
            </a:r>
            <a:r>
              <a:rPr lang="en-US" sz="2000" b="1" dirty="0" smtClean="0">
                <a:latin typeface="Comic Sans MS" pitchFamily="66" charset="0"/>
              </a:rPr>
              <a:t>j</a:t>
            </a:r>
            <a:r>
              <a:rPr lang="en-US" sz="2000" dirty="0" smtClean="0">
                <a:latin typeface="Comic Sans MS" pitchFamily="66" charset="0"/>
              </a:rPr>
              <a:t> ← 1</a:t>
            </a:r>
            <a:r>
              <a:rPr lang="en-US" sz="2000" dirty="0" smtClean="0"/>
              <a:t> </a:t>
            </a:r>
            <a:r>
              <a:rPr lang="en-US" sz="2000" b="1" dirty="0" smtClean="0"/>
              <a:t>to </a:t>
            </a:r>
            <a:r>
              <a:rPr lang="en-US" sz="2000" dirty="0" smtClean="0"/>
              <a:t>n-1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	do </a:t>
            </a:r>
            <a:r>
              <a:rPr lang="en-US" sz="2000" dirty="0" smtClean="0">
                <a:latin typeface="Comic Sans MS" pitchFamily="66" charset="0"/>
              </a:rPr>
              <a:t>key</a:t>
            </a:r>
            <a:r>
              <a:rPr lang="en-US" sz="2000" dirty="0" smtClean="0"/>
              <a:t> ← </a:t>
            </a:r>
            <a:r>
              <a:rPr lang="en-US" sz="2000" dirty="0" smtClean="0">
                <a:latin typeface="Comic Sans MS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    </a:t>
            </a:r>
            <a:r>
              <a:rPr lang="en-US" sz="2000" dirty="0" err="1" smtClean="0"/>
              <a:t>i</a:t>
            </a:r>
            <a:r>
              <a:rPr lang="en-US" sz="2000" dirty="0" smtClean="0">
                <a:latin typeface="Comic Sans MS" pitchFamily="66" charset="0"/>
              </a:rPr>
              <a:t> ← j - 1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	     while </a:t>
            </a:r>
            <a:r>
              <a:rPr lang="en-US" sz="2000" dirty="0" smtClean="0">
                <a:latin typeface="Comic Sans MS" pitchFamily="66" charset="0"/>
              </a:rPr>
              <a:t>i ≥ 0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mic Sans MS" pitchFamily="66" charset="0"/>
              </a:rPr>
              <a:t>A[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] &gt; key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do </a:t>
            </a:r>
            <a:r>
              <a:rPr lang="en-US" sz="2000" dirty="0" smtClean="0">
                <a:latin typeface="Comic Sans MS" pitchFamily="66" charset="0"/>
              </a:rPr>
              <a:t>A[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+ 1] ← A[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	      </a:t>
            </a:r>
            <a:r>
              <a:rPr lang="en-US" sz="2000" dirty="0" smtClean="0">
                <a:latin typeface="Comic Sans MS" pitchFamily="66" charset="0"/>
              </a:rPr>
              <a:t>i ← 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– 1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    </a:t>
            </a:r>
            <a:r>
              <a:rPr lang="en-US" sz="2000" dirty="0" smtClean="0">
                <a:latin typeface="Comic Sans MS" pitchFamily="66" charset="0"/>
              </a:rPr>
              <a:t>A[</a:t>
            </a:r>
            <a:r>
              <a:rPr lang="en-US" sz="2000" dirty="0" err="1" smtClean="0">
                <a:latin typeface="Comic Sans MS" pitchFamily="66" charset="0"/>
              </a:rPr>
              <a:t>i</a:t>
            </a:r>
            <a:r>
              <a:rPr lang="en-US" sz="2000" dirty="0" smtClean="0">
                <a:latin typeface="Comic Sans MS" pitchFamily="66" charset="0"/>
              </a:rPr>
              <a:t> + 1] ← key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7413" name="Oval 12"/>
          <p:cNvSpPr>
            <a:spLocks noChangeArrowheads="1"/>
          </p:cNvSpPr>
          <p:nvPr/>
        </p:nvSpPr>
        <p:spPr bwMode="auto">
          <a:xfrm>
            <a:off x="4267200" y="3124200"/>
            <a:ext cx="2057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Box 13"/>
          <p:cNvSpPr txBox="1">
            <a:spLocks noChangeArrowheads="1"/>
          </p:cNvSpPr>
          <p:nvPr/>
        </p:nvSpPr>
        <p:spPr bwMode="auto">
          <a:xfrm>
            <a:off x="4114800" y="3124200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Selection</a:t>
            </a:r>
          </a:p>
        </p:txBody>
      </p:sp>
      <p:sp>
        <p:nvSpPr>
          <p:cNvPr id="17415" name="Oval 15"/>
          <p:cNvSpPr>
            <a:spLocks noChangeArrowheads="1"/>
          </p:cNvSpPr>
          <p:nvPr/>
        </p:nvSpPr>
        <p:spPr bwMode="auto">
          <a:xfrm>
            <a:off x="5638800" y="3810000"/>
            <a:ext cx="23622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Oval 16"/>
          <p:cNvSpPr>
            <a:spLocks noChangeArrowheads="1"/>
          </p:cNvSpPr>
          <p:nvPr/>
        </p:nvSpPr>
        <p:spPr bwMode="auto">
          <a:xfrm>
            <a:off x="5257800" y="4648200"/>
            <a:ext cx="23622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Oval 17"/>
          <p:cNvSpPr>
            <a:spLocks noChangeArrowheads="1"/>
          </p:cNvSpPr>
          <p:nvPr/>
        </p:nvSpPr>
        <p:spPr bwMode="auto">
          <a:xfrm>
            <a:off x="3429000" y="5486400"/>
            <a:ext cx="23622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418" name="Straight Arrow Connector 19"/>
          <p:cNvCxnSpPr>
            <a:cxnSpLocks noChangeShapeType="1"/>
          </p:cNvCxnSpPr>
          <p:nvPr/>
        </p:nvCxnSpPr>
        <p:spPr bwMode="auto">
          <a:xfrm>
            <a:off x="3429000" y="3352800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Straight Arrow Connector 20"/>
          <p:cNvCxnSpPr>
            <a:cxnSpLocks noChangeShapeType="1"/>
          </p:cNvCxnSpPr>
          <p:nvPr/>
        </p:nvCxnSpPr>
        <p:spPr bwMode="auto">
          <a:xfrm>
            <a:off x="4800600" y="4114800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0" name="Straight Arrow Connector 21"/>
          <p:cNvCxnSpPr>
            <a:cxnSpLocks noChangeShapeType="1"/>
          </p:cNvCxnSpPr>
          <p:nvPr/>
        </p:nvCxnSpPr>
        <p:spPr bwMode="auto">
          <a:xfrm>
            <a:off x="4648200" y="4724400"/>
            <a:ext cx="457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1" name="Straight Arrow Connector 25"/>
          <p:cNvCxnSpPr>
            <a:cxnSpLocks noChangeShapeType="1"/>
          </p:cNvCxnSpPr>
          <p:nvPr/>
        </p:nvCxnSpPr>
        <p:spPr bwMode="auto">
          <a:xfrm>
            <a:off x="2514600" y="5410200"/>
            <a:ext cx="8382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5638800" y="3733800"/>
            <a:ext cx="251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Comparison</a:t>
            </a:r>
          </a:p>
        </p:txBody>
      </p:sp>
      <p:sp>
        <p:nvSpPr>
          <p:cNvPr id="17423" name="TextBox 28"/>
          <p:cNvSpPr txBox="1">
            <a:spLocks noChangeArrowheads="1"/>
          </p:cNvSpPr>
          <p:nvPr/>
        </p:nvSpPr>
        <p:spPr bwMode="auto">
          <a:xfrm>
            <a:off x="5486400" y="4572000"/>
            <a:ext cx="198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7424" name="TextBox 29"/>
          <p:cNvSpPr txBox="1">
            <a:spLocks noChangeArrowheads="1"/>
          </p:cNvSpPr>
          <p:nvPr/>
        </p:nvSpPr>
        <p:spPr bwMode="auto">
          <a:xfrm>
            <a:off x="3733800" y="5486400"/>
            <a:ext cx="198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Insert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Complexity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Space/Memory</a:t>
            </a:r>
          </a:p>
          <a:p>
            <a:r>
              <a:rPr lang="en-US"/>
              <a:t>Time</a:t>
            </a:r>
          </a:p>
          <a:p>
            <a:pPr lvl="1">
              <a:buClr>
                <a:schemeClr val="tx2"/>
              </a:buClr>
            </a:pPr>
            <a:r>
              <a:rPr lang="en-US"/>
              <a:t>Count a particular operation</a:t>
            </a:r>
          </a:p>
          <a:p>
            <a:pPr lvl="1">
              <a:buClr>
                <a:schemeClr val="tx2"/>
              </a:buClr>
            </a:pPr>
            <a:r>
              <a:rPr lang="en-US"/>
              <a:t>Count number of steps</a:t>
            </a:r>
          </a:p>
          <a:p>
            <a:pPr lvl="1">
              <a:buClr>
                <a:schemeClr val="tx2"/>
              </a:buClr>
            </a:pPr>
            <a:r>
              <a:rPr lang="en-US"/>
              <a:t>Asymptotic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SOFTWARE ENGINEERING</a:t>
            </a: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1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5726</Words>
  <Application>Microsoft Office PowerPoint</Application>
  <PresentationFormat>On-screen Show (4:3)</PresentationFormat>
  <Paragraphs>1503</Paragraphs>
  <Slides>127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29" baseType="lpstr">
      <vt:lpstr>Office Theme</vt:lpstr>
      <vt:lpstr>Default Design</vt:lpstr>
      <vt:lpstr>Slide 1</vt:lpstr>
      <vt:lpstr>Slide 2</vt:lpstr>
      <vt:lpstr>Text Books</vt:lpstr>
      <vt:lpstr>Outline</vt:lpstr>
      <vt:lpstr>Slide 5</vt:lpstr>
      <vt:lpstr>DATA vs INFORMATION</vt:lpstr>
      <vt:lpstr>Information</vt:lpstr>
      <vt:lpstr>Example</vt:lpstr>
      <vt:lpstr>Processing of data</vt:lpstr>
      <vt:lpstr>Data Structure</vt:lpstr>
      <vt:lpstr>Slide 11</vt:lpstr>
      <vt:lpstr>Linear Data Structure</vt:lpstr>
      <vt:lpstr>Non – Linear Data Structure</vt:lpstr>
      <vt:lpstr>Static Data Structure</vt:lpstr>
      <vt:lpstr>Dynamic Data Structure</vt:lpstr>
      <vt:lpstr>Slide 16</vt:lpstr>
      <vt:lpstr>Algorithm</vt:lpstr>
      <vt:lpstr>Algorithm</vt:lpstr>
      <vt:lpstr>Properties of Algorithm</vt:lpstr>
      <vt:lpstr>Types of Algorithm</vt:lpstr>
      <vt:lpstr>Algorithmic Efficiency Function</vt:lpstr>
      <vt:lpstr>Basic Efficiency Classes</vt:lpstr>
      <vt:lpstr>Measure running time in terms of # of basic operations</vt:lpstr>
      <vt:lpstr>Input size and basic operation examples</vt:lpstr>
      <vt:lpstr>Asymptotic Notations</vt:lpstr>
      <vt:lpstr>O-Notation (contd.)</vt:lpstr>
      <vt:lpstr>O(big oh)-Notation</vt:lpstr>
      <vt:lpstr>Ω-Notation (contd.)</vt:lpstr>
      <vt:lpstr>Ω(big omega)-Notation</vt:lpstr>
      <vt:lpstr>Θ-Notation (contd.)</vt:lpstr>
      <vt:lpstr>Θ(big theta)-Notation</vt:lpstr>
      <vt:lpstr>Slide 32</vt:lpstr>
      <vt:lpstr>Performance Analysis of Algorithm</vt:lpstr>
      <vt:lpstr>Space Complexity</vt:lpstr>
      <vt:lpstr>Example-1</vt:lpstr>
      <vt:lpstr>Example 2</vt:lpstr>
      <vt:lpstr>Time Complexity</vt:lpstr>
      <vt:lpstr>Theoretical Analysis of Time Efficiency</vt:lpstr>
      <vt:lpstr>Example-1</vt:lpstr>
      <vt:lpstr>Example-2</vt:lpstr>
      <vt:lpstr>Iterative - Example</vt:lpstr>
      <vt:lpstr>Iterative - Example</vt:lpstr>
      <vt:lpstr>Iterative - Example</vt:lpstr>
      <vt:lpstr>Iterative - Example</vt:lpstr>
      <vt:lpstr>Example</vt:lpstr>
      <vt:lpstr>Example</vt:lpstr>
      <vt:lpstr>UniqueElements (contd.)</vt:lpstr>
      <vt:lpstr>General Plan for Recursive Algorithms</vt:lpstr>
      <vt:lpstr>Solving Recurrence Relations</vt:lpstr>
      <vt:lpstr>Iteration method </vt:lpstr>
      <vt:lpstr>Solving Recurrence Relations - Iteration method (Cont’d)</vt:lpstr>
      <vt:lpstr>Example-1 Factorial</vt:lpstr>
      <vt:lpstr>Analysis Of Recursive Factorial method</vt:lpstr>
      <vt:lpstr>Analysis Of Recursive Binary Search</vt:lpstr>
      <vt:lpstr>Analysis Of Recursive Binary Search (Cont’d)</vt:lpstr>
      <vt:lpstr>Analysis Of Recursive Fibonacci</vt:lpstr>
      <vt:lpstr>Slide 57</vt:lpstr>
      <vt:lpstr>Analysis of Algorithm Properties</vt:lpstr>
      <vt:lpstr>Worst, Best, Average Cases</vt:lpstr>
      <vt:lpstr>Linear Search Algorithm</vt:lpstr>
      <vt:lpstr>Worst Case Time for Linear Search</vt:lpstr>
      <vt:lpstr>Worst Case for Linear Search</vt:lpstr>
      <vt:lpstr>Worst Case Time for Linear Search</vt:lpstr>
      <vt:lpstr>Binary Search</vt:lpstr>
      <vt:lpstr>Binary Search Algorithm</vt:lpstr>
      <vt:lpstr>The Binary Search Algorithm</vt:lpstr>
      <vt:lpstr>The Binary Search Algorithm</vt:lpstr>
      <vt:lpstr>Looking Left</vt:lpstr>
      <vt:lpstr>Looking Right</vt:lpstr>
      <vt:lpstr>Binary Search Example – Found</vt:lpstr>
      <vt:lpstr>Binary Search Example – Found</vt:lpstr>
      <vt:lpstr>Binary Search Example – Found</vt:lpstr>
      <vt:lpstr>Binary Search Example – Not Found</vt:lpstr>
      <vt:lpstr>Binary Search Example – Not Found</vt:lpstr>
      <vt:lpstr>Binary Search Example – Not Found</vt:lpstr>
      <vt:lpstr>Binary Search Example – Not Found</vt:lpstr>
      <vt:lpstr>Binary Search Function</vt:lpstr>
      <vt:lpstr>Binary Search Analysis: Best Case</vt:lpstr>
      <vt:lpstr>Binary Search Analysis: Worst Case</vt:lpstr>
      <vt:lpstr>Binary Search Analysis: Worst Case</vt:lpstr>
      <vt:lpstr>Analysis of Linear and Binary Search</vt:lpstr>
      <vt:lpstr>Insertion Sort</vt:lpstr>
      <vt:lpstr>Definition</vt:lpstr>
      <vt:lpstr>Two Steps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Slide 94</vt:lpstr>
      <vt:lpstr>Example of insertion sort</vt:lpstr>
      <vt:lpstr>Example of insertion sort</vt:lpstr>
      <vt:lpstr>An array of Elements - Unordered</vt:lpstr>
      <vt:lpstr>Algorithm</vt:lpstr>
      <vt:lpstr>Complexity </vt:lpstr>
      <vt:lpstr>Best Case Analysis</vt:lpstr>
      <vt:lpstr>Worst-Case Analysis</vt:lpstr>
      <vt:lpstr>Advantages and disadvantages of Insertion sort</vt:lpstr>
      <vt:lpstr>The Bubble Sort</vt:lpstr>
      <vt:lpstr>The Bubble Sort</vt:lpstr>
      <vt:lpstr>The Bubble Sort </vt:lpstr>
      <vt:lpstr>The Bubble Sort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The “Bubble Up” Algorithm</vt:lpstr>
      <vt:lpstr>Items of Interest</vt:lpstr>
      <vt:lpstr>Repeat “Bubble Up” How Many Times?</vt:lpstr>
      <vt:lpstr>“Bubbling” All the Elements</vt:lpstr>
      <vt:lpstr>Reducing the Number of Comparisons</vt:lpstr>
      <vt:lpstr>Reducing the Number of Comparisons</vt:lpstr>
      <vt:lpstr>Slide 120</vt:lpstr>
      <vt:lpstr>Best Case of the Bubble Sort</vt:lpstr>
      <vt:lpstr>Best Case (cont.)</vt:lpstr>
      <vt:lpstr>Worst Case of the Bubble Sort</vt:lpstr>
      <vt:lpstr>Worst Case (cont.)</vt:lpstr>
      <vt:lpstr>Worst Case (cont.)</vt:lpstr>
      <vt:lpstr>Advantages and disadvantages of Bubble sort</vt:lpstr>
      <vt:lpstr>Mock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Karthik</dc:creator>
  <cp:lastModifiedBy>anto</cp:lastModifiedBy>
  <cp:revision>59</cp:revision>
  <dcterms:created xsi:type="dcterms:W3CDTF">2015-06-28T03:30:13Z</dcterms:created>
  <dcterms:modified xsi:type="dcterms:W3CDTF">2017-07-13T05:22:20Z</dcterms:modified>
</cp:coreProperties>
</file>